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95" r:id="rId2"/>
    <p:sldId id="314" r:id="rId3"/>
    <p:sldId id="315" r:id="rId4"/>
    <p:sldId id="309" r:id="rId5"/>
    <p:sldId id="316" r:id="rId6"/>
    <p:sldId id="304" r:id="rId7"/>
    <p:sldId id="306" r:id="rId8"/>
    <p:sldId id="308" r:id="rId9"/>
    <p:sldId id="317" r:id="rId10"/>
    <p:sldId id="310" r:id="rId11"/>
    <p:sldId id="311" r:id="rId12"/>
    <p:sldId id="312" r:id="rId13"/>
    <p:sldId id="305" r:id="rId14"/>
    <p:sldId id="318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69" autoAdjust="0"/>
  </p:normalViewPr>
  <p:slideViewPr>
    <p:cSldViewPr>
      <p:cViewPr varScale="1">
        <p:scale>
          <a:sx n="105" d="100"/>
          <a:sy n="105" d="100"/>
        </p:scale>
        <p:origin x="-209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25E17-7CC2-4E37-B1FA-34884FA304B5}" type="datetimeFigureOut">
              <a:rPr lang="zh-TW" altLang="en-US" smtClean="0"/>
              <a:pPr/>
              <a:t>2025/7/31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56E0-4ED5-4E4D-93DC-1AC089894F9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A01E0-E578-4E6E-9EB0-256F0EC525D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80325" y="6172200"/>
            <a:ext cx="146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33" tIns="46018" rIns="92033" bIns="46018">
            <a:spAutoFit/>
          </a:bodyPr>
          <a:lstStyle/>
          <a:p>
            <a:pPr algn="ctr" eaLnBrk="1" hangingPunct="1">
              <a:spcBef>
                <a:spcPct val="0"/>
              </a:spcBef>
              <a:defRPr/>
            </a:pPr>
            <a:r>
              <a:rPr kumimoji="1" lang="en-US" altLang="zh-TW" sz="2800" b="1" i="1">
                <a:solidFill>
                  <a:srgbClr val="0000FF"/>
                </a:solidFill>
                <a:latin typeface="Arial Black" pitchFamily="34" charset="0"/>
              </a:rPr>
              <a:t>ESMT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 flipV="1">
            <a:off x="395288" y="6553200"/>
            <a:ext cx="731837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95288" y="6446838"/>
            <a:ext cx="7329487" cy="11112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905000" y="6553200"/>
            <a:ext cx="16446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97" tIns="45699" rIns="91397" bIns="45699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kumimoji="1" lang="en-US" altLang="zh-TW" sz="1400" b="1" i="1">
                <a:solidFill>
                  <a:schemeClr val="hlink"/>
                </a:solidFill>
              </a:rPr>
              <a:t>ESMT </a:t>
            </a:r>
            <a:r>
              <a:rPr kumimoji="1" lang="en-US" altLang="zh-TW" sz="1400" b="1" i="1">
                <a:solidFill>
                  <a:schemeClr val="hlink"/>
                </a:solidFill>
                <a:latin typeface="Times New Roman" pitchFamily="18" charset="0"/>
              </a:rPr>
              <a:t>Confidential</a:t>
            </a:r>
            <a:endParaRPr kumimoji="1" lang="en-US" altLang="zh-TW" sz="1400" b="1" i="1">
              <a:solidFill>
                <a:schemeClr val="hlink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377113" y="6586538"/>
            <a:ext cx="414337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397" tIns="45699" rIns="91397" bIns="45699">
            <a:sp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kumimoji="1" lang="en-US" altLang="zh-TW" sz="800" b="1">
                <a:latin typeface="Times New Roman" pitchFamily="18" charset="0"/>
              </a:rPr>
              <a:t>P.</a:t>
            </a:r>
            <a:fld id="{1B6F24CF-7ECA-4B75-B45A-28A73AB78885}" type="slidenum">
              <a:rPr kumimoji="1" lang="en-US" altLang="zh-TW" sz="800" b="1"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r>
              <a:rPr kumimoji="1" lang="en-US" altLang="zh-TW" sz="800" b="1">
                <a:latin typeface="Times New Roman" pitchFamily="18" charset="0"/>
              </a:rPr>
              <a:t> 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0" y="304800"/>
            <a:ext cx="662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6629400" y="-12700"/>
            <a:ext cx="406400" cy="317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7010400" y="0"/>
            <a:ext cx="2133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0" y="0"/>
            <a:ext cx="3733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1397" tIns="45699" rIns="91397" bIns="45699">
            <a:spAutoFit/>
          </a:bodyPr>
          <a:lstStyle/>
          <a:p>
            <a:pPr hangingPunct="1">
              <a:buFont typeface="Wingdings" pitchFamily="2" charset="2"/>
              <a:buNone/>
              <a:defRPr/>
            </a:pPr>
            <a:r>
              <a:rPr kumimoji="1" lang="en-US" altLang="zh-TW" sz="1400" b="1">
                <a:latin typeface="Times New Roman" pitchFamily="18" charset="0"/>
              </a:rPr>
              <a:t>Elite Semiconductor Memory Technology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Ÿ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j-lt"/>
          <a:ea typeface="+mj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RAG</a:t>
            </a:r>
            <a:r>
              <a:rPr lang="zh-TW" altLang="en-US" b="1" dirty="0" smtClean="0"/>
              <a:t>問答系統成果報告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pPr algn="ctr">
              <a:buNone/>
            </a:pPr>
            <a:r>
              <a:rPr lang="en-US" altLang="zh-TW" sz="2400" b="1" dirty="0" smtClean="0"/>
              <a:t>Presenter:</a:t>
            </a:r>
          </a:p>
          <a:p>
            <a:pPr algn="ctr">
              <a:buNone/>
            </a:pPr>
            <a:r>
              <a:rPr lang="zh-TW" altLang="en-US" sz="2400" b="1" dirty="0" smtClean="0"/>
              <a:t>鄭博涵 鄭竹淇</a:t>
            </a:r>
            <a:endParaRPr lang="zh-TW" altLang="en-US" sz="2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UI</a:t>
            </a:r>
            <a:r>
              <a:rPr lang="zh-TW" altLang="en-US" b="1" dirty="0" smtClean="0"/>
              <a:t> 介面更新 </a:t>
            </a:r>
            <a:r>
              <a:rPr lang="en-US" altLang="zh-TW" b="1" dirty="0" smtClean="0"/>
              <a:t>(1)</a:t>
            </a:r>
            <a:endParaRPr lang="zh-TW" alt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41" y="1700808"/>
            <a:ext cx="5225159" cy="3777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683568" y="2276872"/>
            <a:ext cx="29523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/>
              <a:t> </a:t>
            </a:r>
            <a:r>
              <a:rPr lang="zh-TW" altLang="en-US" sz="2000" b="1" dirty="0" smtClean="0"/>
              <a:t>將建立知識庫和問答步驟分開來</a:t>
            </a:r>
            <a:r>
              <a:rPr lang="en-US" altLang="zh-TW" sz="2000" b="1" dirty="0" smtClean="0"/>
              <a:t>, </a:t>
            </a:r>
            <a:r>
              <a:rPr lang="zh-TW" altLang="en-US" sz="2000" b="1" dirty="0" smtClean="0"/>
              <a:t>並將已經建好的知識庫保存起來</a:t>
            </a:r>
            <a:endParaRPr lang="en-US" altLang="zh-TW" sz="2000" b="1" dirty="0" smtClean="0"/>
          </a:p>
          <a:p>
            <a:r>
              <a:rPr lang="en-US" altLang="zh-TW" sz="2000" b="1" dirty="0" smtClean="0"/>
              <a:t>-&gt; </a:t>
            </a:r>
            <a:r>
              <a:rPr lang="zh-TW" altLang="en-US" sz="2000" b="1" dirty="0" smtClean="0"/>
              <a:t>這樣就不用每次問答時都重新建立知識庫</a:t>
            </a:r>
            <a:endParaRPr lang="en-US" altLang="zh-TW" sz="2000" b="1" dirty="0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UI</a:t>
            </a:r>
            <a:r>
              <a:rPr lang="zh-TW" altLang="en-US" b="1" dirty="0" smtClean="0"/>
              <a:t> 介面更新 </a:t>
            </a:r>
            <a:r>
              <a:rPr lang="en-US" altLang="zh-TW" b="1" dirty="0" smtClean="0"/>
              <a:t>(2)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9552" y="1484784"/>
            <a:ext cx="6552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/>
              <a:t> </a:t>
            </a:r>
            <a:r>
              <a:rPr lang="zh-TW" altLang="en-US" sz="2000" b="1" dirty="0" smtClean="0"/>
              <a:t>在管理知識庫頁面中 可以新增及管理知識庫</a:t>
            </a:r>
            <a:endParaRPr lang="en-US" altLang="zh-TW" sz="2000" b="1" dirty="0" smtClean="0"/>
          </a:p>
          <a:p>
            <a:pPr>
              <a:buFont typeface="Arial" pitchFamily="34" charset="0"/>
              <a:buChar char="•"/>
            </a:pPr>
            <a:r>
              <a:rPr lang="zh-TW" altLang="en-US" sz="2000" b="1" dirty="0" smtClean="0"/>
              <a:t> 可以調整自己想要的</a:t>
            </a:r>
            <a:r>
              <a:rPr lang="en-US" altLang="zh-TW" sz="2000" b="1" dirty="0" err="1" smtClean="0"/>
              <a:t>chunk_size</a:t>
            </a:r>
            <a:r>
              <a:rPr lang="zh-TW" altLang="en-US" sz="2000" b="1" dirty="0" smtClean="0"/>
              <a:t>和</a:t>
            </a:r>
            <a:r>
              <a:rPr lang="en-US" altLang="zh-TW" sz="2000" b="1" dirty="0" err="1" smtClean="0"/>
              <a:t>chunk_overlap</a:t>
            </a:r>
            <a:endParaRPr lang="en-US" altLang="zh-TW" sz="2000" b="1" dirty="0" smtClean="0"/>
          </a:p>
        </p:txBody>
      </p:sp>
      <p:pic>
        <p:nvPicPr>
          <p:cNvPr id="1026" name="Picture 2" descr="C:\Users\PHCheng\Pictures\Screenshots\螢幕擷取畫面 2025-07-30 14573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187837" cy="3648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UI</a:t>
            </a:r>
            <a:r>
              <a:rPr lang="zh-TW" altLang="en-US" b="1" dirty="0" smtClean="0"/>
              <a:t> 介面更新 </a:t>
            </a:r>
            <a:r>
              <a:rPr lang="en-US" altLang="zh-TW" b="1" dirty="0" smtClean="0"/>
              <a:t>(3)</a:t>
            </a:r>
            <a:endParaRPr lang="zh-TW" altLang="en-US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7544" y="170080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000" dirty="0" smtClean="0"/>
              <a:t> </a:t>
            </a:r>
            <a:r>
              <a:rPr lang="zh-TW" altLang="en-US" sz="2000" b="1" dirty="0" smtClean="0"/>
              <a:t>在管理知識庫中</a:t>
            </a:r>
            <a:r>
              <a:rPr lang="en-US" altLang="zh-TW" sz="2000" b="1" dirty="0" smtClean="0"/>
              <a:t>, </a:t>
            </a:r>
            <a:r>
              <a:rPr lang="zh-TW" altLang="en-US" sz="2000" b="1" dirty="0" smtClean="0"/>
              <a:t> 能對於已預先建好的知識庫進行檔案增減</a:t>
            </a:r>
            <a:endParaRPr lang="en-US" altLang="zh-TW" sz="2000" b="1" dirty="0" smtClean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492896"/>
            <a:ext cx="4898751" cy="29572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UI</a:t>
            </a:r>
            <a:r>
              <a:rPr lang="zh-TW" altLang="en-US" b="1" dirty="0" smtClean="0"/>
              <a:t>介面更新 </a:t>
            </a:r>
            <a:r>
              <a:rPr lang="en-US" altLang="zh-TW" b="1" dirty="0" smtClean="0"/>
              <a:t>(4)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971600" y="1556792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dirty="0" smtClean="0"/>
              <a:t> 在問答介面中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使用者可以</a:t>
            </a:r>
            <a:r>
              <a:rPr lang="zh-TW" altLang="en-US" b="1" dirty="0" smtClean="0"/>
              <a:t>自行選擇想要用哪種檢索模式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Basic</a:t>
            </a:r>
            <a:r>
              <a:rPr lang="zh-TW" altLang="en-US" dirty="0" smtClean="0"/>
              <a:t>意思是不加</a:t>
            </a:r>
            <a:r>
              <a:rPr lang="en-US" altLang="zh-TW" dirty="0" err="1" smtClean="0"/>
              <a:t>Reranking</a:t>
            </a:r>
            <a:r>
              <a:rPr lang="en-US" altLang="zh-TW" dirty="0" smtClean="0"/>
              <a:t> 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MMR, </a:t>
            </a:r>
            <a:r>
              <a:rPr lang="zh-TW" altLang="en-US" dirty="0" smtClean="0"/>
              <a:t>只使用向量資料庫的相似比對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420888"/>
            <a:ext cx="3765019" cy="3606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267744" y="2276872"/>
            <a:ext cx="5040560" cy="273630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691680" y="1196752"/>
            <a:ext cx="5760000" cy="447939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 smtClean="0"/>
              <a:t>Demo + </a:t>
            </a:r>
            <a:r>
              <a:rPr lang="zh-TW" altLang="en-US" sz="3200" b="1" dirty="0" smtClean="0"/>
              <a:t>程式碼展示</a:t>
            </a:r>
            <a:endParaRPr lang="en-US" altLang="zh-TW" sz="32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目錄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pPr algn="dist"/>
            <a:r>
              <a:rPr lang="zh-TW" altLang="en-US" sz="2400" b="1" dirty="0" smtClean="0"/>
              <a:t>使用流程概要</a:t>
            </a:r>
            <a:r>
              <a:rPr lang="en-US" altLang="zh-TW" sz="2400" b="1" dirty="0" smtClean="0"/>
              <a:t>----------------------------p03</a:t>
            </a:r>
          </a:p>
          <a:p>
            <a:pPr algn="dist"/>
            <a:r>
              <a:rPr lang="zh-TW" altLang="en-US" sz="2400" b="1" dirty="0" smtClean="0"/>
              <a:t>檢索模式</a:t>
            </a:r>
            <a:r>
              <a:rPr lang="en-US" altLang="zh-TW" sz="2400" b="1" dirty="0" smtClean="0"/>
              <a:t>---------------------------</a:t>
            </a:r>
            <a:r>
              <a:rPr lang="en-US" altLang="zh-TW" sz="2400" b="1" dirty="0" smtClean="0"/>
              <a:t>p05</a:t>
            </a:r>
            <a:endParaRPr lang="en-US" altLang="zh-TW" sz="2400" b="1" dirty="0" smtClean="0"/>
          </a:p>
          <a:p>
            <a:pPr algn="dist"/>
            <a:r>
              <a:rPr lang="en-US" altLang="zh-TW" sz="2400" b="1" dirty="0" smtClean="0"/>
              <a:t>UI</a:t>
            </a:r>
            <a:r>
              <a:rPr lang="zh-TW" altLang="en-US" sz="2400" b="1" dirty="0" smtClean="0"/>
              <a:t>介面更新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將知識庫建立與問答過程分離</a:t>
            </a:r>
            <a:r>
              <a:rPr lang="en-US" altLang="zh-TW" sz="2400" b="1" dirty="0" smtClean="0"/>
              <a:t>)--</a:t>
            </a:r>
            <a:r>
              <a:rPr lang="en-US" altLang="zh-TW" sz="2400" b="1" dirty="0" smtClean="0"/>
              <a:t>p09</a:t>
            </a:r>
          </a:p>
          <a:p>
            <a:pPr algn="dist"/>
            <a:r>
              <a:rPr lang="en-US" altLang="zh-TW" sz="2400" b="1" dirty="0" smtClean="0"/>
              <a:t>Demo </a:t>
            </a:r>
            <a:r>
              <a:rPr lang="zh-TW" altLang="en-US" sz="2400" b="1" dirty="0" smtClean="0"/>
              <a:t>加程式碼展示 </a:t>
            </a:r>
            <a:r>
              <a:rPr lang="en-US" altLang="zh-TW" sz="2400" b="1" dirty="0" smtClean="0"/>
              <a:t>------------------p14</a:t>
            </a:r>
            <a:endParaRPr lang="en-US" altLang="zh-TW" sz="2400" b="1" dirty="0" smtClean="0"/>
          </a:p>
          <a:p>
            <a:pPr algn="dist"/>
            <a:endParaRPr lang="en-US" altLang="zh-TW" sz="2400" b="1" dirty="0" smtClean="0"/>
          </a:p>
          <a:p>
            <a:pPr algn="dist"/>
            <a:endParaRPr lang="en-US" altLang="zh-TW" sz="2400" b="1" dirty="0" smtClean="0"/>
          </a:p>
          <a:p>
            <a:endParaRPr lang="en-US" altLang="zh-TW" sz="2400" b="1" dirty="0" smtClean="0"/>
          </a:p>
          <a:p>
            <a:pPr algn="dist"/>
            <a:endParaRPr lang="zh-TW" altLang="en-US" sz="2400" b="1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267744" y="2276872"/>
            <a:ext cx="5040560" cy="273630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691680" y="980728"/>
            <a:ext cx="5760000" cy="506366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3200" b="1" dirty="0" smtClean="0"/>
              <a:t>使用流程概要</a:t>
            </a:r>
            <a:endParaRPr lang="en-US" altLang="zh-TW" sz="32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zh-TW" altLang="zh-TW" b="1" dirty="0" smtClean="0"/>
              <a:t>使用流程概要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TW" sz="2400" dirty="0" smtClean="0"/>
              <a:t>1. </a:t>
            </a:r>
            <a:r>
              <a:rPr lang="zh-TW" altLang="zh-TW" sz="2400" dirty="0" smtClean="0"/>
              <a:t>使用者進入「知識庫建立」頁面，選擇或建立資料庫</a:t>
            </a:r>
          </a:p>
          <a:p>
            <a:pPr lvl="0">
              <a:buNone/>
            </a:pPr>
            <a:r>
              <a:rPr lang="en-US" altLang="zh-TW" sz="2400" dirty="0" smtClean="0"/>
              <a:t>2. </a:t>
            </a:r>
            <a:r>
              <a:rPr lang="zh-TW" altLang="zh-TW" sz="2400" dirty="0" smtClean="0"/>
              <a:t>上傳檔案，系統自動轉成向量並建立資料庫</a:t>
            </a:r>
          </a:p>
          <a:p>
            <a:pPr lvl="0">
              <a:buNone/>
            </a:pPr>
            <a:r>
              <a:rPr lang="en-US" altLang="zh-TW" sz="2400" dirty="0" smtClean="0"/>
              <a:t>3. </a:t>
            </a:r>
            <a:r>
              <a:rPr lang="zh-TW" altLang="zh-TW" sz="2400" dirty="0" smtClean="0"/>
              <a:t>進入「問答介面」，選擇已有資料庫並設定模型參數</a:t>
            </a:r>
          </a:p>
          <a:p>
            <a:pPr lvl="0">
              <a:buNone/>
            </a:pPr>
            <a:r>
              <a:rPr lang="en-US" altLang="zh-TW" sz="2400" dirty="0" smtClean="0"/>
              <a:t>4. </a:t>
            </a:r>
            <a:r>
              <a:rPr lang="zh-TW" altLang="zh-TW" sz="2400" dirty="0" smtClean="0"/>
              <a:t>輸入問題，系統檢索相關向量並呼叫</a:t>
            </a:r>
            <a:r>
              <a:rPr lang="en-US" altLang="zh-TW" sz="2400" dirty="0" smtClean="0"/>
              <a:t> LLM </a:t>
            </a:r>
            <a:r>
              <a:rPr lang="zh-TW" altLang="zh-TW" sz="2400" dirty="0" smtClean="0"/>
              <a:t>生成回答</a:t>
            </a:r>
          </a:p>
          <a:p>
            <a:pPr lvl="0">
              <a:buNone/>
            </a:pPr>
            <a:r>
              <a:rPr lang="en-US" altLang="zh-TW" sz="2400" dirty="0" smtClean="0"/>
              <a:t>5. </a:t>
            </a:r>
            <a:r>
              <a:rPr lang="zh-TW" altLang="zh-TW" sz="2400" dirty="0" smtClean="0"/>
              <a:t>查看回答及來源段落，確認結果與依據</a:t>
            </a:r>
          </a:p>
          <a:p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 bwMode="auto">
          <a:xfrm>
            <a:off x="971600" y="4365104"/>
            <a:ext cx="1008112" cy="93610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267744" y="2276872"/>
            <a:ext cx="5040560" cy="273630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691680" y="1196752"/>
            <a:ext cx="5760000" cy="447939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3200" b="1" dirty="0" smtClean="0"/>
              <a:t>檢索模式</a:t>
            </a:r>
            <a:endParaRPr lang="en-US" altLang="zh-TW" sz="32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檢索模式 </a:t>
            </a:r>
            <a:r>
              <a:rPr lang="en-US" altLang="zh-TW" b="1" dirty="0" smtClean="0"/>
              <a:t>- MMR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340768"/>
            <a:ext cx="5040560" cy="4813995"/>
          </a:xfrm>
        </p:spPr>
        <p:txBody>
          <a:bodyPr/>
          <a:lstStyle/>
          <a:p>
            <a:r>
              <a:rPr lang="en-US" altLang="zh-TW" sz="1800" b="1" dirty="0" smtClean="0"/>
              <a:t>What is MMR:</a:t>
            </a:r>
            <a:br>
              <a:rPr lang="en-US" altLang="zh-TW" sz="1800" b="1" dirty="0" smtClean="0"/>
            </a:br>
            <a:r>
              <a:rPr lang="zh-TW" altLang="en-US" sz="1800" dirty="0" smtClean="0"/>
              <a:t>如果一個 </a:t>
            </a:r>
            <a:r>
              <a:rPr lang="en-US" altLang="zh-TW" sz="1800" dirty="0" smtClean="0"/>
              <a:t>chunk </a:t>
            </a:r>
            <a:r>
              <a:rPr lang="zh-TW" altLang="en-US" sz="1800" dirty="0" smtClean="0"/>
              <a:t>跟已選的 </a:t>
            </a:r>
            <a:r>
              <a:rPr lang="en-US" altLang="zh-TW" sz="1800" dirty="0" smtClean="0"/>
              <a:t>chunk </a:t>
            </a:r>
            <a:r>
              <a:rPr lang="zh-TW" altLang="en-US" sz="1800" dirty="0" smtClean="0"/>
              <a:t>很相似，</a:t>
            </a:r>
            <a:r>
              <a:rPr lang="en-US" altLang="zh-TW" sz="1800" dirty="0" smtClean="0"/>
              <a:t>MMR </a:t>
            </a:r>
            <a:r>
              <a:rPr lang="zh-TW" altLang="en-US" sz="1800" dirty="0" smtClean="0"/>
              <a:t>就會降低它的分數，以降低它被選到的機率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確保結果之間資訊不會太重複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增加多樣性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r>
              <a:rPr lang="zh-TW" altLang="en-US" sz="1800" b="1" dirty="0" smtClean="0"/>
              <a:t>加入</a:t>
            </a:r>
            <a:r>
              <a:rPr lang="en-US" altLang="zh-TW" sz="1800" b="1" dirty="0" smtClean="0"/>
              <a:t>MMR</a:t>
            </a:r>
            <a:r>
              <a:rPr lang="zh-TW" altLang="en-US" sz="1800" b="1" dirty="0" smtClean="0"/>
              <a:t>後結果如右圖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若有兩個很相關的文件的話</a:t>
            </a:r>
            <a:r>
              <a:rPr lang="en-US" altLang="zh-TW" sz="1800" dirty="0" smtClean="0"/>
              <a:t>,</a:t>
            </a:r>
            <a:r>
              <a:rPr lang="zh-TW" altLang="en-US" sz="1800" dirty="0" smtClean="0"/>
              <a:t>他會把其中一個去掉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(3kingdom_rea.txt </a:t>
            </a:r>
            <a:r>
              <a:rPr lang="zh-TW" altLang="en-US" sz="1800" dirty="0" smtClean="0"/>
              <a:t>和 </a:t>
            </a:r>
            <a:r>
              <a:rPr lang="en-US" altLang="zh-TW" sz="1800" dirty="0" smtClean="0"/>
              <a:t>3kingdom_fak.txt)</a:t>
            </a:r>
            <a:br>
              <a:rPr lang="en-US" altLang="zh-TW" sz="1800" dirty="0" smtClean="0"/>
            </a:br>
            <a:endParaRPr lang="en-US" altLang="zh-TW" sz="1800" dirty="0" smtClean="0"/>
          </a:p>
          <a:p>
            <a:endParaRPr lang="zh-TW" altLang="en-US" sz="1800" dirty="0" smtClean="0"/>
          </a:p>
          <a:p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268760"/>
            <a:ext cx="3717056" cy="4813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檢索模式 </a:t>
            </a:r>
            <a:r>
              <a:rPr lang="en-US" altLang="zh-TW" b="1" dirty="0" smtClean="0"/>
              <a:t>- </a:t>
            </a:r>
            <a:r>
              <a:rPr lang="en-US" altLang="zh-TW" b="1" dirty="0" err="1" smtClean="0"/>
              <a:t>Reranking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4824536" cy="4813995"/>
          </a:xfrm>
        </p:spPr>
        <p:txBody>
          <a:bodyPr/>
          <a:lstStyle/>
          <a:p>
            <a:r>
              <a:rPr lang="en-US" altLang="zh-TW" sz="1800" b="1" dirty="0" smtClean="0"/>
              <a:t>What is </a:t>
            </a:r>
            <a:r>
              <a:rPr lang="en-US" altLang="zh-TW" sz="1800" b="1" dirty="0" err="1" smtClean="0"/>
              <a:t>Reranking</a:t>
            </a:r>
            <a:r>
              <a:rPr lang="en-US" altLang="zh-TW" sz="1800" b="1" dirty="0" smtClean="0"/>
              <a:t>?</a:t>
            </a:r>
            <a:br>
              <a:rPr lang="en-US" altLang="zh-TW" sz="1800" b="1" dirty="0" smtClean="0"/>
            </a:br>
            <a:r>
              <a:rPr lang="zh-TW" altLang="en-US" sz="1800" dirty="0" smtClean="0"/>
              <a:t>先用向量檢索撈出一批候選段落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再用專門的</a:t>
            </a:r>
            <a:r>
              <a:rPr lang="en-US" altLang="zh-TW" sz="1800" dirty="0" err="1" smtClean="0"/>
              <a:t>reranking</a:t>
            </a:r>
            <a:r>
              <a:rPr lang="zh-TW" altLang="en-US" sz="1800" dirty="0" smtClean="0"/>
              <a:t>模型幫它們評分</a:t>
            </a:r>
            <a:r>
              <a:rPr lang="en-US" altLang="zh-TW" sz="1800" dirty="0" smtClean="0"/>
              <a:t>, </a:t>
            </a:r>
            <a:r>
              <a:rPr lang="zh-TW" altLang="en-US" sz="1800" dirty="0" smtClean="0"/>
              <a:t>最終回傳</a:t>
            </a:r>
            <a:r>
              <a:rPr lang="en-US" altLang="zh-TW" sz="1800" dirty="0" err="1" smtClean="0"/>
              <a:t>reranking</a:t>
            </a:r>
            <a:r>
              <a:rPr lang="en-US" altLang="zh-TW" sz="1800" dirty="0" smtClean="0"/>
              <a:t> model</a:t>
            </a:r>
            <a:r>
              <a:rPr lang="zh-TW" altLang="en-US" sz="1800" dirty="0" smtClean="0"/>
              <a:t>評分中分數最高的前幾名</a:t>
            </a:r>
            <a:r>
              <a:rPr lang="en-US" altLang="zh-TW" sz="1800" dirty="0" smtClean="0"/>
              <a:t>chunk</a:t>
            </a:r>
            <a:br>
              <a:rPr lang="en-US" altLang="zh-TW" sz="1800" dirty="0" smtClean="0"/>
            </a:br>
            <a:r>
              <a:rPr lang="zh-TW" altLang="en-US" sz="1800" dirty="0" smtClean="0"/>
              <a:t>理論上可以解決只靠文本相似度的問題</a:t>
            </a:r>
            <a:endParaRPr lang="en-US" altLang="zh-TW" sz="1800" dirty="0" smtClean="0"/>
          </a:p>
          <a:p>
            <a:pPr>
              <a:buNone/>
            </a:pPr>
            <a:endParaRPr lang="en-US" altLang="zh-TW" sz="1800" dirty="0" smtClean="0"/>
          </a:p>
          <a:p>
            <a:r>
              <a:rPr lang="zh-TW" altLang="en-US" sz="1800" b="1" dirty="0" smtClean="0"/>
              <a:t>加入</a:t>
            </a:r>
            <a:r>
              <a:rPr lang="en-US" altLang="zh-TW" sz="1800" b="1" dirty="0" err="1" smtClean="0"/>
              <a:t>Reranking</a:t>
            </a:r>
            <a:r>
              <a:rPr lang="zh-TW" altLang="en-US" sz="1800" b="1" dirty="0" smtClean="0"/>
              <a:t>後 如右圖</a:t>
            </a:r>
            <a:r>
              <a:rPr lang="en-US" altLang="zh-TW" sz="1800" b="1" dirty="0" smtClean="0"/>
              <a:t/>
            </a:r>
            <a:br>
              <a:rPr lang="en-US" altLang="zh-TW" sz="1800" b="1" dirty="0" smtClean="0"/>
            </a:br>
            <a:r>
              <a:rPr lang="zh-TW" altLang="en-US" sz="1800" b="1" dirty="0" smtClean="0"/>
              <a:t>檢索效果有提升</a:t>
            </a:r>
            <a:endParaRPr lang="zh-TW" altLang="en-US" sz="1800" b="1" dirty="0"/>
          </a:p>
        </p:txBody>
      </p:sp>
      <p:pic>
        <p:nvPicPr>
          <p:cNvPr id="5125" name="Picture 5" descr="D:\PHCheng\Screenshot\RAG_reranking_2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340768"/>
            <a:ext cx="3096344" cy="4572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476672"/>
            <a:ext cx="6588224" cy="792088"/>
          </a:xfrm>
        </p:spPr>
        <p:txBody>
          <a:bodyPr/>
          <a:lstStyle/>
          <a:p>
            <a:r>
              <a:rPr lang="zh-TW" altLang="en-US" b="1" dirty="0" smtClean="0"/>
              <a:t>檢索模式</a:t>
            </a:r>
            <a:r>
              <a:rPr lang="en-US" altLang="zh-TW" b="1" dirty="0" smtClean="0"/>
              <a:t> – Custom RAG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700808"/>
            <a:ext cx="5112568" cy="3456384"/>
          </a:xfrm>
        </p:spPr>
        <p:txBody>
          <a:bodyPr/>
          <a:lstStyle/>
          <a:p>
            <a:r>
              <a:rPr lang="en-US" altLang="zh-TW" sz="1800" b="1" dirty="0" smtClean="0"/>
              <a:t>Custom RAG:</a:t>
            </a:r>
          </a:p>
          <a:p>
            <a:pPr>
              <a:buNone/>
            </a:pPr>
            <a:r>
              <a:rPr lang="en-US" altLang="zh-TW" sz="1800" b="1" dirty="0" smtClean="0"/>
              <a:t>	</a:t>
            </a:r>
            <a:r>
              <a:rPr lang="zh-TW" altLang="en-US" sz="1800" b="1" dirty="0" smtClean="0"/>
              <a:t>因為在多檔案且</a:t>
            </a:r>
            <a:r>
              <a:rPr lang="en-US" altLang="zh-TW" sz="1800" b="1" dirty="0" smtClean="0"/>
              <a:t>user</a:t>
            </a:r>
            <a:r>
              <a:rPr lang="zh-TW" altLang="en-US" sz="1800" b="1" dirty="0" smtClean="0"/>
              <a:t>關鍵字都跟不同檔案高度相關的情況下</a:t>
            </a:r>
            <a:r>
              <a:rPr lang="en-US" altLang="zh-TW" sz="1800" b="1" dirty="0" smtClean="0"/>
              <a:t>, </a:t>
            </a:r>
            <a:r>
              <a:rPr lang="zh-TW" altLang="en-US" sz="1800" b="1" dirty="0" smtClean="0"/>
              <a:t>會檢索到不同檔案的資料</a:t>
            </a:r>
            <a:r>
              <a:rPr lang="en-US" altLang="zh-TW" sz="1800" b="1" dirty="0" smtClean="0"/>
              <a:t>, </a:t>
            </a:r>
            <a:r>
              <a:rPr lang="zh-TW" altLang="en-US" sz="1800" b="1" dirty="0" smtClean="0"/>
              <a:t>導致無法回答完整檔案裡的內容</a:t>
            </a:r>
            <a:endParaRPr lang="en-US" altLang="zh-TW" sz="1800" b="1" dirty="0" smtClean="0"/>
          </a:p>
          <a:p>
            <a:pPr>
              <a:buNone/>
            </a:pPr>
            <a:r>
              <a:rPr lang="zh-TW" altLang="en-US" sz="1800" b="1" dirty="0" smtClean="0"/>
              <a:t> </a:t>
            </a:r>
            <a:endParaRPr lang="en-US" altLang="zh-TW" sz="1800" b="1" dirty="0" smtClean="0"/>
          </a:p>
          <a:p>
            <a:r>
              <a:rPr lang="zh-TW" altLang="en-US" sz="1800" b="1" dirty="0" smtClean="0"/>
              <a:t>因此我們可以在做</a:t>
            </a:r>
            <a:r>
              <a:rPr lang="en-US" altLang="zh-TW" sz="1800" b="1" dirty="0" err="1" smtClean="0"/>
              <a:t>reranking</a:t>
            </a:r>
            <a:r>
              <a:rPr lang="zh-TW" altLang="en-US" sz="1800" b="1" dirty="0" smtClean="0"/>
              <a:t>後</a:t>
            </a:r>
            <a:r>
              <a:rPr lang="zh-TW" altLang="en-US" sz="1800" b="1" smtClean="0"/>
              <a:t>取第一名或前幾名的</a:t>
            </a:r>
            <a:r>
              <a:rPr lang="en-US" altLang="zh-TW" sz="1800" b="1" dirty="0" smtClean="0"/>
              <a:t>chunk, </a:t>
            </a:r>
            <a:r>
              <a:rPr lang="zh-TW" altLang="en-US" sz="1800" b="1" dirty="0" smtClean="0"/>
              <a:t>將他所在的整個文檔內容餵給</a:t>
            </a:r>
            <a:r>
              <a:rPr lang="en-US" altLang="zh-TW" sz="1800" b="1" dirty="0" smtClean="0"/>
              <a:t>LLM</a:t>
            </a:r>
          </a:p>
          <a:p>
            <a:endParaRPr lang="en-US" altLang="zh-TW" sz="1800" b="1" dirty="0" smtClean="0"/>
          </a:p>
          <a:p>
            <a:r>
              <a:rPr lang="zh-TW" altLang="en-US" sz="1800" b="1" dirty="0" smtClean="0"/>
              <a:t>結果如右圖</a:t>
            </a:r>
            <a:r>
              <a:rPr lang="en-US" altLang="zh-TW" sz="1800" b="1" dirty="0" smtClean="0"/>
              <a:t>, </a:t>
            </a:r>
            <a:r>
              <a:rPr lang="zh-TW" altLang="en-US" sz="1800" b="1" dirty="0" smtClean="0"/>
              <a:t>在上傳</a:t>
            </a:r>
            <a:r>
              <a:rPr lang="en-US" altLang="zh-TW" sz="1800" b="1" dirty="0" smtClean="0"/>
              <a:t>36</a:t>
            </a:r>
            <a:r>
              <a:rPr lang="zh-TW" altLang="en-US" sz="1800" b="1" dirty="0" smtClean="0"/>
              <a:t>個檔案的情況下</a:t>
            </a:r>
            <a:r>
              <a:rPr lang="en-US" altLang="zh-TW" sz="1800" b="1" dirty="0" smtClean="0"/>
              <a:t>, </a:t>
            </a:r>
            <a:br>
              <a:rPr lang="en-US" altLang="zh-TW" sz="1800" b="1" dirty="0" smtClean="0"/>
            </a:br>
            <a:r>
              <a:rPr lang="en-US" altLang="zh-TW" sz="1800" b="1" dirty="0" err="1" smtClean="0"/>
              <a:t>Reranking</a:t>
            </a:r>
            <a:r>
              <a:rPr lang="en-US" altLang="zh-TW" sz="1800" b="1" dirty="0" smtClean="0"/>
              <a:t> </a:t>
            </a:r>
            <a:r>
              <a:rPr lang="zh-TW" altLang="en-US" sz="1800" b="1" dirty="0" smtClean="0"/>
              <a:t>仍成功檢索到正確的檔案</a:t>
            </a:r>
            <a:r>
              <a:rPr lang="en-US" altLang="zh-TW" sz="1800" b="1" dirty="0" smtClean="0"/>
              <a:t>, </a:t>
            </a:r>
            <a:r>
              <a:rPr lang="zh-TW" altLang="en-US" sz="1800" b="1" dirty="0" smtClean="0"/>
              <a:t>並讓</a:t>
            </a:r>
            <a:r>
              <a:rPr lang="en-US" altLang="zh-TW" sz="1800" b="1" dirty="0" smtClean="0"/>
              <a:t>LLM</a:t>
            </a:r>
            <a:r>
              <a:rPr lang="zh-TW" altLang="en-US" sz="1800" b="1" dirty="0" smtClean="0"/>
              <a:t>生成內容</a:t>
            </a:r>
            <a:endParaRPr lang="en-US" altLang="zh-TW" sz="1800" b="1" dirty="0" smtClean="0"/>
          </a:p>
          <a:p>
            <a:endParaRPr lang="zh-TW" altLang="en-US" sz="1800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60648"/>
            <a:ext cx="2592288" cy="5946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2267744" y="2276872"/>
            <a:ext cx="5040560" cy="2736304"/>
          </a:xfrm>
          <a:prstGeom prst="ellipse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691680" y="1196752"/>
            <a:ext cx="5760000" cy="4479399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b="1" dirty="0" smtClean="0"/>
              <a:t>UI</a:t>
            </a:r>
            <a:r>
              <a:rPr lang="zh-TW" altLang="en-US" sz="3200" b="1" dirty="0" smtClean="0"/>
              <a:t>界面更新</a:t>
            </a:r>
            <a:endParaRPr lang="en-US" altLang="zh-TW" sz="32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ESMT_Confidential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MT_Confidential">
      <a:majorFont>
        <a:latin typeface="Times New Roman"/>
        <a:ea typeface="新細明體"/>
        <a:cs typeface=""/>
      </a:majorFont>
      <a:minorFont>
        <a:latin typeface="細明體"/>
        <a:ea typeface="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ESMT_Confident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MT_Confidentia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MT_Confidentia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MT_Confidentia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MT_Confidenti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MT_Confidenti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MT_Confidenti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esmt</Template>
  <TotalTime>31173</TotalTime>
  <Words>261</Words>
  <Application>Microsoft Office PowerPoint</Application>
  <PresentationFormat>如螢幕大小 (4:3)</PresentationFormat>
  <Paragraphs>67</Paragraphs>
  <Slides>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ESMT_Confidential</vt:lpstr>
      <vt:lpstr>RAG問答系統成果報告</vt:lpstr>
      <vt:lpstr>目錄</vt:lpstr>
      <vt:lpstr>投影片 3</vt:lpstr>
      <vt:lpstr>使用流程概要 </vt:lpstr>
      <vt:lpstr>投影片 5</vt:lpstr>
      <vt:lpstr>檢索模式 - MMR</vt:lpstr>
      <vt:lpstr>檢索模式 - Reranking</vt:lpstr>
      <vt:lpstr>檢索模式 – Custom RAG</vt:lpstr>
      <vt:lpstr>投影片 9</vt:lpstr>
      <vt:lpstr>UI 介面更新 (1)</vt:lpstr>
      <vt:lpstr>UI 介面更新 (2)</vt:lpstr>
      <vt:lpstr>UI 介面更新 (3)</vt:lpstr>
      <vt:lpstr>UI介面更新 (4)</vt:lpstr>
      <vt:lpstr>投影片 14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yhchang</dc:creator>
  <cp:lastModifiedBy>PHCheng</cp:lastModifiedBy>
  <cp:revision>3537</cp:revision>
  <dcterms:created xsi:type="dcterms:W3CDTF">2009-10-05T05:45:45Z</dcterms:created>
  <dcterms:modified xsi:type="dcterms:W3CDTF">2025-07-31T03:23:46Z</dcterms:modified>
</cp:coreProperties>
</file>