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 dirty="0">
                <a:latin typeface="Roboto Slab Medium" charset="0"/>
                <a:cs typeface="Roboto Slab Medium" charset="0"/>
              </a:rPr>
              <a:t>Документац</a:t>
            </a:r>
            <a:r>
              <a:rPr lang="uk-UA" altLang="ru-RU" sz="4445" dirty="0">
                <a:latin typeface="Roboto Slab Medium" charset="0"/>
                <a:cs typeface="Roboto Slab Medium" charset="0"/>
              </a:rPr>
              <a:t>ія процесу тестування ПЗ</a:t>
            </a:r>
            <a:endParaRPr lang="uk-UA" altLang="ru-RU" sz="4445" dirty="0">
              <a:latin typeface="Roboto Slab Medium" charset="0"/>
              <a:cs typeface="Roboto Slab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altLang="en-US">
                <a:latin typeface="Roboto Slab Medium" charset="0"/>
                <a:cs typeface="Roboto Slab Medium" charset="0"/>
              </a:rPr>
              <a:t>Селецький В.Р.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r>
              <a:rPr lang="uk-UA" altLang="en-US">
                <a:latin typeface="Roboto Slab Medium" charset="0"/>
                <a:cs typeface="Roboto Slab Medium" charset="0"/>
              </a:rPr>
              <a:t>ПП-41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 sz="2800">
                <a:latin typeface="Roboto Slab Medium" charset="0"/>
                <a:cs typeface="Roboto Slab Medium" charset="0"/>
              </a:rPr>
              <a:t>Діаграма переходу системи</a:t>
            </a:r>
            <a:endParaRPr lang="uk-UA" alt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Діаграма п</a:t>
            </a:r>
            <a:r>
              <a:rPr lang="en-US">
                <a:latin typeface="Roboto Slab Medium" charset="0"/>
                <a:cs typeface="Roboto Slab Medium" charset="0"/>
              </a:rPr>
              <a:t>оказує, до якого стану (станів) перейде система на основі різних комбінацій вхідних даних.</a:t>
            </a:r>
            <a:endParaRPr lang="en-US">
              <a:latin typeface="Roboto Slab Medium" charset="0"/>
              <a:cs typeface="Roboto Slab Medium" charset="0"/>
            </a:endParaRPr>
          </a:p>
        </p:txBody>
      </p:sp>
      <p:pic>
        <p:nvPicPr>
          <p:cNvPr id="104" name="Content Placeholder 10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81250" y="3429000"/>
            <a:ext cx="6889750" cy="305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latin typeface="Roboto Slab Medium" charset="0"/>
                <a:cs typeface="Roboto Slab Medium" charset="0"/>
              </a:rPr>
              <a:t>Тестова стратегія</a:t>
            </a:r>
            <a:endParaRPr 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Д</a:t>
            </a:r>
            <a:r>
              <a:rPr lang="en-US">
                <a:latin typeface="Roboto Slab Medium" charset="0"/>
                <a:cs typeface="Roboto Slab Medium" charset="0"/>
              </a:rPr>
              <a:t>окумент високого рівня, який містить вказівки та принципи, пов’язані з проведенням процесу тестування.</a:t>
            </a:r>
            <a:r>
              <a:rPr lang="uk-UA" altLang="en-US">
                <a:latin typeface="Roboto Slab Medium" charset="0"/>
                <a:cs typeface="Roboto Slab Medium" charset="0"/>
              </a:rPr>
              <a:t> Має на меті визначити загальні принципи, яких слід дотримуватися під час процесу тестування. Складається з обсягу, цілі, формату документації, тестових процесів, звітів тощо.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90"/>
          </a:xfrm>
        </p:spPr>
        <p:txBody>
          <a:bodyPr/>
          <a:p>
            <a:r>
              <a:rPr lang="en-US" sz="2800">
                <a:latin typeface="Roboto Slab Medium" charset="0"/>
                <a:cs typeface="Roboto Slab Medium" charset="0"/>
              </a:rPr>
              <a:t>Тест-план</a:t>
            </a:r>
            <a:endParaRPr 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79500"/>
            <a:ext cx="10515600" cy="4351655"/>
          </a:xfrm>
        </p:spPr>
        <p:txBody>
          <a:bodyPr>
            <a:normAutofit fontScale="90000"/>
          </a:bodyPr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Д</a:t>
            </a:r>
            <a:r>
              <a:rPr lang="en-US">
                <a:latin typeface="Roboto Slab Medium" charset="0"/>
                <a:cs typeface="Roboto Slab Medium" charset="0"/>
              </a:rPr>
              <a:t>окумент, який описує весь обсяг робіт з тестування, починаючи з опису об’єкта тестування, стратегії, розкладу, критеріїв, початку і закінчення тестування, до необхідного в процесі роботи обладнання, спеціальних знань, а також оцінки ризиків з варіантами їх вирішення.</a:t>
            </a:r>
            <a:r>
              <a:rPr lang="uk-UA" altLang="en-US">
                <a:latin typeface="Roboto Slab Medium" charset="0"/>
                <a:cs typeface="Roboto Slab Medium" charset="0"/>
              </a:rPr>
              <a:t> Визначає, як тестувати, що тестувати, коли і хто тестуватиме; створюється для того, щоб виявити можливі невідповідності в кінцевому результаті. Складається з ID, переліку того, що тестувати, тест-техніки, Pass/Fail критеріїв, результатів тестування, розкладу тощо.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" name="Picture 8" descr="complemen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1485" y="-200660"/>
            <a:ext cx="13169900" cy="7408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335" y="365125"/>
            <a:ext cx="3096895" cy="908685"/>
          </a:xfrm>
        </p:spPr>
        <p:txBody>
          <a:bodyPr>
            <a:normAutofit fontScale="90000"/>
          </a:bodyPr>
          <a:p>
            <a:r>
              <a:rPr lang="uk-UA" altLang="en-US" sz="280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Roboto Slab Medium" charset="0"/>
                <a:cs typeface="Roboto Slab Medium" charset="0"/>
              </a:rPr>
              <a:t>Дякую за увагу!</a:t>
            </a:r>
            <a:endParaRPr lang="uk-UA" altLang="en-US" sz="280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uk-UA" altLang="en-US" sz="3110">
                <a:latin typeface="Roboto Slab Medium" charset="0"/>
                <a:cs typeface="Roboto Slab Medium" charset="0"/>
              </a:rPr>
              <a:t>Т</a:t>
            </a:r>
            <a:r>
              <a:rPr lang="en-US" sz="3110">
                <a:latin typeface="Roboto Slab Medium" charset="0"/>
                <a:cs typeface="Roboto Slab Medium" charset="0"/>
              </a:rPr>
              <a:t>естова документація — це набір артефактів, створених або перед початком, або/ і в процесі тестування</a:t>
            </a:r>
            <a:endParaRPr lang="en-US" sz="311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Документи регламентовані стандартом </a:t>
            </a:r>
            <a:r>
              <a:rPr lang="en-US">
                <a:latin typeface="Roboto Slab Medium" charset="0"/>
                <a:cs typeface="Roboto Slab Medium" charset="0"/>
              </a:rPr>
              <a:t>ISO/IEC 29119</a:t>
            </a:r>
            <a:endParaRPr 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Це дозволяє </a:t>
            </a:r>
            <a:r>
              <a:rPr lang="en-US">
                <a:latin typeface="Roboto Slab Medium" charset="0"/>
                <a:cs typeface="Roboto Slab Medium" charset="0"/>
              </a:rPr>
              <a:t>QA-команді оцінити необхідні зусилля, тест-покриття, відстежити витрачені ресурси (час, обладнання, кількість залучених спеціалістів), прогрес виконання тощо.</a:t>
            </a:r>
            <a:endParaRPr 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Документація </a:t>
            </a:r>
            <a:r>
              <a:rPr lang="en-US">
                <a:latin typeface="Roboto Slab Medium" charset="0"/>
                <a:cs typeface="Roboto Slab Medium" charset="0"/>
              </a:rPr>
              <a:t>дозволяє описати усі тест-активності: планування, дизайн, виконання та отримані результати.</a:t>
            </a:r>
            <a:endParaRPr 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 sz="2800">
                <a:latin typeface="Roboto Slab Medium" charset="0"/>
                <a:cs typeface="Roboto Slab Medium" charset="0"/>
              </a:rPr>
              <a:t>Поширені тестові артефакти</a:t>
            </a:r>
            <a:endParaRPr lang="uk-UA" alt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Roboto Slab Medium" charset="0"/>
                <a:cs typeface="Roboto Slab Medium" charset="0"/>
              </a:rPr>
              <a:t>Тест-кейси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en-US">
                <a:latin typeface="Roboto Slab Medium" charset="0"/>
                <a:cs typeface="Roboto Slab Medium" charset="0"/>
              </a:rPr>
              <a:t>Баг-репорти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en-US">
                <a:latin typeface="Roboto Slab Medium" charset="0"/>
                <a:cs typeface="Roboto Slab Medium" charset="0"/>
              </a:rPr>
              <a:t>Чеклісти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en-US">
                <a:latin typeface="Roboto Slab Medium" charset="0"/>
                <a:cs typeface="Roboto Slab Medium" charset="0"/>
              </a:rPr>
              <a:t>Таблиця рішень (Decision Table)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uk-UA" altLang="en-US">
                <a:latin typeface="Roboto Slab Medium" charset="0"/>
                <a:cs typeface="Roboto Slab Medium" charset="0"/>
              </a:rPr>
              <a:t>Д</a:t>
            </a:r>
            <a:r>
              <a:rPr lang="en-US">
                <a:latin typeface="Roboto Slab Medium" charset="0"/>
                <a:cs typeface="Roboto Slab Medium" charset="0"/>
              </a:rPr>
              <a:t>іаграма переходу системи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en-US">
                <a:latin typeface="Roboto Slab Medium" charset="0"/>
                <a:cs typeface="Roboto Slab Medium" charset="0"/>
              </a:rPr>
              <a:t>Тестова стратегія</a:t>
            </a:r>
            <a:endParaRPr lang="en-US">
              <a:latin typeface="Roboto Slab Medium" charset="0"/>
              <a:cs typeface="Roboto Slab Medium" charset="0"/>
            </a:endParaRPr>
          </a:p>
          <a:p>
            <a:r>
              <a:rPr lang="en-US">
                <a:latin typeface="Roboto Slab Medium" charset="0"/>
                <a:cs typeface="Roboto Slab Medium" charset="0"/>
              </a:rPr>
              <a:t>Тест-план</a:t>
            </a:r>
            <a:endParaRPr 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latin typeface="Roboto Slab Medium" charset="0"/>
                <a:cs typeface="Roboto Slab Medium" charset="0"/>
              </a:rPr>
              <a:t>Тест-кейси</a:t>
            </a:r>
            <a:endParaRPr 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45"/>
            <a:ext cx="10515600" cy="4801235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Це </a:t>
            </a:r>
            <a:r>
              <a:rPr lang="en-US">
                <a:latin typeface="Roboto Slab Medium" charset="0"/>
                <a:cs typeface="Roboto Slab Medium" charset="0"/>
              </a:rPr>
              <a:t>професійна документація тестувальника, де прописаний сценарій перевірки то</a:t>
            </a:r>
            <a:r>
              <a:rPr lang="uk-UA" altLang="en-US">
                <a:latin typeface="Roboto Slab Medium" charset="0"/>
                <a:cs typeface="Roboto Slab Medium" charset="0"/>
              </a:rPr>
              <a:t>го</a:t>
            </a:r>
            <a:r>
              <a:rPr lang="en-US">
                <a:latin typeface="Roboto Slab Medium" charset="0"/>
                <a:cs typeface="Roboto Slab Medium" charset="0"/>
              </a:rPr>
              <a:t> чи іншо</a:t>
            </a:r>
            <a:r>
              <a:rPr lang="uk-UA" altLang="en-US">
                <a:latin typeface="Roboto Slab Medium" charset="0"/>
                <a:cs typeface="Roboto Slab Medium" charset="0"/>
              </a:rPr>
              <a:t>го</a:t>
            </a:r>
            <a:r>
              <a:rPr lang="en-US">
                <a:latin typeface="Roboto Slab Medium" charset="0"/>
                <a:cs typeface="Roboto Slab Medium" charset="0"/>
              </a:rPr>
              <a:t> </a:t>
            </a:r>
            <a:r>
              <a:rPr lang="uk-UA" altLang="en-US">
                <a:latin typeface="Roboto Slab Medium" charset="0"/>
                <a:cs typeface="Roboto Slab Medium" charset="0"/>
              </a:rPr>
              <a:t>аспекту програми</a:t>
            </a:r>
            <a:r>
              <a:rPr lang="en-US">
                <a:latin typeface="Roboto Slab Medium" charset="0"/>
                <a:cs typeface="Roboto Slab Medium" charset="0"/>
              </a:rPr>
              <a:t> та очікуваний результат.</a:t>
            </a:r>
            <a:r>
              <a:rPr lang="uk-UA" altLang="en-US">
                <a:latin typeface="Roboto Slab Medium" charset="0"/>
                <a:cs typeface="Roboto Slab Medium" charset="0"/>
              </a:rPr>
              <a:t> Структура тест-кейсу: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Виконувана дія (Action) 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  <a:sym typeface="+mn-ea"/>
              </a:rPr>
              <a:t>Очікуваний результат (Expected result)</a:t>
            </a:r>
            <a:endParaRPr lang="uk-UA" altLang="en-US">
              <a:latin typeface="Roboto Slab Medium" charset="0"/>
              <a:cs typeface="Roboto Slab Medium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Також тест-кейс може містити додаткові атрибути: передумови (інформація та кроки, необхідні для попередньої підготовки операційної системи, тестового застосунку, мобільного пристрою, браузера тощо), опис, тестові дані, постумови (зміни, які повинні бути внесені в систему після виконання тест-кейса)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 sz="2800">
                <a:latin typeface="Roboto Slab Medium" charset="0"/>
                <a:cs typeface="Roboto Slab Medium" charset="0"/>
              </a:rPr>
              <a:t>Баг-репорти</a:t>
            </a:r>
            <a:endParaRPr lang="uk-UA" alt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Баг-репорт, це, в сутності, тест-кейс, тобто вже пройдений сценарій на практиці, але з фактичним результатом, що не збігається з очікуваним. Складається з наступних елементів: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Заголовок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Оточення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Кроки для відтворення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Очікуваний і отриманий результати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Логи та скріншоти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>
              <a:lnSpc>
                <a:spcPct val="100000"/>
              </a:lnSpc>
            </a:pPr>
            <a:r>
              <a:rPr lang="uk-UA" altLang="en-US">
                <a:latin typeface="Roboto Slab Medium" charset="0"/>
                <a:cs typeface="Roboto Slab Medium" charset="0"/>
              </a:rPr>
              <a:t>Пріоритет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568325"/>
          </a:xfrm>
        </p:spPr>
        <p:txBody>
          <a:bodyPr/>
          <a:p>
            <a:r>
              <a:rPr lang="uk-UA" altLang="en-US" sz="2800">
                <a:latin typeface="Roboto Slab Medium" charset="0"/>
                <a:cs typeface="Roboto Slab Medium" charset="0"/>
              </a:rPr>
              <a:t>Чеклісти</a:t>
            </a:r>
            <a:endParaRPr lang="uk-UA" alt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9770"/>
            <a:ext cx="10515600" cy="4351338"/>
          </a:xfrm>
        </p:spPr>
        <p:txBody>
          <a:bodyPr>
            <a:normAutofit fontScale="90000"/>
          </a:bodyPr>
          <a:p>
            <a:pPr marL="0" indent="0">
              <a:lnSpc>
                <a:spcPct val="100000"/>
              </a:lnSpc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Це фактично п</a:t>
            </a:r>
            <a:r>
              <a:rPr lang="en-US">
                <a:latin typeface="Roboto Slab Medium" charset="0"/>
                <a:cs typeface="Roboto Slab Medium" charset="0"/>
              </a:rPr>
              <a:t>ерелік завдань на визначений термін, що потребують відмітки про виконання. Вони складаються з переліку блоків</a:t>
            </a:r>
            <a:r>
              <a:rPr lang="uk-UA" altLang="en-US">
                <a:latin typeface="Roboto Slab Medium" charset="0"/>
                <a:cs typeface="Roboto Slab Medium" charset="0"/>
              </a:rPr>
              <a:t> чи</a:t>
            </a:r>
            <a:r>
              <a:rPr lang="en-US">
                <a:latin typeface="Roboto Slab Medium" charset="0"/>
                <a:cs typeface="Roboto Slab Medium" charset="0"/>
              </a:rPr>
              <a:t> сторінок, які слід протестувати.</a:t>
            </a:r>
            <a:r>
              <a:rPr lang="uk-UA" altLang="en-US">
                <a:latin typeface="Roboto Slab Medium" charset="0"/>
                <a:cs typeface="Roboto Slab Medium" charset="0"/>
              </a:rPr>
              <a:t> Як правило, кожен чек-лист має кілька стовпців. Кожен стовпець призначений для тестування на окремій платформі. Слід завжди вказувати назву пристрою, назву браузера та його версію. При проходженні чек-листа тестувальник зазначає статус навпроти кожного пункту, який протестовано, посилання на баг-репорти (якщо такі існують) і, за необхідності, додає примітки.</a:t>
            </a:r>
            <a:endParaRPr lang="uk-UA" altLang="en-US">
              <a:latin typeface="Roboto Slab Medium" charset="0"/>
              <a:cs typeface="Roboto Slab Medium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uk-UA" altLang="en-US">
              <a:latin typeface="Roboto Slab Medium" charset="0"/>
              <a:cs typeface="Roboto Slab Medium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 sz="2800">
                <a:latin typeface="Roboto Slab Medium" charset="0"/>
                <a:cs typeface="Roboto Slab Medium" charset="0"/>
              </a:rPr>
              <a:t>Приклад чекліста</a:t>
            </a:r>
            <a:endParaRPr lang="uk-UA" altLang="en-US" sz="2800">
              <a:latin typeface="Roboto Slab Medium" charset="0"/>
              <a:cs typeface="Roboto Slab Medium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5750"/>
            <a:ext cx="8822690" cy="2653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974090"/>
          </a:xfrm>
        </p:spPr>
        <p:txBody>
          <a:bodyPr/>
          <a:p>
            <a:r>
              <a:rPr lang="en-US" sz="2800">
                <a:latin typeface="Roboto Slab Medium" charset="0"/>
                <a:cs typeface="Roboto Slab Medium" charset="0"/>
              </a:rPr>
              <a:t>Матриця відповідності вимог</a:t>
            </a:r>
            <a:endParaRPr 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380490"/>
            <a:ext cx="9879965" cy="13950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Являє собою таблицю, що містить відповідність функціональних вимог продукту та підготовлених тестових сценаріїв. Дозволяє візуалізувати покриття продукту тестами та відшукати «дірки» в  покритті тестами.</a:t>
            </a:r>
            <a:endParaRPr lang="uk-UA" altLang="en-US">
              <a:latin typeface="Roboto Slab Medium" charset="0"/>
              <a:cs typeface="Roboto Slab Medium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08100" y="3220720"/>
            <a:ext cx="9410700" cy="3562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860"/>
          </a:xfrm>
        </p:spPr>
        <p:txBody>
          <a:bodyPr/>
          <a:p>
            <a:r>
              <a:rPr lang="en-US" sz="2800">
                <a:latin typeface="Roboto Slab Medium" charset="0"/>
                <a:cs typeface="Roboto Slab Medium" charset="0"/>
              </a:rPr>
              <a:t>Таблиця рішень</a:t>
            </a:r>
            <a:endParaRPr lang="en-US" sz="2800">
              <a:latin typeface="Roboto Slab Medium" charset="0"/>
              <a:cs typeface="Roboto Slab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6985"/>
            <a:ext cx="10173335" cy="11410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uk-UA" altLang="en-US">
                <a:latin typeface="Roboto Slab Medium" charset="0"/>
                <a:cs typeface="Roboto Slab Medium" charset="0"/>
              </a:rPr>
              <a:t>Таблиця, в яку </a:t>
            </a:r>
            <a:r>
              <a:rPr lang="en-US">
                <a:latin typeface="Roboto Slab Medium" charset="0"/>
                <a:cs typeface="Roboto Slab Medium" charset="0"/>
              </a:rPr>
              <a:t>по горизонталі впис</a:t>
            </a:r>
            <a:r>
              <a:rPr lang="uk-UA" altLang="en-US">
                <a:latin typeface="Roboto Slab Medium" charset="0"/>
                <a:cs typeface="Roboto Slab Medium" charset="0"/>
              </a:rPr>
              <a:t>ані</a:t>
            </a:r>
            <a:r>
              <a:rPr lang="en-US">
                <a:latin typeface="Roboto Slab Medium" charset="0"/>
                <a:cs typeface="Roboto Slab Medium" charset="0"/>
              </a:rPr>
              <a:t> умови, що впливають на результат, а нижче ді</a:t>
            </a:r>
            <a:r>
              <a:rPr lang="uk-UA" altLang="en-US">
                <a:latin typeface="Roboto Slab Medium" charset="0"/>
                <a:cs typeface="Roboto Slab Medium" charset="0"/>
              </a:rPr>
              <a:t>ї</a:t>
            </a:r>
            <a:r>
              <a:rPr lang="en-US">
                <a:latin typeface="Roboto Slab Medium" charset="0"/>
                <a:cs typeface="Roboto Slab Medium" charset="0"/>
              </a:rPr>
              <a:t>, як</a:t>
            </a:r>
            <a:r>
              <a:rPr lang="uk-UA" altLang="en-US">
                <a:latin typeface="Roboto Slab Medium" charset="0"/>
                <a:cs typeface="Roboto Slab Medium" charset="0"/>
              </a:rPr>
              <a:t>і</a:t>
            </a:r>
            <a:r>
              <a:rPr lang="en-US">
                <a:latin typeface="Roboto Slab Medium" charset="0"/>
                <a:cs typeface="Roboto Slab Medium" charset="0"/>
              </a:rPr>
              <a:t> потрібно виконати. По вертикалі </a:t>
            </a:r>
            <a:r>
              <a:rPr lang="uk-UA" altLang="en-US">
                <a:latin typeface="Roboto Slab Medium" charset="0"/>
                <a:cs typeface="Roboto Slab Medium" charset="0"/>
              </a:rPr>
              <a:t>вписані</a:t>
            </a:r>
            <a:r>
              <a:rPr lang="en-US">
                <a:latin typeface="Roboto Slab Medium" charset="0"/>
                <a:cs typeface="Roboto Slab Medium" charset="0"/>
              </a:rPr>
              <a:t> правила: конкретна комбінація вхідних умов.</a:t>
            </a:r>
            <a:endParaRPr lang="en-US">
              <a:latin typeface="Roboto Slab Medium" charset="0"/>
              <a:cs typeface="Roboto Slab Medium" charset="0"/>
            </a:endParaRPr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417763"/>
            <a:ext cx="9829800" cy="378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1600" smtClean="0">
                <a:solidFill>
                  <a:schemeClr val="tx1"/>
                </a:solidFill>
                <a:latin typeface="Roboto Slab Medium" charset="0"/>
                <a:cs typeface="Roboto Slab Medium" charset="0"/>
              </a:rPr>
            </a:fld>
            <a:endParaRPr lang="en-US" sz="1600" smtClean="0">
              <a:solidFill>
                <a:schemeClr val="tx1"/>
              </a:solidFill>
              <a:latin typeface="Roboto Slab Medium" charset="0"/>
              <a:cs typeface="Roboto Slab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Presentation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Roboto Slab Medium</vt:lpstr>
      <vt:lpstr>Microsoft YaHei</vt:lpstr>
      <vt:lpstr>Arial Unicode MS</vt:lpstr>
      <vt:lpstr>Calibri Light</vt:lpstr>
      <vt:lpstr>Calibri</vt:lpstr>
      <vt:lpstr>Arial Black</vt:lpstr>
      <vt:lpstr>Bahnschrift</vt:lpstr>
      <vt:lpstr>Office Theme</vt:lpstr>
      <vt:lpstr>Документація процесу тестування ПЗ</vt:lpstr>
      <vt:lpstr>Тестова документація — це набір артефактів, створених або перед початком, або/ і в процесі тестування</vt:lpstr>
      <vt:lpstr>Поширені тестові артефакти</vt:lpstr>
      <vt:lpstr>Тест-кейси</vt:lpstr>
      <vt:lpstr>Баг-репорти</vt:lpstr>
      <vt:lpstr>Чеклісти</vt:lpstr>
      <vt:lpstr>Приклад чекліста</vt:lpstr>
      <vt:lpstr>Матриця відповідності вимог</vt:lpstr>
      <vt:lpstr>Таблиця рішень</vt:lpstr>
      <vt:lpstr>Діаграма переходу системи</vt:lpstr>
      <vt:lpstr>Тестова стратегія</vt:lpstr>
      <vt:lpstr>Тест-план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Документація процесу тестування ПЗ</dc:title>
  <dc:creator/>
  <cp:lastModifiedBy>V</cp:lastModifiedBy>
  <cp:revision>63</cp:revision>
  <dcterms:created xsi:type="dcterms:W3CDTF">2023-11-22T15:59:00Z</dcterms:created>
  <dcterms:modified xsi:type="dcterms:W3CDTF">2023-11-23T10:43:57Z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AEC510DB7B7D42D7A910C66250B6499D_11</vt:lpwstr>
  </property>
  <property fmtid="{D5CDD505-2E9C-101B-9397-08002B2CF9AE}" pid="3" name="KSOProductBuildVer">
    <vt:lpwstr>1033-12.2.0.13306</vt:lpwstr>
  </property>
</Properties>
</file>