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sldIdLst>
    <p:sldId id="256" r:id="rId4"/>
    <p:sldId id="261" r:id="rId5"/>
    <p:sldId id="265" r:id="rId6"/>
    <p:sldId id="264" r:id="rId7"/>
    <p:sldId id="260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2642"/>
    <a:srgbClr val="B01F3C"/>
    <a:srgbClr val="B52E49"/>
    <a:srgbClr val="A50021"/>
    <a:srgbClr val="CC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" y="779"/>
            <a:ext cx="12189228" cy="6856441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4000"/>
            </a:schemeClr>
          </a:solidFill>
          <a:ln w="0">
            <a:noFill/>
          </a:ln>
          <a:effectLst>
            <a:outerShdw blurRad="279400" dist="266700" dir="780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40" y="4038064"/>
            <a:ext cx="2407940" cy="21473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560" y="5333913"/>
            <a:ext cx="7127180" cy="17180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6892" y="4221088"/>
            <a:ext cx="1124816" cy="11128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27066" y="1236399"/>
            <a:ext cx="10937866" cy="1446549"/>
          </a:xfr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  <a:scene3d>
              <a:camera prst="orthographicFront"/>
              <a:lightRig rig="threePt" dir="t">
                <a:rot lat="0" lon="0" rev="600000"/>
              </a:lightRig>
            </a:scene3d>
            <a:sp3d extrusionH="76200" contourW="12700" prstMaterial="plastic">
              <a:bevelB w="69850" h="44450"/>
              <a:extrusionClr>
                <a:srgbClr val="EACA4E"/>
              </a:extrusionClr>
              <a:contourClr>
                <a:schemeClr val="accent6">
                  <a:lumMod val="75000"/>
                </a:schemeClr>
              </a:contourClr>
            </a:sp3d>
          </a:bodyPr>
          <a:lstStyle>
            <a:lvl1pPr algn="ctr">
              <a:defRPr lang="zh-CN" altLang="en-US" sz="8800" b="1" i="0" spc="-300" dirty="0">
                <a:ln w="25400">
                  <a:noFill/>
                </a:ln>
                <a:gradFill>
                  <a:gsLst>
                    <a:gs pos="0">
                      <a:schemeClr val="accent5"/>
                    </a:gs>
                    <a:gs pos="74000">
                      <a:schemeClr val="accent5">
                        <a:lumMod val="60000"/>
                        <a:lumOff val="40000"/>
                      </a:schemeClr>
                    </a:gs>
                    <a:gs pos="83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5400000" scaled="1"/>
                </a:gra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 algn="ctr"/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7066" y="2704159"/>
            <a:ext cx="10937866" cy="1112825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zh-CN" altLang="en-US" dirty="0">
                <a:solidFill>
                  <a:schemeClr val="accent5"/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55" y="4341613"/>
            <a:ext cx="4498476" cy="18956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8" y="1610912"/>
            <a:ext cx="2816119" cy="52177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48" y="5513574"/>
            <a:ext cx="13444264" cy="134442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4556258"/>
            <a:ext cx="2407940" cy="214735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468" y="4449834"/>
            <a:ext cx="4788024" cy="11128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926" y="4852478"/>
            <a:ext cx="2015792" cy="2005522"/>
          </a:xfrm>
          <a:prstGeom prst="rect">
            <a:avLst/>
          </a:prstGeom>
        </p:spPr>
      </p:pic>
      <p:sp>
        <p:nvSpPr>
          <p:cNvPr id="13" name="Round Same Side Corner Rectangle 21"/>
          <p:cNvSpPr/>
          <p:nvPr/>
        </p:nvSpPr>
        <p:spPr>
          <a:xfrm rot="16200000" flipH="1">
            <a:off x="5224632" y="-1099830"/>
            <a:ext cx="2135525" cy="7737605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45" tIns="60922" rIns="121845" bIns="60922" numCol="1" spcCol="0" rtlCol="0" fromWordArt="0" anchor="ctr" anchorCtr="0" forceAA="0" compatLnSpc="1">
            <a:noAutofit/>
          </a:bodyPr>
          <a:lstStyle/>
          <a:p>
            <a:pPr algn="ctr"/>
            <a:endParaRPr lang="bg-BG"/>
          </a:p>
        </p:txBody>
      </p:sp>
      <p:sp>
        <p:nvSpPr>
          <p:cNvPr id="14" name="Round Same Side Corner Rectangle 7"/>
          <p:cNvSpPr/>
          <p:nvPr/>
        </p:nvSpPr>
        <p:spPr>
          <a:xfrm rot="16200000" flipH="1">
            <a:off x="5334151" y="-960494"/>
            <a:ext cx="1916487" cy="7476268"/>
          </a:xfrm>
          <a:prstGeom prst="round2SameRect">
            <a:avLst>
              <a:gd name="adj1" fmla="val 50000"/>
              <a:gd name="adj2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45" tIns="60922" rIns="121845" bIns="60922" anchor="ctr"/>
          <a:lstStyle/>
          <a:p>
            <a:pPr algn="ctr" defTabSz="949960">
              <a:defRPr/>
            </a:pPr>
            <a:endParaRPr lang="bg-BG" sz="19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39816" y="1801530"/>
            <a:ext cx="4968552" cy="1934353"/>
          </a:xfrm>
        </p:spPr>
        <p:txBody>
          <a:bodyPr vert="horz" lIns="121845" tIns="60922" rIns="121845" bIns="60922" rtlCol="0" anchor="ctr">
            <a:noAutofit/>
          </a:bodyPr>
          <a:lstStyle>
            <a:lvl1pPr algn="l">
              <a:defRPr lang="zh-CN" altLang="en-US" sz="4000" b="1" kern="300" dirty="0">
                <a:solidFill>
                  <a:schemeClr val="accent1"/>
                </a:solidFill>
                <a:effectLst>
                  <a:reflection blurRad="6350" stA="55000" endA="300" endPos="45500" dir="5400000" sy="-100000" algn="bl" rotWithShape="0"/>
                </a:effectLst>
                <a:latin typeface="+mj-ea"/>
                <a:ea typeface="+mj-ea"/>
                <a:cs typeface="明兰_UI_TC" pitchFamily="2" charset="-122"/>
              </a:defRPr>
            </a:lvl1pPr>
          </a:lstStyle>
          <a:p>
            <a:pPr lvl="0" algn="ctr" defTabSz="1217930" fontAlgn="base">
              <a:lnSpc>
                <a:spcPct val="150000"/>
              </a:lnSpc>
              <a:spcAft>
                <a:spcPct val="0"/>
              </a:spcAft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31704" y="3876863"/>
            <a:ext cx="6120680" cy="57221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0" indent="0">
              <a:buFontTx/>
              <a:buNone/>
              <a:defRPr lang="zh-CN" altLang="en-US" sz="935" b="0" dirty="0" smtClean="0">
                <a:solidFill>
                  <a:schemeClr val="accent1"/>
                </a:solidFill>
                <a:cs typeface="+mn-ea"/>
              </a:defRPr>
            </a:lvl1pPr>
          </a:lstStyle>
          <a:p>
            <a:pPr lvl="0" algn="ctr" defTabSz="323215" fontAlgn="base">
              <a:lnSpc>
                <a:spcPct val="120000"/>
              </a:lnSpc>
              <a:spcBef>
                <a:spcPts val="850"/>
              </a:spcBef>
              <a:spcAft>
                <a:spcPct val="0"/>
              </a:spcAft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173568" y="2335960"/>
            <a:ext cx="892311" cy="892633"/>
          </a:xfrm>
          <a:prstGeom prst="ellipse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4000"/>
            </a:schemeClr>
          </a:solidFill>
          <a:ln w="0">
            <a:noFill/>
          </a:ln>
          <a:effectLst>
            <a:outerShdw blurRad="279400" dist="266700" dir="780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892" y="4221088"/>
            <a:ext cx="1124816" cy="1112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840" y="4038064"/>
            <a:ext cx="2407940" cy="21473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6220" y="5139948"/>
            <a:ext cx="7127180" cy="17180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7068" y="1984543"/>
            <a:ext cx="10937865" cy="1311128"/>
          </a:xfr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  <a:scene3d>
              <a:camera prst="orthographicFront"/>
              <a:lightRig rig="threePt" dir="t">
                <a:rot lat="0" lon="0" rev="600000"/>
              </a:lightRig>
            </a:scene3d>
            <a:sp3d extrusionH="76200" contourW="12700" prstMaterial="plastic">
              <a:bevelB w="69850" h="44450"/>
              <a:extrusionClr>
                <a:srgbClr val="EACA4E"/>
              </a:extrusionClr>
              <a:contourClr>
                <a:schemeClr val="accent6">
                  <a:lumMod val="75000"/>
                </a:schemeClr>
              </a:contourClr>
            </a:sp3d>
          </a:bodyPr>
          <a:lstStyle>
            <a:lvl1pPr algn="ctr">
              <a:defRPr lang="zh-CN" altLang="en-US" sz="8800" b="1" i="0" spc="-300" dirty="0">
                <a:ln w="25400">
                  <a:noFill/>
                </a:ln>
                <a:gradFill>
                  <a:gsLst>
                    <a:gs pos="0">
                      <a:schemeClr val="accent5"/>
                    </a:gs>
                    <a:gs pos="74000">
                      <a:schemeClr val="accent5">
                        <a:lumMod val="60000"/>
                        <a:lumOff val="40000"/>
                      </a:schemeClr>
                    </a:gs>
                    <a:gs pos="83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5400000" scaled="1"/>
                </a:gra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 algn="ctr"/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-4445" y="-3175"/>
            <a:ext cx="6901180" cy="12827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-4445" y="125095"/>
            <a:ext cx="6901815" cy="14414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 userDrawn="1"/>
        </p:nvSpPr>
        <p:spPr>
          <a:xfrm>
            <a:off x="-4445" y="269240"/>
            <a:ext cx="6901180" cy="14414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1" name="图片 50" descr="瑞翼教育（红灰版）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36710" y="41275"/>
            <a:ext cx="1787525" cy="403225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11423015" y="-3175"/>
            <a:ext cx="797560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" name="图片 1" descr="红色SUGON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84085" y="-149225"/>
            <a:ext cx="1757680" cy="7715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1" Type="http://schemas.openxmlformats.org/officeDocument/2006/relationships/slideLayout" Target="../slideLayouts/slideLayout14.xml"/><Relationship Id="rId10" Type="http://schemas.openxmlformats.org/officeDocument/2006/relationships/tags" Target="../tags/tag1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0" Type="http://schemas.openxmlformats.org/officeDocument/2006/relationships/slideLayout" Target="../slideLayouts/slideLayout5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22825" y="3474720"/>
            <a:ext cx="64446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数据导入与预处理应用</a:t>
            </a:r>
            <a:r>
              <a:rPr lang="en-US" altLang="zh-CN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第四章</a:t>
            </a:r>
            <a:endParaRPr lang="zh-CN" altLang="en-US" sz="3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数据清理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591185"/>
            <a:ext cx="60858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１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１常用的数据清洗步骤介绍</a:t>
            </a: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760095" y="65976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78676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78676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78280" y="2028190"/>
            <a:ext cx="765111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信用卡号码校验（Credit card validator）</a:t>
            </a:r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电子邮箱校验（Mail Validator）</a:t>
            </a:r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数据校验（Data Validator）</a:t>
            </a:r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正则表达式验证（Regex Evaluation）</a:t>
            </a:r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公式 (Formula)</a:t>
            </a:r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JavaScript代码（Modified Java Script Value）</a:t>
            </a:r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用户自定义Java类（JDBC）</a:t>
            </a:r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模糊匹配（Fuzzy match）</a:t>
            </a:r>
            <a:endParaRPr 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...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591185"/>
            <a:ext cx="34747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１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.2 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字符串清洗</a:t>
            </a: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760095" y="65976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78676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78676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1925955" y="1689100"/>
          <a:ext cx="853249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ID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CODE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CITY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              0    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BJ-BeiJing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0755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SZ-ShenZhen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  2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0023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CQ-CHONGQING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     3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021a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SH-shanghai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82420" y="4641850"/>
            <a:ext cx="927989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27000"/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zh-CN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字段有些无效的空白字符</a:t>
            </a:r>
            <a:endParaRPr lang="zh-CN" sz="24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/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CODE</a:t>
            </a:r>
            <a:r>
              <a:rPr lang="zh-CN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也就是区号字段里有无效的字母，并且有些区号前没有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zh-CN" sz="24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/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CITY</a:t>
            </a:r>
            <a:r>
              <a:rPr lang="zh-CN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字段里大小写不统一，并且可能并不需要前面两个字母的缩写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591185"/>
            <a:ext cx="34747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１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.2 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字符串清洗</a:t>
            </a: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760095" y="65976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78676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78676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84555" y="1570990"/>
            <a:ext cx="807021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27000"/>
            <a:r>
              <a:rPr 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转换目录下有三个清洗字符串的常用步骤：</a:t>
            </a:r>
            <a:endParaRPr lang="zh-CN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127000"/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字符串剪切（</a:t>
            </a:r>
            <a:r>
              <a:rPr 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Strings cut</a:t>
            </a:r>
            <a:r>
              <a:rPr 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127000"/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字符串替换（</a:t>
            </a:r>
            <a:r>
              <a:rPr 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Replace in string</a:t>
            </a:r>
            <a:r>
              <a:rPr 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127000"/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字符串操作（</a:t>
            </a:r>
            <a:r>
              <a:rPr 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String operations</a:t>
            </a:r>
            <a:r>
              <a:rPr 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1410" y="3873500"/>
            <a:ext cx="9652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字符串剪切：他的作用正如他的名字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字符串替换：由于支持正则表达式的原因，他的功能比从字面上了解的要强大许多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字符串操作：功能丰富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75130" y="2718435"/>
            <a:ext cx="775779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字符串首尾空白字符去除：Trim type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大小写：Lower/Upper、InitCap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填充字符设置：Padding、Pad char、Pad Length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数字移除/提取：Digits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删除特殊字符：Remove Special character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591185"/>
            <a:ext cx="34747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１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.2 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字符串清洗</a:t>
            </a: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平行四边形 4"/>
          <p:cNvSpPr/>
          <p:nvPr userDrawn="1"/>
        </p:nvSpPr>
        <p:spPr>
          <a:xfrm>
            <a:off x="760095" y="65976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78676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78676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25575" y="1664970"/>
            <a:ext cx="4258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字符串操作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步骤：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PA_任意多边形 24"/>
          <p:cNvSpPr/>
          <p:nvPr>
            <p:custDataLst>
              <p:tags r:id="rId2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3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5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6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6419215" y="3292475"/>
            <a:ext cx="4375150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感谢您的观赏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19215" y="4083685"/>
            <a:ext cx="3575685" cy="245745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dist"/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rPr>
              <a:t>THANK YOU FOR WATCHING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6425565" y="4358640"/>
            <a:ext cx="3630930" cy="3175"/>
          </a:xfrm>
          <a:prstGeom prst="line">
            <a:avLst/>
          </a:prstGeom>
          <a:ln w="6350" cmpd="sng">
            <a:solidFill>
              <a:srgbClr val="10243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723265"/>
            <a:ext cx="43192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离不开的主题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79184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91884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91884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607560" y="2947670"/>
            <a:ext cx="2579370" cy="177863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effectLst>
            <a:glow rad="63500">
              <a:srgbClr val="00B0F0">
                <a:alpha val="40000"/>
              </a:srgbClr>
            </a:glow>
          </a:effectLst>
          <a:scene3d>
            <a:camera prst="orthographicFront"/>
            <a:lightRig rig="threePt" dir="t"/>
          </a:scene3d>
          <a:sp3d extrusionH="825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数据</a:t>
            </a:r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167370" y="1976120"/>
            <a:ext cx="2702560" cy="904240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机器学习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167370" y="4868545"/>
            <a:ext cx="2702560" cy="90424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人工智能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298575" y="1915160"/>
            <a:ext cx="2702560" cy="90424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数据挖掘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98575" y="4807585"/>
            <a:ext cx="2702560" cy="9042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数据分析</a:t>
            </a:r>
            <a:endParaRPr lang="zh-CN" altLang="en-US"/>
          </a:p>
        </p:txBody>
      </p:sp>
      <p:cxnSp>
        <p:nvCxnSpPr>
          <p:cNvPr id="61" name="肘形连接符 60"/>
          <p:cNvCxnSpPr>
            <a:stCxn id="11" idx="1"/>
            <a:endCxn id="10" idx="6"/>
          </p:cNvCxnSpPr>
          <p:nvPr/>
        </p:nvCxnSpPr>
        <p:spPr>
          <a:xfrm rot="10800000" flipV="1">
            <a:off x="7186930" y="2418080"/>
            <a:ext cx="980440" cy="14090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endCxn id="10" idx="0"/>
          </p:cNvCxnSpPr>
          <p:nvPr/>
        </p:nvCxnSpPr>
        <p:spPr>
          <a:xfrm>
            <a:off x="3989070" y="2346325"/>
            <a:ext cx="1908175" cy="5911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10" idx="2"/>
            <a:endCxn id="18" idx="3"/>
          </p:cNvCxnSpPr>
          <p:nvPr/>
        </p:nvCxnSpPr>
        <p:spPr>
          <a:xfrm rot="10800000" flipV="1">
            <a:off x="4001135" y="3827145"/>
            <a:ext cx="606425" cy="1422400"/>
          </a:xfrm>
          <a:prstGeom prst="bentConnector3">
            <a:avLst>
              <a:gd name="adj1" fmla="val 49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/>
          <p:nvPr/>
        </p:nvCxnSpPr>
        <p:spPr>
          <a:xfrm rot="5400000" flipV="1">
            <a:off x="6794500" y="3966210"/>
            <a:ext cx="612775" cy="21323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02690" y="1284605"/>
            <a:ext cx="8798560" cy="1131570"/>
          </a:xfrm>
        </p:spPr>
        <p:txBody>
          <a:bodyPr/>
          <a:p>
            <a:r>
              <a:rPr lang="zh-CN" altLang="en-US"/>
              <a:t>一切的美好都是建立在庞大而整洁的数据之上，</a:t>
            </a:r>
            <a:endParaRPr lang="zh-CN" altLang="en-US"/>
          </a:p>
          <a:p>
            <a:r>
              <a:rPr lang="zh-CN" altLang="en-US"/>
              <a:t>然而，现实中的数据却是：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杂！脏！乱！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469265"/>
            <a:ext cx="43192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为什么要数据清理？</a:t>
            </a:r>
            <a:endParaRPr 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53784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66484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66484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490720" y="3271520"/>
            <a:ext cx="1772285" cy="1747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数据质量差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89635" y="4126865"/>
            <a:ext cx="1250315" cy="125031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错误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381760" y="2507615"/>
            <a:ext cx="1250315" cy="125031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缺失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371725" y="5259705"/>
            <a:ext cx="1250315" cy="12503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不一致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893560" y="5194300"/>
            <a:ext cx="1250315" cy="12503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重复</a:t>
            </a: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869045" y="3133090"/>
            <a:ext cx="1250315" cy="125031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不完整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752965" y="4568825"/>
            <a:ext cx="1250315" cy="125031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无效</a:t>
            </a: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076440" y="2507615"/>
            <a:ext cx="1250315" cy="125031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不合规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>
            <a:stCxn id="10" idx="6"/>
            <a:endCxn id="8" idx="1"/>
          </p:cNvCxnSpPr>
          <p:nvPr/>
        </p:nvCxnSpPr>
        <p:spPr>
          <a:xfrm>
            <a:off x="2632075" y="3133090"/>
            <a:ext cx="2118360" cy="394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7"/>
          </p:cNvCxnSpPr>
          <p:nvPr/>
        </p:nvCxnSpPr>
        <p:spPr>
          <a:xfrm flipV="1">
            <a:off x="6003290" y="3346450"/>
            <a:ext cx="1271270" cy="18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6"/>
          </p:cNvCxnSpPr>
          <p:nvPr/>
        </p:nvCxnSpPr>
        <p:spPr>
          <a:xfrm flipV="1">
            <a:off x="6263005" y="3610610"/>
            <a:ext cx="2677795" cy="53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5"/>
            <a:endCxn id="14" idx="2"/>
          </p:cNvCxnSpPr>
          <p:nvPr/>
        </p:nvCxnSpPr>
        <p:spPr>
          <a:xfrm>
            <a:off x="6003290" y="4763135"/>
            <a:ext cx="3749675" cy="431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9" idx="7"/>
            <a:endCxn id="8" idx="2"/>
          </p:cNvCxnSpPr>
          <p:nvPr/>
        </p:nvCxnSpPr>
        <p:spPr>
          <a:xfrm flipV="1">
            <a:off x="1957070" y="4145280"/>
            <a:ext cx="2533650" cy="16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1" idx="6"/>
            <a:endCxn id="8" idx="3"/>
          </p:cNvCxnSpPr>
          <p:nvPr/>
        </p:nvCxnSpPr>
        <p:spPr>
          <a:xfrm flipV="1">
            <a:off x="3622040" y="4763135"/>
            <a:ext cx="1128395" cy="1122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8" idx="4"/>
            <a:endCxn id="12" idx="1"/>
          </p:cNvCxnSpPr>
          <p:nvPr/>
        </p:nvCxnSpPr>
        <p:spPr>
          <a:xfrm>
            <a:off x="5377180" y="5019040"/>
            <a:ext cx="1699260" cy="35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520065"/>
            <a:ext cx="47256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数据清理做些什么？</a:t>
            </a:r>
            <a:endParaRPr 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58864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71564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71564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121410" y="1709420"/>
            <a:ext cx="768096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zh-CN" altLang="en-US" sz="2800" b="1">
                <a:sym typeface="+mn-ea"/>
              </a:rPr>
              <a:t>数据清理，</a:t>
            </a:r>
            <a:r>
              <a:rPr lang="zh-CN" altLang="en-US" sz="2800" b="0"/>
              <a:t>就是试图检测和去除数据集中的噪声数据和无关数据，处理遗漏数据，去除空白数据域和知识背景下的白噪声，解决数据的一致性、重复性问题，从而达到提高数据质量的目的。</a:t>
            </a:r>
            <a:endParaRPr lang="zh-CN" altLang="en-US" sz="2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6" t="20855" r="3476" b="27390"/>
          <a:stretch>
            <a:fillRect/>
          </a:stretch>
        </p:blipFill>
        <p:spPr>
          <a:xfrm>
            <a:off x="1593215" y="3825240"/>
            <a:ext cx="7050777" cy="2475572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8"/>
          <p:cNvSpPr txBox="1">
            <a:spLocks noChangeArrowheads="1"/>
          </p:cNvSpPr>
          <p:nvPr/>
        </p:nvSpPr>
        <p:spPr bwMode="gray">
          <a:xfrm>
            <a:off x="1121413" y="733427"/>
            <a:ext cx="320167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760095" y="802010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/>
        </p:nvSpPr>
        <p:spPr>
          <a:xfrm>
            <a:off x="887095" y="92900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/>
        </p:nvSpPr>
        <p:spPr>
          <a:xfrm>
            <a:off x="889635" y="92900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9051291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"/>
          <p:cNvSpPr txBox="1"/>
          <p:nvPr/>
        </p:nvSpPr>
        <p:spPr>
          <a:xfrm>
            <a:off x="1130300" y="812800"/>
            <a:ext cx="4292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第四章  数据清理</a:t>
            </a:r>
            <a:endParaRPr lang="zh-CN" altLang="en-US" sz="3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1292860" y="2136682"/>
            <a:ext cx="91948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4.1  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数据清洗概述</a:t>
            </a:r>
            <a:endParaRPr lang="zh-CN" altLang="en-US" sz="28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4.2 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数据排重</a:t>
            </a:r>
            <a:endParaRPr lang="zh-CN" altLang="en-US" sz="28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4.3 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使用脚本组件进行数据清理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591185"/>
            <a:ext cx="32016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4.1 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数据清洗概述</a:t>
            </a:r>
            <a:endParaRPr lang="zh-CN" altLang="en-US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平行四边形 39"/>
          <p:cNvSpPr/>
          <p:nvPr userDrawn="1"/>
        </p:nvSpPr>
        <p:spPr>
          <a:xfrm>
            <a:off x="760095" y="65976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78676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78676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剪去对角的矩形 4"/>
          <p:cNvSpPr/>
          <p:nvPr/>
        </p:nvSpPr>
        <p:spPr>
          <a:xfrm>
            <a:off x="889635" y="1828800"/>
            <a:ext cx="2021840" cy="600075"/>
          </a:xfrm>
          <a:prstGeom prst="snip2Diag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数据源１</a:t>
            </a:r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889635" y="2885440"/>
            <a:ext cx="2021840" cy="600075"/>
          </a:xfrm>
          <a:prstGeom prst="snip2Diag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数据源２</a:t>
            </a:r>
            <a:endParaRPr lang="zh-CN" altLang="en-US">
              <a:sym typeface="+mn-ea"/>
            </a:endParaRPr>
          </a:p>
        </p:txBody>
      </p:sp>
      <p:sp>
        <p:nvSpPr>
          <p:cNvPr id="7" name="剪去对角的矩形 6"/>
          <p:cNvSpPr/>
          <p:nvPr/>
        </p:nvSpPr>
        <p:spPr>
          <a:xfrm>
            <a:off x="889635" y="3972560"/>
            <a:ext cx="2021840" cy="600075"/>
          </a:xfrm>
          <a:prstGeom prst="snip2Diag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．．．</a:t>
            </a:r>
            <a:endParaRPr lang="zh-CN" altLang="en-US">
              <a:sym typeface="+mn-ea"/>
            </a:endParaRPr>
          </a:p>
        </p:txBody>
      </p:sp>
      <p:sp>
        <p:nvSpPr>
          <p:cNvPr id="8" name="剪去对角的矩形 7"/>
          <p:cNvSpPr/>
          <p:nvPr/>
        </p:nvSpPr>
        <p:spPr>
          <a:xfrm>
            <a:off x="889635" y="5181600"/>
            <a:ext cx="2021840" cy="600075"/>
          </a:xfrm>
          <a:prstGeom prst="snip2Diag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数据源Ｎ</a:t>
            </a:r>
            <a:endParaRPr lang="zh-CN" altLang="en-US"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49040" y="3616960"/>
            <a:ext cx="1463040" cy="751840"/>
          </a:xfrm>
          <a:prstGeom prst="round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ＥＴＬ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874760" y="2600960"/>
            <a:ext cx="2123440" cy="5588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数据集市１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945880" y="3616960"/>
            <a:ext cx="2123440" cy="5588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数据集市２</a:t>
            </a: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874760" y="4693920"/>
            <a:ext cx="2123440" cy="5588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数据集市３</a:t>
            </a:r>
            <a:endParaRPr lang="zh-CN" altLang="en-US"/>
          </a:p>
        </p:txBody>
      </p:sp>
      <p:sp>
        <p:nvSpPr>
          <p:cNvPr id="14" name="云形 13"/>
          <p:cNvSpPr/>
          <p:nvPr/>
        </p:nvSpPr>
        <p:spPr>
          <a:xfrm>
            <a:off x="5730240" y="3485515"/>
            <a:ext cx="2143760" cy="113792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数据仓库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5" idx="0"/>
          </p:cNvCxnSpPr>
          <p:nvPr/>
        </p:nvCxnSpPr>
        <p:spPr>
          <a:xfrm>
            <a:off x="2911475" y="2129155"/>
            <a:ext cx="812800" cy="17932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0"/>
            <a:endCxn id="9" idx="1"/>
          </p:cNvCxnSpPr>
          <p:nvPr/>
        </p:nvCxnSpPr>
        <p:spPr>
          <a:xfrm flipV="1">
            <a:off x="2911475" y="3992880"/>
            <a:ext cx="837565" cy="14890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14" idx="2"/>
          </p:cNvCxnSpPr>
          <p:nvPr/>
        </p:nvCxnSpPr>
        <p:spPr>
          <a:xfrm>
            <a:off x="5212080" y="3992880"/>
            <a:ext cx="524510" cy="6159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7879080" y="2992120"/>
            <a:ext cx="1076960" cy="10007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4" idx="0"/>
            <a:endCxn id="12" idx="2"/>
          </p:cNvCxnSpPr>
          <p:nvPr/>
        </p:nvCxnSpPr>
        <p:spPr>
          <a:xfrm flipV="1">
            <a:off x="7872095" y="3896360"/>
            <a:ext cx="1073785" cy="1581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3" idx="2"/>
          </p:cNvCxnSpPr>
          <p:nvPr/>
        </p:nvCxnSpPr>
        <p:spPr>
          <a:xfrm>
            <a:off x="7879080" y="4064000"/>
            <a:ext cx="995680" cy="9093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886710" y="3185795"/>
            <a:ext cx="837565" cy="8070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2918460" y="3990340"/>
            <a:ext cx="837565" cy="2800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线形标注 2 33"/>
          <p:cNvSpPr/>
          <p:nvPr/>
        </p:nvSpPr>
        <p:spPr>
          <a:xfrm>
            <a:off x="5730240" y="1828800"/>
            <a:ext cx="1259840" cy="432435"/>
          </a:xfrm>
          <a:prstGeom prst="borderCallout2">
            <a:avLst>
              <a:gd name="adj1" fmla="val 39941"/>
              <a:gd name="adj2" fmla="val 2167"/>
              <a:gd name="adj3" fmla="val 37591"/>
              <a:gd name="adj4" fmla="val -27973"/>
              <a:gd name="adj5" fmla="val 415271"/>
              <a:gd name="adj6" fmla="val -1016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Kettle...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591185"/>
            <a:ext cx="60858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１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１常用的数据清洗步骤介绍</a:t>
            </a: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760095" y="65976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78676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78676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14095" y="1298575"/>
            <a:ext cx="9152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Kettle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没有单一的清洗步骤清洗工作，需要结合多个步骤来完成。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81735" y="2407920"/>
            <a:ext cx="657288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0" hangingPunct="0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数据的清洗工作从抽取数据就开始了！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e.g. “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表输入（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Table input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步骤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 sz="2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SELECT student_id,scoreFROM student_infoORDER BY score DESC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840" y="4961255"/>
            <a:ext cx="79241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59080"/>
            <a:r>
              <a:rPr lang="zh-CN" b="1"/>
              <a:t>注意</a:t>
            </a:r>
            <a:r>
              <a:rPr lang="zh-CN"/>
              <a:t>：</a:t>
            </a:r>
            <a:endParaRPr lang="zh-CN"/>
          </a:p>
          <a:p>
            <a:pPr indent="259080"/>
            <a:r>
              <a:rPr lang="en-US" altLang="zh-CN"/>
              <a:t>	</a:t>
            </a:r>
            <a:r>
              <a:rPr lang="zh-CN" altLang="en-US"/>
              <a:t>难维护，当</a:t>
            </a:r>
            <a:r>
              <a:rPr lang="en-US" altLang="zh-CN"/>
              <a:t>SQL</a:t>
            </a:r>
            <a:r>
              <a:rPr lang="zh-CN" altLang="en-US"/>
              <a:t>语句太过复杂时，后期的维护会非常困难。</a:t>
            </a:r>
            <a:endParaRPr lang="zh-CN" altLang="en-US"/>
          </a:p>
          <a:p>
            <a:pPr indent="259080"/>
            <a:r>
              <a:rPr lang="en-US" altLang="zh-CN"/>
              <a:t>	</a:t>
            </a:r>
            <a:r>
              <a:rPr lang="zh-CN" altLang="en-US"/>
              <a:t>无法审计，数据进入</a:t>
            </a:r>
            <a:r>
              <a:rPr lang="en-US" altLang="zh-CN"/>
              <a:t>Kettle</a:t>
            </a:r>
            <a:r>
              <a:rPr lang="zh-CN" altLang="en-US"/>
              <a:t>已经做过清洗，</a:t>
            </a:r>
            <a:r>
              <a:rPr lang="en-US" altLang="zh-CN"/>
              <a:t>Kettle</a:t>
            </a:r>
            <a:r>
              <a:rPr lang="zh-CN" altLang="en-US"/>
              <a:t>无法提供审计功能。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591185"/>
            <a:ext cx="60858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１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１常用的数据清洗步骤介绍</a:t>
            </a: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760095" y="65976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78676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78676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668895" y="1771650"/>
            <a:ext cx="2153920" cy="630555"/>
          </a:xfrm>
          <a:prstGeom prst="roundRect">
            <a:avLst>
              <a:gd name="adj" fmla="val 224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转换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目录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668895" y="2919730"/>
            <a:ext cx="2153920" cy="630555"/>
          </a:xfrm>
          <a:prstGeom prst="roundRect">
            <a:avLst>
              <a:gd name="adj" fmla="val 224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校验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目录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668895" y="4098290"/>
            <a:ext cx="2153920" cy="630555"/>
          </a:xfrm>
          <a:prstGeom prst="roundRect">
            <a:avLst>
              <a:gd name="adj" fmla="val 224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脚本目录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668895" y="5327650"/>
            <a:ext cx="2153920" cy="630555"/>
          </a:xfrm>
          <a:prstGeom prst="roundRect">
            <a:avLst>
              <a:gd name="adj" fmla="val 224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其它目录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6245" y="1372235"/>
            <a:ext cx="2689860" cy="508317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4029075" y="2118360"/>
            <a:ext cx="3541395" cy="2336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endCxn id="8" idx="1"/>
          </p:cNvCxnSpPr>
          <p:nvPr/>
        </p:nvCxnSpPr>
        <p:spPr>
          <a:xfrm flipV="1">
            <a:off x="4037965" y="3235325"/>
            <a:ext cx="3630930" cy="6496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977005" y="2941320"/>
            <a:ext cx="3683000" cy="14630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Text Box 18"/>
          <p:cNvSpPr txBox="1">
            <a:spLocks noChangeArrowheads="1"/>
          </p:cNvSpPr>
          <p:nvPr userDrawn="1"/>
        </p:nvSpPr>
        <p:spPr bwMode="gray">
          <a:xfrm>
            <a:off x="1121410" y="591185"/>
            <a:ext cx="60858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１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１常用的数据清洗步骤介绍</a:t>
            </a: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760095" y="659765"/>
            <a:ext cx="124460" cy="198755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平行四边形 42"/>
          <p:cNvSpPr/>
          <p:nvPr userDrawn="1"/>
        </p:nvSpPr>
        <p:spPr>
          <a:xfrm>
            <a:off x="887095" y="786765"/>
            <a:ext cx="124460" cy="198755"/>
          </a:xfrm>
          <a:prstGeom prst="parallelogram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 userDrawn="1"/>
        </p:nvSpPr>
        <p:spPr>
          <a:xfrm>
            <a:off x="889635" y="786765"/>
            <a:ext cx="124460" cy="198755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35760" y="2156460"/>
            <a:ext cx="779272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计算器（Calculator）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字符串替换（Replace in string）</a:t>
            </a: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字符串操作（String operations）</a:t>
            </a: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字符串剪切（Strings cut）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拆分字段（Split Fields）</a:t>
            </a:r>
            <a:endParaRPr lang="zh-CN" altLang="en-US" sz="2400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合并字段（Concat Fields）</a:t>
            </a:r>
            <a:endParaRPr lang="zh-CN" altLang="en-US" sz="2400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拆分字段成多行（Split filed to rows）</a:t>
            </a:r>
            <a:endParaRPr lang="zh-CN" altLang="en-US" sz="2400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值映射（Value Mapper)</a:t>
            </a:r>
            <a:endParaRPr lang="zh-CN" altLang="en-US" sz="2400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字段选择（Select values）</a:t>
            </a:r>
            <a:endParaRPr lang="zh-CN" altLang="en-US" sz="2400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去除重复记录（Unique rows）</a:t>
            </a:r>
            <a:endParaRPr lang="zh-CN" altLang="en-US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去除重复记录(哈希值)（Unique rows(HashSet)</a:t>
            </a:r>
            <a:endParaRPr lang="zh-CN" altLang="en-US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．．．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31950" y="1408430"/>
            <a:ext cx="5880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转换目录下的常用清洗步骤：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15"/>
</p:tagLst>
</file>

<file path=ppt/tags/tag10.xml><?xml version="1.0" encoding="utf-8"?>
<p:tagLst xmlns:p="http://schemas.openxmlformats.org/presentationml/2006/main">
  <p:tag name="PA" val="v3.0.0"/>
</p:tagLst>
</file>

<file path=ppt/tags/tag11.xml><?xml version="1.0" encoding="utf-8"?>
<p:tagLst xmlns:p="http://schemas.openxmlformats.org/presentationml/2006/main">
  <p:tag name="KSO_WM_TEMPLATE_CATEGORY" val="custom"/>
  <p:tag name="KSO_WM_TEMPLATE_INDEX" val="20187315"/>
</p:tagLst>
</file>

<file path=ppt/tags/tag12.xml><?xml version="1.0" encoding="utf-8"?>
<p:tagLst xmlns:p="http://schemas.openxmlformats.org/presentationml/2006/main">
  <p:tag name="KSO_WM_TEMPLATE_CATEGORY" val="custom"/>
  <p:tag name="KSO_WM_TEMPLATE_INDEX" val="20187315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15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15"/>
</p:tagLst>
</file>

<file path=ppt/tags/tag15.xml><?xml version="1.0" encoding="utf-8"?>
<p:tagLst xmlns:p="http://schemas.openxmlformats.org/presentationml/2006/main">
  <p:tag name="KSO_WM_TEMPLATE_CATEGORY" val="custom"/>
  <p:tag name="KSO_WM_TEMPLATE_INDEX" val="20187315"/>
</p:tagLst>
</file>

<file path=ppt/tags/tag16.xml><?xml version="1.0" encoding="utf-8"?>
<p:tagLst xmlns:p="http://schemas.openxmlformats.org/presentationml/2006/main">
  <p:tag name="KSO_WM_TEMPLATE_CATEGORY" val="custom"/>
  <p:tag name="KSO_WM_TEMPLATE_INDEX" val="20187315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15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15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1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15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15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15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15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15"/>
</p:tagLst>
</file>

<file path=ppt/tags/tag24.xml><?xml version="1.0" encoding="utf-8"?>
<p:tagLst xmlns:p="http://schemas.openxmlformats.org/presentationml/2006/main">
  <p:tag name="PA" val="v3.0.0"/>
</p:tagLst>
</file>

<file path=ppt/tags/tag25.xml><?xml version="1.0" encoding="utf-8"?>
<p:tagLst xmlns:p="http://schemas.openxmlformats.org/presentationml/2006/main">
  <p:tag name="PA" val="v3.0.0"/>
</p:tagLst>
</file>

<file path=ppt/tags/tag26.xml><?xml version="1.0" encoding="utf-8"?>
<p:tagLst xmlns:p="http://schemas.openxmlformats.org/presentationml/2006/main">
  <p:tag name="PA" val="v3.0.0"/>
</p:tagLst>
</file>

<file path=ppt/tags/tag27.xml><?xml version="1.0" encoding="utf-8"?>
<p:tagLst xmlns:p="http://schemas.openxmlformats.org/presentationml/2006/main">
  <p:tag name="PA" val="v3.0.0"/>
</p:tagLst>
</file>

<file path=ppt/tags/tag28.xml><?xml version="1.0" encoding="utf-8"?>
<p:tagLst xmlns:p="http://schemas.openxmlformats.org/presentationml/2006/main">
  <p:tag name="PA" val="v3.0.0"/>
</p:tagLst>
</file>

<file path=ppt/tags/tag29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KSO_WM_TEMPLATE_CATEGORY" val="custom"/>
  <p:tag name="KSO_WM_TEMPLATE_INDEX" val="20187315"/>
  <p:tag name="KSO_WM_TAG_VERSION" val="1.0"/>
  <p:tag name="KSO_WM_BEAUTIFY_FLAG" val="#wm#"/>
  <p:tag name="KSO_WM_TEMPLATE_THUMBS_INDEX" val="1、3、4、5、8、11、12、15、16、17、21、22、23、24、25"/>
</p:tagLst>
</file>

<file path=ppt/tags/tag30.xml><?xml version="1.0" encoding="utf-8"?>
<p:tagLst xmlns:p="http://schemas.openxmlformats.org/presentationml/2006/main">
  <p:tag name="KSO_WM_TEMPLATE_CATEGORY" val="custom"/>
  <p:tag name="KSO_WM_TEMPLATE_INDEX" val="20187315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PA" val="v3.0.0"/>
</p:tagLst>
</file>

<file path=ppt/tags/tag9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5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C00000"/>
      </a:accent1>
      <a:accent2>
        <a:srgbClr val="FFBD47"/>
      </a:accent2>
      <a:accent3>
        <a:srgbClr val="FCDD07"/>
      </a:accent3>
      <a:accent4>
        <a:srgbClr val="FF8427"/>
      </a:accent4>
      <a:accent5>
        <a:srgbClr val="F6DE64"/>
      </a:accent5>
      <a:accent6>
        <a:srgbClr val="B22600"/>
      </a:accent6>
      <a:hlink>
        <a:srgbClr val="F5F3EB"/>
      </a:hlink>
      <a:folHlink>
        <a:srgbClr val="F9B100"/>
      </a:folHlink>
    </a:clrScheme>
    <a:fontScheme name="g5jtkinr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1585</Words>
  <Application>WPS 演示</Application>
  <PresentationFormat>宽屏</PresentationFormat>
  <Paragraphs>187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明兰_UI_TC</vt:lpstr>
      <vt:lpstr>Wingdings</vt:lpstr>
      <vt:lpstr>Arial Unicode MS</vt:lpstr>
      <vt:lpstr>Calibri</vt:lpstr>
      <vt:lpstr>2_自定义设计方案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预谋一世幸福</cp:lastModifiedBy>
  <cp:revision>75</cp:revision>
  <dcterms:created xsi:type="dcterms:W3CDTF">2015-05-05T08:02:00Z</dcterms:created>
  <dcterms:modified xsi:type="dcterms:W3CDTF">2018-08-04T02:55:07Z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