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36.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diagrams/layout5.xml" ContentType="application/vnd.openxmlformats-officedocument.drawingml.diagramLayout+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tags/tag12.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Default Extension="png" ContentType="image/png"/>
  <Override PartName="/ppt/notesSlides/notesSlide3.xml" ContentType="application/vnd.openxmlformats-officedocument.presentationml.notesSlide+xml"/>
  <Override PartName="/ppt/diagrams/drawing3.xml" ContentType="application/vnd.ms-office.drawingml.diagramDrawing+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diagrams/quickStyle3.xml" ContentType="application/vnd.openxmlformats-officedocument.drawingml.diagramStyl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tags/tag13.xml" ContentType="application/vnd.openxmlformats-officedocument.presentationml.tags+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tags/tag6.xml" ContentType="application/vnd.openxmlformats-officedocument.presentationml.tags+xml"/>
  <Override PartName="/ppt/diagrams/colors1.xml" ContentType="application/vnd.openxmlformats-officedocument.drawingml.diagramColors+xml"/>
  <Override PartName="/ppt/diagrams/quickStyle4.xml" ContentType="application/vnd.openxmlformats-officedocument.drawingml.diagramStyle+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notesSlides/notesSlide5.xml" ContentType="application/vnd.openxmlformats-officedocument.presentationml.notesSlide+xml"/>
  <Override PartName="/ppt/diagrams/drawing5.xml" ContentType="application/vnd.ms-office.drawingml.diagramDrawing+xml"/>
  <Override PartName="/ppt/tags/tag10.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tags/tag7.xml" ContentType="application/vnd.openxmlformats-officedocument.presentationml.tags+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diagrams/drawing1.xml" ContentType="application/vnd.ms-office.drawingml.diagramDrawing+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tags/tag3.xml" ContentType="application/vnd.openxmlformats-officedocument.presentationml.tags+xml"/>
  <Override PartName="/ppt/diagrams/quickStyle1.xml" ContentType="application/vnd.openxmlformats-officedocument.drawingml.diagramStyl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diagrams/layout4.xml" ContentType="application/vnd.openxmlformats-officedocument.drawingml.diagram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tags/tag11.xml" ContentType="application/vnd.openxmlformats-officedocument.presentationml.tags+xml"/>
  <Override PartName="/ppt/slides/slide29.xml" ContentType="application/vnd.openxmlformats-officedocument.presentationml.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tags/tag4.xml" ContentType="application/vnd.openxmlformats-officedocument.presentationml.tags+xml"/>
  <Override PartName="/ppt/diagrams/quickStyle2.xml" ContentType="application/vnd.openxmlformats-officedocument.drawingml.diagramStyle+xml"/>
  <Override PartName="/ppt/notesSlides/notesSlide6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5"/>
  </p:notesMasterIdLst>
  <p:handoutMasterIdLst>
    <p:handoutMasterId r:id="rId76"/>
  </p:handoutMasterIdLst>
  <p:sldIdLst>
    <p:sldId id="515" r:id="rId2"/>
    <p:sldId id="642" r:id="rId3"/>
    <p:sldId id="260" r:id="rId4"/>
    <p:sldId id="261" r:id="rId5"/>
    <p:sldId id="594" r:id="rId6"/>
    <p:sldId id="536" r:id="rId7"/>
    <p:sldId id="646" r:id="rId8"/>
    <p:sldId id="537" r:id="rId9"/>
    <p:sldId id="613" r:id="rId10"/>
    <p:sldId id="614" r:id="rId11"/>
    <p:sldId id="647" r:id="rId12"/>
    <p:sldId id="648" r:id="rId13"/>
    <p:sldId id="539" r:id="rId14"/>
    <p:sldId id="643" r:id="rId15"/>
    <p:sldId id="644" r:id="rId16"/>
    <p:sldId id="677" r:id="rId17"/>
    <p:sldId id="636" r:id="rId18"/>
    <p:sldId id="540" r:id="rId19"/>
    <p:sldId id="541" r:id="rId20"/>
    <p:sldId id="617" r:id="rId21"/>
    <p:sldId id="542" r:id="rId22"/>
    <p:sldId id="619" r:id="rId23"/>
    <p:sldId id="618" r:id="rId24"/>
    <p:sldId id="620" r:id="rId25"/>
    <p:sldId id="543" r:id="rId26"/>
    <p:sldId id="544" r:id="rId27"/>
    <p:sldId id="545" r:id="rId28"/>
    <p:sldId id="546" r:id="rId29"/>
    <p:sldId id="639" r:id="rId30"/>
    <p:sldId id="622" r:id="rId31"/>
    <p:sldId id="637" r:id="rId32"/>
    <p:sldId id="625" r:id="rId33"/>
    <p:sldId id="623" r:id="rId34"/>
    <p:sldId id="568" r:id="rId35"/>
    <p:sldId id="552" r:id="rId36"/>
    <p:sldId id="553" r:id="rId37"/>
    <p:sldId id="554" r:id="rId38"/>
    <p:sldId id="640" r:id="rId39"/>
    <p:sldId id="573" r:id="rId40"/>
    <p:sldId id="638" r:id="rId41"/>
    <p:sldId id="557" r:id="rId42"/>
    <p:sldId id="558" r:id="rId43"/>
    <p:sldId id="649" r:id="rId44"/>
    <p:sldId id="650" r:id="rId45"/>
    <p:sldId id="651" r:id="rId46"/>
    <p:sldId id="676" r:id="rId47"/>
    <p:sldId id="652" r:id="rId48"/>
    <p:sldId id="653" r:id="rId49"/>
    <p:sldId id="654" r:id="rId50"/>
    <p:sldId id="655" r:id="rId51"/>
    <p:sldId id="656" r:id="rId52"/>
    <p:sldId id="657" r:id="rId53"/>
    <p:sldId id="658" r:id="rId54"/>
    <p:sldId id="659" r:id="rId55"/>
    <p:sldId id="660" r:id="rId56"/>
    <p:sldId id="559" r:id="rId57"/>
    <p:sldId id="560" r:id="rId58"/>
    <p:sldId id="575" r:id="rId59"/>
    <p:sldId id="577" r:id="rId60"/>
    <p:sldId id="641" r:id="rId61"/>
    <p:sldId id="662" r:id="rId62"/>
    <p:sldId id="663" r:id="rId63"/>
    <p:sldId id="668" r:id="rId64"/>
    <p:sldId id="669" r:id="rId65"/>
    <p:sldId id="670" r:id="rId66"/>
    <p:sldId id="671" r:id="rId67"/>
    <p:sldId id="679" r:id="rId68"/>
    <p:sldId id="672" r:id="rId69"/>
    <p:sldId id="673" r:id="rId70"/>
    <p:sldId id="674" r:id="rId71"/>
    <p:sldId id="675" r:id="rId72"/>
    <p:sldId id="678" r:id="rId73"/>
    <p:sldId id="263" r:id="rId7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092">
          <p15:clr>
            <a:srgbClr val="A4A3A4"/>
          </p15:clr>
        </p15:guide>
        <p15:guide id="2" pos="380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eng jing" initials="zj" lastIdx="3" clrIdx="0">
    <p:extLst>
      <p:ext uri="{19B8F6BF-5375-455C-9EA6-DF929625EA0E}">
        <p15:presenceInfo xmlns:p15="http://schemas.microsoft.com/office/powerpoint/2012/main" xmlns="" userId="add866c66b54e82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800000"/>
    <a:srgbClr val="B01F3C"/>
    <a:srgbClr val="B52E49"/>
    <a:srgbClr val="CC0000"/>
    <a:srgbClr val="A50021"/>
    <a:srgbClr val="B22642"/>
    <a:srgbClr val="99FF66"/>
    <a:srgbClr val="FFFF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32" autoAdjust="0"/>
    <p:restoredTop sz="71895" autoAdjust="0"/>
  </p:normalViewPr>
  <p:slideViewPr>
    <p:cSldViewPr snapToGrid="0">
      <p:cViewPr>
        <p:scale>
          <a:sx n="50" d="100"/>
          <a:sy n="50" d="100"/>
        </p:scale>
        <p:origin x="-560" y="12"/>
      </p:cViewPr>
      <p:guideLst>
        <p:guide orient="horz" pos="2092"/>
        <p:guide pos="380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594DFC-5B49-4B2F-9EB7-C76C534A4EA3}" type="doc">
      <dgm:prSet loTypeId="urn:microsoft.com/office/officeart/2008/layout/VerticalCurvedList" loCatId="list" qsTypeId="urn:microsoft.com/office/officeart/2005/8/quickstyle/simple1" qsCatId="simple" csTypeId="urn:microsoft.com/office/officeart/2005/8/colors/colorful3" csCatId="colorful" phldr="1"/>
      <dgm:spPr/>
      <dgm:t>
        <a:bodyPr/>
        <a:lstStyle/>
        <a:p>
          <a:endParaRPr lang="zh-CN" altLang="en-US"/>
        </a:p>
      </dgm:t>
    </dgm:pt>
    <dgm:pt modelId="{DB961446-FB58-4AD7-89A8-FA701ECCC057}">
      <dgm:prSet phldrT="[文本]"/>
      <dgm:spPr/>
      <dgm:t>
        <a:bodyPr/>
        <a:lstStyle/>
        <a:p>
          <a:r>
            <a:rPr lang="zh-CN" altLang="en-US" dirty="0"/>
            <a:t>数据收集设备故障</a:t>
          </a:r>
        </a:p>
      </dgm:t>
    </dgm:pt>
    <dgm:pt modelId="{9150DA82-05FD-48A5-85D2-27CBD8CFCBCF}" type="parTrans" cxnId="{EF07ACDF-1F98-451A-8DCD-49355845AB72}">
      <dgm:prSet/>
      <dgm:spPr/>
      <dgm:t>
        <a:bodyPr/>
        <a:lstStyle/>
        <a:p>
          <a:endParaRPr lang="zh-CN" altLang="en-US"/>
        </a:p>
      </dgm:t>
    </dgm:pt>
    <dgm:pt modelId="{2438CC25-61A7-4BC8-A858-9011E2F24C37}" type="sibTrans" cxnId="{EF07ACDF-1F98-451A-8DCD-49355845AB72}">
      <dgm:prSet/>
      <dgm:spPr>
        <a:solidFill>
          <a:srgbClr val="800000"/>
        </a:solidFill>
        <a:ln>
          <a:solidFill>
            <a:srgbClr val="800000"/>
          </a:solidFill>
        </a:ln>
      </dgm:spPr>
      <dgm:t>
        <a:bodyPr/>
        <a:lstStyle/>
        <a:p>
          <a:endParaRPr lang="zh-CN" altLang="en-US"/>
        </a:p>
      </dgm:t>
    </dgm:pt>
    <dgm:pt modelId="{D98C26AD-7987-405A-A6DB-A343771E73B8}">
      <dgm:prSet phldrT="[文本]"/>
      <dgm:spPr/>
      <dgm:t>
        <a:bodyPr/>
        <a:lstStyle/>
        <a:p>
          <a:r>
            <a:rPr lang="zh-CN" altLang="en-US" dirty="0"/>
            <a:t>数据输入错误</a:t>
          </a:r>
        </a:p>
      </dgm:t>
    </dgm:pt>
    <dgm:pt modelId="{8E9B2019-A145-40EE-BAB5-5EC12A69FEBE}" type="parTrans" cxnId="{CF152071-3522-46B7-A947-40BDC184F921}">
      <dgm:prSet/>
      <dgm:spPr/>
      <dgm:t>
        <a:bodyPr/>
        <a:lstStyle/>
        <a:p>
          <a:endParaRPr lang="zh-CN" altLang="en-US"/>
        </a:p>
      </dgm:t>
    </dgm:pt>
    <dgm:pt modelId="{B4E87275-5ED0-41B8-9A62-7F82750EC8A2}" type="sibTrans" cxnId="{CF152071-3522-46B7-A947-40BDC184F921}">
      <dgm:prSet/>
      <dgm:spPr/>
      <dgm:t>
        <a:bodyPr/>
        <a:lstStyle/>
        <a:p>
          <a:endParaRPr lang="zh-CN" altLang="en-US"/>
        </a:p>
      </dgm:t>
    </dgm:pt>
    <dgm:pt modelId="{A63EC5D3-C256-4680-AD34-83E29444A235}">
      <dgm:prSet phldrT="[文本]"/>
      <dgm:spPr/>
      <dgm:t>
        <a:bodyPr/>
        <a:lstStyle/>
        <a:p>
          <a:r>
            <a:rPr lang="zh-CN" altLang="en-US" dirty="0"/>
            <a:t>数据传输过程出错</a:t>
          </a:r>
        </a:p>
      </dgm:t>
    </dgm:pt>
    <dgm:pt modelId="{D418829E-3890-47D3-8B01-2D8C74D821A9}" type="parTrans" cxnId="{67A94926-DA47-4B3C-A16E-A9EB72F51F5F}">
      <dgm:prSet/>
      <dgm:spPr/>
      <dgm:t>
        <a:bodyPr/>
        <a:lstStyle/>
        <a:p>
          <a:endParaRPr lang="zh-CN" altLang="en-US"/>
        </a:p>
      </dgm:t>
    </dgm:pt>
    <dgm:pt modelId="{16087B3D-BD8E-4FD2-B9CB-C85F8FA7A8BB}" type="sibTrans" cxnId="{67A94926-DA47-4B3C-A16E-A9EB72F51F5F}">
      <dgm:prSet/>
      <dgm:spPr/>
      <dgm:t>
        <a:bodyPr/>
        <a:lstStyle/>
        <a:p>
          <a:endParaRPr lang="zh-CN" altLang="en-US"/>
        </a:p>
      </dgm:t>
    </dgm:pt>
    <dgm:pt modelId="{32708BC0-EEA4-4B97-9324-26F7A9856486}">
      <dgm:prSet phldrT="[文本]"/>
      <dgm:spPr/>
      <dgm:t>
        <a:bodyPr/>
        <a:lstStyle/>
        <a:p>
          <a:r>
            <a:rPr lang="en-US" altLang="zh-CN" dirty="0" smtClean="0"/>
            <a:t> </a:t>
          </a:r>
          <a:r>
            <a:rPr lang="zh-CN" altLang="en-US" dirty="0" smtClean="0"/>
            <a:t>命名约定、数据代码、输入字段的格式不一致</a:t>
          </a:r>
          <a:endParaRPr lang="zh-CN" altLang="en-US" dirty="0"/>
        </a:p>
      </dgm:t>
    </dgm:pt>
    <dgm:pt modelId="{9BCAEA4D-A1FF-4D8F-9654-AD55A6107862}" type="parTrans" cxnId="{D21B489A-9D64-4E1A-9A59-7A2BF0247847}">
      <dgm:prSet/>
      <dgm:spPr/>
      <dgm:t>
        <a:bodyPr/>
        <a:lstStyle/>
        <a:p>
          <a:endParaRPr lang="zh-CN" altLang="en-US"/>
        </a:p>
      </dgm:t>
    </dgm:pt>
    <dgm:pt modelId="{F863359B-AD4C-4B0D-BC27-16EC15F5CCD7}" type="sibTrans" cxnId="{D21B489A-9D64-4E1A-9A59-7A2BF0247847}">
      <dgm:prSet/>
      <dgm:spPr/>
      <dgm:t>
        <a:bodyPr/>
        <a:lstStyle/>
        <a:p>
          <a:endParaRPr lang="zh-CN" altLang="en-US"/>
        </a:p>
      </dgm:t>
    </dgm:pt>
    <dgm:pt modelId="{72343434-9D7A-451D-AD67-F2BFD5E5D853}" type="pres">
      <dgm:prSet presAssocID="{43594DFC-5B49-4B2F-9EB7-C76C534A4EA3}" presName="Name0" presStyleCnt="0">
        <dgm:presLayoutVars>
          <dgm:chMax val="7"/>
          <dgm:chPref val="7"/>
          <dgm:dir/>
        </dgm:presLayoutVars>
      </dgm:prSet>
      <dgm:spPr/>
      <dgm:t>
        <a:bodyPr/>
        <a:lstStyle/>
        <a:p>
          <a:endParaRPr lang="zh-CN" altLang="en-US"/>
        </a:p>
      </dgm:t>
    </dgm:pt>
    <dgm:pt modelId="{11715433-58C0-4863-B87A-511390393754}" type="pres">
      <dgm:prSet presAssocID="{43594DFC-5B49-4B2F-9EB7-C76C534A4EA3}" presName="Name1" presStyleCnt="0"/>
      <dgm:spPr/>
    </dgm:pt>
    <dgm:pt modelId="{B09B2E5C-44C3-4E2D-AE5D-20818A14C131}" type="pres">
      <dgm:prSet presAssocID="{43594DFC-5B49-4B2F-9EB7-C76C534A4EA3}" presName="cycle" presStyleCnt="0"/>
      <dgm:spPr/>
    </dgm:pt>
    <dgm:pt modelId="{38A1ECCF-25C7-4419-BB20-A42F1A746573}" type="pres">
      <dgm:prSet presAssocID="{43594DFC-5B49-4B2F-9EB7-C76C534A4EA3}" presName="srcNode" presStyleLbl="node1" presStyleIdx="0" presStyleCnt="4"/>
      <dgm:spPr/>
    </dgm:pt>
    <dgm:pt modelId="{EBEA5165-AE85-40DF-BC26-D88D54BD9F22}" type="pres">
      <dgm:prSet presAssocID="{43594DFC-5B49-4B2F-9EB7-C76C534A4EA3}" presName="conn" presStyleLbl="parChTrans1D2" presStyleIdx="0" presStyleCnt="1"/>
      <dgm:spPr/>
      <dgm:t>
        <a:bodyPr/>
        <a:lstStyle/>
        <a:p>
          <a:endParaRPr lang="zh-CN" altLang="en-US"/>
        </a:p>
      </dgm:t>
    </dgm:pt>
    <dgm:pt modelId="{2B96BFB8-C0DE-4175-A487-A8304B91E2C6}" type="pres">
      <dgm:prSet presAssocID="{43594DFC-5B49-4B2F-9EB7-C76C534A4EA3}" presName="extraNode" presStyleLbl="node1" presStyleIdx="0" presStyleCnt="4"/>
      <dgm:spPr/>
    </dgm:pt>
    <dgm:pt modelId="{BC0E946C-E142-4378-869B-CD0D7EDDC029}" type="pres">
      <dgm:prSet presAssocID="{43594DFC-5B49-4B2F-9EB7-C76C534A4EA3}" presName="dstNode" presStyleLbl="node1" presStyleIdx="0" presStyleCnt="4"/>
      <dgm:spPr/>
    </dgm:pt>
    <dgm:pt modelId="{6AE5E97F-3840-48DD-88A4-EDD169D14B70}" type="pres">
      <dgm:prSet presAssocID="{DB961446-FB58-4AD7-89A8-FA701ECCC057}" presName="text_1" presStyleLbl="node1" presStyleIdx="0" presStyleCnt="4">
        <dgm:presLayoutVars>
          <dgm:bulletEnabled val="1"/>
        </dgm:presLayoutVars>
      </dgm:prSet>
      <dgm:spPr/>
      <dgm:t>
        <a:bodyPr/>
        <a:lstStyle/>
        <a:p>
          <a:endParaRPr lang="zh-CN" altLang="en-US"/>
        </a:p>
      </dgm:t>
    </dgm:pt>
    <dgm:pt modelId="{6FD2FBC3-CAAC-4A41-88BA-86E8723CD923}" type="pres">
      <dgm:prSet presAssocID="{DB961446-FB58-4AD7-89A8-FA701ECCC057}" presName="accent_1" presStyleCnt="0"/>
      <dgm:spPr/>
    </dgm:pt>
    <dgm:pt modelId="{6B9B1D40-A9E6-46EB-AE1C-B1203AC7EC1F}" type="pres">
      <dgm:prSet presAssocID="{DB961446-FB58-4AD7-89A8-FA701ECCC057}" presName="accentRepeatNode" presStyleLbl="solidFgAcc1" presStyleIdx="0" presStyleCnt="4"/>
      <dgm:spPr/>
    </dgm:pt>
    <dgm:pt modelId="{B0813C65-AFB9-468E-A21D-FB5229580DA6}" type="pres">
      <dgm:prSet presAssocID="{D98C26AD-7987-405A-A6DB-A343771E73B8}" presName="text_2" presStyleLbl="node1" presStyleIdx="1" presStyleCnt="4">
        <dgm:presLayoutVars>
          <dgm:bulletEnabled val="1"/>
        </dgm:presLayoutVars>
      </dgm:prSet>
      <dgm:spPr/>
      <dgm:t>
        <a:bodyPr/>
        <a:lstStyle/>
        <a:p>
          <a:endParaRPr lang="zh-CN" altLang="en-US"/>
        </a:p>
      </dgm:t>
    </dgm:pt>
    <dgm:pt modelId="{F2546DB3-2214-4157-A9FF-6132A88C27A7}" type="pres">
      <dgm:prSet presAssocID="{D98C26AD-7987-405A-A6DB-A343771E73B8}" presName="accent_2" presStyleCnt="0"/>
      <dgm:spPr/>
    </dgm:pt>
    <dgm:pt modelId="{A14ED60F-BC72-4A10-AAEF-2FC57E958295}" type="pres">
      <dgm:prSet presAssocID="{D98C26AD-7987-405A-A6DB-A343771E73B8}" presName="accentRepeatNode" presStyleLbl="solidFgAcc1" presStyleIdx="1" presStyleCnt="4"/>
      <dgm:spPr/>
    </dgm:pt>
    <dgm:pt modelId="{179965F7-1D9D-42CA-8160-D8C87BF4149B}" type="pres">
      <dgm:prSet presAssocID="{A63EC5D3-C256-4680-AD34-83E29444A235}" presName="text_3" presStyleLbl="node1" presStyleIdx="2" presStyleCnt="4">
        <dgm:presLayoutVars>
          <dgm:bulletEnabled val="1"/>
        </dgm:presLayoutVars>
      </dgm:prSet>
      <dgm:spPr/>
      <dgm:t>
        <a:bodyPr/>
        <a:lstStyle/>
        <a:p>
          <a:endParaRPr lang="zh-CN" altLang="en-US"/>
        </a:p>
      </dgm:t>
    </dgm:pt>
    <dgm:pt modelId="{E73C0731-0DAD-47A9-BC51-B6BD6507BCD5}" type="pres">
      <dgm:prSet presAssocID="{A63EC5D3-C256-4680-AD34-83E29444A235}" presName="accent_3" presStyleCnt="0"/>
      <dgm:spPr/>
    </dgm:pt>
    <dgm:pt modelId="{77FE0A77-3F02-4046-97B1-4B5F412120B0}" type="pres">
      <dgm:prSet presAssocID="{A63EC5D3-C256-4680-AD34-83E29444A235}" presName="accentRepeatNode" presStyleLbl="solidFgAcc1" presStyleIdx="2" presStyleCnt="4"/>
      <dgm:spPr/>
    </dgm:pt>
    <dgm:pt modelId="{DCDC2B84-1885-4370-9605-43BAF3F54664}" type="pres">
      <dgm:prSet presAssocID="{32708BC0-EEA4-4B97-9324-26F7A9856486}" presName="text_4" presStyleLbl="node1" presStyleIdx="3" presStyleCnt="4">
        <dgm:presLayoutVars>
          <dgm:bulletEnabled val="1"/>
        </dgm:presLayoutVars>
      </dgm:prSet>
      <dgm:spPr/>
      <dgm:t>
        <a:bodyPr/>
        <a:lstStyle/>
        <a:p>
          <a:endParaRPr lang="zh-CN" altLang="en-US"/>
        </a:p>
      </dgm:t>
    </dgm:pt>
    <dgm:pt modelId="{CCF7C2D4-48CA-4A5B-91E3-2EEE4071F265}" type="pres">
      <dgm:prSet presAssocID="{32708BC0-EEA4-4B97-9324-26F7A9856486}" presName="accent_4" presStyleCnt="0"/>
      <dgm:spPr/>
    </dgm:pt>
    <dgm:pt modelId="{D98DFAD3-6227-471F-87D0-299097823270}" type="pres">
      <dgm:prSet presAssocID="{32708BC0-EEA4-4B97-9324-26F7A9856486}" presName="accentRepeatNode" presStyleLbl="solidFgAcc1" presStyleIdx="3" presStyleCnt="4"/>
      <dgm:spPr/>
    </dgm:pt>
  </dgm:ptLst>
  <dgm:cxnLst>
    <dgm:cxn modelId="{F210F095-99E5-48A8-9701-0FCD276655A4}" type="presOf" srcId="{43594DFC-5B49-4B2F-9EB7-C76C534A4EA3}" destId="{72343434-9D7A-451D-AD67-F2BFD5E5D853}" srcOrd="0" destOrd="0" presId="urn:microsoft.com/office/officeart/2008/layout/VerticalCurvedList"/>
    <dgm:cxn modelId="{D21B489A-9D64-4E1A-9A59-7A2BF0247847}" srcId="{43594DFC-5B49-4B2F-9EB7-C76C534A4EA3}" destId="{32708BC0-EEA4-4B97-9324-26F7A9856486}" srcOrd="3" destOrd="0" parTransId="{9BCAEA4D-A1FF-4D8F-9654-AD55A6107862}" sibTransId="{F863359B-AD4C-4B0D-BC27-16EC15F5CCD7}"/>
    <dgm:cxn modelId="{67A94926-DA47-4B3C-A16E-A9EB72F51F5F}" srcId="{43594DFC-5B49-4B2F-9EB7-C76C534A4EA3}" destId="{A63EC5D3-C256-4680-AD34-83E29444A235}" srcOrd="2" destOrd="0" parTransId="{D418829E-3890-47D3-8B01-2D8C74D821A9}" sibTransId="{16087B3D-BD8E-4FD2-B9CB-C85F8FA7A8BB}"/>
    <dgm:cxn modelId="{CF152071-3522-46B7-A947-40BDC184F921}" srcId="{43594DFC-5B49-4B2F-9EB7-C76C534A4EA3}" destId="{D98C26AD-7987-405A-A6DB-A343771E73B8}" srcOrd="1" destOrd="0" parTransId="{8E9B2019-A145-40EE-BAB5-5EC12A69FEBE}" sibTransId="{B4E87275-5ED0-41B8-9A62-7F82750EC8A2}"/>
    <dgm:cxn modelId="{EF07ACDF-1F98-451A-8DCD-49355845AB72}" srcId="{43594DFC-5B49-4B2F-9EB7-C76C534A4EA3}" destId="{DB961446-FB58-4AD7-89A8-FA701ECCC057}" srcOrd="0" destOrd="0" parTransId="{9150DA82-05FD-48A5-85D2-27CBD8CFCBCF}" sibTransId="{2438CC25-61A7-4BC8-A858-9011E2F24C37}"/>
    <dgm:cxn modelId="{5EA27A9D-5D25-4C29-BE94-A6D5B9A88A03}" type="presOf" srcId="{D98C26AD-7987-405A-A6DB-A343771E73B8}" destId="{B0813C65-AFB9-468E-A21D-FB5229580DA6}" srcOrd="0" destOrd="0" presId="urn:microsoft.com/office/officeart/2008/layout/VerticalCurvedList"/>
    <dgm:cxn modelId="{458B8330-D4B6-4D17-A34C-04F57F69C956}" type="presOf" srcId="{A63EC5D3-C256-4680-AD34-83E29444A235}" destId="{179965F7-1D9D-42CA-8160-D8C87BF4149B}" srcOrd="0" destOrd="0" presId="urn:microsoft.com/office/officeart/2008/layout/VerticalCurvedList"/>
    <dgm:cxn modelId="{32F6AFB5-3214-47E1-8D6F-4DD35AB9F0CA}" type="presOf" srcId="{2438CC25-61A7-4BC8-A858-9011E2F24C37}" destId="{EBEA5165-AE85-40DF-BC26-D88D54BD9F22}" srcOrd="0" destOrd="0" presId="urn:microsoft.com/office/officeart/2008/layout/VerticalCurvedList"/>
    <dgm:cxn modelId="{55830D15-D99F-4F61-B880-BDDDD464D335}" type="presOf" srcId="{32708BC0-EEA4-4B97-9324-26F7A9856486}" destId="{DCDC2B84-1885-4370-9605-43BAF3F54664}" srcOrd="0" destOrd="0" presId="urn:microsoft.com/office/officeart/2008/layout/VerticalCurvedList"/>
    <dgm:cxn modelId="{9C0EFDED-0FE7-4A6C-A50E-6FAA0718BC56}" type="presOf" srcId="{DB961446-FB58-4AD7-89A8-FA701ECCC057}" destId="{6AE5E97F-3840-48DD-88A4-EDD169D14B70}" srcOrd="0" destOrd="0" presId="urn:microsoft.com/office/officeart/2008/layout/VerticalCurvedList"/>
    <dgm:cxn modelId="{F6EAA66D-D7EC-4791-85F4-6F1CDACAF2BE}" type="presParOf" srcId="{72343434-9D7A-451D-AD67-F2BFD5E5D853}" destId="{11715433-58C0-4863-B87A-511390393754}" srcOrd="0" destOrd="0" presId="urn:microsoft.com/office/officeart/2008/layout/VerticalCurvedList"/>
    <dgm:cxn modelId="{0DF8CF8B-733C-4D82-9F50-43D54FEE6245}" type="presParOf" srcId="{11715433-58C0-4863-B87A-511390393754}" destId="{B09B2E5C-44C3-4E2D-AE5D-20818A14C131}" srcOrd="0" destOrd="0" presId="urn:microsoft.com/office/officeart/2008/layout/VerticalCurvedList"/>
    <dgm:cxn modelId="{189796CE-F2F7-4729-AA4B-E871D9257696}" type="presParOf" srcId="{B09B2E5C-44C3-4E2D-AE5D-20818A14C131}" destId="{38A1ECCF-25C7-4419-BB20-A42F1A746573}" srcOrd="0" destOrd="0" presId="urn:microsoft.com/office/officeart/2008/layout/VerticalCurvedList"/>
    <dgm:cxn modelId="{6AA4FC64-8A3F-4E7B-93B5-B3B0D49871E4}" type="presParOf" srcId="{B09B2E5C-44C3-4E2D-AE5D-20818A14C131}" destId="{EBEA5165-AE85-40DF-BC26-D88D54BD9F22}" srcOrd="1" destOrd="0" presId="urn:microsoft.com/office/officeart/2008/layout/VerticalCurvedList"/>
    <dgm:cxn modelId="{67F90396-1E21-40AC-862A-6BE7C825D819}" type="presParOf" srcId="{B09B2E5C-44C3-4E2D-AE5D-20818A14C131}" destId="{2B96BFB8-C0DE-4175-A487-A8304B91E2C6}" srcOrd="2" destOrd="0" presId="urn:microsoft.com/office/officeart/2008/layout/VerticalCurvedList"/>
    <dgm:cxn modelId="{FEC515DF-3327-4EDF-B673-759E6975998A}" type="presParOf" srcId="{B09B2E5C-44C3-4E2D-AE5D-20818A14C131}" destId="{BC0E946C-E142-4378-869B-CD0D7EDDC029}" srcOrd="3" destOrd="0" presId="urn:microsoft.com/office/officeart/2008/layout/VerticalCurvedList"/>
    <dgm:cxn modelId="{86FE9CF8-AAE4-4388-A6E2-DE16C5A82A8C}" type="presParOf" srcId="{11715433-58C0-4863-B87A-511390393754}" destId="{6AE5E97F-3840-48DD-88A4-EDD169D14B70}" srcOrd="1" destOrd="0" presId="urn:microsoft.com/office/officeart/2008/layout/VerticalCurvedList"/>
    <dgm:cxn modelId="{D8B5EF5C-0BC7-4600-9C39-ED4B49A7FA42}" type="presParOf" srcId="{11715433-58C0-4863-B87A-511390393754}" destId="{6FD2FBC3-CAAC-4A41-88BA-86E8723CD923}" srcOrd="2" destOrd="0" presId="urn:microsoft.com/office/officeart/2008/layout/VerticalCurvedList"/>
    <dgm:cxn modelId="{6E948872-37FF-4A80-89A9-C729D34A3D1A}" type="presParOf" srcId="{6FD2FBC3-CAAC-4A41-88BA-86E8723CD923}" destId="{6B9B1D40-A9E6-46EB-AE1C-B1203AC7EC1F}" srcOrd="0" destOrd="0" presId="urn:microsoft.com/office/officeart/2008/layout/VerticalCurvedList"/>
    <dgm:cxn modelId="{CD9E5B7E-BE22-4D1E-997E-22AE181092C7}" type="presParOf" srcId="{11715433-58C0-4863-B87A-511390393754}" destId="{B0813C65-AFB9-468E-A21D-FB5229580DA6}" srcOrd="3" destOrd="0" presId="urn:microsoft.com/office/officeart/2008/layout/VerticalCurvedList"/>
    <dgm:cxn modelId="{62928F05-B9CA-4E40-A9A4-FEC27655B4FF}" type="presParOf" srcId="{11715433-58C0-4863-B87A-511390393754}" destId="{F2546DB3-2214-4157-A9FF-6132A88C27A7}" srcOrd="4" destOrd="0" presId="urn:microsoft.com/office/officeart/2008/layout/VerticalCurvedList"/>
    <dgm:cxn modelId="{B07CB197-CBBA-4287-86D7-66CA7268D3E4}" type="presParOf" srcId="{F2546DB3-2214-4157-A9FF-6132A88C27A7}" destId="{A14ED60F-BC72-4A10-AAEF-2FC57E958295}" srcOrd="0" destOrd="0" presId="urn:microsoft.com/office/officeart/2008/layout/VerticalCurvedList"/>
    <dgm:cxn modelId="{71D686CB-313C-4D74-9B6D-3C3427729851}" type="presParOf" srcId="{11715433-58C0-4863-B87A-511390393754}" destId="{179965F7-1D9D-42CA-8160-D8C87BF4149B}" srcOrd="5" destOrd="0" presId="urn:microsoft.com/office/officeart/2008/layout/VerticalCurvedList"/>
    <dgm:cxn modelId="{4D5AA49E-E590-45D4-83BF-5F759D35FECE}" type="presParOf" srcId="{11715433-58C0-4863-B87A-511390393754}" destId="{E73C0731-0DAD-47A9-BC51-B6BD6507BCD5}" srcOrd="6" destOrd="0" presId="urn:microsoft.com/office/officeart/2008/layout/VerticalCurvedList"/>
    <dgm:cxn modelId="{74BB3646-DAB0-4A28-847E-5B62B3C2071D}" type="presParOf" srcId="{E73C0731-0DAD-47A9-BC51-B6BD6507BCD5}" destId="{77FE0A77-3F02-4046-97B1-4B5F412120B0}" srcOrd="0" destOrd="0" presId="urn:microsoft.com/office/officeart/2008/layout/VerticalCurvedList"/>
    <dgm:cxn modelId="{9656C903-3E17-41FA-B9DF-9BEC791D39EF}" type="presParOf" srcId="{11715433-58C0-4863-B87A-511390393754}" destId="{DCDC2B84-1885-4370-9605-43BAF3F54664}" srcOrd="7" destOrd="0" presId="urn:microsoft.com/office/officeart/2008/layout/VerticalCurvedList"/>
    <dgm:cxn modelId="{19F65302-17CF-4758-AC22-5A7AD559B7F2}" type="presParOf" srcId="{11715433-58C0-4863-B87A-511390393754}" destId="{CCF7C2D4-48CA-4A5B-91E3-2EEE4071F265}" srcOrd="8" destOrd="0" presId="urn:microsoft.com/office/officeart/2008/layout/VerticalCurvedList"/>
    <dgm:cxn modelId="{F78D1651-5B6D-41E8-A5D2-A1E376FF90ED}" type="presParOf" srcId="{CCF7C2D4-48CA-4A5B-91E3-2EEE4071F265}" destId="{D98DFAD3-6227-471F-87D0-299097823270}" srcOrd="0" destOrd="0" presId="urn:microsoft.com/office/officeart/2008/layout/VerticalCurved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594DFC-5B49-4B2F-9EB7-C76C534A4EA3}" type="doc">
      <dgm:prSet loTypeId="urn:microsoft.com/office/officeart/2008/layout/VerticalCurvedList" loCatId="list" qsTypeId="urn:microsoft.com/office/officeart/2005/8/quickstyle/simple1" qsCatId="simple" csTypeId="urn:microsoft.com/office/officeart/2005/8/colors/colorful3" csCatId="colorful" phldr="1"/>
      <dgm:spPr/>
      <dgm:t>
        <a:bodyPr/>
        <a:lstStyle/>
        <a:p>
          <a:endParaRPr lang="zh-CN" altLang="en-US"/>
        </a:p>
      </dgm:t>
    </dgm:pt>
    <dgm:pt modelId="{DB961446-FB58-4AD7-89A8-FA701ECCC057}">
      <dgm:prSet phldrT="[文本]"/>
      <dgm:spPr/>
      <dgm:t>
        <a:bodyPr/>
        <a:lstStyle/>
        <a:p>
          <a:r>
            <a:rPr lang="zh-CN" altLang="en-US" dirty="0" smtClean="0"/>
            <a:t>涉及个人隐私，无法获取相关属性</a:t>
          </a:r>
          <a:endParaRPr lang="zh-CN" altLang="en-US" dirty="0"/>
        </a:p>
      </dgm:t>
    </dgm:pt>
    <dgm:pt modelId="{9150DA82-05FD-48A5-85D2-27CBD8CFCBCF}" type="parTrans" cxnId="{EF07ACDF-1F98-451A-8DCD-49355845AB72}">
      <dgm:prSet/>
      <dgm:spPr/>
      <dgm:t>
        <a:bodyPr/>
        <a:lstStyle/>
        <a:p>
          <a:endParaRPr lang="zh-CN" altLang="en-US"/>
        </a:p>
      </dgm:t>
    </dgm:pt>
    <dgm:pt modelId="{2438CC25-61A7-4BC8-A858-9011E2F24C37}" type="sibTrans" cxnId="{EF07ACDF-1F98-451A-8DCD-49355845AB72}">
      <dgm:prSet/>
      <dgm:spPr>
        <a:solidFill>
          <a:srgbClr val="800000"/>
        </a:solidFill>
        <a:ln>
          <a:solidFill>
            <a:srgbClr val="800000"/>
          </a:solidFill>
        </a:ln>
      </dgm:spPr>
      <dgm:t>
        <a:bodyPr/>
        <a:lstStyle/>
        <a:p>
          <a:endParaRPr lang="zh-CN" altLang="en-US"/>
        </a:p>
      </dgm:t>
    </dgm:pt>
    <dgm:pt modelId="{D98C26AD-7987-405A-A6DB-A343771E73B8}">
      <dgm:prSet phldrT="[文本]"/>
      <dgm:spPr/>
      <dgm:t>
        <a:bodyPr/>
        <a:lstStyle/>
        <a:p>
          <a:r>
            <a:rPr lang="zh-CN" altLang="en-US" dirty="0" smtClean="0"/>
            <a:t>数据输入时，由于人为的疏漏导致</a:t>
          </a:r>
          <a:endParaRPr lang="zh-CN" altLang="en-US" dirty="0"/>
        </a:p>
      </dgm:t>
    </dgm:pt>
    <dgm:pt modelId="{8E9B2019-A145-40EE-BAB5-5EC12A69FEBE}" type="parTrans" cxnId="{CF152071-3522-46B7-A947-40BDC184F921}">
      <dgm:prSet/>
      <dgm:spPr/>
      <dgm:t>
        <a:bodyPr/>
        <a:lstStyle/>
        <a:p>
          <a:endParaRPr lang="zh-CN" altLang="en-US"/>
        </a:p>
      </dgm:t>
    </dgm:pt>
    <dgm:pt modelId="{B4E87275-5ED0-41B8-9A62-7F82750EC8A2}" type="sibTrans" cxnId="{CF152071-3522-46B7-A947-40BDC184F921}">
      <dgm:prSet/>
      <dgm:spPr/>
      <dgm:t>
        <a:bodyPr/>
        <a:lstStyle/>
        <a:p>
          <a:endParaRPr lang="zh-CN" altLang="en-US"/>
        </a:p>
      </dgm:t>
    </dgm:pt>
    <dgm:pt modelId="{A63EC5D3-C256-4680-AD34-83E29444A235}">
      <dgm:prSet phldrT="[文本]"/>
      <dgm:spPr/>
      <dgm:t>
        <a:bodyPr/>
        <a:lstStyle/>
        <a:p>
          <a:r>
            <a:rPr lang="zh-CN" altLang="en-US" dirty="0" smtClean="0"/>
            <a:t>数据输入或传输时，由于机器的故障导致</a:t>
          </a:r>
          <a:endParaRPr lang="zh-CN" altLang="en-US" dirty="0"/>
        </a:p>
      </dgm:t>
    </dgm:pt>
    <dgm:pt modelId="{D418829E-3890-47D3-8B01-2D8C74D821A9}" type="parTrans" cxnId="{67A94926-DA47-4B3C-A16E-A9EB72F51F5F}">
      <dgm:prSet/>
      <dgm:spPr/>
      <dgm:t>
        <a:bodyPr/>
        <a:lstStyle/>
        <a:p>
          <a:endParaRPr lang="zh-CN" altLang="en-US"/>
        </a:p>
      </dgm:t>
    </dgm:pt>
    <dgm:pt modelId="{16087B3D-BD8E-4FD2-B9CB-C85F8FA7A8BB}" type="sibTrans" cxnId="{67A94926-DA47-4B3C-A16E-A9EB72F51F5F}">
      <dgm:prSet/>
      <dgm:spPr/>
      <dgm:t>
        <a:bodyPr/>
        <a:lstStyle/>
        <a:p>
          <a:endParaRPr lang="zh-CN" altLang="en-US"/>
        </a:p>
      </dgm:t>
    </dgm:pt>
    <dgm:pt modelId="{72343434-9D7A-451D-AD67-F2BFD5E5D853}" type="pres">
      <dgm:prSet presAssocID="{43594DFC-5B49-4B2F-9EB7-C76C534A4EA3}" presName="Name0" presStyleCnt="0">
        <dgm:presLayoutVars>
          <dgm:chMax val="7"/>
          <dgm:chPref val="7"/>
          <dgm:dir/>
        </dgm:presLayoutVars>
      </dgm:prSet>
      <dgm:spPr/>
      <dgm:t>
        <a:bodyPr/>
        <a:lstStyle/>
        <a:p>
          <a:endParaRPr lang="zh-CN" altLang="en-US"/>
        </a:p>
      </dgm:t>
    </dgm:pt>
    <dgm:pt modelId="{11715433-58C0-4863-B87A-511390393754}" type="pres">
      <dgm:prSet presAssocID="{43594DFC-5B49-4B2F-9EB7-C76C534A4EA3}" presName="Name1" presStyleCnt="0"/>
      <dgm:spPr/>
    </dgm:pt>
    <dgm:pt modelId="{B09B2E5C-44C3-4E2D-AE5D-20818A14C131}" type="pres">
      <dgm:prSet presAssocID="{43594DFC-5B49-4B2F-9EB7-C76C534A4EA3}" presName="cycle" presStyleCnt="0"/>
      <dgm:spPr/>
    </dgm:pt>
    <dgm:pt modelId="{38A1ECCF-25C7-4419-BB20-A42F1A746573}" type="pres">
      <dgm:prSet presAssocID="{43594DFC-5B49-4B2F-9EB7-C76C534A4EA3}" presName="srcNode" presStyleLbl="node1" presStyleIdx="0" presStyleCnt="3"/>
      <dgm:spPr/>
    </dgm:pt>
    <dgm:pt modelId="{EBEA5165-AE85-40DF-BC26-D88D54BD9F22}" type="pres">
      <dgm:prSet presAssocID="{43594DFC-5B49-4B2F-9EB7-C76C534A4EA3}" presName="conn" presStyleLbl="parChTrans1D2" presStyleIdx="0" presStyleCnt="1"/>
      <dgm:spPr/>
      <dgm:t>
        <a:bodyPr/>
        <a:lstStyle/>
        <a:p>
          <a:endParaRPr lang="zh-CN" altLang="en-US"/>
        </a:p>
      </dgm:t>
    </dgm:pt>
    <dgm:pt modelId="{2B96BFB8-C0DE-4175-A487-A8304B91E2C6}" type="pres">
      <dgm:prSet presAssocID="{43594DFC-5B49-4B2F-9EB7-C76C534A4EA3}" presName="extraNode" presStyleLbl="node1" presStyleIdx="0" presStyleCnt="3"/>
      <dgm:spPr/>
    </dgm:pt>
    <dgm:pt modelId="{BC0E946C-E142-4378-869B-CD0D7EDDC029}" type="pres">
      <dgm:prSet presAssocID="{43594DFC-5B49-4B2F-9EB7-C76C534A4EA3}" presName="dstNode" presStyleLbl="node1" presStyleIdx="0" presStyleCnt="3"/>
      <dgm:spPr/>
    </dgm:pt>
    <dgm:pt modelId="{6AE5E97F-3840-48DD-88A4-EDD169D14B70}" type="pres">
      <dgm:prSet presAssocID="{DB961446-FB58-4AD7-89A8-FA701ECCC057}" presName="text_1" presStyleLbl="node1" presStyleIdx="0" presStyleCnt="3">
        <dgm:presLayoutVars>
          <dgm:bulletEnabled val="1"/>
        </dgm:presLayoutVars>
      </dgm:prSet>
      <dgm:spPr/>
      <dgm:t>
        <a:bodyPr/>
        <a:lstStyle/>
        <a:p>
          <a:endParaRPr lang="zh-CN" altLang="en-US"/>
        </a:p>
      </dgm:t>
    </dgm:pt>
    <dgm:pt modelId="{6FD2FBC3-CAAC-4A41-88BA-86E8723CD923}" type="pres">
      <dgm:prSet presAssocID="{DB961446-FB58-4AD7-89A8-FA701ECCC057}" presName="accent_1" presStyleCnt="0"/>
      <dgm:spPr/>
    </dgm:pt>
    <dgm:pt modelId="{6B9B1D40-A9E6-46EB-AE1C-B1203AC7EC1F}" type="pres">
      <dgm:prSet presAssocID="{DB961446-FB58-4AD7-89A8-FA701ECCC057}" presName="accentRepeatNode" presStyleLbl="solidFgAcc1" presStyleIdx="0" presStyleCnt="3"/>
      <dgm:spPr/>
    </dgm:pt>
    <dgm:pt modelId="{B0813C65-AFB9-468E-A21D-FB5229580DA6}" type="pres">
      <dgm:prSet presAssocID="{D98C26AD-7987-405A-A6DB-A343771E73B8}" presName="text_2" presStyleLbl="node1" presStyleIdx="1" presStyleCnt="3">
        <dgm:presLayoutVars>
          <dgm:bulletEnabled val="1"/>
        </dgm:presLayoutVars>
      </dgm:prSet>
      <dgm:spPr/>
      <dgm:t>
        <a:bodyPr/>
        <a:lstStyle/>
        <a:p>
          <a:endParaRPr lang="zh-CN" altLang="en-US"/>
        </a:p>
      </dgm:t>
    </dgm:pt>
    <dgm:pt modelId="{F2546DB3-2214-4157-A9FF-6132A88C27A7}" type="pres">
      <dgm:prSet presAssocID="{D98C26AD-7987-405A-A6DB-A343771E73B8}" presName="accent_2" presStyleCnt="0"/>
      <dgm:spPr/>
    </dgm:pt>
    <dgm:pt modelId="{A14ED60F-BC72-4A10-AAEF-2FC57E958295}" type="pres">
      <dgm:prSet presAssocID="{D98C26AD-7987-405A-A6DB-A343771E73B8}" presName="accentRepeatNode" presStyleLbl="solidFgAcc1" presStyleIdx="1" presStyleCnt="3"/>
      <dgm:spPr/>
    </dgm:pt>
    <dgm:pt modelId="{179965F7-1D9D-42CA-8160-D8C87BF4149B}" type="pres">
      <dgm:prSet presAssocID="{A63EC5D3-C256-4680-AD34-83E29444A235}" presName="text_3" presStyleLbl="node1" presStyleIdx="2" presStyleCnt="3">
        <dgm:presLayoutVars>
          <dgm:bulletEnabled val="1"/>
        </dgm:presLayoutVars>
      </dgm:prSet>
      <dgm:spPr/>
      <dgm:t>
        <a:bodyPr/>
        <a:lstStyle/>
        <a:p>
          <a:endParaRPr lang="zh-CN" altLang="en-US"/>
        </a:p>
      </dgm:t>
    </dgm:pt>
    <dgm:pt modelId="{E73C0731-0DAD-47A9-BC51-B6BD6507BCD5}" type="pres">
      <dgm:prSet presAssocID="{A63EC5D3-C256-4680-AD34-83E29444A235}" presName="accent_3" presStyleCnt="0"/>
      <dgm:spPr/>
    </dgm:pt>
    <dgm:pt modelId="{77FE0A77-3F02-4046-97B1-4B5F412120B0}" type="pres">
      <dgm:prSet presAssocID="{A63EC5D3-C256-4680-AD34-83E29444A235}" presName="accentRepeatNode" presStyleLbl="solidFgAcc1" presStyleIdx="2" presStyleCnt="3"/>
      <dgm:spPr/>
    </dgm:pt>
  </dgm:ptLst>
  <dgm:cxnLst>
    <dgm:cxn modelId="{67A94926-DA47-4B3C-A16E-A9EB72F51F5F}" srcId="{43594DFC-5B49-4B2F-9EB7-C76C534A4EA3}" destId="{A63EC5D3-C256-4680-AD34-83E29444A235}" srcOrd="2" destOrd="0" parTransId="{D418829E-3890-47D3-8B01-2D8C74D821A9}" sibTransId="{16087B3D-BD8E-4FD2-B9CB-C85F8FA7A8BB}"/>
    <dgm:cxn modelId="{5B91518C-776B-4172-8678-5517F1027F3C}" type="presOf" srcId="{43594DFC-5B49-4B2F-9EB7-C76C534A4EA3}" destId="{72343434-9D7A-451D-AD67-F2BFD5E5D853}" srcOrd="0" destOrd="0" presId="urn:microsoft.com/office/officeart/2008/layout/VerticalCurvedList"/>
    <dgm:cxn modelId="{CF152071-3522-46B7-A947-40BDC184F921}" srcId="{43594DFC-5B49-4B2F-9EB7-C76C534A4EA3}" destId="{D98C26AD-7987-405A-A6DB-A343771E73B8}" srcOrd="1" destOrd="0" parTransId="{8E9B2019-A145-40EE-BAB5-5EC12A69FEBE}" sibTransId="{B4E87275-5ED0-41B8-9A62-7F82750EC8A2}"/>
    <dgm:cxn modelId="{7EA52C75-3686-4848-90F3-9F58625E47A4}" type="presOf" srcId="{A63EC5D3-C256-4680-AD34-83E29444A235}" destId="{179965F7-1D9D-42CA-8160-D8C87BF4149B}" srcOrd="0" destOrd="0" presId="urn:microsoft.com/office/officeart/2008/layout/VerticalCurvedList"/>
    <dgm:cxn modelId="{EF07ACDF-1F98-451A-8DCD-49355845AB72}" srcId="{43594DFC-5B49-4B2F-9EB7-C76C534A4EA3}" destId="{DB961446-FB58-4AD7-89A8-FA701ECCC057}" srcOrd="0" destOrd="0" parTransId="{9150DA82-05FD-48A5-85D2-27CBD8CFCBCF}" sibTransId="{2438CC25-61A7-4BC8-A858-9011E2F24C37}"/>
    <dgm:cxn modelId="{8040416E-2049-4781-BB5D-9F2D73545967}" type="presOf" srcId="{2438CC25-61A7-4BC8-A858-9011E2F24C37}" destId="{EBEA5165-AE85-40DF-BC26-D88D54BD9F22}" srcOrd="0" destOrd="0" presId="urn:microsoft.com/office/officeart/2008/layout/VerticalCurvedList"/>
    <dgm:cxn modelId="{C5FA30A9-39C1-494E-8045-6A5F15E3918E}" type="presOf" srcId="{DB961446-FB58-4AD7-89A8-FA701ECCC057}" destId="{6AE5E97F-3840-48DD-88A4-EDD169D14B70}" srcOrd="0" destOrd="0" presId="urn:microsoft.com/office/officeart/2008/layout/VerticalCurvedList"/>
    <dgm:cxn modelId="{B9B17A0B-D55E-4EFB-8A38-665F0E8DB06B}" type="presOf" srcId="{D98C26AD-7987-405A-A6DB-A343771E73B8}" destId="{B0813C65-AFB9-468E-A21D-FB5229580DA6}" srcOrd="0" destOrd="0" presId="urn:microsoft.com/office/officeart/2008/layout/VerticalCurvedList"/>
    <dgm:cxn modelId="{0332E8A2-E890-498A-B60A-4088C5480810}" type="presParOf" srcId="{72343434-9D7A-451D-AD67-F2BFD5E5D853}" destId="{11715433-58C0-4863-B87A-511390393754}" srcOrd="0" destOrd="0" presId="urn:microsoft.com/office/officeart/2008/layout/VerticalCurvedList"/>
    <dgm:cxn modelId="{1B101A77-DA85-4A30-8AB6-01EE1B22A005}" type="presParOf" srcId="{11715433-58C0-4863-B87A-511390393754}" destId="{B09B2E5C-44C3-4E2D-AE5D-20818A14C131}" srcOrd="0" destOrd="0" presId="urn:microsoft.com/office/officeart/2008/layout/VerticalCurvedList"/>
    <dgm:cxn modelId="{A6B9B870-8C5A-4546-AC3E-A159B02F6563}" type="presParOf" srcId="{B09B2E5C-44C3-4E2D-AE5D-20818A14C131}" destId="{38A1ECCF-25C7-4419-BB20-A42F1A746573}" srcOrd="0" destOrd="0" presId="urn:microsoft.com/office/officeart/2008/layout/VerticalCurvedList"/>
    <dgm:cxn modelId="{BE639A49-962C-422C-9046-B7A3750B024B}" type="presParOf" srcId="{B09B2E5C-44C3-4E2D-AE5D-20818A14C131}" destId="{EBEA5165-AE85-40DF-BC26-D88D54BD9F22}" srcOrd="1" destOrd="0" presId="urn:microsoft.com/office/officeart/2008/layout/VerticalCurvedList"/>
    <dgm:cxn modelId="{20924F90-244E-4EF5-AFD4-E1074B3A5E09}" type="presParOf" srcId="{B09B2E5C-44C3-4E2D-AE5D-20818A14C131}" destId="{2B96BFB8-C0DE-4175-A487-A8304B91E2C6}" srcOrd="2" destOrd="0" presId="urn:microsoft.com/office/officeart/2008/layout/VerticalCurvedList"/>
    <dgm:cxn modelId="{F546FF46-623F-407C-ACA4-6968EC850B32}" type="presParOf" srcId="{B09B2E5C-44C3-4E2D-AE5D-20818A14C131}" destId="{BC0E946C-E142-4378-869B-CD0D7EDDC029}" srcOrd="3" destOrd="0" presId="urn:microsoft.com/office/officeart/2008/layout/VerticalCurvedList"/>
    <dgm:cxn modelId="{A2C47E30-17DB-403E-A3FA-867F68160511}" type="presParOf" srcId="{11715433-58C0-4863-B87A-511390393754}" destId="{6AE5E97F-3840-48DD-88A4-EDD169D14B70}" srcOrd="1" destOrd="0" presId="urn:microsoft.com/office/officeart/2008/layout/VerticalCurvedList"/>
    <dgm:cxn modelId="{BE1F12C3-9C78-4482-AC5D-C42328F467E6}" type="presParOf" srcId="{11715433-58C0-4863-B87A-511390393754}" destId="{6FD2FBC3-CAAC-4A41-88BA-86E8723CD923}" srcOrd="2" destOrd="0" presId="urn:microsoft.com/office/officeart/2008/layout/VerticalCurvedList"/>
    <dgm:cxn modelId="{8C88E74E-3398-4AE2-B3B7-B0C140B81CF1}" type="presParOf" srcId="{6FD2FBC3-CAAC-4A41-88BA-86E8723CD923}" destId="{6B9B1D40-A9E6-46EB-AE1C-B1203AC7EC1F}" srcOrd="0" destOrd="0" presId="urn:microsoft.com/office/officeart/2008/layout/VerticalCurvedList"/>
    <dgm:cxn modelId="{F8E63554-8433-4488-950B-2FA9FBF1E987}" type="presParOf" srcId="{11715433-58C0-4863-B87A-511390393754}" destId="{B0813C65-AFB9-468E-A21D-FB5229580DA6}" srcOrd="3" destOrd="0" presId="urn:microsoft.com/office/officeart/2008/layout/VerticalCurvedList"/>
    <dgm:cxn modelId="{06A5AA42-E692-4450-B854-31C547CA795B}" type="presParOf" srcId="{11715433-58C0-4863-B87A-511390393754}" destId="{F2546DB3-2214-4157-A9FF-6132A88C27A7}" srcOrd="4" destOrd="0" presId="urn:microsoft.com/office/officeart/2008/layout/VerticalCurvedList"/>
    <dgm:cxn modelId="{DE655A0D-6CD3-4C8A-96E7-17699F205C40}" type="presParOf" srcId="{F2546DB3-2214-4157-A9FF-6132A88C27A7}" destId="{A14ED60F-BC72-4A10-AAEF-2FC57E958295}" srcOrd="0" destOrd="0" presId="urn:microsoft.com/office/officeart/2008/layout/VerticalCurvedList"/>
    <dgm:cxn modelId="{2E98C466-29AE-4388-989D-363F4B352800}" type="presParOf" srcId="{11715433-58C0-4863-B87A-511390393754}" destId="{179965F7-1D9D-42CA-8160-D8C87BF4149B}" srcOrd="5" destOrd="0" presId="urn:microsoft.com/office/officeart/2008/layout/VerticalCurvedList"/>
    <dgm:cxn modelId="{C7F566E2-1069-4151-817C-E9DF1BC5E35A}" type="presParOf" srcId="{11715433-58C0-4863-B87A-511390393754}" destId="{E73C0731-0DAD-47A9-BC51-B6BD6507BCD5}" srcOrd="6" destOrd="0" presId="urn:microsoft.com/office/officeart/2008/layout/VerticalCurvedList"/>
    <dgm:cxn modelId="{423CB78E-0968-4E88-A2C4-CAC66D728258}" type="presParOf" srcId="{E73C0731-0DAD-47A9-BC51-B6BD6507BCD5}" destId="{77FE0A77-3F02-4046-97B1-4B5F412120B0}" srcOrd="0" destOrd="0" presId="urn:microsoft.com/office/officeart/2008/layout/VerticalCurved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594DFC-5B49-4B2F-9EB7-C76C534A4EA3}" type="doc">
      <dgm:prSet loTypeId="urn:microsoft.com/office/officeart/2008/layout/VerticalCurvedList" loCatId="list" qsTypeId="urn:microsoft.com/office/officeart/2005/8/quickstyle/simple1" qsCatId="simple" csTypeId="urn:microsoft.com/office/officeart/2005/8/colors/colorful3" csCatId="colorful" phldr="1"/>
      <dgm:spPr/>
      <dgm:t>
        <a:bodyPr/>
        <a:lstStyle/>
        <a:p>
          <a:endParaRPr lang="zh-CN" altLang="en-US"/>
        </a:p>
      </dgm:t>
    </dgm:pt>
    <dgm:pt modelId="{DB961446-FB58-4AD7-89A8-FA701ECCC057}">
      <dgm:prSet phldrT="[文本]"/>
      <dgm:spPr/>
      <dgm:t>
        <a:bodyPr/>
        <a:lstStyle/>
        <a:p>
          <a:r>
            <a:rPr lang="zh-CN" altLang="en-US" dirty="0" smtClean="0"/>
            <a:t>构造预测模型时，需要采集与模型相关的数据</a:t>
          </a:r>
          <a:endParaRPr lang="zh-CN" altLang="en-US" dirty="0"/>
        </a:p>
      </dgm:t>
    </dgm:pt>
    <dgm:pt modelId="{9150DA82-05FD-48A5-85D2-27CBD8CFCBCF}" type="parTrans" cxnId="{EF07ACDF-1F98-451A-8DCD-49355845AB72}">
      <dgm:prSet/>
      <dgm:spPr/>
      <dgm:t>
        <a:bodyPr/>
        <a:lstStyle/>
        <a:p>
          <a:endParaRPr lang="zh-CN" altLang="en-US"/>
        </a:p>
      </dgm:t>
    </dgm:pt>
    <dgm:pt modelId="{2438CC25-61A7-4BC8-A858-9011E2F24C37}" type="sibTrans" cxnId="{EF07ACDF-1F98-451A-8DCD-49355845AB72}">
      <dgm:prSet/>
      <dgm:spPr>
        <a:solidFill>
          <a:srgbClr val="800000"/>
        </a:solidFill>
        <a:ln>
          <a:solidFill>
            <a:srgbClr val="800000"/>
          </a:solidFill>
        </a:ln>
      </dgm:spPr>
      <dgm:t>
        <a:bodyPr/>
        <a:lstStyle/>
        <a:p>
          <a:endParaRPr lang="zh-CN" altLang="en-US"/>
        </a:p>
      </dgm:t>
    </dgm:pt>
    <dgm:pt modelId="{D98C26AD-7987-405A-A6DB-A343771E73B8}">
      <dgm:prSet phldrT="[文本]"/>
      <dgm:spPr>
        <a:solidFill>
          <a:schemeClr val="accent2">
            <a:lumMod val="75000"/>
          </a:schemeClr>
        </a:solidFill>
      </dgm:spPr>
      <dgm:t>
        <a:bodyPr/>
        <a:lstStyle/>
        <a:p>
          <a:r>
            <a:rPr lang="zh-CN" altLang="en-US" dirty="0" smtClean="0"/>
            <a:t>相同的数据，在不同的应用领域中，相关性也是不一样的。</a:t>
          </a:r>
          <a:endParaRPr lang="zh-CN" altLang="en-US" dirty="0"/>
        </a:p>
      </dgm:t>
    </dgm:pt>
    <dgm:pt modelId="{8E9B2019-A145-40EE-BAB5-5EC12A69FEBE}" type="parTrans" cxnId="{CF152071-3522-46B7-A947-40BDC184F921}">
      <dgm:prSet/>
      <dgm:spPr/>
      <dgm:t>
        <a:bodyPr/>
        <a:lstStyle/>
        <a:p>
          <a:endParaRPr lang="zh-CN" altLang="en-US"/>
        </a:p>
      </dgm:t>
    </dgm:pt>
    <dgm:pt modelId="{B4E87275-5ED0-41B8-9A62-7F82750EC8A2}" type="sibTrans" cxnId="{CF152071-3522-46B7-A947-40BDC184F921}">
      <dgm:prSet/>
      <dgm:spPr/>
      <dgm:t>
        <a:bodyPr/>
        <a:lstStyle/>
        <a:p>
          <a:endParaRPr lang="zh-CN" altLang="en-US"/>
        </a:p>
      </dgm:t>
    </dgm:pt>
    <dgm:pt modelId="{72343434-9D7A-451D-AD67-F2BFD5E5D853}" type="pres">
      <dgm:prSet presAssocID="{43594DFC-5B49-4B2F-9EB7-C76C534A4EA3}" presName="Name0" presStyleCnt="0">
        <dgm:presLayoutVars>
          <dgm:chMax val="7"/>
          <dgm:chPref val="7"/>
          <dgm:dir/>
        </dgm:presLayoutVars>
      </dgm:prSet>
      <dgm:spPr/>
      <dgm:t>
        <a:bodyPr/>
        <a:lstStyle/>
        <a:p>
          <a:endParaRPr lang="zh-CN" altLang="en-US"/>
        </a:p>
      </dgm:t>
    </dgm:pt>
    <dgm:pt modelId="{11715433-58C0-4863-B87A-511390393754}" type="pres">
      <dgm:prSet presAssocID="{43594DFC-5B49-4B2F-9EB7-C76C534A4EA3}" presName="Name1" presStyleCnt="0"/>
      <dgm:spPr/>
    </dgm:pt>
    <dgm:pt modelId="{B09B2E5C-44C3-4E2D-AE5D-20818A14C131}" type="pres">
      <dgm:prSet presAssocID="{43594DFC-5B49-4B2F-9EB7-C76C534A4EA3}" presName="cycle" presStyleCnt="0"/>
      <dgm:spPr/>
    </dgm:pt>
    <dgm:pt modelId="{38A1ECCF-25C7-4419-BB20-A42F1A746573}" type="pres">
      <dgm:prSet presAssocID="{43594DFC-5B49-4B2F-9EB7-C76C534A4EA3}" presName="srcNode" presStyleLbl="node1" presStyleIdx="0" presStyleCnt="2"/>
      <dgm:spPr/>
    </dgm:pt>
    <dgm:pt modelId="{EBEA5165-AE85-40DF-BC26-D88D54BD9F22}" type="pres">
      <dgm:prSet presAssocID="{43594DFC-5B49-4B2F-9EB7-C76C534A4EA3}" presName="conn" presStyleLbl="parChTrans1D2" presStyleIdx="0" presStyleCnt="1"/>
      <dgm:spPr/>
      <dgm:t>
        <a:bodyPr/>
        <a:lstStyle/>
        <a:p>
          <a:endParaRPr lang="zh-CN" altLang="en-US"/>
        </a:p>
      </dgm:t>
    </dgm:pt>
    <dgm:pt modelId="{2B96BFB8-C0DE-4175-A487-A8304B91E2C6}" type="pres">
      <dgm:prSet presAssocID="{43594DFC-5B49-4B2F-9EB7-C76C534A4EA3}" presName="extraNode" presStyleLbl="node1" presStyleIdx="0" presStyleCnt="2"/>
      <dgm:spPr/>
    </dgm:pt>
    <dgm:pt modelId="{BC0E946C-E142-4378-869B-CD0D7EDDC029}" type="pres">
      <dgm:prSet presAssocID="{43594DFC-5B49-4B2F-9EB7-C76C534A4EA3}" presName="dstNode" presStyleLbl="node1" presStyleIdx="0" presStyleCnt="2"/>
      <dgm:spPr/>
    </dgm:pt>
    <dgm:pt modelId="{6AE5E97F-3840-48DD-88A4-EDD169D14B70}" type="pres">
      <dgm:prSet presAssocID="{DB961446-FB58-4AD7-89A8-FA701ECCC057}" presName="text_1" presStyleLbl="node1" presStyleIdx="0" presStyleCnt="2">
        <dgm:presLayoutVars>
          <dgm:bulletEnabled val="1"/>
        </dgm:presLayoutVars>
      </dgm:prSet>
      <dgm:spPr/>
      <dgm:t>
        <a:bodyPr/>
        <a:lstStyle/>
        <a:p>
          <a:endParaRPr lang="zh-CN" altLang="en-US"/>
        </a:p>
      </dgm:t>
    </dgm:pt>
    <dgm:pt modelId="{6FD2FBC3-CAAC-4A41-88BA-86E8723CD923}" type="pres">
      <dgm:prSet presAssocID="{DB961446-FB58-4AD7-89A8-FA701ECCC057}" presName="accent_1" presStyleCnt="0"/>
      <dgm:spPr/>
    </dgm:pt>
    <dgm:pt modelId="{6B9B1D40-A9E6-46EB-AE1C-B1203AC7EC1F}" type="pres">
      <dgm:prSet presAssocID="{DB961446-FB58-4AD7-89A8-FA701ECCC057}" presName="accentRepeatNode" presStyleLbl="solidFgAcc1" presStyleIdx="0" presStyleCnt="2"/>
      <dgm:spPr/>
    </dgm:pt>
    <dgm:pt modelId="{B0813C65-AFB9-468E-A21D-FB5229580DA6}" type="pres">
      <dgm:prSet presAssocID="{D98C26AD-7987-405A-A6DB-A343771E73B8}" presName="text_2" presStyleLbl="node1" presStyleIdx="1" presStyleCnt="2">
        <dgm:presLayoutVars>
          <dgm:bulletEnabled val="1"/>
        </dgm:presLayoutVars>
      </dgm:prSet>
      <dgm:spPr/>
      <dgm:t>
        <a:bodyPr/>
        <a:lstStyle/>
        <a:p>
          <a:endParaRPr lang="zh-CN" altLang="en-US"/>
        </a:p>
      </dgm:t>
    </dgm:pt>
    <dgm:pt modelId="{F2546DB3-2214-4157-A9FF-6132A88C27A7}" type="pres">
      <dgm:prSet presAssocID="{D98C26AD-7987-405A-A6DB-A343771E73B8}" presName="accent_2" presStyleCnt="0"/>
      <dgm:spPr/>
    </dgm:pt>
    <dgm:pt modelId="{A14ED60F-BC72-4A10-AAEF-2FC57E958295}" type="pres">
      <dgm:prSet presAssocID="{D98C26AD-7987-405A-A6DB-A343771E73B8}" presName="accentRepeatNode" presStyleLbl="solidFgAcc1" presStyleIdx="1" presStyleCnt="2"/>
      <dgm:spPr/>
    </dgm:pt>
  </dgm:ptLst>
  <dgm:cxnLst>
    <dgm:cxn modelId="{976E0C60-C1CE-4C49-83BB-CC4B31615EA6}" type="presOf" srcId="{2438CC25-61A7-4BC8-A858-9011E2F24C37}" destId="{EBEA5165-AE85-40DF-BC26-D88D54BD9F22}" srcOrd="0" destOrd="0" presId="urn:microsoft.com/office/officeart/2008/layout/VerticalCurvedList"/>
    <dgm:cxn modelId="{EBFB9175-072D-4849-BA06-BFFE734A59AC}" type="presOf" srcId="{DB961446-FB58-4AD7-89A8-FA701ECCC057}" destId="{6AE5E97F-3840-48DD-88A4-EDD169D14B70}" srcOrd="0" destOrd="0" presId="urn:microsoft.com/office/officeart/2008/layout/VerticalCurvedList"/>
    <dgm:cxn modelId="{CF152071-3522-46B7-A947-40BDC184F921}" srcId="{43594DFC-5B49-4B2F-9EB7-C76C534A4EA3}" destId="{D98C26AD-7987-405A-A6DB-A343771E73B8}" srcOrd="1" destOrd="0" parTransId="{8E9B2019-A145-40EE-BAB5-5EC12A69FEBE}" sibTransId="{B4E87275-5ED0-41B8-9A62-7F82750EC8A2}"/>
    <dgm:cxn modelId="{EF07ACDF-1F98-451A-8DCD-49355845AB72}" srcId="{43594DFC-5B49-4B2F-9EB7-C76C534A4EA3}" destId="{DB961446-FB58-4AD7-89A8-FA701ECCC057}" srcOrd="0" destOrd="0" parTransId="{9150DA82-05FD-48A5-85D2-27CBD8CFCBCF}" sibTransId="{2438CC25-61A7-4BC8-A858-9011E2F24C37}"/>
    <dgm:cxn modelId="{ADBE20A4-6D2D-4B94-9D8C-07E26D1C24C0}" type="presOf" srcId="{43594DFC-5B49-4B2F-9EB7-C76C534A4EA3}" destId="{72343434-9D7A-451D-AD67-F2BFD5E5D853}" srcOrd="0" destOrd="0" presId="urn:microsoft.com/office/officeart/2008/layout/VerticalCurvedList"/>
    <dgm:cxn modelId="{60AE7850-A9F2-4ED4-840A-55143D248A3C}" type="presOf" srcId="{D98C26AD-7987-405A-A6DB-A343771E73B8}" destId="{B0813C65-AFB9-468E-A21D-FB5229580DA6}" srcOrd="0" destOrd="0" presId="urn:microsoft.com/office/officeart/2008/layout/VerticalCurvedList"/>
    <dgm:cxn modelId="{B528101D-8304-4641-9730-318F2AB210B7}" type="presParOf" srcId="{72343434-9D7A-451D-AD67-F2BFD5E5D853}" destId="{11715433-58C0-4863-B87A-511390393754}" srcOrd="0" destOrd="0" presId="urn:microsoft.com/office/officeart/2008/layout/VerticalCurvedList"/>
    <dgm:cxn modelId="{D5D3A4F3-D0BA-46B7-97AE-30021267EE99}" type="presParOf" srcId="{11715433-58C0-4863-B87A-511390393754}" destId="{B09B2E5C-44C3-4E2D-AE5D-20818A14C131}" srcOrd="0" destOrd="0" presId="urn:microsoft.com/office/officeart/2008/layout/VerticalCurvedList"/>
    <dgm:cxn modelId="{2D7D5BD9-C50A-44E0-9EEE-FE660E325EEF}" type="presParOf" srcId="{B09B2E5C-44C3-4E2D-AE5D-20818A14C131}" destId="{38A1ECCF-25C7-4419-BB20-A42F1A746573}" srcOrd="0" destOrd="0" presId="urn:microsoft.com/office/officeart/2008/layout/VerticalCurvedList"/>
    <dgm:cxn modelId="{80F22A89-6BDC-47EE-AD23-E4E9CAA69056}" type="presParOf" srcId="{B09B2E5C-44C3-4E2D-AE5D-20818A14C131}" destId="{EBEA5165-AE85-40DF-BC26-D88D54BD9F22}" srcOrd="1" destOrd="0" presId="urn:microsoft.com/office/officeart/2008/layout/VerticalCurvedList"/>
    <dgm:cxn modelId="{CD4E77A1-3F37-491C-A3C9-62EB78FA9F0C}" type="presParOf" srcId="{B09B2E5C-44C3-4E2D-AE5D-20818A14C131}" destId="{2B96BFB8-C0DE-4175-A487-A8304B91E2C6}" srcOrd="2" destOrd="0" presId="urn:microsoft.com/office/officeart/2008/layout/VerticalCurvedList"/>
    <dgm:cxn modelId="{2AF4A38F-692F-45CF-B8AB-D4100DA8D76F}" type="presParOf" srcId="{B09B2E5C-44C3-4E2D-AE5D-20818A14C131}" destId="{BC0E946C-E142-4378-869B-CD0D7EDDC029}" srcOrd="3" destOrd="0" presId="urn:microsoft.com/office/officeart/2008/layout/VerticalCurvedList"/>
    <dgm:cxn modelId="{027E4141-7DAF-4BBF-83D1-43CB374AF053}" type="presParOf" srcId="{11715433-58C0-4863-B87A-511390393754}" destId="{6AE5E97F-3840-48DD-88A4-EDD169D14B70}" srcOrd="1" destOrd="0" presId="urn:microsoft.com/office/officeart/2008/layout/VerticalCurvedList"/>
    <dgm:cxn modelId="{C5BA05EA-9D7A-4D27-87CC-5C172DE8A55C}" type="presParOf" srcId="{11715433-58C0-4863-B87A-511390393754}" destId="{6FD2FBC3-CAAC-4A41-88BA-86E8723CD923}" srcOrd="2" destOrd="0" presId="urn:microsoft.com/office/officeart/2008/layout/VerticalCurvedList"/>
    <dgm:cxn modelId="{F6E94FF0-2E9E-4E78-8355-1E3DA0AA672C}" type="presParOf" srcId="{6FD2FBC3-CAAC-4A41-88BA-86E8723CD923}" destId="{6B9B1D40-A9E6-46EB-AE1C-B1203AC7EC1F}" srcOrd="0" destOrd="0" presId="urn:microsoft.com/office/officeart/2008/layout/VerticalCurvedList"/>
    <dgm:cxn modelId="{2F7E9A9E-97F0-4905-B187-4C0038209FB2}" type="presParOf" srcId="{11715433-58C0-4863-B87A-511390393754}" destId="{B0813C65-AFB9-468E-A21D-FB5229580DA6}" srcOrd="3" destOrd="0" presId="urn:microsoft.com/office/officeart/2008/layout/VerticalCurvedList"/>
    <dgm:cxn modelId="{6C7F67D6-CCB5-44F9-9E3C-042A9D344479}" type="presParOf" srcId="{11715433-58C0-4863-B87A-511390393754}" destId="{F2546DB3-2214-4157-A9FF-6132A88C27A7}" srcOrd="4" destOrd="0" presId="urn:microsoft.com/office/officeart/2008/layout/VerticalCurvedList"/>
    <dgm:cxn modelId="{2798C59C-CDEC-4D77-A411-00C907858665}" type="presParOf" srcId="{F2546DB3-2214-4157-A9FF-6132A88C27A7}" destId="{A14ED60F-BC72-4A10-AAEF-2FC57E958295}" srcOrd="0" destOrd="0" presId="urn:microsoft.com/office/officeart/2008/layout/VerticalCurved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594DFC-5B49-4B2F-9EB7-C76C534A4EA3}" type="doc">
      <dgm:prSet loTypeId="urn:microsoft.com/office/officeart/2008/layout/VerticalCurvedList" loCatId="list" qsTypeId="urn:microsoft.com/office/officeart/2005/8/quickstyle/simple1" qsCatId="simple" csTypeId="urn:microsoft.com/office/officeart/2005/8/colors/colorful3" csCatId="colorful" phldr="1"/>
      <dgm:spPr/>
      <dgm:t>
        <a:bodyPr/>
        <a:lstStyle/>
        <a:p>
          <a:endParaRPr lang="zh-CN" altLang="en-US"/>
        </a:p>
      </dgm:t>
    </dgm:pt>
    <dgm:pt modelId="{DB961446-FB58-4AD7-89A8-FA701ECCC057}">
      <dgm:prSet phldrT="[文本]" custT="1"/>
      <dgm:spPr/>
      <dgm:t>
        <a:bodyPr/>
        <a:lstStyle/>
        <a:p>
          <a:r>
            <a:rPr lang="zh-CN" altLang="en-US" sz="2800" dirty="0" smtClean="0"/>
            <a:t>商品推荐</a:t>
          </a:r>
          <a:endParaRPr lang="zh-CN" altLang="en-US" sz="2800" dirty="0"/>
        </a:p>
      </dgm:t>
    </dgm:pt>
    <dgm:pt modelId="{9150DA82-05FD-48A5-85D2-27CBD8CFCBCF}" type="parTrans" cxnId="{EF07ACDF-1F98-451A-8DCD-49355845AB72}">
      <dgm:prSet/>
      <dgm:spPr/>
      <dgm:t>
        <a:bodyPr/>
        <a:lstStyle/>
        <a:p>
          <a:endParaRPr lang="zh-CN" altLang="en-US"/>
        </a:p>
      </dgm:t>
    </dgm:pt>
    <dgm:pt modelId="{2438CC25-61A7-4BC8-A858-9011E2F24C37}" type="sibTrans" cxnId="{EF07ACDF-1F98-451A-8DCD-49355845AB72}">
      <dgm:prSet/>
      <dgm:spPr>
        <a:solidFill>
          <a:srgbClr val="800000"/>
        </a:solidFill>
        <a:ln>
          <a:solidFill>
            <a:srgbClr val="800000"/>
          </a:solidFill>
        </a:ln>
      </dgm:spPr>
      <dgm:t>
        <a:bodyPr/>
        <a:lstStyle/>
        <a:p>
          <a:endParaRPr lang="zh-CN" altLang="en-US"/>
        </a:p>
      </dgm:t>
    </dgm:pt>
    <dgm:pt modelId="{D98C26AD-7987-405A-A6DB-A343771E73B8}">
      <dgm:prSet phldrT="[文本]" custT="1"/>
      <dgm:spPr/>
      <dgm:t>
        <a:bodyPr/>
        <a:lstStyle/>
        <a:p>
          <a:r>
            <a:rPr lang="zh-CN" altLang="en-US" sz="2800" dirty="0" smtClean="0"/>
            <a:t>城市交通</a:t>
          </a:r>
          <a:endParaRPr lang="zh-CN" altLang="en-US" sz="2800" dirty="0"/>
        </a:p>
      </dgm:t>
    </dgm:pt>
    <dgm:pt modelId="{8E9B2019-A145-40EE-BAB5-5EC12A69FEBE}" type="parTrans" cxnId="{CF152071-3522-46B7-A947-40BDC184F921}">
      <dgm:prSet/>
      <dgm:spPr/>
      <dgm:t>
        <a:bodyPr/>
        <a:lstStyle/>
        <a:p>
          <a:endParaRPr lang="zh-CN" altLang="en-US"/>
        </a:p>
      </dgm:t>
    </dgm:pt>
    <dgm:pt modelId="{B4E87275-5ED0-41B8-9A62-7F82750EC8A2}" type="sibTrans" cxnId="{CF152071-3522-46B7-A947-40BDC184F921}">
      <dgm:prSet/>
      <dgm:spPr/>
      <dgm:t>
        <a:bodyPr/>
        <a:lstStyle/>
        <a:p>
          <a:endParaRPr lang="zh-CN" altLang="en-US"/>
        </a:p>
      </dgm:t>
    </dgm:pt>
    <dgm:pt modelId="{72343434-9D7A-451D-AD67-F2BFD5E5D853}" type="pres">
      <dgm:prSet presAssocID="{43594DFC-5B49-4B2F-9EB7-C76C534A4EA3}" presName="Name0" presStyleCnt="0">
        <dgm:presLayoutVars>
          <dgm:chMax val="7"/>
          <dgm:chPref val="7"/>
          <dgm:dir/>
        </dgm:presLayoutVars>
      </dgm:prSet>
      <dgm:spPr/>
      <dgm:t>
        <a:bodyPr/>
        <a:lstStyle/>
        <a:p>
          <a:endParaRPr lang="zh-CN" altLang="en-US"/>
        </a:p>
      </dgm:t>
    </dgm:pt>
    <dgm:pt modelId="{11715433-58C0-4863-B87A-511390393754}" type="pres">
      <dgm:prSet presAssocID="{43594DFC-5B49-4B2F-9EB7-C76C534A4EA3}" presName="Name1" presStyleCnt="0"/>
      <dgm:spPr/>
    </dgm:pt>
    <dgm:pt modelId="{B09B2E5C-44C3-4E2D-AE5D-20818A14C131}" type="pres">
      <dgm:prSet presAssocID="{43594DFC-5B49-4B2F-9EB7-C76C534A4EA3}" presName="cycle" presStyleCnt="0"/>
      <dgm:spPr/>
    </dgm:pt>
    <dgm:pt modelId="{38A1ECCF-25C7-4419-BB20-A42F1A746573}" type="pres">
      <dgm:prSet presAssocID="{43594DFC-5B49-4B2F-9EB7-C76C534A4EA3}" presName="srcNode" presStyleLbl="node1" presStyleIdx="0" presStyleCnt="2"/>
      <dgm:spPr/>
    </dgm:pt>
    <dgm:pt modelId="{EBEA5165-AE85-40DF-BC26-D88D54BD9F22}" type="pres">
      <dgm:prSet presAssocID="{43594DFC-5B49-4B2F-9EB7-C76C534A4EA3}" presName="conn" presStyleLbl="parChTrans1D2" presStyleIdx="0" presStyleCnt="1"/>
      <dgm:spPr/>
      <dgm:t>
        <a:bodyPr/>
        <a:lstStyle/>
        <a:p>
          <a:endParaRPr lang="zh-CN" altLang="en-US"/>
        </a:p>
      </dgm:t>
    </dgm:pt>
    <dgm:pt modelId="{2B96BFB8-C0DE-4175-A487-A8304B91E2C6}" type="pres">
      <dgm:prSet presAssocID="{43594DFC-5B49-4B2F-9EB7-C76C534A4EA3}" presName="extraNode" presStyleLbl="node1" presStyleIdx="0" presStyleCnt="2"/>
      <dgm:spPr/>
    </dgm:pt>
    <dgm:pt modelId="{BC0E946C-E142-4378-869B-CD0D7EDDC029}" type="pres">
      <dgm:prSet presAssocID="{43594DFC-5B49-4B2F-9EB7-C76C534A4EA3}" presName="dstNode" presStyleLbl="node1" presStyleIdx="0" presStyleCnt="2"/>
      <dgm:spPr/>
    </dgm:pt>
    <dgm:pt modelId="{6AE5E97F-3840-48DD-88A4-EDD169D14B70}" type="pres">
      <dgm:prSet presAssocID="{DB961446-FB58-4AD7-89A8-FA701ECCC057}" presName="text_1" presStyleLbl="node1" presStyleIdx="0" presStyleCnt="2">
        <dgm:presLayoutVars>
          <dgm:bulletEnabled val="1"/>
        </dgm:presLayoutVars>
      </dgm:prSet>
      <dgm:spPr/>
      <dgm:t>
        <a:bodyPr/>
        <a:lstStyle/>
        <a:p>
          <a:endParaRPr lang="zh-CN" altLang="en-US"/>
        </a:p>
      </dgm:t>
    </dgm:pt>
    <dgm:pt modelId="{6FD2FBC3-CAAC-4A41-88BA-86E8723CD923}" type="pres">
      <dgm:prSet presAssocID="{DB961446-FB58-4AD7-89A8-FA701ECCC057}" presName="accent_1" presStyleCnt="0"/>
      <dgm:spPr/>
    </dgm:pt>
    <dgm:pt modelId="{6B9B1D40-A9E6-46EB-AE1C-B1203AC7EC1F}" type="pres">
      <dgm:prSet presAssocID="{DB961446-FB58-4AD7-89A8-FA701ECCC057}" presName="accentRepeatNode" presStyleLbl="solidFgAcc1" presStyleIdx="0" presStyleCnt="2"/>
      <dgm:spPr/>
    </dgm:pt>
    <dgm:pt modelId="{B0813C65-AFB9-468E-A21D-FB5229580DA6}" type="pres">
      <dgm:prSet presAssocID="{D98C26AD-7987-405A-A6DB-A343771E73B8}" presName="text_2" presStyleLbl="node1" presStyleIdx="1" presStyleCnt="2">
        <dgm:presLayoutVars>
          <dgm:bulletEnabled val="1"/>
        </dgm:presLayoutVars>
      </dgm:prSet>
      <dgm:spPr/>
      <dgm:t>
        <a:bodyPr/>
        <a:lstStyle/>
        <a:p>
          <a:endParaRPr lang="zh-CN" altLang="en-US"/>
        </a:p>
      </dgm:t>
    </dgm:pt>
    <dgm:pt modelId="{F2546DB3-2214-4157-A9FF-6132A88C27A7}" type="pres">
      <dgm:prSet presAssocID="{D98C26AD-7987-405A-A6DB-A343771E73B8}" presName="accent_2" presStyleCnt="0"/>
      <dgm:spPr/>
    </dgm:pt>
    <dgm:pt modelId="{A14ED60F-BC72-4A10-AAEF-2FC57E958295}" type="pres">
      <dgm:prSet presAssocID="{D98C26AD-7987-405A-A6DB-A343771E73B8}" presName="accentRepeatNode" presStyleLbl="solidFgAcc1" presStyleIdx="1" presStyleCnt="2"/>
      <dgm:spPr/>
    </dgm:pt>
  </dgm:ptLst>
  <dgm:cxnLst>
    <dgm:cxn modelId="{CF152071-3522-46B7-A947-40BDC184F921}" srcId="{43594DFC-5B49-4B2F-9EB7-C76C534A4EA3}" destId="{D98C26AD-7987-405A-A6DB-A343771E73B8}" srcOrd="1" destOrd="0" parTransId="{8E9B2019-A145-40EE-BAB5-5EC12A69FEBE}" sibTransId="{B4E87275-5ED0-41B8-9A62-7F82750EC8A2}"/>
    <dgm:cxn modelId="{EF07ACDF-1F98-451A-8DCD-49355845AB72}" srcId="{43594DFC-5B49-4B2F-9EB7-C76C534A4EA3}" destId="{DB961446-FB58-4AD7-89A8-FA701ECCC057}" srcOrd="0" destOrd="0" parTransId="{9150DA82-05FD-48A5-85D2-27CBD8CFCBCF}" sibTransId="{2438CC25-61A7-4BC8-A858-9011E2F24C37}"/>
    <dgm:cxn modelId="{8DC2EF15-CEAE-41B3-B5E1-47EF53C953B4}" type="presOf" srcId="{DB961446-FB58-4AD7-89A8-FA701ECCC057}" destId="{6AE5E97F-3840-48DD-88A4-EDD169D14B70}" srcOrd="0" destOrd="0" presId="urn:microsoft.com/office/officeart/2008/layout/VerticalCurvedList"/>
    <dgm:cxn modelId="{00567094-5D70-4FF5-9C29-6FFDA8F84CAA}" type="presOf" srcId="{43594DFC-5B49-4B2F-9EB7-C76C534A4EA3}" destId="{72343434-9D7A-451D-AD67-F2BFD5E5D853}" srcOrd="0" destOrd="0" presId="urn:microsoft.com/office/officeart/2008/layout/VerticalCurvedList"/>
    <dgm:cxn modelId="{4A91F23C-D515-4560-B0FD-2BA7C5B67ECB}" type="presOf" srcId="{2438CC25-61A7-4BC8-A858-9011E2F24C37}" destId="{EBEA5165-AE85-40DF-BC26-D88D54BD9F22}" srcOrd="0" destOrd="0" presId="urn:microsoft.com/office/officeart/2008/layout/VerticalCurvedList"/>
    <dgm:cxn modelId="{8C7D4E0A-DB4C-49DB-8422-A0C843D40B38}" type="presOf" srcId="{D98C26AD-7987-405A-A6DB-A343771E73B8}" destId="{B0813C65-AFB9-468E-A21D-FB5229580DA6}" srcOrd="0" destOrd="0" presId="urn:microsoft.com/office/officeart/2008/layout/VerticalCurvedList"/>
    <dgm:cxn modelId="{DC8A4004-AD4B-4CC6-9078-AE50A07D1C01}" type="presParOf" srcId="{72343434-9D7A-451D-AD67-F2BFD5E5D853}" destId="{11715433-58C0-4863-B87A-511390393754}" srcOrd="0" destOrd="0" presId="urn:microsoft.com/office/officeart/2008/layout/VerticalCurvedList"/>
    <dgm:cxn modelId="{17C53E73-6FC1-4695-BE0B-76F3984B8B38}" type="presParOf" srcId="{11715433-58C0-4863-B87A-511390393754}" destId="{B09B2E5C-44C3-4E2D-AE5D-20818A14C131}" srcOrd="0" destOrd="0" presId="urn:microsoft.com/office/officeart/2008/layout/VerticalCurvedList"/>
    <dgm:cxn modelId="{083DA4C7-7D85-41F4-928A-0B8C0547E93D}" type="presParOf" srcId="{B09B2E5C-44C3-4E2D-AE5D-20818A14C131}" destId="{38A1ECCF-25C7-4419-BB20-A42F1A746573}" srcOrd="0" destOrd="0" presId="urn:microsoft.com/office/officeart/2008/layout/VerticalCurvedList"/>
    <dgm:cxn modelId="{DC6F2DC0-1258-465E-B6E9-2A0DA755277C}" type="presParOf" srcId="{B09B2E5C-44C3-4E2D-AE5D-20818A14C131}" destId="{EBEA5165-AE85-40DF-BC26-D88D54BD9F22}" srcOrd="1" destOrd="0" presId="urn:microsoft.com/office/officeart/2008/layout/VerticalCurvedList"/>
    <dgm:cxn modelId="{107EA275-CDE6-42B2-8179-9B14BCF1A4AB}" type="presParOf" srcId="{B09B2E5C-44C3-4E2D-AE5D-20818A14C131}" destId="{2B96BFB8-C0DE-4175-A487-A8304B91E2C6}" srcOrd="2" destOrd="0" presId="urn:microsoft.com/office/officeart/2008/layout/VerticalCurvedList"/>
    <dgm:cxn modelId="{225285F6-B818-4A70-9660-28EFF5E1B493}" type="presParOf" srcId="{B09B2E5C-44C3-4E2D-AE5D-20818A14C131}" destId="{BC0E946C-E142-4378-869B-CD0D7EDDC029}" srcOrd="3" destOrd="0" presId="urn:microsoft.com/office/officeart/2008/layout/VerticalCurvedList"/>
    <dgm:cxn modelId="{7449AAE9-4A63-4CC0-AE1A-35C762786175}" type="presParOf" srcId="{11715433-58C0-4863-B87A-511390393754}" destId="{6AE5E97F-3840-48DD-88A4-EDD169D14B70}" srcOrd="1" destOrd="0" presId="urn:microsoft.com/office/officeart/2008/layout/VerticalCurvedList"/>
    <dgm:cxn modelId="{EA15E781-3FB2-4510-B99D-95B510933E61}" type="presParOf" srcId="{11715433-58C0-4863-B87A-511390393754}" destId="{6FD2FBC3-CAAC-4A41-88BA-86E8723CD923}" srcOrd="2" destOrd="0" presId="urn:microsoft.com/office/officeart/2008/layout/VerticalCurvedList"/>
    <dgm:cxn modelId="{59DC0013-70B0-4652-9FB0-A8362130E092}" type="presParOf" srcId="{6FD2FBC3-CAAC-4A41-88BA-86E8723CD923}" destId="{6B9B1D40-A9E6-46EB-AE1C-B1203AC7EC1F}" srcOrd="0" destOrd="0" presId="urn:microsoft.com/office/officeart/2008/layout/VerticalCurvedList"/>
    <dgm:cxn modelId="{12263C9C-6443-443C-8208-623DABAEE547}" type="presParOf" srcId="{11715433-58C0-4863-B87A-511390393754}" destId="{B0813C65-AFB9-468E-A21D-FB5229580DA6}" srcOrd="3" destOrd="0" presId="urn:microsoft.com/office/officeart/2008/layout/VerticalCurvedList"/>
    <dgm:cxn modelId="{F6D59D17-E043-449B-99BC-22BDFD59B8D0}" type="presParOf" srcId="{11715433-58C0-4863-B87A-511390393754}" destId="{F2546DB3-2214-4157-A9FF-6132A88C27A7}" srcOrd="4" destOrd="0" presId="urn:microsoft.com/office/officeart/2008/layout/VerticalCurvedList"/>
    <dgm:cxn modelId="{29BE51E2-78C8-4FBB-AE92-C3B00F944561}" type="presParOf" srcId="{F2546DB3-2214-4157-A9FF-6132A88C27A7}" destId="{A14ED60F-BC72-4A10-AAEF-2FC57E958295}" srcOrd="0" destOrd="0" presId="urn:microsoft.com/office/officeart/2008/layout/VerticalCurved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C978D3D-8408-4CBD-97F4-6C1A3C45FB5B}" type="doc">
      <dgm:prSet loTypeId="urn:microsoft.com/office/officeart/2005/8/layout/equation2" loCatId="process" qsTypeId="urn:microsoft.com/office/officeart/2005/8/quickstyle/simple1" qsCatId="simple" csTypeId="urn:microsoft.com/office/officeart/2005/8/colors/colorful3" csCatId="colorful" phldr="1"/>
      <dgm:spPr/>
    </dgm:pt>
    <dgm:pt modelId="{9A91AAC3-A791-4CF5-B207-C40871B761EC}">
      <dgm:prSet phldrT="[文本]"/>
      <dgm:spPr/>
      <dgm:t>
        <a:bodyPr/>
        <a:lstStyle/>
        <a:p>
          <a:r>
            <a:rPr lang="zh-CN" altLang="en-US" dirty="0"/>
            <a:t>阶段性</a:t>
          </a:r>
        </a:p>
      </dgm:t>
    </dgm:pt>
    <dgm:pt modelId="{AF699675-5C10-4D57-A59D-5C09B67AF250}" type="parTrans" cxnId="{723F327C-3CFD-483E-A053-5F87A036BE81}">
      <dgm:prSet/>
      <dgm:spPr/>
      <dgm:t>
        <a:bodyPr/>
        <a:lstStyle/>
        <a:p>
          <a:endParaRPr lang="zh-CN" altLang="en-US"/>
        </a:p>
      </dgm:t>
    </dgm:pt>
    <dgm:pt modelId="{CCC9B52F-0B43-4F23-AAEA-1CE101CD6C93}" type="sibTrans" cxnId="{723F327C-3CFD-483E-A053-5F87A036BE81}">
      <dgm:prSet/>
      <dgm:spPr/>
      <dgm:t>
        <a:bodyPr/>
        <a:lstStyle/>
        <a:p>
          <a:endParaRPr lang="zh-CN" altLang="en-US"/>
        </a:p>
      </dgm:t>
    </dgm:pt>
    <dgm:pt modelId="{CAEF3EAC-2BE4-4B95-B18E-4BD32B6855DC}">
      <dgm:prSet phldrT="[文本]"/>
      <dgm:spPr/>
      <dgm:t>
        <a:bodyPr/>
        <a:lstStyle/>
        <a:p>
          <a:r>
            <a:rPr lang="zh-CN" altLang="en-US" dirty="0"/>
            <a:t>分布性</a:t>
          </a:r>
        </a:p>
      </dgm:t>
    </dgm:pt>
    <dgm:pt modelId="{56F6D6ED-39A4-4CF7-B5F5-D3D8767D3E40}" type="parTrans" cxnId="{460D9994-CD87-4536-A473-9BE98459E59E}">
      <dgm:prSet/>
      <dgm:spPr/>
      <dgm:t>
        <a:bodyPr/>
        <a:lstStyle/>
        <a:p>
          <a:endParaRPr lang="zh-CN" altLang="en-US"/>
        </a:p>
      </dgm:t>
    </dgm:pt>
    <dgm:pt modelId="{1D00C284-0002-4367-85D8-D592498B9D8A}" type="sibTrans" cxnId="{460D9994-CD87-4536-A473-9BE98459E59E}">
      <dgm:prSet/>
      <dgm:spPr/>
      <dgm:t>
        <a:bodyPr/>
        <a:lstStyle/>
        <a:p>
          <a:endParaRPr lang="zh-CN" altLang="en-US"/>
        </a:p>
      </dgm:t>
    </dgm:pt>
    <dgm:pt modelId="{E611829B-4795-46F5-93AE-EF9A87E59DC4}">
      <dgm:prSet phldrT="[文本]"/>
      <dgm:spPr/>
      <dgm:t>
        <a:bodyPr/>
        <a:lstStyle/>
        <a:p>
          <a:r>
            <a:rPr lang="zh-CN" altLang="en-US" dirty="0"/>
            <a:t>信息孤岛</a:t>
          </a:r>
        </a:p>
      </dgm:t>
    </dgm:pt>
    <dgm:pt modelId="{9505C1E5-1B7D-43EF-9A94-FA749A5B08C0}" type="parTrans" cxnId="{07CF7A64-70D5-4361-9313-B0BA572195B3}">
      <dgm:prSet/>
      <dgm:spPr/>
      <dgm:t>
        <a:bodyPr/>
        <a:lstStyle/>
        <a:p>
          <a:endParaRPr lang="zh-CN" altLang="en-US"/>
        </a:p>
      </dgm:t>
    </dgm:pt>
    <dgm:pt modelId="{461D21F5-EFEB-4FB2-A0DB-D659AA788920}" type="sibTrans" cxnId="{07CF7A64-70D5-4361-9313-B0BA572195B3}">
      <dgm:prSet/>
      <dgm:spPr/>
      <dgm:t>
        <a:bodyPr/>
        <a:lstStyle/>
        <a:p>
          <a:endParaRPr lang="zh-CN" altLang="en-US"/>
        </a:p>
      </dgm:t>
    </dgm:pt>
    <dgm:pt modelId="{952864F9-9273-4595-9ABF-25E4F645AA94}" type="pres">
      <dgm:prSet presAssocID="{7C978D3D-8408-4CBD-97F4-6C1A3C45FB5B}" presName="Name0" presStyleCnt="0">
        <dgm:presLayoutVars>
          <dgm:dir/>
          <dgm:resizeHandles val="exact"/>
        </dgm:presLayoutVars>
      </dgm:prSet>
      <dgm:spPr/>
    </dgm:pt>
    <dgm:pt modelId="{8E313D0F-C675-48D4-9945-42BA229F870A}" type="pres">
      <dgm:prSet presAssocID="{7C978D3D-8408-4CBD-97F4-6C1A3C45FB5B}" presName="vNodes" presStyleCnt="0"/>
      <dgm:spPr/>
    </dgm:pt>
    <dgm:pt modelId="{0AAE5C2B-6653-4883-A0B7-74F4A7736C5B}" type="pres">
      <dgm:prSet presAssocID="{9A91AAC3-A791-4CF5-B207-C40871B761EC}" presName="node" presStyleLbl="node1" presStyleIdx="0" presStyleCnt="3">
        <dgm:presLayoutVars>
          <dgm:bulletEnabled val="1"/>
        </dgm:presLayoutVars>
      </dgm:prSet>
      <dgm:spPr/>
      <dgm:t>
        <a:bodyPr/>
        <a:lstStyle/>
        <a:p>
          <a:endParaRPr lang="zh-CN" altLang="en-US"/>
        </a:p>
      </dgm:t>
    </dgm:pt>
    <dgm:pt modelId="{1B825236-F3FA-4F3E-A2C8-206E62F37165}" type="pres">
      <dgm:prSet presAssocID="{CCC9B52F-0B43-4F23-AAEA-1CE101CD6C93}" presName="spacerT" presStyleCnt="0"/>
      <dgm:spPr/>
    </dgm:pt>
    <dgm:pt modelId="{C2D7FEA2-8CA9-45FA-BF21-CB6B7E360AAD}" type="pres">
      <dgm:prSet presAssocID="{CCC9B52F-0B43-4F23-AAEA-1CE101CD6C93}" presName="sibTrans" presStyleLbl="sibTrans2D1" presStyleIdx="0" presStyleCnt="2"/>
      <dgm:spPr/>
      <dgm:t>
        <a:bodyPr/>
        <a:lstStyle/>
        <a:p>
          <a:endParaRPr lang="zh-CN" altLang="en-US"/>
        </a:p>
      </dgm:t>
    </dgm:pt>
    <dgm:pt modelId="{BBB704B9-C73A-4324-8955-979D8ED6AD03}" type="pres">
      <dgm:prSet presAssocID="{CCC9B52F-0B43-4F23-AAEA-1CE101CD6C93}" presName="spacerB" presStyleCnt="0"/>
      <dgm:spPr/>
    </dgm:pt>
    <dgm:pt modelId="{B65DE4A8-E638-4644-9469-47127732F503}" type="pres">
      <dgm:prSet presAssocID="{CAEF3EAC-2BE4-4B95-B18E-4BD32B6855DC}" presName="node" presStyleLbl="node1" presStyleIdx="1" presStyleCnt="3">
        <dgm:presLayoutVars>
          <dgm:bulletEnabled val="1"/>
        </dgm:presLayoutVars>
      </dgm:prSet>
      <dgm:spPr/>
      <dgm:t>
        <a:bodyPr/>
        <a:lstStyle/>
        <a:p>
          <a:endParaRPr lang="zh-CN" altLang="en-US"/>
        </a:p>
      </dgm:t>
    </dgm:pt>
    <dgm:pt modelId="{94DBD337-CF86-4554-806A-3035BC622206}" type="pres">
      <dgm:prSet presAssocID="{7C978D3D-8408-4CBD-97F4-6C1A3C45FB5B}" presName="sibTransLast" presStyleLbl="sibTrans2D1" presStyleIdx="1" presStyleCnt="2"/>
      <dgm:spPr/>
      <dgm:t>
        <a:bodyPr/>
        <a:lstStyle/>
        <a:p>
          <a:endParaRPr lang="zh-CN" altLang="en-US"/>
        </a:p>
      </dgm:t>
    </dgm:pt>
    <dgm:pt modelId="{BF620D55-DBF5-4FF6-BBC6-3C44B8285187}" type="pres">
      <dgm:prSet presAssocID="{7C978D3D-8408-4CBD-97F4-6C1A3C45FB5B}" presName="connectorText" presStyleLbl="sibTrans2D1" presStyleIdx="1" presStyleCnt="2"/>
      <dgm:spPr/>
      <dgm:t>
        <a:bodyPr/>
        <a:lstStyle/>
        <a:p>
          <a:endParaRPr lang="zh-CN" altLang="en-US"/>
        </a:p>
      </dgm:t>
    </dgm:pt>
    <dgm:pt modelId="{A5FE0C21-0801-4540-B085-294C10FB14F5}" type="pres">
      <dgm:prSet presAssocID="{7C978D3D-8408-4CBD-97F4-6C1A3C45FB5B}" presName="lastNode" presStyleLbl="node1" presStyleIdx="2" presStyleCnt="3">
        <dgm:presLayoutVars>
          <dgm:bulletEnabled val="1"/>
        </dgm:presLayoutVars>
      </dgm:prSet>
      <dgm:spPr/>
      <dgm:t>
        <a:bodyPr/>
        <a:lstStyle/>
        <a:p>
          <a:endParaRPr lang="zh-CN" altLang="en-US"/>
        </a:p>
      </dgm:t>
    </dgm:pt>
  </dgm:ptLst>
  <dgm:cxnLst>
    <dgm:cxn modelId="{116ACEC9-38E2-4070-B40A-6CD0DCD3CF32}" type="presOf" srcId="{E611829B-4795-46F5-93AE-EF9A87E59DC4}" destId="{A5FE0C21-0801-4540-B085-294C10FB14F5}" srcOrd="0" destOrd="0" presId="urn:microsoft.com/office/officeart/2005/8/layout/equation2"/>
    <dgm:cxn modelId="{C4081001-E833-41E6-86B0-999D527CC1CF}" type="presOf" srcId="{CCC9B52F-0B43-4F23-AAEA-1CE101CD6C93}" destId="{C2D7FEA2-8CA9-45FA-BF21-CB6B7E360AAD}" srcOrd="0" destOrd="0" presId="urn:microsoft.com/office/officeart/2005/8/layout/equation2"/>
    <dgm:cxn modelId="{723F327C-3CFD-483E-A053-5F87A036BE81}" srcId="{7C978D3D-8408-4CBD-97F4-6C1A3C45FB5B}" destId="{9A91AAC3-A791-4CF5-B207-C40871B761EC}" srcOrd="0" destOrd="0" parTransId="{AF699675-5C10-4D57-A59D-5C09B67AF250}" sibTransId="{CCC9B52F-0B43-4F23-AAEA-1CE101CD6C93}"/>
    <dgm:cxn modelId="{07CF7A64-70D5-4361-9313-B0BA572195B3}" srcId="{7C978D3D-8408-4CBD-97F4-6C1A3C45FB5B}" destId="{E611829B-4795-46F5-93AE-EF9A87E59DC4}" srcOrd="2" destOrd="0" parTransId="{9505C1E5-1B7D-43EF-9A94-FA749A5B08C0}" sibTransId="{461D21F5-EFEB-4FB2-A0DB-D659AA788920}"/>
    <dgm:cxn modelId="{4AFC9102-C0A2-4789-AE43-0C3A9DFE925A}" type="presOf" srcId="{1D00C284-0002-4367-85D8-D592498B9D8A}" destId="{BF620D55-DBF5-4FF6-BBC6-3C44B8285187}" srcOrd="1" destOrd="0" presId="urn:microsoft.com/office/officeart/2005/8/layout/equation2"/>
    <dgm:cxn modelId="{67362B58-F7AA-4E61-B0B4-A917CB282BC8}" type="presOf" srcId="{9A91AAC3-A791-4CF5-B207-C40871B761EC}" destId="{0AAE5C2B-6653-4883-A0B7-74F4A7736C5B}" srcOrd="0" destOrd="0" presId="urn:microsoft.com/office/officeart/2005/8/layout/equation2"/>
    <dgm:cxn modelId="{E185505C-A62E-44BE-818E-4132D6E34217}" type="presOf" srcId="{1D00C284-0002-4367-85D8-D592498B9D8A}" destId="{94DBD337-CF86-4554-806A-3035BC622206}" srcOrd="0" destOrd="0" presId="urn:microsoft.com/office/officeart/2005/8/layout/equation2"/>
    <dgm:cxn modelId="{460D9994-CD87-4536-A473-9BE98459E59E}" srcId="{7C978D3D-8408-4CBD-97F4-6C1A3C45FB5B}" destId="{CAEF3EAC-2BE4-4B95-B18E-4BD32B6855DC}" srcOrd="1" destOrd="0" parTransId="{56F6D6ED-39A4-4CF7-B5F5-D3D8767D3E40}" sibTransId="{1D00C284-0002-4367-85D8-D592498B9D8A}"/>
    <dgm:cxn modelId="{7F7429E2-73AB-4C26-973C-9047DAAA1519}" type="presOf" srcId="{CAEF3EAC-2BE4-4B95-B18E-4BD32B6855DC}" destId="{B65DE4A8-E638-4644-9469-47127732F503}" srcOrd="0" destOrd="0" presId="urn:microsoft.com/office/officeart/2005/8/layout/equation2"/>
    <dgm:cxn modelId="{4C34F844-F8A9-4C54-B858-AD457BDA5DF5}" type="presOf" srcId="{7C978D3D-8408-4CBD-97F4-6C1A3C45FB5B}" destId="{952864F9-9273-4595-9ABF-25E4F645AA94}" srcOrd="0" destOrd="0" presId="urn:microsoft.com/office/officeart/2005/8/layout/equation2"/>
    <dgm:cxn modelId="{AFD96C8C-785E-4D75-AA4B-93113F3785C2}" type="presParOf" srcId="{952864F9-9273-4595-9ABF-25E4F645AA94}" destId="{8E313D0F-C675-48D4-9945-42BA229F870A}" srcOrd="0" destOrd="0" presId="urn:microsoft.com/office/officeart/2005/8/layout/equation2"/>
    <dgm:cxn modelId="{A56A22D1-3EC5-418B-97A0-9ADBCDB6B5E5}" type="presParOf" srcId="{8E313D0F-C675-48D4-9945-42BA229F870A}" destId="{0AAE5C2B-6653-4883-A0B7-74F4A7736C5B}" srcOrd="0" destOrd="0" presId="urn:microsoft.com/office/officeart/2005/8/layout/equation2"/>
    <dgm:cxn modelId="{02A39245-3FD2-4730-BB1A-58E32DC9CC9F}" type="presParOf" srcId="{8E313D0F-C675-48D4-9945-42BA229F870A}" destId="{1B825236-F3FA-4F3E-A2C8-206E62F37165}" srcOrd="1" destOrd="0" presId="urn:microsoft.com/office/officeart/2005/8/layout/equation2"/>
    <dgm:cxn modelId="{8D5D290E-709B-4EEA-B0C6-B61CA96AD454}" type="presParOf" srcId="{8E313D0F-C675-48D4-9945-42BA229F870A}" destId="{C2D7FEA2-8CA9-45FA-BF21-CB6B7E360AAD}" srcOrd="2" destOrd="0" presId="urn:microsoft.com/office/officeart/2005/8/layout/equation2"/>
    <dgm:cxn modelId="{74364BE3-C08E-47E9-9A13-A836AD3ADF92}" type="presParOf" srcId="{8E313D0F-C675-48D4-9945-42BA229F870A}" destId="{BBB704B9-C73A-4324-8955-979D8ED6AD03}" srcOrd="3" destOrd="0" presId="urn:microsoft.com/office/officeart/2005/8/layout/equation2"/>
    <dgm:cxn modelId="{CC858AD6-3CDA-43E3-A4CB-358CA9F57C9D}" type="presParOf" srcId="{8E313D0F-C675-48D4-9945-42BA229F870A}" destId="{B65DE4A8-E638-4644-9469-47127732F503}" srcOrd="4" destOrd="0" presId="urn:microsoft.com/office/officeart/2005/8/layout/equation2"/>
    <dgm:cxn modelId="{986FBD11-E946-4963-A430-02854C4C3242}" type="presParOf" srcId="{952864F9-9273-4595-9ABF-25E4F645AA94}" destId="{94DBD337-CF86-4554-806A-3035BC622206}" srcOrd="1" destOrd="0" presId="urn:microsoft.com/office/officeart/2005/8/layout/equation2"/>
    <dgm:cxn modelId="{28532277-980B-43B6-B2EF-B92DC46A6F46}" type="presParOf" srcId="{94DBD337-CF86-4554-806A-3035BC622206}" destId="{BF620D55-DBF5-4FF6-BBC6-3C44B8285187}" srcOrd="0" destOrd="0" presId="urn:microsoft.com/office/officeart/2005/8/layout/equation2"/>
    <dgm:cxn modelId="{94464AEE-0DC5-46A4-A920-EFE8ECE891C9}" type="presParOf" srcId="{952864F9-9273-4595-9ABF-25E4F645AA94}" destId="{A5FE0C21-0801-4540-B085-294C10FB14F5}" srcOrd="2" destOrd="0" presId="urn:microsoft.com/office/officeart/2005/8/layout/equation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BEA5165-AE85-40DF-BC26-D88D54BD9F22}">
      <dsp:nvSpPr>
        <dsp:cNvPr id="0" name=""/>
        <dsp:cNvSpPr/>
      </dsp:nvSpPr>
      <dsp:spPr>
        <a:xfrm>
          <a:off x="-3291471" y="-506338"/>
          <a:ext cx="3925107" cy="3925107"/>
        </a:xfrm>
        <a:prstGeom prst="blockArc">
          <a:avLst>
            <a:gd name="adj1" fmla="val 18900000"/>
            <a:gd name="adj2" fmla="val 2700000"/>
            <a:gd name="adj3" fmla="val 550"/>
          </a:avLst>
        </a:prstGeom>
        <a:solidFill>
          <a:srgbClr val="800000"/>
        </a:solidFill>
        <a:ln w="12700" cap="flat" cmpd="sng" algn="ctr">
          <a:solidFill>
            <a:srgbClr val="800000"/>
          </a:solidFill>
          <a:prstDash val="solid"/>
          <a:miter lim="800000"/>
        </a:ln>
        <a:effectLst/>
      </dsp:spPr>
      <dsp:style>
        <a:lnRef idx="2">
          <a:scrgbClr r="0" g="0" b="0"/>
        </a:lnRef>
        <a:fillRef idx="0">
          <a:scrgbClr r="0" g="0" b="0"/>
        </a:fillRef>
        <a:effectRef idx="0">
          <a:scrgbClr r="0" g="0" b="0"/>
        </a:effectRef>
        <a:fontRef idx="minor"/>
      </dsp:style>
    </dsp:sp>
    <dsp:sp modelId="{6AE5E97F-3840-48DD-88A4-EDD169D14B70}">
      <dsp:nvSpPr>
        <dsp:cNvPr id="0" name=""/>
        <dsp:cNvSpPr/>
      </dsp:nvSpPr>
      <dsp:spPr>
        <a:xfrm>
          <a:off x="332297" y="223907"/>
          <a:ext cx="6923464" cy="44804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38" tIns="55880" rIns="55880" bIns="55880" numCol="1" spcCol="1270" anchor="ctr" anchorCtr="0">
          <a:noAutofit/>
        </a:bodyPr>
        <a:lstStyle/>
        <a:p>
          <a:pPr lvl="0" algn="l" defTabSz="977900">
            <a:lnSpc>
              <a:spcPct val="90000"/>
            </a:lnSpc>
            <a:spcBef>
              <a:spcPct val="0"/>
            </a:spcBef>
            <a:spcAft>
              <a:spcPct val="35000"/>
            </a:spcAft>
          </a:pPr>
          <a:r>
            <a:rPr lang="zh-CN" altLang="en-US" sz="2200" kern="1200" dirty="0"/>
            <a:t>数据收集设备故障</a:t>
          </a:r>
        </a:p>
      </dsp:txBody>
      <dsp:txXfrm>
        <a:off x="332297" y="223907"/>
        <a:ext cx="6923464" cy="448048"/>
      </dsp:txXfrm>
    </dsp:sp>
    <dsp:sp modelId="{6B9B1D40-A9E6-46EB-AE1C-B1203AC7EC1F}">
      <dsp:nvSpPr>
        <dsp:cNvPr id="0" name=""/>
        <dsp:cNvSpPr/>
      </dsp:nvSpPr>
      <dsp:spPr>
        <a:xfrm>
          <a:off x="52267" y="167901"/>
          <a:ext cx="560060" cy="560060"/>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813C65-AFB9-468E-A21D-FB5229580DA6}">
      <dsp:nvSpPr>
        <dsp:cNvPr id="0" name=""/>
        <dsp:cNvSpPr/>
      </dsp:nvSpPr>
      <dsp:spPr>
        <a:xfrm>
          <a:off x="589173" y="896096"/>
          <a:ext cx="6666588" cy="448048"/>
        </a:xfrm>
        <a:prstGeom prst="rect">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38" tIns="55880" rIns="55880" bIns="55880" numCol="1" spcCol="1270" anchor="ctr" anchorCtr="0">
          <a:noAutofit/>
        </a:bodyPr>
        <a:lstStyle/>
        <a:p>
          <a:pPr lvl="0" algn="l" defTabSz="977900">
            <a:lnSpc>
              <a:spcPct val="90000"/>
            </a:lnSpc>
            <a:spcBef>
              <a:spcPct val="0"/>
            </a:spcBef>
            <a:spcAft>
              <a:spcPct val="35000"/>
            </a:spcAft>
          </a:pPr>
          <a:r>
            <a:rPr lang="zh-CN" altLang="en-US" sz="2200" kern="1200" dirty="0"/>
            <a:t>数据输入错误</a:t>
          </a:r>
        </a:p>
      </dsp:txBody>
      <dsp:txXfrm>
        <a:off x="589173" y="896096"/>
        <a:ext cx="6666588" cy="448048"/>
      </dsp:txXfrm>
    </dsp:sp>
    <dsp:sp modelId="{A14ED60F-BC72-4A10-AAEF-2FC57E958295}">
      <dsp:nvSpPr>
        <dsp:cNvPr id="0" name=""/>
        <dsp:cNvSpPr/>
      </dsp:nvSpPr>
      <dsp:spPr>
        <a:xfrm>
          <a:off x="309143" y="840090"/>
          <a:ext cx="560060" cy="560060"/>
        </a:xfrm>
        <a:prstGeom prst="ellipse">
          <a:avLst/>
        </a:prstGeom>
        <a:solidFill>
          <a:schemeClr val="lt1">
            <a:hueOff val="0"/>
            <a:satOff val="0"/>
            <a:lumOff val="0"/>
            <a:alphaOff val="0"/>
          </a:schemeClr>
        </a:solidFill>
        <a:ln w="12700" cap="flat" cmpd="sng" algn="ctr">
          <a:solidFill>
            <a:schemeClr val="accent3">
              <a:hueOff val="903533"/>
              <a:satOff val="33333"/>
              <a:lumOff val="-4902"/>
              <a:alphaOff val="0"/>
            </a:schemeClr>
          </a:solidFill>
          <a:prstDash val="solid"/>
          <a:miter lim="800000"/>
        </a:ln>
        <a:effectLst/>
      </dsp:spPr>
      <dsp:style>
        <a:lnRef idx="2">
          <a:scrgbClr r="0" g="0" b="0"/>
        </a:lnRef>
        <a:fillRef idx="1">
          <a:scrgbClr r="0" g="0" b="0"/>
        </a:fillRef>
        <a:effectRef idx="0">
          <a:scrgbClr r="0" g="0" b="0"/>
        </a:effectRef>
        <a:fontRef idx="minor"/>
      </dsp:style>
    </dsp:sp>
    <dsp:sp modelId="{179965F7-1D9D-42CA-8160-D8C87BF4149B}">
      <dsp:nvSpPr>
        <dsp:cNvPr id="0" name=""/>
        <dsp:cNvSpPr/>
      </dsp:nvSpPr>
      <dsp:spPr>
        <a:xfrm>
          <a:off x="589173" y="1568285"/>
          <a:ext cx="6666588" cy="448048"/>
        </a:xfrm>
        <a:prstGeom prst="rect">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38" tIns="55880" rIns="55880" bIns="55880" numCol="1" spcCol="1270" anchor="ctr" anchorCtr="0">
          <a:noAutofit/>
        </a:bodyPr>
        <a:lstStyle/>
        <a:p>
          <a:pPr lvl="0" algn="l" defTabSz="977900">
            <a:lnSpc>
              <a:spcPct val="90000"/>
            </a:lnSpc>
            <a:spcBef>
              <a:spcPct val="0"/>
            </a:spcBef>
            <a:spcAft>
              <a:spcPct val="35000"/>
            </a:spcAft>
          </a:pPr>
          <a:r>
            <a:rPr lang="zh-CN" altLang="en-US" sz="2200" kern="1200" dirty="0"/>
            <a:t>数据传输过程出错</a:t>
          </a:r>
        </a:p>
      </dsp:txBody>
      <dsp:txXfrm>
        <a:off x="589173" y="1568285"/>
        <a:ext cx="6666588" cy="448048"/>
      </dsp:txXfrm>
    </dsp:sp>
    <dsp:sp modelId="{77FE0A77-3F02-4046-97B1-4B5F412120B0}">
      <dsp:nvSpPr>
        <dsp:cNvPr id="0" name=""/>
        <dsp:cNvSpPr/>
      </dsp:nvSpPr>
      <dsp:spPr>
        <a:xfrm>
          <a:off x="309143" y="1512279"/>
          <a:ext cx="560060" cy="560060"/>
        </a:xfrm>
        <a:prstGeom prst="ellipse">
          <a:avLst/>
        </a:prstGeom>
        <a:solidFill>
          <a:schemeClr val="lt1">
            <a:hueOff val="0"/>
            <a:satOff val="0"/>
            <a:lumOff val="0"/>
            <a:alphaOff val="0"/>
          </a:schemeClr>
        </a:solidFill>
        <a:ln w="12700" cap="flat" cmpd="sng" algn="ctr">
          <a:solidFill>
            <a:schemeClr val="accent3">
              <a:hueOff val="1807066"/>
              <a:satOff val="66667"/>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DC2B84-1885-4370-9605-43BAF3F54664}">
      <dsp:nvSpPr>
        <dsp:cNvPr id="0" name=""/>
        <dsp:cNvSpPr/>
      </dsp:nvSpPr>
      <dsp:spPr>
        <a:xfrm>
          <a:off x="332297" y="2240474"/>
          <a:ext cx="6923464" cy="448048"/>
        </a:xfrm>
        <a:prstGeom prst="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38" tIns="55880" rIns="55880" bIns="55880" numCol="1" spcCol="1270" anchor="ctr" anchorCtr="0">
          <a:noAutofit/>
        </a:bodyPr>
        <a:lstStyle/>
        <a:p>
          <a:pPr lvl="0" algn="l" defTabSz="977900">
            <a:lnSpc>
              <a:spcPct val="90000"/>
            </a:lnSpc>
            <a:spcBef>
              <a:spcPct val="0"/>
            </a:spcBef>
            <a:spcAft>
              <a:spcPct val="35000"/>
            </a:spcAft>
          </a:pPr>
          <a:r>
            <a:rPr lang="en-US" altLang="zh-CN" sz="2200" kern="1200" dirty="0" smtClean="0"/>
            <a:t> </a:t>
          </a:r>
          <a:r>
            <a:rPr lang="zh-CN" altLang="en-US" sz="2200" kern="1200" dirty="0" smtClean="0"/>
            <a:t>命名约定、数据代码、输入字段的格式不一致</a:t>
          </a:r>
          <a:endParaRPr lang="zh-CN" altLang="en-US" sz="2200" kern="1200" dirty="0"/>
        </a:p>
      </dsp:txBody>
      <dsp:txXfrm>
        <a:off x="332297" y="2240474"/>
        <a:ext cx="6923464" cy="448048"/>
      </dsp:txXfrm>
    </dsp:sp>
    <dsp:sp modelId="{D98DFAD3-6227-471F-87D0-299097823270}">
      <dsp:nvSpPr>
        <dsp:cNvPr id="0" name=""/>
        <dsp:cNvSpPr/>
      </dsp:nvSpPr>
      <dsp:spPr>
        <a:xfrm>
          <a:off x="52267" y="2184468"/>
          <a:ext cx="560060" cy="560060"/>
        </a:xfrm>
        <a:prstGeom prst="ellipse">
          <a:avLst/>
        </a:prstGeom>
        <a:solidFill>
          <a:schemeClr val="lt1">
            <a:hueOff val="0"/>
            <a:satOff val="0"/>
            <a:lumOff val="0"/>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BEA5165-AE85-40DF-BC26-D88D54BD9F22}">
      <dsp:nvSpPr>
        <dsp:cNvPr id="0" name=""/>
        <dsp:cNvSpPr/>
      </dsp:nvSpPr>
      <dsp:spPr>
        <a:xfrm>
          <a:off x="-3291471" y="-506338"/>
          <a:ext cx="3925107" cy="3925107"/>
        </a:xfrm>
        <a:prstGeom prst="blockArc">
          <a:avLst>
            <a:gd name="adj1" fmla="val 18900000"/>
            <a:gd name="adj2" fmla="val 2700000"/>
            <a:gd name="adj3" fmla="val 550"/>
          </a:avLst>
        </a:prstGeom>
        <a:solidFill>
          <a:srgbClr val="800000"/>
        </a:solidFill>
        <a:ln w="12700" cap="flat" cmpd="sng" algn="ctr">
          <a:solidFill>
            <a:srgbClr val="800000"/>
          </a:solidFill>
          <a:prstDash val="solid"/>
          <a:miter lim="800000"/>
        </a:ln>
        <a:effectLst/>
      </dsp:spPr>
      <dsp:style>
        <a:lnRef idx="2">
          <a:scrgbClr r="0" g="0" b="0"/>
        </a:lnRef>
        <a:fillRef idx="0">
          <a:scrgbClr r="0" g="0" b="0"/>
        </a:fillRef>
        <a:effectRef idx="0">
          <a:scrgbClr r="0" g="0" b="0"/>
        </a:effectRef>
        <a:fontRef idx="minor"/>
      </dsp:style>
    </dsp:sp>
    <dsp:sp modelId="{6AE5E97F-3840-48DD-88A4-EDD169D14B70}">
      <dsp:nvSpPr>
        <dsp:cNvPr id="0" name=""/>
        <dsp:cNvSpPr/>
      </dsp:nvSpPr>
      <dsp:spPr>
        <a:xfrm>
          <a:off x="407438" y="291243"/>
          <a:ext cx="6848324" cy="58248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2348" tIns="68580" rIns="68580" bIns="68580" numCol="1" spcCol="1270" anchor="ctr" anchorCtr="0">
          <a:noAutofit/>
        </a:bodyPr>
        <a:lstStyle/>
        <a:p>
          <a:pPr lvl="0" algn="l" defTabSz="1200150">
            <a:lnSpc>
              <a:spcPct val="90000"/>
            </a:lnSpc>
            <a:spcBef>
              <a:spcPct val="0"/>
            </a:spcBef>
            <a:spcAft>
              <a:spcPct val="35000"/>
            </a:spcAft>
          </a:pPr>
          <a:r>
            <a:rPr lang="zh-CN" altLang="en-US" sz="2700" kern="1200" dirty="0" smtClean="0"/>
            <a:t>涉及个人隐私，无法获取相关属性</a:t>
          </a:r>
          <a:endParaRPr lang="zh-CN" altLang="en-US" sz="2700" kern="1200" dirty="0"/>
        </a:p>
      </dsp:txBody>
      <dsp:txXfrm>
        <a:off x="407438" y="291243"/>
        <a:ext cx="6848324" cy="582486"/>
      </dsp:txXfrm>
    </dsp:sp>
    <dsp:sp modelId="{6B9B1D40-A9E6-46EB-AE1C-B1203AC7EC1F}">
      <dsp:nvSpPr>
        <dsp:cNvPr id="0" name=""/>
        <dsp:cNvSpPr/>
      </dsp:nvSpPr>
      <dsp:spPr>
        <a:xfrm>
          <a:off x="43384" y="218432"/>
          <a:ext cx="728107" cy="728107"/>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813C65-AFB9-468E-A21D-FB5229580DA6}">
      <dsp:nvSpPr>
        <dsp:cNvPr id="0" name=""/>
        <dsp:cNvSpPr/>
      </dsp:nvSpPr>
      <dsp:spPr>
        <a:xfrm>
          <a:off x="619171" y="1164972"/>
          <a:ext cx="6636590" cy="582486"/>
        </a:xfrm>
        <a:prstGeom prst="rect">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2348" tIns="68580" rIns="68580" bIns="68580" numCol="1" spcCol="1270" anchor="ctr" anchorCtr="0">
          <a:noAutofit/>
        </a:bodyPr>
        <a:lstStyle/>
        <a:p>
          <a:pPr lvl="0" algn="l" defTabSz="1200150">
            <a:lnSpc>
              <a:spcPct val="90000"/>
            </a:lnSpc>
            <a:spcBef>
              <a:spcPct val="0"/>
            </a:spcBef>
            <a:spcAft>
              <a:spcPct val="35000"/>
            </a:spcAft>
          </a:pPr>
          <a:r>
            <a:rPr lang="zh-CN" altLang="en-US" sz="2700" kern="1200" dirty="0" smtClean="0"/>
            <a:t>数据输入时，由于人为的疏漏导致</a:t>
          </a:r>
          <a:endParaRPr lang="zh-CN" altLang="en-US" sz="2700" kern="1200" dirty="0"/>
        </a:p>
      </dsp:txBody>
      <dsp:txXfrm>
        <a:off x="619171" y="1164972"/>
        <a:ext cx="6636590" cy="582486"/>
      </dsp:txXfrm>
    </dsp:sp>
    <dsp:sp modelId="{A14ED60F-BC72-4A10-AAEF-2FC57E958295}">
      <dsp:nvSpPr>
        <dsp:cNvPr id="0" name=""/>
        <dsp:cNvSpPr/>
      </dsp:nvSpPr>
      <dsp:spPr>
        <a:xfrm>
          <a:off x="255118" y="1092161"/>
          <a:ext cx="728107" cy="728107"/>
        </a:xfrm>
        <a:prstGeom prst="ellipse">
          <a:avLst/>
        </a:prstGeom>
        <a:solidFill>
          <a:schemeClr val="lt1">
            <a:hueOff val="0"/>
            <a:satOff val="0"/>
            <a:lumOff val="0"/>
            <a:alphaOff val="0"/>
          </a:schemeClr>
        </a:solidFill>
        <a:ln w="12700" cap="flat" cmpd="sng" algn="ctr">
          <a:solidFill>
            <a:schemeClr val="accent3">
              <a:hueOff val="1355300"/>
              <a:satOff val="50000"/>
              <a:lumOff val="-7353"/>
              <a:alphaOff val="0"/>
            </a:schemeClr>
          </a:solidFill>
          <a:prstDash val="solid"/>
          <a:miter lim="800000"/>
        </a:ln>
        <a:effectLst/>
      </dsp:spPr>
      <dsp:style>
        <a:lnRef idx="2">
          <a:scrgbClr r="0" g="0" b="0"/>
        </a:lnRef>
        <a:fillRef idx="1">
          <a:scrgbClr r="0" g="0" b="0"/>
        </a:fillRef>
        <a:effectRef idx="0">
          <a:scrgbClr r="0" g="0" b="0"/>
        </a:effectRef>
        <a:fontRef idx="minor"/>
      </dsp:style>
    </dsp:sp>
    <dsp:sp modelId="{179965F7-1D9D-42CA-8160-D8C87BF4149B}">
      <dsp:nvSpPr>
        <dsp:cNvPr id="0" name=""/>
        <dsp:cNvSpPr/>
      </dsp:nvSpPr>
      <dsp:spPr>
        <a:xfrm>
          <a:off x="407438" y="2038701"/>
          <a:ext cx="6848324" cy="582486"/>
        </a:xfrm>
        <a:prstGeom prst="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2348" tIns="68580" rIns="68580" bIns="68580" numCol="1" spcCol="1270" anchor="ctr" anchorCtr="0">
          <a:noAutofit/>
        </a:bodyPr>
        <a:lstStyle/>
        <a:p>
          <a:pPr lvl="0" algn="l" defTabSz="1200150">
            <a:lnSpc>
              <a:spcPct val="90000"/>
            </a:lnSpc>
            <a:spcBef>
              <a:spcPct val="0"/>
            </a:spcBef>
            <a:spcAft>
              <a:spcPct val="35000"/>
            </a:spcAft>
          </a:pPr>
          <a:r>
            <a:rPr lang="zh-CN" altLang="en-US" sz="2700" kern="1200" dirty="0" smtClean="0"/>
            <a:t>数据输入或传输时，由于机器的故障导致</a:t>
          </a:r>
          <a:endParaRPr lang="zh-CN" altLang="en-US" sz="2700" kern="1200" dirty="0"/>
        </a:p>
      </dsp:txBody>
      <dsp:txXfrm>
        <a:off x="407438" y="2038701"/>
        <a:ext cx="6848324" cy="582486"/>
      </dsp:txXfrm>
    </dsp:sp>
    <dsp:sp modelId="{77FE0A77-3F02-4046-97B1-4B5F412120B0}">
      <dsp:nvSpPr>
        <dsp:cNvPr id="0" name=""/>
        <dsp:cNvSpPr/>
      </dsp:nvSpPr>
      <dsp:spPr>
        <a:xfrm>
          <a:off x="43384" y="1965890"/>
          <a:ext cx="728107" cy="728107"/>
        </a:xfrm>
        <a:prstGeom prst="ellipse">
          <a:avLst/>
        </a:prstGeom>
        <a:solidFill>
          <a:schemeClr val="lt1">
            <a:hueOff val="0"/>
            <a:satOff val="0"/>
            <a:lumOff val="0"/>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BEA5165-AE85-40DF-BC26-D88D54BD9F22}">
      <dsp:nvSpPr>
        <dsp:cNvPr id="0" name=""/>
        <dsp:cNvSpPr/>
      </dsp:nvSpPr>
      <dsp:spPr>
        <a:xfrm>
          <a:off x="-3269835" y="-506338"/>
          <a:ext cx="3925107" cy="3925107"/>
        </a:xfrm>
        <a:prstGeom prst="blockArc">
          <a:avLst>
            <a:gd name="adj1" fmla="val 18900000"/>
            <a:gd name="adj2" fmla="val 2700000"/>
            <a:gd name="adj3" fmla="val 550"/>
          </a:avLst>
        </a:prstGeom>
        <a:solidFill>
          <a:srgbClr val="800000"/>
        </a:solidFill>
        <a:ln w="12700" cap="flat" cmpd="sng" algn="ctr">
          <a:solidFill>
            <a:srgbClr val="800000"/>
          </a:solidFill>
          <a:prstDash val="solid"/>
          <a:miter lim="800000"/>
        </a:ln>
        <a:effectLst/>
      </dsp:spPr>
      <dsp:style>
        <a:lnRef idx="2">
          <a:scrgbClr r="0" g="0" b="0"/>
        </a:lnRef>
        <a:fillRef idx="0">
          <a:scrgbClr r="0" g="0" b="0"/>
        </a:fillRef>
        <a:effectRef idx="0">
          <a:scrgbClr r="0" g="0" b="0"/>
        </a:effectRef>
        <a:fontRef idx="minor"/>
      </dsp:style>
    </dsp:sp>
    <dsp:sp modelId="{6AE5E97F-3840-48DD-88A4-EDD169D14B70}">
      <dsp:nvSpPr>
        <dsp:cNvPr id="0" name=""/>
        <dsp:cNvSpPr/>
      </dsp:nvSpPr>
      <dsp:spPr>
        <a:xfrm>
          <a:off x="535377" y="416069"/>
          <a:ext cx="6742020" cy="83202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18" tIns="58420" rIns="58420" bIns="58420" numCol="1" spcCol="1270" anchor="ctr" anchorCtr="0">
          <a:noAutofit/>
        </a:bodyPr>
        <a:lstStyle/>
        <a:p>
          <a:pPr lvl="0" algn="l" defTabSz="1022350">
            <a:lnSpc>
              <a:spcPct val="90000"/>
            </a:lnSpc>
            <a:spcBef>
              <a:spcPct val="0"/>
            </a:spcBef>
            <a:spcAft>
              <a:spcPct val="35000"/>
            </a:spcAft>
          </a:pPr>
          <a:r>
            <a:rPr lang="zh-CN" altLang="en-US" sz="2300" kern="1200" dirty="0" smtClean="0"/>
            <a:t>构造预测模型时，需要采集与模型相关的数据</a:t>
          </a:r>
          <a:endParaRPr lang="zh-CN" altLang="en-US" sz="2300" kern="1200" dirty="0"/>
        </a:p>
      </dsp:txBody>
      <dsp:txXfrm>
        <a:off x="535377" y="416069"/>
        <a:ext cx="6742020" cy="832023"/>
      </dsp:txXfrm>
    </dsp:sp>
    <dsp:sp modelId="{6B9B1D40-A9E6-46EB-AE1C-B1203AC7EC1F}">
      <dsp:nvSpPr>
        <dsp:cNvPr id="0" name=""/>
        <dsp:cNvSpPr/>
      </dsp:nvSpPr>
      <dsp:spPr>
        <a:xfrm>
          <a:off x="15363" y="312066"/>
          <a:ext cx="1040029" cy="1040029"/>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813C65-AFB9-468E-A21D-FB5229580DA6}">
      <dsp:nvSpPr>
        <dsp:cNvPr id="0" name=""/>
        <dsp:cNvSpPr/>
      </dsp:nvSpPr>
      <dsp:spPr>
        <a:xfrm>
          <a:off x="535377" y="1664337"/>
          <a:ext cx="6742020" cy="832023"/>
        </a:xfrm>
        <a:prstGeom prst="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18" tIns="58420" rIns="58420" bIns="58420" numCol="1" spcCol="1270" anchor="ctr" anchorCtr="0">
          <a:noAutofit/>
        </a:bodyPr>
        <a:lstStyle/>
        <a:p>
          <a:pPr lvl="0" algn="l" defTabSz="1022350">
            <a:lnSpc>
              <a:spcPct val="90000"/>
            </a:lnSpc>
            <a:spcBef>
              <a:spcPct val="0"/>
            </a:spcBef>
            <a:spcAft>
              <a:spcPct val="35000"/>
            </a:spcAft>
          </a:pPr>
          <a:r>
            <a:rPr lang="zh-CN" altLang="en-US" sz="2300" kern="1200" dirty="0" smtClean="0"/>
            <a:t>相同的数据，在不同的应用领域中，相关性也是不一样的。</a:t>
          </a:r>
          <a:endParaRPr lang="zh-CN" altLang="en-US" sz="2300" kern="1200" dirty="0"/>
        </a:p>
      </dsp:txBody>
      <dsp:txXfrm>
        <a:off x="535377" y="1664337"/>
        <a:ext cx="6742020" cy="832023"/>
      </dsp:txXfrm>
    </dsp:sp>
    <dsp:sp modelId="{A14ED60F-BC72-4A10-AAEF-2FC57E958295}">
      <dsp:nvSpPr>
        <dsp:cNvPr id="0" name=""/>
        <dsp:cNvSpPr/>
      </dsp:nvSpPr>
      <dsp:spPr>
        <a:xfrm>
          <a:off x="15363" y="1560334"/>
          <a:ext cx="1040029" cy="1040029"/>
        </a:xfrm>
        <a:prstGeom prst="ellipse">
          <a:avLst/>
        </a:prstGeom>
        <a:solidFill>
          <a:schemeClr val="lt1">
            <a:hueOff val="0"/>
            <a:satOff val="0"/>
            <a:lumOff val="0"/>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BEA5165-AE85-40DF-BC26-D88D54BD9F22}">
      <dsp:nvSpPr>
        <dsp:cNvPr id="0" name=""/>
        <dsp:cNvSpPr/>
      </dsp:nvSpPr>
      <dsp:spPr>
        <a:xfrm>
          <a:off x="-3269835" y="-506338"/>
          <a:ext cx="3925107" cy="3925107"/>
        </a:xfrm>
        <a:prstGeom prst="blockArc">
          <a:avLst>
            <a:gd name="adj1" fmla="val 18900000"/>
            <a:gd name="adj2" fmla="val 2700000"/>
            <a:gd name="adj3" fmla="val 550"/>
          </a:avLst>
        </a:prstGeom>
        <a:solidFill>
          <a:srgbClr val="800000"/>
        </a:solidFill>
        <a:ln w="12700" cap="flat" cmpd="sng" algn="ctr">
          <a:solidFill>
            <a:srgbClr val="800000"/>
          </a:solidFill>
          <a:prstDash val="solid"/>
          <a:miter lim="800000"/>
        </a:ln>
        <a:effectLst/>
      </dsp:spPr>
      <dsp:style>
        <a:lnRef idx="2">
          <a:scrgbClr r="0" g="0" b="0"/>
        </a:lnRef>
        <a:fillRef idx="0">
          <a:scrgbClr r="0" g="0" b="0"/>
        </a:fillRef>
        <a:effectRef idx="0">
          <a:scrgbClr r="0" g="0" b="0"/>
        </a:effectRef>
        <a:fontRef idx="minor"/>
      </dsp:style>
    </dsp:sp>
    <dsp:sp modelId="{6AE5E97F-3840-48DD-88A4-EDD169D14B70}">
      <dsp:nvSpPr>
        <dsp:cNvPr id="0" name=""/>
        <dsp:cNvSpPr/>
      </dsp:nvSpPr>
      <dsp:spPr>
        <a:xfrm>
          <a:off x="535377" y="416069"/>
          <a:ext cx="6742020" cy="83202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18" tIns="71120" rIns="71120" bIns="71120" numCol="1" spcCol="1270" anchor="ctr" anchorCtr="0">
          <a:noAutofit/>
        </a:bodyPr>
        <a:lstStyle/>
        <a:p>
          <a:pPr lvl="0" algn="l" defTabSz="1244600">
            <a:lnSpc>
              <a:spcPct val="90000"/>
            </a:lnSpc>
            <a:spcBef>
              <a:spcPct val="0"/>
            </a:spcBef>
            <a:spcAft>
              <a:spcPct val="35000"/>
            </a:spcAft>
          </a:pPr>
          <a:r>
            <a:rPr lang="zh-CN" altLang="en-US" sz="2800" kern="1200" dirty="0" smtClean="0"/>
            <a:t>商品推荐</a:t>
          </a:r>
          <a:endParaRPr lang="zh-CN" altLang="en-US" sz="2800" kern="1200" dirty="0"/>
        </a:p>
      </dsp:txBody>
      <dsp:txXfrm>
        <a:off x="535377" y="416069"/>
        <a:ext cx="6742020" cy="832023"/>
      </dsp:txXfrm>
    </dsp:sp>
    <dsp:sp modelId="{6B9B1D40-A9E6-46EB-AE1C-B1203AC7EC1F}">
      <dsp:nvSpPr>
        <dsp:cNvPr id="0" name=""/>
        <dsp:cNvSpPr/>
      </dsp:nvSpPr>
      <dsp:spPr>
        <a:xfrm>
          <a:off x="15363" y="312066"/>
          <a:ext cx="1040029" cy="1040029"/>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813C65-AFB9-468E-A21D-FB5229580DA6}">
      <dsp:nvSpPr>
        <dsp:cNvPr id="0" name=""/>
        <dsp:cNvSpPr/>
      </dsp:nvSpPr>
      <dsp:spPr>
        <a:xfrm>
          <a:off x="535377" y="1664337"/>
          <a:ext cx="6742020" cy="832023"/>
        </a:xfrm>
        <a:prstGeom prst="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18" tIns="71120" rIns="71120" bIns="71120" numCol="1" spcCol="1270" anchor="ctr" anchorCtr="0">
          <a:noAutofit/>
        </a:bodyPr>
        <a:lstStyle/>
        <a:p>
          <a:pPr lvl="0" algn="l" defTabSz="1244600">
            <a:lnSpc>
              <a:spcPct val="90000"/>
            </a:lnSpc>
            <a:spcBef>
              <a:spcPct val="0"/>
            </a:spcBef>
            <a:spcAft>
              <a:spcPct val="35000"/>
            </a:spcAft>
          </a:pPr>
          <a:r>
            <a:rPr lang="zh-CN" altLang="en-US" sz="2800" kern="1200" dirty="0" smtClean="0"/>
            <a:t>城市交通</a:t>
          </a:r>
          <a:endParaRPr lang="zh-CN" altLang="en-US" sz="2800" kern="1200" dirty="0"/>
        </a:p>
      </dsp:txBody>
      <dsp:txXfrm>
        <a:off x="535377" y="1664337"/>
        <a:ext cx="6742020" cy="832023"/>
      </dsp:txXfrm>
    </dsp:sp>
    <dsp:sp modelId="{A14ED60F-BC72-4A10-AAEF-2FC57E958295}">
      <dsp:nvSpPr>
        <dsp:cNvPr id="0" name=""/>
        <dsp:cNvSpPr/>
      </dsp:nvSpPr>
      <dsp:spPr>
        <a:xfrm>
          <a:off x="15363" y="1560334"/>
          <a:ext cx="1040029" cy="1040029"/>
        </a:xfrm>
        <a:prstGeom prst="ellipse">
          <a:avLst/>
        </a:prstGeom>
        <a:solidFill>
          <a:schemeClr val="lt1">
            <a:hueOff val="0"/>
            <a:satOff val="0"/>
            <a:lumOff val="0"/>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AAE5C2B-6653-4883-A0B7-74F4A7736C5B}">
      <dsp:nvSpPr>
        <dsp:cNvPr id="0" name=""/>
        <dsp:cNvSpPr/>
      </dsp:nvSpPr>
      <dsp:spPr>
        <a:xfrm>
          <a:off x="774415" y="191"/>
          <a:ext cx="607348" cy="607348"/>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kern="1200" dirty="0"/>
            <a:t>阶段性</a:t>
          </a:r>
        </a:p>
      </dsp:txBody>
      <dsp:txXfrm>
        <a:off x="774415" y="191"/>
        <a:ext cx="607348" cy="607348"/>
      </dsp:txXfrm>
    </dsp:sp>
    <dsp:sp modelId="{C2D7FEA2-8CA9-45FA-BF21-CB6B7E360AAD}">
      <dsp:nvSpPr>
        <dsp:cNvPr id="0" name=""/>
        <dsp:cNvSpPr/>
      </dsp:nvSpPr>
      <dsp:spPr>
        <a:xfrm>
          <a:off x="901958" y="656857"/>
          <a:ext cx="352262" cy="352262"/>
        </a:xfrm>
        <a:prstGeom prst="mathPlus">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901958" y="656857"/>
        <a:ext cx="352262" cy="352262"/>
      </dsp:txXfrm>
    </dsp:sp>
    <dsp:sp modelId="{B65DE4A8-E638-4644-9469-47127732F503}">
      <dsp:nvSpPr>
        <dsp:cNvPr id="0" name=""/>
        <dsp:cNvSpPr/>
      </dsp:nvSpPr>
      <dsp:spPr>
        <a:xfrm>
          <a:off x="774415" y="1058436"/>
          <a:ext cx="607348" cy="607348"/>
        </a:xfrm>
        <a:prstGeom prst="ellipse">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kern="1200" dirty="0"/>
            <a:t>分布性</a:t>
          </a:r>
        </a:p>
      </dsp:txBody>
      <dsp:txXfrm>
        <a:off x="774415" y="1058436"/>
        <a:ext cx="607348" cy="607348"/>
      </dsp:txXfrm>
    </dsp:sp>
    <dsp:sp modelId="{94DBD337-CF86-4554-806A-3035BC622206}">
      <dsp:nvSpPr>
        <dsp:cNvPr id="0" name=""/>
        <dsp:cNvSpPr/>
      </dsp:nvSpPr>
      <dsp:spPr>
        <a:xfrm>
          <a:off x="1472866" y="720021"/>
          <a:ext cx="193136" cy="225933"/>
        </a:xfrm>
        <a:prstGeom prst="rightArrow">
          <a:avLst>
            <a:gd name="adj1" fmla="val 60000"/>
            <a:gd name="adj2" fmla="val 50000"/>
          </a:avLst>
        </a:prstGeom>
        <a:solidFill>
          <a:schemeClr val="accent3">
            <a:hueOff val="2710599"/>
            <a:satOff val="100000"/>
            <a:lumOff val="-1470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1472866" y="720021"/>
        <a:ext cx="193136" cy="225933"/>
      </dsp:txXfrm>
    </dsp:sp>
    <dsp:sp modelId="{A5FE0C21-0801-4540-B085-294C10FB14F5}">
      <dsp:nvSpPr>
        <dsp:cNvPr id="0" name=""/>
        <dsp:cNvSpPr/>
      </dsp:nvSpPr>
      <dsp:spPr>
        <a:xfrm>
          <a:off x="1746173" y="225639"/>
          <a:ext cx="1214697" cy="1214697"/>
        </a:xfrm>
        <a:prstGeom prst="ellipse">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zh-CN" altLang="en-US" sz="2600" kern="1200" dirty="0"/>
            <a:t>信息孤岛</a:t>
          </a:r>
        </a:p>
      </dsp:txBody>
      <dsp:txXfrm>
        <a:off x="1746173" y="225639"/>
        <a:ext cx="1214697" cy="1214697"/>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7374106-C575-4ADE-90ED-947BDB881F12}" type="datetimeFigureOut">
              <a:rPr lang="zh-CN" altLang="en-US" smtClean="0"/>
              <a:pPr/>
              <a:t>2018/9/15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B5B88D1-1CBC-4FED-9F9C-46BFBE940AE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2018/9/15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baike.baidu.com/item/%E4%B8%BB%E5%88%86%E9%87%8F%E5%88%86%E6%9E%90/10553278" TargetMode="External"/><Relationship Id="rId2" Type="http://schemas.openxmlformats.org/officeDocument/2006/relationships/slide" Target="../slides/slide43.xml"/><Relationship Id="rId1" Type="http://schemas.openxmlformats.org/officeDocument/2006/relationships/notesMaster" Target="../notesMasters/notesMaster1.xml"/><Relationship Id="rId4" Type="http://schemas.openxmlformats.org/officeDocument/2006/relationships/hyperlink" Target="https://baike.baidu.com/item/%E7%BB%BC%E5%90%88%E6%8C%87%E6%A0%87/2849120" TargetMode="Externa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欢迎同学们学习大数据预处理，现在开始讲解第一章：大数据预处理总述。</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xmlns="" val="546796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另外</a:t>
            </a:r>
            <a:r>
              <a:rPr lang="zh-CN" altLang="zh-CN" sz="1200" kern="1200" dirty="0">
                <a:solidFill>
                  <a:schemeClr val="tx1"/>
                </a:solidFill>
                <a:effectLst/>
                <a:latin typeface="+mn-lt"/>
                <a:ea typeface="+mn-ea"/>
                <a:cs typeface="+mn-cs"/>
              </a:rPr>
              <a:t>在数据出现冗余的情况下，数据内容由于各种原因比如</a:t>
            </a:r>
            <a:r>
              <a:rPr lang="zh-CN" altLang="zh-CN" sz="1200" b="1" kern="1200" dirty="0">
                <a:solidFill>
                  <a:schemeClr val="tx1"/>
                </a:solidFill>
                <a:effectLst/>
                <a:latin typeface="+mn-lt"/>
                <a:ea typeface="+mn-ea"/>
                <a:cs typeface="+mn-cs"/>
              </a:rPr>
              <a:t>并发控制不当</a:t>
            </a:r>
            <a:r>
              <a:rPr lang="zh-CN" altLang="zh-CN" sz="1200" kern="1200" dirty="0">
                <a:solidFill>
                  <a:schemeClr val="tx1"/>
                </a:solidFill>
                <a:effectLst/>
                <a:latin typeface="+mn-lt"/>
                <a:ea typeface="+mn-ea"/>
                <a:cs typeface="+mn-cs"/>
              </a:rPr>
              <a:t>，或</a:t>
            </a:r>
            <a:r>
              <a:rPr lang="zh-CN" altLang="zh-CN" sz="1200" b="1" kern="1200" dirty="0">
                <a:solidFill>
                  <a:schemeClr val="tx1"/>
                </a:solidFill>
                <a:effectLst/>
                <a:latin typeface="+mn-lt"/>
                <a:ea typeface="+mn-ea"/>
                <a:cs typeface="+mn-cs"/>
              </a:rPr>
              <a:t>程序故障导致前后数据</a:t>
            </a:r>
            <a:r>
              <a:rPr lang="zh-CN" altLang="zh-CN" sz="1200" kern="1200" dirty="0">
                <a:solidFill>
                  <a:schemeClr val="tx1"/>
                </a:solidFill>
                <a:effectLst/>
                <a:latin typeface="+mn-lt"/>
                <a:ea typeface="+mn-ea"/>
                <a:cs typeface="+mn-cs"/>
              </a:rPr>
              <a:t>不一样也是造成数据不一致的原因。</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还是以学生信息为例，</a:t>
            </a:r>
            <a:r>
              <a:rPr lang="zh-CN" altLang="en-US" sz="1200" b="1" kern="1200" dirty="0">
                <a:solidFill>
                  <a:schemeClr val="tx1"/>
                </a:solidFill>
                <a:effectLst/>
                <a:latin typeface="+mn-lt"/>
                <a:ea typeface="+mn-ea"/>
                <a:cs typeface="+mn-cs"/>
              </a:rPr>
              <a:t>学号</a:t>
            </a:r>
            <a:r>
              <a:rPr lang="en-US" altLang="zh-CN" sz="1200" b="1" kern="1200" dirty="0">
                <a:solidFill>
                  <a:schemeClr val="tx1"/>
                </a:solidFill>
                <a:effectLst/>
                <a:latin typeface="+mn-lt"/>
                <a:ea typeface="+mn-ea"/>
                <a:cs typeface="+mn-cs"/>
              </a:rPr>
              <a:t>95004</a:t>
            </a:r>
            <a:r>
              <a:rPr lang="zh-CN" altLang="en-US" sz="1200" kern="1200" dirty="0">
                <a:solidFill>
                  <a:schemeClr val="tx1"/>
                </a:solidFill>
                <a:effectLst/>
                <a:latin typeface="+mn-lt"/>
                <a:ea typeface="+mn-ea"/>
                <a:cs typeface="+mn-cs"/>
              </a:rPr>
              <a:t>的学生所在专业号无法在专业信息表中找到，可能是由于</a:t>
            </a:r>
            <a:r>
              <a:rPr lang="zh-CN" altLang="en-US" sz="1200" b="1" kern="1200" dirty="0">
                <a:solidFill>
                  <a:schemeClr val="tx1"/>
                </a:solidFill>
                <a:effectLst/>
                <a:latin typeface="+mn-lt"/>
                <a:ea typeface="+mn-ea"/>
                <a:cs typeface="+mn-cs"/>
              </a:rPr>
              <a:t>专业信息表之前是存在</a:t>
            </a:r>
            <a:r>
              <a:rPr lang="en-US" altLang="zh-CN" sz="1200" b="1" kern="1200" dirty="0">
                <a:solidFill>
                  <a:schemeClr val="tx1"/>
                </a:solidFill>
                <a:effectLst/>
                <a:latin typeface="+mn-lt"/>
                <a:ea typeface="+mn-ea"/>
                <a:cs typeface="+mn-cs"/>
              </a:rPr>
              <a:t>M15</a:t>
            </a:r>
            <a:r>
              <a:rPr lang="zh-CN" altLang="en-US" sz="1200" b="1" kern="1200" dirty="0">
                <a:solidFill>
                  <a:schemeClr val="tx1"/>
                </a:solidFill>
                <a:effectLst/>
                <a:latin typeface="+mn-lt"/>
                <a:ea typeface="+mn-ea"/>
                <a:cs typeface="+mn-cs"/>
              </a:rPr>
              <a:t>这个专业号的，但是由于某种原因将专业号专业号</a:t>
            </a:r>
            <a:r>
              <a:rPr lang="en-US" altLang="zh-CN" sz="1200" b="1" kern="1200" dirty="0">
                <a:solidFill>
                  <a:schemeClr val="tx1"/>
                </a:solidFill>
                <a:effectLst/>
                <a:latin typeface="+mn-lt"/>
                <a:ea typeface="+mn-ea"/>
                <a:cs typeface="+mn-cs"/>
              </a:rPr>
              <a:t>M15</a:t>
            </a:r>
            <a:r>
              <a:rPr lang="zh-CN" altLang="en-US" sz="1200" b="1" kern="1200" dirty="0">
                <a:solidFill>
                  <a:schemeClr val="tx1"/>
                </a:solidFill>
                <a:effectLst/>
                <a:latin typeface="+mn-lt"/>
                <a:ea typeface="+mn-ea"/>
                <a:cs typeface="+mn-cs"/>
              </a:rPr>
              <a:t>修改成了</a:t>
            </a:r>
            <a:r>
              <a:rPr lang="en-US" altLang="zh-CN" sz="1200" b="1" kern="1200" dirty="0">
                <a:solidFill>
                  <a:schemeClr val="tx1"/>
                </a:solidFill>
                <a:effectLst/>
                <a:latin typeface="+mn-lt"/>
                <a:ea typeface="+mn-ea"/>
                <a:cs typeface="+mn-cs"/>
              </a:rPr>
              <a:t>M05</a:t>
            </a:r>
            <a:r>
              <a:rPr lang="zh-CN" altLang="en-US" sz="1200" kern="1200" dirty="0">
                <a:solidFill>
                  <a:schemeClr val="tx1"/>
                </a:solidFill>
                <a:effectLst/>
                <a:latin typeface="+mn-lt"/>
                <a:ea typeface="+mn-ea"/>
                <a:cs typeface="+mn-cs"/>
              </a:rPr>
              <a:t>，而系统因为并发控制不当或程序故障导致</a:t>
            </a:r>
            <a:r>
              <a:rPr lang="zh-CN" altLang="en-US" sz="1200" b="1" kern="1200" dirty="0">
                <a:solidFill>
                  <a:schemeClr val="tx1"/>
                </a:solidFill>
                <a:effectLst/>
                <a:latin typeface="+mn-lt"/>
                <a:ea typeface="+mn-ea"/>
                <a:cs typeface="+mn-cs"/>
              </a:rPr>
              <a:t>没有对学生信息表中的专业号进行同步修改</a:t>
            </a:r>
            <a:r>
              <a:rPr lang="zh-CN" altLang="en-US" sz="1200" kern="1200" dirty="0">
                <a:solidFill>
                  <a:schemeClr val="tx1"/>
                </a:solidFill>
                <a:effectLst/>
                <a:latin typeface="+mn-lt"/>
                <a:ea typeface="+mn-ea"/>
                <a:cs typeface="+mn-cs"/>
              </a:rPr>
              <a:t>，这就照成了 数据前后不一致。</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10</a:t>
            </a:fld>
            <a:endParaRPr lang="zh-CN" altLang="en-US"/>
          </a:p>
        </p:txBody>
      </p:sp>
    </p:spTree>
    <p:extLst>
      <p:ext uri="{BB962C8B-B14F-4D97-AF65-F5344CB8AC3E}">
        <p14:creationId xmlns:p14="http://schemas.microsoft.com/office/powerpoint/2010/main" xmlns="" val="4035799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现在，我们从数据的应用角度看数据的质量问题。</a:t>
            </a:r>
            <a:endParaRPr lang="en-US" altLang="zh-CN" dirty="0" smtClean="0"/>
          </a:p>
          <a:p>
            <a:r>
              <a:rPr lang="zh-CN" altLang="en-US" dirty="0" smtClean="0"/>
              <a:t>第一个是相关性的问题，数据的相关性是指数据</a:t>
            </a:r>
            <a:r>
              <a:rPr lang="zh-CN" altLang="zh-CN" sz="1200" kern="1200" dirty="0" smtClean="0">
                <a:solidFill>
                  <a:schemeClr val="tx1"/>
                </a:solidFill>
                <a:latin typeface="+mn-lt"/>
                <a:ea typeface="+mn-ea"/>
                <a:cs typeface="+mn-cs"/>
              </a:rPr>
              <a:t>与特定的应用和领域有关</a:t>
            </a:r>
            <a:r>
              <a:rPr lang="zh-CN" altLang="en-US" sz="1200" kern="1200" dirty="0" smtClean="0">
                <a:solidFill>
                  <a:schemeClr val="tx1"/>
                </a:solidFill>
                <a:latin typeface="+mn-lt"/>
                <a:ea typeface="+mn-ea"/>
                <a:cs typeface="+mn-cs"/>
              </a:rPr>
              <a:t>。</a:t>
            </a:r>
            <a:endParaRPr lang="en-US" altLang="zh-C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mn-lt"/>
                <a:ea typeface="+mn-ea"/>
                <a:cs typeface="+mn-cs"/>
              </a:rPr>
              <a:t>与数据相关的应用场景有，进行数据挖掘或构造模型预测时，需要采集相关的数据。</a:t>
            </a:r>
            <a:r>
              <a:rPr lang="zh-CN" altLang="zh-CN" sz="1200" kern="1200" dirty="0" smtClean="0">
                <a:solidFill>
                  <a:schemeClr val="tx1"/>
                </a:solidFill>
                <a:latin typeface="+mn-lt"/>
                <a:ea typeface="+mn-ea"/>
                <a:cs typeface="+mn-cs"/>
              </a:rPr>
              <a:t>例如考虑构造一个模型，预测交通事故发生率。如果忽略了驾驶员的年龄和性别信息，那么除非这些信息可以间接地通过其他属性得到，否则模型的精度可能是有限的。这种情况下，我们就需要尽量采集全面的相关的数据信息。</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mn-lt"/>
                <a:ea typeface="+mn-ea"/>
                <a:cs typeface="+mn-cs"/>
              </a:rPr>
              <a:t>另外一个相关性的质量问题表现在</a:t>
            </a:r>
            <a:r>
              <a:rPr lang="zh-CN" altLang="en-US" dirty="0" smtClean="0"/>
              <a:t>相同的数据，在不同的应用领域中，相关性也是不一样的。</a:t>
            </a:r>
            <a:r>
              <a:rPr lang="zh-CN" altLang="zh-CN" sz="1200" kern="1200" dirty="0" smtClean="0">
                <a:solidFill>
                  <a:schemeClr val="tx1"/>
                </a:solidFill>
                <a:latin typeface="+mn-lt"/>
                <a:ea typeface="+mn-ea"/>
                <a:cs typeface="+mn-cs"/>
              </a:rPr>
              <a:t>例如，对于某个公司的大型客户数据库，由于时间和统计的原因，顾客地址列表的正确性为</a:t>
            </a:r>
            <a:r>
              <a:rPr lang="en-US" altLang="zh-CN" sz="1200" kern="1200" dirty="0" smtClean="0">
                <a:solidFill>
                  <a:schemeClr val="tx1"/>
                </a:solidFill>
                <a:latin typeface="+mn-lt"/>
                <a:ea typeface="+mn-ea"/>
                <a:cs typeface="+mn-cs"/>
              </a:rPr>
              <a:t>80%</a:t>
            </a:r>
            <a:r>
              <a:rPr lang="zh-CN" altLang="zh-CN" sz="1200" kern="1200" dirty="0" smtClean="0">
                <a:solidFill>
                  <a:schemeClr val="tx1"/>
                </a:solidFill>
                <a:latin typeface="+mn-lt"/>
                <a:ea typeface="+mn-ea"/>
                <a:cs typeface="+mn-cs"/>
              </a:rPr>
              <a:t>，其他地址可能过时或不正确。当市场分析人员访问公司的数据库，获取顾客地址列表时，基于目标市场营销考虑，市场分析人员对于该数据库的准确性满意度较高。而当销售经理访问该数据库时，由于地址的缺失和过时，对该数据库的满意度较低。</a:t>
            </a:r>
            <a:endParaRPr lang="zh-CN" altLang="en-US" dirty="0" smtClean="0"/>
          </a:p>
          <a:p>
            <a:endParaRPr lang="en-US" altLang="zh-CN" sz="1200" kern="1200" dirty="0" smtClean="0">
              <a:solidFill>
                <a:schemeClr val="tx1"/>
              </a:solidFill>
              <a:latin typeface="+mn-lt"/>
              <a:ea typeface="+mn-ea"/>
              <a:cs typeface="+mn-cs"/>
            </a:endParaRP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数据的时效性是指有些</a:t>
            </a:r>
            <a:r>
              <a:rPr lang="zh-CN" altLang="zh-CN" sz="1200" kern="1200" dirty="0" smtClean="0">
                <a:solidFill>
                  <a:schemeClr val="tx1"/>
                </a:solidFill>
                <a:effectLst/>
                <a:latin typeface="+mn-lt"/>
                <a:ea typeface="+mn-ea"/>
                <a:cs typeface="+mn-cs"/>
              </a:rPr>
              <a:t>数据会随时间而变化</a:t>
            </a:r>
            <a:r>
              <a:rPr lang="zh-CN" altLang="en-US" sz="1200" kern="1200" dirty="0" smtClean="0">
                <a:solidFill>
                  <a:schemeClr val="tx1"/>
                </a:solidFill>
                <a:effectLst/>
                <a:latin typeface="+mn-lt"/>
                <a:ea typeface="+mn-ea"/>
                <a:cs typeface="+mn-cs"/>
              </a:rPr>
              <a:t>的</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mn-lt"/>
                <a:ea typeface="+mn-ea"/>
                <a:cs typeface="+mn-cs"/>
              </a:rPr>
              <a:t>这</a:t>
            </a:r>
            <a:r>
              <a:rPr lang="zh-CN" altLang="zh-CN" sz="1200" kern="1200" dirty="0" smtClean="0">
                <a:solidFill>
                  <a:schemeClr val="tx1"/>
                </a:solidFill>
                <a:latin typeface="+mn-lt"/>
                <a:ea typeface="+mn-ea"/>
                <a:cs typeface="+mn-cs"/>
              </a:rPr>
              <a:t>些数据收集后就开始老化，使用老化后的数据进行数据分析、数据挖掘，将会产生不同的分析结果。</a:t>
            </a:r>
            <a:endParaRPr lang="en-US" altLang="zh-C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常见的场景有商品推荐</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顾客的当时购买行为或</a:t>
            </a:r>
            <a:r>
              <a:rPr lang="en-US" altLang="zh-CN" sz="1200" kern="1200" dirty="0" smtClean="0">
                <a:solidFill>
                  <a:schemeClr val="tx1"/>
                </a:solidFill>
                <a:effectLst/>
                <a:latin typeface="+mn-lt"/>
                <a:ea typeface="+mn-ea"/>
                <a:cs typeface="+mn-cs"/>
              </a:rPr>
              <a:t>Web</a:t>
            </a:r>
            <a:r>
              <a:rPr lang="zh-CN" altLang="en-US" sz="1200" kern="1200" dirty="0" smtClean="0">
                <a:solidFill>
                  <a:schemeClr val="tx1"/>
                </a:solidFill>
                <a:effectLst/>
                <a:latin typeface="+mn-lt"/>
                <a:ea typeface="+mn-ea"/>
                <a:cs typeface="+mn-cs"/>
              </a:rPr>
              <a:t>浏览行为称为快照，它只代表有限时间内的真实情况。如果数据已经过时，则基于它的模型和模式也就已经过时，所以进行商品推荐需要采集当前的数据进行分析。</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这种情况下，我们需要考虑重新采集数据信息，及时对数据进行更新。</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另外一个典型的应用场景是</a:t>
            </a:r>
            <a:r>
              <a:rPr lang="zh-CN" altLang="zh-CN" sz="1200" kern="1200" dirty="0" smtClean="0">
                <a:solidFill>
                  <a:schemeClr val="tx1"/>
                </a:solidFill>
                <a:latin typeface="+mn-lt"/>
                <a:ea typeface="+mn-ea"/>
                <a:cs typeface="+mn-cs"/>
              </a:rPr>
              <a:t>城市的智能交通管理。以前没有智能手机和智能汽车，很多大城市虽然有交管中心，但它们收集的路况信息最快也要滞后</a:t>
            </a:r>
            <a:r>
              <a:rPr lang="en-US" altLang="zh-CN" sz="1200" kern="1200" dirty="0" smtClean="0">
                <a:solidFill>
                  <a:schemeClr val="tx1"/>
                </a:solidFill>
                <a:latin typeface="+mn-lt"/>
                <a:ea typeface="+mn-ea"/>
                <a:cs typeface="+mn-cs"/>
              </a:rPr>
              <a:t>20</a:t>
            </a:r>
            <a:r>
              <a:rPr lang="zh-CN" altLang="zh-CN" sz="1200" kern="1200" dirty="0" smtClean="0">
                <a:solidFill>
                  <a:schemeClr val="tx1"/>
                </a:solidFill>
                <a:latin typeface="+mn-lt"/>
                <a:ea typeface="+mn-ea"/>
                <a:cs typeface="+mn-cs"/>
              </a:rPr>
              <a:t>分钟。用户看到的，可能已经是半小时前的路况了，那这样的信息就没啥价值。但是，能定位的智能手机普及以后可就不一样了。大部分用户开放了实时位置信息，做地图服务的公司，就能实时得到人员流动信息，并且根据流动速度和所在位置，区分步行的人群和汽车，然后提供实时的交通路况信息，给用户带来便利。这就是大数据的时效性带来的好处。</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数据的可信性由三个因素决定：数据来源的权威性、数据的规范性、数据产生的时间。例如新浪微博某一用户发布的微博内容是否具有可信性，首先确定数据来源是否具有权威性，如果是权威机构的数据，那么可信度比较高。如果微博字数较长且叙述比较详细，可信度也会增加。同时微博的发布时间是否接近实时，也影响数据的可信度。</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最后数据的</a:t>
            </a:r>
            <a:r>
              <a:rPr lang="zh-CN" altLang="zh-CN" sz="1200" kern="1200" dirty="0" smtClean="0">
                <a:solidFill>
                  <a:schemeClr val="tx1"/>
                </a:solidFill>
                <a:effectLst/>
                <a:latin typeface="+mn-lt"/>
                <a:ea typeface="+mn-ea"/>
                <a:cs typeface="+mn-cs"/>
              </a:rPr>
              <a:t>可解释性，也称为可读性，</a:t>
            </a:r>
            <a:r>
              <a:rPr lang="zh-CN" altLang="en-US" sz="1200" kern="1200" dirty="0" smtClean="0">
                <a:solidFill>
                  <a:schemeClr val="tx1"/>
                </a:solidFill>
                <a:effectLst/>
                <a:latin typeface="+mn-lt"/>
                <a:ea typeface="+mn-ea"/>
                <a:cs typeface="+mn-cs"/>
              </a:rPr>
              <a:t>是</a:t>
            </a:r>
            <a:r>
              <a:rPr lang="zh-CN" altLang="zh-CN" sz="1200" kern="1200" dirty="0" smtClean="0">
                <a:solidFill>
                  <a:schemeClr val="tx1"/>
                </a:solidFill>
                <a:effectLst/>
                <a:latin typeface="+mn-lt"/>
                <a:ea typeface="+mn-ea"/>
                <a:cs typeface="+mn-cs"/>
              </a:rPr>
              <a:t>指数据被人理解的难易程度，如果数据具有解释性或</a:t>
            </a:r>
            <a:r>
              <a:rPr lang="zh-CN" altLang="en-US" sz="1200" kern="1200" dirty="0" smtClean="0">
                <a:solidFill>
                  <a:schemeClr val="tx1"/>
                </a:solidFill>
                <a:effectLst/>
                <a:latin typeface="+mn-lt"/>
                <a:ea typeface="+mn-ea"/>
                <a:cs typeface="+mn-cs"/>
              </a:rPr>
              <a:t>包含有</a:t>
            </a:r>
            <a:r>
              <a:rPr lang="zh-CN" altLang="zh-CN" sz="1200" kern="1200" dirty="0" smtClean="0">
                <a:solidFill>
                  <a:schemeClr val="tx1"/>
                </a:solidFill>
                <a:effectLst/>
                <a:latin typeface="+mn-lt"/>
                <a:ea typeface="+mn-ea"/>
                <a:cs typeface="+mn-cs"/>
              </a:rPr>
              <a:t>注释性信息，而且数据书写规范，则数据的可解释性越高。</a:t>
            </a:r>
            <a:r>
              <a:rPr lang="zh-CN" altLang="en-US" sz="1200" kern="1200" dirty="0" smtClean="0">
                <a:solidFill>
                  <a:schemeClr val="tx1"/>
                </a:solidFill>
                <a:effectLst/>
                <a:latin typeface="+mn-lt"/>
                <a:ea typeface="+mn-ea"/>
                <a:cs typeface="+mn-cs"/>
              </a:rPr>
              <a:t>相反如果数据晦涩难懂就根本不具备分析的条件。</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13</a:t>
            </a:fld>
            <a:endParaRPr lang="zh-CN" altLang="en-US"/>
          </a:p>
        </p:txBody>
      </p:sp>
    </p:spTree>
    <p:extLst>
      <p:ext uri="{BB962C8B-B14F-4D97-AF65-F5344CB8AC3E}">
        <p14:creationId xmlns:p14="http://schemas.microsoft.com/office/powerpoint/2010/main" xmlns="" val="1191720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接下来，我们到了第二节，数据预处理的目的：正因为数据存在各种质量问题，所以我们需要提升数据的质量。</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数据预处理的目的是由它在数据开发项目流程中所处的环节决定的，这个环节是比较重要的，不可或缺的，它是数据分析挖掘的输入。</a:t>
            </a:r>
            <a:endParaRPr lang="en-US" altLang="zh-CN" dirty="0" smtClean="0"/>
          </a:p>
          <a:p>
            <a:r>
              <a:rPr lang="zh-CN" altLang="en-US" dirty="0" smtClean="0"/>
              <a:t>所以总体来说，它的目的是提升数据的质量，满足数据分析挖掘的输入。</a:t>
            </a:r>
            <a:endParaRPr lang="en-US" altLang="zh-CN" dirty="0" smtClean="0"/>
          </a:p>
          <a:p>
            <a:r>
              <a:rPr lang="zh-CN" altLang="en-US" dirty="0" smtClean="0"/>
              <a:t>分开来讲，有三点。一是改进数据的质量，提高数据挖掘过程的准确率和效率，二是保证数据挖掘的正确性和有效性。这两点都是由于脏数据的影响造成的。三是通过对数据格式和内容的调整，使得数据更符合挖掘的需要。也就是通过数据变换、数据归约等手段，使得数据更符合数据挖掘算法的要求。</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mn-lt"/>
                <a:ea typeface="+mn-ea"/>
                <a:cs typeface="+mn-cs"/>
              </a:rPr>
              <a:t>本节到此结束，本节视频</a:t>
            </a:r>
            <a:r>
              <a:rPr lang="zh-CN" altLang="zh-CN" sz="1200" kern="1200" dirty="0" smtClean="0">
                <a:solidFill>
                  <a:schemeClr val="tx1"/>
                </a:solidFill>
                <a:latin typeface="+mn-lt"/>
                <a:ea typeface="+mn-ea"/>
                <a:cs typeface="+mn-cs"/>
              </a:rPr>
              <a:t>先阐述下数据预处理的背景，也就是在数据挖掘项目中，为什么要进行数据预处理，那就是因为数据的质量存在各种问题，</a:t>
            </a:r>
            <a:r>
              <a:rPr lang="zh-CN" altLang="en-US" sz="1200" kern="1200" dirty="0" smtClean="0">
                <a:solidFill>
                  <a:schemeClr val="tx1"/>
                </a:solidFill>
                <a:latin typeface="+mn-lt"/>
                <a:ea typeface="+mn-ea"/>
                <a:cs typeface="+mn-cs"/>
              </a:rPr>
              <a:t>这些问题可从采集角度，应用角度，用户角度去区分，分别为准确性、完整性、一致性、相关性、时效性、可信性和可解释性</a:t>
            </a:r>
            <a:r>
              <a:rPr lang="zh-CN"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因为这些问题的存在，影响了数据分析、数据挖掘的效果，所以</a:t>
            </a:r>
            <a:r>
              <a:rPr lang="zh-CN"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在</a:t>
            </a:r>
            <a:r>
              <a:rPr lang="zh-CN" altLang="zh-CN" sz="1200" kern="1200" dirty="0" smtClean="0">
                <a:solidFill>
                  <a:schemeClr val="tx1"/>
                </a:solidFill>
                <a:latin typeface="+mn-lt"/>
                <a:ea typeface="+mn-ea"/>
                <a:cs typeface="+mn-cs"/>
              </a:rPr>
              <a:t>数据预处理的目的就是</a:t>
            </a:r>
            <a:r>
              <a:rPr lang="zh-CN" altLang="en-US" dirty="0" smtClean="0">
                <a:solidFill>
                  <a:schemeClr val="tx1"/>
                </a:solidFill>
              </a:rPr>
              <a:t>提升数据质量，符合数据挖掘的需求，保证数据挖掘的正确性和有效性</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上节视频已经介绍了影响大数据质量的各种</a:t>
            </a:r>
            <a:r>
              <a:rPr lang="zh-CN" altLang="en-US" dirty="0" smtClean="0"/>
              <a:t>因素和数据预处理的目的。</a:t>
            </a:r>
            <a:endParaRPr lang="en-US" altLang="zh-CN" dirty="0" smtClean="0"/>
          </a:p>
          <a:p>
            <a:r>
              <a:rPr lang="zh-CN" altLang="en-US" dirty="0" smtClean="0"/>
              <a:t>我们知道了为什么存在这些问题和处理这些问题的一个理想预期。那么，我们现在就开始着手该如何去处理这些数据质量问题。</a:t>
            </a:r>
            <a:endParaRPr lang="en-US" altLang="zh-CN" dirty="0" smtClean="0"/>
          </a:p>
          <a:p>
            <a:r>
              <a:rPr lang="zh-CN" altLang="en-US" dirty="0" smtClean="0"/>
              <a:t>怎么处理这些数据质量问题，一般来说有</a:t>
            </a:r>
            <a:r>
              <a:rPr lang="en-US" altLang="zh-CN" dirty="0" smtClean="0"/>
              <a:t>4</a:t>
            </a:r>
            <a:r>
              <a:rPr lang="zh-CN" altLang="en-US" dirty="0" smtClean="0"/>
              <a:t>个流程步骤，分别为数据清理，集成，归约，变换。当然，这些流程步骤中，都有相关的问题描述和应对措施。</a:t>
            </a:r>
            <a:endParaRPr lang="en-US" altLang="zh-CN" dirty="0" smtClean="0"/>
          </a:p>
          <a:p>
            <a:endParaRPr lang="en-US" altLang="zh-CN" dirty="0" smtClean="0"/>
          </a:p>
          <a:p>
            <a:r>
              <a:rPr lang="zh-CN" altLang="en-US" dirty="0" smtClean="0"/>
              <a:t>接下来，本节视频将介绍数据预处理的第一个流程步骤：数据清理</a:t>
            </a:r>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17</a:t>
            </a:fld>
            <a:endParaRPr lang="zh-CN" altLang="en-US"/>
          </a:p>
        </p:txBody>
      </p:sp>
    </p:spTree>
    <p:extLst>
      <p:ext uri="{BB962C8B-B14F-4D97-AF65-F5344CB8AC3E}">
        <p14:creationId xmlns:p14="http://schemas.microsoft.com/office/powerpoint/2010/main" xmlns="" val="2301966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在进入数据清理前，我们首先来看来下数据预处理</a:t>
            </a:r>
            <a:r>
              <a:rPr lang="en-US" altLang="zh-CN" dirty="0" smtClean="0"/>
              <a:t>4</a:t>
            </a:r>
            <a:r>
              <a:rPr lang="zh-CN" altLang="en-US" dirty="0" smtClean="0"/>
              <a:t>大流程步骤中的一个大体流向图。</a:t>
            </a:r>
            <a:endParaRPr lang="en-US" altLang="zh-CN" dirty="0" smtClean="0"/>
          </a:p>
          <a:p>
            <a:endParaRPr lang="en-US" altLang="zh-CN" dirty="0" smtClean="0"/>
          </a:p>
          <a:p>
            <a:r>
              <a:rPr lang="zh-CN" altLang="en-US" dirty="0" smtClean="0"/>
              <a:t>在</a:t>
            </a:r>
            <a:r>
              <a:rPr lang="zh-CN" altLang="en-US" dirty="0"/>
              <a:t>原始数据的基础上</a:t>
            </a:r>
            <a:r>
              <a:rPr lang="zh-CN" altLang="en-US" dirty="0" smtClean="0"/>
              <a:t>，我们对</a:t>
            </a:r>
            <a:r>
              <a:rPr lang="zh-CN" altLang="en-US" dirty="0"/>
              <a:t>有质量问题的数据进行数据清理，然后对干净的数据进行数据的集成，因为在实际的数据分析应用中，数据源是分布式的，存于不同类型的</a:t>
            </a:r>
            <a:r>
              <a:rPr lang="zh-CN" altLang="en-US" dirty="0" smtClean="0"/>
              <a:t>数据库当中，</a:t>
            </a:r>
            <a:r>
              <a:rPr lang="zh-CN" altLang="en-US" dirty="0"/>
              <a:t>所以在分析之前要将所有数据源进行集成。</a:t>
            </a:r>
            <a:endParaRPr lang="en-US" altLang="zh-CN" dirty="0"/>
          </a:p>
          <a:p>
            <a:r>
              <a:rPr lang="zh-CN" altLang="en-US" dirty="0"/>
              <a:t>集成后的数据量是庞大的，同时这些不一定满足</a:t>
            </a:r>
            <a:r>
              <a:rPr lang="zh-CN" altLang="en-US" dirty="0" smtClean="0"/>
              <a:t>数据挖掘</a:t>
            </a:r>
            <a:r>
              <a:rPr lang="zh-CN" altLang="en-US" dirty="0"/>
              <a:t>的要求，因此要通过数据变换、和数据规约，将数据转为是和适合挖掘的形式。提高挖掘过程的准确性和效率</a:t>
            </a:r>
            <a:r>
              <a:rPr lang="zh-CN" altLang="en-US" dirty="0" smtClean="0"/>
              <a:t>。</a:t>
            </a:r>
            <a:endParaRPr lang="en-US" altLang="zh-CN" dirty="0" smtClean="0"/>
          </a:p>
          <a:p>
            <a:endParaRPr lang="en-US" altLang="zh-CN" dirty="0" smtClean="0"/>
          </a:p>
          <a:p>
            <a:r>
              <a:rPr lang="zh-CN" altLang="en-US" dirty="0" smtClean="0"/>
              <a:t>刚才所说的所谓大体处理流程，是说，数据预处理的流程不需要严格按照如图的流程顺序处理，是按实际的工作需要，用相关的几个流程步骤完成数据的处理，甚至，有的步骤是需要反复的做的。比如数据集成后，如果存在脏数据，那么，还需要重新进行数据清理。</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18</a:t>
            </a:fld>
            <a:endParaRPr lang="zh-CN" altLang="en-US"/>
          </a:p>
        </p:txBody>
      </p:sp>
    </p:spTree>
    <p:extLst>
      <p:ext uri="{BB962C8B-B14F-4D97-AF65-F5344CB8AC3E}">
        <p14:creationId xmlns:p14="http://schemas.microsoft.com/office/powerpoint/2010/main" xmlns="" val="13107078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130000"/>
              </a:lnSpc>
              <a:spcBef>
                <a:spcPct val="0"/>
              </a:spcBef>
              <a:spcAft>
                <a:spcPts val="600"/>
              </a:spcAft>
              <a:buFontTx/>
              <a:buNone/>
            </a:pPr>
            <a:r>
              <a:rPr lang="zh-CN" altLang="en-US" sz="1200" b="0" dirty="0">
                <a:solidFill>
                  <a:srgbClr val="002060"/>
                </a:solidFill>
                <a:latin typeface="华文楷体" panose="02010600040101010101" pitchFamily="2" charset="-122"/>
                <a:ea typeface="华文楷体" panose="02010600040101010101" pitchFamily="2" charset="-122"/>
              </a:rPr>
              <a:t>首先来看预处理的第一个任务，数据清理。</a:t>
            </a:r>
            <a:endParaRPr lang="en-US" altLang="zh-CN" sz="1200" b="0" dirty="0">
              <a:solidFill>
                <a:srgbClr val="002060"/>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30000"/>
              </a:lnSpc>
              <a:spcBef>
                <a:spcPct val="0"/>
              </a:spcBef>
              <a:spcAft>
                <a:spcPts val="600"/>
              </a:spcAft>
              <a:buClrTx/>
              <a:buSzTx/>
              <a:buFontTx/>
              <a:buNone/>
              <a:tabLst/>
              <a:defRPr/>
            </a:pPr>
            <a:r>
              <a:rPr lang="zh-CN" altLang="en-US" sz="1200" b="0" dirty="0">
                <a:solidFill>
                  <a:srgbClr val="002060"/>
                </a:solidFill>
                <a:latin typeface="华文楷体" panose="02010600040101010101" pitchFamily="2" charset="-122"/>
                <a:ea typeface="华文楷体" panose="02010600040101010101" pitchFamily="2" charset="-122"/>
              </a:rPr>
              <a:t>在数据科学领域，由于操作员重复录入，并发处理等不规范的操作，导致产生不完整，不准确的，无效的</a:t>
            </a:r>
            <a:r>
              <a:rPr lang="zh-CN" altLang="en-US" sz="1200" b="0" dirty="0" smtClean="0">
                <a:solidFill>
                  <a:srgbClr val="002060"/>
                </a:solidFill>
                <a:latin typeface="华文楷体" panose="02010600040101010101" pitchFamily="2" charset="-122"/>
                <a:ea typeface="华文楷体" panose="02010600040101010101" pitchFamily="2" charset="-122"/>
              </a:rPr>
              <a:t>数据，这些数据，就是脏数据，如同</a:t>
            </a:r>
            <a:r>
              <a:rPr lang="zh-CN" altLang="en-US" sz="1200" b="0" dirty="0">
                <a:solidFill>
                  <a:srgbClr val="002060"/>
                </a:solidFill>
                <a:latin typeface="华文楷体" panose="02010600040101010101" pitchFamily="2" charset="-122"/>
                <a:ea typeface="华文楷体" panose="02010600040101010101" pitchFamily="2" charset="-122"/>
              </a:rPr>
              <a:t>垃圾一样，不仅没有价值，还会给数据分析带来污染，需要耗费时间精力去清洗（对应图），这类脏数据是数据分析应用中最大的</a:t>
            </a:r>
            <a:r>
              <a:rPr lang="zh-CN" altLang="en-US" sz="1200" b="0" dirty="0" smtClean="0">
                <a:solidFill>
                  <a:srgbClr val="002060"/>
                </a:solidFill>
                <a:latin typeface="华文楷体" panose="02010600040101010101" pitchFamily="2" charset="-122"/>
                <a:ea typeface="华文楷体" panose="02010600040101010101" pitchFamily="2" charset="-122"/>
              </a:rPr>
              <a:t>障碍。数据</a:t>
            </a:r>
            <a:r>
              <a:rPr lang="zh-CN" altLang="en-US" sz="1200" b="0" dirty="0">
                <a:solidFill>
                  <a:srgbClr val="002060"/>
                </a:solidFill>
                <a:latin typeface="华文楷体" panose="02010600040101010101" pitchFamily="2" charset="-122"/>
                <a:ea typeface="华文楷体" panose="02010600040101010101" pitchFamily="2" charset="-122"/>
              </a:rPr>
              <a:t>有问题，苦心构建的</a:t>
            </a:r>
            <a:r>
              <a:rPr lang="zh-CN" altLang="en-US" sz="1200" b="0" dirty="0" smtClean="0">
                <a:solidFill>
                  <a:srgbClr val="002060"/>
                </a:solidFill>
                <a:latin typeface="华文楷体" panose="02010600040101010101" pitchFamily="2" charset="-122"/>
                <a:ea typeface="华文楷体" panose="02010600040101010101" pitchFamily="2" charset="-122"/>
              </a:rPr>
              <a:t>数据库和挖掘算法就</a:t>
            </a:r>
            <a:r>
              <a:rPr lang="zh-CN" altLang="en-US" sz="1200" b="0" dirty="0">
                <a:solidFill>
                  <a:srgbClr val="002060"/>
                </a:solidFill>
                <a:latin typeface="华文楷体" panose="02010600040101010101" pitchFamily="2" charset="-122"/>
                <a:ea typeface="华文楷体" panose="02010600040101010101" pitchFamily="2" charset="-122"/>
              </a:rPr>
              <a:t>失去了价值。正因如此，处理“脏数据”的工作不仅十分必要，而且</a:t>
            </a:r>
            <a:r>
              <a:rPr lang="zh-CN" altLang="en-US" sz="1200" b="0" dirty="0" smtClean="0">
                <a:solidFill>
                  <a:srgbClr val="002060"/>
                </a:solidFill>
                <a:latin typeface="华文楷体" panose="02010600040101010101" pitchFamily="2" charset="-122"/>
                <a:ea typeface="华文楷体" panose="02010600040101010101" pitchFamily="2" charset="-122"/>
              </a:rPr>
              <a:t>越早越好。</a:t>
            </a:r>
            <a:endParaRPr lang="en-US" altLang="zh-CN" sz="1200" b="0" dirty="0" smtClean="0">
              <a:solidFill>
                <a:srgbClr val="002060"/>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30000"/>
              </a:lnSpc>
              <a:spcBef>
                <a:spcPct val="0"/>
              </a:spcBef>
              <a:spcAft>
                <a:spcPts val="600"/>
              </a:spcAft>
              <a:buClrTx/>
              <a:buSzTx/>
              <a:buFontTx/>
              <a:buNone/>
              <a:tabLst/>
              <a:defRPr/>
            </a:pPr>
            <a:endParaRPr lang="en-US" altLang="zh-CN" sz="1200" b="0" dirty="0">
              <a:solidFill>
                <a:srgbClr val="002060"/>
              </a:solidFill>
              <a:latin typeface="华文楷体" panose="02010600040101010101" pitchFamily="2" charset="-122"/>
              <a:ea typeface="华文楷体" panose="02010600040101010101" pitchFamily="2" charset="-122"/>
            </a:endParaRPr>
          </a:p>
          <a:p>
            <a:pPr eaLnBrk="1" hangingPunct="1">
              <a:lnSpc>
                <a:spcPct val="130000"/>
              </a:lnSpc>
              <a:spcBef>
                <a:spcPct val="0"/>
              </a:spcBef>
              <a:spcAft>
                <a:spcPts val="600"/>
              </a:spcAft>
              <a:buFontTx/>
              <a:buNone/>
            </a:pPr>
            <a:r>
              <a:rPr lang="zh-CN" altLang="en-US" sz="1200" b="0" dirty="0">
                <a:solidFill>
                  <a:srgbClr val="002060"/>
                </a:solidFill>
                <a:latin typeface="华文楷体" panose="02010600040101010101" pitchFamily="2" charset="-122"/>
                <a:ea typeface="华文楷体" panose="02010600040101010101" pitchFamily="2" charset="-122"/>
              </a:rPr>
              <a:t>一般在数据录入的时候就会对数据格式等进行约束，在数据库系统设计阶段，会对属性的类型和范围进行设定，比如学生信息中对性别的取值只有男女，对于年龄不可能出现</a:t>
            </a:r>
            <a:r>
              <a:rPr lang="en-US" altLang="zh-CN" sz="1200" b="0" dirty="0">
                <a:solidFill>
                  <a:srgbClr val="002060"/>
                </a:solidFill>
                <a:latin typeface="华文楷体" panose="02010600040101010101" pitchFamily="2" charset="-122"/>
                <a:ea typeface="华文楷体" panose="02010600040101010101" pitchFamily="2" charset="-122"/>
              </a:rPr>
              <a:t>180</a:t>
            </a:r>
            <a:r>
              <a:rPr lang="zh-CN" altLang="en-US" sz="1200" b="0" dirty="0">
                <a:solidFill>
                  <a:srgbClr val="002060"/>
                </a:solidFill>
                <a:latin typeface="华文楷体" panose="02010600040101010101" pitchFamily="2" charset="-122"/>
                <a:ea typeface="华文楷体" panose="02010600040101010101" pitchFamily="2" charset="-122"/>
              </a:rPr>
              <a:t>这样的数值（对应表格闪烁显示对应部分），有了这些约束条件，可以排除人为自由发挥产生的无效数据和机器故障产生的错误数据。</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19</a:t>
            </a:fld>
            <a:endParaRPr lang="zh-CN" altLang="en-US"/>
          </a:p>
        </p:txBody>
      </p:sp>
    </p:spTree>
    <p:extLst>
      <p:ext uri="{BB962C8B-B14F-4D97-AF65-F5344CB8AC3E}">
        <p14:creationId xmlns:p14="http://schemas.microsoft.com/office/powerpoint/2010/main" xmlns="" val="1016842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在开章之前，我们首先来看下，在一个数据挖掘项目中，有哪些主要的开发流程呢？如图所示，我们可以看出，数据预处理是在数据采集之后，数据存储和分析挖掘之前的。数据预处理的工作就是读入数据采集阶段的数据，然后采用各种手段清洗脏数据，再输出满足数据分析、数据挖掘的数据集。这个数据集一般都是存储在分布式系统中。当然，对这个数据集进行分析挖掘后，得出的分析挖掘成果，是通过可视化等手段向社会公众展示的。接下来，我们进入到预处理第一章。</a:t>
            </a: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130000"/>
              </a:lnSpc>
              <a:spcBef>
                <a:spcPct val="0"/>
              </a:spcBef>
              <a:spcAft>
                <a:spcPts val="600"/>
              </a:spcAft>
              <a:buFontTx/>
              <a:buNone/>
            </a:pPr>
            <a:endParaRPr lang="en-US" altLang="zh-CN" sz="1200" b="0" dirty="0">
              <a:solidFill>
                <a:srgbClr val="002060"/>
              </a:solidFill>
              <a:latin typeface="华文楷体" panose="02010600040101010101" pitchFamily="2" charset="-122"/>
              <a:ea typeface="华文楷体" panose="02010600040101010101" pitchFamily="2" charset="-122"/>
            </a:endParaRPr>
          </a:p>
          <a:p>
            <a:pPr eaLnBrk="1" hangingPunct="1">
              <a:lnSpc>
                <a:spcPct val="130000"/>
              </a:lnSpc>
              <a:spcBef>
                <a:spcPct val="0"/>
              </a:spcBef>
              <a:spcAft>
                <a:spcPts val="600"/>
              </a:spcAft>
              <a:buFontTx/>
              <a:buNone/>
            </a:pPr>
            <a:r>
              <a:rPr lang="zh-CN" altLang="en-US" sz="1200" b="0" dirty="0">
                <a:solidFill>
                  <a:srgbClr val="002060"/>
                </a:solidFill>
                <a:latin typeface="华文楷体" panose="02010600040101010101" pitchFamily="2" charset="-122"/>
                <a:ea typeface="华文楷体" panose="02010600040101010101" pitchFamily="2" charset="-122"/>
              </a:rPr>
              <a:t>尽管有前期对数据类型和范围的约束，但还是避免不了脏数据的存在，比如有些我们需要的值它就是空的，并且数据表中允许这些属性为空。这就是需要对缺失值进行填充（对应表）。</a:t>
            </a:r>
            <a:endParaRPr lang="en-US" altLang="zh-CN" sz="1200" b="0" dirty="0">
              <a:solidFill>
                <a:srgbClr val="002060"/>
              </a:solidFill>
              <a:latin typeface="华文楷体" panose="02010600040101010101" pitchFamily="2" charset="-122"/>
              <a:ea typeface="华文楷体" panose="02010600040101010101" pitchFamily="2" charset="-122"/>
            </a:endParaRPr>
          </a:p>
          <a:p>
            <a:pPr eaLnBrk="1" hangingPunct="1">
              <a:lnSpc>
                <a:spcPct val="130000"/>
              </a:lnSpc>
              <a:spcBef>
                <a:spcPct val="0"/>
              </a:spcBef>
              <a:spcAft>
                <a:spcPts val="600"/>
              </a:spcAft>
              <a:buFontTx/>
              <a:buNone/>
            </a:pPr>
            <a:r>
              <a:rPr lang="zh-CN" altLang="en-US" sz="1200" b="0" dirty="0">
                <a:solidFill>
                  <a:srgbClr val="002060"/>
                </a:solidFill>
                <a:latin typeface="华文楷体" panose="02010600040101010101" pitchFamily="2" charset="-122"/>
                <a:ea typeface="华文楷体" panose="02010600040101010101" pitchFamily="2" charset="-122"/>
              </a:rPr>
              <a:t>数据清理试图填充空缺的值、识别孤立点、消除噪声，并纠正数据中的</a:t>
            </a:r>
            <a:r>
              <a:rPr lang="zh-CN" altLang="en-US" sz="1200" b="0" dirty="0" smtClean="0">
                <a:solidFill>
                  <a:srgbClr val="002060"/>
                </a:solidFill>
                <a:latin typeface="华文楷体" panose="02010600040101010101" pitchFamily="2" charset="-122"/>
                <a:ea typeface="华文楷体" panose="02010600040101010101" pitchFamily="2" charset="-122"/>
              </a:rPr>
              <a:t>不一致性，所对应的</a:t>
            </a:r>
            <a:r>
              <a:rPr lang="zh-CN" altLang="en-US" dirty="0" smtClean="0"/>
              <a:t>两</a:t>
            </a:r>
            <a:r>
              <a:rPr lang="zh-CN" altLang="en-US" dirty="0"/>
              <a:t>项处理操作</a:t>
            </a:r>
            <a:r>
              <a:rPr lang="zh-CN" altLang="en-US" dirty="0" smtClean="0"/>
              <a:t>，就是缺失</a:t>
            </a:r>
            <a:r>
              <a:rPr lang="zh-CN" altLang="en-US" dirty="0"/>
              <a:t>值的填充和噪声数据的平滑。</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20</a:t>
            </a:fld>
            <a:endParaRPr lang="zh-CN" altLang="en-US"/>
          </a:p>
        </p:txBody>
      </p:sp>
    </p:spTree>
    <p:extLst>
      <p:ext uri="{BB962C8B-B14F-4D97-AF65-F5344CB8AC3E}">
        <p14:creationId xmlns:p14="http://schemas.microsoft.com/office/powerpoint/2010/main" xmlns="" val="33716408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首先来看下</a:t>
            </a:r>
            <a:r>
              <a:rPr lang="zh-CN" altLang="zh-CN" sz="1200" kern="1200" dirty="0">
                <a:solidFill>
                  <a:schemeClr val="tx1"/>
                </a:solidFill>
                <a:effectLst/>
                <a:latin typeface="+mn-lt"/>
                <a:ea typeface="+mn-ea"/>
                <a:cs typeface="+mn-cs"/>
              </a:rPr>
              <a:t>空缺值</a:t>
            </a:r>
            <a:r>
              <a:rPr lang="zh-CN" altLang="en-US" sz="1200" kern="1200" dirty="0">
                <a:solidFill>
                  <a:schemeClr val="tx1"/>
                </a:solidFill>
                <a:effectLst/>
                <a:latin typeface="+mn-lt"/>
                <a:ea typeface="+mn-ea"/>
                <a:cs typeface="+mn-cs"/>
              </a:rPr>
              <a:t>的处理，缺失值</a:t>
            </a:r>
            <a:r>
              <a:rPr lang="zh-CN" altLang="zh-CN" sz="1200" kern="1200" dirty="0">
                <a:solidFill>
                  <a:schemeClr val="tx1"/>
                </a:solidFill>
                <a:effectLst/>
                <a:latin typeface="+mn-lt"/>
                <a:ea typeface="+mn-ea"/>
                <a:cs typeface="+mn-cs"/>
              </a:rPr>
              <a:t>是指</a:t>
            </a:r>
            <a:r>
              <a:rPr lang="zh-CN" altLang="en-US" sz="1200" kern="1200" dirty="0">
                <a:solidFill>
                  <a:schemeClr val="tx1"/>
                </a:solidFill>
                <a:effectLst/>
                <a:latin typeface="+mn-lt"/>
                <a:ea typeface="+mn-ea"/>
                <a:cs typeface="+mn-cs"/>
              </a:rPr>
              <a:t>现有数据集中某个或某些属性的值时不完整的。</a:t>
            </a:r>
            <a:r>
              <a:rPr lang="zh-CN" altLang="zh-CN" sz="1200" kern="1200" dirty="0">
                <a:solidFill>
                  <a:schemeClr val="tx1"/>
                </a:solidFill>
                <a:effectLst/>
                <a:latin typeface="+mn-lt"/>
                <a:ea typeface="+mn-ea"/>
                <a:cs typeface="+mn-cs"/>
              </a:rPr>
              <a:t>例如，在分析某公司的</a:t>
            </a:r>
            <a:r>
              <a:rPr lang="zh-CN" altLang="en-US" sz="1200" kern="1200" dirty="0">
                <a:solidFill>
                  <a:schemeClr val="tx1"/>
                </a:solidFill>
                <a:effectLst/>
                <a:latin typeface="+mn-lt"/>
                <a:ea typeface="+mn-ea"/>
                <a:cs typeface="+mn-cs"/>
              </a:rPr>
              <a:t>客户</a:t>
            </a:r>
            <a:r>
              <a:rPr lang="zh-CN" altLang="zh-CN" sz="1200" kern="1200" dirty="0">
                <a:solidFill>
                  <a:schemeClr val="tx1"/>
                </a:solidFill>
                <a:effectLst/>
                <a:latin typeface="+mn-lt"/>
                <a:ea typeface="+mn-ea"/>
                <a:cs typeface="+mn-cs"/>
              </a:rPr>
              <a:t>数据</a:t>
            </a:r>
            <a:r>
              <a:rPr lang="zh-CN" altLang="en-US" sz="1200" kern="1200" dirty="0">
                <a:solidFill>
                  <a:schemeClr val="tx1"/>
                </a:solidFill>
                <a:effectLst/>
                <a:latin typeface="+mn-lt"/>
                <a:ea typeface="+mn-ea"/>
                <a:cs typeface="+mn-cs"/>
              </a:rPr>
              <a:t>时</a:t>
            </a:r>
            <a:r>
              <a:rPr lang="zh-CN" altLang="zh-CN" sz="1200" kern="1200" dirty="0">
                <a:solidFill>
                  <a:schemeClr val="tx1"/>
                </a:solidFill>
                <a:effectLst/>
                <a:latin typeface="+mn-lt"/>
                <a:ea typeface="+mn-ea"/>
                <a:cs typeface="+mn-cs"/>
              </a:rPr>
              <a:t>，你</a:t>
            </a:r>
            <a:r>
              <a:rPr lang="zh-CN" altLang="en-US" sz="1200" kern="1200" dirty="0">
                <a:solidFill>
                  <a:schemeClr val="tx1"/>
                </a:solidFill>
                <a:effectLst/>
                <a:latin typeface="+mn-lt"/>
                <a:ea typeface="+mn-ea"/>
                <a:cs typeface="+mn-cs"/>
              </a:rPr>
              <a:t>会</a:t>
            </a:r>
            <a:r>
              <a:rPr lang="zh-CN" altLang="zh-CN" sz="1200" kern="1200" dirty="0">
                <a:solidFill>
                  <a:schemeClr val="tx1"/>
                </a:solidFill>
                <a:effectLst/>
                <a:latin typeface="+mn-lt"/>
                <a:ea typeface="+mn-ea"/>
                <a:cs typeface="+mn-cs"/>
              </a:rPr>
              <a:t>注意到许多元组的一些属性</a:t>
            </a:r>
            <a:r>
              <a:rPr lang="zh-CN" altLang="en-US" sz="1200" kern="1200" dirty="0">
                <a:solidFill>
                  <a:schemeClr val="tx1"/>
                </a:solidFill>
                <a:effectLst/>
                <a:latin typeface="+mn-lt"/>
                <a:ea typeface="+mn-ea"/>
                <a:cs typeface="+mn-cs"/>
              </a:rPr>
              <a:t>存在空缺值，</a:t>
            </a:r>
            <a:r>
              <a:rPr lang="zh-CN" altLang="zh-CN" sz="1200" kern="1200" dirty="0">
                <a:solidFill>
                  <a:schemeClr val="tx1"/>
                </a:solidFill>
                <a:effectLst/>
                <a:latin typeface="+mn-lt"/>
                <a:ea typeface="+mn-ea"/>
                <a:cs typeface="+mn-cs"/>
              </a:rPr>
              <a:t>例如</a:t>
            </a:r>
            <a:r>
              <a:rPr lang="zh-CN" altLang="en-US" sz="1200" kern="1200" dirty="0">
                <a:solidFill>
                  <a:schemeClr val="tx1"/>
                </a:solidFill>
                <a:effectLst/>
                <a:latin typeface="+mn-lt"/>
                <a:ea typeface="+mn-ea"/>
                <a:cs typeface="+mn-cs"/>
              </a:rPr>
              <a:t>客户信息表中客户</a:t>
            </a:r>
            <a:r>
              <a:rPr lang="zh-CN" altLang="zh-CN" sz="1200" kern="1200" dirty="0">
                <a:solidFill>
                  <a:schemeClr val="tx1"/>
                </a:solidFill>
                <a:effectLst/>
                <a:latin typeface="+mn-lt"/>
                <a:ea typeface="+mn-ea"/>
                <a:cs typeface="+mn-cs"/>
              </a:rPr>
              <a:t>的收入没有记录值，那么怎样才能为该属性填上缺失的值？处理空缺值的基本方法</a:t>
            </a:r>
            <a:r>
              <a:rPr lang="zh-CN" altLang="en-US" sz="1200" kern="1200" dirty="0">
                <a:solidFill>
                  <a:schemeClr val="tx1"/>
                </a:solidFill>
                <a:effectLst/>
                <a:latin typeface="+mn-lt"/>
                <a:ea typeface="+mn-ea"/>
                <a:cs typeface="+mn-cs"/>
              </a:rPr>
              <a:t>有</a:t>
            </a:r>
            <a:r>
              <a:rPr lang="en-US" altLang="zh-CN" sz="1200" kern="1200" dirty="0">
                <a:solidFill>
                  <a:schemeClr val="tx1"/>
                </a:solidFill>
                <a:effectLst/>
                <a:latin typeface="+mn-lt"/>
                <a:ea typeface="+mn-ea"/>
                <a:cs typeface="+mn-cs"/>
              </a:rPr>
              <a:t>6</a:t>
            </a:r>
            <a:r>
              <a:rPr lang="zh-CN" altLang="en-US" sz="1200" kern="1200" dirty="0">
                <a:solidFill>
                  <a:schemeClr val="tx1"/>
                </a:solidFill>
                <a:effectLst/>
                <a:latin typeface="+mn-lt"/>
                <a:ea typeface="+mn-ea"/>
                <a:cs typeface="+mn-cs"/>
              </a:rPr>
              <a:t>种，包括</a:t>
            </a:r>
            <a:r>
              <a:rPr lang="zh-CN" altLang="en-US" dirty="0"/>
              <a:t>忽略元组、</a:t>
            </a:r>
            <a:r>
              <a:rPr lang="zh-CN" altLang="en-US" sz="1200" dirty="0">
                <a:solidFill>
                  <a:srgbClr val="FF0000"/>
                </a:solidFill>
                <a:latin typeface="Times New Roman" panose="02020603050405020304" pitchFamily="18" charset="0"/>
                <a:cs typeface="Times New Roman" panose="02020603050405020304" pitchFamily="18" charset="0"/>
              </a:rPr>
              <a:t>人工填写空缺值、使用</a:t>
            </a:r>
            <a:r>
              <a:rPr lang="zh-CN" altLang="zh-CN" sz="1200" kern="1200" dirty="0">
                <a:solidFill>
                  <a:schemeClr val="tx1"/>
                </a:solidFill>
                <a:effectLst/>
                <a:latin typeface="+mn-lt"/>
                <a:ea typeface="+mn-ea"/>
                <a:cs typeface="+mn-cs"/>
              </a:rPr>
              <a:t>全局常量替换空缺值</a:t>
            </a:r>
            <a:r>
              <a:rPr lang="zh-CN" altLang="en-US" sz="1200" kern="1200" dirty="0">
                <a:solidFill>
                  <a:schemeClr val="tx1"/>
                </a:solidFill>
                <a:effectLst/>
                <a:latin typeface="+mn-lt"/>
                <a:ea typeface="+mn-ea"/>
                <a:cs typeface="+mn-cs"/>
              </a:rPr>
              <a:t>、</a:t>
            </a:r>
            <a:r>
              <a:rPr lang="zh-CN" altLang="en-US" sz="1200" dirty="0">
                <a:solidFill>
                  <a:srgbClr val="FF0000"/>
                </a:solidFill>
                <a:latin typeface="Times New Roman" panose="02020603050405020304" pitchFamily="18" charset="0"/>
                <a:cs typeface="Times New Roman" panose="02020603050405020304" pitchFamily="18" charset="0"/>
              </a:rPr>
              <a:t>使用属性的中心度量填充空缺值、</a:t>
            </a:r>
            <a:r>
              <a:rPr lang="zh-CN" altLang="en-US" sz="1400" dirty="0">
                <a:solidFill>
                  <a:srgbClr val="FF0000"/>
                </a:solidFill>
                <a:latin typeface="Times New Roman" panose="02020603050405020304" pitchFamily="18" charset="0"/>
                <a:cs typeface="Times New Roman" panose="02020603050405020304" pitchFamily="18" charset="0"/>
              </a:rPr>
              <a:t>使用与给定元组属同一类的所有样本的平均值来填充空缺值、使用最可能的值填充空缺值。</a:t>
            </a:r>
            <a:endParaRPr lang="en-US" altLang="zh-CN" sz="1200" b="0" dirty="0">
              <a:solidFill>
                <a:schemeClr val="tx1"/>
              </a:solidFill>
              <a:latin typeface="Times New Roman" panose="02020603050405020304" pitchFamily="18" charset="0"/>
              <a:ea typeface="楷体_GB2312" pitchFamily="49" charset="-122"/>
            </a:endParaRP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21</a:t>
            </a:fld>
            <a:endParaRPr lang="zh-CN" altLang="en-US"/>
          </a:p>
        </p:txBody>
      </p:sp>
    </p:spTree>
    <p:extLst>
      <p:ext uri="{BB962C8B-B14F-4D97-AF65-F5344CB8AC3E}">
        <p14:creationId xmlns:p14="http://schemas.microsoft.com/office/powerpoint/2010/main" xmlns="" val="31094499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讲这些处理方法之前我们先来强调几个概念，元组，属性，以及中心度量值。在关系型数据库中，数据库是由许多表组成的，而每张表又是由许多条记录组成，比如客户信息表中每一行是一条客户记录（显示绿色这一行），同时也称为元组，而每一列则为属性，也可称为字段（黄色列）。</a:t>
            </a:r>
            <a:endParaRPr lang="en-US" altLang="zh-CN" dirty="0"/>
          </a:p>
          <a:p>
            <a:endParaRPr lang="en-US" altLang="zh-CN" dirty="0"/>
          </a:p>
          <a:p>
            <a:r>
              <a:rPr lang="zh-CN" altLang="en-US" dirty="0"/>
              <a:t>中心度量是指数据集的平均值或中位数。平均值顾名思义就是数据集的总和除以数据集的个数。中位数是指将一组数据按大小依次排列，把处在最中间位置的一个数（或最中间位置的两个数的平均数）叫做这组数据的中位数。</a:t>
            </a:r>
            <a:endParaRPr lang="en-US" altLang="zh-CN" dirty="0"/>
          </a:p>
          <a:p>
            <a:r>
              <a:rPr lang="zh-CN" altLang="en-US" dirty="0"/>
              <a:t>比如客户信息表中，除去空缺指，所有客户的收入按照从小到大排序，中间的</a:t>
            </a:r>
            <a:r>
              <a:rPr lang="en-US" altLang="zh-CN" dirty="0"/>
              <a:t>12000</a:t>
            </a:r>
            <a:r>
              <a:rPr lang="zh-CN" altLang="en-US" dirty="0"/>
              <a:t>是这个数据集的中位数。</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22</a:t>
            </a:fld>
            <a:endParaRPr lang="zh-CN" altLang="en-US"/>
          </a:p>
        </p:txBody>
      </p:sp>
    </p:spTree>
    <p:extLst>
      <p:ext uri="{BB962C8B-B14F-4D97-AF65-F5344CB8AC3E}">
        <p14:creationId xmlns:p14="http://schemas.microsoft.com/office/powerpoint/2010/main" xmlns="" val="40291849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再来看下处理方法，</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，首先是</a:t>
            </a:r>
            <a:r>
              <a:rPr lang="zh-CN" altLang="en-US" dirty="0"/>
              <a:t>忽略元组，</a:t>
            </a:r>
            <a:r>
              <a:rPr lang="zh-CN" altLang="en-US" sz="1200" dirty="0"/>
              <a:t> </a:t>
            </a:r>
            <a:r>
              <a:rPr lang="zh-CN" altLang="en-US" sz="1200" b="0" dirty="0">
                <a:solidFill>
                  <a:schemeClr val="tx1"/>
                </a:solidFill>
              </a:rPr>
              <a:t>若一条记录中有多个属性值被遗漏了，则将该记录排除在数据挖掘之外；但是，当某类属性的空缺值占整张表的比例很大时，直接忽略元组会使挖掘性能变得非常差。（黑色一行删除）</a:t>
            </a:r>
            <a:endParaRPr lang="en-US" altLang="zh-CN" sz="1200" b="0" dirty="0">
              <a:solidFill>
                <a:schemeClr val="tx1"/>
              </a:solidFill>
            </a:endParaRPr>
          </a:p>
          <a:p>
            <a:endParaRPr lang="zh-CN" altLang="en-US" sz="1200" b="0" dirty="0">
              <a:solidFill>
                <a:schemeClr val="tx1"/>
              </a:solidFill>
              <a:latin typeface="Times New Roman" panose="02020603050405020304" pitchFamily="18" charset="0"/>
              <a:ea typeface="华文楷体" panose="02010600040101010101" pitchFamily="2" charset="-122"/>
            </a:endParaRPr>
          </a:p>
          <a:p>
            <a:pPr>
              <a:lnSpc>
                <a:spcPct val="120000"/>
              </a:lnSpc>
              <a:buFont typeface="Symbol" panose="05050102010706020507" pitchFamily="18" charset="2"/>
              <a:buNone/>
            </a:pPr>
            <a:r>
              <a:rPr lang="en-US" altLang="zh-CN" sz="1200" dirty="0">
                <a:solidFill>
                  <a:srgbClr val="FF0000"/>
                </a:solidFill>
                <a:latin typeface="Times New Roman" panose="02020603050405020304" pitchFamily="18" charset="0"/>
                <a:cs typeface="Times New Roman" panose="02020603050405020304" pitchFamily="18" charset="0"/>
              </a:rPr>
              <a:t>2</a:t>
            </a:r>
            <a:r>
              <a:rPr lang="zh-CN" altLang="en-US" sz="1200" dirty="0">
                <a:solidFill>
                  <a:srgbClr val="FF0000"/>
                </a:solidFill>
                <a:latin typeface="Times New Roman" panose="02020603050405020304" pitchFamily="18" charset="0"/>
                <a:cs typeface="Times New Roman" panose="02020603050405020304" pitchFamily="18" charset="0"/>
              </a:rPr>
              <a:t>，第二种是人工填写空缺值的方法</a:t>
            </a:r>
            <a:endParaRPr lang="en-US" altLang="zh-CN" sz="1200" dirty="0">
              <a:solidFill>
                <a:srgbClr val="FF0000"/>
              </a:solidFill>
              <a:latin typeface="Times New Roman" panose="02020603050405020304" pitchFamily="18" charset="0"/>
              <a:cs typeface="Times New Roman" panose="02020603050405020304" pitchFamily="18" charset="0"/>
            </a:endParaRPr>
          </a:p>
          <a:p>
            <a:r>
              <a:rPr lang="zh-CN" altLang="zh-CN" sz="1200" kern="1200" dirty="0">
                <a:solidFill>
                  <a:schemeClr val="tx1"/>
                </a:solidFill>
                <a:effectLst/>
                <a:latin typeface="+mn-lt"/>
                <a:ea typeface="+mn-ea"/>
                <a:cs typeface="+mn-cs"/>
              </a:rPr>
              <a:t>一般来说，该方法很费时，并且当数据集很大，缺失很多值时，该方法可能行不通。</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，第三种是采用</a:t>
            </a:r>
            <a:r>
              <a:rPr lang="zh-CN" altLang="zh-CN" sz="1200" kern="1200" dirty="0">
                <a:solidFill>
                  <a:schemeClr val="tx1"/>
                </a:solidFill>
                <a:effectLst/>
                <a:latin typeface="+mn-lt"/>
                <a:ea typeface="+mn-ea"/>
                <a:cs typeface="+mn-cs"/>
              </a:rPr>
              <a:t>全局常量替换空缺值，如使用</a:t>
            </a:r>
            <a:r>
              <a:rPr lang="en-US" altLang="zh-CN" sz="1200" kern="1200" dirty="0">
                <a:solidFill>
                  <a:schemeClr val="tx1"/>
                </a:solidFill>
                <a:effectLst/>
                <a:latin typeface="+mn-lt"/>
                <a:ea typeface="+mn-ea"/>
                <a:cs typeface="+mn-cs"/>
              </a:rPr>
              <a:t>unknown</a:t>
            </a:r>
            <a:r>
              <a:rPr lang="zh-CN" altLang="zh-CN" sz="1200" kern="1200" dirty="0">
                <a:solidFill>
                  <a:schemeClr val="tx1"/>
                </a:solidFill>
                <a:effectLst/>
                <a:latin typeface="+mn-lt"/>
                <a:ea typeface="+mn-ea"/>
                <a:cs typeface="+mn-cs"/>
              </a:rPr>
              <a:t>或</a:t>
            </a:r>
            <a:r>
              <a:rPr lang="zh-CN" altLang="en-US" sz="1200" kern="1200" dirty="0">
                <a:solidFill>
                  <a:schemeClr val="tx1"/>
                </a:solidFill>
                <a:effectLst/>
                <a:latin typeface="+mn-lt"/>
                <a:ea typeface="+mn-ea"/>
                <a:cs typeface="+mn-cs"/>
              </a:rPr>
              <a:t>无穷大来填充</a:t>
            </a:r>
            <a:r>
              <a:rPr lang="zh-CN" altLang="zh-CN" sz="1200" kern="1200" dirty="0">
                <a:solidFill>
                  <a:schemeClr val="tx1"/>
                </a:solidFill>
                <a:effectLst/>
                <a:latin typeface="+mn-lt"/>
                <a:ea typeface="+mn-ea"/>
                <a:cs typeface="+mn-cs"/>
              </a:rPr>
              <a:t>。该方法简单，但是并不十分可靠。</a:t>
            </a:r>
            <a:r>
              <a:rPr lang="zh-CN" altLang="en-US" sz="1200" b="0" dirty="0">
                <a:solidFill>
                  <a:schemeClr val="tx1"/>
                </a:solidFill>
                <a:latin typeface="Times New Roman" panose="02020603050405020304" pitchFamily="18" charset="0"/>
                <a:ea typeface="楷体_GB2312" pitchFamily="49" charset="-122"/>
              </a:rPr>
              <a:t>如果空缺值都用“</a:t>
            </a:r>
            <a:r>
              <a:rPr lang="en-US" altLang="zh-CN" sz="1200" b="0" dirty="0">
                <a:solidFill>
                  <a:schemeClr val="tx1"/>
                </a:solidFill>
                <a:latin typeface="Times New Roman" panose="02020603050405020304" pitchFamily="18" charset="0"/>
                <a:ea typeface="楷体_GB2312" pitchFamily="49" charset="-122"/>
              </a:rPr>
              <a:t>Unknown”</a:t>
            </a:r>
            <a:r>
              <a:rPr lang="zh-CN" altLang="en-US" sz="1200" b="0" dirty="0">
                <a:solidFill>
                  <a:schemeClr val="tx1"/>
                </a:solidFill>
                <a:latin typeface="Times New Roman" panose="02020603050405020304" pitchFamily="18" charset="0"/>
                <a:ea typeface="楷体_GB2312" pitchFamily="49" charset="-122"/>
              </a:rPr>
              <a:t>替换，当空缺值较多时，挖掘程序可能误以为它们形成了一个有趣的概念，因为它们都具有相同的值</a:t>
            </a:r>
            <a:r>
              <a:rPr lang="en-US" altLang="zh-CN" sz="1200" b="0" dirty="0">
                <a:solidFill>
                  <a:schemeClr val="tx1"/>
                </a:solidFill>
                <a:latin typeface="Times New Roman" panose="02020603050405020304" pitchFamily="18" charset="0"/>
                <a:ea typeface="楷体_GB2312" pitchFamily="49" charset="-122"/>
              </a:rPr>
              <a:t>——“Unknown”</a:t>
            </a:r>
            <a:r>
              <a:rPr lang="zh-CN" altLang="en-US" sz="1200" b="0" dirty="0">
                <a:solidFill>
                  <a:schemeClr val="tx1"/>
                </a:solidFill>
                <a:latin typeface="Times New Roman" panose="02020603050405020304" pitchFamily="18" charset="0"/>
                <a:ea typeface="楷体_GB2312" pitchFamily="49" charset="-122"/>
              </a:rPr>
              <a:t>。</a:t>
            </a:r>
            <a:endParaRPr lang="en-US" altLang="zh-CN" sz="1200" b="0" dirty="0">
              <a:solidFill>
                <a:schemeClr val="tx1"/>
              </a:solidFill>
              <a:latin typeface="Times New Roman" panose="02020603050405020304" pitchFamily="18" charset="0"/>
              <a:ea typeface="楷体_GB2312" pitchFamily="49" charset="-122"/>
            </a:endParaRP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23</a:t>
            </a:fld>
            <a:endParaRPr lang="zh-CN" altLang="en-US"/>
          </a:p>
        </p:txBody>
      </p:sp>
    </p:spTree>
    <p:extLst>
      <p:ext uri="{BB962C8B-B14F-4D97-AF65-F5344CB8AC3E}">
        <p14:creationId xmlns:p14="http://schemas.microsoft.com/office/powerpoint/2010/main" xmlns="" val="24390401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pPr>
              <a:lnSpc>
                <a:spcPct val="120000"/>
              </a:lnSpc>
              <a:spcBef>
                <a:spcPts val="1200"/>
              </a:spcBef>
              <a:buFont typeface="Symbol" panose="05050102010706020507" pitchFamily="18" charset="2"/>
              <a:buNone/>
            </a:pPr>
            <a:r>
              <a:rPr lang="zh-CN" altLang="en-US" sz="1200" dirty="0">
                <a:solidFill>
                  <a:srgbClr val="FF0000"/>
                </a:solidFill>
                <a:latin typeface="Times New Roman" panose="02020603050405020304" pitchFamily="18" charset="0"/>
                <a:cs typeface="Times New Roman" panose="02020603050405020304" pitchFamily="18" charset="0"/>
              </a:rPr>
              <a:t>然后比较人性化的方法是使用属性的中心度量填充空缺值，</a:t>
            </a:r>
            <a:r>
              <a:rPr lang="zh-CN" altLang="zh-CN" sz="1200" kern="1200" dirty="0">
                <a:solidFill>
                  <a:schemeClr val="tx1"/>
                </a:solidFill>
                <a:effectLst/>
                <a:latin typeface="+mn-lt"/>
                <a:ea typeface="+mn-ea"/>
                <a:cs typeface="+mn-cs"/>
              </a:rPr>
              <a:t>对</a:t>
            </a:r>
            <a:r>
              <a:rPr lang="zh-CN" altLang="en-US" sz="1200" kern="1200" dirty="0">
                <a:solidFill>
                  <a:schemeClr val="tx1"/>
                </a:solidFill>
                <a:effectLst/>
                <a:latin typeface="+mn-lt"/>
                <a:ea typeface="+mn-ea"/>
                <a:cs typeface="+mn-cs"/>
              </a:rPr>
              <a:t>于</a:t>
            </a:r>
            <a:r>
              <a:rPr lang="zh-CN" altLang="zh-CN" sz="1200" kern="1200" dirty="0">
                <a:solidFill>
                  <a:schemeClr val="tx1"/>
                </a:solidFill>
                <a:effectLst/>
                <a:latin typeface="+mn-lt"/>
                <a:ea typeface="+mn-ea"/>
                <a:cs typeface="+mn-cs"/>
              </a:rPr>
              <a:t>对称</a:t>
            </a:r>
            <a:r>
              <a:rPr lang="zh-CN" altLang="en-US" sz="1200" kern="1200" dirty="0">
                <a:solidFill>
                  <a:schemeClr val="tx1"/>
                </a:solidFill>
                <a:effectLst/>
                <a:latin typeface="+mn-lt"/>
                <a:ea typeface="+mn-ea"/>
                <a:cs typeface="+mn-cs"/>
              </a:rPr>
              <a:t>分布的</a:t>
            </a:r>
            <a:r>
              <a:rPr lang="zh-CN" altLang="zh-CN" sz="1200" kern="1200" dirty="0">
                <a:solidFill>
                  <a:schemeClr val="tx1"/>
                </a:solidFill>
                <a:effectLst/>
                <a:latin typeface="+mn-lt"/>
                <a:ea typeface="+mn-ea"/>
                <a:cs typeface="+mn-cs"/>
              </a:rPr>
              <a:t>数据可以采用均值的方法，而倾斜的数据</a:t>
            </a:r>
            <a:r>
              <a:rPr lang="zh-CN" altLang="en-US" sz="1200" kern="1200" dirty="0">
                <a:solidFill>
                  <a:schemeClr val="tx1"/>
                </a:solidFill>
                <a:effectLst/>
                <a:latin typeface="+mn-lt"/>
                <a:ea typeface="+mn-ea"/>
                <a:cs typeface="+mn-cs"/>
              </a:rPr>
              <a:t>分布</a:t>
            </a:r>
            <a:r>
              <a:rPr lang="zh-CN" altLang="zh-CN" sz="1200" kern="1200" dirty="0">
                <a:solidFill>
                  <a:schemeClr val="tx1"/>
                </a:solidFill>
                <a:effectLst/>
                <a:latin typeface="+mn-lt"/>
                <a:ea typeface="+mn-ea"/>
                <a:cs typeface="+mn-cs"/>
              </a:rPr>
              <a:t>采用中位数。</a:t>
            </a:r>
            <a:r>
              <a:rPr lang="zh-CN" altLang="en-US" sz="1200" kern="1200" dirty="0">
                <a:solidFill>
                  <a:schemeClr val="tx1"/>
                </a:solidFill>
                <a:effectLst/>
                <a:latin typeface="+mn-lt"/>
                <a:ea typeface="+mn-ea"/>
                <a:cs typeface="+mn-cs"/>
              </a:rPr>
              <a:t>比如</a:t>
            </a:r>
            <a:r>
              <a:rPr lang="zh-CN" altLang="en-US" sz="1200" b="0" dirty="0">
                <a:solidFill>
                  <a:srgbClr val="002060"/>
                </a:solidFill>
                <a:latin typeface="Times New Roman" panose="02020603050405020304" pitchFamily="18" charset="0"/>
                <a:ea typeface="华文楷体" panose="02010600040101010101" pitchFamily="2" charset="-122"/>
              </a:rPr>
              <a:t>所有顾客的平均收入为</a:t>
            </a:r>
            <a:r>
              <a:rPr lang="en-US" altLang="zh-CN" sz="1200" b="0" dirty="0">
                <a:solidFill>
                  <a:srgbClr val="002060"/>
                </a:solidFill>
                <a:latin typeface="Times New Roman" panose="02020603050405020304" pitchFamily="18" charset="0"/>
                <a:ea typeface="华文楷体" panose="02010600040101010101" pitchFamily="2" charset="-122"/>
              </a:rPr>
              <a:t>$15200</a:t>
            </a:r>
            <a:r>
              <a:rPr lang="zh-CN" altLang="en-US" sz="1200" b="0" dirty="0">
                <a:solidFill>
                  <a:srgbClr val="002060"/>
                </a:solidFill>
                <a:latin typeface="Times New Roman" panose="02020603050405020304" pitchFamily="18" charset="0"/>
                <a:ea typeface="华文楷体" panose="02010600040101010101" pitchFamily="2" charset="-122"/>
              </a:rPr>
              <a:t>，则使用该值替换收入中的空缺值（对应只有收入一列的表）。</a:t>
            </a:r>
            <a:endParaRPr lang="en-US" altLang="zh-CN" sz="1200" b="0" dirty="0">
              <a:solidFill>
                <a:srgbClr val="002060"/>
              </a:solidFill>
              <a:latin typeface="Times New Roman" panose="02020603050405020304" pitchFamily="18" charset="0"/>
              <a:ea typeface="华文楷体" panose="02010600040101010101" pitchFamily="2" charset="-122"/>
            </a:endParaRPr>
          </a:p>
          <a:p>
            <a:pPr>
              <a:lnSpc>
                <a:spcPct val="120000"/>
              </a:lnSpc>
              <a:spcBef>
                <a:spcPts val="1200"/>
              </a:spcBef>
              <a:buFont typeface="Symbol" panose="05050102010706020507" pitchFamily="18" charset="2"/>
              <a:buNone/>
            </a:pPr>
            <a:endParaRPr lang="zh-CN" altLang="en-US" sz="1200" b="0" dirty="0">
              <a:solidFill>
                <a:srgbClr val="002060"/>
              </a:solidFill>
              <a:latin typeface="Times New Roman" panose="02020603050405020304" pitchFamily="18" charset="0"/>
              <a:ea typeface="华文楷体" panose="02010600040101010101" pitchFamily="2" charset="-122"/>
            </a:endParaRPr>
          </a:p>
          <a:p>
            <a:pPr>
              <a:lnSpc>
                <a:spcPct val="120000"/>
              </a:lnSpc>
              <a:buFont typeface="Symbol" panose="05050102010706020507" pitchFamily="18" charset="2"/>
              <a:buNone/>
            </a:pPr>
            <a:r>
              <a:rPr lang="zh-CN" altLang="en-US" sz="1400" dirty="0">
                <a:solidFill>
                  <a:srgbClr val="FF0000"/>
                </a:solidFill>
                <a:latin typeface="Times New Roman" panose="02020603050405020304" pitchFamily="18" charset="0"/>
                <a:cs typeface="Times New Roman" panose="02020603050405020304" pitchFamily="18" charset="0"/>
              </a:rPr>
              <a:t>使用与给定元组属同一类的所有样本的平均值，</a:t>
            </a:r>
            <a:r>
              <a:rPr lang="zh-CN" altLang="en-US" sz="1200" b="0" dirty="0">
                <a:solidFill>
                  <a:srgbClr val="002060"/>
                </a:solidFill>
                <a:latin typeface="Times New Roman" panose="02020603050405020304" pitchFamily="18" charset="0"/>
                <a:ea typeface="华文楷体" panose="02010600040101010101" pitchFamily="2" charset="-122"/>
                <a:cs typeface="Times New Roman" panose="02020603050405020304" pitchFamily="18" charset="0"/>
              </a:rPr>
              <a:t>这种方法适用于分类数据挖掘，</a:t>
            </a:r>
            <a:endParaRPr lang="en-US" altLang="zh-CN" sz="1200" b="0" dirty="0">
              <a:solidFill>
                <a:srgbClr val="002060"/>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buFont typeface="Wingdings" panose="05000000000000000000" pitchFamily="2" charset="2"/>
              <a:buNone/>
            </a:pPr>
            <a:r>
              <a:rPr lang="zh-CN" altLang="en-US" sz="1200" b="0" dirty="0">
                <a:solidFill>
                  <a:srgbClr val="002060"/>
                </a:solidFill>
                <a:latin typeface="Times New Roman" panose="02020603050405020304" pitchFamily="18" charset="0"/>
                <a:ea typeface="华文楷体" panose="02010600040101010101" pitchFamily="2" charset="-122"/>
                <a:cs typeface="Times New Roman" panose="02020603050405020304" pitchFamily="18" charset="0"/>
              </a:rPr>
              <a:t>如将顾客按信用度分类，则用具有相同信用风险的顾客的平均收入替换收入中的空缺值。比如客户信息表中，与</a:t>
            </a:r>
            <a:r>
              <a:rPr lang="en-US" altLang="zh-CN" sz="1200" b="0" dirty="0">
                <a:solidFill>
                  <a:srgbClr val="002060"/>
                </a:solidFill>
                <a:latin typeface="Times New Roman" panose="02020603050405020304" pitchFamily="18" charset="0"/>
                <a:ea typeface="华文楷体" panose="02010600040101010101" pitchFamily="2" charset="-122"/>
                <a:cs typeface="Times New Roman" panose="02020603050405020304" pitchFamily="18" charset="0"/>
              </a:rPr>
              <a:t>0005</a:t>
            </a:r>
            <a:r>
              <a:rPr lang="zh-CN" altLang="en-US" sz="1200" b="0" dirty="0">
                <a:solidFill>
                  <a:srgbClr val="002060"/>
                </a:solidFill>
                <a:latin typeface="Times New Roman" panose="02020603050405020304" pitchFamily="18" charset="0"/>
                <a:ea typeface="华文楷体" panose="02010600040101010101" pitchFamily="2" charset="-122"/>
                <a:cs typeface="Times New Roman" panose="02020603050405020304" pitchFamily="18" charset="0"/>
              </a:rPr>
              <a:t>号客户风险等级相同的是</a:t>
            </a:r>
            <a:r>
              <a:rPr lang="en-US" altLang="zh-CN" sz="1200" b="0" dirty="0">
                <a:solidFill>
                  <a:srgbClr val="002060"/>
                </a:solidFill>
                <a:latin typeface="Times New Roman" panose="02020603050405020304" pitchFamily="18" charset="0"/>
                <a:ea typeface="华文楷体" panose="02010600040101010101" pitchFamily="2" charset="-122"/>
                <a:cs typeface="Times New Roman" panose="02020603050405020304" pitchFamily="18" charset="0"/>
              </a:rPr>
              <a:t>0002</a:t>
            </a:r>
            <a:r>
              <a:rPr lang="zh-CN" altLang="en-US" sz="1200" b="0" dirty="0">
                <a:solidFill>
                  <a:srgbClr val="002060"/>
                </a:solidFill>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1200" b="0" dirty="0">
                <a:solidFill>
                  <a:srgbClr val="002060"/>
                </a:solidFill>
                <a:latin typeface="Times New Roman" panose="02020603050405020304" pitchFamily="18" charset="0"/>
                <a:ea typeface="华文楷体" panose="02010600040101010101" pitchFamily="2" charset="-122"/>
                <a:cs typeface="Times New Roman" panose="02020603050405020304" pitchFamily="18" charset="0"/>
              </a:rPr>
              <a:t>0003</a:t>
            </a:r>
            <a:r>
              <a:rPr lang="zh-CN" altLang="en-US" sz="1200" b="0" dirty="0">
                <a:solidFill>
                  <a:srgbClr val="002060"/>
                </a:solidFill>
                <a:latin typeface="Times New Roman" panose="02020603050405020304" pitchFamily="18" charset="0"/>
                <a:ea typeface="华文楷体" panose="02010600040101010101" pitchFamily="2" charset="-122"/>
                <a:cs typeface="Times New Roman" panose="02020603050405020304" pitchFamily="18" charset="0"/>
              </a:rPr>
              <a:t>，那么使用这两个用户的平均值来替代</a:t>
            </a:r>
            <a:r>
              <a:rPr lang="en-US" altLang="zh-CN" sz="1200" b="0" dirty="0">
                <a:solidFill>
                  <a:srgbClr val="002060"/>
                </a:solidFill>
                <a:latin typeface="Times New Roman" panose="02020603050405020304" pitchFamily="18" charset="0"/>
                <a:ea typeface="华文楷体" panose="02010600040101010101" pitchFamily="2" charset="-122"/>
                <a:cs typeface="Times New Roman" panose="02020603050405020304" pitchFamily="18" charset="0"/>
              </a:rPr>
              <a:t>0005</a:t>
            </a:r>
            <a:r>
              <a:rPr lang="zh-CN" altLang="en-US" sz="1200" b="0" dirty="0">
                <a:solidFill>
                  <a:srgbClr val="002060"/>
                </a:solidFill>
                <a:latin typeface="Times New Roman" panose="02020603050405020304" pitchFamily="18" charset="0"/>
                <a:ea typeface="华文楷体" panose="02010600040101010101" pitchFamily="2" charset="-122"/>
                <a:cs typeface="Times New Roman" panose="02020603050405020304" pitchFamily="18" charset="0"/>
              </a:rPr>
              <a:t>客户的收入。</a:t>
            </a:r>
          </a:p>
          <a:p>
            <a:pPr>
              <a:lnSpc>
                <a:spcPct val="120000"/>
              </a:lnSpc>
              <a:buFont typeface="Symbol" panose="05050102010706020507" pitchFamily="18" charset="2"/>
              <a:buNone/>
            </a:pPr>
            <a:endParaRPr lang="en-US" altLang="zh-CN" sz="1400" dirty="0">
              <a:solidFill>
                <a:srgbClr val="FF0000"/>
              </a:solidFill>
              <a:latin typeface="Times New Roman" panose="02020603050405020304" pitchFamily="18" charset="0"/>
              <a:cs typeface="Times New Roman" panose="02020603050405020304" pitchFamily="18" charset="0"/>
            </a:endParaRPr>
          </a:p>
          <a:p>
            <a:pPr>
              <a:lnSpc>
                <a:spcPct val="120000"/>
              </a:lnSpc>
              <a:buFont typeface="Symbol" panose="05050102010706020507" pitchFamily="18" charset="2"/>
              <a:buNone/>
            </a:pPr>
            <a:r>
              <a:rPr lang="zh-CN" altLang="en-US" sz="1400" dirty="0">
                <a:solidFill>
                  <a:srgbClr val="FF0000"/>
                </a:solidFill>
                <a:latin typeface="Times New Roman" panose="02020603050405020304" pitchFamily="18" charset="0"/>
                <a:cs typeface="Times New Roman" panose="02020603050405020304" pitchFamily="18" charset="0"/>
              </a:rPr>
              <a:t>最后一种方法也是在数据挖掘中用的最多的方法，</a:t>
            </a:r>
            <a:r>
              <a:rPr lang="zh-CN" altLang="en-US" sz="1400" b="0" dirty="0">
                <a:solidFill>
                  <a:srgbClr val="002060"/>
                </a:solidFill>
                <a:latin typeface="Times New Roman" panose="02020603050405020304" pitchFamily="18" charset="0"/>
                <a:ea typeface="华文楷体" panose="02010600040101010101" pitchFamily="2" charset="-122"/>
              </a:rPr>
              <a:t>利用回归、贝叶斯计算公式或判定树归纳确定，推断出该条记录特定属性最大可能的取值，</a:t>
            </a:r>
            <a:r>
              <a:rPr lang="zh-CN" altLang="en-US" sz="1400" b="0" dirty="0">
                <a:solidFill>
                  <a:srgbClr val="FF0000"/>
                </a:solidFill>
                <a:latin typeface="Times New Roman" panose="02020603050405020304" pitchFamily="18" charset="0"/>
                <a:ea typeface="+mn-ea"/>
                <a:cs typeface="Times New Roman" panose="02020603050405020304" pitchFamily="18" charset="0"/>
              </a:rPr>
              <a:t>比</a:t>
            </a:r>
            <a:r>
              <a:rPr lang="zh-CN" altLang="en-US" sz="1200" b="0" dirty="0">
                <a:solidFill>
                  <a:srgbClr val="002060"/>
                </a:solidFill>
                <a:latin typeface="Times New Roman" panose="02020603050405020304" pitchFamily="18" charset="0"/>
                <a:ea typeface="华文楷体" panose="02010600040101010101" pitchFamily="2" charset="-122"/>
              </a:rPr>
              <a:t>如利用数据集中其他顾客的属性，构造一棵判定树，预测收入的空缺值。</a:t>
            </a:r>
            <a:endParaRPr lang="en-US" altLang="zh-CN" sz="1200" b="0" dirty="0">
              <a:solidFill>
                <a:srgbClr val="002060"/>
              </a:solidFill>
              <a:latin typeface="Times New Roman" panose="02020603050405020304" pitchFamily="18" charset="0"/>
              <a:ea typeface="华文楷体" panose="02010600040101010101" pitchFamily="2" charset="-122"/>
            </a:endParaRPr>
          </a:p>
          <a:p>
            <a:pPr>
              <a:lnSpc>
                <a:spcPct val="120000"/>
              </a:lnSpc>
              <a:buFont typeface="Wingdings" panose="05000000000000000000" pitchFamily="2" charset="2"/>
              <a:buNone/>
            </a:pPr>
            <a:endParaRPr lang="en-US" altLang="zh-CN" sz="1200" b="0" dirty="0">
              <a:solidFill>
                <a:schemeClr val="tx1"/>
              </a:solidFill>
              <a:latin typeface="Times New Roman" panose="02020603050405020304" pitchFamily="18" charset="0"/>
              <a:ea typeface="楷体_GB2312" pitchFamily="49" charset="-122"/>
            </a:endParaRP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24</a:t>
            </a:fld>
            <a:endParaRPr lang="zh-CN" altLang="en-US"/>
          </a:p>
        </p:txBody>
      </p:sp>
    </p:spTree>
    <p:extLst>
      <p:ext uri="{BB962C8B-B14F-4D97-AF65-F5344CB8AC3E}">
        <p14:creationId xmlns:p14="http://schemas.microsoft.com/office/powerpoint/2010/main" xmlns="" val="1379604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数据清理需要处理的第二种类型数据是噪声数据，</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噪声数据是指一个测量变量中的随机错误或偏差，</a:t>
            </a:r>
            <a:r>
              <a:rPr lang="zh-CN" altLang="en-US" sz="1200" kern="1200" dirty="0">
                <a:solidFill>
                  <a:schemeClr val="tx1"/>
                </a:solidFill>
                <a:effectLst/>
                <a:latin typeface="+mn-lt"/>
                <a:ea typeface="+mn-ea"/>
                <a:cs typeface="+mn-cs"/>
              </a:rPr>
              <a:t>它</a:t>
            </a:r>
            <a:r>
              <a:rPr lang="zh-CN" altLang="zh-CN" sz="1200" kern="1200" dirty="0">
                <a:solidFill>
                  <a:schemeClr val="tx1"/>
                </a:solidFill>
                <a:effectLst/>
                <a:latin typeface="+mn-lt"/>
                <a:ea typeface="+mn-ea"/>
                <a:cs typeface="+mn-cs"/>
              </a:rPr>
              <a:t>包括错误的值或偏离期望的</a:t>
            </a:r>
            <a:r>
              <a:rPr lang="zh-CN" altLang="en-US" sz="1200" kern="1200" dirty="0">
                <a:solidFill>
                  <a:schemeClr val="tx1"/>
                </a:solidFill>
                <a:effectLst/>
                <a:latin typeface="+mn-lt"/>
                <a:ea typeface="+mn-ea"/>
                <a:cs typeface="+mn-cs"/>
              </a:rPr>
              <a:t>数据</a:t>
            </a:r>
            <a:r>
              <a:rPr lang="zh-CN" altLang="zh-CN" sz="1200" kern="1200" dirty="0">
                <a:solidFill>
                  <a:schemeClr val="tx1"/>
                </a:solidFill>
                <a:effectLst/>
                <a:latin typeface="+mn-lt"/>
                <a:ea typeface="+mn-ea"/>
                <a:cs typeface="+mn-cs"/>
              </a:rPr>
              <a:t>。噪声数据是无意义的数据，</a:t>
            </a:r>
            <a:r>
              <a:rPr lang="zh-CN" altLang="en-US" sz="1200" kern="1200" dirty="0">
                <a:solidFill>
                  <a:schemeClr val="tx1"/>
                </a:solidFill>
                <a:effectLst/>
                <a:latin typeface="+mn-lt"/>
                <a:ea typeface="+mn-ea"/>
                <a:cs typeface="+mn-cs"/>
              </a:rPr>
              <a:t>在真实</a:t>
            </a:r>
            <a:r>
              <a:rPr lang="zh-CN" altLang="zh-CN" sz="1200" kern="1200" dirty="0">
                <a:solidFill>
                  <a:schemeClr val="tx1"/>
                </a:solidFill>
                <a:effectLst/>
                <a:latin typeface="+mn-lt"/>
                <a:ea typeface="+mn-ea"/>
                <a:cs typeface="+mn-cs"/>
              </a:rPr>
              <a:t>世界中</a:t>
            </a:r>
            <a:r>
              <a:rPr lang="zh-CN" altLang="en-US" sz="1200" kern="1200" dirty="0">
                <a:solidFill>
                  <a:schemeClr val="tx1"/>
                </a:solidFill>
                <a:effectLst/>
                <a:latin typeface="+mn-lt"/>
                <a:ea typeface="+mn-ea"/>
                <a:cs typeface="+mn-cs"/>
              </a:rPr>
              <a:t>也是</a:t>
            </a:r>
            <a:r>
              <a:rPr lang="zh-CN" altLang="zh-CN" sz="1200" kern="1200" dirty="0">
                <a:solidFill>
                  <a:schemeClr val="tx1"/>
                </a:solidFill>
                <a:effectLst/>
                <a:latin typeface="+mn-lt"/>
                <a:ea typeface="+mn-ea"/>
                <a:cs typeface="+mn-cs"/>
              </a:rPr>
              <a:t>永远存在的，它会影响数据挖掘分析的结果。</a:t>
            </a:r>
            <a:r>
              <a:rPr lang="zh-CN" altLang="en-US" sz="1200" kern="1200" dirty="0">
                <a:solidFill>
                  <a:schemeClr val="tx1"/>
                </a:solidFill>
                <a:effectLst/>
                <a:latin typeface="+mn-lt"/>
                <a:ea typeface="+mn-ea"/>
                <a:cs typeface="+mn-cs"/>
              </a:rPr>
              <a:t>比如在做各种生物实验时，会由于仪器的脏污或环境温度影响等，都会对得到实验结果造成偏差。</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，这里有一类比较特殊的值，叫孤立点，孤立点的定义是不符合数据模型的数据。它通常是真实存在的且准确的，但是与正常数据偏差比较大，这一类数据的用途是做异常值检测，比如</a:t>
            </a:r>
            <a:r>
              <a:rPr lang="zh-CN" altLang="zh-CN" sz="1200" kern="1200" dirty="0">
                <a:solidFill>
                  <a:schemeClr val="tx1"/>
                </a:solidFill>
                <a:effectLst/>
                <a:latin typeface="+mn-lt"/>
                <a:ea typeface="+mn-ea"/>
                <a:cs typeface="+mn-cs"/>
              </a:rPr>
              <a:t>在欺诈和网络攻击检测中，目标就是从大量正常对象或事件（大数据）中发现不正常的对象和事件。</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，如果不是做特殊用途，孤立点也属于噪声数据的一种，在数据分析过程中尽量要</a:t>
            </a:r>
            <a:r>
              <a:rPr lang="zh-CN" altLang="zh-CN" sz="1200" kern="1200" dirty="0">
                <a:solidFill>
                  <a:schemeClr val="tx1"/>
                </a:solidFill>
                <a:effectLst/>
                <a:latin typeface="+mn-lt"/>
                <a:ea typeface="+mn-ea"/>
                <a:cs typeface="+mn-cs"/>
              </a:rPr>
              <a:t>消除</a:t>
            </a:r>
            <a:r>
              <a:rPr lang="zh-CN" altLang="en-US" sz="1200" kern="1200" dirty="0">
                <a:solidFill>
                  <a:schemeClr val="tx1"/>
                </a:solidFill>
                <a:effectLst/>
                <a:latin typeface="+mn-lt"/>
                <a:ea typeface="+mn-ea"/>
                <a:cs typeface="+mn-cs"/>
              </a:rPr>
              <a:t>噪声数据</a:t>
            </a:r>
            <a:r>
              <a:rPr lang="zh-CN" altLang="zh-CN" sz="1200" kern="1200" dirty="0">
                <a:solidFill>
                  <a:schemeClr val="tx1"/>
                </a:solidFill>
                <a:effectLst/>
                <a:latin typeface="+mn-lt"/>
                <a:ea typeface="+mn-ea"/>
                <a:cs typeface="+mn-cs"/>
              </a:rPr>
              <a:t>，降低对</a:t>
            </a:r>
            <a:r>
              <a:rPr lang="zh-CN" altLang="en-US" sz="1200" kern="1200" dirty="0">
                <a:solidFill>
                  <a:schemeClr val="tx1"/>
                </a:solidFill>
                <a:effectLst/>
                <a:latin typeface="+mn-lt"/>
                <a:ea typeface="+mn-ea"/>
                <a:cs typeface="+mn-cs"/>
              </a:rPr>
              <a:t>最终</a:t>
            </a:r>
            <a:r>
              <a:rPr lang="zh-CN" altLang="zh-CN" sz="1200" kern="1200" dirty="0">
                <a:solidFill>
                  <a:schemeClr val="tx1"/>
                </a:solidFill>
                <a:effectLst/>
                <a:latin typeface="+mn-lt"/>
                <a:ea typeface="+mn-ea"/>
                <a:cs typeface="+mn-cs"/>
              </a:rPr>
              <a:t>结果</a:t>
            </a:r>
            <a:r>
              <a:rPr lang="zh-CN" altLang="en-US" sz="1200" kern="1200" dirty="0">
                <a:solidFill>
                  <a:schemeClr val="tx1"/>
                </a:solidFill>
                <a:effectLst/>
                <a:latin typeface="+mn-lt"/>
                <a:ea typeface="+mn-ea"/>
                <a:cs typeface="+mn-cs"/>
              </a:rPr>
              <a:t>的影响</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引起噪声数据的原因可能有数据收集工具的问题、数据输入错误、数据传输错误、技术的限制或命名规则不一致</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针对这些原因，通常采用分箱法、回归、聚类等数据平滑方法来消除噪声数据。</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对应动画</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5</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25</a:t>
            </a:fld>
            <a:endParaRPr lang="zh-CN" altLang="en-US"/>
          </a:p>
        </p:txBody>
      </p:sp>
    </p:spTree>
    <p:extLst>
      <p:ext uri="{BB962C8B-B14F-4D97-AF65-F5344CB8AC3E}">
        <p14:creationId xmlns:p14="http://schemas.microsoft.com/office/powerpoint/2010/main" xmlns="" val="16396376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marR="0" lvl="1" indent="0" algn="l"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zh-CN" altLang="en-US" sz="1200" kern="1200" dirty="0">
                <a:solidFill>
                  <a:schemeClr val="tx1"/>
                </a:solidFill>
                <a:effectLst/>
                <a:latin typeface="+mn-lt"/>
                <a:ea typeface="+mn-ea"/>
                <a:cs typeface="+mn-cs"/>
              </a:rPr>
              <a:t>第一种噪声处理的</a:t>
            </a:r>
            <a:r>
              <a:rPr lang="zh-CN" altLang="zh-CN" sz="1200" kern="1200" dirty="0">
                <a:solidFill>
                  <a:schemeClr val="tx1"/>
                </a:solidFill>
                <a:effectLst/>
                <a:latin typeface="+mn-lt"/>
                <a:ea typeface="+mn-ea"/>
                <a:cs typeface="+mn-cs"/>
              </a:rPr>
              <a:t>方法</a:t>
            </a:r>
            <a:r>
              <a:rPr lang="zh-CN" altLang="en-US" sz="1200" kern="1200" dirty="0">
                <a:solidFill>
                  <a:schemeClr val="tx1"/>
                </a:solidFill>
                <a:effectLst/>
                <a:latin typeface="+mn-lt"/>
                <a:ea typeface="+mn-ea"/>
                <a:cs typeface="+mn-cs"/>
              </a:rPr>
              <a:t>是分箱</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分箱法是</a:t>
            </a:r>
            <a:r>
              <a:rPr lang="zh-CN" altLang="zh-CN" sz="1200" kern="1200" dirty="0">
                <a:solidFill>
                  <a:schemeClr val="tx1"/>
                </a:solidFill>
                <a:effectLst/>
                <a:latin typeface="+mn-lt"/>
                <a:ea typeface="+mn-ea"/>
                <a:cs typeface="+mn-cs"/>
              </a:rPr>
              <a:t>通过考察数据的</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近邻</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即周围的值来光滑有序数据值。这些有序的值被分布到一些</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桶</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或箱中。由于分箱方法考察近邻的值，因此它进行</a:t>
            </a:r>
            <a:r>
              <a:rPr lang="zh-CN" altLang="en-US" sz="1200" kern="1200" dirty="0">
                <a:solidFill>
                  <a:schemeClr val="tx1"/>
                </a:solidFill>
                <a:effectLst/>
                <a:latin typeface="+mn-lt"/>
                <a:ea typeface="+mn-ea"/>
                <a:cs typeface="+mn-cs"/>
              </a:rPr>
              <a:t>的是</a:t>
            </a:r>
            <a:r>
              <a:rPr lang="zh-CN" altLang="zh-CN" sz="1200" kern="1200" dirty="0">
                <a:solidFill>
                  <a:schemeClr val="tx1"/>
                </a:solidFill>
                <a:effectLst/>
                <a:latin typeface="+mn-lt"/>
                <a:ea typeface="+mn-ea"/>
                <a:cs typeface="+mn-cs"/>
              </a:rPr>
              <a:t>局部的光滑。</a:t>
            </a:r>
            <a:endParaRPr lang="en-US" altLang="zh-CN" sz="1200" kern="1200" dirty="0">
              <a:solidFill>
                <a:schemeClr val="tx1"/>
              </a:solidFill>
              <a:effectLst/>
              <a:latin typeface="+mn-lt"/>
              <a:ea typeface="+mn-ea"/>
              <a:cs typeface="+mn-cs"/>
            </a:endParaRPr>
          </a:p>
          <a:p>
            <a:pPr marL="457200" marR="0" lvl="1" indent="0" algn="l"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zh-CN" altLang="en-US" sz="1200" kern="1200" dirty="0">
                <a:solidFill>
                  <a:schemeClr val="tx1"/>
                </a:solidFill>
                <a:effectLst/>
                <a:latin typeface="+mn-lt"/>
                <a:ea typeface="+mn-ea"/>
                <a:cs typeface="+mn-cs"/>
              </a:rPr>
              <a:t>举个例子说明，有这样一组数据</a:t>
            </a:r>
            <a:r>
              <a:rPr lang="en-US" altLang="zh-CN" sz="1200" dirty="0"/>
              <a:t>8</a:t>
            </a:r>
            <a:r>
              <a:rPr lang="zh-CN" altLang="en-US" sz="1200" dirty="0"/>
              <a:t>、</a:t>
            </a:r>
            <a:r>
              <a:rPr lang="en-US" altLang="zh-CN" sz="1200" dirty="0"/>
              <a:t>24</a:t>
            </a:r>
            <a:r>
              <a:rPr lang="zh-CN" altLang="en-US" sz="1200" dirty="0"/>
              <a:t>、</a:t>
            </a:r>
            <a:r>
              <a:rPr lang="en-US" altLang="zh-CN" sz="1200" dirty="0"/>
              <a:t>15</a:t>
            </a:r>
            <a:r>
              <a:rPr lang="zh-CN" altLang="en-US" sz="1200" dirty="0"/>
              <a:t>、</a:t>
            </a:r>
            <a:r>
              <a:rPr lang="en-US" altLang="zh-CN" sz="1200" dirty="0"/>
              <a:t>41</a:t>
            </a:r>
            <a:r>
              <a:rPr lang="zh-CN" altLang="en-US" sz="1200" dirty="0"/>
              <a:t>、</a:t>
            </a:r>
            <a:r>
              <a:rPr lang="en-US" altLang="zh-CN" sz="1200" dirty="0"/>
              <a:t>6</a:t>
            </a:r>
            <a:r>
              <a:rPr lang="zh-CN" altLang="en-US" sz="1200" dirty="0"/>
              <a:t>、</a:t>
            </a:r>
            <a:r>
              <a:rPr lang="en-US" altLang="zh-CN" sz="1200" dirty="0"/>
              <a:t>10</a:t>
            </a:r>
            <a:r>
              <a:rPr lang="zh-CN" altLang="en-US" sz="1200" dirty="0"/>
              <a:t>、</a:t>
            </a:r>
            <a:r>
              <a:rPr lang="en-US" altLang="zh-CN" sz="1200" dirty="0"/>
              <a:t>18</a:t>
            </a:r>
            <a:r>
              <a:rPr lang="zh-CN" altLang="en-US" sz="1200" dirty="0"/>
              <a:t>、</a:t>
            </a:r>
            <a:r>
              <a:rPr lang="en-US" altLang="zh-CN" sz="1200" dirty="0"/>
              <a:t>67</a:t>
            </a:r>
            <a:r>
              <a:rPr lang="zh-CN" altLang="en-US" sz="1200" dirty="0"/>
              <a:t>、</a:t>
            </a:r>
            <a:r>
              <a:rPr lang="en-US" altLang="zh-CN" sz="1200" dirty="0"/>
              <a:t>25</a:t>
            </a:r>
            <a:r>
              <a:rPr lang="zh-CN" altLang="en-US" sz="1200" dirty="0"/>
              <a:t>，对它使用分箱的方法进行数据的平滑。</a:t>
            </a:r>
            <a:endParaRPr lang="en-US" altLang="zh-CN" sz="1200" dirty="0"/>
          </a:p>
          <a:p>
            <a:pPr lvl="1">
              <a:lnSpc>
                <a:spcPct val="150000"/>
              </a:lnSpc>
              <a:buFont typeface="Wingdings" panose="05000000000000000000" pitchFamily="2" charset="2"/>
              <a:buNone/>
            </a:pPr>
            <a:r>
              <a:rPr lang="zh-CN" altLang="en-US" sz="2400" dirty="0">
                <a:solidFill>
                  <a:srgbClr val="002060"/>
                </a:solidFill>
                <a:latin typeface="华文楷体" panose="02010600040101010101" pitchFamily="2" charset="-122"/>
                <a:ea typeface="华文楷体" panose="02010600040101010101" pitchFamily="2" charset="-122"/>
              </a:rPr>
              <a:t>首先对数据按大小进行排序</a:t>
            </a:r>
            <a:endParaRPr lang="en-US" altLang="zh-CN" sz="2400" dirty="0">
              <a:solidFill>
                <a:srgbClr val="002060"/>
              </a:solidFill>
              <a:latin typeface="华文楷体" panose="02010600040101010101" pitchFamily="2" charset="-122"/>
              <a:ea typeface="华文楷体" panose="02010600040101010101" pitchFamily="2" charset="-122"/>
            </a:endParaRPr>
          </a:p>
          <a:p>
            <a:pPr lvl="1">
              <a:lnSpc>
                <a:spcPct val="150000"/>
              </a:lnSpc>
              <a:buFont typeface="Wingdings" panose="05000000000000000000" pitchFamily="2" charset="2"/>
              <a:buNone/>
            </a:pPr>
            <a:r>
              <a:rPr lang="zh-CN" altLang="en-US" sz="2400" dirty="0">
                <a:solidFill>
                  <a:srgbClr val="002060"/>
                </a:solidFill>
                <a:latin typeface="华文楷体" panose="02010600040101010101" pitchFamily="2" charset="-122"/>
                <a:ea typeface="华文楷体" panose="02010600040101010101" pitchFamily="2" charset="-122"/>
              </a:rPr>
              <a:t>然后将它们分到等深的箱中；比如这里将</a:t>
            </a:r>
            <a:r>
              <a:rPr lang="en-US" altLang="zh-CN" sz="2400" dirty="0">
                <a:solidFill>
                  <a:srgbClr val="002060"/>
                </a:solidFill>
                <a:latin typeface="华文楷体" panose="02010600040101010101" pitchFamily="2" charset="-122"/>
                <a:ea typeface="华文楷体" panose="02010600040101010101" pitchFamily="2" charset="-122"/>
              </a:rPr>
              <a:t>9</a:t>
            </a:r>
            <a:r>
              <a:rPr lang="zh-CN" altLang="en-US" sz="2400" dirty="0">
                <a:solidFill>
                  <a:srgbClr val="002060"/>
                </a:solidFill>
                <a:latin typeface="华文楷体" panose="02010600040101010101" pitchFamily="2" charset="-122"/>
                <a:ea typeface="华文楷体" panose="02010600040101010101" pitchFamily="2" charset="-122"/>
              </a:rPr>
              <a:t>个数据分到箱深（箱子里数据的个数）为</a:t>
            </a:r>
            <a:r>
              <a:rPr lang="en-US" altLang="zh-CN" sz="2400" dirty="0">
                <a:solidFill>
                  <a:srgbClr val="002060"/>
                </a:solidFill>
                <a:latin typeface="华文楷体" panose="02010600040101010101" pitchFamily="2" charset="-122"/>
                <a:ea typeface="华文楷体" panose="02010600040101010101" pitchFamily="2" charset="-122"/>
              </a:rPr>
              <a:t>3</a:t>
            </a:r>
            <a:r>
              <a:rPr lang="zh-CN" altLang="en-US" sz="2400" dirty="0">
                <a:solidFill>
                  <a:srgbClr val="002060"/>
                </a:solidFill>
                <a:latin typeface="华文楷体" panose="02010600040101010101" pitchFamily="2" charset="-122"/>
                <a:ea typeface="华文楷体" panose="02010600040101010101" pitchFamily="2" charset="-122"/>
              </a:rPr>
              <a:t>的三个箱中</a:t>
            </a:r>
          </a:p>
          <a:p>
            <a:pPr lvl="1">
              <a:lnSpc>
                <a:spcPct val="150000"/>
              </a:lnSpc>
              <a:buFont typeface="Wingdings" panose="05000000000000000000" pitchFamily="2" charset="2"/>
              <a:buNone/>
            </a:pPr>
            <a:r>
              <a:rPr lang="zh-CN" altLang="en-US" sz="2400" dirty="0">
                <a:solidFill>
                  <a:srgbClr val="002060"/>
                </a:solidFill>
                <a:latin typeface="华文楷体" panose="02010600040101010101" pitchFamily="2" charset="-122"/>
                <a:ea typeface="华文楷体" panose="02010600040101010101" pitchFamily="2" charset="-122"/>
              </a:rPr>
              <a:t>然后可以按箱的</a:t>
            </a:r>
            <a:r>
              <a:rPr lang="zh-CN" altLang="en-US" sz="2400" dirty="0">
                <a:solidFill>
                  <a:srgbClr val="FF0000"/>
                </a:solidFill>
                <a:latin typeface="华文楷体" panose="02010600040101010101" pitchFamily="2" charset="-122"/>
                <a:ea typeface="华文楷体" panose="02010600040101010101" pitchFamily="2" charset="-122"/>
              </a:rPr>
              <a:t>平均值</a:t>
            </a:r>
            <a:r>
              <a:rPr lang="zh-CN" altLang="en-US" sz="2400" dirty="0">
                <a:solidFill>
                  <a:srgbClr val="002060"/>
                </a:solidFill>
                <a:latin typeface="华文楷体" panose="02010600040101010101" pitchFamily="2" charset="-122"/>
                <a:ea typeface="华文楷体" panose="02010600040101010101" pitchFamily="2" charset="-122"/>
              </a:rPr>
              <a:t>、按箱</a:t>
            </a:r>
            <a:r>
              <a:rPr lang="zh-CN" altLang="en-US" sz="2400" dirty="0">
                <a:solidFill>
                  <a:srgbClr val="FF0000"/>
                </a:solidFill>
                <a:latin typeface="华文楷体" panose="02010600040101010101" pitchFamily="2" charset="-122"/>
                <a:ea typeface="华文楷体" panose="02010600040101010101" pitchFamily="2" charset="-122"/>
              </a:rPr>
              <a:t>中值</a:t>
            </a:r>
            <a:r>
              <a:rPr lang="zh-CN" altLang="en-US" sz="2400" dirty="0">
                <a:solidFill>
                  <a:srgbClr val="002060"/>
                </a:solidFill>
                <a:latin typeface="华文楷体" panose="02010600040101010101" pitchFamily="2" charset="-122"/>
                <a:ea typeface="华文楷体" panose="02010600040101010101" pitchFamily="2" charset="-122"/>
              </a:rPr>
              <a:t>或者按箱的</a:t>
            </a:r>
            <a:r>
              <a:rPr lang="zh-CN" altLang="en-US" sz="2400" dirty="0">
                <a:solidFill>
                  <a:srgbClr val="FF0000"/>
                </a:solidFill>
                <a:latin typeface="华文楷体" panose="02010600040101010101" pitchFamily="2" charset="-122"/>
                <a:ea typeface="华文楷体" panose="02010600040101010101" pitchFamily="2" charset="-122"/>
              </a:rPr>
              <a:t>边界</a:t>
            </a:r>
            <a:r>
              <a:rPr lang="zh-CN" altLang="en-US" sz="2400" dirty="0">
                <a:solidFill>
                  <a:srgbClr val="002060"/>
                </a:solidFill>
                <a:latin typeface="华文楷体" panose="02010600040101010101" pitchFamily="2" charset="-122"/>
                <a:ea typeface="华文楷体" panose="02010600040101010101" pitchFamily="2" charset="-122"/>
              </a:rPr>
              <a:t>等方法分别对三个箱中的数据进行平滑。</a:t>
            </a:r>
            <a:endParaRPr lang="en-US" altLang="zh-CN" sz="2400" dirty="0">
              <a:solidFill>
                <a:srgbClr val="002060"/>
              </a:solidFill>
              <a:latin typeface="华文楷体" panose="02010600040101010101" pitchFamily="2" charset="-122"/>
              <a:ea typeface="华文楷体" panose="02010600040101010101" pitchFamily="2" charset="-122"/>
              <a:cs typeface="+mn-cs"/>
            </a:endParaRPr>
          </a:p>
          <a:p>
            <a:pPr lvl="1">
              <a:lnSpc>
                <a:spcPct val="150000"/>
              </a:lnSpc>
              <a:buFont typeface="Wingdings" panose="05000000000000000000" pitchFamily="2" charset="2"/>
              <a:buNone/>
            </a:pPr>
            <a:r>
              <a:rPr lang="zh-CN" altLang="en-US" sz="2000" dirty="0">
                <a:solidFill>
                  <a:schemeClr val="tx1"/>
                </a:solidFill>
                <a:latin typeface="Times New Roman" panose="02020603050405020304" pitchFamily="18" charset="0"/>
                <a:cs typeface="Times New Roman" panose="02020603050405020304" pitchFamily="18" charset="0"/>
              </a:rPr>
              <a:t>按箱的</a:t>
            </a:r>
            <a:r>
              <a:rPr lang="zh-CN" altLang="en-US" sz="2000" dirty="0">
                <a:solidFill>
                  <a:srgbClr val="FF0000"/>
                </a:solidFill>
                <a:latin typeface="华文楷体" panose="02010600040101010101" pitchFamily="2" charset="-122"/>
                <a:ea typeface="华文楷体" panose="02010600040101010101" pitchFamily="2" charset="-122"/>
              </a:rPr>
              <a:t>平均值</a:t>
            </a:r>
            <a:r>
              <a:rPr lang="zh-CN" altLang="en-US" sz="2000" dirty="0">
                <a:solidFill>
                  <a:schemeClr val="tx1"/>
                </a:solidFill>
                <a:latin typeface="Times New Roman" panose="02020603050405020304" pitchFamily="18" charset="0"/>
                <a:cs typeface="Times New Roman" panose="02020603050405020304" pitchFamily="18" charset="0"/>
              </a:rPr>
              <a:t>平滑：箱中每一个值被箱中的平均值替换</a:t>
            </a:r>
            <a:endParaRPr lang="en-US" altLang="zh-CN" sz="2000" dirty="0">
              <a:solidFill>
                <a:schemeClr val="tx1"/>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None/>
            </a:pPr>
            <a:r>
              <a:rPr lang="zh-CN" altLang="en-US" sz="2000" dirty="0">
                <a:solidFill>
                  <a:schemeClr val="tx1"/>
                </a:solidFill>
                <a:latin typeface="Times New Roman" panose="02020603050405020304" pitchFamily="18" charset="0"/>
                <a:cs typeface="Times New Roman" panose="02020603050405020304" pitchFamily="18" charset="0"/>
              </a:rPr>
              <a:t>按箱的</a:t>
            </a:r>
            <a:r>
              <a:rPr lang="zh-CN" altLang="en-US" sz="2000" dirty="0">
                <a:solidFill>
                  <a:srgbClr val="FF0000"/>
                </a:solidFill>
                <a:latin typeface="华文楷体" panose="02010600040101010101" pitchFamily="2" charset="-122"/>
                <a:ea typeface="华文楷体" panose="02010600040101010101" pitchFamily="2" charset="-122"/>
              </a:rPr>
              <a:t>中位数</a:t>
            </a:r>
            <a:r>
              <a:rPr lang="zh-CN" altLang="en-US" sz="2000" dirty="0">
                <a:solidFill>
                  <a:schemeClr val="tx1"/>
                </a:solidFill>
                <a:latin typeface="Times New Roman" panose="02020603050405020304" pitchFamily="18" charset="0"/>
                <a:cs typeface="Times New Roman" panose="02020603050405020304" pitchFamily="18" charset="0"/>
              </a:rPr>
              <a:t>平滑：箱中的每一个值被箱中位数来替换</a:t>
            </a:r>
            <a:endParaRPr lang="en-US" altLang="zh-CN" sz="2000" dirty="0">
              <a:solidFill>
                <a:schemeClr val="tx1"/>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None/>
            </a:pPr>
            <a:r>
              <a:rPr lang="zh-CN" altLang="en-US" sz="2000" dirty="0">
                <a:solidFill>
                  <a:schemeClr val="tx1"/>
                </a:solidFill>
                <a:latin typeface="Times New Roman" panose="02020603050405020304" pitchFamily="18" charset="0"/>
                <a:cs typeface="Times New Roman" panose="02020603050405020304" pitchFamily="18" charset="0"/>
              </a:rPr>
              <a:t>按箱的</a:t>
            </a:r>
            <a:r>
              <a:rPr lang="zh-CN" altLang="en-US" sz="2000" dirty="0">
                <a:solidFill>
                  <a:srgbClr val="FF0000"/>
                </a:solidFill>
                <a:latin typeface="华文楷体" panose="02010600040101010101" pitchFamily="2" charset="-122"/>
                <a:ea typeface="华文楷体" panose="02010600040101010101" pitchFamily="2" charset="-122"/>
              </a:rPr>
              <a:t>边界</a:t>
            </a:r>
            <a:r>
              <a:rPr lang="zh-CN" altLang="en-US" sz="2000" dirty="0">
                <a:solidFill>
                  <a:schemeClr val="tx1"/>
                </a:solidFill>
                <a:latin typeface="Times New Roman" panose="02020603050405020304" pitchFamily="18" charset="0"/>
                <a:cs typeface="Times New Roman" panose="02020603050405020304" pitchFamily="18" charset="0"/>
              </a:rPr>
              <a:t>平滑：箱中的最大和最小值被视为箱边界，箱中的每一个值被最近的边界值替换。</a:t>
            </a:r>
            <a:endParaRPr lang="en-US" altLang="zh-CN" sz="2000" dirty="0">
              <a:solidFill>
                <a:srgbClr val="002060"/>
              </a:solidFill>
              <a:latin typeface="华文楷体" panose="02010600040101010101" pitchFamily="2" charset="-122"/>
              <a:ea typeface="华文楷体" panose="0201060004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26</a:t>
            </a:fld>
            <a:endParaRPr lang="zh-CN" altLang="en-US"/>
          </a:p>
        </p:txBody>
      </p:sp>
    </p:spTree>
    <p:extLst>
      <p:ext uri="{BB962C8B-B14F-4D97-AF65-F5344CB8AC3E}">
        <p14:creationId xmlns:p14="http://schemas.microsoft.com/office/powerpoint/2010/main" xmlns="" val="31127982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30000"/>
              </a:lnSpc>
              <a:buFontTx/>
              <a:buNone/>
            </a:pPr>
            <a:r>
              <a:rPr lang="zh-CN" altLang="en-US" sz="1200" kern="1200" dirty="0">
                <a:solidFill>
                  <a:schemeClr val="tx1"/>
                </a:solidFill>
                <a:effectLst/>
                <a:latin typeface="+mn-lt"/>
                <a:ea typeface="+mn-ea"/>
                <a:cs typeface="+mn-cs"/>
              </a:rPr>
              <a:t>第二种方法是</a:t>
            </a:r>
            <a:r>
              <a:rPr lang="zh-CN" altLang="zh-CN" sz="1200" kern="1200" dirty="0">
                <a:solidFill>
                  <a:schemeClr val="tx1"/>
                </a:solidFill>
                <a:effectLst/>
                <a:latin typeface="+mn-lt"/>
                <a:ea typeface="+mn-ea"/>
                <a:cs typeface="+mn-cs"/>
              </a:rPr>
              <a:t>回归方法，</a:t>
            </a:r>
            <a:r>
              <a:rPr lang="zh-CN" altLang="en-US" sz="1200" kern="1200" dirty="0">
                <a:solidFill>
                  <a:schemeClr val="tx1"/>
                </a:solidFill>
                <a:effectLst/>
                <a:latin typeface="+mn-lt"/>
                <a:ea typeface="+mn-ea"/>
                <a:cs typeface="+mn-cs"/>
              </a:rPr>
              <a:t>它</a:t>
            </a:r>
            <a:r>
              <a:rPr lang="zh-CN" altLang="zh-CN" sz="1200" kern="1200" dirty="0">
                <a:solidFill>
                  <a:schemeClr val="tx1"/>
                </a:solidFill>
                <a:effectLst/>
                <a:latin typeface="+mn-lt"/>
                <a:ea typeface="+mn-ea"/>
                <a:cs typeface="+mn-cs"/>
              </a:rPr>
              <a:t>采用一个函数拟合数据来光滑数据。</a:t>
            </a:r>
            <a:endParaRPr lang="en-US" altLang="zh-CN" sz="1200" kern="1200" dirty="0">
              <a:solidFill>
                <a:schemeClr val="tx1"/>
              </a:solidFill>
              <a:effectLst/>
              <a:latin typeface="+mn-lt"/>
              <a:ea typeface="+mn-ea"/>
              <a:cs typeface="+mn-cs"/>
            </a:endParaRPr>
          </a:p>
          <a:p>
            <a:pPr>
              <a:lnSpc>
                <a:spcPct val="130000"/>
              </a:lnSpc>
              <a:buFontTx/>
              <a:buNone/>
            </a:pPr>
            <a:r>
              <a:rPr lang="zh-CN" altLang="en-US" sz="1200" kern="1200" dirty="0">
                <a:solidFill>
                  <a:schemeClr val="tx1"/>
                </a:solidFill>
                <a:effectLst/>
                <a:latin typeface="+mn-lt"/>
                <a:ea typeface="+mn-ea"/>
                <a:cs typeface="+mn-cs"/>
              </a:rPr>
              <a:t>其中</a:t>
            </a:r>
            <a:r>
              <a:rPr lang="zh-CN" altLang="zh-CN" sz="1200" kern="1200" dirty="0">
                <a:solidFill>
                  <a:schemeClr val="tx1"/>
                </a:solidFill>
                <a:effectLst/>
                <a:latin typeface="+mn-lt"/>
                <a:ea typeface="+mn-ea"/>
                <a:cs typeface="+mn-cs"/>
              </a:rPr>
              <a:t>线性回归涉及找出拟合两个属性（或变量）的最佳直线，使得一个属性能够预测另一个</a:t>
            </a:r>
            <a:r>
              <a:rPr lang="zh-CN" altLang="en-US" sz="1200" kern="1200" dirty="0">
                <a:solidFill>
                  <a:schemeClr val="tx1"/>
                </a:solidFill>
                <a:effectLst/>
                <a:latin typeface="+mn-lt"/>
                <a:ea typeface="+mn-ea"/>
                <a:cs typeface="+mn-cs"/>
              </a:rPr>
              <a:t>，比如将表格（最左表格）中的人均</a:t>
            </a:r>
            <a:r>
              <a:rPr lang="en-US" altLang="zh-CN" sz="1200" kern="1200" dirty="0">
                <a:solidFill>
                  <a:schemeClr val="tx1"/>
                </a:solidFill>
                <a:effectLst/>
                <a:latin typeface="+mn-lt"/>
                <a:ea typeface="+mn-ea"/>
                <a:cs typeface="+mn-cs"/>
              </a:rPr>
              <a:t>GDP</a:t>
            </a:r>
            <a:r>
              <a:rPr lang="zh-CN" altLang="en-US" sz="1200" kern="1200" dirty="0">
                <a:solidFill>
                  <a:schemeClr val="tx1"/>
                </a:solidFill>
                <a:effectLst/>
                <a:latin typeface="+mn-lt"/>
                <a:ea typeface="+mn-ea"/>
                <a:cs typeface="+mn-cs"/>
              </a:rPr>
              <a:t>和城市化水平做线性回归，拟合出中间图中的一条直线，通过这条直线，可以预测出具有更高的人均</a:t>
            </a:r>
            <a:r>
              <a:rPr lang="en-US" altLang="zh-CN" sz="1200" kern="1200" dirty="0">
                <a:solidFill>
                  <a:schemeClr val="tx1"/>
                </a:solidFill>
                <a:effectLst/>
                <a:latin typeface="+mn-lt"/>
                <a:ea typeface="+mn-ea"/>
                <a:cs typeface="+mn-cs"/>
              </a:rPr>
              <a:t>GDP</a:t>
            </a:r>
            <a:r>
              <a:rPr lang="zh-CN" altLang="en-US" sz="1200" kern="1200" dirty="0">
                <a:solidFill>
                  <a:schemeClr val="tx1"/>
                </a:solidFill>
                <a:effectLst/>
                <a:latin typeface="+mn-lt"/>
                <a:ea typeface="+mn-ea"/>
                <a:cs typeface="+mn-cs"/>
              </a:rPr>
              <a:t>的地区它的城市化水平是多少（中间图）</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a:lnSpc>
                <a:spcPct val="130000"/>
              </a:lnSpc>
              <a:buFontTx/>
              <a:buNone/>
            </a:pPr>
            <a:endParaRPr lang="en-US" altLang="zh-CN" sz="1200" kern="1200" dirty="0">
              <a:solidFill>
                <a:schemeClr val="tx1"/>
              </a:solidFill>
              <a:effectLst/>
              <a:latin typeface="+mn-lt"/>
              <a:ea typeface="+mn-ea"/>
              <a:cs typeface="+mn-cs"/>
            </a:endParaRPr>
          </a:p>
          <a:p>
            <a:pPr>
              <a:lnSpc>
                <a:spcPct val="130000"/>
              </a:lnSpc>
              <a:buFontTx/>
              <a:buNone/>
            </a:pPr>
            <a:r>
              <a:rPr lang="zh-CN" altLang="zh-CN" sz="1200" kern="1200" dirty="0">
                <a:solidFill>
                  <a:schemeClr val="tx1"/>
                </a:solidFill>
                <a:effectLst/>
                <a:latin typeface="+mn-lt"/>
                <a:ea typeface="+mn-ea"/>
                <a:cs typeface="+mn-cs"/>
              </a:rPr>
              <a:t>多元线性回归是线性回归的扩展，它涉及多个属性，并且数据拟合到一个多维面</a:t>
            </a:r>
            <a:r>
              <a:rPr lang="zh-CN" altLang="en-US" sz="1200" kern="1200" dirty="0">
                <a:solidFill>
                  <a:schemeClr val="tx1"/>
                </a:solidFill>
                <a:effectLst/>
                <a:latin typeface="+mn-lt"/>
                <a:ea typeface="+mn-ea"/>
                <a:cs typeface="+mn-cs"/>
              </a:rPr>
              <a:t>，如（最右边的）图所示</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a:lnSpc>
                <a:spcPct val="130000"/>
              </a:lnSpc>
              <a:buFontTx/>
              <a:buNone/>
            </a:pPr>
            <a:endParaRPr lang="en-US" altLang="zh-CN" sz="1200" kern="1200" dirty="0">
              <a:solidFill>
                <a:schemeClr val="tx1"/>
              </a:solidFill>
              <a:effectLst/>
              <a:latin typeface="+mn-lt"/>
              <a:ea typeface="+mn-ea"/>
              <a:cs typeface="+mn-cs"/>
            </a:endParaRPr>
          </a:p>
          <a:p>
            <a:pPr>
              <a:lnSpc>
                <a:spcPct val="130000"/>
              </a:lnSpc>
              <a:buFontTx/>
              <a:buNone/>
            </a:pPr>
            <a:r>
              <a:rPr lang="zh-CN" altLang="zh-CN" sz="1200" kern="1200" dirty="0">
                <a:solidFill>
                  <a:schemeClr val="tx1"/>
                </a:solidFill>
                <a:effectLst/>
                <a:latin typeface="+mn-lt"/>
                <a:ea typeface="+mn-ea"/>
                <a:cs typeface="+mn-cs"/>
              </a:rPr>
              <a:t>使用回归</a:t>
            </a:r>
            <a:r>
              <a:rPr lang="zh-CN" altLang="en-US" sz="1200" kern="1200" dirty="0">
                <a:solidFill>
                  <a:schemeClr val="tx1"/>
                </a:solidFill>
                <a:effectLst/>
                <a:latin typeface="+mn-lt"/>
                <a:ea typeface="+mn-ea"/>
                <a:cs typeface="+mn-cs"/>
              </a:rPr>
              <a:t>方法</a:t>
            </a:r>
            <a:r>
              <a:rPr lang="zh-CN" altLang="zh-CN" sz="1200" kern="1200" dirty="0">
                <a:solidFill>
                  <a:schemeClr val="tx1"/>
                </a:solidFill>
                <a:effectLst/>
                <a:latin typeface="+mn-lt"/>
                <a:ea typeface="+mn-ea"/>
                <a:cs typeface="+mn-cs"/>
              </a:rPr>
              <a:t>，找出适合数据的数学方程式，能够帮助消除噪声。</a:t>
            </a:r>
            <a:endParaRPr lang="en-US" altLang="zh-CN" sz="1200" dirty="0">
              <a:solidFill>
                <a:schemeClr val="tx1"/>
              </a:solidFill>
              <a:latin typeface="Times New Roman" panose="02020603050405020304" pitchFamily="18" charset="0"/>
              <a:cs typeface="Times New Roman" panose="02020603050405020304" pitchFamily="18" charset="0"/>
            </a:endParaRPr>
          </a:p>
          <a:p>
            <a:pPr>
              <a:lnSpc>
                <a:spcPct val="130000"/>
              </a:lnSpc>
              <a:buFontTx/>
              <a:buNone/>
            </a:pPr>
            <a:endParaRPr lang="en-US" altLang="zh-CN" sz="1200" dirty="0">
              <a:solidFill>
                <a:schemeClr val="tx1"/>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27</a:t>
            </a:fld>
            <a:endParaRPr lang="zh-CN" altLang="en-US"/>
          </a:p>
        </p:txBody>
      </p:sp>
    </p:spTree>
    <p:extLst>
      <p:ext uri="{BB962C8B-B14F-4D97-AF65-F5344CB8AC3E}">
        <p14:creationId xmlns:p14="http://schemas.microsoft.com/office/powerpoint/2010/main" xmlns="" val="23451553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第三种噪声处理的方法是通过各种</a:t>
            </a:r>
            <a:r>
              <a:rPr lang="zh-CN" altLang="zh-CN" sz="1200" kern="1200" dirty="0">
                <a:solidFill>
                  <a:schemeClr val="tx1"/>
                </a:solidFill>
                <a:effectLst/>
                <a:latin typeface="+mn-lt"/>
                <a:ea typeface="+mn-ea"/>
                <a:cs typeface="+mn-cs"/>
              </a:rPr>
              <a:t>聚类</a:t>
            </a:r>
            <a:r>
              <a:rPr lang="zh-CN" altLang="en-US" sz="1200" kern="1200" dirty="0">
                <a:solidFill>
                  <a:schemeClr val="tx1"/>
                </a:solidFill>
                <a:effectLst/>
                <a:latin typeface="+mn-lt"/>
                <a:ea typeface="+mn-ea"/>
                <a:cs typeface="+mn-cs"/>
              </a:rPr>
              <a:t>算法找出数据集中的离群点并删除过程。</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聚类操作会</a:t>
            </a:r>
            <a:r>
              <a:rPr lang="zh-CN" altLang="zh-CN" sz="1200" kern="1200" dirty="0">
                <a:solidFill>
                  <a:schemeClr val="tx1"/>
                </a:solidFill>
                <a:effectLst/>
                <a:latin typeface="+mn-lt"/>
                <a:ea typeface="+mn-ea"/>
                <a:cs typeface="+mn-cs"/>
              </a:rPr>
              <a:t>将类似的值组织成群或簇，落在簇集合之外的点视为离群点，一般这种离群点是异常数据，最终会影响整体数据的分析结果，因此对离群点处理操作是删除。</a:t>
            </a:r>
          </a:p>
          <a:p>
            <a:r>
              <a:rPr lang="zh-CN" altLang="en-US" dirty="0"/>
              <a:t>比如图中对所有的点集进行聚类分析，形成了</a:t>
            </a:r>
            <a:r>
              <a:rPr lang="en-US" altLang="zh-CN" dirty="0"/>
              <a:t>c1</a:t>
            </a:r>
            <a:r>
              <a:rPr lang="zh-CN" altLang="en-US" dirty="0"/>
              <a:t>和</a:t>
            </a:r>
            <a:r>
              <a:rPr lang="en-US" altLang="zh-CN" dirty="0"/>
              <a:t>c2</a:t>
            </a:r>
            <a:r>
              <a:rPr lang="zh-CN" altLang="en-US" dirty="0"/>
              <a:t>两个簇，而</a:t>
            </a:r>
            <a:r>
              <a:rPr lang="en-US" altLang="zh-CN" dirty="0"/>
              <a:t>o1</a:t>
            </a:r>
            <a:r>
              <a:rPr lang="zh-CN" altLang="en-US" dirty="0"/>
              <a:t>，</a:t>
            </a:r>
            <a:r>
              <a:rPr lang="en-US" altLang="zh-CN" dirty="0"/>
              <a:t>o2</a:t>
            </a:r>
            <a:r>
              <a:rPr lang="zh-CN" altLang="en-US" dirty="0"/>
              <a:t>，</a:t>
            </a:r>
            <a:r>
              <a:rPr lang="en-US" altLang="zh-CN" dirty="0"/>
              <a:t>o3</a:t>
            </a:r>
            <a:r>
              <a:rPr lang="zh-CN" altLang="en-US" dirty="0"/>
              <a:t>是离群点。</a:t>
            </a:r>
            <a:endParaRPr lang="en-US" altLang="zh-CN" dirty="0"/>
          </a:p>
          <a:p>
            <a:r>
              <a:rPr lang="zh-CN" altLang="en-US" dirty="0"/>
              <a:t>聚类的算法有多种，包括</a:t>
            </a:r>
            <a:r>
              <a:rPr lang="en-US" altLang="zh-CN" dirty="0"/>
              <a:t>K</a:t>
            </a:r>
            <a:r>
              <a:rPr lang="zh-CN" altLang="en-US" dirty="0"/>
              <a:t>均值法，层次聚类方法和基于密度的聚类法</a:t>
            </a:r>
            <a:r>
              <a:rPr lang="zh-CN" altLang="en-US" dirty="0" smtClean="0"/>
              <a:t>等。</a:t>
            </a:r>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28</a:t>
            </a:fld>
            <a:endParaRPr lang="zh-CN" altLang="en-US"/>
          </a:p>
        </p:txBody>
      </p:sp>
    </p:spTree>
    <p:extLst>
      <p:ext uri="{BB962C8B-B14F-4D97-AF65-F5344CB8AC3E}">
        <p14:creationId xmlns:p14="http://schemas.microsoft.com/office/powerpoint/2010/main" xmlns="" val="21278439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节视频介绍了数据清理主要完成的任务，包括缺失值的处理和噪声数据的处理，对于缺失值我们提供了六种不同的方法（显示图中的六个方法）来进行填充。对于噪声数据则使用到了分箱，回归和聚类的技术。下节视频将介绍数据</a:t>
            </a:r>
            <a:r>
              <a:rPr lang="zh-CN" altLang="en-US" dirty="0" smtClean="0"/>
              <a:t>集成。</a:t>
            </a:r>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29</a:t>
            </a:fld>
            <a:endParaRPr lang="zh-CN" altLang="en-US"/>
          </a:p>
        </p:txBody>
      </p:sp>
    </p:spTree>
    <p:extLst>
      <p:ext uri="{BB962C8B-B14F-4D97-AF65-F5344CB8AC3E}">
        <p14:creationId xmlns:p14="http://schemas.microsoft.com/office/powerpoint/2010/main" xmlns="" val="2151463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这一章</a:t>
            </a:r>
            <a:r>
              <a:rPr lang="zh-CN" altLang="en-US" dirty="0" smtClean="0"/>
              <a:t>的脉络是这样的，首先阐述下数据预处理的背景，也就是在数据挖掘项目中，为什么要进行数据预处理，那就是因为数据的质量存在各种问题，比如缺失，重复等等。所以，我们就明白了数据预处理的目的就是提升数据的质量，把数据中的脏数据全部清除掉。通常，我们面对的数据源是多样化的，怎么去清除脏数据？在业界，是有一系列的流程和手段的。最后，我们将介绍，在数据预处理的工作中，我们可以使用什么工具进行数据清理。这个工具就是</a:t>
            </a:r>
            <a:r>
              <a:rPr lang="en-US" altLang="zh-CN" dirty="0" smtClean="0"/>
              <a:t>Kettle</a:t>
            </a:r>
            <a:r>
              <a:rPr lang="zh-CN" altLang="en-US" dirty="0" smtClean="0"/>
              <a:t>和</a:t>
            </a:r>
            <a:r>
              <a:rPr lang="en-US" altLang="zh-CN" dirty="0" smtClean="0"/>
              <a:t>Python</a:t>
            </a:r>
            <a:r>
              <a:rPr lang="zh-CN" altLang="en-US" dirty="0" smtClean="0"/>
              <a:t>语言，它们是这本书的两大核心内容。</a:t>
            </a:r>
            <a:endParaRPr lang="en-US" altLang="zh-CN" dirty="0" smtClean="0"/>
          </a:p>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xmlns="" val="19271406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上节视频讲了如何对脏数据进行数据清理。这节视频给大家介绍预处理的中数据</a:t>
            </a:r>
            <a:r>
              <a:rPr lang="zh-CN" altLang="en-US" dirty="0" smtClean="0"/>
              <a:t>集成</a:t>
            </a:r>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31</a:t>
            </a:fld>
            <a:endParaRPr lang="zh-CN" altLang="en-US"/>
          </a:p>
        </p:txBody>
      </p:sp>
    </p:spTree>
    <p:extLst>
      <p:ext uri="{BB962C8B-B14F-4D97-AF65-F5344CB8AC3E}">
        <p14:creationId xmlns:p14="http://schemas.microsoft.com/office/powerpoint/2010/main" xmlns="" val="7881129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先看下数据集成，什么是数据集成，数据集成是指将互相关联的</a:t>
            </a:r>
            <a:r>
              <a:rPr lang="zh-CN" altLang="en-US" b="0" u="none" dirty="0">
                <a:solidFill>
                  <a:srgbClr val="800000"/>
                </a:solidFill>
              </a:rPr>
              <a:t>分布式异构数据源</a:t>
            </a:r>
            <a:r>
              <a:rPr lang="zh-CN" altLang="en-US" b="1" u="sng" dirty="0">
                <a:solidFill>
                  <a:srgbClr val="800000"/>
                </a:solidFill>
              </a:rPr>
              <a:t>集成</a:t>
            </a:r>
            <a:r>
              <a:rPr lang="zh-CN" altLang="en-US" dirty="0"/>
              <a:t>到一起，使用户能够以透明的方式访问这些数据源。</a:t>
            </a:r>
            <a:r>
              <a:rPr lang="zh-CN" altLang="en-US" sz="1200" b="0" i="0" u="none" strike="noStrike" kern="1200" dirty="0">
                <a:solidFill>
                  <a:schemeClr val="tx1"/>
                </a:solidFill>
                <a:effectLst/>
                <a:latin typeface="+mn-lt"/>
                <a:ea typeface="+mn-ea"/>
                <a:cs typeface="+mn-cs"/>
              </a:rPr>
              <a:t>集成是指维护数据源整体上的数据一致性、提高信息共享利用的效率；</a:t>
            </a:r>
            <a:r>
              <a:rPr lang="zh-CN" altLang="en-US" sz="1200" b="1" i="0" u="none" strike="noStrike" kern="1200" dirty="0">
                <a:solidFill>
                  <a:schemeClr val="tx1"/>
                </a:solidFill>
                <a:effectLst/>
                <a:latin typeface="+mn-lt"/>
                <a:ea typeface="+mn-ea"/>
                <a:cs typeface="+mn-cs"/>
              </a:rPr>
              <a:t>透明的方式</a:t>
            </a:r>
            <a:r>
              <a:rPr lang="zh-CN" altLang="en-US" sz="1200" b="0" i="0" u="none" strike="noStrike" kern="1200" dirty="0">
                <a:solidFill>
                  <a:schemeClr val="tx1"/>
                </a:solidFill>
                <a:effectLst/>
                <a:latin typeface="+mn-lt"/>
                <a:ea typeface="+mn-ea"/>
                <a:cs typeface="+mn-cs"/>
              </a:rPr>
              <a:t>是指用户无需关心如何实现对异构数据源数据的访问，只关心以何种方式访问何种数据。</a:t>
            </a:r>
            <a:endParaRPr lang="en-US" altLang="zh-CN" dirty="0"/>
          </a:p>
          <a:p>
            <a:r>
              <a:rPr lang="zh-CN" altLang="en-US" dirty="0"/>
              <a:t>为什么要进行数据集成呢，一般信息系统建设通常具有阶段性和分布性的特点，它们的数据分散的存储在各自数据库系统中，这就导致“信息孤岛”现象的存在。</a:t>
            </a:r>
            <a:endParaRPr lang="en-US" altLang="zh-CN" dirty="0"/>
          </a:p>
          <a:p>
            <a:r>
              <a:rPr lang="zh-CN" altLang="en-US" dirty="0"/>
              <a:t>“信息孤岛”是指不同软件间，尤其是不同部门间的数据信息不能共享，造成系统中存在大量冗余数据、垃圾数据，无法保证数据的一致性。</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a:solidFill>
                  <a:schemeClr val="tx1"/>
                </a:solidFill>
                <a:effectLst/>
                <a:latin typeface="+mn-lt"/>
                <a:ea typeface="+mn-ea"/>
                <a:cs typeface="+mn-cs"/>
              </a:rPr>
              <a:t>数据集成的目的就是要打破孤岛间的壁垒，最终在获取全面数据的基础上完成数据分析。</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32</a:t>
            </a:fld>
            <a:endParaRPr lang="zh-CN" altLang="en-US"/>
          </a:p>
        </p:txBody>
      </p:sp>
    </p:spTree>
    <p:extLst>
      <p:ext uri="{BB962C8B-B14F-4D97-AF65-F5344CB8AC3E}">
        <p14:creationId xmlns:p14="http://schemas.microsoft.com/office/powerpoint/2010/main" xmlns="" val="42538722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数据集成的方法有多种，包括联邦数据库、中间件集成和数据复制等方法</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a:solidFill>
                  <a:schemeClr val="tx1"/>
                </a:solidFill>
                <a:effectLst/>
                <a:latin typeface="+mn-lt"/>
                <a:ea typeface="+mn-ea"/>
                <a:cs typeface="+mn-cs"/>
              </a:rPr>
              <a:t>联邦数据库是早期采用的一种模式集成方法。其基本思想是，在构建集成系统时将各数据源的数据视图集成为全局模式，使用户能够按照全局模式透明地访问各数据源的数据。</a:t>
            </a:r>
            <a:endParaRPr lang="en-US" altLang="zh-CN"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a:solidFill>
                  <a:schemeClr val="tx1"/>
                </a:solidFill>
                <a:effectLst/>
                <a:latin typeface="+mn-lt"/>
                <a:ea typeface="+mn-ea"/>
                <a:cs typeface="+mn-cs"/>
              </a:rPr>
              <a:t>中间件集成方法通过使用统一的全局数据模型来访问异构的数据库或</a:t>
            </a:r>
            <a:r>
              <a:rPr lang="en-US" altLang="zh-CN" sz="1200" b="0" i="0" u="none" strike="noStrike" kern="1200" dirty="0">
                <a:solidFill>
                  <a:schemeClr val="tx1"/>
                </a:solidFill>
                <a:effectLst/>
                <a:latin typeface="+mn-lt"/>
                <a:ea typeface="+mn-ea"/>
                <a:cs typeface="+mn-cs"/>
              </a:rPr>
              <a:t>Web</a:t>
            </a:r>
            <a:r>
              <a:rPr lang="zh-CN" altLang="en-US" sz="1200" b="0" i="0" u="none" strike="noStrike" kern="1200" dirty="0">
                <a:solidFill>
                  <a:schemeClr val="tx1"/>
                </a:solidFill>
                <a:effectLst/>
                <a:latin typeface="+mn-lt"/>
                <a:ea typeface="+mn-ea"/>
                <a:cs typeface="+mn-cs"/>
              </a:rPr>
              <a:t>资源等。中间件位于异构数据源系统和应用程序之间，向下协调各数据源系统，向上为访问集成数据的应用提供统一数据模式和数据访问的通用接口。</a:t>
            </a:r>
            <a:endParaRPr lang="en-US" altLang="zh-CN"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a:solidFill>
                  <a:schemeClr val="tx1"/>
                </a:solidFill>
                <a:effectLst/>
                <a:latin typeface="+mn-lt"/>
                <a:ea typeface="+mn-ea"/>
                <a:cs typeface="+mn-cs"/>
              </a:rPr>
              <a:t>数据复制最常用的方法是数据仓库，它将各个数据源的数据复制到同一处，用户则像访问普通数据库一样直接访问数据</a:t>
            </a:r>
            <a:r>
              <a:rPr lang="zh-CN" altLang="en-US" sz="1200" b="0" i="0" u="none" strike="noStrike"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33</a:t>
            </a:fld>
            <a:endParaRPr lang="zh-CN" altLang="en-US"/>
          </a:p>
        </p:txBody>
      </p:sp>
    </p:spTree>
    <p:extLst>
      <p:ext uri="{BB962C8B-B14F-4D97-AF65-F5344CB8AC3E}">
        <p14:creationId xmlns:p14="http://schemas.microsoft.com/office/powerpoint/2010/main" xmlns="" val="40497649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在实际应用中，数据仓库是数据集成最常用的方法，接下来我们将介绍使用数据仓库的方法来集成数据时需要处理的问题。包括实体识别</a:t>
            </a:r>
          </a:p>
          <a:p>
            <a:r>
              <a:rPr lang="zh-CN" altLang="en-US" dirty="0"/>
              <a:t>、冗余和相关分析以及数据冲突和检测</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34</a:t>
            </a:fld>
            <a:endParaRPr lang="zh-CN" altLang="en-US"/>
          </a:p>
        </p:txBody>
      </p:sp>
    </p:spTree>
    <p:extLst>
      <p:ext uri="{BB962C8B-B14F-4D97-AF65-F5344CB8AC3E}">
        <p14:creationId xmlns:p14="http://schemas.microsoft.com/office/powerpoint/2010/main" xmlns="" val="9259704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rgbClr val="002060"/>
                </a:solidFill>
                <a:latin typeface="Times New Roman" pitchFamily="18" charset="0"/>
                <a:ea typeface="华文楷体" pitchFamily="2" charset="-122"/>
              </a:rPr>
              <a:t>首先看下实体识别，它所解决的问题是如何匹配</a:t>
            </a:r>
            <a:r>
              <a:rPr lang="zh-CN" altLang="en-US" sz="1200" b="0" i="0" u="none" strike="noStrike" kern="1200" dirty="0">
                <a:solidFill>
                  <a:schemeClr val="tx1"/>
                </a:solidFill>
                <a:effectLst/>
                <a:latin typeface="+mn-lt"/>
                <a:ea typeface="+mn-ea"/>
                <a:cs typeface="+mn-cs"/>
              </a:rPr>
              <a:t>多个信息源在现实世界中</a:t>
            </a:r>
            <a:r>
              <a:rPr lang="zh-CN" altLang="en-US" sz="1200" b="0" i="0" u="none" strike="noStrike" kern="1200" dirty="0" smtClean="0">
                <a:solidFill>
                  <a:schemeClr val="tx1"/>
                </a:solidFill>
                <a:effectLst/>
                <a:latin typeface="+mn-lt"/>
                <a:ea typeface="+mn-ea"/>
                <a:cs typeface="+mn-cs"/>
              </a:rPr>
              <a:t>的实体事物</a:t>
            </a:r>
            <a:endParaRPr lang="en-US" altLang="zh-CN"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a:solidFill>
                  <a:schemeClr val="tx1"/>
                </a:solidFill>
                <a:effectLst/>
                <a:latin typeface="+mn-lt"/>
                <a:ea typeface="+mn-ea"/>
                <a:cs typeface="+mn-cs"/>
              </a:rPr>
              <a:t>通常有两种实体识别问题需要解决，一个是同义不同名，比如一个数据库中的</a:t>
            </a:r>
            <a:r>
              <a:rPr lang="en-US" altLang="zh-CN" sz="1200" b="0" i="1" u="none" strike="noStrike" kern="1200" dirty="0" err="1">
                <a:solidFill>
                  <a:schemeClr val="tx1"/>
                </a:solidFill>
                <a:effectLst/>
                <a:latin typeface="+mn-lt"/>
                <a:ea typeface="+mn-ea"/>
                <a:cs typeface="+mn-cs"/>
              </a:rPr>
              <a:t>customer_id</a:t>
            </a:r>
            <a:r>
              <a:rPr lang="zh-CN" altLang="en-US" sz="1200" b="0" i="0" u="none" strike="noStrike" kern="1200" dirty="0">
                <a:solidFill>
                  <a:schemeClr val="tx1"/>
                </a:solidFill>
                <a:effectLst/>
                <a:latin typeface="+mn-lt"/>
                <a:ea typeface="+mn-ea"/>
                <a:cs typeface="+mn-cs"/>
              </a:rPr>
              <a:t>和另一个数据库中的</a:t>
            </a:r>
            <a:r>
              <a:rPr lang="en-US" altLang="zh-CN" sz="1200" b="0" i="1" u="none" strike="noStrike" kern="1200" dirty="0" err="1">
                <a:solidFill>
                  <a:schemeClr val="tx1"/>
                </a:solidFill>
                <a:effectLst/>
                <a:latin typeface="+mn-lt"/>
                <a:ea typeface="+mn-ea"/>
                <a:cs typeface="+mn-cs"/>
              </a:rPr>
              <a:t>cust_number</a:t>
            </a:r>
            <a:r>
              <a:rPr lang="zh-CN" altLang="en-US" sz="1200" b="0" i="0" u="none" strike="noStrike" kern="1200" dirty="0">
                <a:solidFill>
                  <a:schemeClr val="tx1"/>
                </a:solidFill>
                <a:effectLst/>
                <a:latin typeface="+mn-lt"/>
                <a:ea typeface="+mn-ea"/>
                <a:cs typeface="+mn-cs"/>
              </a:rPr>
              <a:t>指的是同一实体，</a:t>
            </a:r>
            <a:endParaRPr lang="en-US" altLang="zh-CN"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a:solidFill>
                  <a:schemeClr val="tx1"/>
                </a:solidFill>
                <a:effectLst/>
                <a:latin typeface="+mn-lt"/>
                <a:ea typeface="+mn-ea"/>
                <a:cs typeface="+mn-cs"/>
              </a:rPr>
              <a:t>还有一个是同名不同义，比如</a:t>
            </a:r>
            <a:r>
              <a:rPr lang="en-US" altLang="zh-CN" sz="1200" b="0" i="0" u="none" strike="noStrike" kern="1200" dirty="0" err="1">
                <a:solidFill>
                  <a:schemeClr val="tx1"/>
                </a:solidFill>
                <a:effectLst/>
                <a:latin typeface="+mn-lt"/>
                <a:ea typeface="+mn-ea"/>
                <a:cs typeface="+mn-cs"/>
              </a:rPr>
              <a:t>dicount</a:t>
            </a:r>
            <a:r>
              <a:rPr lang="zh-CN" altLang="en-US" sz="1200" b="0" i="0" u="none" strike="noStrike" kern="1200" dirty="0">
                <a:solidFill>
                  <a:schemeClr val="tx1"/>
                </a:solidFill>
                <a:effectLst/>
                <a:latin typeface="+mn-lt"/>
                <a:ea typeface="+mn-ea"/>
                <a:cs typeface="+mn-cs"/>
              </a:rPr>
              <a:t>在一个数据库表中是指对某件商品进行打折，而在另一个数据库中是对满额订单进行打折，如果处理不对会企业照成损失。</a:t>
            </a:r>
            <a:endParaRPr lang="en-US" altLang="zh-CN"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rgbClr val="002060"/>
                </a:solidFill>
                <a:latin typeface="Times New Roman" pitchFamily="18" charset="0"/>
                <a:ea typeface="华文楷体" pitchFamily="2" charset="-122"/>
              </a:rPr>
              <a:t>通常，这两种情况就需要根据</a:t>
            </a:r>
            <a:r>
              <a:rPr lang="zh-CN" altLang="zh-CN" sz="1200" kern="1200" dirty="0">
                <a:solidFill>
                  <a:schemeClr val="tx1"/>
                </a:solidFill>
                <a:effectLst/>
                <a:latin typeface="+mn-lt"/>
                <a:ea typeface="+mn-ea"/>
                <a:cs typeface="+mn-cs"/>
              </a:rPr>
              <a:t>数据库或者数据仓库中的元数据来区分</a:t>
            </a:r>
            <a:r>
              <a:rPr lang="zh-CN" altLang="en-US" sz="1200" kern="1200" dirty="0">
                <a:solidFill>
                  <a:schemeClr val="tx1"/>
                </a:solidFill>
                <a:effectLst/>
                <a:latin typeface="+mn-lt"/>
                <a:ea typeface="+mn-ea"/>
                <a:cs typeface="+mn-cs"/>
              </a:rPr>
              <a:t>这些实体的真正含义。</a:t>
            </a:r>
            <a:endParaRPr lang="zh-CN" altLang="en-US" sz="1200" b="0" dirty="0">
              <a:solidFill>
                <a:srgbClr val="002060"/>
              </a:solidFill>
              <a:latin typeface="Times New Roman" pitchFamily="18" charset="0"/>
              <a:ea typeface="华文楷体" pitchFamily="2" charset="-122"/>
            </a:endParaRP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35</a:t>
            </a:fld>
            <a:endParaRPr lang="zh-CN" altLang="en-US"/>
          </a:p>
        </p:txBody>
      </p:sp>
    </p:spTree>
    <p:extLst>
      <p:ext uri="{BB962C8B-B14F-4D97-AF65-F5344CB8AC3E}">
        <p14:creationId xmlns:p14="http://schemas.microsoft.com/office/powerpoint/2010/main" xmlns="" val="16299293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冗余是数据集成的另一个重要问题。集成多个数据源时，经常会出现冗余数据，常见的有属性重复、属性相关冗余和元组重复。</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属性的重复包括同一属性在一个表中出现多次，只是命名不一致而已，比如性别，在一个表中同时有</a:t>
            </a:r>
            <a:r>
              <a:rPr lang="en-US" altLang="zh-CN" sz="1200" kern="1200" dirty="0">
                <a:solidFill>
                  <a:schemeClr val="tx1"/>
                </a:solidFill>
                <a:effectLst/>
                <a:latin typeface="+mn-lt"/>
                <a:ea typeface="+mn-ea"/>
                <a:cs typeface="+mn-cs"/>
              </a:rPr>
              <a:t>female</a:t>
            </a:r>
            <a:r>
              <a:rPr lang="zh-CN" altLang="zh-CN" sz="1200" kern="1200" dirty="0">
                <a:solidFill>
                  <a:schemeClr val="tx1"/>
                </a:solidFill>
                <a:effectLst/>
                <a:latin typeface="+mn-lt"/>
                <a:ea typeface="+mn-ea"/>
                <a:cs typeface="+mn-cs"/>
              </a:rPr>
              <a:t>和</a:t>
            </a:r>
            <a:r>
              <a:rPr lang="zh-CN" altLang="en-US" sz="1200" kern="1200" dirty="0">
                <a:solidFill>
                  <a:schemeClr val="tx1"/>
                </a:solidFill>
                <a:effectLst/>
                <a:latin typeface="+mn-lt"/>
                <a:ea typeface="+mn-ea"/>
                <a:cs typeface="+mn-cs"/>
              </a:rPr>
              <a:t>性别</a:t>
            </a:r>
            <a:r>
              <a:rPr lang="zh-CN" altLang="zh-CN" sz="1200" kern="1200" dirty="0">
                <a:solidFill>
                  <a:schemeClr val="tx1"/>
                </a:solidFill>
                <a:effectLst/>
                <a:latin typeface="+mn-lt"/>
                <a:ea typeface="+mn-ea"/>
                <a:cs typeface="+mn-cs"/>
              </a:rPr>
              <a:t>两个属性</a:t>
            </a:r>
            <a:r>
              <a:rPr lang="zh-CN" altLang="en-US" sz="1200" kern="1200" dirty="0">
                <a:solidFill>
                  <a:schemeClr val="tx1"/>
                </a:solidFill>
                <a:effectLst/>
                <a:latin typeface="+mn-lt"/>
                <a:ea typeface="+mn-ea"/>
                <a:cs typeface="+mn-cs"/>
              </a:rPr>
              <a:t>字段（对应绿色和红色两列）</a:t>
            </a:r>
            <a:r>
              <a:rPr lang="zh-CN" altLang="zh-CN" sz="1200" kern="1200" dirty="0">
                <a:solidFill>
                  <a:schemeClr val="tx1"/>
                </a:solidFill>
                <a:effectLst/>
                <a:latin typeface="+mn-lt"/>
                <a:ea typeface="+mn-ea"/>
                <a:cs typeface="+mn-cs"/>
              </a:rPr>
              <a:t>，这两个属性肯定是重复的。</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属性相关冗余是指</a:t>
            </a:r>
            <a:r>
              <a:rPr lang="zh-CN" altLang="en-US" sz="1200" b="0" dirty="0">
                <a:solidFill>
                  <a:srgbClr val="002060"/>
                </a:solidFill>
              </a:rPr>
              <a:t>一个属性可以由另外一个属性导出，如：一个顾客数据表中的平均年收入属性，可以根据月收入属性计算出来。另外两个属性之间的相关性有多大，可根据相关系数和协方差来</a:t>
            </a:r>
            <a:r>
              <a:rPr lang="zh-CN" altLang="en-US" sz="1200" b="0" i="0" u="none" strike="noStrike" kern="1200" dirty="0">
                <a:solidFill>
                  <a:schemeClr val="tx1"/>
                </a:solidFill>
                <a:effectLst/>
                <a:latin typeface="+mn-lt"/>
                <a:ea typeface="+mn-ea"/>
                <a:cs typeface="+mn-cs"/>
              </a:rPr>
              <a:t>评估一个属性的值如何随另一个变化。</a:t>
            </a:r>
            <a:endParaRPr lang="en-US" altLang="zh-CN"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a:solidFill>
                  <a:schemeClr val="tx1"/>
                </a:solidFill>
                <a:effectLst/>
                <a:latin typeface="+mn-lt"/>
                <a:ea typeface="+mn-ea"/>
                <a:cs typeface="+mn-cs"/>
              </a:rPr>
              <a:t>还有一种冗余是元组重复，对于给定的唯一数据实体，存在两个或多个相同的元组。（对应橘黄色两行）</a:t>
            </a:r>
            <a:endParaRPr lang="zh-CN" altLang="en-US" sz="1200" b="0" dirty="0">
              <a:solidFill>
                <a:srgbClr val="002060"/>
              </a:solidFill>
            </a:endParaRP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36</a:t>
            </a:fld>
            <a:endParaRPr lang="zh-CN" altLang="en-US"/>
          </a:p>
        </p:txBody>
      </p:sp>
    </p:spTree>
    <p:extLst>
      <p:ext uri="{BB962C8B-B14F-4D97-AF65-F5344CB8AC3E}">
        <p14:creationId xmlns:p14="http://schemas.microsoft.com/office/powerpoint/2010/main" xmlns="" val="28955530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eaLnBrk="1" hangingPunct="1">
              <a:lnSpc>
                <a:spcPct val="120000"/>
              </a:lnSpc>
              <a:spcBef>
                <a:spcPct val="0"/>
              </a:spcBef>
              <a:spcAft>
                <a:spcPts val="1000"/>
              </a:spcAft>
              <a:buClr>
                <a:schemeClr val="folHlink"/>
              </a:buClr>
              <a:buFont typeface="Wingdings" panose="05000000000000000000" pitchFamily="2" charset="2"/>
              <a:buNone/>
            </a:pPr>
            <a:r>
              <a:rPr lang="zh-CN" altLang="en-US" sz="2400" b="0" dirty="0">
                <a:solidFill>
                  <a:srgbClr val="002060"/>
                </a:solidFill>
                <a:latin typeface="华文楷体" panose="02010600040101010101" pitchFamily="2" charset="-122"/>
                <a:ea typeface="华文楷体" panose="02010600040101010101" pitchFamily="2" charset="-122"/>
              </a:rPr>
              <a:t>对于现实世界的同一实体，来自不同数据源的属性值可能不同。这可能是因为表示、尺度、编码或比例的差异。</a:t>
            </a:r>
          </a:p>
          <a:p>
            <a:pPr lvl="1" eaLnBrk="1" hangingPunct="1">
              <a:lnSpc>
                <a:spcPct val="120000"/>
              </a:lnSpc>
              <a:spcBef>
                <a:spcPct val="0"/>
              </a:spcBef>
              <a:spcAft>
                <a:spcPts val="1000"/>
              </a:spcAft>
              <a:buClr>
                <a:schemeClr val="folHlink"/>
              </a:buClr>
              <a:buFont typeface="Wingdings" panose="05000000000000000000" pitchFamily="2" charset="2"/>
              <a:buNone/>
            </a:pPr>
            <a:r>
              <a:rPr lang="zh-CN" altLang="en-US" sz="2400" b="0" dirty="0">
                <a:solidFill>
                  <a:srgbClr val="002060"/>
                </a:solidFill>
                <a:latin typeface="华文楷体" panose="02010600040101010101" pitchFamily="2" charset="-122"/>
                <a:ea typeface="华文楷体" panose="02010600040101010101" pitchFamily="2" charset="-122"/>
              </a:rPr>
              <a:t>例如，重量属性可能在一个系统中以公制单位公斤存储，而在另一个系统中以英制单位磅存储。</a:t>
            </a:r>
          </a:p>
          <a:p>
            <a:pPr lvl="1" eaLnBrk="1" hangingPunct="1">
              <a:lnSpc>
                <a:spcPct val="120000"/>
              </a:lnSpc>
              <a:spcBef>
                <a:spcPct val="0"/>
              </a:spcBef>
              <a:spcAft>
                <a:spcPts val="1000"/>
              </a:spcAft>
              <a:buClr>
                <a:schemeClr val="folHlink"/>
              </a:buClr>
              <a:buFont typeface="Wingdings" panose="05000000000000000000" pitchFamily="2" charset="2"/>
              <a:buNone/>
            </a:pPr>
            <a:r>
              <a:rPr lang="zh-CN" altLang="en-US" sz="2400" b="0" dirty="0">
                <a:solidFill>
                  <a:srgbClr val="002060"/>
                </a:solidFill>
                <a:latin typeface="华文楷体" panose="02010600040101010101" pitchFamily="2" charset="-122"/>
                <a:ea typeface="华文楷体" panose="02010600040101010101" pitchFamily="2" charset="-122"/>
              </a:rPr>
              <a:t>再比如，某一表示长度的属性在一个数据库中用“厘米”表示，在另一个数据库中却使用“分米”表示。所以检测到这类数据值冲突后，可以根据需要修改某一数据库的属性值，以使不同数据库中同一实体的属性值保持一致。</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37</a:t>
            </a:fld>
            <a:endParaRPr lang="zh-CN" altLang="en-US"/>
          </a:p>
        </p:txBody>
      </p:sp>
    </p:spTree>
    <p:extLst>
      <p:ext uri="{BB962C8B-B14F-4D97-AF65-F5344CB8AC3E}">
        <p14:creationId xmlns:p14="http://schemas.microsoft.com/office/powerpoint/2010/main" xmlns="" val="14474569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本节视频介绍了数据预处理的两个任务，数据</a:t>
            </a:r>
            <a:r>
              <a:rPr lang="zh-CN" altLang="en-US" dirty="0" smtClean="0"/>
              <a:t>集成</a:t>
            </a:r>
            <a:endParaRPr lang="en-US" altLang="zh-CN" dirty="0"/>
          </a:p>
          <a:p>
            <a:r>
              <a:rPr lang="zh-CN" altLang="en-US" dirty="0"/>
              <a:t>数据集成是将互相关联的</a:t>
            </a:r>
            <a:r>
              <a:rPr lang="zh-CN" altLang="en-US" b="0" u="none" dirty="0">
                <a:solidFill>
                  <a:srgbClr val="800000"/>
                </a:solidFill>
              </a:rPr>
              <a:t>分布式异构数据源</a:t>
            </a:r>
            <a:r>
              <a:rPr lang="zh-CN" altLang="en-US" b="1" u="sng" dirty="0">
                <a:solidFill>
                  <a:srgbClr val="800000"/>
                </a:solidFill>
              </a:rPr>
              <a:t>集成</a:t>
            </a:r>
            <a:r>
              <a:rPr lang="zh-CN" altLang="en-US" dirty="0"/>
              <a:t>到一起，使用户能够以透明的方式访问这些数据源的一种方法，在集成过程中需要解决实体识别、冗余与相关分析和数据冲突检测这三种问题</a:t>
            </a:r>
            <a:r>
              <a:rPr lang="zh-CN" altLang="en-US" dirty="0" smtClean="0"/>
              <a:t>。</a:t>
            </a:r>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38</a:t>
            </a:fld>
            <a:endParaRPr lang="zh-CN" altLang="en-US"/>
          </a:p>
        </p:txBody>
      </p:sp>
    </p:spTree>
    <p:extLst>
      <p:ext uri="{BB962C8B-B14F-4D97-AF65-F5344CB8AC3E}">
        <p14:creationId xmlns:p14="http://schemas.microsoft.com/office/powerpoint/2010/main" xmlns="" val="2399719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rgbClr val="002060"/>
                </a:solidFill>
                <a:ea typeface="黑体" panose="02010609060101010101" pitchFamily="49" charset="-122"/>
              </a:rPr>
              <a:t>上节视频介绍了数据预处理的数据</a:t>
            </a:r>
            <a:r>
              <a:rPr lang="zh-CN" altLang="en-US" sz="1200" b="0" dirty="0" smtClean="0">
                <a:solidFill>
                  <a:srgbClr val="002060"/>
                </a:solidFill>
                <a:ea typeface="黑体" panose="02010609060101010101" pitchFamily="49" charset="-122"/>
              </a:rPr>
              <a:t>集成，</a:t>
            </a:r>
            <a:r>
              <a:rPr lang="zh-CN" altLang="en-US" sz="1200" b="0" dirty="0">
                <a:solidFill>
                  <a:srgbClr val="002060"/>
                </a:solidFill>
                <a:ea typeface="黑体" panose="02010609060101010101" pitchFamily="49" charset="-122"/>
              </a:rPr>
              <a:t>这节视频介绍</a:t>
            </a:r>
            <a:r>
              <a:rPr lang="zh-CN" altLang="en-US" sz="1200" b="0" dirty="0" smtClean="0">
                <a:solidFill>
                  <a:srgbClr val="002060"/>
                </a:solidFill>
                <a:ea typeface="黑体" panose="02010609060101010101" pitchFamily="49" charset="-122"/>
              </a:rPr>
              <a:t>预处理的第三个</a:t>
            </a:r>
            <a:r>
              <a:rPr lang="zh-CN" altLang="en-US" sz="1200" b="0" dirty="0">
                <a:solidFill>
                  <a:srgbClr val="002060"/>
                </a:solidFill>
                <a:ea typeface="黑体" panose="02010609060101010101" pitchFamily="49" charset="-122"/>
              </a:rPr>
              <a:t>任务，数据规约。</a:t>
            </a:r>
            <a:endParaRPr lang="en-US" altLang="zh-CN" sz="1200" b="0" dirty="0">
              <a:solidFill>
                <a:srgbClr val="002060"/>
              </a:solidFill>
              <a:ea typeface="黑体" panose="02010609060101010101" pitchFamily="49" charset="-122"/>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40</a:t>
            </a:fld>
            <a:endParaRPr lang="zh-CN" altLang="en-US"/>
          </a:p>
        </p:txBody>
      </p:sp>
    </p:spTree>
    <p:extLst>
      <p:ext uri="{BB962C8B-B14F-4D97-AF65-F5344CB8AC3E}">
        <p14:creationId xmlns:p14="http://schemas.microsoft.com/office/powerpoint/2010/main" xmlns="" val="2238985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dirty="0">
                <a:solidFill>
                  <a:srgbClr val="002060"/>
                </a:solidFill>
                <a:ea typeface="黑体" panose="02010609060101010101" pitchFamily="49" charset="-122"/>
              </a:rPr>
              <a:t>首先要清楚为什么进行数据规约，</a:t>
            </a:r>
            <a:r>
              <a:rPr lang="zh-CN" altLang="zh-CN" sz="1200" kern="1200" dirty="0">
                <a:solidFill>
                  <a:schemeClr val="tx1"/>
                </a:solidFill>
                <a:effectLst/>
                <a:latin typeface="+mn-lt"/>
                <a:ea typeface="+mn-ea"/>
                <a:cs typeface="+mn-cs"/>
              </a:rPr>
              <a:t>在现实场景中，数据集是很庞大的，数据是海量的，在整个数据集上进行复杂的数据分析和挖掘需要花费很长的时间</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数据规约的目的就是为了</a:t>
            </a:r>
            <a:r>
              <a:rPr lang="zh-CN" altLang="zh-CN" sz="1200" b="1" kern="1200" dirty="0">
                <a:solidFill>
                  <a:schemeClr val="tx1"/>
                </a:solidFill>
                <a:effectLst/>
                <a:latin typeface="+mn-lt"/>
                <a:ea typeface="+mn-ea"/>
                <a:cs typeface="+mn-cs"/>
              </a:rPr>
              <a:t>压缩数据量</a:t>
            </a:r>
            <a:r>
              <a:rPr lang="zh-CN" altLang="zh-CN" sz="1200" kern="1200" dirty="0">
                <a:solidFill>
                  <a:schemeClr val="tx1"/>
                </a:solidFill>
                <a:effectLst/>
                <a:latin typeface="+mn-lt"/>
                <a:ea typeface="+mn-ea"/>
                <a:cs typeface="+mn-cs"/>
              </a:rPr>
              <a:t>，</a:t>
            </a:r>
            <a:r>
              <a:rPr lang="zh-CN" altLang="en-US" sz="1200" dirty="0"/>
              <a:t>帮助从原有庞大数据集中获得一个</a:t>
            </a:r>
            <a:r>
              <a:rPr lang="zh-CN" altLang="en-US" sz="1200" b="1" dirty="0">
                <a:solidFill>
                  <a:srgbClr val="FF0000"/>
                </a:solidFill>
              </a:rPr>
              <a:t>精简</a:t>
            </a:r>
            <a:r>
              <a:rPr lang="zh-CN" altLang="en-US" sz="1200" dirty="0"/>
              <a:t>的数据集合，并使这一精简数据集</a:t>
            </a:r>
            <a:r>
              <a:rPr lang="zh-CN" altLang="en-US" sz="1200" b="1" dirty="0">
                <a:solidFill>
                  <a:srgbClr val="FF0000"/>
                </a:solidFill>
              </a:rPr>
              <a:t>保持原有数据集的完整性</a:t>
            </a:r>
            <a:r>
              <a:rPr lang="zh-CN" altLang="en-US" sz="1200" dirty="0"/>
              <a:t>，这样在精简数据集上进行数据挖掘显然效率更高，并且挖掘出来的结果与使用原有数据集所获得结果是</a:t>
            </a:r>
            <a:r>
              <a:rPr lang="zh-CN" altLang="en-US" sz="1200" b="1" dirty="0">
                <a:solidFill>
                  <a:srgbClr val="FF0000"/>
                </a:solidFill>
              </a:rPr>
              <a:t>基本相同</a:t>
            </a:r>
            <a:r>
              <a:rPr lang="zh-CN" altLang="en-US" sz="1200" dirty="0"/>
              <a:t>。</a:t>
            </a:r>
            <a:endParaRPr lang="en-US" altLang="zh-CN" sz="1200" dirty="0"/>
          </a:p>
          <a:p>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如何进行数据规约，它是有标准的，</a:t>
            </a:r>
            <a:r>
              <a:rPr lang="zh-CN" altLang="en-US" sz="1200" kern="1200" dirty="0">
                <a:solidFill>
                  <a:schemeClr val="tx1"/>
                </a:solidFill>
                <a:effectLst/>
                <a:latin typeface="+mn-lt"/>
                <a:ea typeface="+mn-ea"/>
                <a:cs typeface="+mn-cs"/>
              </a:rPr>
              <a:t>首先</a:t>
            </a:r>
            <a:r>
              <a:rPr lang="zh-CN" altLang="zh-CN" sz="1200" kern="1200" dirty="0">
                <a:solidFill>
                  <a:schemeClr val="tx1"/>
                </a:solidFill>
                <a:effectLst/>
                <a:latin typeface="+mn-lt"/>
                <a:ea typeface="+mn-ea"/>
                <a:cs typeface="+mn-cs"/>
              </a:rPr>
              <a:t>用于规约的时间不应当超过或抵消在规约后的数据上挖掘节省的时间。</a:t>
            </a:r>
            <a:r>
              <a:rPr lang="zh-CN" altLang="en-US" sz="1200" kern="1200" dirty="0">
                <a:solidFill>
                  <a:schemeClr val="tx1"/>
                </a:solidFill>
                <a:effectLst/>
                <a:latin typeface="+mn-lt"/>
                <a:ea typeface="+mn-ea"/>
                <a:cs typeface="+mn-cs"/>
              </a:rPr>
              <a:t>再者就是</a:t>
            </a:r>
            <a:r>
              <a:rPr lang="zh-CN" altLang="zh-CN" sz="1200" kern="1200" dirty="0">
                <a:solidFill>
                  <a:schemeClr val="tx1"/>
                </a:solidFill>
                <a:effectLst/>
                <a:latin typeface="+mn-lt"/>
                <a:ea typeface="+mn-ea"/>
                <a:cs typeface="+mn-cs"/>
              </a:rPr>
              <a:t>规约得到的数据比原数据小得多，但可以产生相同或几乎相同的分析结果。</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dirty="0">
              <a:solidFill>
                <a:srgbClr val="002060"/>
              </a:solidFill>
              <a:ea typeface="黑体" panose="020106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41</a:t>
            </a:fld>
            <a:endParaRPr lang="zh-CN" altLang="en-US"/>
          </a:p>
        </p:txBody>
      </p:sp>
    </p:spTree>
    <p:extLst>
      <p:ext uri="{BB962C8B-B14F-4D97-AF65-F5344CB8AC3E}">
        <p14:creationId xmlns:p14="http://schemas.microsoft.com/office/powerpoint/2010/main" xmlns="" val="461541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我们首先看下第一节，数据预处理的背景：就是存在各种的数据质量问题。到底存在哪些具体的问题呢？</a:t>
            </a: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xmlns="" val="27431462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a:t>
            </a:r>
            <a:r>
              <a:rPr lang="zh-CN" altLang="en-US" dirty="0" smtClean="0"/>
              <a:t>规约的策略有维归约、数量归约、数据压缩，每种策略下都有一系列相关的处理方法。</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42</a:t>
            </a:fld>
            <a:endParaRPr lang="zh-CN" altLang="en-US"/>
          </a:p>
        </p:txBody>
      </p:sp>
    </p:spTree>
    <p:extLst>
      <p:ext uri="{BB962C8B-B14F-4D97-AF65-F5344CB8AC3E}">
        <p14:creationId xmlns:p14="http://schemas.microsoft.com/office/powerpoint/2010/main" xmlns="" val="9067600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我们首先看下维归约策略的第一个方法：主成分分析。</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t>主成分分析</a:t>
            </a:r>
            <a:r>
              <a:rPr lang="zh-CN" altLang="en-US" sz="1200" dirty="0" smtClean="0"/>
              <a:t>也称</a:t>
            </a:r>
            <a:r>
              <a:rPr lang="zh-CN" altLang="en-US" sz="1200" dirty="0" smtClean="0">
                <a:hlinkClick r:id="rId3"/>
              </a:rPr>
              <a:t>主分量分析</a:t>
            </a:r>
            <a:r>
              <a:rPr lang="zh-CN" altLang="en-US" sz="1200" dirty="0" smtClean="0"/>
              <a:t>，旨在利用降维的思想，把</a:t>
            </a:r>
            <a:r>
              <a:rPr lang="zh-CN" altLang="en-US" sz="1200" dirty="0" smtClean="0">
                <a:solidFill>
                  <a:srgbClr val="FF0000"/>
                </a:solidFill>
              </a:rPr>
              <a:t>多指标</a:t>
            </a:r>
            <a:r>
              <a:rPr lang="zh-CN" altLang="en-US" sz="1200" dirty="0" smtClean="0"/>
              <a:t>转化为</a:t>
            </a:r>
            <a:r>
              <a:rPr lang="zh-CN" altLang="en-US" sz="1200" dirty="0" smtClean="0">
                <a:solidFill>
                  <a:srgbClr val="FF0000"/>
                </a:solidFill>
              </a:rPr>
              <a:t>少数几个</a:t>
            </a:r>
            <a:r>
              <a:rPr lang="zh-CN" altLang="en-US" sz="1200" dirty="0" smtClean="0">
                <a:hlinkClick r:id="rId4"/>
              </a:rPr>
              <a:t>综合指标</a:t>
            </a:r>
            <a:r>
              <a:rPr lang="zh-CN" altLang="en-US" sz="1200" dirty="0" smtClean="0"/>
              <a:t>，这些综合指标也就是主成分，其中每个主成分都能够反映原始变量的大部分信息，且所含信息互不重复。</a:t>
            </a:r>
            <a:endParaRPr lang="en-US" altLang="zh-CN" sz="1200"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在这张图中，销售毛利润、销售利润率、资产报酬率，转换为盈利能力的指标。在这张图标中，盈利能力、偿债能力、发展能力、营运能力就是主成分。我们可以看出，这种方法在</a:t>
            </a:r>
            <a:r>
              <a:rPr lang="zh-CN" altLang="en-US" sz="1200" dirty="0" smtClean="0"/>
              <a:t>在引进多方面变量的同时将复杂因素归结为几个主成分，使问题简单化，同时得到的结果更加科学有效的数据信息。总而言之，一句话就是简化了</a:t>
            </a:r>
            <a:r>
              <a:rPr lang="zh-CN" altLang="en-US" dirty="0" smtClean="0"/>
              <a:t>原始变量的分析，提高了分析效率。</a:t>
            </a:r>
          </a:p>
          <a:p>
            <a:endParaRPr lang="en-US" altLang="zh-CN"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43</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维归约策略的第二个方法是属性子集选择，</a:t>
            </a:r>
            <a:r>
              <a:rPr lang="zh-CN" altLang="en-US" sz="1200" dirty="0" smtClean="0">
                <a:solidFill>
                  <a:schemeClr val="tx1"/>
                </a:solidFill>
                <a:latin typeface="+mn-ea"/>
                <a:ea typeface="+mn-ea"/>
              </a:rPr>
              <a:t>主要用于检测并删除不相关、弱相关或冗余的属性</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目的是</a:t>
            </a:r>
            <a:r>
              <a:rPr lang="zh-CN" altLang="zh-CN" sz="1200" kern="1200" dirty="0" smtClean="0">
                <a:solidFill>
                  <a:schemeClr val="tx1"/>
                </a:solidFill>
                <a:effectLst/>
                <a:latin typeface="+mn-lt"/>
                <a:ea typeface="+mn-ea"/>
                <a:cs typeface="+mn-cs"/>
              </a:rPr>
              <a:t>找出最小属性集，使得数据类的概率分布尽可能地接近使用所有属性得到的原分布</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用于分析的数据集可能包含数以百计的属性，其中大部分属性可能与挖掘任务不相关，或者是冗余的。</a:t>
            </a:r>
            <a:r>
              <a:rPr lang="zh-CN" altLang="en-US" sz="1200" b="0" i="0" u="none" strike="noStrike" kern="1200" dirty="0" smtClean="0">
                <a:solidFill>
                  <a:schemeClr val="tx1"/>
                </a:solidFill>
                <a:effectLst/>
                <a:latin typeface="+mn-lt"/>
                <a:ea typeface="+mn-ea"/>
                <a:cs typeface="+mn-cs"/>
              </a:rPr>
              <a:t>例如如果分析任务是按顾客听到广告后是否愿意购买新的流行</a:t>
            </a:r>
            <a:r>
              <a:rPr lang="en-US" altLang="zh-CN" sz="1200" b="0" i="0" u="none" strike="noStrike" kern="1200" dirty="0" smtClean="0">
                <a:solidFill>
                  <a:schemeClr val="tx1"/>
                </a:solidFill>
                <a:effectLst/>
                <a:latin typeface="+mn-lt"/>
                <a:ea typeface="+mn-ea"/>
                <a:cs typeface="+mn-cs"/>
              </a:rPr>
              <a:t>CD</a:t>
            </a:r>
            <a:r>
              <a:rPr lang="zh-CN" altLang="en-US" sz="1200" b="0" i="0" u="none" strike="noStrike" kern="1200" dirty="0" smtClean="0">
                <a:solidFill>
                  <a:schemeClr val="tx1"/>
                </a:solidFill>
                <a:effectLst/>
                <a:latin typeface="+mn-lt"/>
                <a:ea typeface="+mn-ea"/>
                <a:cs typeface="+mn-cs"/>
              </a:rPr>
              <a:t>时，顾客的分类肯定是与</a:t>
            </a:r>
            <a:r>
              <a:rPr lang="zh-CN" altLang="en-US" sz="1200" b="1" i="0" u="none" strike="noStrike" kern="1200" dirty="0" smtClean="0">
                <a:solidFill>
                  <a:schemeClr val="tx1"/>
                </a:solidFill>
                <a:effectLst/>
                <a:latin typeface="+mn-lt"/>
                <a:ea typeface="+mn-ea"/>
                <a:cs typeface="+mn-cs"/>
              </a:rPr>
              <a:t>属性年龄、喜好的音乐类型</a:t>
            </a:r>
            <a:r>
              <a:rPr lang="zh-CN" altLang="en-US" sz="1200" b="0" i="0" u="none" strike="noStrike" kern="1200" dirty="0" smtClean="0">
                <a:solidFill>
                  <a:schemeClr val="tx1"/>
                </a:solidFill>
                <a:effectLst/>
                <a:latin typeface="+mn-lt"/>
                <a:ea typeface="+mn-ea"/>
                <a:cs typeface="+mn-cs"/>
              </a:rPr>
              <a:t>相关的，但诸如顾客的</a:t>
            </a:r>
            <a:r>
              <a:rPr lang="zh-CN" altLang="en-US" sz="1200" b="1" i="0" u="none" strike="noStrike" kern="1200" dirty="0" smtClean="0">
                <a:solidFill>
                  <a:schemeClr val="tx1"/>
                </a:solidFill>
                <a:effectLst/>
                <a:latin typeface="+mn-lt"/>
                <a:ea typeface="+mn-ea"/>
                <a:cs typeface="+mn-cs"/>
              </a:rPr>
              <a:t>电话号码，住址</a:t>
            </a:r>
            <a:r>
              <a:rPr lang="zh-CN" altLang="en-US" sz="1200" b="0" i="0" u="none" strike="noStrike" kern="1200" dirty="0" smtClean="0">
                <a:solidFill>
                  <a:schemeClr val="tx1"/>
                </a:solidFill>
                <a:effectLst/>
                <a:latin typeface="+mn-lt"/>
                <a:ea typeface="+mn-ea"/>
                <a:cs typeface="+mn-cs"/>
              </a:rPr>
              <a:t>等属性多半是不相关的。</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44</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lnSpc>
                <a:spcPct val="130000"/>
              </a:lnSpc>
              <a:spcBef>
                <a:spcPct val="0"/>
              </a:spcBef>
              <a:spcAft>
                <a:spcPts val="1000"/>
              </a:spcAft>
              <a:buFontTx/>
              <a:buNone/>
            </a:pPr>
            <a:r>
              <a:rPr lang="zh-CN" altLang="en-US" sz="1200" b="0" dirty="0" smtClean="0">
                <a:solidFill>
                  <a:srgbClr val="002060"/>
                </a:solidFill>
                <a:latin typeface="Times New Roman" panose="02020603050405020304" pitchFamily="18" charset="0"/>
                <a:ea typeface="黑体" panose="02010609060101010101" pitchFamily="49" charset="-122"/>
              </a:rPr>
              <a:t>接下来，我们来看下数量归约策略。所谓数据归约，是指</a:t>
            </a:r>
            <a:r>
              <a:rPr lang="zh-CN" altLang="en-US" sz="1200" b="0" dirty="0" smtClean="0">
                <a:solidFill>
                  <a:schemeClr val="tx1"/>
                </a:solidFill>
                <a:latin typeface="+mn-ea"/>
                <a:ea typeface="+mn-ea"/>
              </a:rPr>
              <a:t>通过选择替代的、较小的数据表示形式来减少数据量。</a:t>
            </a:r>
            <a:endParaRPr lang="en-US" altLang="zh-CN" sz="1200" b="0" dirty="0" smtClean="0">
              <a:solidFill>
                <a:schemeClr val="tx1"/>
              </a:solidFill>
              <a:latin typeface="+mn-ea"/>
              <a:ea typeface="+mn-ea"/>
            </a:endParaRPr>
          </a:p>
          <a:p>
            <a:pPr eaLnBrk="1" hangingPunct="1">
              <a:lnSpc>
                <a:spcPct val="130000"/>
              </a:lnSpc>
              <a:spcBef>
                <a:spcPct val="0"/>
              </a:spcBef>
              <a:spcAft>
                <a:spcPts val="1000"/>
              </a:spcAft>
              <a:buFontTx/>
              <a:buNone/>
            </a:pPr>
            <a:r>
              <a:rPr lang="zh-CN" altLang="en-US" sz="1200" b="0" dirty="0" smtClean="0">
                <a:solidFill>
                  <a:srgbClr val="002060"/>
                </a:solidFill>
                <a:latin typeface="Times New Roman" panose="02020603050405020304" pitchFamily="18" charset="0"/>
                <a:ea typeface="华文楷体" panose="02010600040101010101" pitchFamily="2" charset="-122"/>
              </a:rPr>
              <a:t>数值规约也可细分两种方法，一种是有参数的方法，另外一种就是无参数的方法。有参方法一般使用回归和对数的线性模型存储参数。</a:t>
            </a:r>
            <a:endParaRPr lang="en-US" altLang="zh-CN" sz="1200" b="0" dirty="0" smtClean="0">
              <a:solidFill>
                <a:srgbClr val="002060"/>
              </a:solidFill>
              <a:latin typeface="Times New Roman" panose="02020603050405020304" pitchFamily="18" charset="0"/>
              <a:ea typeface="华文楷体" panose="02010600040101010101" pitchFamily="2" charset="-122"/>
            </a:endParaRPr>
          </a:p>
          <a:p>
            <a:pPr eaLnBrk="1" hangingPunct="1">
              <a:lnSpc>
                <a:spcPct val="130000"/>
              </a:lnSpc>
              <a:spcBef>
                <a:spcPct val="0"/>
              </a:spcBef>
              <a:spcAft>
                <a:spcPts val="1000"/>
              </a:spcAft>
              <a:buFontTx/>
              <a:buNone/>
            </a:pPr>
            <a:r>
              <a:rPr lang="zh-CN" altLang="en-US" sz="1200" b="0" dirty="0" smtClean="0">
                <a:solidFill>
                  <a:srgbClr val="002060"/>
                </a:solidFill>
                <a:latin typeface="Times New Roman" panose="02020603050405020304" pitchFamily="18" charset="0"/>
                <a:ea typeface="华文楷体" panose="02010600040101010101" pitchFamily="2" charset="-122"/>
              </a:rPr>
              <a:t>无参方法一般有</a:t>
            </a:r>
            <a:r>
              <a:rPr lang="zh-CN" altLang="zh-CN" sz="1200" dirty="0" smtClean="0"/>
              <a:t>直方图、聚类、抽样和数据立方体聚集</a:t>
            </a:r>
            <a:r>
              <a:rPr lang="zh-CN" altLang="en-US" sz="1200" dirty="0" smtClean="0"/>
              <a:t>等方法。</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45</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lnSpc>
                <a:spcPct val="130000"/>
              </a:lnSpc>
              <a:spcBef>
                <a:spcPct val="0"/>
              </a:spcBef>
              <a:spcAft>
                <a:spcPts val="1000"/>
              </a:spcAft>
              <a:buFontTx/>
              <a:buNone/>
            </a:pPr>
            <a:r>
              <a:rPr lang="zh-CN" altLang="en-US" sz="1200" b="0" dirty="0" smtClean="0">
                <a:solidFill>
                  <a:srgbClr val="002060"/>
                </a:solidFill>
                <a:latin typeface="Times New Roman" panose="02020603050405020304" pitchFamily="18" charset="0"/>
                <a:ea typeface="华文楷体" panose="02010600040101010101" pitchFamily="2" charset="-122"/>
              </a:rPr>
              <a:t>我们首先看下有参数的方法，它就是</a:t>
            </a:r>
            <a:r>
              <a:rPr lang="zh-CN" altLang="en-US" sz="1200" b="0" dirty="0" smtClean="0">
                <a:solidFill>
                  <a:schemeClr val="tx1"/>
                </a:solidFill>
                <a:latin typeface="+mn-ea"/>
                <a:ea typeface="+mn-ea"/>
              </a:rPr>
              <a:t>使用一个参数模型来评估数据。该方法只需要存储参数，而不是实际数据，能大大减少数据量，但只对数值型数据有效。比如两个属性</a:t>
            </a:r>
            <a:r>
              <a:rPr lang="en-US" altLang="zh-CN" sz="1200" b="0" dirty="0" smtClean="0">
                <a:solidFill>
                  <a:schemeClr val="tx1"/>
                </a:solidFill>
                <a:latin typeface="+mn-ea"/>
                <a:ea typeface="+mn-ea"/>
              </a:rPr>
              <a:t>X</a:t>
            </a:r>
            <a:r>
              <a:rPr lang="zh-CN" altLang="en-US" sz="1200" b="0" dirty="0" smtClean="0">
                <a:solidFill>
                  <a:schemeClr val="tx1"/>
                </a:solidFill>
                <a:latin typeface="+mn-ea"/>
                <a:ea typeface="+mn-ea"/>
              </a:rPr>
              <a:t>和</a:t>
            </a:r>
            <a:r>
              <a:rPr lang="en-US" altLang="zh-CN" sz="1200" b="0" dirty="0" smtClean="0">
                <a:solidFill>
                  <a:schemeClr val="tx1"/>
                </a:solidFill>
                <a:latin typeface="+mn-ea"/>
                <a:ea typeface="+mn-ea"/>
              </a:rPr>
              <a:t>Y</a:t>
            </a:r>
            <a:r>
              <a:rPr lang="zh-CN" altLang="en-US" sz="1200" b="0" dirty="0" smtClean="0">
                <a:solidFill>
                  <a:schemeClr val="tx1"/>
                </a:solidFill>
                <a:latin typeface="+mn-ea"/>
                <a:ea typeface="+mn-ea"/>
              </a:rPr>
              <a:t>支持线性回归函数</a:t>
            </a:r>
            <a:r>
              <a:rPr lang="en-US" altLang="zh-CN" sz="1200" dirty="0" smtClean="0">
                <a:solidFill>
                  <a:srgbClr val="800000"/>
                </a:solidFill>
                <a:latin typeface="+mn-ea"/>
                <a:ea typeface="+mn-ea"/>
              </a:rPr>
              <a:t>Y</a:t>
            </a:r>
            <a:r>
              <a:rPr lang="en-US" altLang="zh-CN" sz="1200" b="0" dirty="0" smtClean="0">
                <a:solidFill>
                  <a:schemeClr val="tx1"/>
                </a:solidFill>
                <a:latin typeface="+mn-ea"/>
                <a:ea typeface="+mn-ea"/>
              </a:rPr>
              <a:t>=</a:t>
            </a:r>
            <a:r>
              <a:rPr lang="el-GR" altLang="zh-CN" sz="1200" b="0" dirty="0" smtClean="0">
                <a:solidFill>
                  <a:schemeClr val="tx1"/>
                </a:solidFill>
                <a:latin typeface="+mn-ea"/>
                <a:ea typeface="+mn-ea"/>
              </a:rPr>
              <a:t>α</a:t>
            </a:r>
            <a:r>
              <a:rPr lang="en-US" altLang="zh-CN" sz="1200" b="0" dirty="0" smtClean="0">
                <a:solidFill>
                  <a:schemeClr val="tx1"/>
                </a:solidFill>
                <a:latin typeface="+mn-ea"/>
                <a:ea typeface="+mn-ea"/>
              </a:rPr>
              <a:t>+</a:t>
            </a:r>
            <a:r>
              <a:rPr lang="el-GR" altLang="zh-CN" sz="1200" b="0" dirty="0" smtClean="0">
                <a:solidFill>
                  <a:schemeClr val="tx1"/>
                </a:solidFill>
                <a:latin typeface="+mn-ea"/>
                <a:ea typeface="+mn-ea"/>
              </a:rPr>
              <a:t>β</a:t>
            </a:r>
            <a:r>
              <a:rPr lang="en-US" altLang="zh-CN" sz="1200" dirty="0" smtClean="0">
                <a:solidFill>
                  <a:srgbClr val="800000"/>
                </a:solidFill>
                <a:latin typeface="+mn-ea"/>
                <a:ea typeface="+mn-ea"/>
              </a:rPr>
              <a:t>X</a:t>
            </a:r>
            <a:r>
              <a:rPr lang="zh-CN" altLang="en-US" sz="1200" dirty="0" smtClean="0">
                <a:solidFill>
                  <a:srgbClr val="800000"/>
                </a:solidFill>
                <a:latin typeface="+mn-ea"/>
                <a:ea typeface="+mn-ea"/>
              </a:rPr>
              <a:t>，则</a:t>
            </a:r>
            <a:r>
              <a:rPr lang="en-US" altLang="zh-CN" sz="1200" dirty="0" smtClean="0">
                <a:solidFill>
                  <a:srgbClr val="800000"/>
                </a:solidFill>
                <a:latin typeface="+mn-ea"/>
                <a:ea typeface="+mn-ea"/>
              </a:rPr>
              <a:t>XY</a:t>
            </a:r>
            <a:r>
              <a:rPr lang="zh-CN" altLang="en-US" sz="1200" dirty="0" smtClean="0">
                <a:solidFill>
                  <a:srgbClr val="800000"/>
                </a:solidFill>
                <a:latin typeface="+mn-ea"/>
                <a:ea typeface="+mn-ea"/>
              </a:rPr>
              <a:t>的所有数据可以用这个函数模型来表示，则在实际存储中只需要将参数</a:t>
            </a:r>
            <a:r>
              <a:rPr lang="el-GR" altLang="zh-CN" sz="1200" b="0" dirty="0" smtClean="0">
                <a:solidFill>
                  <a:schemeClr val="tx1"/>
                </a:solidFill>
                <a:latin typeface="+mn-ea"/>
                <a:ea typeface="+mn-ea"/>
              </a:rPr>
              <a:t>α</a:t>
            </a:r>
            <a:r>
              <a:rPr lang="zh-CN" altLang="en-US" sz="1200" b="0" dirty="0" smtClean="0">
                <a:solidFill>
                  <a:schemeClr val="tx1"/>
                </a:solidFill>
                <a:latin typeface="+mn-ea"/>
                <a:ea typeface="+mn-ea"/>
              </a:rPr>
              <a:t>，</a:t>
            </a:r>
            <a:r>
              <a:rPr lang="el-GR" altLang="zh-CN" sz="1200" b="0" dirty="0" smtClean="0">
                <a:solidFill>
                  <a:schemeClr val="tx1"/>
                </a:solidFill>
                <a:latin typeface="+mn-ea"/>
                <a:ea typeface="+mn-ea"/>
              </a:rPr>
              <a:t>β</a:t>
            </a:r>
            <a:r>
              <a:rPr lang="zh-CN" altLang="en-US" sz="1200" b="0" dirty="0" smtClean="0">
                <a:solidFill>
                  <a:schemeClr val="tx1"/>
                </a:solidFill>
                <a:latin typeface="+mn-ea"/>
                <a:ea typeface="+mn-ea"/>
              </a:rPr>
              <a:t>存储起来即可。</a:t>
            </a:r>
            <a:endParaRPr lang="en-US" altLang="zh-CN" sz="1200" b="0" dirty="0" smtClean="0">
              <a:solidFill>
                <a:schemeClr val="tx1"/>
              </a:solidFill>
              <a:latin typeface="+mn-ea"/>
              <a:ea typeface="+mn-ea"/>
            </a:endParaRP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46</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lnSpc>
                <a:spcPct val="130000"/>
              </a:lnSpc>
              <a:spcBef>
                <a:spcPct val="0"/>
              </a:spcBef>
              <a:spcAft>
                <a:spcPts val="1000"/>
              </a:spcAft>
              <a:buFontTx/>
              <a:buNone/>
            </a:pPr>
            <a:r>
              <a:rPr lang="zh-CN" altLang="en-US" sz="1200" b="0" dirty="0" smtClean="0">
                <a:solidFill>
                  <a:schemeClr val="tx1"/>
                </a:solidFill>
                <a:latin typeface="+mn-ea"/>
                <a:ea typeface="+mn-ea"/>
              </a:rPr>
              <a:t>数量归约的另一种方法是无参的方法，比如用直方图来压缩数据。</a:t>
            </a:r>
            <a:endParaRPr lang="en-US" altLang="zh-CN" sz="1200" b="0" dirty="0" smtClean="0">
              <a:solidFill>
                <a:schemeClr val="tx1"/>
              </a:solidFill>
              <a:latin typeface="+mn-ea"/>
              <a:ea typeface="+mn-ea"/>
            </a:endParaRPr>
          </a:p>
          <a:p>
            <a:pPr eaLnBrk="1" hangingPunct="1">
              <a:lnSpc>
                <a:spcPct val="130000"/>
              </a:lnSpc>
              <a:spcBef>
                <a:spcPct val="0"/>
              </a:spcBef>
              <a:spcAft>
                <a:spcPts val="1000"/>
              </a:spcAft>
              <a:buFontTx/>
              <a:buNone/>
            </a:pPr>
            <a:r>
              <a:rPr lang="zh-CN" altLang="en-US" sz="1200" b="0" dirty="0" smtClean="0">
                <a:solidFill>
                  <a:schemeClr val="tx1"/>
                </a:solidFill>
                <a:latin typeface="+mn-ea"/>
                <a:ea typeface="+mn-ea"/>
              </a:rPr>
              <a:t>直方图是根据属性的数据分布将其分成若干不相交的区间，使用每个区间的高度与其出现的频率成正比，通过一个例子来看下如何使用直方图来压缩数据。有这样一组某商店销售产品的单价数据（显示这组数据），根据单价的取值和出现频率（对应价格清单），绘制了一幅直方图，那么这组数据就可以使用压缩后的直方图来表示。</a:t>
            </a:r>
            <a:endParaRPr lang="en-US" altLang="zh-CN" sz="1200" b="0" dirty="0" smtClean="0">
              <a:solidFill>
                <a:schemeClr val="tx1"/>
              </a:solidFill>
              <a:latin typeface="+mn-ea"/>
              <a:ea typeface="+mn-ea"/>
            </a:endParaRP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47</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聚类属于数量归约中的无参方法的一种子方法，它将原数据集划分成多个群或聚类。一个好的划分的原则是：</a:t>
            </a:r>
            <a:r>
              <a:rPr lang="zh-CN" altLang="en-US" sz="1200" dirty="0" smtClean="0">
                <a:solidFill>
                  <a:srgbClr val="002060"/>
                </a:solidFill>
                <a:latin typeface="华文楷体" pitchFamily="2" charset="-122"/>
                <a:ea typeface="华文楷体" pitchFamily="2" charset="-122"/>
              </a:rPr>
              <a:t>同类中的数据彼此相似；不同类中的数据彼此不相似。一般上，可通过空间距离来度量相似度，当然，也可以通过别的方法来度量相似度，比如划分法，层次法，密度算法等。聚类的有效性依赖于实际数据的内在规律，也就是不同的数据集具备有不同的特征，由不同的特征决定选取不同的算法来进行聚类。</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48</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比如，在这种居民的分布图中，通过空间距离的聚类，就可以发现有三个小区，有若干人居住在小区周边，这就是孤立点。</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49</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同样的，取样也属于数量归约中的无参方法的一种子方法，它允许用数据的较小随机样本表示大的数据集。</a:t>
            </a:r>
            <a:endParaRPr lang="en-US" altLang="zh-CN" dirty="0" smtClean="0"/>
          </a:p>
          <a:p>
            <a:r>
              <a:rPr lang="zh-CN" altLang="en-US" dirty="0" smtClean="0"/>
              <a:t>取样的方法有以下四种，</a:t>
            </a:r>
            <a:r>
              <a:rPr lang="zh-CN" altLang="en-US" sz="1200" dirty="0" smtClean="0">
                <a:solidFill>
                  <a:srgbClr val="002060"/>
                </a:solidFill>
                <a:latin typeface="Times New Roman" pitchFamily="18" charset="0"/>
                <a:ea typeface="华文楷体" pitchFamily="2" charset="-122"/>
              </a:rPr>
              <a:t>不放回简单随机取样，放回简单随机取样，聚类取样，分层取样。接下来，我们将一一道来。</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50</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smtClean="0">
                <a:solidFill>
                  <a:srgbClr val="002060"/>
                </a:solidFill>
                <a:latin typeface="Times New Roman" pitchFamily="18" charset="0"/>
                <a:ea typeface="华文楷体" pitchFamily="2" charset="-122"/>
              </a:rPr>
              <a:t>如图所示，不放回简单随机取样，就是随机从数据池中取出数据后，不再将抽出放回资源池。一般常见的应用场景是计算利用摇奖机进行摇奖的概率。</a:t>
            </a:r>
            <a:endParaRPr lang="en-US" altLang="zh-CN" sz="1200" dirty="0" smtClean="0">
              <a:solidFill>
                <a:srgbClr val="002060"/>
              </a:solidFill>
              <a:latin typeface="Times New Roman" pitchFamily="18" charset="0"/>
              <a:ea typeface="华文楷体" pitchFamily="2" charset="-122"/>
            </a:endParaRPr>
          </a:p>
          <a:p>
            <a:r>
              <a:rPr lang="zh-CN" altLang="en-US" sz="1200" dirty="0" smtClean="0">
                <a:solidFill>
                  <a:srgbClr val="002060"/>
                </a:solidFill>
                <a:latin typeface="Times New Roman" pitchFamily="18" charset="0"/>
                <a:ea typeface="华文楷体" pitchFamily="2" charset="-122"/>
              </a:rPr>
              <a:t>而放回简单随机取样，是从数据池中取出数据后，需要将抽出的数据放回资源池的。常见的应用场景是计算丢骰子时，每个数字出现的概率。</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51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数据的质量问题主要存在这六大方面的问题：准确性、完整性、一致性、相关性、时效性和可信性可解释性</a:t>
            </a:r>
            <a:endParaRPr lang="en-US" altLang="zh-CN" dirty="0" smtClean="0"/>
          </a:p>
          <a:p>
            <a:r>
              <a:rPr lang="zh-CN" altLang="en-US" dirty="0" smtClean="0"/>
              <a:t>这</a:t>
            </a:r>
            <a:r>
              <a:rPr lang="en-US" altLang="zh-CN" dirty="0" smtClean="0"/>
              <a:t>6</a:t>
            </a:r>
            <a:r>
              <a:rPr lang="zh-CN" altLang="en-US" dirty="0" smtClean="0"/>
              <a:t>个方面的问题，可以从不同的角度去划分。</a:t>
            </a:r>
            <a:endParaRPr lang="en-US" altLang="zh-CN" dirty="0" smtClean="0"/>
          </a:p>
          <a:p>
            <a:r>
              <a:rPr lang="zh-CN" altLang="en-US" dirty="0" smtClean="0"/>
              <a:t>如果从可采集角度看，分为准确性、完整性、一致性。</a:t>
            </a:r>
            <a:endParaRPr lang="en-US" altLang="zh-CN" dirty="0" smtClean="0"/>
          </a:p>
          <a:p>
            <a:r>
              <a:rPr lang="zh-CN" altLang="en-US" dirty="0" smtClean="0"/>
              <a:t>从应用角度看，可分为相关性、时效性。</a:t>
            </a:r>
            <a:endParaRPr lang="en-US" altLang="zh-CN" dirty="0" smtClean="0"/>
          </a:p>
          <a:p>
            <a:r>
              <a:rPr lang="zh-CN" altLang="en-US" dirty="0" smtClean="0"/>
              <a:t>从用户使用角度看，可分为可信性和可解释性。</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5</a:t>
            </a:fld>
            <a:endParaRPr lang="zh-CN" altLang="en-US"/>
          </a:p>
        </p:txBody>
      </p:sp>
    </p:spTree>
    <p:extLst>
      <p:ext uri="{BB962C8B-B14F-4D97-AF65-F5344CB8AC3E}">
        <p14:creationId xmlns:p14="http://schemas.microsoft.com/office/powerpoint/2010/main" xmlns="" val="25030805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取样的第三种方式是聚类取样，</a:t>
            </a:r>
            <a:r>
              <a:rPr lang="zh-CN" altLang="en-US" sz="1200" b="0" dirty="0" smtClean="0">
                <a:solidFill>
                  <a:srgbClr val="002060"/>
                </a:solidFill>
                <a:latin typeface="Times New Roman" pitchFamily="18" charset="0"/>
                <a:ea typeface="华文楷体" pitchFamily="2" charset="-122"/>
              </a:rPr>
              <a:t>如图所示，数据集</a:t>
            </a:r>
            <a:r>
              <a:rPr lang="en-US" altLang="zh-CN" sz="1200" b="0" dirty="0" smtClean="0">
                <a:solidFill>
                  <a:srgbClr val="002060"/>
                </a:solidFill>
                <a:latin typeface="Times New Roman" pitchFamily="18" charset="0"/>
                <a:ea typeface="华文楷体" pitchFamily="2" charset="-122"/>
              </a:rPr>
              <a:t>D</a:t>
            </a:r>
            <a:r>
              <a:rPr lang="zh-CN" altLang="en-US" sz="1200" b="0" dirty="0" smtClean="0">
                <a:solidFill>
                  <a:srgbClr val="002060"/>
                </a:solidFill>
                <a:latin typeface="Times New Roman" pitchFamily="18" charset="0"/>
                <a:ea typeface="华文楷体" pitchFamily="2" charset="-122"/>
              </a:rPr>
              <a:t>每</a:t>
            </a:r>
            <a:r>
              <a:rPr lang="en-US" altLang="zh-CN" sz="1200" b="0" dirty="0" smtClean="0">
                <a:solidFill>
                  <a:srgbClr val="002060"/>
                </a:solidFill>
                <a:latin typeface="Times New Roman" pitchFamily="18" charset="0"/>
                <a:ea typeface="华文楷体" pitchFamily="2" charset="-122"/>
              </a:rPr>
              <a:t>100</a:t>
            </a:r>
            <a:r>
              <a:rPr lang="zh-CN" altLang="en-US" sz="1200" b="0" dirty="0" smtClean="0">
                <a:solidFill>
                  <a:srgbClr val="002060"/>
                </a:solidFill>
                <a:latin typeface="Times New Roman" pitchFamily="18" charset="0"/>
                <a:ea typeface="华文楷体" pitchFamily="2" charset="-122"/>
              </a:rPr>
              <a:t>条记录被分成一个聚类，然后再从</a:t>
            </a:r>
            <a:r>
              <a:rPr lang="en-US" altLang="zh-CN" sz="1200" b="0" dirty="0" smtClean="0">
                <a:solidFill>
                  <a:srgbClr val="002060"/>
                </a:solidFill>
                <a:latin typeface="Times New Roman" pitchFamily="18" charset="0"/>
                <a:ea typeface="华文楷体" pitchFamily="2" charset="-122"/>
              </a:rPr>
              <a:t>100</a:t>
            </a:r>
            <a:r>
              <a:rPr lang="zh-CN" altLang="en-US" sz="1200" b="0" dirty="0" smtClean="0">
                <a:solidFill>
                  <a:srgbClr val="002060"/>
                </a:solidFill>
                <a:latin typeface="Times New Roman" pitchFamily="18" charset="0"/>
                <a:ea typeface="华文楷体" pitchFamily="2" charset="-122"/>
              </a:rPr>
              <a:t>条记录中抽取</a:t>
            </a:r>
            <a:r>
              <a:rPr lang="en-US" altLang="zh-CN" sz="1200" b="0" dirty="0" smtClean="0">
                <a:solidFill>
                  <a:srgbClr val="002060"/>
                </a:solidFill>
                <a:latin typeface="Times New Roman" pitchFamily="18" charset="0"/>
                <a:ea typeface="华文楷体" pitchFamily="2" charset="-122"/>
              </a:rPr>
              <a:t>4</a:t>
            </a:r>
            <a:r>
              <a:rPr lang="zh-CN" altLang="en-US" sz="1200" b="0" dirty="0" smtClean="0">
                <a:solidFill>
                  <a:srgbClr val="002060"/>
                </a:solidFill>
                <a:latin typeface="Times New Roman" pitchFamily="18" charset="0"/>
                <a:ea typeface="华文楷体" pitchFamily="2" charset="-122"/>
              </a:rPr>
              <a:t>条记录组成数据子集。</a:t>
            </a:r>
            <a:endParaRPr lang="zh-CN" altLang="en-US" dirty="0" smtClean="0"/>
          </a:p>
          <a:p>
            <a:r>
              <a:rPr lang="zh-CN" altLang="en-US" dirty="0" smtClean="0"/>
              <a:t>这个取样过程，进行严谨的描述就是：</a:t>
            </a:r>
            <a:r>
              <a:rPr lang="zh-CN" altLang="en-US" sz="1200" b="0" dirty="0" smtClean="0">
                <a:solidFill>
                  <a:srgbClr val="002060"/>
                </a:solidFill>
                <a:latin typeface="Times New Roman" pitchFamily="18" charset="0"/>
                <a:ea typeface="华文楷体" pitchFamily="2" charset="-122"/>
              </a:rPr>
              <a:t>首先将大数据集</a:t>
            </a:r>
            <a:r>
              <a:rPr lang="en-US" altLang="zh-CN" sz="1200" b="0" dirty="0" smtClean="0">
                <a:solidFill>
                  <a:srgbClr val="002060"/>
                </a:solidFill>
                <a:latin typeface="Times New Roman" pitchFamily="18" charset="0"/>
                <a:ea typeface="华文楷体" pitchFamily="2" charset="-122"/>
              </a:rPr>
              <a:t>D</a:t>
            </a:r>
            <a:r>
              <a:rPr lang="zh-CN" altLang="en-US" sz="1200" b="0" dirty="0" smtClean="0">
                <a:solidFill>
                  <a:srgbClr val="002060"/>
                </a:solidFill>
                <a:latin typeface="Times New Roman" pitchFamily="18" charset="0"/>
                <a:ea typeface="华文楷体" pitchFamily="2" charset="-122"/>
              </a:rPr>
              <a:t>划分为</a:t>
            </a:r>
            <a:r>
              <a:rPr lang="en-US" altLang="zh-CN" sz="1200" b="0" dirty="0" smtClean="0">
                <a:solidFill>
                  <a:srgbClr val="002060"/>
                </a:solidFill>
                <a:latin typeface="Times New Roman" pitchFamily="18" charset="0"/>
                <a:ea typeface="华文楷体" pitchFamily="2" charset="-122"/>
              </a:rPr>
              <a:t>M</a:t>
            </a:r>
            <a:r>
              <a:rPr lang="zh-CN" altLang="en-US" sz="1200" b="0" dirty="0" smtClean="0">
                <a:solidFill>
                  <a:srgbClr val="002060"/>
                </a:solidFill>
                <a:latin typeface="Times New Roman" pitchFamily="18" charset="0"/>
                <a:ea typeface="华文楷体" pitchFamily="2" charset="-122"/>
              </a:rPr>
              <a:t>个互不相交的聚类，然后再从</a:t>
            </a:r>
            <a:r>
              <a:rPr lang="en-US" altLang="zh-CN" sz="1200" b="0" dirty="0" smtClean="0">
                <a:solidFill>
                  <a:srgbClr val="002060"/>
                </a:solidFill>
                <a:latin typeface="Times New Roman" pitchFamily="18" charset="0"/>
                <a:ea typeface="华文楷体" pitchFamily="2" charset="-122"/>
              </a:rPr>
              <a:t>M</a:t>
            </a:r>
            <a:r>
              <a:rPr lang="zh-CN" altLang="en-US" sz="1200" b="0" dirty="0" smtClean="0">
                <a:solidFill>
                  <a:srgbClr val="002060"/>
                </a:solidFill>
                <a:latin typeface="Times New Roman" pitchFamily="18" charset="0"/>
                <a:ea typeface="华文楷体" pitchFamily="2" charset="-122"/>
              </a:rPr>
              <a:t>个类中的数据对象分别进行随机抽取，可最终获得聚类采样的数据子集。</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52</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聚类取样常用的场景如图所示，例如我们需要调查人们对产品的建议，由于客户很多，不可能遍历调查每一个客户。为了提升效率，我们先按空间距离方法聚类，得出我们的客户分布在</a:t>
            </a:r>
            <a:r>
              <a:rPr lang="en-US" altLang="zh-CN" dirty="0" smtClean="0"/>
              <a:t>3</a:t>
            </a:r>
            <a:r>
              <a:rPr lang="zh-CN" altLang="en-US" dirty="0" smtClean="0"/>
              <a:t>个小区内，对应图的蓝黑白点。于是，我们在每个小区抽取部分客户调查。这些客户的建议是具有空间区域代表性的。</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53</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取样的第四种方式是分成取样，它是</a:t>
            </a:r>
            <a:r>
              <a:rPr lang="zh-CN" altLang="en-US" sz="1200" b="0" dirty="0" smtClean="0">
                <a:solidFill>
                  <a:srgbClr val="002060"/>
                </a:solidFill>
                <a:latin typeface="Times New Roman" pitchFamily="18" charset="0"/>
                <a:ea typeface="华文楷体" pitchFamily="2" charset="-122"/>
              </a:rPr>
              <a:t>首先将大数据集</a:t>
            </a:r>
            <a:r>
              <a:rPr lang="en-US" altLang="zh-CN" sz="1200" b="0" dirty="0" smtClean="0">
                <a:solidFill>
                  <a:srgbClr val="002060"/>
                </a:solidFill>
                <a:latin typeface="Times New Roman" pitchFamily="18" charset="0"/>
                <a:ea typeface="华文楷体" pitchFamily="2" charset="-122"/>
              </a:rPr>
              <a:t>D</a:t>
            </a:r>
            <a:r>
              <a:rPr lang="zh-CN" altLang="en-US" sz="1200" b="0" dirty="0" smtClean="0">
                <a:solidFill>
                  <a:srgbClr val="002060"/>
                </a:solidFill>
                <a:latin typeface="Times New Roman" pitchFamily="18" charset="0"/>
                <a:ea typeface="华文楷体" pitchFamily="2" charset="-122"/>
              </a:rPr>
              <a:t>划分为互不相交的层，然后对每一层简单随机选样得到</a:t>
            </a:r>
            <a:r>
              <a:rPr lang="en-US" altLang="zh-CN" sz="1200" b="0" dirty="0" smtClean="0">
                <a:solidFill>
                  <a:srgbClr val="002060"/>
                </a:solidFill>
                <a:latin typeface="Times New Roman" pitchFamily="18" charset="0"/>
                <a:ea typeface="华文楷体" pitchFamily="2" charset="-122"/>
              </a:rPr>
              <a:t>D</a:t>
            </a:r>
            <a:r>
              <a:rPr lang="zh-CN" altLang="en-US" sz="1200" b="0" dirty="0" smtClean="0">
                <a:solidFill>
                  <a:srgbClr val="002060"/>
                </a:solidFill>
                <a:latin typeface="Times New Roman" pitchFamily="18" charset="0"/>
                <a:ea typeface="华文楷体" pitchFamily="2" charset="-122"/>
              </a:rPr>
              <a:t>的分层选样。</a:t>
            </a:r>
            <a:endParaRPr lang="zh-CN" altLang="en-US"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54</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不同于的聚类取样的是，我们调查小区客户的对产品的满意度时，如果每个小区的每个客户属性是不一样的，那么就存在很大的偏差。一种比较稳妥的方法就是将客户分层，然后再去调查。</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例如</a:t>
            </a:r>
            <a:r>
              <a:rPr lang="zh-CN" altLang="en-US" sz="1200" b="0" dirty="0" smtClean="0">
                <a:solidFill>
                  <a:srgbClr val="002060"/>
                </a:solidFill>
                <a:latin typeface="Times New Roman" pitchFamily="18" charset="0"/>
                <a:ea typeface="华文楷体" pitchFamily="2" charset="-122"/>
              </a:rPr>
              <a:t>根据顾客的年龄组进行分层，然后再在每个年龄组中进行随机选样，从而确保了最终获得分层采样数据子集中的年龄分布具有代表性。这种方法就是分层取样。</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55</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数据</a:t>
            </a:r>
            <a:r>
              <a:rPr lang="zh-CN" altLang="en-US" dirty="0"/>
              <a:t>立方体</a:t>
            </a:r>
            <a:r>
              <a:rPr lang="zh-CN" altLang="en-US" dirty="0" smtClean="0"/>
              <a:t>聚集也是数量归约策略中的一种无参数方法</a:t>
            </a:r>
            <a:r>
              <a:rPr lang="zh-CN" altLang="en-US" dirty="0"/>
              <a:t>。</a:t>
            </a:r>
            <a:r>
              <a:rPr lang="zh-CN" altLang="en-US" dirty="0" smtClean="0"/>
              <a:t>数据</a:t>
            </a:r>
            <a:r>
              <a:rPr lang="zh-CN" altLang="en-US" dirty="0"/>
              <a:t>立方体是指数据的多维建模和表示，</a:t>
            </a:r>
            <a:r>
              <a:rPr lang="zh-CN" altLang="en-US" sz="1200" dirty="0"/>
              <a:t>由</a:t>
            </a:r>
            <a:r>
              <a:rPr lang="zh-CN" altLang="en-US" sz="1200" b="1" dirty="0"/>
              <a:t>维度、维度成员和度量值</a:t>
            </a:r>
            <a:r>
              <a:rPr lang="zh-CN" altLang="en-US" sz="1200" dirty="0"/>
              <a:t>组成。</a:t>
            </a:r>
            <a:r>
              <a:rPr lang="zh-CN" altLang="en-US" b="1" dirty="0"/>
              <a:t>维度</a:t>
            </a:r>
            <a:r>
              <a:rPr lang="zh-CN" altLang="en-US" dirty="0"/>
              <a:t>是指观察数据的角度，比如图中，可以从</a:t>
            </a:r>
            <a:r>
              <a:rPr lang="zh-CN" altLang="en-US" b="1" dirty="0"/>
              <a:t>产品类型、时间、地区</a:t>
            </a:r>
            <a:r>
              <a:rPr lang="zh-CN" altLang="en-US" dirty="0"/>
              <a:t>三个维度来查看公司产品的销量情况；维度成员指每个维度的取值，比如时间维度它具有一季度，二季度，三季度这三个成员，而地区维度成员有浙江、上海、江苏等地区组成。度量值指具有实际意义的值，比如图中</a:t>
            </a:r>
            <a:r>
              <a:rPr lang="en-US" altLang="zh-CN" b="1" dirty="0"/>
              <a:t>2300</a:t>
            </a:r>
            <a:r>
              <a:rPr lang="zh-CN" altLang="en-US" dirty="0"/>
              <a:t>是</a:t>
            </a:r>
            <a:r>
              <a:rPr lang="en-US" altLang="zh-CN" b="1" dirty="0"/>
              <a:t>2010</a:t>
            </a:r>
            <a:r>
              <a:rPr lang="zh-CN" altLang="en-US" b="1" dirty="0"/>
              <a:t>年第一季度</a:t>
            </a:r>
            <a:r>
              <a:rPr lang="zh-CN" altLang="en-US" dirty="0"/>
              <a:t>，</a:t>
            </a:r>
            <a:r>
              <a:rPr lang="zh-CN" altLang="en-US" b="1" dirty="0"/>
              <a:t>电子产品</a:t>
            </a:r>
            <a:r>
              <a:rPr lang="zh-CN" altLang="en-US" dirty="0"/>
              <a:t>在</a:t>
            </a:r>
            <a:r>
              <a:rPr lang="zh-CN" altLang="en-US" b="1" dirty="0"/>
              <a:t>浙江</a:t>
            </a:r>
            <a:r>
              <a:rPr lang="zh-CN" altLang="en-US" dirty="0"/>
              <a:t>地区的</a:t>
            </a:r>
            <a:r>
              <a:rPr lang="zh-CN" altLang="en-US" b="1" dirty="0"/>
              <a:t>销售量</a:t>
            </a:r>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数据立方体聚集是指将</a:t>
            </a:r>
            <a:r>
              <a:rPr lang="en-US" altLang="zh-CN" b="0" dirty="0"/>
              <a:t>n</a:t>
            </a:r>
            <a:r>
              <a:rPr lang="zh-CN" altLang="en-US" b="0" dirty="0"/>
              <a:t>维数据立方体聚集成</a:t>
            </a:r>
            <a:r>
              <a:rPr lang="en-US" altLang="zh-CN" b="0" dirty="0"/>
              <a:t>n-1</a:t>
            </a:r>
            <a:r>
              <a:rPr lang="zh-CN" altLang="en-US" b="0" dirty="0"/>
              <a:t>维的数据立方体的过程。</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1"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56</a:t>
            </a:fld>
            <a:endParaRPr lang="zh-CN" altLang="en-US"/>
          </a:p>
        </p:txBody>
      </p:sp>
    </p:spTree>
    <p:extLst>
      <p:ext uri="{BB962C8B-B14F-4D97-AF65-F5344CB8AC3E}">
        <p14:creationId xmlns:p14="http://schemas.microsoft.com/office/powerpoint/2010/main" xmlns="" val="1319844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比如一家电子公司，它拥有</a:t>
            </a:r>
            <a:r>
              <a:rPr lang="zh-CN" altLang="en-US" b="1" dirty="0"/>
              <a:t>家庭娱乐、电脑、手机和安全</a:t>
            </a:r>
            <a:r>
              <a:rPr lang="zh-CN" altLang="en-US" dirty="0"/>
              <a:t>四种产品，分别在</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四个地区有销售点，如图所示的数据立方体（左图）收集了</a:t>
            </a:r>
            <a:r>
              <a:rPr lang="en-US" altLang="zh-CN" b="1" dirty="0"/>
              <a:t>2002</a:t>
            </a:r>
            <a:r>
              <a:rPr lang="zh-CN" altLang="en-US" b="1" dirty="0"/>
              <a:t>到</a:t>
            </a:r>
            <a:r>
              <a:rPr lang="en-US" altLang="zh-CN" b="1" dirty="0"/>
              <a:t>2004</a:t>
            </a:r>
            <a:r>
              <a:rPr lang="zh-CN" altLang="en-US" dirty="0"/>
              <a:t>年期间的销售数据，当公司生产经理想看下各产品在这几年的销量趋势，这时他就不关注各地区的销量，于是可以从</a:t>
            </a:r>
            <a:r>
              <a:rPr lang="zh-CN" altLang="en-US" b="1" dirty="0"/>
              <a:t>地区</a:t>
            </a:r>
            <a:r>
              <a:rPr lang="zh-CN" altLang="en-US" dirty="0"/>
              <a:t>维度做聚集，最终得到表格所示的数据。这个数据可以帮助生产经理去决策下一年每个产品的生产计划。</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57</a:t>
            </a:fld>
            <a:endParaRPr lang="zh-CN" altLang="en-US"/>
          </a:p>
        </p:txBody>
      </p:sp>
    </p:spTree>
    <p:extLst>
      <p:ext uri="{BB962C8B-B14F-4D97-AF65-F5344CB8AC3E}">
        <p14:creationId xmlns:p14="http://schemas.microsoft.com/office/powerpoint/2010/main" xmlns="" val="34856799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120000"/>
              </a:lnSpc>
              <a:spcBef>
                <a:spcPct val="0"/>
              </a:spcBef>
              <a:spcAft>
                <a:spcPts val="1000"/>
              </a:spcAft>
              <a:buFontTx/>
              <a:buNone/>
            </a:pPr>
            <a:r>
              <a:rPr lang="zh-CN" altLang="en-US" sz="1200" b="0" dirty="0" smtClean="0">
                <a:solidFill>
                  <a:srgbClr val="002060"/>
                </a:solidFill>
                <a:latin typeface="Times New Roman" panose="02020603050405020304" pitchFamily="18" charset="0"/>
                <a:ea typeface="华文楷体" panose="02010600040101010101" pitchFamily="2" charset="-122"/>
              </a:rPr>
              <a:t>数据归约的第三种策略是数据压缩。</a:t>
            </a:r>
            <a:r>
              <a:rPr lang="zh-CN" altLang="en-US" sz="1200" b="0" dirty="0">
                <a:solidFill>
                  <a:srgbClr val="002060"/>
                </a:solidFill>
                <a:latin typeface="Times New Roman" panose="02020603050405020304" pitchFamily="18" charset="0"/>
                <a:ea typeface="华文楷体" panose="02010600040101010101" pitchFamily="2" charset="-122"/>
              </a:rPr>
              <a:t>它</a:t>
            </a:r>
            <a:r>
              <a:rPr lang="zh-CN" altLang="en-US" sz="1200" dirty="0"/>
              <a:t>利用</a:t>
            </a:r>
            <a:r>
              <a:rPr lang="zh-CN" altLang="en-US" sz="1200" dirty="0">
                <a:latin typeface="Times New Roman" pitchFamily="18" charset="0"/>
              </a:rPr>
              <a:t>数据编码或数据转换将原来的数据集合压缩为一个较小规模的数据集合。</a:t>
            </a:r>
            <a:endParaRPr lang="en-US" altLang="zh-CN" sz="1200" dirty="0">
              <a:latin typeface="Times New Roman" pitchFamily="18" charset="0"/>
            </a:endParaRPr>
          </a:p>
          <a:p>
            <a:pPr eaLnBrk="1" hangingPunct="1">
              <a:lnSpc>
                <a:spcPct val="120000"/>
              </a:lnSpc>
              <a:spcBef>
                <a:spcPct val="0"/>
              </a:spcBef>
              <a:spcAft>
                <a:spcPts val="1000"/>
              </a:spcAft>
              <a:buFontTx/>
              <a:buNone/>
            </a:pPr>
            <a:r>
              <a:rPr lang="zh-CN" altLang="en-US" sz="1200" b="0" dirty="0" smtClean="0">
                <a:solidFill>
                  <a:srgbClr val="002060"/>
                </a:solidFill>
                <a:latin typeface="Times New Roman" panose="02020603050405020304" pitchFamily="18" charset="0"/>
                <a:ea typeface="华文楷体" panose="02010600040101010101" pitchFamily="2" charset="-122"/>
              </a:rPr>
              <a:t>数据压缩包括</a:t>
            </a:r>
            <a:r>
              <a:rPr lang="zh-CN" altLang="en-US" sz="1200" b="0" dirty="0">
                <a:solidFill>
                  <a:srgbClr val="002060"/>
                </a:solidFill>
                <a:latin typeface="Times New Roman" panose="02020603050405020304" pitchFamily="18" charset="0"/>
                <a:ea typeface="华文楷体" panose="02010600040101010101" pitchFamily="2" charset="-122"/>
              </a:rPr>
              <a:t>两种方式，一个是无损压缩，指数据经过压缩后，信息不受损失，还能完全恢复到压缩前的原样。比如字符串压缩，常用到的无损压缩的方法有</a:t>
            </a:r>
            <a:r>
              <a:rPr lang="en-US" altLang="zh-CN" sz="1200" b="0" dirty="0">
                <a:solidFill>
                  <a:srgbClr val="002060"/>
                </a:solidFill>
                <a:latin typeface="Times New Roman" panose="02020603050405020304" pitchFamily="18" charset="0"/>
                <a:ea typeface="华文楷体" panose="02010600040101010101" pitchFamily="2" charset="-122"/>
              </a:rPr>
              <a:t>zip</a:t>
            </a:r>
            <a:r>
              <a:rPr lang="zh-CN" altLang="en-US" sz="1200" b="0" dirty="0">
                <a:solidFill>
                  <a:srgbClr val="002060"/>
                </a:solidFill>
                <a:latin typeface="Times New Roman" panose="02020603050405020304" pitchFamily="18" charset="0"/>
                <a:ea typeface="华文楷体" panose="02010600040101010101" pitchFamily="2" charset="-122"/>
              </a:rPr>
              <a:t>或</a:t>
            </a:r>
            <a:r>
              <a:rPr lang="en-US" altLang="zh-CN" sz="1200" b="0" dirty="0">
                <a:solidFill>
                  <a:srgbClr val="002060"/>
                </a:solidFill>
                <a:latin typeface="Times New Roman" panose="02020603050405020304" pitchFamily="18" charset="0"/>
                <a:ea typeface="华文楷体" panose="02010600040101010101" pitchFamily="2" charset="-122"/>
              </a:rPr>
              <a:t>RAR</a:t>
            </a:r>
            <a:r>
              <a:rPr lang="zh-CN" altLang="en-US" sz="1200" b="0" dirty="0">
                <a:solidFill>
                  <a:srgbClr val="002060"/>
                </a:solidFill>
                <a:latin typeface="Times New Roman" panose="02020603050405020304" pitchFamily="18" charset="0"/>
                <a:ea typeface="华文楷体" panose="02010600040101010101" pitchFamily="2" charset="-122"/>
              </a:rPr>
              <a:t>。</a:t>
            </a:r>
            <a:endParaRPr lang="en-US" altLang="zh-CN" sz="1200" b="0" dirty="0">
              <a:solidFill>
                <a:srgbClr val="002060"/>
              </a:solidFill>
              <a:latin typeface="Times New Roman" panose="02020603050405020304" pitchFamily="18" charset="0"/>
              <a:ea typeface="华文楷体" panose="02010600040101010101" pitchFamily="2" charset="-122"/>
            </a:endParaRPr>
          </a:p>
          <a:p>
            <a:pPr eaLnBrk="1" hangingPunct="1">
              <a:lnSpc>
                <a:spcPct val="120000"/>
              </a:lnSpc>
              <a:spcBef>
                <a:spcPct val="0"/>
              </a:spcBef>
              <a:spcAft>
                <a:spcPts val="1000"/>
              </a:spcAft>
              <a:buFont typeface="Wingdings" panose="05000000000000000000" pitchFamily="2" charset="2"/>
              <a:buChar char="u"/>
            </a:pPr>
            <a:endParaRPr lang="en-US" altLang="zh-CN" sz="1200" b="0" dirty="0">
              <a:solidFill>
                <a:srgbClr val="002060"/>
              </a:solidFill>
              <a:latin typeface="Times New Roman" panose="02020603050405020304" pitchFamily="18" charset="0"/>
              <a:ea typeface="华文楷体" panose="02010600040101010101" pitchFamily="2" charset="-122"/>
            </a:endParaRPr>
          </a:p>
          <a:p>
            <a:pPr marL="0" marR="0" lvl="0" indent="0" algn="l" defTabSz="914400" rtl="0" eaLnBrk="1" fontAlgn="auto" latinLnBrk="0" hangingPunct="1">
              <a:lnSpc>
                <a:spcPct val="120000"/>
              </a:lnSpc>
              <a:spcBef>
                <a:spcPct val="0"/>
              </a:spcBef>
              <a:spcAft>
                <a:spcPts val="1000"/>
              </a:spcAft>
              <a:buClrTx/>
              <a:buSzTx/>
              <a:buFont typeface="Wingdings" panose="05000000000000000000" pitchFamily="2" charset="2"/>
              <a:buNone/>
              <a:tabLst/>
              <a:defRPr/>
            </a:pPr>
            <a:r>
              <a:rPr lang="zh-CN" altLang="en-US" sz="1200" b="0" dirty="0">
                <a:solidFill>
                  <a:srgbClr val="002060"/>
                </a:solidFill>
                <a:latin typeface="Times New Roman" panose="02020603050405020304" pitchFamily="18" charset="0"/>
                <a:ea typeface="黑体" panose="02010609060101010101" pitchFamily="49" charset="-122"/>
              </a:rPr>
              <a:t>另一个是有损压缩</a:t>
            </a:r>
            <a:r>
              <a:rPr lang="zh-CN" altLang="en-US" sz="1200" b="0" dirty="0">
                <a:solidFill>
                  <a:srgbClr val="002060"/>
                </a:solidFill>
                <a:latin typeface="Times New Roman" panose="02020603050405020304" pitchFamily="18" charset="0"/>
                <a:ea typeface="华文楷体" panose="02010600040101010101" pitchFamily="2" charset="-122"/>
              </a:rPr>
              <a:t>，它</a:t>
            </a:r>
            <a:r>
              <a:rPr lang="zh-CN" altLang="en-US" sz="1200" dirty="0">
                <a:latin typeface="Times New Roman" pitchFamily="18" charset="0"/>
              </a:rPr>
              <a:t>只能重新构造原数据的近似表示。</a:t>
            </a:r>
            <a:r>
              <a:rPr lang="zh-CN" altLang="en-US" sz="1200" b="0" dirty="0">
                <a:solidFill>
                  <a:srgbClr val="002060"/>
                </a:solidFill>
                <a:latin typeface="Times New Roman" panose="02020603050405020304" pitchFamily="18" charset="0"/>
                <a:ea typeface="华文楷体" panose="02010600040101010101" pitchFamily="2" charset="-122"/>
              </a:rPr>
              <a:t>即将次要的信息数据压缩掉，牺牲一些质量来减少数据量，使压缩比提高。比如音频</a:t>
            </a:r>
            <a:r>
              <a:rPr lang="en-US" altLang="zh-CN" sz="1200" b="0" dirty="0">
                <a:solidFill>
                  <a:srgbClr val="002060"/>
                </a:solidFill>
                <a:latin typeface="Times New Roman" panose="02020603050405020304" pitchFamily="18" charset="0"/>
                <a:ea typeface="华文楷体" panose="02010600040101010101" pitchFamily="2" charset="-122"/>
              </a:rPr>
              <a:t>/</a:t>
            </a:r>
            <a:r>
              <a:rPr lang="zh-CN" altLang="en-US" sz="1200" b="0" dirty="0">
                <a:solidFill>
                  <a:srgbClr val="002060"/>
                </a:solidFill>
                <a:latin typeface="Times New Roman" panose="02020603050405020304" pitchFamily="18" charset="0"/>
                <a:ea typeface="华文楷体" panose="02010600040101010101" pitchFamily="2" charset="-122"/>
              </a:rPr>
              <a:t>视频的压缩。</a:t>
            </a:r>
            <a:r>
              <a:rPr lang="zh-CN" altLang="en-US" sz="1200" dirty="0">
                <a:latin typeface="Times New Roman" panose="02020603050405020304" pitchFamily="18" charset="0"/>
                <a:ea typeface="华文楷体" panose="02010600040101010101" pitchFamily="2" charset="-122"/>
              </a:rPr>
              <a:t>音频能够在没有察觉的质量下降情况下实现 </a:t>
            </a:r>
            <a:r>
              <a:rPr lang="en-US" altLang="zh-CN" sz="1200" dirty="0">
                <a:latin typeface="Times New Roman" panose="02020603050405020304" pitchFamily="18" charset="0"/>
                <a:ea typeface="华文楷体" panose="02010600040101010101" pitchFamily="2" charset="-122"/>
              </a:rPr>
              <a:t>10:1 </a:t>
            </a:r>
            <a:r>
              <a:rPr lang="zh-CN" altLang="en-US" sz="1200" dirty="0">
                <a:latin typeface="Times New Roman" panose="02020603050405020304" pitchFamily="18" charset="0"/>
                <a:ea typeface="华文楷体" panose="02010600040101010101" pitchFamily="2" charset="-122"/>
              </a:rPr>
              <a:t>的压缩比，视频能够在稍微观察质量下降的情况下实现如 </a:t>
            </a:r>
            <a:r>
              <a:rPr lang="en-US" altLang="zh-CN" sz="1200" dirty="0">
                <a:latin typeface="Times New Roman" panose="02020603050405020304" pitchFamily="18" charset="0"/>
                <a:ea typeface="华文楷体" panose="02010600040101010101" pitchFamily="2" charset="-122"/>
              </a:rPr>
              <a:t>300:1 </a:t>
            </a:r>
            <a:r>
              <a:rPr lang="zh-CN" altLang="en-US" sz="1200" dirty="0">
                <a:latin typeface="Times New Roman" panose="02020603050405020304" pitchFamily="18" charset="0"/>
                <a:ea typeface="华文楷体" panose="02010600040101010101" pitchFamily="2" charset="-122"/>
              </a:rPr>
              <a:t>这样非常大的压缩比。</a:t>
            </a:r>
            <a:endParaRPr lang="en-US" altLang="zh-CN" sz="1200" b="0" dirty="0">
              <a:solidFill>
                <a:srgbClr val="002060"/>
              </a:solidFill>
              <a:latin typeface="Times New Roman" panose="02020603050405020304" pitchFamily="18" charset="0"/>
              <a:ea typeface="华文楷体" panose="0201060004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58</a:t>
            </a:fld>
            <a:endParaRPr lang="zh-CN" altLang="en-US"/>
          </a:p>
        </p:txBody>
      </p:sp>
    </p:spTree>
    <p:extLst>
      <p:ext uri="{BB962C8B-B14F-4D97-AF65-F5344CB8AC3E}">
        <p14:creationId xmlns:p14="http://schemas.microsoft.com/office/powerpoint/2010/main" xmlns="" val="7634522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本节视频介绍了数据规约</a:t>
            </a:r>
            <a:r>
              <a:rPr lang="zh-CN" altLang="en-US" dirty="0" smtClean="0"/>
              <a:t>的各种策略和各种</a:t>
            </a:r>
            <a:r>
              <a:rPr lang="zh-CN" altLang="en-US" dirty="0"/>
              <a:t>方法</a:t>
            </a:r>
            <a:r>
              <a:rPr lang="zh-CN" altLang="en-US" dirty="0" smtClean="0"/>
              <a:t>，如图所示，</a:t>
            </a:r>
            <a:r>
              <a:rPr lang="zh-CN" altLang="en-US" dirty="0"/>
              <a:t>数据规约是将</a:t>
            </a:r>
            <a:r>
              <a:rPr lang="zh-CN" altLang="en-US" sz="1200" dirty="0"/>
              <a:t>原有庞大数据集精简为一个小的数据集，并且这一精简数据集</a:t>
            </a:r>
            <a:r>
              <a:rPr lang="zh-CN" altLang="en-US" sz="1200" b="1" dirty="0">
                <a:solidFill>
                  <a:srgbClr val="FF0000"/>
                </a:solidFill>
              </a:rPr>
              <a:t>保持由原来数据集的完整性</a:t>
            </a:r>
            <a:r>
              <a:rPr lang="zh-CN" altLang="en-US" sz="1200" dirty="0"/>
              <a:t>，使得数据挖掘的效率更高。</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59</a:t>
            </a:fld>
            <a:endParaRPr lang="zh-CN" altLang="en-US"/>
          </a:p>
        </p:txBody>
      </p:sp>
    </p:spTree>
    <p:extLst>
      <p:ext uri="{BB962C8B-B14F-4D97-AF65-F5344CB8AC3E}">
        <p14:creationId xmlns:p14="http://schemas.microsoft.com/office/powerpoint/2010/main" xmlns="" val="152482815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60</a:t>
            </a:fld>
            <a:endParaRPr lang="zh-CN" altLang="en-US"/>
          </a:p>
        </p:txBody>
      </p:sp>
    </p:spTree>
    <p:extLst>
      <p:ext uri="{BB962C8B-B14F-4D97-AF65-F5344CB8AC3E}">
        <p14:creationId xmlns:p14="http://schemas.microsoft.com/office/powerpoint/2010/main" xmlns="" val="35413751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smtClean="0">
                <a:solidFill>
                  <a:srgbClr val="002060"/>
                </a:solidFill>
                <a:ea typeface="黑体" panose="02010609060101010101" pitchFamily="49" charset="-122"/>
              </a:rPr>
              <a:t>上节视频介绍了数据预处理的数据归约，这节视频介绍预处理最后一个任务数据变换以及在数据预处理工作中，有哪里需要注意事项。最后将给大家介绍下数据预处理的工具。</a:t>
            </a:r>
            <a:endParaRPr lang="en-US" altLang="zh-CN" sz="1200" b="0" dirty="0" smtClean="0">
              <a:solidFill>
                <a:srgbClr val="002060"/>
              </a:solidFill>
              <a:ea typeface="黑体" panose="020106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61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现在，我们从</a:t>
            </a:r>
            <a:r>
              <a:rPr lang="zh-CN" altLang="en-US" dirty="0" smtClean="0"/>
              <a:t>采集角度看的第一个问题：准确性</a:t>
            </a:r>
            <a:r>
              <a:rPr lang="en-US" altLang="zh-CN" dirty="0" smtClean="0"/>
              <a:t>.</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准确性</a:t>
            </a:r>
            <a:r>
              <a:rPr lang="zh-CN" altLang="zh-CN" sz="1200" kern="1200" dirty="0">
                <a:solidFill>
                  <a:schemeClr val="tx1"/>
                </a:solidFill>
                <a:effectLst/>
                <a:latin typeface="+mn-lt"/>
                <a:ea typeface="+mn-ea"/>
                <a:cs typeface="+mn-cs"/>
              </a:rPr>
              <a:t>是指数据</a:t>
            </a:r>
            <a:r>
              <a:rPr lang="zh-CN" altLang="zh-CN" sz="1200" kern="1200" dirty="0" smtClean="0">
                <a:solidFill>
                  <a:schemeClr val="tx1"/>
                </a:solidFill>
                <a:effectLst/>
                <a:latin typeface="+mn-lt"/>
                <a:ea typeface="+mn-ea"/>
                <a:cs typeface="+mn-cs"/>
              </a:rPr>
              <a:t>是</a:t>
            </a:r>
            <a:r>
              <a:rPr lang="zh-CN" altLang="en-US" sz="1200" kern="1200" dirty="0" smtClean="0">
                <a:solidFill>
                  <a:schemeClr val="tx1"/>
                </a:solidFill>
                <a:effectLst/>
                <a:latin typeface="+mn-lt"/>
                <a:ea typeface="+mn-ea"/>
                <a:cs typeface="+mn-cs"/>
              </a:rPr>
              <a:t>否正</a:t>
            </a:r>
            <a:r>
              <a:rPr lang="zh-CN" altLang="zh-CN" sz="1200" kern="1200" dirty="0" smtClean="0">
                <a:solidFill>
                  <a:schemeClr val="tx1"/>
                </a:solidFill>
                <a:effectLst/>
                <a:latin typeface="+mn-lt"/>
                <a:ea typeface="+mn-ea"/>
                <a:cs typeface="+mn-cs"/>
              </a:rPr>
              <a:t>确</a:t>
            </a:r>
            <a:r>
              <a:rPr lang="zh-CN" altLang="en-US" sz="1200" kern="1200" dirty="0" smtClean="0">
                <a:solidFill>
                  <a:schemeClr val="tx1"/>
                </a:solidFill>
                <a:effectLst/>
                <a:latin typeface="+mn-lt"/>
                <a:ea typeface="+mn-ea"/>
                <a:cs typeface="+mn-cs"/>
              </a:rPr>
              <a:t>的</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是</a:t>
            </a:r>
            <a:r>
              <a:rPr lang="zh-CN" altLang="en-US" sz="1200" kern="1200" dirty="0">
                <a:solidFill>
                  <a:schemeClr val="tx1"/>
                </a:solidFill>
                <a:effectLst/>
                <a:latin typeface="+mn-lt"/>
                <a:ea typeface="+mn-ea"/>
                <a:cs typeface="+mn-cs"/>
              </a:rPr>
              <a:t>指</a:t>
            </a:r>
            <a:r>
              <a:rPr lang="zh-CN" altLang="zh-CN" sz="1200" kern="1200" dirty="0">
                <a:solidFill>
                  <a:schemeClr val="tx1"/>
                </a:solidFill>
                <a:effectLst/>
                <a:latin typeface="+mn-lt"/>
                <a:ea typeface="+mn-ea"/>
                <a:cs typeface="+mn-cs"/>
              </a:rPr>
              <a:t>数据存储在数据库</a:t>
            </a:r>
            <a:r>
              <a:rPr lang="zh-CN" altLang="zh-CN" sz="1200" kern="1200" dirty="0" smtClean="0">
                <a:solidFill>
                  <a:schemeClr val="tx1"/>
                </a:solidFill>
                <a:effectLst/>
                <a:latin typeface="+mn-lt"/>
                <a:ea typeface="+mn-ea"/>
                <a:cs typeface="+mn-cs"/>
              </a:rPr>
              <a:t>中</a:t>
            </a:r>
            <a:r>
              <a:rPr lang="zh-CN" altLang="en-US" sz="1200" kern="1200" dirty="0" smtClean="0">
                <a:solidFill>
                  <a:schemeClr val="tx1"/>
                </a:solidFill>
                <a:effectLst/>
                <a:latin typeface="+mn-lt"/>
                <a:ea typeface="+mn-ea"/>
                <a:cs typeface="+mn-cs"/>
              </a:rPr>
              <a:t>的值</a:t>
            </a:r>
            <a:r>
              <a:rPr lang="zh-CN" altLang="en-US" sz="1200" kern="1200" dirty="0">
                <a:solidFill>
                  <a:schemeClr val="tx1"/>
                </a:solidFill>
                <a:effectLst/>
                <a:latin typeface="+mn-lt"/>
                <a:ea typeface="+mn-ea"/>
                <a:cs typeface="+mn-cs"/>
              </a:rPr>
              <a:t>是否</a:t>
            </a:r>
            <a:r>
              <a:rPr lang="zh-CN" altLang="zh-CN" sz="1200" kern="1200" dirty="0">
                <a:solidFill>
                  <a:schemeClr val="tx1"/>
                </a:solidFill>
                <a:effectLst/>
                <a:latin typeface="+mn-lt"/>
                <a:ea typeface="+mn-ea"/>
                <a:cs typeface="+mn-cs"/>
              </a:rPr>
              <a:t>对应于真实世界的</a:t>
            </a:r>
            <a:r>
              <a:rPr lang="zh-CN" altLang="zh-CN" sz="1200" kern="1200" dirty="0" smtClean="0">
                <a:solidFill>
                  <a:schemeClr val="tx1"/>
                </a:solidFill>
                <a:effectLst/>
                <a:latin typeface="+mn-lt"/>
                <a:ea typeface="+mn-ea"/>
                <a:cs typeface="+mn-cs"/>
              </a:rPr>
              <a:t>值</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例如</a:t>
            </a:r>
            <a:r>
              <a:rPr lang="zh-CN" altLang="zh-CN" sz="1200" kern="1200" dirty="0">
                <a:solidFill>
                  <a:schemeClr val="tx1"/>
                </a:solidFill>
                <a:effectLst/>
                <a:latin typeface="+mn-lt"/>
                <a:ea typeface="+mn-ea"/>
                <a:cs typeface="+mn-cs"/>
              </a:rPr>
              <a:t>，某用户在使用支付包绑定银行卡时，网站要求验证用户的真实姓名和身份证号码。如果用户提供的证件号码与实际号码一致，那么该号码存储在数据库中的值就是正确的。</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另外准确性也是指数据的正确性、可靠性、和可鉴别性的程度，例如数据库某个字段的值与真实值之间的准确程度</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数据的不准确由哪些</a:t>
            </a:r>
            <a:r>
              <a:rPr lang="zh-CN" altLang="zh-CN" sz="1200" b="1" kern="1200" dirty="0" smtClean="0">
                <a:solidFill>
                  <a:schemeClr val="tx1"/>
                </a:solidFill>
                <a:effectLst/>
                <a:latin typeface="+mn-lt"/>
                <a:ea typeface="+mn-ea"/>
                <a:cs typeface="+mn-cs"/>
              </a:rPr>
              <a:t>原因</a:t>
            </a:r>
            <a:r>
              <a:rPr lang="zh-CN" altLang="en-US" sz="1200" b="0" kern="1200" dirty="0" smtClean="0">
                <a:solidFill>
                  <a:schemeClr val="tx1"/>
                </a:solidFill>
                <a:effectLst/>
                <a:latin typeface="+mn-lt"/>
                <a:ea typeface="+mn-ea"/>
                <a:cs typeface="+mn-cs"/>
              </a:rPr>
              <a:t>造</a:t>
            </a:r>
            <a:r>
              <a:rPr lang="zh-CN" altLang="zh-CN" sz="1200" kern="1200" dirty="0" smtClean="0">
                <a:solidFill>
                  <a:schemeClr val="tx1"/>
                </a:solidFill>
                <a:effectLst/>
                <a:latin typeface="+mn-lt"/>
                <a:ea typeface="+mn-ea"/>
                <a:cs typeface="+mn-cs"/>
              </a:rPr>
              <a:t>成</a:t>
            </a:r>
            <a:r>
              <a:rPr lang="zh-CN" altLang="en-US" sz="1200" kern="1200" dirty="0" smtClean="0">
                <a:solidFill>
                  <a:schemeClr val="tx1"/>
                </a:solidFill>
                <a:effectLst/>
                <a:latin typeface="+mn-lt"/>
                <a:ea typeface="+mn-ea"/>
                <a:cs typeface="+mn-cs"/>
              </a:rPr>
              <a:t>呢：</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比如</a:t>
            </a:r>
            <a:r>
              <a:rPr lang="zh-CN" altLang="zh-CN" sz="1200" kern="1200" dirty="0">
                <a:solidFill>
                  <a:schemeClr val="tx1"/>
                </a:solidFill>
                <a:effectLst/>
                <a:latin typeface="+mn-lt"/>
                <a:ea typeface="+mn-ea"/>
                <a:cs typeface="+mn-cs"/>
              </a:rPr>
              <a:t>收集数据的</a:t>
            </a:r>
            <a:r>
              <a:rPr lang="zh-CN" altLang="zh-CN" sz="1200" b="1" kern="1200" dirty="0">
                <a:solidFill>
                  <a:schemeClr val="tx1"/>
                </a:solidFill>
                <a:effectLst/>
                <a:latin typeface="+mn-lt"/>
                <a:ea typeface="+mn-ea"/>
                <a:cs typeface="+mn-cs"/>
              </a:rPr>
              <a:t>设备出现故障</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导致</a:t>
            </a:r>
            <a:r>
              <a:rPr lang="zh-CN" altLang="zh-CN" sz="1200" kern="1200" dirty="0">
                <a:solidFill>
                  <a:schemeClr val="tx1"/>
                </a:solidFill>
                <a:effectLst/>
                <a:latin typeface="+mn-lt"/>
                <a:ea typeface="+mn-ea"/>
                <a:cs typeface="+mn-cs"/>
              </a:rPr>
              <a:t>数据</a:t>
            </a:r>
            <a:r>
              <a:rPr lang="zh-CN" altLang="en-US" sz="1200" kern="1200" dirty="0">
                <a:solidFill>
                  <a:schemeClr val="tx1"/>
                </a:solidFill>
                <a:effectLst/>
                <a:latin typeface="+mn-lt"/>
                <a:ea typeface="+mn-ea"/>
                <a:cs typeface="+mn-cs"/>
              </a:rPr>
              <a:t>存储的值出现乱码</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还有</a:t>
            </a:r>
            <a:r>
              <a:rPr lang="zh-CN" altLang="zh-CN" sz="1200" kern="1200" dirty="0">
                <a:solidFill>
                  <a:schemeClr val="tx1"/>
                </a:solidFill>
                <a:effectLst/>
                <a:latin typeface="+mn-lt"/>
                <a:ea typeface="+mn-ea"/>
                <a:cs typeface="+mn-cs"/>
              </a:rPr>
              <a:t>就是在</a:t>
            </a:r>
            <a:r>
              <a:rPr lang="zh-CN" altLang="zh-CN" sz="1200" b="1" kern="1200" dirty="0">
                <a:solidFill>
                  <a:schemeClr val="tx1"/>
                </a:solidFill>
                <a:effectLst/>
                <a:latin typeface="+mn-lt"/>
                <a:ea typeface="+mn-ea"/>
                <a:cs typeface="+mn-cs"/>
              </a:rPr>
              <a:t>数据输入</a:t>
            </a:r>
            <a:r>
              <a:rPr lang="zh-CN" altLang="zh-CN" sz="1200" kern="1200" dirty="0">
                <a:solidFill>
                  <a:schemeClr val="tx1"/>
                </a:solidFill>
                <a:effectLst/>
                <a:latin typeface="+mn-lt"/>
                <a:ea typeface="+mn-ea"/>
                <a:cs typeface="+mn-cs"/>
              </a:rPr>
              <a:t>时，人为的输入不准确的信息，或者计算机内部出错导致录入的信息有误，比如我们上网注册一些信息时</a:t>
            </a:r>
            <a:r>
              <a:rPr lang="zh-CN" altLang="zh-CN" sz="1200" kern="1200" dirty="0" smtClean="0">
                <a:solidFill>
                  <a:schemeClr val="tx1"/>
                </a:solidFill>
                <a:effectLst/>
                <a:latin typeface="+mn-lt"/>
                <a:ea typeface="+mn-ea"/>
                <a:cs typeface="+mn-cs"/>
              </a:rPr>
              <a:t>，出于隐私考虑用户会故意输入不正确的信息，</a:t>
            </a:r>
            <a:r>
              <a:rPr lang="zh-CN" altLang="en-US" sz="1200" kern="1200" dirty="0" smtClean="0">
                <a:solidFill>
                  <a:schemeClr val="tx1"/>
                </a:solidFill>
                <a:effectLst/>
                <a:latin typeface="+mn-lt"/>
                <a:ea typeface="+mn-ea"/>
                <a:cs typeface="+mn-cs"/>
              </a:rPr>
              <a:t>包括</a:t>
            </a:r>
            <a:r>
              <a:rPr lang="zh-CN" altLang="zh-CN" sz="1200" kern="1200" dirty="0" smtClean="0">
                <a:solidFill>
                  <a:schemeClr val="tx1"/>
                </a:solidFill>
                <a:effectLst/>
                <a:latin typeface="+mn-lt"/>
                <a:ea typeface="+mn-ea"/>
                <a:cs typeface="+mn-cs"/>
              </a:rPr>
              <a:t>年龄</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地址</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手机号等</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还有一种是</a:t>
            </a:r>
            <a:r>
              <a:rPr lang="zh-CN" altLang="en-US" sz="1200" kern="1200" dirty="0">
                <a:solidFill>
                  <a:schemeClr val="tx1"/>
                </a:solidFill>
                <a:effectLst/>
                <a:latin typeface="+mn-lt"/>
                <a:ea typeface="+mn-ea"/>
                <a:cs typeface="+mn-cs"/>
              </a:rPr>
              <a:t>在</a:t>
            </a:r>
            <a:r>
              <a:rPr lang="zh-CN" altLang="zh-CN" sz="1200" b="1" kern="1200" dirty="0">
                <a:solidFill>
                  <a:schemeClr val="tx1"/>
                </a:solidFill>
                <a:effectLst/>
                <a:latin typeface="+mn-lt"/>
                <a:ea typeface="+mn-ea"/>
                <a:cs typeface="+mn-cs"/>
              </a:rPr>
              <a:t>数据传输</a:t>
            </a:r>
            <a:r>
              <a:rPr lang="zh-CN" altLang="zh-CN" sz="1200" kern="1200" dirty="0">
                <a:solidFill>
                  <a:schemeClr val="tx1"/>
                </a:solidFill>
                <a:effectLst/>
                <a:latin typeface="+mn-lt"/>
                <a:ea typeface="+mn-ea"/>
                <a:cs typeface="+mn-cs"/>
              </a:rPr>
              <a:t>的过程中出现错误，比如超出了传输缓冲区的大小，数据会出现截断等现象</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latin typeface="+mn-lt"/>
                <a:ea typeface="+mn-ea"/>
                <a:cs typeface="+mn-cs"/>
              </a:rPr>
              <a:t>不按格式输入导致出错，例如</a:t>
            </a:r>
            <a:r>
              <a:rPr lang="zh-CN" altLang="zh-CN" sz="1200" kern="1200" dirty="0" smtClean="0">
                <a:solidFill>
                  <a:schemeClr val="tx1"/>
                </a:solidFill>
                <a:latin typeface="+mn-lt"/>
                <a:ea typeface="+mn-ea"/>
                <a:cs typeface="+mn-cs"/>
              </a:rPr>
              <a:t>输入字段（如日期）的格式不一致</a:t>
            </a:r>
            <a:r>
              <a:rPr lang="zh-CN" altLang="en-US" sz="1200" kern="1200" dirty="0" smtClean="0">
                <a:solidFill>
                  <a:schemeClr val="tx1"/>
                </a:solidFill>
                <a:latin typeface="+mn-lt"/>
                <a:ea typeface="+mn-ea"/>
                <a:cs typeface="+mn-cs"/>
              </a:rPr>
              <a:t>。</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这些</a:t>
            </a:r>
            <a:r>
              <a:rPr lang="zh-CN" altLang="zh-CN" sz="1200" kern="1200" dirty="0">
                <a:solidFill>
                  <a:schemeClr val="tx1"/>
                </a:solidFill>
                <a:effectLst/>
                <a:latin typeface="+mn-lt"/>
                <a:ea typeface="+mn-ea"/>
                <a:cs typeface="+mn-cs"/>
              </a:rPr>
              <a:t>都是数据不准确的原因。</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6</a:t>
            </a:fld>
            <a:endParaRPr lang="zh-CN" altLang="en-US"/>
          </a:p>
        </p:txBody>
      </p:sp>
    </p:spTree>
    <p:extLst>
      <p:ext uri="{BB962C8B-B14F-4D97-AF65-F5344CB8AC3E}">
        <p14:creationId xmlns:p14="http://schemas.microsoft.com/office/powerpoint/2010/main" xmlns="" val="70525848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smtClean="0">
                <a:solidFill>
                  <a:srgbClr val="002060"/>
                </a:solidFill>
              </a:rPr>
              <a:t>如果原始数据的形式不适合信息处理算法的需要，就要进行数据变换。数据变换的目的是</a:t>
            </a:r>
            <a:r>
              <a:rPr lang="zh-CN" altLang="zh-CN" sz="1200" dirty="0" smtClean="0"/>
              <a:t>将数据转换或统一成</a:t>
            </a:r>
            <a:r>
              <a:rPr lang="zh-CN" altLang="zh-CN" sz="1200" b="1" dirty="0" smtClean="0">
                <a:solidFill>
                  <a:srgbClr val="FF0000"/>
                </a:solidFill>
              </a:rPr>
              <a:t>易于进行数据挖掘</a:t>
            </a:r>
            <a:r>
              <a:rPr lang="zh-CN" altLang="zh-CN" sz="1200" dirty="0" smtClean="0"/>
              <a:t>的数据存储形式，使得挖掘过程可能更有效</a:t>
            </a:r>
            <a:r>
              <a:rPr lang="zh-CN" altLang="en-US" sz="1200" dirty="0" smtClean="0"/>
              <a:t>。</a:t>
            </a:r>
            <a:endParaRPr lang="en-US" altLang="zh-CN"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smtClean="0">
                <a:solidFill>
                  <a:srgbClr val="002060"/>
                </a:solidFill>
                <a:latin typeface="Times New Roman" panose="02020603050405020304" pitchFamily="18" charset="0"/>
                <a:ea typeface="黑体" panose="02010609060101010101" pitchFamily="49" charset="-122"/>
              </a:rPr>
              <a:t>数据变换的方法有很多种，包括光滑、属性构造、聚集、数据规范化、数据离散化、概念分层等。</a:t>
            </a:r>
            <a:endParaRPr lang="en-US" altLang="zh-CN" sz="1200" b="0" dirty="0" smtClean="0">
              <a:solidFill>
                <a:srgbClr val="002060"/>
              </a:solidFill>
              <a:latin typeface="Times New Roman" panose="02020603050405020304" pitchFamily="18" charset="0"/>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dirty="0" smtClean="0">
              <a:solidFill>
                <a:srgbClr val="002060"/>
              </a:solidFill>
              <a:latin typeface="Times New Roman" panose="02020603050405020304" pitchFamily="18" charset="0"/>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smtClean="0">
                <a:solidFill>
                  <a:srgbClr val="002060"/>
                </a:solidFill>
                <a:effectLst/>
                <a:latin typeface="Times New Roman" panose="02020603050405020304" pitchFamily="18" charset="0"/>
                <a:ea typeface="黑体" panose="02010609060101010101" pitchFamily="49" charset="-122"/>
                <a:cs typeface="+mn-cs"/>
              </a:rPr>
              <a:t>属性构造是</a:t>
            </a:r>
            <a:r>
              <a:rPr lang="zh-CN" altLang="en-US" sz="1200" b="0" i="0" u="none" strike="noStrike" kern="1200" dirty="0" smtClean="0">
                <a:solidFill>
                  <a:schemeClr val="tx1"/>
                </a:solidFill>
                <a:effectLst/>
                <a:latin typeface="+mn-lt"/>
                <a:ea typeface="+mn-ea"/>
                <a:cs typeface="+mn-cs"/>
              </a:rPr>
              <a:t>由给定的属性构造新的属性并添加到属性集中，帮助数据分析和挖掘</a:t>
            </a:r>
            <a:endParaRPr lang="en-US" altLang="zh-CN" sz="1200" b="0" i="0" u="none" strike="noStrike"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dirty="0" smtClean="0">
              <a:solidFill>
                <a:srgbClr val="002060"/>
              </a:solidFill>
              <a:latin typeface="Times New Roman" panose="02020603050405020304" pitchFamily="18" charset="0"/>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smtClean="0">
                <a:solidFill>
                  <a:srgbClr val="002060"/>
                </a:solidFill>
                <a:latin typeface="Times New Roman" panose="02020603050405020304" pitchFamily="18" charset="0"/>
                <a:ea typeface="黑体" panose="02010609060101010101" pitchFamily="49" charset="-122"/>
              </a:rPr>
              <a:t>聚集是对数据进行汇总和聚集。例如，可以聚集日销售数据，计算月和年销售量。</a:t>
            </a:r>
            <a:endParaRPr lang="en-US" altLang="zh-CN" sz="1200" b="0" dirty="0" smtClean="0">
              <a:solidFill>
                <a:srgbClr val="002060"/>
              </a:solidFill>
              <a:latin typeface="Times New Roman" panose="02020603050405020304" pitchFamily="18" charset="0"/>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dirty="0" smtClean="0">
              <a:solidFill>
                <a:srgbClr val="002060"/>
              </a:solidFill>
              <a:latin typeface="Times New Roman" panose="02020603050405020304" pitchFamily="18" charset="0"/>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smtClean="0">
                <a:solidFill>
                  <a:schemeClr val="tx1"/>
                </a:solidFill>
                <a:effectLst/>
                <a:latin typeface="+mn-lt"/>
                <a:ea typeface="+mn-ea"/>
                <a:cs typeface="+mn-cs"/>
              </a:rPr>
              <a:t>数据规范化是把属性数据按比例缩放，使之落入一个特定的小区间，比如将企业员工工资</a:t>
            </a:r>
            <a:r>
              <a:rPr lang="en-US" altLang="zh-CN" sz="1200" b="0" i="0" u="none" strike="noStrike" kern="1200" dirty="0" smtClean="0">
                <a:solidFill>
                  <a:schemeClr val="tx1"/>
                </a:solidFill>
                <a:effectLst/>
                <a:latin typeface="+mn-lt"/>
                <a:ea typeface="+mn-ea"/>
                <a:cs typeface="+mn-cs"/>
              </a:rPr>
              <a:t>[200-20000]</a:t>
            </a:r>
            <a:r>
              <a:rPr lang="zh-CN" altLang="en-US" sz="1200" b="0" i="0" u="none" strike="noStrike" kern="1200" dirty="0" smtClean="0">
                <a:solidFill>
                  <a:schemeClr val="tx1"/>
                </a:solidFill>
                <a:effectLst/>
                <a:latin typeface="+mn-lt"/>
                <a:ea typeface="+mn-ea"/>
                <a:cs typeface="+mn-cs"/>
              </a:rPr>
              <a:t>缩放到</a:t>
            </a:r>
            <a:r>
              <a:rPr lang="en-US" altLang="zh-CN" sz="1200" b="0" i="0" u="none" strike="noStrike" kern="1200" dirty="0" smtClean="0">
                <a:solidFill>
                  <a:schemeClr val="tx1"/>
                </a:solidFill>
                <a:effectLst/>
                <a:latin typeface="+mn-lt"/>
                <a:ea typeface="+mn-ea"/>
                <a:cs typeface="+mn-cs"/>
              </a:rPr>
              <a:t>[0.0-1.0]</a:t>
            </a:r>
            <a:r>
              <a:rPr lang="zh-CN" altLang="en-US" sz="1200" b="0" i="0" u="none" strike="noStrike" kern="1200" dirty="0" smtClean="0">
                <a:solidFill>
                  <a:schemeClr val="tx1"/>
                </a:solidFill>
                <a:effectLst/>
                <a:latin typeface="+mn-lt"/>
                <a:ea typeface="+mn-ea"/>
                <a:cs typeface="+mn-cs"/>
              </a:rPr>
              <a:t>之间</a:t>
            </a:r>
            <a:endParaRPr lang="en-US" altLang="zh-CN" sz="1200" b="0" i="0" u="none" strike="noStrike"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dirty="0" smtClean="0">
              <a:solidFill>
                <a:srgbClr val="002060"/>
              </a:solidFill>
              <a:latin typeface="Times New Roman" panose="02020603050405020304" pitchFamily="18" charset="0"/>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smtClean="0">
                <a:solidFill>
                  <a:srgbClr val="002060"/>
                </a:solidFill>
                <a:latin typeface="Times New Roman" panose="02020603050405020304" pitchFamily="18" charset="0"/>
                <a:ea typeface="黑体" panose="02010609060101010101" pitchFamily="49" charset="-122"/>
              </a:rPr>
              <a:t>数据离散化，是将</a:t>
            </a:r>
            <a:r>
              <a:rPr lang="zh-CN" altLang="en-US" sz="1200" b="0" i="0" u="none" strike="noStrike" kern="1200" dirty="0" smtClean="0">
                <a:solidFill>
                  <a:schemeClr val="tx1"/>
                </a:solidFill>
                <a:effectLst/>
                <a:latin typeface="+mn-lt"/>
                <a:ea typeface="+mn-ea"/>
                <a:cs typeface="+mn-cs"/>
              </a:rPr>
              <a:t>数值属性用区间标签或概念标签替换。例如年龄的原始值用</a:t>
            </a:r>
            <a:r>
              <a:rPr lang="en-US" altLang="zh-CN" sz="1200" b="0" i="0" u="none" strike="noStrike" kern="1200" dirty="0" smtClean="0">
                <a:solidFill>
                  <a:schemeClr val="tx1"/>
                </a:solidFill>
                <a:effectLst/>
                <a:latin typeface="+mn-lt"/>
                <a:ea typeface="+mn-ea"/>
                <a:cs typeface="+mn-cs"/>
              </a:rPr>
              <a:t>【0-10】</a:t>
            </a:r>
            <a:r>
              <a:rPr lang="zh-CN" altLang="en-US" sz="1200" b="0" i="0" u="none" strike="noStrike"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【11-20】</a:t>
            </a:r>
            <a:r>
              <a:rPr lang="zh-CN" altLang="en-US" sz="1200" b="0" i="0" u="none" strike="noStrike" kern="1200" dirty="0" smtClean="0">
                <a:solidFill>
                  <a:schemeClr val="tx1"/>
                </a:solidFill>
                <a:effectLst/>
                <a:latin typeface="+mn-lt"/>
                <a:ea typeface="+mn-ea"/>
                <a:cs typeface="+mn-cs"/>
              </a:rPr>
              <a:t>区间标签或</a:t>
            </a:r>
            <a:r>
              <a:rPr lang="en-US" altLang="zh-CN" sz="1200" b="0" i="0" u="none" strike="noStrike" kern="1200" dirty="0" smtClean="0">
                <a:solidFill>
                  <a:schemeClr val="tx1"/>
                </a:solidFill>
                <a:effectLst/>
                <a:latin typeface="+mn-lt"/>
                <a:ea typeface="+mn-ea"/>
                <a:cs typeface="+mn-cs"/>
              </a:rPr>
              <a:t>youth</a:t>
            </a:r>
            <a:r>
              <a:rPr lang="zh-CN" altLang="en-US" sz="1200" b="0" i="0" u="none" strike="noStrike"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adult </a:t>
            </a:r>
            <a:r>
              <a:rPr lang="zh-CN" altLang="en-US" sz="1200" b="0" i="0" u="none" strike="noStrike"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senior</a:t>
            </a:r>
            <a:r>
              <a:rPr lang="zh-CN" altLang="en-US" sz="1200" b="0" i="0" u="none" strike="noStrike" kern="1200" dirty="0" smtClean="0">
                <a:solidFill>
                  <a:schemeClr val="tx1"/>
                </a:solidFill>
                <a:effectLst/>
                <a:latin typeface="+mn-lt"/>
                <a:ea typeface="+mn-ea"/>
                <a:cs typeface="+mn-cs"/>
              </a:rPr>
              <a:t>这种概念标签来替换。</a:t>
            </a:r>
            <a:endParaRPr lang="en-US" altLang="zh-CN" sz="1200" b="0" i="0" u="none" strike="noStrike"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由标称数据产生概念分层是指将一些属性向上</a:t>
            </a:r>
            <a:r>
              <a:rPr lang="zh-CN" altLang="zh-CN" sz="1200" dirty="0" smtClean="0"/>
              <a:t>泛化到较高的概念层</a:t>
            </a:r>
            <a:r>
              <a:rPr lang="zh-CN" altLang="en-US" sz="1200" dirty="0" smtClean="0"/>
              <a:t>，比如</a:t>
            </a:r>
            <a:r>
              <a:rPr lang="en-US" altLang="zh-CN" sz="1200" dirty="0" smtClean="0"/>
              <a:t>street</a:t>
            </a:r>
            <a:r>
              <a:rPr lang="zh-CN" altLang="en-US" sz="1200" dirty="0" smtClean="0"/>
              <a:t>街道的属性可以向上泛化到城市或国家。</a:t>
            </a:r>
            <a:endParaRPr lang="en-US" altLang="zh-CN" sz="1200" b="0" i="0" u="none" strike="noStrike"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smtClean="0">
                <a:solidFill>
                  <a:schemeClr val="tx1"/>
                </a:solidFill>
                <a:effectLst/>
                <a:latin typeface="+mn-lt"/>
                <a:ea typeface="+mn-ea"/>
                <a:cs typeface="+mn-cs"/>
              </a:rPr>
              <a:t>在数据变换的这些方法中，光滑、属性构造、聚集、离散化、前面视频已做介绍。接下我们将介绍规范化。</a:t>
            </a:r>
            <a:endParaRPr lang="en-US" altLang="zh-CN" sz="1200" b="0" i="0" u="none" strike="noStrike"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62</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25000"/>
              </a:lnSpc>
              <a:buFontTx/>
              <a:buNone/>
            </a:pPr>
            <a:r>
              <a:rPr lang="zh-CN" altLang="en-US" sz="1200" dirty="0" smtClean="0">
                <a:solidFill>
                  <a:schemeClr val="tx1"/>
                </a:solidFill>
              </a:rPr>
              <a:t>我们知道，规范化是</a:t>
            </a:r>
            <a:r>
              <a:rPr lang="zh-CN" altLang="en-US" sz="1200" dirty="0" smtClean="0">
                <a:latin typeface="+mn-ea"/>
              </a:rPr>
              <a:t>将数据按比例进行缩放，使之落入一个特定的区域。那么，有</a:t>
            </a:r>
            <a:r>
              <a:rPr lang="zh-CN" altLang="en-US" sz="1200" dirty="0" smtClean="0">
                <a:solidFill>
                  <a:schemeClr val="tx1"/>
                </a:solidFill>
              </a:rPr>
              <a:t>什么</a:t>
            </a:r>
            <a:r>
              <a:rPr lang="zh-CN" altLang="en-US" sz="1200" dirty="0">
                <a:solidFill>
                  <a:schemeClr val="tx1"/>
                </a:solidFill>
              </a:rPr>
              <a:t>算法来实现数据的</a:t>
            </a:r>
            <a:r>
              <a:rPr lang="zh-CN" altLang="en-US" sz="1200" dirty="0" smtClean="0">
                <a:solidFill>
                  <a:schemeClr val="tx1"/>
                </a:solidFill>
              </a:rPr>
              <a:t>规范化呢？</a:t>
            </a:r>
            <a:endParaRPr lang="en-US" altLang="zh-CN"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常用的算法有最大</a:t>
            </a:r>
            <a:r>
              <a:rPr lang="en-US" altLang="zh-CN" dirty="0"/>
              <a:t>-</a:t>
            </a:r>
            <a:r>
              <a:rPr lang="zh-CN" altLang="en-US" dirty="0"/>
              <a:t>最小规范化、零</a:t>
            </a:r>
            <a:r>
              <a:rPr lang="en-US" altLang="zh-CN" dirty="0"/>
              <a:t>-</a:t>
            </a:r>
            <a:r>
              <a:rPr lang="zh-CN" altLang="en-US" dirty="0"/>
              <a:t>均值规范化和小数定标规范化。</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63</a:t>
            </a:fld>
            <a:endParaRPr lang="zh-CN" altLang="en-US"/>
          </a:p>
        </p:txBody>
      </p:sp>
    </p:spTree>
    <p:extLst>
      <p:ext uri="{BB962C8B-B14F-4D97-AF65-F5344CB8AC3E}">
        <p14:creationId xmlns:p14="http://schemas.microsoft.com/office/powerpoint/2010/main" xmlns="" val="392428761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首先最小最大规范化算法，它的思想是，</a:t>
            </a:r>
            <a:r>
              <a:rPr lang="zh-CN" altLang="en-US" sz="1200" dirty="0">
                <a:latin typeface="+mn-ea"/>
              </a:rPr>
              <a:t>假定</a:t>
            </a:r>
            <a:r>
              <a:rPr lang="en-US" altLang="zh-CN" sz="1200" dirty="0" err="1">
                <a:latin typeface="+mn-ea"/>
              </a:rPr>
              <a:t>min</a:t>
            </a:r>
            <a:r>
              <a:rPr lang="en-US" altLang="zh-CN" sz="1200" baseline="-25000" dirty="0" err="1">
                <a:latin typeface="+mn-ea"/>
              </a:rPr>
              <a:t>A</a:t>
            </a:r>
            <a:r>
              <a:rPr lang="zh-CN" altLang="en-US" sz="1200" dirty="0">
                <a:latin typeface="+mn-ea"/>
              </a:rPr>
              <a:t>和</a:t>
            </a:r>
            <a:r>
              <a:rPr lang="en-US" altLang="zh-CN" sz="1200" dirty="0" err="1">
                <a:latin typeface="+mn-ea"/>
              </a:rPr>
              <a:t>max</a:t>
            </a:r>
            <a:r>
              <a:rPr lang="en-US" altLang="zh-CN" sz="1200" baseline="-25000" dirty="0" err="1">
                <a:latin typeface="+mn-ea"/>
              </a:rPr>
              <a:t>A</a:t>
            </a:r>
            <a:r>
              <a:rPr lang="zh-CN" altLang="en-US" sz="1200" dirty="0">
                <a:latin typeface="+mn-ea"/>
              </a:rPr>
              <a:t>分别为属性</a:t>
            </a:r>
            <a:r>
              <a:rPr lang="en-US" altLang="zh-CN" sz="1200" dirty="0">
                <a:latin typeface="+mn-ea"/>
              </a:rPr>
              <a:t>A</a:t>
            </a:r>
            <a:r>
              <a:rPr lang="zh-CN" altLang="en-US" sz="1200" dirty="0">
                <a:latin typeface="+mn-ea"/>
              </a:rPr>
              <a:t>的最小和最大值，通过这个公式将属性</a:t>
            </a:r>
            <a:r>
              <a:rPr lang="en-US" altLang="zh-CN" sz="1200" dirty="0">
                <a:latin typeface="+mn-ea"/>
              </a:rPr>
              <a:t>A</a:t>
            </a:r>
            <a:r>
              <a:rPr lang="zh-CN" altLang="en-US" sz="1200" dirty="0">
                <a:latin typeface="+mn-ea"/>
              </a:rPr>
              <a:t>的取值映射到一个小的特定区间</a:t>
            </a:r>
            <a:r>
              <a:rPr lang="en-US" altLang="zh-CN" sz="1200" dirty="0">
                <a:latin typeface="+mn-ea"/>
              </a:rPr>
              <a:t>[</a:t>
            </a:r>
            <a:r>
              <a:rPr lang="en-US" altLang="zh-CN" sz="1200" dirty="0" err="1">
                <a:latin typeface="+mn-ea"/>
              </a:rPr>
              <a:t>new_min,new_max</a:t>
            </a:r>
            <a:r>
              <a:rPr lang="en-US" altLang="zh-CN" sz="1200" dirty="0">
                <a:latin typeface="+mn-ea"/>
              </a:rPr>
              <a:t>]</a:t>
            </a:r>
            <a:r>
              <a:rPr lang="zh-CN" altLang="en-US" sz="1200" dirty="0">
                <a:latin typeface="+mn-ea"/>
              </a:rPr>
              <a:t>中。举例说明，</a:t>
            </a:r>
            <a:r>
              <a:rPr lang="zh-CN" altLang="en-US" sz="1200" b="0" dirty="0">
                <a:solidFill>
                  <a:schemeClr val="tx1"/>
                </a:solidFill>
                <a:latin typeface="Times New Roman" panose="02020603050405020304" pitchFamily="18" charset="0"/>
                <a:ea typeface="华文楷体" panose="02010600040101010101" pitchFamily="2" charset="-122"/>
              </a:rPr>
              <a:t>假定属性</a:t>
            </a:r>
            <a:r>
              <a:rPr lang="en-US" altLang="zh-CN" sz="1200" b="0" dirty="0">
                <a:solidFill>
                  <a:schemeClr val="tx1"/>
                </a:solidFill>
                <a:latin typeface="Times New Roman" panose="02020603050405020304" pitchFamily="18" charset="0"/>
                <a:ea typeface="华文楷体" panose="02010600040101010101" pitchFamily="2" charset="-122"/>
              </a:rPr>
              <a:t>income</a:t>
            </a:r>
            <a:r>
              <a:rPr lang="zh-CN" altLang="en-US" sz="1200" b="0" dirty="0">
                <a:solidFill>
                  <a:schemeClr val="tx1"/>
                </a:solidFill>
                <a:latin typeface="Times New Roman" panose="02020603050405020304" pitchFamily="18" charset="0"/>
                <a:ea typeface="华文楷体" panose="02010600040101010101" pitchFamily="2" charset="-122"/>
              </a:rPr>
              <a:t>的最小与最大值分别为</a:t>
            </a:r>
            <a:r>
              <a:rPr lang="en-US" altLang="zh-CN" sz="1200" b="0" dirty="0">
                <a:solidFill>
                  <a:schemeClr val="tx1"/>
                </a:solidFill>
                <a:latin typeface="Times New Roman" panose="02020603050405020304" pitchFamily="18" charset="0"/>
                <a:ea typeface="华文楷体" panose="02010600040101010101" pitchFamily="2" charset="-122"/>
              </a:rPr>
              <a:t>$12000</a:t>
            </a:r>
            <a:r>
              <a:rPr lang="zh-CN" altLang="en-US" sz="1200" b="0" dirty="0">
                <a:solidFill>
                  <a:schemeClr val="tx1"/>
                </a:solidFill>
                <a:latin typeface="Times New Roman" panose="02020603050405020304" pitchFamily="18" charset="0"/>
                <a:ea typeface="华文楷体" panose="02010600040101010101" pitchFamily="2" charset="-122"/>
              </a:rPr>
              <a:t>和</a:t>
            </a:r>
            <a:r>
              <a:rPr lang="en-US" altLang="zh-CN" sz="1200" b="0" dirty="0">
                <a:solidFill>
                  <a:schemeClr val="tx1"/>
                </a:solidFill>
                <a:latin typeface="Times New Roman" panose="02020603050405020304" pitchFamily="18" charset="0"/>
                <a:ea typeface="华文楷体" panose="02010600040101010101" pitchFamily="2" charset="-122"/>
              </a:rPr>
              <a:t>$98000</a:t>
            </a:r>
            <a:r>
              <a:rPr lang="zh-CN" altLang="en-US" sz="1200" b="0" dirty="0">
                <a:solidFill>
                  <a:schemeClr val="tx1"/>
                </a:solidFill>
                <a:latin typeface="Times New Roman" panose="02020603050405020304" pitchFamily="18" charset="0"/>
                <a:ea typeface="华文楷体" panose="02010600040101010101" pitchFamily="2" charset="-122"/>
              </a:rPr>
              <a:t>，缩放后的特定区间为</a:t>
            </a:r>
            <a:r>
              <a:rPr lang="en-US" altLang="zh-CN" sz="1200" b="0" dirty="0">
                <a:solidFill>
                  <a:schemeClr val="tx1"/>
                </a:solidFill>
                <a:latin typeface="Times New Roman" panose="02020603050405020304" pitchFamily="18" charset="0"/>
                <a:ea typeface="华文楷体" panose="02010600040101010101" pitchFamily="2" charset="-122"/>
              </a:rPr>
              <a:t>[0,1]</a:t>
            </a:r>
            <a:r>
              <a:rPr lang="zh-CN" altLang="en-US" sz="1200" b="0" dirty="0">
                <a:solidFill>
                  <a:schemeClr val="tx1"/>
                </a:solidFill>
                <a:latin typeface="Times New Roman" panose="02020603050405020304" pitchFamily="18" charset="0"/>
                <a:ea typeface="华文楷体" panose="02010600040101010101" pitchFamily="2" charset="-122"/>
              </a:rPr>
              <a:t>。则当属性</a:t>
            </a:r>
            <a:r>
              <a:rPr lang="en-US" altLang="zh-CN" sz="1200" b="0" dirty="0">
                <a:solidFill>
                  <a:schemeClr val="tx1"/>
                </a:solidFill>
                <a:latin typeface="Times New Roman" panose="02020603050405020304" pitchFamily="18" charset="0"/>
                <a:ea typeface="华文楷体" panose="02010600040101010101" pitchFamily="2" charset="-122"/>
              </a:rPr>
              <a:t>income</a:t>
            </a:r>
            <a:r>
              <a:rPr lang="zh-CN" altLang="en-US" sz="1200" b="0" dirty="0">
                <a:solidFill>
                  <a:schemeClr val="tx1"/>
                </a:solidFill>
                <a:latin typeface="Times New Roman" panose="02020603050405020304" pitchFamily="18" charset="0"/>
                <a:ea typeface="华文楷体" panose="02010600040101010101" pitchFamily="2" charset="-122"/>
              </a:rPr>
              <a:t>取值为</a:t>
            </a:r>
            <a:r>
              <a:rPr lang="en-US" altLang="zh-CN" sz="1200" b="0" dirty="0">
                <a:solidFill>
                  <a:schemeClr val="tx1"/>
                </a:solidFill>
                <a:latin typeface="Times New Roman" panose="02020603050405020304" pitchFamily="18" charset="0"/>
                <a:ea typeface="华文楷体" panose="02010600040101010101" pitchFamily="2" charset="-122"/>
              </a:rPr>
              <a:t>73600</a:t>
            </a:r>
            <a:r>
              <a:rPr lang="zh-CN" altLang="en-US" sz="1200" b="0" dirty="0">
                <a:solidFill>
                  <a:schemeClr val="tx1"/>
                </a:solidFill>
                <a:latin typeface="Times New Roman" panose="02020603050405020304" pitchFamily="18" charset="0"/>
                <a:ea typeface="华文楷体" panose="02010600040101010101" pitchFamily="2" charset="-122"/>
              </a:rPr>
              <a:t>时，根据公司可计算得到</a:t>
            </a:r>
            <a:r>
              <a:rPr lang="en-US" altLang="zh-CN" sz="1200" b="0" dirty="0">
                <a:solidFill>
                  <a:schemeClr val="tx1"/>
                </a:solidFill>
                <a:latin typeface="Times New Roman" panose="02020603050405020304" pitchFamily="18" charset="0"/>
                <a:ea typeface="华文楷体" panose="02010600040101010101" pitchFamily="2" charset="-122"/>
              </a:rPr>
              <a:t>0.716</a:t>
            </a:r>
            <a:r>
              <a:rPr lang="zh-CN" altLang="en-US" sz="1200" b="0" dirty="0">
                <a:solidFill>
                  <a:schemeClr val="tx1"/>
                </a:solidFill>
                <a:latin typeface="Times New Roman" panose="02020603050405020304" pitchFamily="18" charset="0"/>
                <a:ea typeface="华文楷体" panose="02010600040101010101" pitchFamily="2" charset="-122"/>
              </a:rPr>
              <a:t>（绿色为规范化前的区间，红色为规范化后的区间，蓝色是将属性值规范化）</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64</a:t>
            </a:fld>
            <a:endParaRPr lang="zh-CN" altLang="en-US"/>
          </a:p>
        </p:txBody>
      </p:sp>
    </p:spTree>
    <p:extLst>
      <p:ext uri="{BB962C8B-B14F-4D97-AF65-F5344CB8AC3E}">
        <p14:creationId xmlns:p14="http://schemas.microsoft.com/office/powerpoint/2010/main" xmlns="" val="242501963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latin typeface="Times New Roman" panose="02020603050405020304" pitchFamily="18" charset="0"/>
                <a:cs typeface="Times New Roman" panose="02020603050405020304" pitchFamily="18" charset="0"/>
              </a:rPr>
              <a:t>第二个常用的算法是零均值规范化也叫</a:t>
            </a:r>
            <a:r>
              <a:rPr lang="en-US" altLang="zh-CN" sz="1200" dirty="0">
                <a:solidFill>
                  <a:schemeClr val="tx1"/>
                </a:solidFill>
                <a:latin typeface="Times New Roman" panose="02020603050405020304" pitchFamily="18" charset="0"/>
                <a:cs typeface="Times New Roman" panose="02020603050405020304" pitchFamily="18" charset="0"/>
              </a:rPr>
              <a:t>z-score</a:t>
            </a:r>
            <a:r>
              <a:rPr lang="zh-CN" altLang="en-US" sz="1200" dirty="0">
                <a:solidFill>
                  <a:schemeClr val="tx1"/>
                </a:solidFill>
                <a:latin typeface="Times New Roman" panose="02020603050405020304" pitchFamily="18" charset="0"/>
                <a:cs typeface="Times New Roman" panose="02020603050405020304" pitchFamily="18" charset="0"/>
              </a:rPr>
              <a:t>规范化，它的原理是将</a:t>
            </a:r>
            <a:r>
              <a:rPr lang="zh-CN" altLang="en-US" sz="1200" b="0" dirty="0">
                <a:solidFill>
                  <a:schemeClr val="tx1"/>
                </a:solidFill>
                <a:latin typeface="+mn-ea"/>
                <a:ea typeface="+mn-ea"/>
              </a:rPr>
              <a:t>属性</a:t>
            </a:r>
            <a:r>
              <a:rPr lang="en-US" altLang="zh-CN" sz="1200" b="0" dirty="0">
                <a:solidFill>
                  <a:schemeClr val="tx1"/>
                </a:solidFill>
                <a:latin typeface="+mn-ea"/>
                <a:ea typeface="+mn-ea"/>
              </a:rPr>
              <a:t>A</a:t>
            </a:r>
            <a:r>
              <a:rPr lang="zh-CN" altLang="en-US" sz="1200" b="0" dirty="0">
                <a:solidFill>
                  <a:schemeClr val="tx1"/>
                </a:solidFill>
                <a:latin typeface="+mn-ea"/>
                <a:ea typeface="+mn-ea"/>
              </a:rPr>
              <a:t>的值根据其平均值和标准差进行规范化，这种算法常用于属性的最大值与最小值未知，或使用最小最大规范化方法会出现异常数据的情况。</a:t>
            </a:r>
            <a:endParaRPr lang="en-US" altLang="zh-CN" sz="1200" b="0" dirty="0">
              <a:solidFill>
                <a:schemeClr val="tx1"/>
              </a:solidFill>
              <a:latin typeface="+mn-ea"/>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chemeClr val="tx1"/>
                </a:solidFill>
                <a:latin typeface="+mn-ea"/>
                <a:ea typeface="+mn-ea"/>
              </a:rPr>
              <a:t>还是通过举例来介绍零均值规范化的过程。根据数值</a:t>
            </a:r>
            <a:r>
              <a:rPr lang="en-US" altLang="zh-CN" sz="1200" b="0" dirty="0">
                <a:solidFill>
                  <a:schemeClr val="tx1"/>
                </a:solidFill>
                <a:latin typeface="+mn-ea"/>
                <a:ea typeface="+mn-ea"/>
              </a:rPr>
              <a:t>income</a:t>
            </a:r>
            <a:r>
              <a:rPr lang="zh-CN" altLang="en-US" sz="1200" b="0" dirty="0">
                <a:solidFill>
                  <a:schemeClr val="tx1"/>
                </a:solidFill>
                <a:latin typeface="+mn-ea"/>
                <a:ea typeface="+mn-ea"/>
              </a:rPr>
              <a:t>所有的取值计算出平均值和标准差，比如平均值为</a:t>
            </a:r>
            <a:r>
              <a:rPr lang="en-US" altLang="zh-CN" sz="1200" b="0" dirty="0">
                <a:solidFill>
                  <a:schemeClr val="tx1"/>
                </a:solidFill>
                <a:latin typeface="+mn-ea"/>
                <a:ea typeface="+mn-ea"/>
              </a:rPr>
              <a:t>54000</a:t>
            </a:r>
            <a:r>
              <a:rPr lang="zh-CN" altLang="en-US" sz="1200" b="0" dirty="0">
                <a:solidFill>
                  <a:schemeClr val="tx1"/>
                </a:solidFill>
                <a:latin typeface="+mn-ea"/>
                <a:ea typeface="+mn-ea"/>
              </a:rPr>
              <a:t>，标准差为</a:t>
            </a:r>
            <a:r>
              <a:rPr lang="en-US" altLang="zh-CN" sz="1200" b="0" dirty="0">
                <a:solidFill>
                  <a:schemeClr val="tx1"/>
                </a:solidFill>
                <a:latin typeface="+mn-ea"/>
                <a:ea typeface="+mn-ea"/>
              </a:rPr>
              <a:t>16000</a:t>
            </a:r>
            <a:r>
              <a:rPr lang="zh-CN" altLang="en-US" sz="1200" b="0" dirty="0">
                <a:solidFill>
                  <a:schemeClr val="tx1"/>
                </a:solidFill>
                <a:latin typeface="+mn-ea"/>
                <a:ea typeface="+mn-ea"/>
              </a:rPr>
              <a:t>，现在要将</a:t>
            </a:r>
            <a:r>
              <a:rPr lang="en-US" altLang="zh-CN" sz="1200" b="0" dirty="0">
                <a:solidFill>
                  <a:schemeClr val="tx1"/>
                </a:solidFill>
                <a:latin typeface="+mn-ea"/>
                <a:ea typeface="+mn-ea"/>
              </a:rPr>
              <a:t>income</a:t>
            </a:r>
            <a:r>
              <a:rPr lang="zh-CN" altLang="en-US" sz="1200" b="0" dirty="0">
                <a:solidFill>
                  <a:schemeClr val="tx1"/>
                </a:solidFill>
                <a:latin typeface="+mn-ea"/>
                <a:ea typeface="+mn-ea"/>
              </a:rPr>
              <a:t>值为</a:t>
            </a:r>
            <a:r>
              <a:rPr lang="en-US" altLang="zh-CN" sz="1200" b="0" dirty="0">
                <a:solidFill>
                  <a:schemeClr val="tx1"/>
                </a:solidFill>
                <a:latin typeface="+mn-ea"/>
                <a:ea typeface="+mn-ea"/>
              </a:rPr>
              <a:t>73600</a:t>
            </a:r>
            <a:r>
              <a:rPr lang="zh-CN" altLang="en-US" sz="1200" b="0" dirty="0">
                <a:solidFill>
                  <a:schemeClr val="tx1"/>
                </a:solidFill>
                <a:latin typeface="+mn-ea"/>
                <a:ea typeface="+mn-ea"/>
              </a:rPr>
              <a:t>的数值进行规范化，则将这些数据代入公式可得规范化后的数值为</a:t>
            </a:r>
            <a:r>
              <a:rPr lang="en-US" altLang="zh-CN" sz="1200" b="0" dirty="0">
                <a:solidFill>
                  <a:schemeClr val="tx1"/>
                </a:solidFill>
                <a:latin typeface="+mn-ea"/>
                <a:ea typeface="+mn-ea"/>
              </a:rPr>
              <a:t>1.225(</a:t>
            </a:r>
            <a:r>
              <a:rPr lang="zh-CN" altLang="en-US" sz="1200" b="0" dirty="0">
                <a:solidFill>
                  <a:schemeClr val="tx1"/>
                </a:solidFill>
                <a:latin typeface="+mn-ea"/>
                <a:ea typeface="+mn-ea"/>
              </a:rPr>
              <a:t>绿色为平均值，黄色为标准差</a:t>
            </a:r>
            <a:r>
              <a:rPr lang="en-US" altLang="zh-CN" sz="1200" b="0" dirty="0">
                <a:solidFill>
                  <a:schemeClr val="tx1"/>
                </a:solidFill>
                <a:latin typeface="+mn-ea"/>
                <a:ea typeface="+mn-ea"/>
              </a:rPr>
              <a:t>)</a:t>
            </a:r>
            <a:r>
              <a:rPr lang="zh-CN" altLang="en-US" sz="1200" b="0" dirty="0">
                <a:solidFill>
                  <a:schemeClr val="tx1"/>
                </a:solidFill>
                <a:latin typeface="+mn-ea"/>
                <a:ea typeface="+mn-ea"/>
              </a:rPr>
              <a:t>。</a:t>
            </a:r>
            <a:endParaRPr lang="en-US" altLang="zh-CN" sz="1200" b="0" dirty="0">
              <a:solidFill>
                <a:schemeClr val="tx1"/>
              </a:solidFill>
              <a:latin typeface="+mn-ea"/>
              <a:ea typeface="+mn-ea"/>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65</a:t>
            </a:fld>
            <a:endParaRPr lang="zh-CN" altLang="en-US"/>
          </a:p>
        </p:txBody>
      </p:sp>
    </p:spTree>
    <p:extLst>
      <p:ext uri="{BB962C8B-B14F-4D97-AF65-F5344CB8AC3E}">
        <p14:creationId xmlns:p14="http://schemas.microsoft.com/office/powerpoint/2010/main" xmlns="" val="62376270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还有一个规范化的算法是效数定标算法，它是</a:t>
            </a:r>
            <a:r>
              <a:rPr lang="zh-CN" altLang="en-US" sz="1200" b="0" dirty="0">
                <a:solidFill>
                  <a:schemeClr val="tx1"/>
                </a:solidFill>
                <a:latin typeface="+mn-ea"/>
                <a:ea typeface="+mn-ea"/>
              </a:rPr>
              <a:t>通过移动属性</a:t>
            </a:r>
            <a:r>
              <a:rPr lang="en-US" altLang="zh-CN" sz="1200" b="0" dirty="0">
                <a:solidFill>
                  <a:schemeClr val="tx1"/>
                </a:solidFill>
                <a:latin typeface="+mn-ea"/>
                <a:ea typeface="+mn-ea"/>
              </a:rPr>
              <a:t>A</a:t>
            </a:r>
            <a:r>
              <a:rPr lang="zh-CN" altLang="en-US" sz="1200" b="0" dirty="0">
                <a:solidFill>
                  <a:schemeClr val="tx1"/>
                </a:solidFill>
                <a:latin typeface="+mn-ea"/>
                <a:ea typeface="+mn-ea"/>
              </a:rPr>
              <a:t>的小数点位置进行规范化的，小数点的移动依赖于</a:t>
            </a:r>
            <a:r>
              <a:rPr lang="en-US" altLang="zh-CN" sz="1200" b="0" dirty="0">
                <a:solidFill>
                  <a:schemeClr val="tx1"/>
                </a:solidFill>
                <a:latin typeface="+mn-ea"/>
                <a:ea typeface="+mn-ea"/>
              </a:rPr>
              <a:t>A</a:t>
            </a:r>
            <a:r>
              <a:rPr lang="zh-CN" altLang="en-US" sz="1200" b="0" dirty="0">
                <a:solidFill>
                  <a:schemeClr val="tx1"/>
                </a:solidFill>
                <a:latin typeface="+mn-ea"/>
                <a:ea typeface="+mn-ea"/>
              </a:rPr>
              <a:t>的最大绝对值。比如属性</a:t>
            </a:r>
            <a:r>
              <a:rPr lang="en-US" altLang="zh-CN" sz="1200" b="0" dirty="0">
                <a:solidFill>
                  <a:schemeClr val="tx1"/>
                </a:solidFill>
                <a:latin typeface="+mn-ea"/>
                <a:ea typeface="+mn-ea"/>
              </a:rPr>
              <a:t>A</a:t>
            </a:r>
            <a:r>
              <a:rPr lang="zh-CN" altLang="en-US" sz="1200" b="0" dirty="0">
                <a:solidFill>
                  <a:schemeClr val="tx1"/>
                </a:solidFill>
                <a:latin typeface="+mn-ea"/>
                <a:ea typeface="+mn-ea"/>
              </a:rPr>
              <a:t>的取值范围为</a:t>
            </a:r>
            <a:r>
              <a:rPr lang="en-US" altLang="zh-CN" sz="1200" b="0" dirty="0">
                <a:solidFill>
                  <a:schemeClr val="tx1"/>
                </a:solidFill>
                <a:latin typeface="Times New Roman" panose="02020603050405020304" pitchFamily="18" charset="0"/>
                <a:ea typeface="华文楷体" panose="02010600040101010101" pitchFamily="2" charset="-122"/>
              </a:rPr>
              <a:t>[-986, 917]</a:t>
            </a:r>
            <a:r>
              <a:rPr lang="zh-CN" altLang="en-US" sz="1200" b="0" dirty="0">
                <a:solidFill>
                  <a:schemeClr val="tx1"/>
                </a:solidFill>
                <a:latin typeface="Times New Roman" panose="02020603050405020304" pitchFamily="18" charset="0"/>
                <a:ea typeface="华文楷体" panose="02010600040101010101" pitchFamily="2" charset="-122"/>
              </a:rPr>
              <a:t>，</a:t>
            </a:r>
            <a:r>
              <a:rPr lang="en-US" altLang="zh-CN" sz="1200" b="0" dirty="0">
                <a:solidFill>
                  <a:schemeClr val="tx1"/>
                </a:solidFill>
                <a:latin typeface="Times New Roman" panose="02020603050405020304" pitchFamily="18" charset="0"/>
                <a:ea typeface="华文楷体" panose="02010600040101010101" pitchFamily="2" charset="-122"/>
              </a:rPr>
              <a:t>A</a:t>
            </a:r>
            <a:r>
              <a:rPr lang="zh-CN" altLang="en-US" sz="1200" b="0" dirty="0">
                <a:solidFill>
                  <a:schemeClr val="tx1"/>
                </a:solidFill>
                <a:latin typeface="Times New Roman" panose="02020603050405020304" pitchFamily="18" charset="0"/>
                <a:ea typeface="华文楷体" panose="02010600040101010101" pitchFamily="2" charset="-122"/>
              </a:rPr>
              <a:t>的最大</a:t>
            </a:r>
            <a:r>
              <a:rPr lang="en-US" altLang="zh-CN" sz="1200" b="0" dirty="0">
                <a:solidFill>
                  <a:schemeClr val="tx1"/>
                </a:solidFill>
                <a:latin typeface="Times New Roman" panose="02020603050405020304" pitchFamily="18" charset="0"/>
                <a:ea typeface="华文楷体" panose="02010600040101010101" pitchFamily="2" charset="-122"/>
              </a:rPr>
              <a:t>.</a:t>
            </a:r>
            <a:r>
              <a:rPr lang="zh-CN" altLang="en-US" sz="1200" b="0" dirty="0">
                <a:solidFill>
                  <a:schemeClr val="tx1"/>
                </a:solidFill>
                <a:latin typeface="Times New Roman" panose="02020603050405020304" pitchFamily="18" charset="0"/>
                <a:ea typeface="华文楷体" panose="02010600040101010101" pitchFamily="2" charset="-122"/>
              </a:rPr>
              <a:t>绝对值是</a:t>
            </a:r>
            <a:r>
              <a:rPr lang="en-US" altLang="zh-CN" sz="1200" b="0" dirty="0">
                <a:solidFill>
                  <a:schemeClr val="tx1"/>
                </a:solidFill>
                <a:latin typeface="Times New Roman" panose="02020603050405020304" pitchFamily="18" charset="0"/>
                <a:ea typeface="华文楷体" panose="02010600040101010101" pitchFamily="2" charset="-122"/>
              </a:rPr>
              <a:t>986</a:t>
            </a:r>
            <a:r>
              <a:rPr lang="zh-CN" altLang="en-US" sz="1200" b="0" dirty="0">
                <a:solidFill>
                  <a:schemeClr val="tx1"/>
                </a:solidFill>
                <a:latin typeface="Times New Roman" panose="02020603050405020304" pitchFamily="18" charset="0"/>
                <a:ea typeface="华文楷体" panose="02010600040101010101" pitchFamily="2" charset="-122"/>
              </a:rPr>
              <a:t>，小数点需要向左移动</a:t>
            </a:r>
            <a:r>
              <a:rPr lang="en-US" altLang="zh-CN" sz="1200" b="0" dirty="0">
                <a:solidFill>
                  <a:schemeClr val="tx1"/>
                </a:solidFill>
                <a:latin typeface="Times New Roman" panose="02020603050405020304" pitchFamily="18" charset="0"/>
                <a:ea typeface="华文楷体" panose="02010600040101010101" pitchFamily="2" charset="-122"/>
              </a:rPr>
              <a:t>3</a:t>
            </a:r>
            <a:r>
              <a:rPr lang="zh-CN" altLang="en-US" sz="1200" b="0" dirty="0">
                <a:solidFill>
                  <a:schemeClr val="tx1"/>
                </a:solidFill>
                <a:latin typeface="Times New Roman" panose="02020603050405020304" pitchFamily="18" charset="0"/>
                <a:ea typeface="华文楷体" panose="02010600040101010101" pitchFamily="2" charset="-122"/>
              </a:rPr>
              <a:t>位才能使</a:t>
            </a:r>
            <a:r>
              <a:rPr lang="en-US" altLang="zh-CN" sz="1200" b="0" dirty="0">
                <a:solidFill>
                  <a:schemeClr val="tx1"/>
                </a:solidFill>
                <a:latin typeface="Times New Roman" panose="02020603050405020304" pitchFamily="18" charset="0"/>
                <a:ea typeface="华文楷体" panose="02010600040101010101" pitchFamily="2" charset="-122"/>
              </a:rPr>
              <a:t>986</a:t>
            </a:r>
            <a:r>
              <a:rPr lang="zh-CN" altLang="en-US" sz="1200" b="0" dirty="0">
                <a:solidFill>
                  <a:schemeClr val="tx1"/>
                </a:solidFill>
                <a:latin typeface="Times New Roman" panose="02020603050405020304" pitchFamily="18" charset="0"/>
                <a:ea typeface="华文楷体" panose="02010600040101010101" pitchFamily="2" charset="-122"/>
              </a:rPr>
              <a:t>变成</a:t>
            </a:r>
            <a:r>
              <a:rPr lang="en-US" altLang="zh-CN" sz="1200" b="0" dirty="0">
                <a:solidFill>
                  <a:schemeClr val="tx1"/>
                </a:solidFill>
                <a:latin typeface="Times New Roman" panose="02020603050405020304" pitchFamily="18" charset="0"/>
                <a:ea typeface="华文楷体" panose="02010600040101010101" pitchFamily="2" charset="-122"/>
              </a:rPr>
              <a:t>0.986</a:t>
            </a:r>
            <a:r>
              <a:rPr lang="zh-CN" altLang="en-US" sz="1200" b="0" dirty="0">
                <a:solidFill>
                  <a:schemeClr val="tx1"/>
                </a:solidFill>
                <a:latin typeface="Times New Roman" panose="02020603050405020304" pitchFamily="18" charset="0"/>
                <a:ea typeface="华文楷体" panose="02010600040101010101" pitchFamily="2" charset="-122"/>
              </a:rPr>
              <a:t>，所以</a:t>
            </a:r>
            <a:r>
              <a:rPr lang="en-US" altLang="zh-CN" sz="1200" b="0" dirty="0">
                <a:solidFill>
                  <a:schemeClr val="tx1"/>
                </a:solidFill>
                <a:latin typeface="Times New Roman" panose="02020603050405020304" pitchFamily="18" charset="0"/>
                <a:ea typeface="华文楷体" panose="02010600040101010101" pitchFamily="2" charset="-122"/>
              </a:rPr>
              <a:t>j</a:t>
            </a:r>
            <a:r>
              <a:rPr lang="zh-CN" altLang="en-US" sz="1200" b="0" dirty="0">
                <a:solidFill>
                  <a:schemeClr val="tx1"/>
                </a:solidFill>
                <a:latin typeface="Times New Roman" panose="02020603050405020304" pitchFamily="18" charset="0"/>
                <a:ea typeface="华文楷体" panose="02010600040101010101" pitchFamily="2" charset="-122"/>
              </a:rPr>
              <a:t>取值为</a:t>
            </a:r>
            <a:r>
              <a:rPr lang="en-US" altLang="zh-CN" sz="1200" b="0" dirty="0">
                <a:solidFill>
                  <a:schemeClr val="tx1"/>
                </a:solidFill>
                <a:latin typeface="Times New Roman" panose="02020603050405020304" pitchFamily="18" charset="0"/>
                <a:ea typeface="华文楷体" panose="02010600040101010101" pitchFamily="2" charset="-122"/>
              </a:rPr>
              <a:t>3</a:t>
            </a:r>
            <a:r>
              <a:rPr lang="zh-CN" altLang="en-US" sz="1200" b="0" dirty="0">
                <a:solidFill>
                  <a:schemeClr val="tx1"/>
                </a:solidFill>
                <a:latin typeface="Times New Roman" panose="02020603050405020304" pitchFamily="18" charset="0"/>
                <a:ea typeface="华文楷体" panose="02010600040101010101" pitchFamily="2" charset="-122"/>
              </a:rPr>
              <a:t>，那么当属性</a:t>
            </a:r>
            <a:r>
              <a:rPr lang="en-US" altLang="zh-CN" sz="1200" b="0" dirty="0">
                <a:solidFill>
                  <a:schemeClr val="tx1"/>
                </a:solidFill>
                <a:latin typeface="Times New Roman" panose="02020603050405020304" pitchFamily="18" charset="0"/>
                <a:ea typeface="华文楷体" panose="02010600040101010101" pitchFamily="2" charset="-122"/>
              </a:rPr>
              <a:t>A</a:t>
            </a:r>
            <a:r>
              <a:rPr lang="zh-CN" altLang="en-US" sz="1200" b="0" dirty="0">
                <a:solidFill>
                  <a:schemeClr val="tx1"/>
                </a:solidFill>
                <a:latin typeface="Times New Roman" panose="02020603050405020304" pitchFamily="18" charset="0"/>
                <a:ea typeface="华文楷体" panose="02010600040101010101" pitchFamily="2" charset="-122"/>
              </a:rPr>
              <a:t>取值为</a:t>
            </a:r>
            <a:r>
              <a:rPr lang="en-US" altLang="zh-CN" sz="1200" b="0" dirty="0">
                <a:solidFill>
                  <a:schemeClr val="tx1"/>
                </a:solidFill>
                <a:latin typeface="Times New Roman" panose="02020603050405020304" pitchFamily="18" charset="0"/>
                <a:ea typeface="华文楷体" panose="02010600040101010101" pitchFamily="2" charset="-122"/>
              </a:rPr>
              <a:t>73</a:t>
            </a:r>
            <a:r>
              <a:rPr lang="zh-CN" altLang="en-US" sz="1200" b="0" dirty="0">
                <a:solidFill>
                  <a:schemeClr val="tx1"/>
                </a:solidFill>
                <a:latin typeface="Times New Roman" panose="02020603050405020304" pitchFamily="18" charset="0"/>
                <a:ea typeface="华文楷体" panose="02010600040101010101" pitchFamily="2" charset="-122"/>
              </a:rPr>
              <a:t>时，经过小数定标规范化后的取值为</a:t>
            </a:r>
            <a:r>
              <a:rPr lang="en-US" altLang="zh-CN" sz="1200" b="0" dirty="0">
                <a:solidFill>
                  <a:schemeClr val="tx1"/>
                </a:solidFill>
                <a:latin typeface="Times New Roman" panose="02020603050405020304" pitchFamily="18" charset="0"/>
                <a:ea typeface="华文楷体" panose="02010600040101010101" pitchFamily="2" charset="-122"/>
              </a:rPr>
              <a:t>0.073</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66</a:t>
            </a:fld>
            <a:endParaRPr lang="zh-CN" altLang="en-US"/>
          </a:p>
        </p:txBody>
      </p:sp>
    </p:spTree>
    <p:extLst>
      <p:ext uri="{BB962C8B-B14F-4D97-AF65-F5344CB8AC3E}">
        <p14:creationId xmlns:p14="http://schemas.microsoft.com/office/powerpoint/2010/main" xmlns="" val="50716081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数据变换和数据归约所用的方法大多是相同的。有时候、数据归约也等同于数据变换。例如，</a:t>
            </a:r>
            <a:r>
              <a:rPr lang="zh-CN" altLang="zh-CN" sz="1200" kern="1200" dirty="0" smtClean="0">
                <a:solidFill>
                  <a:schemeClr val="tx1"/>
                </a:solidFill>
                <a:latin typeface="+mn-lt"/>
                <a:ea typeface="+mn-ea"/>
                <a:cs typeface="+mn-cs"/>
              </a:rPr>
              <a:t>冗余数据的删除既是一种数据清理形式，也是一种数据归约</a:t>
            </a:r>
            <a:r>
              <a:rPr lang="zh-CN" altLang="en-US" sz="1200" kern="1200" dirty="0" smtClean="0">
                <a:solidFill>
                  <a:schemeClr val="tx1"/>
                </a:solidFill>
                <a:latin typeface="+mn-lt"/>
                <a:ea typeface="+mn-ea"/>
                <a:cs typeface="+mn-cs"/>
              </a:rPr>
              <a:t>。</a:t>
            </a:r>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在本节中，重点介绍了</a:t>
            </a:r>
            <a:r>
              <a:rPr lang="zh-CN" altLang="en-US" sz="2400" dirty="0" smtClean="0">
                <a:latin typeface="+mn-ea"/>
              </a:rPr>
              <a:t>最小</a:t>
            </a:r>
            <a:r>
              <a:rPr lang="en-US" altLang="zh-CN" sz="2400" dirty="0" smtClean="0">
                <a:latin typeface="+mn-ea"/>
              </a:rPr>
              <a:t>-</a:t>
            </a:r>
            <a:r>
              <a:rPr lang="zh-CN" altLang="en-US" sz="2400" dirty="0" smtClean="0">
                <a:latin typeface="+mn-ea"/>
              </a:rPr>
              <a:t>最大规范化，零</a:t>
            </a:r>
            <a:r>
              <a:rPr lang="en-US" altLang="zh-CN" sz="2400" dirty="0" smtClean="0">
                <a:latin typeface="+mn-ea"/>
              </a:rPr>
              <a:t>-</a:t>
            </a:r>
            <a:r>
              <a:rPr lang="zh-CN" altLang="en-US" sz="2400" dirty="0" smtClean="0">
                <a:latin typeface="+mn-ea"/>
              </a:rPr>
              <a:t>均值规范化，小数定标规范化。</a:t>
            </a:r>
            <a:endParaRPr lang="en-US" altLang="zh-CN" sz="2400" dirty="0" smtClean="0">
              <a:latin typeface="+mn-ea"/>
            </a:endParaRPr>
          </a:p>
          <a:p>
            <a:pPr marL="457200" marR="0" lvl="1" indent="0" algn="l" defTabSz="914400" rtl="0" eaLnBrk="1" fontAlgn="auto" latinLnBrk="0" hangingPunct="1">
              <a:lnSpc>
                <a:spcPct val="120000"/>
              </a:lnSpc>
              <a:spcBef>
                <a:spcPct val="0"/>
              </a:spcBef>
              <a:spcAft>
                <a:spcPts val="1000"/>
              </a:spcAft>
              <a:buClr>
                <a:schemeClr val="folHlink"/>
              </a:buClr>
              <a:buSzTx/>
              <a:buFont typeface="Wingdings" panose="05000000000000000000" pitchFamily="2" charset="2"/>
              <a:buNone/>
              <a:tabLst/>
              <a:defRPr/>
            </a:pPr>
            <a:endParaRPr lang="en-US" altLang="zh-CN" sz="2400" dirty="0" smtClean="0">
              <a:latin typeface="+mn-ea"/>
            </a:endParaRPr>
          </a:p>
          <a:p>
            <a:pPr lvl="1">
              <a:lnSpc>
                <a:spcPct val="120000"/>
              </a:lnSpc>
              <a:spcBef>
                <a:spcPct val="0"/>
              </a:spcBef>
              <a:spcAft>
                <a:spcPts val="1000"/>
              </a:spcAft>
              <a:buClr>
                <a:schemeClr val="folHlink"/>
              </a:buClr>
              <a:buFont typeface="Wingdings" panose="05000000000000000000" pitchFamily="2" charset="2"/>
              <a:buNone/>
            </a:pPr>
            <a:endParaRPr lang="en-US" altLang="zh-CN" sz="2400" dirty="0" smtClean="0">
              <a:latin typeface="+mn-ea"/>
            </a:endParaRP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67</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我们已经了解数据预处理的四大处理流程步骤：数据清理，采集，归约，变换。这四个流程在实际工作中并不是完全分开的，</a:t>
            </a:r>
            <a:r>
              <a:rPr lang="zh-CN" altLang="zh-CN" sz="1200" kern="1200" dirty="0" smtClean="0">
                <a:solidFill>
                  <a:schemeClr val="tx1"/>
                </a:solidFill>
                <a:latin typeface="+mn-lt"/>
                <a:ea typeface="+mn-ea"/>
                <a:cs typeface="+mn-cs"/>
              </a:rPr>
              <a:t>在某种场景下是可以一起使用的</a:t>
            </a:r>
            <a:r>
              <a:rPr lang="zh-CN" altLang="en-US"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例如，数据清理可能涉及纠正错误数据的变换，如把一个数据字段的所有项都变换成统一的格式，然后进行数据清理；冗余数据的删除既是一种数据清理形式，也是一种数据归约</a:t>
            </a:r>
            <a:r>
              <a:rPr lang="zh-CN" altLang="en-US" sz="1200" kern="1200" dirty="0" smtClean="0">
                <a:solidFill>
                  <a:schemeClr val="tx1"/>
                </a:solidFill>
                <a:latin typeface="+mn-lt"/>
                <a:ea typeface="+mn-ea"/>
                <a:cs typeface="+mn-cs"/>
              </a:rPr>
              <a:t>。</a:t>
            </a:r>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另外，我们也需注意，在实际工作中，</a:t>
            </a:r>
            <a:r>
              <a:rPr lang="zh-CN" altLang="zh-CN" sz="1200" kern="1200" dirty="0" smtClean="0">
                <a:solidFill>
                  <a:schemeClr val="tx1"/>
                </a:solidFill>
                <a:latin typeface="+mn-lt"/>
                <a:ea typeface="+mn-ea"/>
                <a:cs typeface="+mn-cs"/>
              </a:rPr>
              <a:t>应该针对具体所要研究的问题通过详细分析后再进行预处理方案的选择，</a:t>
            </a:r>
            <a:r>
              <a:rPr lang="zh-CN" altLang="en-US" sz="1200" kern="1200" dirty="0" smtClean="0">
                <a:solidFill>
                  <a:schemeClr val="tx1"/>
                </a:solidFill>
                <a:latin typeface="+mn-lt"/>
                <a:ea typeface="+mn-ea"/>
                <a:cs typeface="+mn-cs"/>
              </a:rPr>
              <a:t>毕竟，方案的选择的优劣决定了整个预处理的数据质量效果。此外，</a:t>
            </a:r>
            <a:r>
              <a:rPr lang="zh-CN" altLang="zh-CN" sz="1200" kern="1200" dirty="0" smtClean="0">
                <a:solidFill>
                  <a:schemeClr val="tx1"/>
                </a:solidFill>
                <a:latin typeface="+mn-lt"/>
                <a:ea typeface="+mn-ea"/>
                <a:cs typeface="+mn-cs"/>
              </a:rPr>
              <a:t>整个预处理过程要尽量人机结合，尤其要注重和客户以及专家多交流</a:t>
            </a:r>
            <a:r>
              <a:rPr lang="zh-CN" altLang="en-US" sz="1200" kern="1200" dirty="0" smtClean="0">
                <a:solidFill>
                  <a:schemeClr val="tx1"/>
                </a:solidFill>
                <a:latin typeface="+mn-lt"/>
                <a:ea typeface="+mn-ea"/>
                <a:cs typeface="+mn-cs"/>
              </a:rPr>
              <a:t>。因为，预处理是一个广泛的领域，数据可能涉及到医疗、互联网、科研等等应用领域。和相关客户及专家多多交流，能使得我们少走弯路。</a:t>
            </a:r>
            <a:endParaRPr lang="en-US" altLang="zh-C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mn-lt"/>
                <a:ea typeface="+mn-ea"/>
                <a:cs typeface="+mn-cs"/>
              </a:rPr>
              <a:t>数据预处理完毕后，</a:t>
            </a:r>
            <a:r>
              <a:rPr lang="zh-CN" altLang="zh-CN" sz="1200" dirty="0" smtClean="0"/>
              <a:t>若挖掘结果显示和实际差异较大，在排除源数据的问题后，则有必要考虑数据的二次预处理</a:t>
            </a:r>
            <a:r>
              <a:rPr lang="zh-CN" altLang="en-US" sz="1200" dirty="0" smtClean="0"/>
              <a:t>，</a:t>
            </a:r>
            <a:r>
              <a:rPr lang="zh-CN" altLang="zh-CN" sz="1200" kern="1200" dirty="0" smtClean="0">
                <a:solidFill>
                  <a:schemeClr val="tx1"/>
                </a:solidFill>
                <a:latin typeface="+mn-lt"/>
                <a:ea typeface="+mn-ea"/>
                <a:cs typeface="+mn-cs"/>
              </a:rPr>
              <a:t>以修正初次数据预处理中引入的误差或方法的不当，若二次挖掘结果仍然异常，则需要另行斟酌以实现达到较好的挖掘效果。</a:t>
            </a:r>
          </a:p>
          <a:p>
            <a:endParaRPr lang="en-US" altLang="zh-CN" sz="120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68</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介绍完毕数据处理的流程步骤后，我们将介绍到数据预处理的工具。一个称心如意的工具在手，处理起数据来当然是事半功倍。</a:t>
            </a:r>
            <a:r>
              <a:rPr lang="zh-CN" altLang="zh-CN" sz="1200" kern="1200" dirty="0" smtClean="0">
                <a:solidFill>
                  <a:schemeClr val="tx1"/>
                </a:solidFill>
                <a:latin typeface="+mn-lt"/>
                <a:ea typeface="+mn-ea"/>
                <a:cs typeface="+mn-cs"/>
              </a:rPr>
              <a:t>据预处理的工具及手段都是多样化的。但总体归纳起来，可以分为工具类手段及编程类手段。</a:t>
            </a:r>
            <a:r>
              <a:rPr lang="zh-CN" altLang="en-US" sz="1200" kern="1200" dirty="0" smtClean="0">
                <a:solidFill>
                  <a:schemeClr val="tx1"/>
                </a:solidFill>
                <a:latin typeface="+mn-lt"/>
                <a:ea typeface="+mn-ea"/>
                <a:cs typeface="+mn-cs"/>
              </a:rPr>
              <a:t>在这里，针对这两类手段，我们推荐</a:t>
            </a:r>
            <a:r>
              <a:rPr lang="en-US" altLang="zh-CN" sz="1200" kern="1200" dirty="0" smtClean="0">
                <a:solidFill>
                  <a:schemeClr val="tx1"/>
                </a:solidFill>
                <a:latin typeface="+mn-lt"/>
                <a:ea typeface="+mn-ea"/>
                <a:cs typeface="+mn-cs"/>
              </a:rPr>
              <a:t>Kettle</a:t>
            </a:r>
            <a:r>
              <a:rPr lang="zh-CN" altLang="zh-CN" sz="1200" kern="1200" dirty="0" smtClean="0">
                <a:solidFill>
                  <a:schemeClr val="tx1"/>
                </a:solidFill>
                <a:latin typeface="+mn-lt"/>
                <a:ea typeface="+mn-ea"/>
                <a:cs typeface="+mn-cs"/>
              </a:rPr>
              <a:t>工具和</a:t>
            </a:r>
            <a:r>
              <a:rPr lang="en-US" altLang="zh-CN" sz="1200" kern="1200" dirty="0" smtClean="0">
                <a:solidFill>
                  <a:schemeClr val="tx1"/>
                </a:solidFill>
                <a:latin typeface="+mn-lt"/>
                <a:ea typeface="+mn-ea"/>
                <a:cs typeface="+mn-cs"/>
              </a:rPr>
              <a:t>Python</a:t>
            </a:r>
            <a:r>
              <a:rPr lang="zh-CN" altLang="zh-CN" sz="1200" kern="1200" dirty="0" smtClean="0">
                <a:solidFill>
                  <a:schemeClr val="tx1"/>
                </a:solidFill>
                <a:latin typeface="+mn-lt"/>
                <a:ea typeface="+mn-ea"/>
                <a:cs typeface="+mn-cs"/>
              </a:rPr>
              <a:t>语言进行数据预处理</a:t>
            </a:r>
            <a:r>
              <a:rPr lang="zh-CN" altLang="en-US" sz="1200" kern="1200" dirty="0" smtClean="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69</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mn-lt"/>
                <a:ea typeface="+mn-ea"/>
                <a:cs typeface="+mn-cs"/>
              </a:rPr>
              <a:t>Kettle</a:t>
            </a:r>
            <a:r>
              <a:rPr lang="zh-CN" altLang="zh-CN" sz="1200" kern="1200" dirty="0" smtClean="0">
                <a:solidFill>
                  <a:schemeClr val="tx1"/>
                </a:solidFill>
                <a:latin typeface="+mn-lt"/>
                <a:ea typeface="+mn-ea"/>
                <a:cs typeface="+mn-cs"/>
              </a:rPr>
              <a:t>是一款开源的软件工具，可以为企业提供灵活的数据抽取和数据处理的功能。</a:t>
            </a:r>
          </a:p>
          <a:p>
            <a:r>
              <a:rPr lang="en-US" altLang="zh-CN" sz="1200" kern="1200" dirty="0" err="1" smtClean="0">
                <a:solidFill>
                  <a:schemeClr val="tx1"/>
                </a:solidFill>
                <a:latin typeface="+mn-lt"/>
                <a:ea typeface="+mn-ea"/>
                <a:cs typeface="+mn-cs"/>
              </a:rPr>
              <a:t>Ketlle</a:t>
            </a:r>
            <a:r>
              <a:rPr lang="zh-CN" altLang="zh-CN" sz="1200" kern="1200" dirty="0" smtClean="0">
                <a:solidFill>
                  <a:schemeClr val="tx1"/>
                </a:solidFill>
                <a:latin typeface="+mn-lt"/>
                <a:ea typeface="+mn-ea"/>
                <a:cs typeface="+mn-cs"/>
              </a:rPr>
              <a:t>除了支持各种关系型数据库、</a:t>
            </a:r>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HBase</a:t>
            </a:r>
            <a:r>
              <a:rPr lang="zh-CN" altLang="zh-CN"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MongoDB</a:t>
            </a:r>
            <a:r>
              <a:rPr lang="zh-CN" altLang="zh-CN" sz="1200" kern="1200" dirty="0" smtClean="0">
                <a:solidFill>
                  <a:schemeClr val="tx1"/>
                </a:solidFill>
                <a:latin typeface="+mn-lt"/>
                <a:ea typeface="+mn-ea"/>
                <a:cs typeface="+mn-cs"/>
              </a:rPr>
              <a:t>这样的</a:t>
            </a:r>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NoSQL</a:t>
            </a:r>
            <a:r>
              <a:rPr lang="zh-CN" altLang="zh-CN" sz="1200" kern="1200" dirty="0" smtClean="0">
                <a:solidFill>
                  <a:schemeClr val="tx1"/>
                </a:solidFill>
                <a:latin typeface="+mn-lt"/>
                <a:ea typeface="+mn-ea"/>
                <a:cs typeface="+mn-cs"/>
              </a:rPr>
              <a:t>数据源外，它还支持</a:t>
            </a:r>
            <a:r>
              <a:rPr lang="en-US" altLang="zh-CN" sz="1200" kern="1200" dirty="0" smtClean="0">
                <a:solidFill>
                  <a:schemeClr val="tx1"/>
                </a:solidFill>
                <a:latin typeface="+mn-lt"/>
                <a:ea typeface="+mn-ea"/>
                <a:cs typeface="+mn-cs"/>
              </a:rPr>
              <a:t> Excel</a:t>
            </a:r>
            <a:r>
              <a:rPr lang="zh-CN" altLang="zh-CN"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Access</a:t>
            </a:r>
            <a:r>
              <a:rPr lang="zh-CN" altLang="zh-CN" sz="1200" kern="1200" dirty="0" smtClean="0">
                <a:solidFill>
                  <a:schemeClr val="tx1"/>
                </a:solidFill>
                <a:latin typeface="+mn-lt"/>
                <a:ea typeface="+mn-ea"/>
                <a:cs typeface="+mn-cs"/>
              </a:rPr>
              <a:t>这类小型的数据源。并且通过插件扩展，</a:t>
            </a:r>
            <a:r>
              <a:rPr lang="en-US" altLang="zh-CN" sz="1200" kern="1200" dirty="0" smtClean="0">
                <a:solidFill>
                  <a:schemeClr val="tx1"/>
                </a:solidFill>
                <a:latin typeface="+mn-lt"/>
                <a:ea typeface="+mn-ea"/>
                <a:cs typeface="+mn-cs"/>
              </a:rPr>
              <a:t> Kettle</a:t>
            </a:r>
            <a:r>
              <a:rPr lang="zh-CN" altLang="zh-CN" sz="1200" kern="1200" dirty="0" smtClean="0">
                <a:solidFill>
                  <a:schemeClr val="tx1"/>
                </a:solidFill>
                <a:latin typeface="+mn-lt"/>
                <a:ea typeface="+mn-ea"/>
                <a:cs typeface="+mn-cs"/>
              </a:rPr>
              <a:t>可以支持各类数据源。本书详细介绍了</a:t>
            </a:r>
            <a:r>
              <a:rPr lang="en-US" altLang="zh-CN" sz="1200" kern="1200" dirty="0" smtClean="0">
                <a:solidFill>
                  <a:schemeClr val="tx1"/>
                </a:solidFill>
                <a:latin typeface="+mn-lt"/>
                <a:ea typeface="+mn-ea"/>
                <a:cs typeface="+mn-cs"/>
              </a:rPr>
              <a:t>Kettle</a:t>
            </a:r>
            <a:r>
              <a:rPr lang="zh-CN" altLang="zh-CN" sz="1200" kern="1200" dirty="0" smtClean="0">
                <a:solidFill>
                  <a:schemeClr val="tx1"/>
                </a:solidFill>
                <a:latin typeface="+mn-lt"/>
                <a:ea typeface="+mn-ea"/>
                <a:cs typeface="+mn-cs"/>
              </a:rPr>
              <a:t>可以处理的数据源，而且详细介绍了如何使用</a:t>
            </a:r>
            <a:r>
              <a:rPr lang="en-US" altLang="zh-CN" sz="1200" kern="1200" dirty="0" smtClean="0">
                <a:solidFill>
                  <a:schemeClr val="tx1"/>
                </a:solidFill>
                <a:latin typeface="+mn-lt"/>
                <a:ea typeface="+mn-ea"/>
                <a:cs typeface="+mn-cs"/>
              </a:rPr>
              <a:t>Kettle</a:t>
            </a:r>
            <a:r>
              <a:rPr lang="zh-CN" altLang="zh-CN" sz="1200" kern="1200" dirty="0" smtClean="0">
                <a:solidFill>
                  <a:schemeClr val="tx1"/>
                </a:solidFill>
                <a:latin typeface="+mn-lt"/>
                <a:ea typeface="+mn-ea"/>
                <a:cs typeface="+mn-cs"/>
              </a:rPr>
              <a:t>抽取增量数据。</a:t>
            </a:r>
          </a:p>
          <a:p>
            <a:r>
              <a:rPr lang="en-US" altLang="zh-CN" sz="1200" kern="1200" dirty="0" smtClean="0">
                <a:solidFill>
                  <a:schemeClr val="tx1"/>
                </a:solidFill>
                <a:latin typeface="+mn-lt"/>
                <a:ea typeface="+mn-ea"/>
                <a:cs typeface="+mn-cs"/>
              </a:rPr>
              <a:t>Kettle</a:t>
            </a:r>
            <a:r>
              <a:rPr lang="zh-CN" altLang="zh-CN" sz="1200" kern="1200" dirty="0" smtClean="0">
                <a:solidFill>
                  <a:schemeClr val="tx1"/>
                </a:solidFill>
                <a:latin typeface="+mn-lt"/>
                <a:ea typeface="+mn-ea"/>
                <a:cs typeface="+mn-cs"/>
              </a:rPr>
              <a:t>的数据处理功能也很强大，除了选择、过滤、分组、连接、排序这些常用的功能外，</a:t>
            </a:r>
            <a:r>
              <a:rPr lang="en-US" altLang="zh-CN" sz="1200" kern="1200" dirty="0" smtClean="0">
                <a:solidFill>
                  <a:schemeClr val="tx1"/>
                </a:solidFill>
                <a:latin typeface="+mn-lt"/>
                <a:ea typeface="+mn-ea"/>
                <a:cs typeface="+mn-cs"/>
              </a:rPr>
              <a:t> Kettle</a:t>
            </a:r>
            <a:r>
              <a:rPr lang="zh-CN" altLang="zh-CN" sz="1200" kern="1200" dirty="0" smtClean="0">
                <a:solidFill>
                  <a:schemeClr val="tx1"/>
                </a:solidFill>
                <a:latin typeface="+mn-lt"/>
                <a:ea typeface="+mn-ea"/>
                <a:cs typeface="+mn-cs"/>
              </a:rPr>
              <a:t>里的</a:t>
            </a:r>
            <a:r>
              <a:rPr lang="en-US" altLang="zh-CN" sz="1200" kern="1200" dirty="0" smtClean="0">
                <a:solidFill>
                  <a:schemeClr val="tx1"/>
                </a:solidFill>
                <a:latin typeface="+mn-lt"/>
                <a:ea typeface="+mn-ea"/>
                <a:cs typeface="+mn-cs"/>
              </a:rPr>
              <a:t>Java</a:t>
            </a:r>
            <a:r>
              <a:rPr lang="zh-CN" altLang="zh-CN" sz="1200" kern="1200" dirty="0" smtClean="0">
                <a:solidFill>
                  <a:schemeClr val="tx1"/>
                </a:solidFill>
                <a:latin typeface="+mn-lt"/>
                <a:ea typeface="+mn-ea"/>
                <a:cs typeface="+mn-cs"/>
              </a:rPr>
              <a:t>表达式、正则表达式、</a:t>
            </a:r>
            <a:r>
              <a:rPr lang="en-US" altLang="zh-CN" sz="1200" kern="1200" dirty="0" smtClean="0">
                <a:solidFill>
                  <a:schemeClr val="tx1"/>
                </a:solidFill>
                <a:latin typeface="+mn-lt"/>
                <a:ea typeface="+mn-ea"/>
                <a:cs typeface="+mn-cs"/>
              </a:rPr>
              <a:t>Java</a:t>
            </a:r>
            <a:r>
              <a:rPr lang="zh-CN" altLang="zh-CN" sz="1200" kern="1200" dirty="0" smtClean="0">
                <a:solidFill>
                  <a:schemeClr val="tx1"/>
                </a:solidFill>
                <a:latin typeface="+mn-lt"/>
                <a:ea typeface="+mn-ea"/>
                <a:cs typeface="+mn-cs"/>
              </a:rPr>
              <a:t>脚本、</a:t>
            </a:r>
            <a:r>
              <a:rPr lang="en-US" altLang="zh-CN" sz="1200" kern="1200" dirty="0" smtClean="0">
                <a:solidFill>
                  <a:schemeClr val="tx1"/>
                </a:solidFill>
                <a:latin typeface="+mn-lt"/>
                <a:ea typeface="+mn-ea"/>
                <a:cs typeface="+mn-cs"/>
              </a:rPr>
              <a:t>Java</a:t>
            </a:r>
            <a:r>
              <a:rPr lang="zh-CN" altLang="zh-CN" sz="1200" kern="1200" dirty="0" smtClean="0">
                <a:solidFill>
                  <a:schemeClr val="tx1"/>
                </a:solidFill>
                <a:latin typeface="+mn-lt"/>
                <a:ea typeface="+mn-ea"/>
                <a:cs typeface="+mn-cs"/>
              </a:rPr>
              <a:t>类等功能都非常灵活而强大，都非常适合于各种数据处理功能。</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70</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另外，我们选择</a:t>
            </a:r>
            <a:r>
              <a:rPr lang="en-US" altLang="zh-CN" sz="1200" kern="1200" dirty="0" smtClean="0">
                <a:solidFill>
                  <a:schemeClr val="tx1"/>
                </a:solidFill>
                <a:latin typeface="+mn-lt"/>
                <a:ea typeface="+mn-ea"/>
                <a:cs typeface="+mn-cs"/>
              </a:rPr>
              <a:t>Python</a:t>
            </a:r>
            <a:r>
              <a:rPr lang="zh-CN" altLang="zh-CN" sz="1200" kern="1200" dirty="0" smtClean="0">
                <a:solidFill>
                  <a:schemeClr val="tx1"/>
                </a:solidFill>
                <a:latin typeface="+mn-lt"/>
                <a:ea typeface="+mn-ea"/>
                <a:cs typeface="+mn-cs"/>
              </a:rPr>
              <a:t>作为本教材数据预处理的工具，最主要的原因是随着人工智能疯狂的浪潮，新生代的工具</a:t>
            </a:r>
            <a:r>
              <a:rPr lang="en-US" altLang="zh-CN" sz="1200" kern="1200" dirty="0" smtClean="0">
                <a:solidFill>
                  <a:schemeClr val="tx1"/>
                </a:solidFill>
                <a:latin typeface="+mn-lt"/>
                <a:ea typeface="+mn-ea"/>
                <a:cs typeface="+mn-cs"/>
              </a:rPr>
              <a:t>Python</a:t>
            </a:r>
            <a:r>
              <a:rPr lang="zh-CN" altLang="zh-CN" sz="1200" kern="1200" dirty="0" smtClean="0">
                <a:solidFill>
                  <a:schemeClr val="tx1"/>
                </a:solidFill>
                <a:latin typeface="+mn-lt"/>
                <a:ea typeface="+mn-ea"/>
                <a:cs typeface="+mn-cs"/>
              </a:rPr>
              <a:t>得到了前所未有的爆发。也是极其适合初学者入门的编程语言，同时它又是万能的胶水语言，可以胜任很多领域的工作，是人工智能和大数据时代的明星，可以说是未来学习编程的首选语言。</a:t>
            </a:r>
          </a:p>
          <a:p>
            <a:r>
              <a:rPr lang="en-US" altLang="zh-CN" sz="1200" kern="1200" dirty="0" smtClean="0">
                <a:solidFill>
                  <a:schemeClr val="tx1"/>
                </a:solidFill>
                <a:latin typeface="+mn-lt"/>
                <a:ea typeface="+mn-ea"/>
                <a:cs typeface="+mn-cs"/>
              </a:rPr>
              <a:t>Python</a:t>
            </a:r>
            <a:r>
              <a:rPr lang="zh-CN" altLang="zh-CN" sz="1200" kern="1200" dirty="0" smtClean="0">
                <a:solidFill>
                  <a:schemeClr val="tx1"/>
                </a:solidFill>
                <a:latin typeface="+mn-lt"/>
                <a:ea typeface="+mn-ea"/>
                <a:cs typeface="+mn-cs"/>
              </a:rPr>
              <a:t>，是一种面向对象的解释型计算机程序设计语言，具有丰富和强大的库，</a:t>
            </a:r>
            <a:r>
              <a:rPr lang="en-US" altLang="zh-CN" sz="1200" kern="1200" dirty="0" smtClean="0">
                <a:solidFill>
                  <a:schemeClr val="tx1"/>
                </a:solidFill>
                <a:latin typeface="+mn-lt"/>
                <a:ea typeface="+mn-ea"/>
                <a:cs typeface="+mn-cs"/>
              </a:rPr>
              <a:t>Python</a:t>
            </a:r>
            <a:r>
              <a:rPr lang="zh-CN" altLang="zh-CN" sz="1200" kern="1200" dirty="0" smtClean="0">
                <a:solidFill>
                  <a:schemeClr val="tx1"/>
                </a:solidFill>
                <a:latin typeface="+mn-lt"/>
                <a:ea typeface="+mn-ea"/>
                <a:cs typeface="+mn-cs"/>
              </a:rPr>
              <a:t>已经成为继</a:t>
            </a:r>
            <a:r>
              <a:rPr lang="en-US" altLang="zh-CN" sz="1200" kern="1200" dirty="0" smtClean="0">
                <a:solidFill>
                  <a:schemeClr val="tx1"/>
                </a:solidFill>
                <a:latin typeface="+mn-lt"/>
                <a:ea typeface="+mn-ea"/>
                <a:cs typeface="+mn-cs"/>
              </a:rPr>
              <a:t>JAVA</a:t>
            </a:r>
            <a:r>
              <a:rPr lang="zh-CN" altLang="zh-CN"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C++</a:t>
            </a:r>
            <a:r>
              <a:rPr lang="zh-CN" altLang="zh-CN" sz="1200" kern="1200" dirty="0" smtClean="0">
                <a:solidFill>
                  <a:schemeClr val="tx1"/>
                </a:solidFill>
                <a:latin typeface="+mn-lt"/>
                <a:ea typeface="+mn-ea"/>
                <a:cs typeface="+mn-cs"/>
              </a:rPr>
              <a:t>之后的的第三大语言。它具备有简单易学、免费开源、高层语言、可移植性强、面向对象、可扩展性、可嵌入型、丰富的库、规范的代码等特点。其中，</a:t>
            </a:r>
            <a:r>
              <a:rPr lang="en-US" altLang="zh-CN" sz="1200" kern="1200" dirty="0" smtClean="0">
                <a:solidFill>
                  <a:schemeClr val="tx1"/>
                </a:solidFill>
                <a:latin typeface="+mn-lt"/>
                <a:ea typeface="+mn-ea"/>
                <a:cs typeface="+mn-cs"/>
              </a:rPr>
              <a:t>Pandas, </a:t>
            </a:r>
            <a:r>
              <a:rPr lang="en-US" altLang="zh-CN" sz="1200" kern="1200" dirty="0" err="1" smtClean="0">
                <a:solidFill>
                  <a:schemeClr val="tx1"/>
                </a:solidFill>
                <a:latin typeface="+mn-lt"/>
                <a:ea typeface="+mn-ea"/>
                <a:cs typeface="+mn-cs"/>
              </a:rPr>
              <a:t>Numpy</a:t>
            </a:r>
            <a:r>
              <a:rPr lang="zh-CN" altLang="zh-CN" sz="1200" kern="1200" dirty="0" smtClean="0">
                <a:solidFill>
                  <a:schemeClr val="tx1"/>
                </a:solidFill>
                <a:latin typeface="+mn-lt"/>
                <a:ea typeface="+mn-ea"/>
                <a:cs typeface="+mn-cs"/>
              </a:rPr>
              <a:t>是数据预处理中常用到的库。在本书的最后两章，我们将介绍如何调用这些库，完成数据的导入导出和清洗工作。</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71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effectLst/>
                <a:latin typeface="+mn-lt"/>
                <a:ea typeface="+mn-ea"/>
                <a:cs typeface="+mn-cs"/>
              </a:rPr>
              <a:t>第二个数据质量的标准是数据</a:t>
            </a:r>
            <a:r>
              <a:rPr lang="zh-CN" altLang="zh-CN" sz="1200" kern="1200" dirty="0" smtClean="0">
                <a:solidFill>
                  <a:schemeClr val="tx1"/>
                </a:solidFill>
                <a:effectLst/>
                <a:latin typeface="+mn-lt"/>
                <a:ea typeface="+mn-ea"/>
                <a:cs typeface="+mn-cs"/>
              </a:rPr>
              <a:t>完整性</a:t>
            </a:r>
            <a:r>
              <a:rPr lang="zh-CN" altLang="en-US" sz="1200" kern="1200" dirty="0" smtClean="0">
                <a:solidFill>
                  <a:schemeClr val="tx1"/>
                </a:solidFill>
                <a:effectLst/>
                <a:latin typeface="+mn-lt"/>
                <a:ea typeface="+mn-ea"/>
                <a:cs typeface="+mn-cs"/>
              </a:rPr>
              <a:t>，完整性</a:t>
            </a:r>
            <a:r>
              <a:rPr lang="zh-CN" altLang="zh-CN" sz="1200" kern="1200" dirty="0" smtClean="0">
                <a:solidFill>
                  <a:schemeClr val="tx1"/>
                </a:solidFill>
                <a:effectLst/>
                <a:latin typeface="+mn-lt"/>
                <a:ea typeface="+mn-ea"/>
                <a:cs typeface="+mn-cs"/>
              </a:rPr>
              <a:t>是指信息具有一个实体描述的所有必需的部分，在传统关系型数据库中，完整性通常与空值（</a:t>
            </a:r>
            <a:r>
              <a:rPr lang="en-US" altLang="zh-CN" sz="1200" kern="1200" dirty="0" smtClean="0">
                <a:solidFill>
                  <a:schemeClr val="tx1"/>
                </a:solidFill>
                <a:effectLst/>
                <a:latin typeface="+mn-lt"/>
                <a:ea typeface="+mn-ea"/>
                <a:cs typeface="+mn-cs"/>
              </a:rPr>
              <a:t>NULL</a:t>
            </a:r>
            <a:r>
              <a:rPr lang="zh-CN" altLang="zh-CN" sz="1200" kern="1200" dirty="0" smtClean="0">
                <a:solidFill>
                  <a:schemeClr val="tx1"/>
                </a:solidFill>
                <a:effectLst/>
                <a:latin typeface="+mn-lt"/>
                <a:ea typeface="+mn-ea"/>
                <a:cs typeface="+mn-cs"/>
              </a:rPr>
              <a:t>）有关。空值是指缺失或不知道具体的值，</a:t>
            </a:r>
            <a:r>
              <a:rPr lang="zh-CN" altLang="en-US" sz="1200" kern="1200" dirty="0" smtClean="0">
                <a:solidFill>
                  <a:schemeClr val="tx1"/>
                </a:solidFill>
                <a:effectLst/>
                <a:latin typeface="+mn-lt"/>
                <a:ea typeface="+mn-ea"/>
                <a:cs typeface="+mn-cs"/>
              </a:rPr>
              <a:t>可能是一条记录中的某个属性缺失，也可能是整条记录都丢失。导致数据出空缺值得原因有：</a:t>
            </a:r>
            <a:endParaRPr lang="zh-CN" altLang="en-US" sz="1200" b="0" dirty="0" smtClean="0">
              <a:solidFill>
                <a:schemeClr val="tx1"/>
              </a:solidFill>
            </a:endParaRPr>
          </a:p>
          <a:p>
            <a:pPr marL="0" marR="0" lvl="0" indent="0" algn="l" defTabSz="914400" rtl="0" eaLnBrk="1" fontAlgn="auto" latinLnBrk="0" hangingPunct="1">
              <a:lnSpc>
                <a:spcPct val="120000"/>
              </a:lnSpc>
              <a:spcBef>
                <a:spcPts val="275"/>
              </a:spcBef>
              <a:spcAft>
                <a:spcPts val="0"/>
              </a:spcAft>
              <a:buClrTx/>
              <a:buSzTx/>
              <a:buFontTx/>
              <a:buNone/>
              <a:tabLst/>
              <a:defRPr/>
            </a:pPr>
            <a:r>
              <a:rPr lang="zh-CN" altLang="en-US" sz="1200" b="0" dirty="0" smtClean="0">
                <a:solidFill>
                  <a:schemeClr val="tx1"/>
                </a:solidFill>
              </a:rPr>
              <a:t>    （</a:t>
            </a:r>
            <a:r>
              <a:rPr lang="en-US" altLang="zh-CN" sz="1200" b="0" dirty="0" smtClean="0">
                <a:solidFill>
                  <a:schemeClr val="tx1"/>
                </a:solidFill>
              </a:rPr>
              <a:t>1</a:t>
            </a:r>
            <a:r>
              <a:rPr lang="zh-CN" altLang="en-US" sz="1200" b="0" dirty="0" smtClean="0">
                <a:solidFill>
                  <a:schemeClr val="tx1"/>
                </a:solidFill>
              </a:rPr>
              <a:t>）因</a:t>
            </a:r>
            <a:r>
              <a:rPr lang="zh-CN" altLang="en-US" dirty="0" smtClean="0"/>
              <a:t>涉及个人隐私，无法获取相关属性的数据。</a:t>
            </a:r>
            <a:endParaRPr lang="zh-CN" altLang="en-US" sz="1200" b="0" dirty="0" smtClean="0">
              <a:solidFill>
                <a:schemeClr val="tx1"/>
              </a:solidFill>
            </a:endParaRPr>
          </a:p>
          <a:p>
            <a:pPr>
              <a:lnSpc>
                <a:spcPct val="120000"/>
              </a:lnSpc>
              <a:spcBef>
                <a:spcPts val="275"/>
              </a:spcBef>
              <a:buFontTx/>
              <a:buNone/>
            </a:pPr>
            <a:r>
              <a:rPr lang="zh-CN" altLang="en-US" sz="1200" b="0" dirty="0" smtClean="0">
                <a:solidFill>
                  <a:schemeClr val="tx1"/>
                </a:solidFill>
              </a:rPr>
              <a:t>    （</a:t>
            </a:r>
            <a:r>
              <a:rPr lang="en-US" altLang="zh-CN" sz="1200" b="0" dirty="0" smtClean="0">
                <a:solidFill>
                  <a:schemeClr val="tx1"/>
                </a:solidFill>
              </a:rPr>
              <a:t>2</a:t>
            </a:r>
            <a:r>
              <a:rPr lang="zh-CN" altLang="en-US" sz="1200" b="0" dirty="0" smtClean="0">
                <a:solidFill>
                  <a:schemeClr val="tx1"/>
                </a:solidFill>
              </a:rPr>
              <a:t>）</a:t>
            </a:r>
            <a:r>
              <a:rPr lang="zh-CN" altLang="en-US" dirty="0" smtClean="0"/>
              <a:t>有些信息虽然不涉及隐私，但</a:t>
            </a:r>
            <a:r>
              <a:rPr lang="zh-CN" altLang="en-US" sz="1200" b="0" dirty="0" smtClean="0">
                <a:solidFill>
                  <a:schemeClr val="tx1"/>
                </a:solidFill>
              </a:rPr>
              <a:t>在采集时被认为是不必要的，所以当时没有记录</a:t>
            </a:r>
            <a:r>
              <a:rPr lang="zh-CN" altLang="en-US" sz="1200" b="0" dirty="0" smtClean="0">
                <a:solidFill>
                  <a:schemeClr val="tx1"/>
                </a:solidFill>
                <a:latin typeface="Microsoft YaHei UI" pitchFamily="34" charset="-122"/>
                <a:ea typeface="Microsoft YaHei UI" pitchFamily="34" charset="-122"/>
              </a:rPr>
              <a:t>，这就是人为的疏漏。</a:t>
            </a:r>
          </a:p>
          <a:p>
            <a:pPr marL="0" marR="0" lvl="0" indent="0" algn="l" defTabSz="914400" rtl="0" eaLnBrk="1" fontAlgn="auto" latinLnBrk="0" hangingPunct="1">
              <a:lnSpc>
                <a:spcPct val="120000"/>
              </a:lnSpc>
              <a:spcBef>
                <a:spcPts val="275"/>
              </a:spcBef>
              <a:spcAft>
                <a:spcPts val="0"/>
              </a:spcAft>
              <a:buClrTx/>
              <a:buSzTx/>
              <a:buFontTx/>
              <a:buNone/>
              <a:tabLst/>
              <a:defRPr/>
            </a:pPr>
            <a:r>
              <a:rPr lang="zh-CN" altLang="en-US" sz="1200" b="0" dirty="0" smtClean="0">
                <a:solidFill>
                  <a:schemeClr val="tx1"/>
                </a:solidFill>
                <a:latin typeface="Microsoft YaHei UI" pitchFamily="34" charset="-122"/>
                <a:ea typeface="Microsoft YaHei UI" pitchFamily="34" charset="-122"/>
              </a:rPr>
              <a:t>    （</a:t>
            </a:r>
            <a:r>
              <a:rPr lang="en-US" altLang="zh-CN" sz="1200" b="0" dirty="0" smtClean="0">
                <a:solidFill>
                  <a:schemeClr val="tx1"/>
                </a:solidFill>
                <a:latin typeface="Microsoft YaHei UI" pitchFamily="34" charset="-122"/>
                <a:ea typeface="Microsoft YaHei UI" pitchFamily="34" charset="-122"/>
              </a:rPr>
              <a:t>3</a:t>
            </a:r>
            <a:r>
              <a:rPr lang="zh-CN" altLang="en-US" sz="1200" b="0" dirty="0" smtClean="0">
                <a:solidFill>
                  <a:schemeClr val="tx1"/>
                </a:solidFill>
                <a:latin typeface="Microsoft YaHei UI" pitchFamily="34" charset="-122"/>
                <a:ea typeface="Microsoft YaHei UI" pitchFamily="34" charset="-122"/>
              </a:rPr>
              <a:t>）</a:t>
            </a:r>
            <a:r>
              <a:rPr lang="zh-CN" altLang="en-US" dirty="0" smtClean="0"/>
              <a:t>数据输入或传输时，由于机器的故障导致。</a:t>
            </a:r>
            <a:endParaRPr lang="en-US" altLang="zh-CN" sz="1200" b="0" dirty="0" smtClean="0">
              <a:solidFill>
                <a:schemeClr val="tx1"/>
              </a:solidFill>
              <a:latin typeface="Microsoft YaHei UI" pitchFamily="34" charset="-122"/>
              <a:ea typeface="Microsoft YaHei UI" pitchFamily="34" charset="-122"/>
            </a:endParaRPr>
          </a:p>
          <a:p>
            <a:pPr>
              <a:lnSpc>
                <a:spcPct val="120000"/>
              </a:lnSpc>
              <a:spcBef>
                <a:spcPts val="275"/>
              </a:spcBef>
              <a:buFontTx/>
              <a:buNone/>
            </a:pPr>
            <a:r>
              <a:rPr lang="zh-CN" altLang="en-US" sz="1200" b="0" dirty="0" smtClean="0">
                <a:solidFill>
                  <a:schemeClr val="tx1"/>
                </a:solidFill>
                <a:latin typeface="Microsoft YaHei UI" pitchFamily="34" charset="-122"/>
                <a:ea typeface="Microsoft YaHei UI" pitchFamily="34" charset="-122"/>
              </a:rPr>
              <a:t>不完整的数据对数据分析会产生影响，比如</a:t>
            </a:r>
            <a:r>
              <a:rPr lang="zh-CN" altLang="zh-CN" sz="1200" kern="1200" dirty="0" smtClean="0">
                <a:solidFill>
                  <a:schemeClr val="tx1"/>
                </a:solidFill>
                <a:effectLst/>
                <a:latin typeface="Microsoft YaHei UI" pitchFamily="34" charset="-122"/>
                <a:ea typeface="Microsoft YaHei UI" pitchFamily="34" charset="-122"/>
                <a:cs typeface="+mn-cs"/>
              </a:rPr>
              <a:t>考虑构造一个预测交通事故发生率</a:t>
            </a:r>
            <a:r>
              <a:rPr lang="zh-CN" altLang="en-US" sz="1200" kern="1200" dirty="0" smtClean="0">
                <a:solidFill>
                  <a:schemeClr val="tx1"/>
                </a:solidFill>
                <a:effectLst/>
                <a:latin typeface="Microsoft YaHei UI" pitchFamily="34" charset="-122"/>
                <a:ea typeface="Microsoft YaHei UI" pitchFamily="34" charset="-122"/>
                <a:cs typeface="+mn-cs"/>
              </a:rPr>
              <a:t>的模型</a:t>
            </a:r>
            <a:r>
              <a:rPr lang="zh-CN" altLang="zh-CN" sz="1200" kern="1200" dirty="0" smtClean="0">
                <a:solidFill>
                  <a:schemeClr val="tx1"/>
                </a:solidFill>
                <a:effectLst/>
                <a:latin typeface="Microsoft YaHei UI" pitchFamily="34" charset="-122"/>
                <a:ea typeface="Microsoft YaHei UI" pitchFamily="34" charset="-122"/>
                <a:cs typeface="+mn-cs"/>
              </a:rPr>
              <a:t>。如果忽略了驾驶员的年龄和性别信息，那么除非这些信息可以间接地通过其他属性得到，否则</a:t>
            </a:r>
            <a:r>
              <a:rPr lang="zh-CN" altLang="zh-CN" sz="1200" kern="1200" dirty="0" smtClean="0">
                <a:solidFill>
                  <a:schemeClr val="tx1"/>
                </a:solidFill>
                <a:effectLst/>
                <a:latin typeface="+mn-lt"/>
                <a:ea typeface="+mn-ea"/>
                <a:cs typeface="+mn-cs"/>
              </a:rPr>
              <a:t>模型的精度可能是有限的。这种情况下，我们就需要尽量采集全面的数据信息。</a:t>
            </a:r>
            <a:endParaRPr lang="en-US" altLang="zh-CN" sz="1200" b="0" dirty="0" smtClean="0">
              <a:solidFill>
                <a:schemeClr val="tx1"/>
              </a:solidFill>
            </a:endParaRPr>
          </a:p>
          <a:p>
            <a:pPr>
              <a:lnSpc>
                <a:spcPct val="120000"/>
              </a:lnSpc>
              <a:spcBef>
                <a:spcPts val="275"/>
              </a:spcBef>
              <a:buFontTx/>
              <a:buNone/>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本章分别从背景、目的、流程、注意事项、工具等</a:t>
            </a:r>
            <a:r>
              <a:rPr lang="en-US" altLang="zh-CN" dirty="0" smtClean="0"/>
              <a:t>5</a:t>
            </a:r>
            <a:r>
              <a:rPr lang="zh-CN" altLang="en-US" dirty="0" smtClean="0"/>
              <a:t>个主题介绍了数据预处理。其中，我们要了解数据预处理的问题背景，由背景引申出目的。为了完成目的，从而有了一整套的流程步骤，在运用这些流程步骤中，有一些注意事项，处理得当，会起到事半功倍的作用。</a:t>
            </a:r>
            <a:endParaRPr lang="en-US" altLang="zh-CN" dirty="0" smtClean="0"/>
          </a:p>
          <a:p>
            <a:endParaRPr lang="en-US" altLang="zh-CN" dirty="0" smtClean="0"/>
          </a:p>
          <a:p>
            <a:r>
              <a:rPr lang="zh-CN" altLang="en-US" dirty="0" smtClean="0"/>
              <a:t>在接下来的章节中，我们将重点学习如何使用</a:t>
            </a:r>
            <a:r>
              <a:rPr lang="en-US" altLang="zh-CN" dirty="0" smtClean="0"/>
              <a:t>Kettle</a:t>
            </a:r>
            <a:r>
              <a:rPr lang="zh-CN" altLang="en-US" dirty="0" smtClean="0"/>
              <a:t>和</a:t>
            </a:r>
            <a:r>
              <a:rPr lang="en-US" altLang="zh-CN" dirty="0" smtClean="0"/>
              <a:t>Python</a:t>
            </a:r>
            <a:r>
              <a:rPr lang="zh-CN" altLang="en-US" dirty="0" smtClean="0"/>
              <a:t>去处理数据的质量问题，从而满足数据分析数据挖掘的前提需求。</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72</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40000"/>
              </a:lnSpc>
              <a:buFontTx/>
              <a:buNone/>
            </a:pPr>
            <a:r>
              <a:rPr lang="zh-CN" altLang="en-US" sz="1200" dirty="0" smtClean="0">
                <a:solidFill>
                  <a:schemeClr val="tx1"/>
                </a:solidFill>
                <a:latin typeface="Times New Roman" panose="02020603050405020304" pitchFamily="18" charset="0"/>
                <a:cs typeface="Times New Roman" panose="02020603050405020304" pitchFamily="18" charset="0"/>
              </a:rPr>
              <a:t>第三个</a:t>
            </a:r>
            <a:r>
              <a:rPr lang="zh-CN" altLang="en-US" sz="1200" dirty="0">
                <a:solidFill>
                  <a:schemeClr val="tx1"/>
                </a:solidFill>
                <a:latin typeface="Times New Roman" panose="02020603050405020304" pitchFamily="18" charset="0"/>
                <a:cs typeface="Times New Roman" panose="02020603050405020304" pitchFamily="18" charset="0"/>
              </a:rPr>
              <a:t>度量数据质量的因素是一致性</a:t>
            </a:r>
            <a:endParaRPr lang="en-US" altLang="zh-CN" sz="1200" dirty="0">
              <a:solidFill>
                <a:schemeClr val="tx1"/>
              </a:solidFill>
              <a:latin typeface="Times New Roman" panose="02020603050405020304" pitchFamily="18" charset="0"/>
              <a:cs typeface="Times New Roman" panose="02020603050405020304" pitchFamily="18" charset="0"/>
            </a:endParaRPr>
          </a:p>
          <a:p>
            <a:pPr>
              <a:lnSpc>
                <a:spcPct val="140000"/>
              </a:lnSpc>
              <a:buFontTx/>
              <a:buNone/>
            </a:pPr>
            <a:r>
              <a:rPr lang="zh-CN" altLang="en-US" sz="1200" dirty="0">
                <a:solidFill>
                  <a:schemeClr val="tx1"/>
                </a:solidFill>
                <a:latin typeface="Times New Roman" panose="02020603050405020304" pitchFamily="18" charset="0"/>
                <a:cs typeface="Times New Roman" panose="02020603050405020304" pitchFamily="18" charset="0"/>
              </a:rPr>
              <a:t>数据一致性是指在数据库中，不同表中存储和使用的同一数据应当是等价的，比如</a:t>
            </a:r>
            <a:r>
              <a:rPr lang="zh-CN" altLang="zh-CN" sz="1200" kern="1200" dirty="0">
                <a:solidFill>
                  <a:schemeClr val="tx1"/>
                </a:solidFill>
                <a:effectLst/>
                <a:latin typeface="+mn-lt"/>
                <a:ea typeface="+mn-ea"/>
                <a:cs typeface="+mn-cs"/>
              </a:rPr>
              <a:t>表</a:t>
            </a:r>
            <a:r>
              <a:rPr lang="en-US" altLang="zh-CN" sz="1200" kern="1200" dirty="0">
                <a:solidFill>
                  <a:schemeClr val="tx1"/>
                </a:solidFill>
                <a:effectLst/>
                <a:latin typeface="+mn-lt"/>
                <a:ea typeface="+mn-ea"/>
                <a:cs typeface="+mn-cs"/>
              </a:rPr>
              <a:t>3-1</a:t>
            </a:r>
            <a:r>
              <a:rPr lang="zh-CN" altLang="zh-CN" sz="1200" kern="1200" dirty="0">
                <a:solidFill>
                  <a:schemeClr val="tx1"/>
                </a:solidFill>
                <a:effectLst/>
                <a:latin typeface="+mn-lt"/>
                <a:ea typeface="+mn-ea"/>
                <a:cs typeface="+mn-cs"/>
              </a:rPr>
              <a:t>描述学生的基本信息，包括学号、姓名、性别、年龄和所在专业，而所在专业必须从专业信息表获取。表</a:t>
            </a:r>
            <a:r>
              <a:rPr lang="en-US" altLang="zh-CN" sz="1200" kern="1200" dirty="0">
                <a:solidFill>
                  <a:schemeClr val="tx1"/>
                </a:solidFill>
                <a:effectLst/>
                <a:latin typeface="+mn-lt"/>
                <a:ea typeface="+mn-ea"/>
                <a:cs typeface="+mn-cs"/>
              </a:rPr>
              <a:t>3-2</a:t>
            </a:r>
            <a:r>
              <a:rPr lang="zh-CN" altLang="zh-CN" sz="1200" kern="1200" dirty="0">
                <a:solidFill>
                  <a:schemeClr val="tx1"/>
                </a:solidFill>
                <a:effectLst/>
                <a:latin typeface="+mn-lt"/>
                <a:ea typeface="+mn-ea"/>
                <a:cs typeface="+mn-cs"/>
              </a:rPr>
              <a:t>描述专业的基本信息。从这两个表可以看到，表</a:t>
            </a:r>
            <a:r>
              <a:rPr lang="en-US" altLang="zh-CN" sz="1200" kern="1200" dirty="0">
                <a:solidFill>
                  <a:schemeClr val="tx1"/>
                </a:solidFill>
                <a:effectLst/>
                <a:latin typeface="+mn-lt"/>
                <a:ea typeface="+mn-ea"/>
                <a:cs typeface="+mn-cs"/>
              </a:rPr>
              <a:t>3-1</a:t>
            </a:r>
            <a:r>
              <a:rPr lang="zh-CN" altLang="zh-CN" sz="1200" kern="1200" dirty="0">
                <a:solidFill>
                  <a:schemeClr val="tx1"/>
                </a:solidFill>
                <a:effectLst/>
                <a:latin typeface="+mn-lt"/>
                <a:ea typeface="+mn-ea"/>
                <a:cs typeface="+mn-cs"/>
              </a:rPr>
              <a:t>中的学生王小刚所在的专业号并没有出现在表</a:t>
            </a:r>
            <a:r>
              <a:rPr lang="en-US" altLang="zh-CN" sz="1200" kern="1200" dirty="0">
                <a:solidFill>
                  <a:schemeClr val="tx1"/>
                </a:solidFill>
                <a:effectLst/>
                <a:latin typeface="+mn-lt"/>
                <a:ea typeface="+mn-ea"/>
                <a:cs typeface="+mn-cs"/>
              </a:rPr>
              <a:t>3-2</a:t>
            </a:r>
            <a:r>
              <a:rPr lang="zh-CN" altLang="zh-CN" sz="1200" kern="1200" dirty="0">
                <a:solidFill>
                  <a:schemeClr val="tx1"/>
                </a:solidFill>
                <a:effectLst/>
                <a:latin typeface="+mn-lt"/>
                <a:ea typeface="+mn-ea"/>
                <a:cs typeface="+mn-cs"/>
              </a:rPr>
              <a:t>中，说明该条记录的专业号有误，必须修改正确，才能保证两张表对应字段的正确性</a:t>
            </a:r>
            <a:r>
              <a:rPr lang="zh-CN" altLang="en-US" sz="1200" kern="1200" dirty="0">
                <a:solidFill>
                  <a:schemeClr val="tx1"/>
                </a:solidFill>
                <a:effectLst/>
                <a:latin typeface="+mn-lt"/>
                <a:ea typeface="+mn-ea"/>
                <a:cs typeface="+mn-cs"/>
              </a:rPr>
              <a:t>，这是数据的逻辑不一致。</a:t>
            </a: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8</a:t>
            </a:fld>
            <a:endParaRPr lang="zh-CN" altLang="en-US"/>
          </a:p>
        </p:txBody>
      </p:sp>
    </p:spTree>
    <p:extLst>
      <p:ext uri="{BB962C8B-B14F-4D97-AF65-F5344CB8AC3E}">
        <p14:creationId xmlns:p14="http://schemas.microsoft.com/office/powerpoint/2010/main" xmlns="" val="2349194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40000"/>
              </a:lnSpc>
              <a:buFontTx/>
              <a:buNone/>
            </a:pPr>
            <a:r>
              <a:rPr lang="zh-CN" altLang="en-US" sz="1200" kern="1200" dirty="0">
                <a:solidFill>
                  <a:schemeClr val="tx1"/>
                </a:solidFill>
                <a:effectLst/>
                <a:latin typeface="+mn-lt"/>
                <a:ea typeface="+mn-ea"/>
                <a:cs typeface="+mn-cs"/>
              </a:rPr>
              <a:t>数据不一致还体现在记录的不规范上，比如两个表中对日期的格式记录不一致，这对导致在数据集成中造成数据冲突。如图所示，日期的格式有很多种，在数据预处理时需要统一格式。</a:t>
            </a:r>
            <a:endParaRPr lang="en-US" altLang="zh-CN" sz="1200" kern="1200" dirty="0">
              <a:solidFill>
                <a:schemeClr val="tx1"/>
              </a:solidFill>
              <a:effectLst/>
              <a:latin typeface="+mn-lt"/>
              <a:ea typeface="+mn-ea"/>
              <a:cs typeface="+mn-cs"/>
            </a:endParaRPr>
          </a:p>
          <a:p>
            <a:pPr>
              <a:lnSpc>
                <a:spcPct val="140000"/>
              </a:lnSpc>
              <a:buFontTx/>
              <a:buNone/>
            </a:pPr>
            <a:endParaRPr lang="en-US" altLang="zh-CN" sz="1200" kern="1200" dirty="0">
              <a:solidFill>
                <a:schemeClr val="tx1"/>
              </a:solidFill>
              <a:effectLst/>
              <a:latin typeface="+mn-lt"/>
              <a:ea typeface="+mn-ea"/>
              <a:cs typeface="+mn-cs"/>
            </a:endParaRPr>
          </a:p>
          <a:p>
            <a:pPr>
              <a:lnSpc>
                <a:spcPct val="140000"/>
              </a:lnSpc>
              <a:buFontTx/>
              <a:buNone/>
            </a:pPr>
            <a:r>
              <a:rPr lang="zh-CN" altLang="en-US" sz="1200" dirty="0">
                <a:solidFill>
                  <a:schemeClr val="tx1"/>
                </a:solidFill>
                <a:latin typeface="Times New Roman" panose="02020603050405020304" pitchFamily="18" charset="0"/>
                <a:cs typeface="Times New Roman" panose="02020603050405020304" pitchFamily="18" charset="0"/>
              </a:rPr>
              <a:t>另外还有</a:t>
            </a:r>
            <a:r>
              <a:rPr lang="zh-CN" altLang="en-US" sz="1200" b="0" dirty="0">
                <a:solidFill>
                  <a:schemeClr val="tx1"/>
                </a:solidFill>
                <a:latin typeface="Times New Roman" panose="02020603050405020304" pitchFamily="18" charset="0"/>
                <a:cs typeface="Times New Roman" panose="02020603050405020304" pitchFamily="18" charset="0"/>
              </a:rPr>
              <a:t>不同数据库对同一属性的命名规则不一样。</a:t>
            </a:r>
            <a:endParaRPr lang="en-US" altLang="zh-CN" sz="1200" b="0" dirty="0">
              <a:solidFill>
                <a:schemeClr val="tx1"/>
              </a:solidFill>
              <a:latin typeface="Times New Roman" panose="02020603050405020304" pitchFamily="18" charset="0"/>
              <a:cs typeface="Times New Roman" panose="02020603050405020304" pitchFamily="18" charset="0"/>
            </a:endParaRPr>
          </a:p>
          <a:p>
            <a:pPr>
              <a:lnSpc>
                <a:spcPct val="140000"/>
              </a:lnSpc>
              <a:buFontTx/>
              <a:buNone/>
            </a:pPr>
            <a:r>
              <a:rPr lang="zh-CN" altLang="en-US" sz="1200" b="0" dirty="0">
                <a:solidFill>
                  <a:schemeClr val="tx1"/>
                </a:solidFill>
                <a:latin typeface="Times New Roman" panose="02020603050405020304" pitchFamily="18" charset="0"/>
                <a:cs typeface="Times New Roman" panose="02020603050405020304" pitchFamily="18" charset="0"/>
              </a:rPr>
              <a:t> 比如如性别：在数据库</a:t>
            </a:r>
            <a:r>
              <a:rPr lang="en-US" altLang="zh-CN" sz="1200" b="0" dirty="0">
                <a:solidFill>
                  <a:schemeClr val="tx1"/>
                </a:solidFill>
                <a:latin typeface="Times New Roman" panose="02020603050405020304" pitchFamily="18" charset="0"/>
                <a:cs typeface="Times New Roman" panose="02020603050405020304" pitchFamily="18" charset="0"/>
              </a:rPr>
              <a:t>A</a:t>
            </a:r>
            <a:r>
              <a:rPr lang="zh-CN" altLang="en-US" sz="1200" b="0" dirty="0">
                <a:solidFill>
                  <a:schemeClr val="tx1"/>
                </a:solidFill>
                <a:latin typeface="Times New Roman" panose="02020603050405020304" pitchFamily="18" charset="0"/>
                <a:cs typeface="Times New Roman" panose="02020603050405020304" pitchFamily="18" charset="0"/>
              </a:rPr>
              <a:t>中 </a:t>
            </a:r>
            <a:r>
              <a:rPr lang="en-US" altLang="zh-CN" sz="1200" b="0" dirty="0">
                <a:solidFill>
                  <a:schemeClr val="tx1"/>
                </a:solidFill>
                <a:latin typeface="Times New Roman" panose="02020603050405020304" pitchFamily="18" charset="0"/>
                <a:cs typeface="Times New Roman" panose="02020603050405020304" pitchFamily="18" charset="0"/>
              </a:rPr>
              <a:t>male=1 ,  female=2  </a:t>
            </a:r>
            <a:r>
              <a:rPr lang="zh-CN" altLang="en-US" sz="1200" b="0" dirty="0">
                <a:solidFill>
                  <a:schemeClr val="tx1"/>
                </a:solidFill>
                <a:latin typeface="Times New Roman" panose="02020603050405020304" pitchFamily="18" charset="0"/>
                <a:cs typeface="Times New Roman" panose="02020603050405020304" pitchFamily="18" charset="0"/>
              </a:rPr>
              <a:t>，而数据库</a:t>
            </a:r>
            <a:r>
              <a:rPr lang="en-US" altLang="zh-CN" sz="1200" b="0" dirty="0">
                <a:solidFill>
                  <a:schemeClr val="tx1"/>
                </a:solidFill>
                <a:latin typeface="Times New Roman" panose="02020603050405020304" pitchFamily="18" charset="0"/>
                <a:cs typeface="Times New Roman" panose="02020603050405020304" pitchFamily="18" charset="0"/>
              </a:rPr>
              <a:t>B</a:t>
            </a:r>
            <a:r>
              <a:rPr lang="zh-CN" altLang="en-US" sz="1200" b="0" dirty="0">
                <a:solidFill>
                  <a:schemeClr val="tx1"/>
                </a:solidFill>
                <a:latin typeface="Times New Roman" panose="02020603050405020304" pitchFamily="18" charset="0"/>
                <a:cs typeface="Times New Roman" panose="02020603050405020304" pitchFamily="18" charset="0"/>
              </a:rPr>
              <a:t>中为 </a:t>
            </a:r>
            <a:r>
              <a:rPr lang="en-US" altLang="zh-CN" sz="1200" b="0" dirty="0">
                <a:solidFill>
                  <a:schemeClr val="tx1"/>
                </a:solidFill>
                <a:latin typeface="Times New Roman" panose="02020603050405020304" pitchFamily="18" charset="0"/>
                <a:cs typeface="Times New Roman" panose="02020603050405020304" pitchFamily="18" charset="0"/>
              </a:rPr>
              <a:t>male=‘</a:t>
            </a:r>
            <a:r>
              <a:rPr lang="zh-CN" altLang="en-US" sz="1200" b="0" dirty="0">
                <a:solidFill>
                  <a:schemeClr val="tx1"/>
                </a:solidFill>
                <a:latin typeface="Times New Roman" panose="02020603050405020304" pitchFamily="18" charset="0"/>
                <a:cs typeface="Times New Roman" panose="02020603050405020304" pitchFamily="18" charset="0"/>
              </a:rPr>
              <a:t>男’ ，</a:t>
            </a:r>
            <a:r>
              <a:rPr lang="en-US" altLang="zh-CN" sz="1200" b="0" dirty="0">
                <a:solidFill>
                  <a:schemeClr val="tx1"/>
                </a:solidFill>
                <a:latin typeface="Times New Roman" panose="02020603050405020304" pitchFamily="18" charset="0"/>
                <a:cs typeface="Times New Roman" panose="02020603050405020304" pitchFamily="18" charset="0"/>
              </a:rPr>
              <a:t>female=‘</a:t>
            </a:r>
            <a:r>
              <a:rPr lang="zh-CN" altLang="en-US" sz="1200" b="0" dirty="0">
                <a:solidFill>
                  <a:schemeClr val="tx1"/>
                </a:solidFill>
                <a:latin typeface="Times New Roman" panose="02020603050405020304" pitchFamily="18" charset="0"/>
                <a:cs typeface="Times New Roman" panose="02020603050405020304" pitchFamily="18" charset="0"/>
              </a:rPr>
              <a:t>女’，数据库</a:t>
            </a:r>
            <a:r>
              <a:rPr lang="en-US" altLang="zh-CN" sz="1200" b="0" dirty="0">
                <a:solidFill>
                  <a:schemeClr val="tx1"/>
                </a:solidFill>
                <a:latin typeface="Times New Roman" panose="02020603050405020304" pitchFamily="18" charset="0"/>
                <a:cs typeface="Times New Roman" panose="02020603050405020304" pitchFamily="18" charset="0"/>
              </a:rPr>
              <a:t>C</a:t>
            </a:r>
            <a:r>
              <a:rPr lang="zh-CN" altLang="en-US" sz="1200" b="0" dirty="0">
                <a:solidFill>
                  <a:schemeClr val="tx1"/>
                </a:solidFill>
                <a:latin typeface="Times New Roman" panose="02020603050405020304" pitchFamily="18" charset="0"/>
                <a:cs typeface="Times New Roman" panose="02020603050405020304" pitchFamily="18" charset="0"/>
              </a:rPr>
              <a:t>中为 </a:t>
            </a:r>
            <a:r>
              <a:rPr lang="en-US" altLang="zh-CN" sz="1200" b="0" dirty="0">
                <a:solidFill>
                  <a:schemeClr val="tx1"/>
                </a:solidFill>
                <a:latin typeface="Times New Roman" panose="02020603050405020304" pitchFamily="18" charset="0"/>
                <a:cs typeface="Times New Roman" panose="02020603050405020304" pitchFamily="18" charset="0"/>
              </a:rPr>
              <a:t>male=‘M’  , female=‘F’</a:t>
            </a:r>
            <a:r>
              <a:rPr lang="zh-CN" altLang="en-US" sz="1200" b="0" dirty="0">
                <a:solidFill>
                  <a:schemeClr val="tx1"/>
                </a:solidFill>
                <a:latin typeface="Times New Roman" panose="02020603050405020304" pitchFamily="18" charset="0"/>
                <a:cs typeface="Times New Roman" panose="02020603050405020304" pitchFamily="18" charset="0"/>
              </a:rPr>
              <a:t>。</a:t>
            </a:r>
            <a:endParaRPr lang="en-US" altLang="zh-CN" sz="1200" b="0" dirty="0">
              <a:solidFill>
                <a:schemeClr val="tx1"/>
              </a:solidFill>
              <a:latin typeface="Times New Roman" panose="02020603050405020304" pitchFamily="18" charset="0"/>
              <a:cs typeface="Times New Roman" panose="02020603050405020304" pitchFamily="18" charset="0"/>
            </a:endParaRPr>
          </a:p>
          <a:p>
            <a:pPr>
              <a:lnSpc>
                <a:spcPct val="140000"/>
              </a:lnSpc>
              <a:buFontTx/>
              <a:buNone/>
            </a:pPr>
            <a:endParaRPr lang="zh-CN" altLang="zh-CN" sz="1200" kern="1200" dirty="0">
              <a:solidFill>
                <a:schemeClr val="tx1"/>
              </a:solidFill>
              <a:effectLst/>
              <a:latin typeface="+mn-lt"/>
              <a:ea typeface="+mn-ea"/>
              <a:cs typeface="+mn-cs"/>
            </a:endParaRPr>
          </a:p>
          <a:p>
            <a:pPr>
              <a:lnSpc>
                <a:spcPct val="140000"/>
              </a:lnSpc>
              <a:buFontTx/>
              <a:buNone/>
            </a:pPr>
            <a:endParaRPr lang="en-US" altLang="zh-CN" sz="1200" dirty="0">
              <a:solidFill>
                <a:schemeClr val="tx1"/>
              </a:solidFill>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9</a:t>
            </a:fld>
            <a:endParaRPr lang="zh-CN" altLang="en-US"/>
          </a:p>
        </p:txBody>
      </p:sp>
    </p:spTree>
    <p:extLst>
      <p:ext uri="{BB962C8B-B14F-4D97-AF65-F5344CB8AC3E}">
        <p14:creationId xmlns:p14="http://schemas.microsoft.com/office/powerpoint/2010/main" xmlns="" val="2290959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1054DB-C81F-4572-8C69-3D7032608550}" type="datetime1">
              <a:rPr lang="zh-CN" altLang="en-US" smtClean="0"/>
              <a:pPr/>
              <a:t>2018/9/15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lvl1pPr>
              <a:defRPr>
                <a:solidFill>
                  <a:schemeClr val="tx1">
                    <a:lumMod val="65000"/>
                    <a:lumOff val="35000"/>
                  </a:schemeClr>
                </a:solidFill>
                <a:latin typeface="微软雅黑" panose="020B0503020204020204" charset="-122"/>
                <a:ea typeface="微软雅黑" panose="020B0503020204020204" charset="-122"/>
              </a:defRPr>
            </a:lvl1pPr>
          </a:lstStyle>
          <a:p>
            <a:r>
              <a:rPr lang="zh-CN" altLang="en-US"/>
              <a:t>单击此处编辑母版标题样式</a:t>
            </a:r>
          </a:p>
        </p:txBody>
      </p:sp>
      <p:sp>
        <p:nvSpPr>
          <p:cNvPr id="3" name="内容占位符 2"/>
          <p:cNvSpPr>
            <a:spLocks noGrp="1"/>
          </p:cNvSpPr>
          <p:nvPr>
            <p:ph idx="1"/>
          </p:nvPr>
        </p:nvSpPr>
        <p:spPr>
          <a:xfrm>
            <a:off x="838200" y="1825625"/>
            <a:ext cx="10515600" cy="4351338"/>
          </a:xfrm>
        </p:spPr>
        <p:txBody>
          <a:bodyPr/>
          <a:lstStyle>
            <a:lvl1pPr>
              <a:defRPr>
                <a:solidFill>
                  <a:schemeClr val="tx1">
                    <a:lumMod val="65000"/>
                    <a:lumOff val="35000"/>
                  </a:schemeClr>
                </a:solidFill>
                <a:latin typeface="微软雅黑" panose="020B0503020204020204" charset="-122"/>
                <a:ea typeface="微软雅黑" panose="020B0503020204020204" charset="-122"/>
              </a:defRPr>
            </a:lvl1pPr>
            <a:lvl2pPr>
              <a:defRPr>
                <a:solidFill>
                  <a:schemeClr val="tx1">
                    <a:lumMod val="65000"/>
                    <a:lumOff val="35000"/>
                  </a:schemeClr>
                </a:solidFill>
                <a:latin typeface="微软雅黑" panose="020B0503020204020204" charset="-122"/>
                <a:ea typeface="微软雅黑" panose="020B0503020204020204" charset="-122"/>
              </a:defRPr>
            </a:lvl2pPr>
            <a:lvl3pPr>
              <a:defRPr>
                <a:solidFill>
                  <a:schemeClr val="tx1">
                    <a:lumMod val="65000"/>
                    <a:lumOff val="35000"/>
                  </a:schemeClr>
                </a:solidFill>
                <a:latin typeface="微软雅黑" panose="020B0503020204020204" charset="-122"/>
                <a:ea typeface="微软雅黑" panose="020B0503020204020204" charset="-122"/>
              </a:defRPr>
            </a:lvl3pPr>
            <a:lvl4pPr>
              <a:defRPr>
                <a:solidFill>
                  <a:schemeClr val="tx1">
                    <a:lumMod val="65000"/>
                    <a:lumOff val="35000"/>
                  </a:schemeClr>
                </a:solidFill>
                <a:latin typeface="微软雅黑" panose="020B0503020204020204" charset="-122"/>
                <a:ea typeface="微软雅黑" panose="020B0503020204020204" charset="-122"/>
              </a:defRPr>
            </a:lvl4pPr>
            <a:lvl5pPr>
              <a:defRPr>
                <a:solidFill>
                  <a:schemeClr val="tx1">
                    <a:lumMod val="65000"/>
                    <a:lumOff val="35000"/>
                  </a:schemeClr>
                </a:solidFill>
                <a:latin typeface="微软雅黑" panose="020B0503020204020204" charset="-122"/>
                <a:ea typeface="微软雅黑" panose="020B050302020402020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67EF332-B1A8-488F-9A19-C112A9891626}" type="datetime1">
              <a:rPr lang="zh-CN" altLang="en-US" smtClean="0"/>
              <a:pPr/>
              <a:t>2018/9/15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FAD895F-06AD-48E2-A3C9-6A5B4F74EEED}" type="datetime1">
              <a:rPr lang="zh-CN" altLang="en-US" smtClean="0"/>
              <a:pPr/>
              <a:t>2018/9/15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A7FFC0-3D2B-47B0-ADB7-BADB39D363B0}" type="datetime1">
              <a:rPr lang="zh-CN" altLang="en-US" smtClean="0"/>
              <a:pPr/>
              <a:t>2018/9/15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pPr/>
              <a:t>‹#›</a:t>
            </a:fld>
            <a:endParaRPr lang="zh-CN" altLang="en-US"/>
          </a:p>
        </p:txBody>
      </p:sp>
      <p:sp>
        <p:nvSpPr>
          <p:cNvPr id="16" name="矩形 15"/>
          <p:cNvSpPr/>
          <p:nvPr userDrawn="1"/>
        </p:nvSpPr>
        <p:spPr>
          <a:xfrm>
            <a:off x="-4445" y="-3175"/>
            <a:ext cx="6901180" cy="128270"/>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userDrawn="1"/>
        </p:nvSpPr>
        <p:spPr>
          <a:xfrm>
            <a:off x="-4445" y="125095"/>
            <a:ext cx="6901815" cy="144145"/>
          </a:xfrm>
          <a:prstGeom prst="rect">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userDrawn="1"/>
        </p:nvSpPr>
        <p:spPr>
          <a:xfrm>
            <a:off x="-4445" y="269240"/>
            <a:ext cx="6901180" cy="144145"/>
          </a:xfrm>
          <a:prstGeom prst="rect">
            <a:avLst/>
          </a:prstGeom>
          <a:solidFill>
            <a:srgbClr val="A50021">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1" name="图片 50" descr="瑞翼教育（红灰版）"/>
          <p:cNvPicPr>
            <a:picLocks noChangeAspect="1"/>
          </p:cNvPicPr>
          <p:nvPr userDrawn="1"/>
        </p:nvPicPr>
        <p:blipFill>
          <a:blip r:embed="rId5" cstate="print"/>
          <a:stretch>
            <a:fillRect/>
          </a:stretch>
        </p:blipFill>
        <p:spPr>
          <a:xfrm>
            <a:off x="9236710" y="41275"/>
            <a:ext cx="1787525" cy="403225"/>
          </a:xfrm>
          <a:prstGeom prst="rect">
            <a:avLst/>
          </a:prstGeom>
        </p:spPr>
      </p:pic>
      <p:grpSp>
        <p:nvGrpSpPr>
          <p:cNvPr id="37" name="组合 36"/>
          <p:cNvGrpSpPr/>
          <p:nvPr userDrawn="1"/>
        </p:nvGrpSpPr>
        <p:grpSpPr>
          <a:xfrm>
            <a:off x="11423015" y="-3175"/>
            <a:ext cx="797560" cy="422275"/>
            <a:chOff x="-7" y="-6"/>
            <a:chExt cx="1256" cy="665"/>
          </a:xfrm>
        </p:grpSpPr>
        <p:sp>
          <p:nvSpPr>
            <p:cNvPr id="10" name="矩形 9"/>
            <p:cNvSpPr/>
            <p:nvPr userDrawn="1"/>
          </p:nvSpPr>
          <p:spPr>
            <a:xfrm>
              <a:off x="-6" y="-6"/>
              <a:ext cx="1255" cy="202"/>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7" y="196"/>
              <a:ext cx="1247" cy="227"/>
            </a:xfrm>
            <a:prstGeom prst="rect">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6" y="423"/>
              <a:ext cx="1255" cy="236"/>
            </a:xfrm>
            <a:prstGeom prst="rect">
              <a:avLst/>
            </a:prstGeom>
            <a:solidFill>
              <a:srgbClr val="B226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descr="红色SUGON"/>
          <p:cNvPicPr>
            <a:picLocks noChangeAspect="1"/>
          </p:cNvPicPr>
          <p:nvPr userDrawn="1"/>
        </p:nvPicPr>
        <p:blipFill>
          <a:blip r:embed="rId6" cstate="print"/>
          <a:stretch>
            <a:fillRect/>
          </a:stretch>
        </p:blipFill>
        <p:spPr>
          <a:xfrm>
            <a:off x="7284085" y="-149225"/>
            <a:ext cx="1757680" cy="77152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3.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4.png"/><Relationship Id="rId5" Type="http://schemas.openxmlformats.org/officeDocument/2006/relationships/tags" Target="../tags/tag5.xml"/><Relationship Id="rId10" Type="http://schemas.openxmlformats.org/officeDocument/2006/relationships/image" Target="../media/image3.png"/><Relationship Id="rId4" Type="http://schemas.openxmlformats.org/officeDocument/2006/relationships/tags" Target="../tags/tag4.xml"/><Relationship Id="rId9"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jingyan.baidu.com/album/20b68a88b2ef7f796dec6273.html?picindex=1"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baike.baidu.com/item/%E4%B8%BB%E5%88%86%E9%87%8F%E5%88%86%E6%9E%90/10553278" TargetMode="External"/><Relationship Id="rId2" Type="http://schemas.openxmlformats.org/officeDocument/2006/relationships/notesSlide" Target="../notesSlides/notesSlide41.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hyperlink" Target="https://baike.baidu.com/item/%E7%BB%BC%E5%90%88%E6%8C%87%E6%A0%87/2849120"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6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0.xml"/><Relationship Id="rId7"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9"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_任意多边形 19"/>
          <p:cNvSpPr/>
          <p:nvPr>
            <p:custDataLst>
              <p:tags r:id="rId1"/>
            </p:custDataLst>
          </p:nvPr>
        </p:nvSpPr>
        <p:spPr>
          <a:xfrm>
            <a:off x="0" y="-117614"/>
            <a:ext cx="12192000" cy="3416893"/>
          </a:xfrm>
          <a:custGeom>
            <a:avLst/>
            <a:gdLst>
              <a:gd name="connsiteX0" fmla="*/ 0 w 11644590"/>
              <a:gd name="connsiteY0" fmla="*/ 0 h 3139633"/>
              <a:gd name="connsiteX1" fmla="*/ 11644590 w 11644590"/>
              <a:gd name="connsiteY1" fmla="*/ 0 h 3139633"/>
              <a:gd name="connsiteX2" fmla="*/ 3048000 w 11644590"/>
              <a:gd name="connsiteY2" fmla="*/ 3139633 h 3139633"/>
              <a:gd name="connsiteX3" fmla="*/ 0 w 11644590"/>
              <a:gd name="connsiteY3" fmla="*/ 1605195 h 3139633"/>
              <a:gd name="connsiteX4" fmla="*/ 0 w 11644590"/>
              <a:gd name="connsiteY4" fmla="*/ 0 h 3139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4590" h="3139633">
                <a:moveTo>
                  <a:pt x="0" y="0"/>
                </a:moveTo>
                <a:lnTo>
                  <a:pt x="11644590" y="0"/>
                </a:lnTo>
                <a:lnTo>
                  <a:pt x="3048000" y="3139633"/>
                </a:lnTo>
                <a:lnTo>
                  <a:pt x="0" y="160519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4" name="PA_任意多边形 23"/>
          <p:cNvSpPr/>
          <p:nvPr>
            <p:custDataLst>
              <p:tags r:id="rId2"/>
            </p:custDataLst>
          </p:nvPr>
        </p:nvSpPr>
        <p:spPr>
          <a:xfrm>
            <a:off x="-4445" y="-86360"/>
            <a:ext cx="12367260" cy="3251835"/>
          </a:xfrm>
          <a:custGeom>
            <a:avLst/>
            <a:gdLst>
              <a:gd name="connsiteX0" fmla="*/ 0 w 11757236"/>
              <a:gd name="connsiteY0" fmla="*/ 0 h 3251846"/>
              <a:gd name="connsiteX1" fmla="*/ 11757236 w 11757236"/>
              <a:gd name="connsiteY1" fmla="*/ 0 h 3251846"/>
              <a:gd name="connsiteX2" fmla="*/ 3191286 w 11757236"/>
              <a:gd name="connsiteY2" fmla="*/ 3251846 h 3251846"/>
              <a:gd name="connsiteX3" fmla="*/ 0 w 11757236"/>
              <a:gd name="connsiteY3" fmla="*/ 1581902 h 3251846"/>
            </a:gdLst>
            <a:ahLst/>
            <a:cxnLst>
              <a:cxn ang="0">
                <a:pos x="connsiteX0" y="connsiteY0"/>
              </a:cxn>
              <a:cxn ang="0">
                <a:pos x="connsiteX1" y="connsiteY1"/>
              </a:cxn>
              <a:cxn ang="0">
                <a:pos x="connsiteX2" y="connsiteY2"/>
              </a:cxn>
              <a:cxn ang="0">
                <a:pos x="connsiteX3" y="connsiteY3"/>
              </a:cxn>
            </a:cxnLst>
            <a:rect l="l" t="t" r="r" b="b"/>
            <a:pathLst>
              <a:path w="11757236" h="3251846">
                <a:moveTo>
                  <a:pt x="0" y="0"/>
                </a:moveTo>
                <a:lnTo>
                  <a:pt x="11757236" y="0"/>
                </a:lnTo>
                <a:lnTo>
                  <a:pt x="3191286" y="3251846"/>
                </a:lnTo>
                <a:lnTo>
                  <a:pt x="0" y="158190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5" name="PA_任意多边形 24"/>
          <p:cNvSpPr/>
          <p:nvPr>
            <p:custDataLst>
              <p:tags r:id="rId3"/>
            </p:custDataLst>
          </p:nvPr>
        </p:nvSpPr>
        <p:spPr>
          <a:xfrm>
            <a:off x="1270" y="-86360"/>
            <a:ext cx="12179935" cy="3182620"/>
          </a:xfrm>
          <a:custGeom>
            <a:avLst/>
            <a:gdLst>
              <a:gd name="connsiteX0" fmla="*/ 0 w 11575120"/>
              <a:gd name="connsiteY0" fmla="*/ 0 h 3182710"/>
              <a:gd name="connsiteX1" fmla="*/ 11575120 w 11575120"/>
              <a:gd name="connsiteY1" fmla="*/ 0 h 3182710"/>
              <a:gd name="connsiteX2" fmla="*/ 3191286 w 11575120"/>
              <a:gd name="connsiteY2" fmla="*/ 3182710 h 3182710"/>
              <a:gd name="connsiteX3" fmla="*/ 0 w 11575120"/>
              <a:gd name="connsiteY3" fmla="*/ 1512766 h 3182710"/>
            </a:gdLst>
            <a:ahLst/>
            <a:cxnLst>
              <a:cxn ang="0">
                <a:pos x="connsiteX0" y="connsiteY0"/>
              </a:cxn>
              <a:cxn ang="0">
                <a:pos x="connsiteX1" y="connsiteY1"/>
              </a:cxn>
              <a:cxn ang="0">
                <a:pos x="connsiteX2" y="connsiteY2"/>
              </a:cxn>
              <a:cxn ang="0">
                <a:pos x="connsiteX3" y="connsiteY3"/>
              </a:cxn>
            </a:cxnLst>
            <a:rect l="l" t="t" r="r" b="b"/>
            <a:pathLst>
              <a:path w="11575120" h="3182710">
                <a:moveTo>
                  <a:pt x="0" y="0"/>
                </a:moveTo>
                <a:lnTo>
                  <a:pt x="11575120" y="0"/>
                </a:lnTo>
                <a:lnTo>
                  <a:pt x="3191286" y="3182710"/>
                </a:lnTo>
                <a:lnTo>
                  <a:pt x="0" y="1512766"/>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PA_任意多边形 25"/>
          <p:cNvSpPr/>
          <p:nvPr>
            <p:custDataLst>
              <p:tags r:id="rId4"/>
            </p:custDataLst>
          </p:nvPr>
        </p:nvSpPr>
        <p:spPr>
          <a:xfrm>
            <a:off x="1905" y="-86360"/>
            <a:ext cx="11691620" cy="2997835"/>
          </a:xfrm>
          <a:custGeom>
            <a:avLst/>
            <a:gdLst>
              <a:gd name="connsiteX0" fmla="*/ 0 w 11087557"/>
              <a:gd name="connsiteY0" fmla="*/ 0 h 2997619"/>
              <a:gd name="connsiteX1" fmla="*/ 11087557 w 11087557"/>
              <a:gd name="connsiteY1" fmla="*/ 0 h 2997619"/>
              <a:gd name="connsiteX2" fmla="*/ 3191286 w 11087557"/>
              <a:gd name="connsiteY2" fmla="*/ 2997619 h 2997619"/>
              <a:gd name="connsiteX3" fmla="*/ 0 w 11087557"/>
              <a:gd name="connsiteY3" fmla="*/ 1327675 h 2997619"/>
            </a:gdLst>
            <a:ahLst/>
            <a:cxnLst>
              <a:cxn ang="0">
                <a:pos x="connsiteX0" y="connsiteY0"/>
              </a:cxn>
              <a:cxn ang="0">
                <a:pos x="connsiteX1" y="connsiteY1"/>
              </a:cxn>
              <a:cxn ang="0">
                <a:pos x="connsiteX2" y="connsiteY2"/>
              </a:cxn>
              <a:cxn ang="0">
                <a:pos x="connsiteX3" y="connsiteY3"/>
              </a:cxn>
            </a:cxnLst>
            <a:rect l="l" t="t" r="r" b="b"/>
            <a:pathLst>
              <a:path w="11087557" h="2997619">
                <a:moveTo>
                  <a:pt x="0" y="0"/>
                </a:moveTo>
                <a:lnTo>
                  <a:pt x="11087557" y="0"/>
                </a:lnTo>
                <a:lnTo>
                  <a:pt x="3191286" y="2997619"/>
                </a:lnTo>
                <a:lnTo>
                  <a:pt x="0" y="13276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7" name="PA_任意多边形 26"/>
          <p:cNvSpPr/>
          <p:nvPr>
            <p:custDataLst>
              <p:tags r:id="rId5"/>
            </p:custDataLst>
          </p:nvPr>
        </p:nvSpPr>
        <p:spPr>
          <a:xfrm>
            <a:off x="1905" y="-86360"/>
            <a:ext cx="11500485" cy="2924810"/>
          </a:xfrm>
          <a:custGeom>
            <a:avLst/>
            <a:gdLst>
              <a:gd name="connsiteX0" fmla="*/ 0 w 10896573"/>
              <a:gd name="connsiteY0" fmla="*/ 0 h 2925117"/>
              <a:gd name="connsiteX1" fmla="*/ 10896573 w 10896573"/>
              <a:gd name="connsiteY1" fmla="*/ 0 h 2925117"/>
              <a:gd name="connsiteX2" fmla="*/ 3191286 w 10896573"/>
              <a:gd name="connsiteY2" fmla="*/ 2925117 h 2925117"/>
              <a:gd name="connsiteX3" fmla="*/ 0 w 10896573"/>
              <a:gd name="connsiteY3" fmla="*/ 1255173 h 2925117"/>
            </a:gdLst>
            <a:ahLst/>
            <a:cxnLst>
              <a:cxn ang="0">
                <a:pos x="connsiteX0" y="connsiteY0"/>
              </a:cxn>
              <a:cxn ang="0">
                <a:pos x="connsiteX1" y="connsiteY1"/>
              </a:cxn>
              <a:cxn ang="0">
                <a:pos x="connsiteX2" y="connsiteY2"/>
              </a:cxn>
              <a:cxn ang="0">
                <a:pos x="connsiteX3" y="connsiteY3"/>
              </a:cxn>
            </a:cxnLst>
            <a:rect l="l" t="t" r="r" b="b"/>
            <a:pathLst>
              <a:path w="10896573" h="2925117">
                <a:moveTo>
                  <a:pt x="0" y="0"/>
                </a:moveTo>
                <a:lnTo>
                  <a:pt x="10896573" y="0"/>
                </a:lnTo>
                <a:lnTo>
                  <a:pt x="3191286" y="2925117"/>
                </a:lnTo>
                <a:lnTo>
                  <a:pt x="0" y="1255173"/>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8" name="PA_任意多边形 27"/>
          <p:cNvSpPr/>
          <p:nvPr>
            <p:custDataLst>
              <p:tags r:id="rId6"/>
            </p:custDataLst>
          </p:nvPr>
        </p:nvSpPr>
        <p:spPr>
          <a:xfrm>
            <a:off x="1905" y="-117475"/>
            <a:ext cx="11012805" cy="2740025"/>
          </a:xfrm>
          <a:custGeom>
            <a:avLst/>
            <a:gdLst>
              <a:gd name="connsiteX0" fmla="*/ 0 w 10409010"/>
              <a:gd name="connsiteY0" fmla="*/ 0 h 2740026"/>
              <a:gd name="connsiteX1" fmla="*/ 10409010 w 10409010"/>
              <a:gd name="connsiteY1" fmla="*/ 0 h 2740026"/>
              <a:gd name="connsiteX2" fmla="*/ 3191286 w 10409010"/>
              <a:gd name="connsiteY2" fmla="*/ 2740026 h 2740026"/>
              <a:gd name="connsiteX3" fmla="*/ 0 w 10409010"/>
              <a:gd name="connsiteY3" fmla="*/ 1070082 h 2740026"/>
            </a:gdLst>
            <a:ahLst/>
            <a:cxnLst>
              <a:cxn ang="0">
                <a:pos x="connsiteX0" y="connsiteY0"/>
              </a:cxn>
              <a:cxn ang="0">
                <a:pos x="connsiteX1" y="connsiteY1"/>
              </a:cxn>
              <a:cxn ang="0">
                <a:pos x="connsiteX2" y="connsiteY2"/>
              </a:cxn>
              <a:cxn ang="0">
                <a:pos x="connsiteX3" y="connsiteY3"/>
              </a:cxn>
            </a:cxnLst>
            <a:rect l="l" t="t" r="r" b="b"/>
            <a:pathLst>
              <a:path w="10409010" h="2740026">
                <a:moveTo>
                  <a:pt x="0" y="0"/>
                </a:moveTo>
                <a:lnTo>
                  <a:pt x="10409010" y="0"/>
                </a:lnTo>
                <a:lnTo>
                  <a:pt x="3191286" y="2740026"/>
                </a:lnTo>
                <a:lnTo>
                  <a:pt x="0" y="10700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PA_任意多边形 29"/>
          <p:cNvSpPr/>
          <p:nvPr>
            <p:custDataLst>
              <p:tags r:id="rId7"/>
            </p:custDataLst>
          </p:nvPr>
        </p:nvSpPr>
        <p:spPr>
          <a:xfrm>
            <a:off x="1270" y="-117475"/>
            <a:ext cx="10802620" cy="2660015"/>
          </a:xfrm>
          <a:custGeom>
            <a:avLst/>
            <a:gdLst>
              <a:gd name="connsiteX0" fmla="*/ 0 w 10198012"/>
              <a:gd name="connsiteY0" fmla="*/ 0 h 2659926"/>
              <a:gd name="connsiteX1" fmla="*/ 10198012 w 10198012"/>
              <a:gd name="connsiteY1" fmla="*/ 0 h 2659926"/>
              <a:gd name="connsiteX2" fmla="*/ 3191286 w 10198012"/>
              <a:gd name="connsiteY2" fmla="*/ 2659926 h 2659926"/>
              <a:gd name="connsiteX3" fmla="*/ 0 w 10198012"/>
              <a:gd name="connsiteY3" fmla="*/ 989982 h 2659926"/>
              <a:gd name="connsiteX4" fmla="*/ 0 w 10198012"/>
              <a:gd name="connsiteY4" fmla="*/ 0 h 2659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8012" h="2659926">
                <a:moveTo>
                  <a:pt x="0" y="0"/>
                </a:moveTo>
                <a:lnTo>
                  <a:pt x="10198012" y="0"/>
                </a:lnTo>
                <a:lnTo>
                  <a:pt x="3191286" y="2659926"/>
                </a:lnTo>
                <a:lnTo>
                  <a:pt x="0" y="989982"/>
                </a:lnTo>
                <a:lnTo>
                  <a:pt x="0" y="0"/>
                </a:lnTo>
                <a:close/>
              </a:path>
            </a:pathLst>
          </a:custGeom>
          <a:solidFill>
            <a:srgbClr val="B22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文本框 6"/>
          <p:cNvSpPr txBox="1"/>
          <p:nvPr/>
        </p:nvSpPr>
        <p:spPr>
          <a:xfrm>
            <a:off x="4267201" y="3474720"/>
            <a:ext cx="7000240" cy="1569660"/>
          </a:xfrm>
          <a:prstGeom prst="rect">
            <a:avLst/>
          </a:prstGeom>
          <a:noFill/>
        </p:spPr>
        <p:txBody>
          <a:bodyPr wrap="square" rtlCol="0">
            <a:spAutoFit/>
          </a:bodyPr>
          <a:lstStyle/>
          <a:p>
            <a:pPr lvl="0" algn="ctr">
              <a:defRPr/>
            </a:pPr>
            <a:r>
              <a:rPr lang="zh-CN" altLang="en-US" sz="4800" b="1" dirty="0" smtClean="0">
                <a:solidFill>
                  <a:prstClr val="black"/>
                </a:solidFill>
                <a:latin typeface="微软雅黑" panose="020B0503020204020204" charset="-122"/>
                <a:ea typeface="微软雅黑" panose="020B0503020204020204" charset="-122"/>
              </a:rPr>
              <a:t>第一章：数据预处理总述</a:t>
            </a:r>
            <a:endParaRPr kumimoji="0" lang="en-US" altLang="zh-CN" sz="4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4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pic>
        <p:nvPicPr>
          <p:cNvPr id="5" name="图片 4" descr="反白瑞翼教育LOGO"/>
          <p:cNvPicPr>
            <a:picLocks noChangeAspect="1"/>
          </p:cNvPicPr>
          <p:nvPr/>
        </p:nvPicPr>
        <p:blipFill>
          <a:blip r:embed="rId10" cstate="print"/>
          <a:stretch>
            <a:fillRect/>
          </a:stretch>
        </p:blipFill>
        <p:spPr>
          <a:xfrm>
            <a:off x="4115435" y="513080"/>
            <a:ext cx="2254250" cy="508635"/>
          </a:xfrm>
          <a:prstGeom prst="rect">
            <a:avLst/>
          </a:prstGeom>
        </p:spPr>
      </p:pic>
      <p:pic>
        <p:nvPicPr>
          <p:cNvPr id="2" name="图片 1" descr="SUGON图标"/>
          <p:cNvPicPr>
            <a:picLocks noChangeAspect="1"/>
          </p:cNvPicPr>
          <p:nvPr/>
        </p:nvPicPr>
        <p:blipFill>
          <a:blip r:embed="rId11" cstate="print"/>
          <a:stretch>
            <a:fillRect/>
          </a:stretch>
        </p:blipFill>
        <p:spPr>
          <a:xfrm>
            <a:off x="1651635" y="257175"/>
            <a:ext cx="2324735" cy="1020445"/>
          </a:xfrm>
          <a:prstGeom prst="rect">
            <a:avLst/>
          </a:prstGeom>
        </p:spPr>
      </p:pic>
      <p:sp>
        <p:nvSpPr>
          <p:cNvPr id="14" name="灯片编号占位符 13"/>
          <p:cNvSpPr>
            <a:spLocks noGrp="1"/>
          </p:cNvSpPr>
          <p:nvPr>
            <p:ph type="sldNum" sz="quarter" idx="12"/>
          </p:nvPr>
        </p:nvSpPr>
        <p:spPr/>
        <p:txBody>
          <a:bodyPr/>
          <a:lstStyle/>
          <a:p>
            <a:fld id="{565CE74E-AB26-4998-AD42-012C4C1AD076}" type="slidenum">
              <a:rPr lang="zh-CN" altLang="en-US" smtClean="0"/>
              <a:pPr/>
              <a:t>1</a:t>
            </a:fld>
            <a:endParaRPr lang="zh-CN" altLang="en-US"/>
          </a:p>
        </p:txBody>
      </p:sp>
    </p:spTree>
    <p:extLst>
      <p:ext uri="{BB962C8B-B14F-4D97-AF65-F5344CB8AC3E}">
        <p14:creationId xmlns:p14="http://schemas.microsoft.com/office/powerpoint/2010/main" xmlns="" val="4238706437"/>
      </p:ext>
    </p:extLst>
  </p:cSld>
  <p:clrMapOvr>
    <a:masterClrMapping/>
  </p:clrMapOvr>
  <mc:AlternateContent xmlns:mc="http://schemas.openxmlformats.org/markup-compatibility/2006">
    <mc:Choice xmlns:p14="http://schemas.microsoft.com/office/powerpoint/2010/main" xmlns="" Requires="p14">
      <p:transition spd="slow" p14:dur="2000" advTm="11776"/>
    </mc:Choice>
    <mc:Fallback>
      <p:transition spd="slow" advTm="11776"/>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xmlns="" id="{8775A010-3D31-4025-8660-6A548020880E}"/>
              </a:ext>
            </a:extLst>
          </p:cNvPr>
          <p:cNvGrpSpPr/>
          <p:nvPr/>
        </p:nvGrpSpPr>
        <p:grpSpPr>
          <a:xfrm>
            <a:off x="1364704" y="1877581"/>
            <a:ext cx="1648933" cy="1882143"/>
            <a:chOff x="7122252" y="2960347"/>
            <a:chExt cx="1648933" cy="1882143"/>
          </a:xfrm>
        </p:grpSpPr>
        <p:sp>
          <p:nvSpPr>
            <p:cNvPr id="13" name="任意多边形: 形状 12">
              <a:extLst>
                <a:ext uri="{FF2B5EF4-FFF2-40B4-BE49-F238E27FC236}">
                  <a16:creationId xmlns:a16="http://schemas.microsoft.com/office/drawing/2014/main" xmlns="" id="{F67988ED-351F-472B-B6AE-976ECE9EF073}"/>
                </a:ext>
              </a:extLst>
            </p:cNvPr>
            <p:cNvSpPr/>
            <p:nvPr/>
          </p:nvSpPr>
          <p:spPr>
            <a:xfrm>
              <a:off x="7133721" y="2960347"/>
              <a:ext cx="1637464" cy="1882143"/>
            </a:xfrm>
            <a:custGeom>
              <a:avLst/>
              <a:gdLst>
                <a:gd name="connsiteX0" fmla="*/ 0 w 1882142"/>
                <a:gd name="connsiteY0" fmla="*/ 818732 h 1637463"/>
                <a:gd name="connsiteX1" fmla="*/ 409366 w 1882142"/>
                <a:gd name="connsiteY1" fmla="*/ 0 h 1637463"/>
                <a:gd name="connsiteX2" fmla="*/ 1472776 w 1882142"/>
                <a:gd name="connsiteY2" fmla="*/ 0 h 1637463"/>
                <a:gd name="connsiteX3" fmla="*/ 1882142 w 1882142"/>
                <a:gd name="connsiteY3" fmla="*/ 818732 h 1637463"/>
                <a:gd name="connsiteX4" fmla="*/ 1472776 w 1882142"/>
                <a:gd name="connsiteY4" fmla="*/ 1637463 h 1637463"/>
                <a:gd name="connsiteX5" fmla="*/ 409366 w 1882142"/>
                <a:gd name="connsiteY5" fmla="*/ 1637463 h 1637463"/>
                <a:gd name="connsiteX6" fmla="*/ 0 w 1882142"/>
                <a:gd name="connsiteY6" fmla="*/ 818732 h 1637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2142" h="1637463">
                  <a:moveTo>
                    <a:pt x="941070" y="0"/>
                  </a:moveTo>
                  <a:lnTo>
                    <a:pt x="1882141" y="356149"/>
                  </a:lnTo>
                  <a:lnTo>
                    <a:pt x="1882141" y="1281314"/>
                  </a:lnTo>
                  <a:lnTo>
                    <a:pt x="941070" y="1637463"/>
                  </a:lnTo>
                  <a:lnTo>
                    <a:pt x="1" y="1281314"/>
                  </a:lnTo>
                  <a:lnTo>
                    <a:pt x="1" y="356149"/>
                  </a:lnTo>
                  <a:lnTo>
                    <a:pt x="94107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3">
                <a:hueOff val="1626359"/>
                <a:satOff val="60000"/>
                <a:lumOff val="-8824"/>
                <a:alphaOff val="0"/>
              </a:schemeClr>
            </a:fillRef>
            <a:effectRef idx="2">
              <a:schemeClr val="accent3">
                <a:hueOff val="1626359"/>
                <a:satOff val="60000"/>
                <a:lumOff val="-8824"/>
                <a:alphaOff val="0"/>
              </a:schemeClr>
            </a:effectRef>
            <a:fontRef idx="minor">
              <a:schemeClr val="lt1"/>
            </a:fontRef>
          </p:style>
          <p:txBody>
            <a:bodyPr spcFirstLastPara="0" vert="horz" wrap="square" lIns="255171" tIns="293301" rIns="255172" bIns="29330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p:txBody>
        </p:sp>
        <p:sp>
          <p:nvSpPr>
            <p:cNvPr id="17" name="任意多边形: 形状 16">
              <a:extLst>
                <a:ext uri="{FF2B5EF4-FFF2-40B4-BE49-F238E27FC236}">
                  <a16:creationId xmlns:a16="http://schemas.microsoft.com/office/drawing/2014/main" xmlns="" id="{670D3894-84A1-4692-90E2-5B093CB1F6D7}"/>
                </a:ext>
              </a:extLst>
            </p:cNvPr>
            <p:cNvSpPr/>
            <p:nvPr/>
          </p:nvSpPr>
          <p:spPr>
            <a:xfrm>
              <a:off x="7122252" y="3665728"/>
              <a:ext cx="1637464" cy="523220"/>
            </a:xfrm>
            <a:custGeom>
              <a:avLst/>
              <a:gdLst>
                <a:gd name="connsiteX0" fmla="*/ 0 w 2032713"/>
                <a:gd name="connsiteY0" fmla="*/ 0 h 1129285"/>
                <a:gd name="connsiteX1" fmla="*/ 2032713 w 2032713"/>
                <a:gd name="connsiteY1" fmla="*/ 0 h 1129285"/>
                <a:gd name="connsiteX2" fmla="*/ 2032713 w 2032713"/>
                <a:gd name="connsiteY2" fmla="*/ 1129285 h 1129285"/>
                <a:gd name="connsiteX3" fmla="*/ 0 w 2032713"/>
                <a:gd name="connsiteY3" fmla="*/ 1129285 h 1129285"/>
                <a:gd name="connsiteX4" fmla="*/ 0 w 2032713"/>
                <a:gd name="connsiteY4" fmla="*/ 0 h 112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2713" h="1129285">
                  <a:moveTo>
                    <a:pt x="0" y="0"/>
                  </a:moveTo>
                  <a:lnTo>
                    <a:pt x="2032713" y="0"/>
                  </a:lnTo>
                  <a:lnTo>
                    <a:pt x="2032713" y="1129285"/>
                  </a:lnTo>
                  <a:lnTo>
                    <a:pt x="0" y="112928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一致性</a:t>
              </a:r>
            </a:p>
          </p:txBody>
        </p:sp>
      </p:grpSp>
      <p:sp>
        <p:nvSpPr>
          <p:cNvPr id="6" name="平行四边形 5">
            <a:extLst>
              <a:ext uri="{FF2B5EF4-FFF2-40B4-BE49-F238E27FC236}">
                <a16:creationId xmlns:a16="http://schemas.microsoft.com/office/drawing/2014/main" xmlns="" id="{9D3E3F5B-F882-48CA-AD0B-AFAD42F1B0F7}"/>
              </a:ext>
            </a:extLst>
          </p:cNvPr>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a:extLst>
              <a:ext uri="{FF2B5EF4-FFF2-40B4-BE49-F238E27FC236}">
                <a16:creationId xmlns:a16="http://schemas.microsoft.com/office/drawing/2014/main" xmlns="" id="{D706DB64-BA21-481D-AD17-6BFD986E4AD3}"/>
              </a:ext>
            </a:extLst>
          </p:cNvPr>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a:extLst>
              <a:ext uri="{FF2B5EF4-FFF2-40B4-BE49-F238E27FC236}">
                <a16:creationId xmlns:a16="http://schemas.microsoft.com/office/drawing/2014/main" xmlns="" id="{A5E6E70A-6887-4372-A220-2C5FAF8FE745}"/>
              </a:ext>
            </a:extLst>
          </p:cNvPr>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6">
            <a:extLst>
              <a:ext uri="{FF2B5EF4-FFF2-40B4-BE49-F238E27FC236}">
                <a16:creationId xmlns:a16="http://schemas.microsoft.com/office/drawing/2014/main" xmlns="" id="{26A18C47-069C-419C-8BEE-C4E94AE8D381}"/>
              </a:ext>
            </a:extLst>
          </p:cNvPr>
          <p:cNvSpPr txBox="1"/>
          <p:nvPr/>
        </p:nvSpPr>
        <p:spPr>
          <a:xfrm>
            <a:off x="1131891" y="766772"/>
            <a:ext cx="3763493" cy="461665"/>
          </a:xfrm>
          <a:prstGeom prst="rect">
            <a:avLst/>
          </a:prstGeom>
          <a:noFill/>
        </p:spPr>
        <p:txBody>
          <a:bodyPr wrap="square" rtlCol="0">
            <a:spAutoFit/>
          </a:bodyPr>
          <a:lstStyle>
            <a:defPPr>
              <a:defRPr lang="zh-CN"/>
            </a:defPPr>
            <a:lvl1pPr>
              <a:defRPr sz="2400" b="1">
                <a:solidFill>
                  <a:schemeClr val="tx1">
                    <a:lumMod val="65000"/>
                    <a:lumOff val="35000"/>
                  </a:schemeClr>
                </a:solidFill>
                <a:latin typeface="微软雅黑" panose="020B0503020204020204" charset="-122"/>
                <a:ea typeface="微软雅黑" panose="020B0503020204020204" charset="-122"/>
              </a:defRPr>
            </a:lvl1pPr>
          </a:lstStyle>
          <a:p>
            <a:r>
              <a:rPr lang="zh-CN" altLang="en-US" dirty="0"/>
              <a:t>数据质量因素</a:t>
            </a:r>
          </a:p>
        </p:txBody>
      </p:sp>
      <p:sp>
        <p:nvSpPr>
          <p:cNvPr id="14" name="矩形 13">
            <a:extLst>
              <a:ext uri="{FF2B5EF4-FFF2-40B4-BE49-F238E27FC236}">
                <a16:creationId xmlns:a16="http://schemas.microsoft.com/office/drawing/2014/main" xmlns="" id="{4D223650-17A3-4B78-ACD5-238B682DE49D}"/>
              </a:ext>
            </a:extLst>
          </p:cNvPr>
          <p:cNvSpPr/>
          <p:nvPr/>
        </p:nvSpPr>
        <p:spPr>
          <a:xfrm>
            <a:off x="3305405" y="1397868"/>
            <a:ext cx="6096000" cy="707886"/>
          </a:xfrm>
          <a:prstGeom prst="rect">
            <a:avLst/>
          </a:prstGeom>
        </p:spPr>
        <p:txBody>
          <a:bodyPr>
            <a:spAutoFit/>
          </a:bodyPr>
          <a:lstStyle/>
          <a:p>
            <a:r>
              <a:rPr lang="zh-CN" altLang="en-US" sz="2000" b="1" dirty="0"/>
              <a:t>在数据库中是指在不同地方存储和使用的同一数据应当是等价的，表示</a:t>
            </a:r>
            <a:r>
              <a:rPr lang="zh-CN" altLang="en-US" sz="2000" b="1" dirty="0" smtClean="0"/>
              <a:t>数据有相等</a:t>
            </a:r>
            <a:r>
              <a:rPr lang="zh-CN" altLang="en-US" sz="2000" b="1" dirty="0"/>
              <a:t>的值和相同的含义</a:t>
            </a:r>
          </a:p>
        </p:txBody>
      </p:sp>
      <p:sp>
        <p:nvSpPr>
          <p:cNvPr id="15" name="文本框 14">
            <a:extLst>
              <a:ext uri="{FF2B5EF4-FFF2-40B4-BE49-F238E27FC236}">
                <a16:creationId xmlns:a16="http://schemas.microsoft.com/office/drawing/2014/main" xmlns="" id="{FDC01954-9636-48E4-9333-29A09A095989}"/>
              </a:ext>
            </a:extLst>
          </p:cNvPr>
          <p:cNvSpPr txBox="1"/>
          <p:nvPr/>
        </p:nvSpPr>
        <p:spPr>
          <a:xfrm>
            <a:off x="3325724" y="2572689"/>
            <a:ext cx="3243196" cy="369332"/>
          </a:xfrm>
          <a:prstGeom prst="rect">
            <a:avLst/>
          </a:prstGeom>
          <a:noFill/>
        </p:spPr>
        <p:txBody>
          <a:bodyPr wrap="none" rtlCol="0">
            <a:spAutoFit/>
          </a:bodyPr>
          <a:lstStyle/>
          <a:p>
            <a:pPr marL="285750" indent="-285750">
              <a:buFont typeface="Wingdings" panose="05000000000000000000" pitchFamily="2" charset="2"/>
              <a:buChar char="Ø"/>
            </a:pPr>
            <a:r>
              <a:rPr lang="zh-CN" altLang="en-US" b="1" dirty="0">
                <a:solidFill>
                  <a:srgbClr val="C00000"/>
                </a:solidFill>
              </a:rPr>
              <a:t>数据冗余时数据内容不一致</a:t>
            </a:r>
          </a:p>
        </p:txBody>
      </p:sp>
      <p:pic>
        <p:nvPicPr>
          <p:cNvPr id="19" name="图片 18">
            <a:extLst>
              <a:ext uri="{FF2B5EF4-FFF2-40B4-BE49-F238E27FC236}">
                <a16:creationId xmlns:a16="http://schemas.microsoft.com/office/drawing/2014/main" xmlns="" id="{E5C7A032-BE51-4546-8898-0690652CFA5F}"/>
              </a:ext>
            </a:extLst>
          </p:cNvPr>
          <p:cNvPicPr>
            <a:picLocks noChangeAspect="1"/>
          </p:cNvPicPr>
          <p:nvPr/>
        </p:nvPicPr>
        <p:blipFill>
          <a:blip r:embed="rId3" cstate="print"/>
          <a:stretch>
            <a:fillRect/>
          </a:stretch>
        </p:blipFill>
        <p:spPr>
          <a:xfrm>
            <a:off x="3903642" y="3195536"/>
            <a:ext cx="6096000" cy="3560495"/>
          </a:xfrm>
          <a:prstGeom prst="rect">
            <a:avLst/>
          </a:prstGeom>
        </p:spPr>
      </p:pic>
      <p:sp>
        <p:nvSpPr>
          <p:cNvPr id="20" name="灯片编号占位符 19"/>
          <p:cNvSpPr>
            <a:spLocks noGrp="1"/>
          </p:cNvSpPr>
          <p:nvPr>
            <p:ph type="sldNum" sz="quarter" idx="12"/>
          </p:nvPr>
        </p:nvSpPr>
        <p:spPr/>
        <p:txBody>
          <a:bodyPr/>
          <a:lstStyle/>
          <a:p>
            <a:fld id="{7D9BB5D0-35E4-459D-AEF3-FE4D7C45CC19}" type="slidenum">
              <a:rPr lang="zh-CN" altLang="en-US" smtClean="0"/>
              <a:pPr/>
              <a:t>10</a:t>
            </a:fld>
            <a:endParaRPr lang="zh-CN" altLang="en-US"/>
          </a:p>
        </p:txBody>
      </p:sp>
    </p:spTree>
    <p:extLst>
      <p:ext uri="{BB962C8B-B14F-4D97-AF65-F5344CB8AC3E}">
        <p14:creationId xmlns:p14="http://schemas.microsoft.com/office/powerpoint/2010/main" xmlns="" val="448331868"/>
      </p:ext>
    </p:extLst>
  </p:cSld>
  <p:clrMapOvr>
    <a:masterClrMapping/>
  </p:clrMapOvr>
  <mc:AlternateContent xmlns:mc="http://schemas.openxmlformats.org/markup-compatibility/2006">
    <mc:Choice xmlns:p14="http://schemas.microsoft.com/office/powerpoint/2010/main" xmlns="" Requires="p14">
      <p:transition spd="slow" p14:dur="2000" advTm="85127"/>
    </mc:Choice>
    <mc:Fallback>
      <p:transition spd="slow" advTm="85127"/>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27">
            <a:extLst>
              <a:ext uri="{FF2B5EF4-FFF2-40B4-BE49-F238E27FC236}">
                <a16:creationId xmlns:a16="http://schemas.microsoft.com/office/drawing/2014/main" xmlns="" id="{D4692119-6425-44C1-A9A5-905CCAEF1712}"/>
              </a:ext>
            </a:extLst>
          </p:cNvPr>
          <p:cNvSpPr/>
          <p:nvPr/>
        </p:nvSpPr>
        <p:spPr>
          <a:xfrm>
            <a:off x="1338303" y="1538233"/>
            <a:ext cx="1637464" cy="1882143"/>
          </a:xfrm>
          <a:custGeom>
            <a:avLst/>
            <a:gdLst>
              <a:gd name="connsiteX0" fmla="*/ 0 w 1882142"/>
              <a:gd name="connsiteY0" fmla="*/ 818732 h 1637463"/>
              <a:gd name="connsiteX1" fmla="*/ 409366 w 1882142"/>
              <a:gd name="connsiteY1" fmla="*/ 0 h 1637463"/>
              <a:gd name="connsiteX2" fmla="*/ 1472776 w 1882142"/>
              <a:gd name="connsiteY2" fmla="*/ 0 h 1637463"/>
              <a:gd name="connsiteX3" fmla="*/ 1882142 w 1882142"/>
              <a:gd name="connsiteY3" fmla="*/ 818732 h 1637463"/>
              <a:gd name="connsiteX4" fmla="*/ 1472776 w 1882142"/>
              <a:gd name="connsiteY4" fmla="*/ 1637463 h 1637463"/>
              <a:gd name="connsiteX5" fmla="*/ 409366 w 1882142"/>
              <a:gd name="connsiteY5" fmla="*/ 1637463 h 1637463"/>
              <a:gd name="connsiteX6" fmla="*/ 0 w 1882142"/>
              <a:gd name="connsiteY6" fmla="*/ 818732 h 1637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2142" h="1637463">
                <a:moveTo>
                  <a:pt x="941070" y="0"/>
                </a:moveTo>
                <a:lnTo>
                  <a:pt x="1882141" y="356149"/>
                </a:lnTo>
                <a:lnTo>
                  <a:pt x="1882141" y="1281314"/>
                </a:lnTo>
                <a:lnTo>
                  <a:pt x="941070" y="1637463"/>
                </a:lnTo>
                <a:lnTo>
                  <a:pt x="1" y="1281314"/>
                </a:lnTo>
                <a:lnTo>
                  <a:pt x="1" y="356149"/>
                </a:lnTo>
                <a:lnTo>
                  <a:pt x="94107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3">
              <a:hueOff val="542120"/>
              <a:satOff val="20000"/>
              <a:lumOff val="-2941"/>
              <a:alphaOff val="0"/>
            </a:schemeClr>
          </a:fillRef>
          <a:effectRef idx="2">
            <a:schemeClr val="accent3">
              <a:hueOff val="542120"/>
              <a:satOff val="20000"/>
              <a:lumOff val="-2941"/>
              <a:alphaOff val="0"/>
            </a:schemeClr>
          </a:effectRef>
          <a:fontRef idx="minor">
            <a:schemeClr val="lt1"/>
          </a:fontRef>
        </p:style>
        <p:txBody>
          <a:bodyPr spcFirstLastPara="0" vert="horz" wrap="square" lIns="255171" tIns="293301" rIns="255172" bIns="293300" numCol="1" spcCol="1270" anchor="ctr" anchorCtr="0">
            <a:noAutofit/>
          </a:bodyPr>
          <a:lstStyle/>
          <a:p>
            <a:pPr marL="0" lvl="0" indent="0" algn="ctr" defTabSz="1600200">
              <a:lnSpc>
                <a:spcPct val="90000"/>
              </a:lnSpc>
              <a:spcBef>
                <a:spcPct val="0"/>
              </a:spcBef>
              <a:spcAft>
                <a:spcPct val="35000"/>
              </a:spcAft>
              <a:buNone/>
            </a:pPr>
            <a:endParaRPr lang="zh-CN" altLang="en-US" sz="3600" kern="1200" dirty="0"/>
          </a:p>
        </p:txBody>
      </p:sp>
      <p:sp>
        <p:nvSpPr>
          <p:cNvPr id="3" name="任意多边形: 形状 33">
            <a:extLst>
              <a:ext uri="{FF2B5EF4-FFF2-40B4-BE49-F238E27FC236}">
                <a16:creationId xmlns:a16="http://schemas.microsoft.com/office/drawing/2014/main" xmlns="" id="{A799B162-A8AB-40E7-A0E5-731658A376D4}"/>
              </a:ext>
            </a:extLst>
          </p:cNvPr>
          <p:cNvSpPr/>
          <p:nvPr/>
        </p:nvSpPr>
        <p:spPr>
          <a:xfrm>
            <a:off x="1338303" y="2313924"/>
            <a:ext cx="1637464" cy="523220"/>
          </a:xfrm>
          <a:custGeom>
            <a:avLst/>
            <a:gdLst>
              <a:gd name="connsiteX0" fmla="*/ 0 w 2032713"/>
              <a:gd name="connsiteY0" fmla="*/ 0 h 1129285"/>
              <a:gd name="connsiteX1" fmla="*/ 2032713 w 2032713"/>
              <a:gd name="connsiteY1" fmla="*/ 0 h 1129285"/>
              <a:gd name="connsiteX2" fmla="*/ 2032713 w 2032713"/>
              <a:gd name="connsiteY2" fmla="*/ 1129285 h 1129285"/>
              <a:gd name="connsiteX3" fmla="*/ 0 w 2032713"/>
              <a:gd name="connsiteY3" fmla="*/ 1129285 h 1129285"/>
              <a:gd name="connsiteX4" fmla="*/ 0 w 2032713"/>
              <a:gd name="connsiteY4" fmla="*/ 0 h 112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2713" h="1129285">
                <a:moveTo>
                  <a:pt x="0" y="0"/>
                </a:moveTo>
                <a:lnTo>
                  <a:pt x="2032713" y="0"/>
                </a:lnTo>
                <a:lnTo>
                  <a:pt x="2032713" y="1129285"/>
                </a:lnTo>
                <a:lnTo>
                  <a:pt x="0" y="112928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dirty="0" smtClean="0"/>
              <a:t>相关</a:t>
            </a:r>
            <a:r>
              <a:rPr lang="zh-CN" altLang="en-US" sz="3400" kern="1200" dirty="0" smtClean="0"/>
              <a:t>性</a:t>
            </a:r>
            <a:endParaRPr lang="zh-CN" altLang="en-US" sz="3400" kern="1200" dirty="0"/>
          </a:p>
        </p:txBody>
      </p:sp>
      <p:sp>
        <p:nvSpPr>
          <p:cNvPr id="4" name="平行四边形 3">
            <a:extLst>
              <a:ext uri="{FF2B5EF4-FFF2-40B4-BE49-F238E27FC236}">
                <a16:creationId xmlns:a16="http://schemas.microsoft.com/office/drawing/2014/main" xmlns="" id="{9D3E3F5B-F882-48CA-AD0B-AFAD42F1B0F7}"/>
              </a:ext>
            </a:extLst>
          </p:cNvPr>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平行四边形 4">
            <a:extLst>
              <a:ext uri="{FF2B5EF4-FFF2-40B4-BE49-F238E27FC236}">
                <a16:creationId xmlns:a16="http://schemas.microsoft.com/office/drawing/2014/main" xmlns="" id="{A5E6E70A-6887-4372-A220-2C5FAF8FE745}"/>
              </a:ext>
            </a:extLst>
          </p:cNvPr>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6">
            <a:extLst>
              <a:ext uri="{FF2B5EF4-FFF2-40B4-BE49-F238E27FC236}">
                <a16:creationId xmlns:a16="http://schemas.microsoft.com/office/drawing/2014/main" xmlns="" id="{26A18C47-069C-419C-8BEE-C4E94AE8D381}"/>
              </a:ext>
            </a:extLst>
          </p:cNvPr>
          <p:cNvSpPr txBox="1"/>
          <p:nvPr/>
        </p:nvSpPr>
        <p:spPr>
          <a:xfrm>
            <a:off x="1131891" y="766772"/>
            <a:ext cx="3763493" cy="461665"/>
          </a:xfrm>
          <a:prstGeom prst="rect">
            <a:avLst/>
          </a:prstGeom>
          <a:noFill/>
        </p:spPr>
        <p:txBody>
          <a:bodyPr wrap="square" rtlCol="0">
            <a:spAutoFit/>
          </a:bodyPr>
          <a:lstStyle>
            <a:defPPr>
              <a:defRPr lang="zh-CN"/>
            </a:defPPr>
            <a:lvl1pPr>
              <a:defRPr sz="2400" b="1">
                <a:solidFill>
                  <a:schemeClr val="tx1">
                    <a:lumMod val="65000"/>
                    <a:lumOff val="35000"/>
                  </a:schemeClr>
                </a:solidFill>
                <a:latin typeface="微软雅黑" panose="020B0503020204020204" charset="-122"/>
                <a:ea typeface="微软雅黑" panose="020B0503020204020204" charset="-122"/>
              </a:defRPr>
            </a:lvl1pPr>
          </a:lstStyle>
          <a:p>
            <a:r>
              <a:rPr lang="zh-CN" altLang="en-US" dirty="0"/>
              <a:t>数据质量因素</a:t>
            </a:r>
          </a:p>
        </p:txBody>
      </p:sp>
      <p:sp>
        <p:nvSpPr>
          <p:cNvPr id="7" name="矩形 6">
            <a:extLst>
              <a:ext uri="{FF2B5EF4-FFF2-40B4-BE49-F238E27FC236}">
                <a16:creationId xmlns:a16="http://schemas.microsoft.com/office/drawing/2014/main" xmlns="" id="{4D223650-17A3-4B78-ACD5-238B682DE49D}"/>
              </a:ext>
            </a:extLst>
          </p:cNvPr>
          <p:cNvSpPr/>
          <p:nvPr/>
        </p:nvSpPr>
        <p:spPr>
          <a:xfrm>
            <a:off x="3252242" y="1451030"/>
            <a:ext cx="6096000" cy="400110"/>
          </a:xfrm>
          <a:prstGeom prst="rect">
            <a:avLst/>
          </a:prstGeom>
        </p:spPr>
        <p:txBody>
          <a:bodyPr>
            <a:spAutoFit/>
          </a:bodyPr>
          <a:lstStyle/>
          <a:p>
            <a:r>
              <a:rPr lang="zh-CN" altLang="en-US" sz="2000" b="1" dirty="0" smtClean="0"/>
              <a:t>数据的相关性是指数据</a:t>
            </a:r>
            <a:r>
              <a:rPr lang="zh-CN" altLang="zh-CN" sz="2000" b="1" dirty="0" smtClean="0"/>
              <a:t>与特定的应用和领域有关</a:t>
            </a:r>
            <a:r>
              <a:rPr lang="zh-CN" altLang="en-US" sz="2000" b="1" dirty="0" smtClean="0"/>
              <a:t>。</a:t>
            </a:r>
            <a:endParaRPr lang="en-US" altLang="zh-CN" sz="2000" b="1" dirty="0" smtClean="0"/>
          </a:p>
        </p:txBody>
      </p:sp>
      <p:graphicFrame>
        <p:nvGraphicFramePr>
          <p:cNvPr id="9" name="图示 8">
            <a:extLst>
              <a:ext uri="{FF2B5EF4-FFF2-40B4-BE49-F238E27FC236}">
                <a16:creationId xmlns:a16="http://schemas.microsoft.com/office/drawing/2014/main" xmlns="" id="{4E7117E7-8C91-4852-9BA9-9E3D0A1BB497}"/>
              </a:ext>
            </a:extLst>
          </p:cNvPr>
          <p:cNvGraphicFramePr/>
          <p:nvPr>
            <p:extLst>
              <p:ext uri="{D42A27DB-BD31-4B8C-83A1-F6EECF244321}">
                <p14:modId xmlns:p14="http://schemas.microsoft.com/office/powerpoint/2010/main" xmlns="" val="3885219060"/>
              </p:ext>
            </p:extLst>
          </p:nvPr>
        </p:nvGraphicFramePr>
        <p:xfrm>
          <a:off x="3333197" y="3898281"/>
          <a:ext cx="7292761" cy="29124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文本框 4">
            <a:extLst>
              <a:ext uri="{FF2B5EF4-FFF2-40B4-BE49-F238E27FC236}">
                <a16:creationId xmlns:a16="http://schemas.microsoft.com/office/drawing/2014/main" xmlns="" id="{25AF44AE-F548-45C7-8BDB-8B1025073733}"/>
              </a:ext>
            </a:extLst>
          </p:cNvPr>
          <p:cNvSpPr txBox="1"/>
          <p:nvPr/>
        </p:nvSpPr>
        <p:spPr>
          <a:xfrm>
            <a:off x="3387586" y="3232266"/>
            <a:ext cx="3023585" cy="400110"/>
          </a:xfrm>
          <a:prstGeom prst="rect">
            <a:avLst/>
          </a:prstGeom>
          <a:noFill/>
        </p:spPr>
        <p:txBody>
          <a:bodyPr wrap="none" rtlCol="0">
            <a:spAutoFit/>
          </a:bodyPr>
          <a:lstStyle/>
          <a:p>
            <a:r>
              <a:rPr lang="zh-CN" altLang="en-US" sz="2000" b="1" dirty="0" smtClean="0"/>
              <a:t>数据相关性的应用场景：</a:t>
            </a:r>
            <a:endParaRPr lang="zh-CN" altLang="en-US" sz="2000" b="1" dirty="0"/>
          </a:p>
        </p:txBody>
      </p:sp>
      <p:sp>
        <p:nvSpPr>
          <p:cNvPr id="13" name="灯片编号占位符 12"/>
          <p:cNvSpPr>
            <a:spLocks noGrp="1"/>
          </p:cNvSpPr>
          <p:nvPr>
            <p:ph type="sldNum" sz="quarter" idx="12"/>
          </p:nvPr>
        </p:nvSpPr>
        <p:spPr/>
        <p:txBody>
          <a:bodyPr/>
          <a:lstStyle/>
          <a:p>
            <a:fld id="{7D9BB5D0-35E4-459D-AEF3-FE4D7C45CC19}" type="slidenum">
              <a:rPr lang="zh-CN" altLang="en-US" smtClean="0"/>
              <a:pPr/>
              <a:t>11</a:t>
            </a:fld>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28">
            <a:extLst>
              <a:ext uri="{FF2B5EF4-FFF2-40B4-BE49-F238E27FC236}">
                <a16:creationId xmlns:a16="http://schemas.microsoft.com/office/drawing/2014/main" xmlns="" id="{D9EC292D-3962-49DC-A3CB-9D00C1393DF7}"/>
              </a:ext>
            </a:extLst>
          </p:cNvPr>
          <p:cNvSpPr/>
          <p:nvPr/>
        </p:nvSpPr>
        <p:spPr>
          <a:xfrm>
            <a:off x="1391411" y="1693288"/>
            <a:ext cx="1637464" cy="1882143"/>
          </a:xfrm>
          <a:custGeom>
            <a:avLst/>
            <a:gdLst>
              <a:gd name="connsiteX0" fmla="*/ 0 w 1882142"/>
              <a:gd name="connsiteY0" fmla="*/ 818732 h 1637463"/>
              <a:gd name="connsiteX1" fmla="*/ 409366 w 1882142"/>
              <a:gd name="connsiteY1" fmla="*/ 0 h 1637463"/>
              <a:gd name="connsiteX2" fmla="*/ 1472776 w 1882142"/>
              <a:gd name="connsiteY2" fmla="*/ 0 h 1637463"/>
              <a:gd name="connsiteX3" fmla="*/ 1882142 w 1882142"/>
              <a:gd name="connsiteY3" fmla="*/ 818732 h 1637463"/>
              <a:gd name="connsiteX4" fmla="*/ 1472776 w 1882142"/>
              <a:gd name="connsiteY4" fmla="*/ 1637463 h 1637463"/>
              <a:gd name="connsiteX5" fmla="*/ 409366 w 1882142"/>
              <a:gd name="connsiteY5" fmla="*/ 1637463 h 1637463"/>
              <a:gd name="connsiteX6" fmla="*/ 0 w 1882142"/>
              <a:gd name="connsiteY6" fmla="*/ 818732 h 1637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2142" h="1637463">
                <a:moveTo>
                  <a:pt x="941070" y="0"/>
                </a:moveTo>
                <a:lnTo>
                  <a:pt x="1882141" y="356149"/>
                </a:lnTo>
                <a:lnTo>
                  <a:pt x="1882141" y="1281314"/>
                </a:lnTo>
                <a:lnTo>
                  <a:pt x="941070" y="1637463"/>
                </a:lnTo>
                <a:lnTo>
                  <a:pt x="1" y="1281314"/>
                </a:lnTo>
                <a:lnTo>
                  <a:pt x="1" y="356149"/>
                </a:lnTo>
                <a:lnTo>
                  <a:pt x="94107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3">
              <a:hueOff val="1084240"/>
              <a:satOff val="40000"/>
              <a:lumOff val="-5882"/>
              <a:alphaOff val="0"/>
            </a:schemeClr>
          </a:fillRef>
          <a:effectRef idx="2">
            <a:schemeClr val="accent3">
              <a:hueOff val="1084240"/>
              <a:satOff val="40000"/>
              <a:lumOff val="-5882"/>
              <a:alphaOff val="0"/>
            </a:schemeClr>
          </a:effectRef>
          <a:fontRef idx="minor">
            <a:schemeClr val="lt1"/>
          </a:fontRef>
        </p:style>
        <p:txBody>
          <a:bodyPr spcFirstLastPara="0" vert="horz" wrap="square" lIns="384711" tIns="422841" rIns="384712" bIns="422840" numCol="1" spcCol="1270" anchor="ctr" anchorCtr="0">
            <a:noAutofit/>
          </a:bodyPr>
          <a:lstStyle/>
          <a:p>
            <a:pPr marL="0" lvl="0" indent="0" algn="ctr" defTabSz="1511300">
              <a:lnSpc>
                <a:spcPct val="90000"/>
              </a:lnSpc>
              <a:spcBef>
                <a:spcPct val="0"/>
              </a:spcBef>
              <a:spcAft>
                <a:spcPct val="35000"/>
              </a:spcAft>
              <a:buNone/>
            </a:pPr>
            <a:endParaRPr lang="zh-CN" altLang="en-US" sz="3400" kern="1200" dirty="0"/>
          </a:p>
        </p:txBody>
      </p:sp>
      <p:sp>
        <p:nvSpPr>
          <p:cNvPr id="3" name="任意多边形: 形状 30">
            <a:extLst>
              <a:ext uri="{FF2B5EF4-FFF2-40B4-BE49-F238E27FC236}">
                <a16:creationId xmlns:a16="http://schemas.microsoft.com/office/drawing/2014/main" xmlns="" id="{8B81F3AB-FC7C-455D-B0FC-24D484C87663}"/>
              </a:ext>
            </a:extLst>
          </p:cNvPr>
          <p:cNvSpPr/>
          <p:nvPr/>
        </p:nvSpPr>
        <p:spPr>
          <a:xfrm>
            <a:off x="1365923" y="2302610"/>
            <a:ext cx="1637464" cy="710550"/>
          </a:xfrm>
          <a:custGeom>
            <a:avLst/>
            <a:gdLst>
              <a:gd name="connsiteX0" fmla="*/ 0 w 2100470"/>
              <a:gd name="connsiteY0" fmla="*/ 0 h 1129285"/>
              <a:gd name="connsiteX1" fmla="*/ 2100470 w 2100470"/>
              <a:gd name="connsiteY1" fmla="*/ 0 h 1129285"/>
              <a:gd name="connsiteX2" fmla="*/ 2100470 w 2100470"/>
              <a:gd name="connsiteY2" fmla="*/ 1129285 h 1129285"/>
              <a:gd name="connsiteX3" fmla="*/ 0 w 2100470"/>
              <a:gd name="connsiteY3" fmla="*/ 1129285 h 1129285"/>
              <a:gd name="connsiteX4" fmla="*/ 0 w 2100470"/>
              <a:gd name="connsiteY4" fmla="*/ 0 h 112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0470" h="1129285">
                <a:moveTo>
                  <a:pt x="0" y="0"/>
                </a:moveTo>
                <a:lnTo>
                  <a:pt x="2100470" y="0"/>
                </a:lnTo>
                <a:lnTo>
                  <a:pt x="2100470" y="1129285"/>
                </a:lnTo>
                <a:lnTo>
                  <a:pt x="0" y="112928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zh-CN" altLang="en-US" sz="3400" dirty="0" smtClean="0"/>
              <a:t>时效</a:t>
            </a:r>
            <a:r>
              <a:rPr lang="zh-CN" altLang="en-US" sz="3400" kern="1200" dirty="0" smtClean="0"/>
              <a:t>性</a:t>
            </a:r>
            <a:endParaRPr lang="zh-CN" altLang="en-US" sz="3400" kern="1200" dirty="0"/>
          </a:p>
        </p:txBody>
      </p:sp>
      <p:sp>
        <p:nvSpPr>
          <p:cNvPr id="4" name="平行四边形 3">
            <a:extLst>
              <a:ext uri="{FF2B5EF4-FFF2-40B4-BE49-F238E27FC236}">
                <a16:creationId xmlns:a16="http://schemas.microsoft.com/office/drawing/2014/main" xmlns="" id="{9D3E3F5B-F882-48CA-AD0B-AFAD42F1B0F7}"/>
              </a:ext>
            </a:extLst>
          </p:cNvPr>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平行四边形 4">
            <a:extLst>
              <a:ext uri="{FF2B5EF4-FFF2-40B4-BE49-F238E27FC236}">
                <a16:creationId xmlns:a16="http://schemas.microsoft.com/office/drawing/2014/main" xmlns="" id="{A5E6E70A-6887-4372-A220-2C5FAF8FE745}"/>
              </a:ext>
            </a:extLst>
          </p:cNvPr>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6">
            <a:extLst>
              <a:ext uri="{FF2B5EF4-FFF2-40B4-BE49-F238E27FC236}">
                <a16:creationId xmlns:a16="http://schemas.microsoft.com/office/drawing/2014/main" xmlns="" id="{26A18C47-069C-419C-8BEE-C4E94AE8D381}"/>
              </a:ext>
            </a:extLst>
          </p:cNvPr>
          <p:cNvSpPr txBox="1"/>
          <p:nvPr/>
        </p:nvSpPr>
        <p:spPr>
          <a:xfrm>
            <a:off x="1131891" y="766772"/>
            <a:ext cx="3763493" cy="461665"/>
          </a:xfrm>
          <a:prstGeom prst="rect">
            <a:avLst/>
          </a:prstGeom>
          <a:noFill/>
        </p:spPr>
        <p:txBody>
          <a:bodyPr wrap="square" rtlCol="0">
            <a:spAutoFit/>
          </a:bodyPr>
          <a:lstStyle>
            <a:defPPr>
              <a:defRPr lang="zh-CN"/>
            </a:defPPr>
            <a:lvl1pPr>
              <a:defRPr sz="2400" b="1">
                <a:solidFill>
                  <a:schemeClr val="tx1">
                    <a:lumMod val="65000"/>
                    <a:lumOff val="35000"/>
                  </a:schemeClr>
                </a:solidFill>
                <a:latin typeface="微软雅黑" panose="020B0503020204020204" charset="-122"/>
                <a:ea typeface="微软雅黑" panose="020B0503020204020204" charset="-122"/>
              </a:defRPr>
            </a:lvl1pPr>
          </a:lstStyle>
          <a:p>
            <a:r>
              <a:rPr lang="zh-CN" altLang="en-US" dirty="0"/>
              <a:t>数据质量因素</a:t>
            </a:r>
          </a:p>
        </p:txBody>
      </p:sp>
      <p:sp>
        <p:nvSpPr>
          <p:cNvPr id="7" name="矩形 6">
            <a:extLst>
              <a:ext uri="{FF2B5EF4-FFF2-40B4-BE49-F238E27FC236}">
                <a16:creationId xmlns:a16="http://schemas.microsoft.com/office/drawing/2014/main" xmlns="" id="{4D223650-17A3-4B78-ACD5-238B682DE49D}"/>
              </a:ext>
            </a:extLst>
          </p:cNvPr>
          <p:cNvSpPr/>
          <p:nvPr/>
        </p:nvSpPr>
        <p:spPr>
          <a:xfrm>
            <a:off x="3305405" y="1397868"/>
            <a:ext cx="6096000" cy="707886"/>
          </a:xfrm>
          <a:prstGeom prst="rect">
            <a:avLst/>
          </a:prstGeom>
        </p:spPr>
        <p:txBody>
          <a:bodyPr>
            <a:spAutoFit/>
          </a:bodyPr>
          <a:lstStyle/>
          <a:p>
            <a:r>
              <a:rPr lang="zh-CN" altLang="en-US" sz="2000" b="1" dirty="0" smtClean="0"/>
              <a:t>是指数据仅在一定时间段内对决策具有价值的属性。数据的时效性很大程度上制约着决策的客观效果。</a:t>
            </a:r>
            <a:endParaRPr lang="zh-CN" altLang="en-US" sz="2000" b="1" dirty="0"/>
          </a:p>
        </p:txBody>
      </p:sp>
      <p:graphicFrame>
        <p:nvGraphicFramePr>
          <p:cNvPr id="9" name="图示 8">
            <a:extLst>
              <a:ext uri="{FF2B5EF4-FFF2-40B4-BE49-F238E27FC236}">
                <a16:creationId xmlns:a16="http://schemas.microsoft.com/office/drawing/2014/main" xmlns="" id="{4E7117E7-8C91-4852-9BA9-9E3D0A1BB497}"/>
              </a:ext>
            </a:extLst>
          </p:cNvPr>
          <p:cNvGraphicFramePr/>
          <p:nvPr>
            <p:extLst>
              <p:ext uri="{D42A27DB-BD31-4B8C-83A1-F6EECF244321}">
                <p14:modId xmlns:p14="http://schemas.microsoft.com/office/powerpoint/2010/main" xmlns="" val="3885219060"/>
              </p:ext>
            </p:extLst>
          </p:nvPr>
        </p:nvGraphicFramePr>
        <p:xfrm>
          <a:off x="3333197" y="3898281"/>
          <a:ext cx="7292761" cy="29124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文本框 4">
            <a:extLst>
              <a:ext uri="{FF2B5EF4-FFF2-40B4-BE49-F238E27FC236}">
                <a16:creationId xmlns:a16="http://schemas.microsoft.com/office/drawing/2014/main" xmlns="" id="{25AF44AE-F548-45C7-8BDB-8B1025073733}"/>
              </a:ext>
            </a:extLst>
          </p:cNvPr>
          <p:cNvSpPr txBox="1"/>
          <p:nvPr/>
        </p:nvSpPr>
        <p:spPr>
          <a:xfrm>
            <a:off x="3387586" y="3232266"/>
            <a:ext cx="3023585" cy="400110"/>
          </a:xfrm>
          <a:prstGeom prst="rect">
            <a:avLst/>
          </a:prstGeom>
          <a:noFill/>
        </p:spPr>
        <p:txBody>
          <a:bodyPr wrap="none" rtlCol="0">
            <a:spAutoFit/>
          </a:bodyPr>
          <a:lstStyle/>
          <a:p>
            <a:r>
              <a:rPr lang="zh-CN" altLang="en-US" sz="2000" b="1" dirty="0" smtClean="0"/>
              <a:t>数据时效性的应用场景：</a:t>
            </a:r>
            <a:endParaRPr lang="zh-CN" altLang="en-US" sz="2000" b="1" dirty="0"/>
          </a:p>
        </p:txBody>
      </p:sp>
      <p:sp>
        <p:nvSpPr>
          <p:cNvPr id="13" name="灯片编号占位符 12"/>
          <p:cNvSpPr>
            <a:spLocks noGrp="1"/>
          </p:cNvSpPr>
          <p:nvPr>
            <p:ph type="sldNum" sz="quarter" idx="12"/>
          </p:nvPr>
        </p:nvSpPr>
        <p:spPr/>
        <p:txBody>
          <a:bodyPr/>
          <a:lstStyle/>
          <a:p>
            <a:fld id="{7D9BB5D0-35E4-459D-AEF3-FE4D7C45CC19}" type="slidenum">
              <a:rPr lang="zh-CN" altLang="en-US" smtClean="0"/>
              <a:pPr/>
              <a:t>12</a:t>
            </a:fld>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形状 7">
            <a:extLst>
              <a:ext uri="{FF2B5EF4-FFF2-40B4-BE49-F238E27FC236}">
                <a16:creationId xmlns:a16="http://schemas.microsoft.com/office/drawing/2014/main" xmlns="" id="{C350B254-5F67-42B2-93A5-B0095C20D221}"/>
              </a:ext>
            </a:extLst>
          </p:cNvPr>
          <p:cNvSpPr/>
          <p:nvPr/>
        </p:nvSpPr>
        <p:spPr>
          <a:xfrm>
            <a:off x="5059366" y="2662644"/>
            <a:ext cx="6243218" cy="664025"/>
          </a:xfrm>
          <a:custGeom>
            <a:avLst/>
            <a:gdLst>
              <a:gd name="connsiteX0" fmla="*/ 0 w 5760052"/>
              <a:gd name="connsiteY0" fmla="*/ 0 h 664025"/>
              <a:gd name="connsiteX1" fmla="*/ 5760052 w 5760052"/>
              <a:gd name="connsiteY1" fmla="*/ 0 h 664025"/>
              <a:gd name="connsiteX2" fmla="*/ 5760052 w 5760052"/>
              <a:gd name="connsiteY2" fmla="*/ 664025 h 664025"/>
              <a:gd name="connsiteX3" fmla="*/ 0 w 5760052"/>
              <a:gd name="connsiteY3" fmla="*/ 664025 h 664025"/>
              <a:gd name="connsiteX4" fmla="*/ 0 w 5760052"/>
              <a:gd name="connsiteY4" fmla="*/ 0 h 66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60052" h="664025">
                <a:moveTo>
                  <a:pt x="0" y="0"/>
                </a:moveTo>
                <a:lnTo>
                  <a:pt x="5760052" y="0"/>
                </a:lnTo>
                <a:lnTo>
                  <a:pt x="5760052" y="664025"/>
                </a:lnTo>
                <a:lnTo>
                  <a:pt x="0" y="664025"/>
                </a:lnTo>
                <a:lnTo>
                  <a:pt x="0" y="0"/>
                </a:lnTo>
                <a:close/>
              </a:path>
            </a:pathLst>
          </a:custGeom>
        </p:spPr>
        <p:style>
          <a:lnRef idx="2">
            <a:schemeClr val="lt1">
              <a:hueOff val="0"/>
              <a:satOff val="0"/>
              <a:lumOff val="0"/>
              <a:alphaOff val="0"/>
            </a:schemeClr>
          </a:lnRef>
          <a:fillRef idx="1">
            <a:schemeClr val="accent3">
              <a:hueOff val="1355300"/>
              <a:satOff val="50000"/>
              <a:lumOff val="-7353"/>
              <a:alphaOff val="0"/>
            </a:schemeClr>
          </a:fillRef>
          <a:effectRef idx="0">
            <a:schemeClr val="accent3">
              <a:hueOff val="1355300"/>
              <a:satOff val="50000"/>
              <a:lumOff val="-7353"/>
              <a:alphaOff val="0"/>
            </a:schemeClr>
          </a:effectRef>
          <a:fontRef idx="minor">
            <a:schemeClr val="lt1"/>
          </a:fontRef>
        </p:style>
        <p:txBody>
          <a:bodyPr spcFirstLastPara="0" vert="horz" wrap="square" lIns="527070" tIns="60960" rIns="60960" bIns="60960" numCol="1" spcCol="1270" anchor="ctr" anchorCtr="0">
            <a:noAutofit/>
          </a:bodyPr>
          <a:lstStyle/>
          <a:p>
            <a:r>
              <a:rPr lang="zh-CN" altLang="en-US" sz="2400" dirty="0" smtClean="0"/>
              <a:t>数据来源的权威性、</a:t>
            </a:r>
            <a:endParaRPr lang="en-US" altLang="zh-CN" sz="2400" dirty="0" smtClean="0"/>
          </a:p>
          <a:p>
            <a:r>
              <a:rPr lang="zh-CN" altLang="en-US" sz="2400" dirty="0" smtClean="0"/>
              <a:t>数据</a:t>
            </a:r>
            <a:r>
              <a:rPr lang="zh-CN" altLang="en-US" sz="2400" dirty="0"/>
              <a:t>的规范性</a:t>
            </a:r>
            <a:r>
              <a:rPr lang="zh-CN" altLang="en-US" sz="2400" dirty="0" smtClean="0"/>
              <a:t>、数据</a:t>
            </a:r>
            <a:r>
              <a:rPr lang="zh-CN" altLang="en-US" sz="2400" dirty="0"/>
              <a:t>产生的时间</a:t>
            </a:r>
          </a:p>
        </p:txBody>
      </p:sp>
      <p:sp>
        <p:nvSpPr>
          <p:cNvPr id="9" name="椭圆 8">
            <a:extLst>
              <a:ext uri="{FF2B5EF4-FFF2-40B4-BE49-F238E27FC236}">
                <a16:creationId xmlns:a16="http://schemas.microsoft.com/office/drawing/2014/main" xmlns="" id="{3E0FBCE3-E122-4513-9DA9-A58A17429A1D}"/>
              </a:ext>
            </a:extLst>
          </p:cNvPr>
          <p:cNvSpPr/>
          <p:nvPr/>
        </p:nvSpPr>
        <p:spPr>
          <a:xfrm>
            <a:off x="4644350" y="2579640"/>
            <a:ext cx="830032" cy="830032"/>
          </a:xfrm>
          <a:prstGeom prst="ellipse">
            <a:avLst/>
          </a:prstGeom>
        </p:spPr>
        <p:style>
          <a:lnRef idx="2">
            <a:schemeClr val="accent3">
              <a:hueOff val="1355300"/>
              <a:satOff val="50000"/>
              <a:lumOff val="-7353"/>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0" name="任意多边形: 形状 9">
            <a:extLst>
              <a:ext uri="{FF2B5EF4-FFF2-40B4-BE49-F238E27FC236}">
                <a16:creationId xmlns:a16="http://schemas.microsoft.com/office/drawing/2014/main" xmlns="" id="{56969134-6103-4F07-B6B4-CF05C72D2C34}"/>
              </a:ext>
            </a:extLst>
          </p:cNvPr>
          <p:cNvSpPr/>
          <p:nvPr/>
        </p:nvSpPr>
        <p:spPr>
          <a:xfrm>
            <a:off x="4813174" y="5281471"/>
            <a:ext cx="6001425" cy="664025"/>
          </a:xfrm>
          <a:custGeom>
            <a:avLst/>
            <a:gdLst>
              <a:gd name="connsiteX0" fmla="*/ 0 w 6001425"/>
              <a:gd name="connsiteY0" fmla="*/ 0 h 664025"/>
              <a:gd name="connsiteX1" fmla="*/ 6001425 w 6001425"/>
              <a:gd name="connsiteY1" fmla="*/ 0 h 664025"/>
              <a:gd name="connsiteX2" fmla="*/ 6001425 w 6001425"/>
              <a:gd name="connsiteY2" fmla="*/ 664025 h 664025"/>
              <a:gd name="connsiteX3" fmla="*/ 0 w 6001425"/>
              <a:gd name="connsiteY3" fmla="*/ 664025 h 664025"/>
              <a:gd name="connsiteX4" fmla="*/ 0 w 6001425"/>
              <a:gd name="connsiteY4" fmla="*/ 0 h 66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1425" h="664025">
                <a:moveTo>
                  <a:pt x="0" y="0"/>
                </a:moveTo>
                <a:lnTo>
                  <a:pt x="6001425" y="0"/>
                </a:lnTo>
                <a:lnTo>
                  <a:pt x="6001425" y="664025"/>
                </a:lnTo>
                <a:lnTo>
                  <a:pt x="0" y="664025"/>
                </a:lnTo>
                <a:lnTo>
                  <a:pt x="0" y="0"/>
                </a:lnTo>
                <a:close/>
              </a:path>
            </a:pathLst>
          </a:custGeom>
        </p:spPr>
        <p:style>
          <a:lnRef idx="2">
            <a:schemeClr val="lt1">
              <a:hueOff val="0"/>
              <a:satOff val="0"/>
              <a:lumOff val="0"/>
              <a:alphaOff val="0"/>
            </a:schemeClr>
          </a:lnRef>
          <a:fillRef idx="1">
            <a:schemeClr val="accent3">
              <a:hueOff val="2710599"/>
              <a:satOff val="100000"/>
              <a:lumOff val="-14706"/>
              <a:alphaOff val="0"/>
            </a:schemeClr>
          </a:fillRef>
          <a:effectRef idx="0">
            <a:schemeClr val="accent3">
              <a:hueOff val="2710599"/>
              <a:satOff val="100000"/>
              <a:lumOff val="-14706"/>
              <a:alphaOff val="0"/>
            </a:schemeClr>
          </a:effectRef>
          <a:fontRef idx="minor">
            <a:schemeClr val="lt1"/>
          </a:fontRef>
        </p:style>
        <p:txBody>
          <a:bodyPr spcFirstLastPara="0" vert="horz" wrap="square" lIns="527070"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反映数据是否容易理解</a:t>
            </a:r>
          </a:p>
        </p:txBody>
      </p:sp>
      <p:sp>
        <p:nvSpPr>
          <p:cNvPr id="15" name="椭圆 14">
            <a:extLst>
              <a:ext uri="{FF2B5EF4-FFF2-40B4-BE49-F238E27FC236}">
                <a16:creationId xmlns:a16="http://schemas.microsoft.com/office/drawing/2014/main" xmlns="" id="{6D2C7572-A267-4ED7-BCC3-2E4D79AAE42C}"/>
              </a:ext>
            </a:extLst>
          </p:cNvPr>
          <p:cNvSpPr/>
          <p:nvPr/>
        </p:nvSpPr>
        <p:spPr>
          <a:xfrm>
            <a:off x="4398158" y="5198468"/>
            <a:ext cx="830032" cy="830032"/>
          </a:xfrm>
          <a:prstGeom prst="ellipse">
            <a:avLst/>
          </a:prstGeom>
        </p:spPr>
        <p:style>
          <a:lnRef idx="2">
            <a:schemeClr val="accent3">
              <a:hueOff val="2710599"/>
              <a:satOff val="100000"/>
              <a:lumOff val="-14706"/>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平行四边形 10">
            <a:extLst>
              <a:ext uri="{FF2B5EF4-FFF2-40B4-BE49-F238E27FC236}">
                <a16:creationId xmlns:a16="http://schemas.microsoft.com/office/drawing/2014/main" xmlns="" id="{42AF2800-4C1A-4ED5-85B7-D5709C3093BD}"/>
              </a:ext>
            </a:extLst>
          </p:cNvPr>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a:extLst>
              <a:ext uri="{FF2B5EF4-FFF2-40B4-BE49-F238E27FC236}">
                <a16:creationId xmlns:a16="http://schemas.microsoft.com/office/drawing/2014/main" xmlns="" id="{C53189B0-FBC5-40A4-BC1D-53A981BA9857}"/>
              </a:ext>
            </a:extLst>
          </p:cNvPr>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a:extLst>
              <a:ext uri="{FF2B5EF4-FFF2-40B4-BE49-F238E27FC236}">
                <a16:creationId xmlns:a16="http://schemas.microsoft.com/office/drawing/2014/main" xmlns="" id="{6AF6AE00-DEA6-4188-AE79-0293DBD2E2FB}"/>
              </a:ext>
            </a:extLst>
          </p:cNvPr>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6">
            <a:extLst>
              <a:ext uri="{FF2B5EF4-FFF2-40B4-BE49-F238E27FC236}">
                <a16:creationId xmlns:a16="http://schemas.microsoft.com/office/drawing/2014/main" xmlns="" id="{71448DE3-5A1A-4331-A0FA-70D461C7A8A7}"/>
              </a:ext>
            </a:extLst>
          </p:cNvPr>
          <p:cNvSpPr txBox="1"/>
          <p:nvPr/>
        </p:nvSpPr>
        <p:spPr>
          <a:xfrm>
            <a:off x="1131891" y="766772"/>
            <a:ext cx="3763493" cy="461665"/>
          </a:xfrm>
          <a:prstGeom prst="rect">
            <a:avLst/>
          </a:prstGeom>
          <a:noFill/>
        </p:spPr>
        <p:txBody>
          <a:bodyPr wrap="square" rtlCol="0">
            <a:spAutoFit/>
          </a:bodyPr>
          <a:lstStyle>
            <a:defPPr>
              <a:defRPr lang="zh-CN"/>
            </a:defPPr>
            <a:lvl1pPr>
              <a:defRPr sz="2400" b="1">
                <a:solidFill>
                  <a:schemeClr val="tx1">
                    <a:lumMod val="65000"/>
                    <a:lumOff val="35000"/>
                  </a:schemeClr>
                </a:solidFill>
                <a:latin typeface="微软雅黑" panose="020B0503020204020204" charset="-122"/>
                <a:ea typeface="微软雅黑" panose="020B0503020204020204" charset="-122"/>
              </a:defRPr>
            </a:lvl1pPr>
          </a:lstStyle>
          <a:p>
            <a:r>
              <a:rPr lang="zh-CN" altLang="en-US" dirty="0"/>
              <a:t>数据质量因素</a:t>
            </a:r>
          </a:p>
        </p:txBody>
      </p:sp>
      <p:sp>
        <p:nvSpPr>
          <p:cNvPr id="18" name="灯片编号占位符 17"/>
          <p:cNvSpPr>
            <a:spLocks noGrp="1"/>
          </p:cNvSpPr>
          <p:nvPr>
            <p:ph type="sldNum" sz="quarter" idx="12"/>
          </p:nvPr>
        </p:nvSpPr>
        <p:spPr/>
        <p:txBody>
          <a:bodyPr/>
          <a:lstStyle/>
          <a:p>
            <a:fld id="{7D9BB5D0-35E4-459D-AEF3-FE4D7C45CC19}" type="slidenum">
              <a:rPr lang="zh-CN" altLang="en-US" smtClean="0"/>
              <a:pPr/>
              <a:t>13</a:t>
            </a:fld>
            <a:endParaRPr lang="zh-CN" altLang="en-US"/>
          </a:p>
        </p:txBody>
      </p:sp>
      <p:sp>
        <p:nvSpPr>
          <p:cNvPr id="16" name="任意多边形: 形状 28">
            <a:extLst>
              <a:ext uri="{FF2B5EF4-FFF2-40B4-BE49-F238E27FC236}">
                <a16:creationId xmlns:a16="http://schemas.microsoft.com/office/drawing/2014/main" xmlns="" id="{D9EC292D-3962-49DC-A3CB-9D00C1393DF7}"/>
              </a:ext>
            </a:extLst>
          </p:cNvPr>
          <p:cNvSpPr/>
          <p:nvPr/>
        </p:nvSpPr>
        <p:spPr>
          <a:xfrm>
            <a:off x="2571674" y="1948480"/>
            <a:ext cx="1637464" cy="1882143"/>
          </a:xfrm>
          <a:custGeom>
            <a:avLst/>
            <a:gdLst>
              <a:gd name="connsiteX0" fmla="*/ 0 w 1882142"/>
              <a:gd name="connsiteY0" fmla="*/ 818732 h 1637463"/>
              <a:gd name="connsiteX1" fmla="*/ 409366 w 1882142"/>
              <a:gd name="connsiteY1" fmla="*/ 0 h 1637463"/>
              <a:gd name="connsiteX2" fmla="*/ 1472776 w 1882142"/>
              <a:gd name="connsiteY2" fmla="*/ 0 h 1637463"/>
              <a:gd name="connsiteX3" fmla="*/ 1882142 w 1882142"/>
              <a:gd name="connsiteY3" fmla="*/ 818732 h 1637463"/>
              <a:gd name="connsiteX4" fmla="*/ 1472776 w 1882142"/>
              <a:gd name="connsiteY4" fmla="*/ 1637463 h 1637463"/>
              <a:gd name="connsiteX5" fmla="*/ 409366 w 1882142"/>
              <a:gd name="connsiteY5" fmla="*/ 1637463 h 1637463"/>
              <a:gd name="connsiteX6" fmla="*/ 0 w 1882142"/>
              <a:gd name="connsiteY6" fmla="*/ 818732 h 1637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2142" h="1637463">
                <a:moveTo>
                  <a:pt x="941070" y="0"/>
                </a:moveTo>
                <a:lnTo>
                  <a:pt x="1882141" y="356149"/>
                </a:lnTo>
                <a:lnTo>
                  <a:pt x="1882141" y="1281314"/>
                </a:lnTo>
                <a:lnTo>
                  <a:pt x="941070" y="1637463"/>
                </a:lnTo>
                <a:lnTo>
                  <a:pt x="1" y="1281314"/>
                </a:lnTo>
                <a:lnTo>
                  <a:pt x="1" y="356149"/>
                </a:lnTo>
                <a:lnTo>
                  <a:pt x="94107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3">
              <a:hueOff val="1084240"/>
              <a:satOff val="40000"/>
              <a:lumOff val="-5882"/>
              <a:alphaOff val="0"/>
            </a:schemeClr>
          </a:fillRef>
          <a:effectRef idx="2">
            <a:schemeClr val="accent3">
              <a:hueOff val="1084240"/>
              <a:satOff val="40000"/>
              <a:lumOff val="-5882"/>
              <a:alphaOff val="0"/>
            </a:schemeClr>
          </a:effectRef>
          <a:fontRef idx="minor">
            <a:schemeClr val="lt1"/>
          </a:fontRef>
        </p:style>
        <p:txBody>
          <a:bodyPr spcFirstLastPara="0" vert="horz" wrap="square" lIns="384711" tIns="422841" rIns="384712" bIns="422840" numCol="1" spcCol="1270" anchor="ctr" anchorCtr="0">
            <a:noAutofit/>
          </a:bodyPr>
          <a:lstStyle/>
          <a:p>
            <a:pPr marL="0" lvl="0" indent="0" algn="ctr" defTabSz="1511300">
              <a:lnSpc>
                <a:spcPct val="90000"/>
              </a:lnSpc>
              <a:spcBef>
                <a:spcPct val="0"/>
              </a:spcBef>
              <a:spcAft>
                <a:spcPct val="35000"/>
              </a:spcAft>
              <a:buNone/>
            </a:pPr>
            <a:endParaRPr lang="zh-CN" altLang="en-US" sz="3400" kern="1200" dirty="0"/>
          </a:p>
        </p:txBody>
      </p:sp>
      <p:sp>
        <p:nvSpPr>
          <p:cNvPr id="17" name="任意多边形: 形状 30">
            <a:extLst>
              <a:ext uri="{FF2B5EF4-FFF2-40B4-BE49-F238E27FC236}">
                <a16:creationId xmlns:a16="http://schemas.microsoft.com/office/drawing/2014/main" xmlns="" id="{8B81F3AB-FC7C-455D-B0FC-24D484C87663}"/>
              </a:ext>
            </a:extLst>
          </p:cNvPr>
          <p:cNvSpPr/>
          <p:nvPr/>
        </p:nvSpPr>
        <p:spPr>
          <a:xfrm>
            <a:off x="2546186" y="2557802"/>
            <a:ext cx="1637464" cy="710550"/>
          </a:xfrm>
          <a:custGeom>
            <a:avLst/>
            <a:gdLst>
              <a:gd name="connsiteX0" fmla="*/ 0 w 2100470"/>
              <a:gd name="connsiteY0" fmla="*/ 0 h 1129285"/>
              <a:gd name="connsiteX1" fmla="*/ 2100470 w 2100470"/>
              <a:gd name="connsiteY1" fmla="*/ 0 h 1129285"/>
              <a:gd name="connsiteX2" fmla="*/ 2100470 w 2100470"/>
              <a:gd name="connsiteY2" fmla="*/ 1129285 h 1129285"/>
              <a:gd name="connsiteX3" fmla="*/ 0 w 2100470"/>
              <a:gd name="connsiteY3" fmla="*/ 1129285 h 1129285"/>
              <a:gd name="connsiteX4" fmla="*/ 0 w 2100470"/>
              <a:gd name="connsiteY4" fmla="*/ 0 h 112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0470" h="1129285">
                <a:moveTo>
                  <a:pt x="0" y="0"/>
                </a:moveTo>
                <a:lnTo>
                  <a:pt x="2100470" y="0"/>
                </a:lnTo>
                <a:lnTo>
                  <a:pt x="2100470" y="1129285"/>
                </a:lnTo>
                <a:lnTo>
                  <a:pt x="0" y="112928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zh-CN" altLang="en-US" sz="3400" kern="1200" dirty="0" smtClean="0"/>
              <a:t>可信性</a:t>
            </a:r>
            <a:endParaRPr lang="zh-CN" altLang="en-US" sz="3400" kern="1200" dirty="0"/>
          </a:p>
        </p:txBody>
      </p:sp>
      <p:sp>
        <p:nvSpPr>
          <p:cNvPr id="19" name="任意多边形: 形状 32">
            <a:extLst>
              <a:ext uri="{FF2B5EF4-FFF2-40B4-BE49-F238E27FC236}">
                <a16:creationId xmlns:a16="http://schemas.microsoft.com/office/drawing/2014/main" xmlns="" id="{5F3D88C6-5B72-4408-8941-6F9C7D02DEAF}"/>
              </a:ext>
            </a:extLst>
          </p:cNvPr>
          <p:cNvSpPr/>
          <p:nvPr/>
        </p:nvSpPr>
        <p:spPr>
          <a:xfrm>
            <a:off x="2484556" y="4713170"/>
            <a:ext cx="1637464" cy="1882143"/>
          </a:xfrm>
          <a:custGeom>
            <a:avLst/>
            <a:gdLst>
              <a:gd name="connsiteX0" fmla="*/ 0 w 1882142"/>
              <a:gd name="connsiteY0" fmla="*/ 818732 h 1637463"/>
              <a:gd name="connsiteX1" fmla="*/ 409366 w 1882142"/>
              <a:gd name="connsiteY1" fmla="*/ 0 h 1637463"/>
              <a:gd name="connsiteX2" fmla="*/ 1472776 w 1882142"/>
              <a:gd name="connsiteY2" fmla="*/ 0 h 1637463"/>
              <a:gd name="connsiteX3" fmla="*/ 1882142 w 1882142"/>
              <a:gd name="connsiteY3" fmla="*/ 818732 h 1637463"/>
              <a:gd name="connsiteX4" fmla="*/ 1472776 w 1882142"/>
              <a:gd name="connsiteY4" fmla="*/ 1637463 h 1637463"/>
              <a:gd name="connsiteX5" fmla="*/ 409366 w 1882142"/>
              <a:gd name="connsiteY5" fmla="*/ 1637463 h 1637463"/>
              <a:gd name="connsiteX6" fmla="*/ 0 w 1882142"/>
              <a:gd name="connsiteY6" fmla="*/ 818732 h 1637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2142" h="1637463">
                <a:moveTo>
                  <a:pt x="941070" y="0"/>
                </a:moveTo>
                <a:lnTo>
                  <a:pt x="1882141" y="356149"/>
                </a:lnTo>
                <a:lnTo>
                  <a:pt x="1882141" y="1281314"/>
                </a:lnTo>
                <a:lnTo>
                  <a:pt x="941070" y="1637463"/>
                </a:lnTo>
                <a:lnTo>
                  <a:pt x="1" y="1281314"/>
                </a:lnTo>
                <a:lnTo>
                  <a:pt x="1" y="356149"/>
                </a:lnTo>
                <a:lnTo>
                  <a:pt x="94107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3">
              <a:hueOff val="2710599"/>
              <a:satOff val="100000"/>
              <a:lumOff val="-14706"/>
              <a:alphaOff val="0"/>
            </a:schemeClr>
          </a:fillRef>
          <a:effectRef idx="2">
            <a:schemeClr val="accent3">
              <a:hueOff val="2710599"/>
              <a:satOff val="100000"/>
              <a:lumOff val="-14706"/>
              <a:alphaOff val="0"/>
            </a:schemeClr>
          </a:effectRef>
          <a:fontRef idx="minor">
            <a:schemeClr val="lt1"/>
          </a:fontRef>
        </p:style>
        <p:txBody>
          <a:bodyPr spcFirstLastPara="0" vert="horz" wrap="square" lIns="255171" tIns="293301" rIns="255172" bIns="29330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p:txBody>
      </p:sp>
      <p:sp>
        <p:nvSpPr>
          <p:cNvPr id="20" name="任意多边形: 形状 31">
            <a:extLst>
              <a:ext uri="{FF2B5EF4-FFF2-40B4-BE49-F238E27FC236}">
                <a16:creationId xmlns:a16="http://schemas.microsoft.com/office/drawing/2014/main" xmlns="" id="{20782A85-9D9E-489E-A9C6-F7823B9835CA}"/>
              </a:ext>
            </a:extLst>
          </p:cNvPr>
          <p:cNvSpPr/>
          <p:nvPr/>
        </p:nvSpPr>
        <p:spPr>
          <a:xfrm>
            <a:off x="2353818" y="5371239"/>
            <a:ext cx="2036711" cy="745260"/>
          </a:xfrm>
          <a:custGeom>
            <a:avLst/>
            <a:gdLst>
              <a:gd name="connsiteX0" fmla="*/ 0 w 2100470"/>
              <a:gd name="connsiteY0" fmla="*/ 0 h 1129285"/>
              <a:gd name="connsiteX1" fmla="*/ 2100470 w 2100470"/>
              <a:gd name="connsiteY1" fmla="*/ 0 h 1129285"/>
              <a:gd name="connsiteX2" fmla="*/ 2100470 w 2100470"/>
              <a:gd name="connsiteY2" fmla="*/ 1129285 h 1129285"/>
              <a:gd name="connsiteX3" fmla="*/ 0 w 2100470"/>
              <a:gd name="connsiteY3" fmla="*/ 1129285 h 1129285"/>
              <a:gd name="connsiteX4" fmla="*/ 0 w 2100470"/>
              <a:gd name="connsiteY4" fmla="*/ 0 h 112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0470" h="1129285">
                <a:moveTo>
                  <a:pt x="0" y="0"/>
                </a:moveTo>
                <a:lnTo>
                  <a:pt x="2100470" y="0"/>
                </a:lnTo>
                <a:lnTo>
                  <a:pt x="2100470" y="1129285"/>
                </a:lnTo>
                <a:lnTo>
                  <a:pt x="0" y="112928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zh-CN" altLang="en-US" sz="3400" kern="1200" dirty="0"/>
              <a:t>可解释性</a:t>
            </a:r>
          </a:p>
        </p:txBody>
      </p:sp>
    </p:spTree>
    <p:extLst>
      <p:ext uri="{BB962C8B-B14F-4D97-AF65-F5344CB8AC3E}">
        <p14:creationId xmlns:p14="http://schemas.microsoft.com/office/powerpoint/2010/main" xmlns="" val="2835507310"/>
      </p:ext>
    </p:extLst>
  </p:cSld>
  <p:clrMapOvr>
    <a:masterClrMapping/>
  </p:clrMapOvr>
  <mc:AlternateContent xmlns:mc="http://schemas.openxmlformats.org/markup-compatibility/2006">
    <mc:Choice xmlns:p14="http://schemas.microsoft.com/office/powerpoint/2010/main" xmlns="" Requires="p14">
      <p:transition spd="slow" p14:dur="2000" advTm="219757"/>
    </mc:Choice>
    <mc:Fallback>
      <p:transition spd="slow" advTm="2197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fill="hold"/>
                                        <p:tgtEl>
                                          <p:spTgt spid="18"/>
                                        </p:tgtEl>
                                        <p:attrNameLst>
                                          <p:attrName>ppt_x</p:attrName>
                                        </p:attrNameLst>
                                      </p:cBhvr>
                                      <p:tavLst>
                                        <p:tav tm="0">
                                          <p:val>
                                            <p:strVal val="#ppt_x"/>
                                          </p:val>
                                        </p:tav>
                                        <p:tav tm="100000">
                                          <p:val>
                                            <p:strVal val="#ppt_x"/>
                                          </p:val>
                                        </p:tav>
                                      </p:tavLst>
                                    </p:anim>
                                    <p:anim calcmode="lin" valueType="num">
                                      <p:cBhvr additive="base">
                                        <p:cTn id="34" dur="500" fill="hold"/>
                                        <p:tgtEl>
                                          <p:spTgt spid="18"/>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fill="hold"/>
                                        <p:tgtEl>
                                          <p:spTgt spid="20"/>
                                        </p:tgtEl>
                                        <p:attrNameLst>
                                          <p:attrName>ppt_x</p:attrName>
                                        </p:attrNameLst>
                                      </p:cBhvr>
                                      <p:tavLst>
                                        <p:tav tm="0">
                                          <p:val>
                                            <p:strVal val="#ppt_x"/>
                                          </p:val>
                                        </p:tav>
                                        <p:tav tm="100000">
                                          <p:val>
                                            <p:strVal val="#ppt_x"/>
                                          </p:val>
                                        </p:tav>
                                      </p:tavLst>
                                    </p:anim>
                                    <p:anim calcmode="lin" valueType="num">
                                      <p:cBhvr additive="base">
                                        <p:cTn id="4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8" grpId="0"/>
      <p:bldP spid="16" grpId="0" animBg="1"/>
      <p:bldP spid="17" grpId="0"/>
      <p:bldP spid="19" grpId="0" animBg="1"/>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674742" y="1995805"/>
            <a:ext cx="5347879" cy="3246556"/>
            <a:chOff x="5726" y="2576"/>
            <a:chExt cx="4993" cy="3031"/>
          </a:xfrm>
        </p:grpSpPr>
        <p:sp>
          <p:nvSpPr>
            <p:cNvPr id="3" name="TextBox 2"/>
            <p:cNvSpPr txBox="1"/>
            <p:nvPr/>
          </p:nvSpPr>
          <p:spPr>
            <a:xfrm>
              <a:off x="6066" y="2689"/>
              <a:ext cx="4653" cy="891"/>
            </a:xfrm>
            <a:prstGeom prst="rect">
              <a:avLst/>
            </a:prstGeom>
            <a:noFill/>
          </p:spPr>
          <p:txBody>
            <a:bodyPr wrap="square" rtlCol="0">
              <a:sp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1"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srgbClr val="080808"/>
                  </a:solidFill>
                  <a:effectLst/>
                  <a:uLnTx/>
                  <a:uFillTx/>
                  <a:latin typeface="微软雅黑" panose="020B0503020204020204" charset="-122"/>
                  <a:ea typeface="微软雅黑" panose="020B0503020204020204" charset="-122"/>
                  <a:cs typeface="+mn-cs"/>
                </a:rPr>
                <a:t>数据预处理目的</a:t>
              </a:r>
              <a:endParaRPr kumimoji="0" lang="en-US" altLang="zh-CN" sz="2800" b="1" i="0" u="none" strike="noStrike" kern="1200" cap="none" spc="0" normalizeH="0" baseline="0" noProof="0" dirty="0">
                <a:ln>
                  <a:noFill/>
                </a:ln>
                <a:solidFill>
                  <a:srgbClr val="080808"/>
                </a:solidFill>
                <a:effectLst/>
                <a:uLnTx/>
                <a:uFillTx/>
                <a:latin typeface="微软雅黑" panose="020B0503020204020204" charset="-122"/>
                <a:ea typeface="微软雅黑" panose="020B0503020204020204" charset="-122"/>
                <a:cs typeface="+mn-cs"/>
              </a:endParaRPr>
            </a:p>
          </p:txBody>
        </p:sp>
        <p:cxnSp>
          <p:nvCxnSpPr>
            <p:cNvPr id="4" name="直接连接符 3"/>
            <p:cNvCxnSpPr/>
            <p:nvPr/>
          </p:nvCxnSpPr>
          <p:spPr>
            <a:xfrm flipV="1">
              <a:off x="5726" y="2576"/>
              <a:ext cx="0" cy="3031"/>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grpSp>
      <p:cxnSp>
        <p:nvCxnSpPr>
          <p:cNvPr id="5" name="直接连接符 4"/>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Flowchart: Decision 78"/>
          <p:cNvSpPr/>
          <p:nvPr/>
        </p:nvSpPr>
        <p:spPr>
          <a:xfrm>
            <a:off x="1651000" y="2368550"/>
            <a:ext cx="2407920" cy="2408555"/>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Flowchart: Decision 79"/>
          <p:cNvSpPr/>
          <p:nvPr/>
        </p:nvSpPr>
        <p:spPr>
          <a:xfrm>
            <a:off x="1651000" y="2585085"/>
            <a:ext cx="2407920" cy="2408555"/>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TextBox 93"/>
          <p:cNvSpPr txBox="1"/>
          <p:nvPr/>
        </p:nvSpPr>
        <p:spPr>
          <a:xfrm>
            <a:off x="2351405" y="3418205"/>
            <a:ext cx="1007110" cy="741680"/>
          </a:xfrm>
          <a:prstGeom prst="rect">
            <a:avLst/>
          </a:prstGeom>
          <a:noFill/>
        </p:spPr>
        <p:txBody>
          <a:bodyPr wrap="square" lIns="65023" tIns="32511" rIns="65023" bIns="32511"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B23033"/>
                </a:solidFill>
                <a:effectLst/>
                <a:uLnTx/>
                <a:uFillTx/>
                <a:latin typeface="微软雅黑" panose="020B0503020204020204" charset="-122"/>
                <a:ea typeface="微软雅黑" panose="020B0503020204020204" charset="-122"/>
                <a:cs typeface="+mn-cs"/>
              </a:rPr>
              <a:t>0 </a:t>
            </a:r>
            <a:r>
              <a:rPr kumimoji="0" lang="en-US" altLang="zh-CN" sz="4400" b="1" i="0" u="none" strike="noStrike" kern="1200" cap="none" spc="0" normalizeH="0" baseline="0" noProof="0" dirty="0" smtClean="0">
                <a:ln>
                  <a:noFill/>
                </a:ln>
                <a:solidFill>
                  <a:srgbClr val="B23033"/>
                </a:solidFill>
                <a:effectLst/>
                <a:uLnTx/>
                <a:uFillTx/>
                <a:latin typeface="微软雅黑" panose="020B0503020204020204" charset="-122"/>
                <a:ea typeface="微软雅黑" panose="020B0503020204020204" charset="-122"/>
                <a:cs typeface="+mn-cs"/>
              </a:rPr>
              <a:t>2</a:t>
            </a:r>
            <a:endParaRPr kumimoji="0" lang="en-US" altLang="zh-CN" sz="4400" b="1" i="0" u="none" strike="noStrike" kern="1200" cap="none" spc="0" normalizeH="0" baseline="0" noProof="0" dirty="0">
              <a:ln>
                <a:noFill/>
              </a:ln>
              <a:solidFill>
                <a:srgbClr val="B23033"/>
              </a:solidFill>
              <a:effectLst/>
              <a:uLnTx/>
              <a:uFillTx/>
              <a:latin typeface="微软雅黑" panose="020B0503020204020204" charset="-122"/>
              <a:ea typeface="微软雅黑" panose="020B0503020204020204" charset="-122"/>
              <a:cs typeface="+mn-cs"/>
            </a:endParaRPr>
          </a:p>
        </p:txBody>
      </p:sp>
      <p:sp>
        <p:nvSpPr>
          <p:cNvPr id="9" name="文本框 8">
            <a:extLst>
              <a:ext uri="{FF2B5EF4-FFF2-40B4-BE49-F238E27FC236}">
                <a16:creationId xmlns:a16="http://schemas.microsoft.com/office/drawing/2014/main" xmlns="" id="{EC3A91EB-9E5B-49AB-942F-0749BD5913A8}"/>
              </a:ext>
            </a:extLst>
          </p:cNvPr>
          <p:cNvSpPr txBox="1"/>
          <p:nvPr/>
        </p:nvSpPr>
        <p:spPr>
          <a:xfrm>
            <a:off x="5038908" y="3572827"/>
            <a:ext cx="189026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latin typeface="Calibri"/>
                <a:ea typeface="宋体" panose="02010600030101010101" pitchFamily="2" charset="-122"/>
              </a:rPr>
              <a:t>--</a:t>
            </a:r>
            <a:r>
              <a:rPr lang="zh-CN" altLang="en-US" sz="2000" b="1" dirty="0" smtClean="0">
                <a:solidFill>
                  <a:srgbClr val="FF0000"/>
                </a:solidFill>
                <a:latin typeface="Calibri"/>
                <a:ea typeface="宋体" panose="02010600030101010101" pitchFamily="2" charset="-122"/>
              </a:rPr>
              <a:t>提升</a:t>
            </a:r>
            <a:r>
              <a:rPr kumimoji="0" lang="zh-CN" altLang="en-US" sz="2000" b="1" i="0" u="none" strike="noStrike" kern="1200" cap="none" spc="0" normalizeH="0" baseline="0" noProof="0" dirty="0" smtClean="0">
                <a:ln>
                  <a:noFill/>
                </a:ln>
                <a:solidFill>
                  <a:srgbClr val="FF0000"/>
                </a:solidFill>
                <a:effectLst/>
                <a:uLnTx/>
                <a:uFillTx/>
                <a:latin typeface="Calibri"/>
                <a:ea typeface="宋体" panose="02010600030101010101" pitchFamily="2" charset="-122"/>
                <a:cs typeface="+mn-cs"/>
              </a:rPr>
              <a:t>数据质量</a:t>
            </a:r>
            <a:endParaRPr kumimoji="0" lang="zh-CN" altLang="en-US" sz="2000"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endParaRPr>
          </a:p>
        </p:txBody>
      </p:sp>
      <p:sp>
        <p:nvSpPr>
          <p:cNvPr id="12" name="灯片编号占位符 11"/>
          <p:cNvSpPr>
            <a:spLocks noGrp="1"/>
          </p:cNvSpPr>
          <p:nvPr>
            <p:ph type="sldNum" sz="quarter" idx="12"/>
          </p:nvPr>
        </p:nvSpPr>
        <p:spPr/>
        <p:txBody>
          <a:bodyPr/>
          <a:lstStyle/>
          <a:p>
            <a:fld id="{7D9BB5D0-35E4-459D-AEF3-FE4D7C45CC19}" type="slidenum">
              <a:rPr lang="zh-CN" altLang="en-US" smtClean="0"/>
              <a:pPr/>
              <a:t>14</a:t>
            </a:fld>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a:extLst>
              <a:ext uri="{FF2B5EF4-FFF2-40B4-BE49-F238E27FC236}">
                <a16:creationId xmlns:a16="http://schemas.microsoft.com/office/drawing/2014/main" xmlns="" id="{80AEE069-E7B3-41C1-9E98-4696A644E3C5}"/>
              </a:ext>
            </a:extLst>
          </p:cNvPr>
          <p:cNvSpPr txBox="1"/>
          <p:nvPr/>
        </p:nvSpPr>
        <p:spPr>
          <a:xfrm>
            <a:off x="1589178" y="4549676"/>
            <a:ext cx="9360255" cy="1569660"/>
          </a:xfrm>
          <a:prstGeom prst="rect">
            <a:avLst/>
          </a:prstGeom>
          <a:noFill/>
        </p:spPr>
        <p:txBody>
          <a:bodyPr wrap="none" rtlCol="0">
            <a:spAutoFit/>
          </a:bodyPr>
          <a:lstStyle/>
          <a:p>
            <a:endParaRPr lang="en-US" altLang="zh-CN" sz="2400" dirty="0" smtClean="0"/>
          </a:p>
          <a:p>
            <a:pPr>
              <a:buFont typeface="Wingdings" pitchFamily="2" charset="2"/>
              <a:buChar char="Ø"/>
            </a:pPr>
            <a:r>
              <a:rPr lang="zh-CN" altLang="en-US" sz="2400" b="1" dirty="0" smtClean="0"/>
              <a:t>目的：</a:t>
            </a:r>
            <a:r>
              <a:rPr lang="zh-CN" altLang="zh-CN" sz="2400" dirty="0" smtClean="0"/>
              <a:t>达到改进数据的质量，提高数据挖掘过程的准确率和效率</a:t>
            </a:r>
            <a:r>
              <a:rPr lang="zh-CN" altLang="en-US" sz="2400" dirty="0" smtClean="0"/>
              <a:t>。</a:t>
            </a:r>
            <a:endParaRPr lang="en-US" altLang="zh-CN" sz="2400" dirty="0"/>
          </a:p>
          <a:p>
            <a:pPr marL="285750" indent="-285750">
              <a:buFont typeface="Arial" panose="020B0604020202020204" pitchFamily="34" charset="0"/>
              <a:buChar char="•"/>
            </a:pPr>
            <a:r>
              <a:rPr lang="zh-CN" altLang="en-US" sz="2400" dirty="0" smtClean="0"/>
              <a:t>保证数据挖掘的正确性和有效性。</a:t>
            </a:r>
            <a:endParaRPr lang="en-US" altLang="zh-CN" sz="2400" dirty="0"/>
          </a:p>
          <a:p>
            <a:pPr marL="285750" indent="-285750">
              <a:buFont typeface="Arial" panose="020B0604020202020204" pitchFamily="34" charset="0"/>
              <a:buChar char="•"/>
            </a:pPr>
            <a:r>
              <a:rPr lang="zh-CN" altLang="zh-CN" sz="2400" dirty="0" smtClean="0"/>
              <a:t>通过对数据格式和内容的调整，使得数据更符合挖掘的需要。</a:t>
            </a:r>
            <a:endParaRPr lang="zh-CN" altLang="en-US" sz="2400" dirty="0"/>
          </a:p>
        </p:txBody>
      </p:sp>
      <p:sp>
        <p:nvSpPr>
          <p:cNvPr id="3" name="平行四边形 2">
            <a:extLst>
              <a:ext uri="{FF2B5EF4-FFF2-40B4-BE49-F238E27FC236}">
                <a16:creationId xmlns:a16="http://schemas.microsoft.com/office/drawing/2014/main" xmlns="" id="{AE535262-2BC7-4DA8-8663-8342E66085D3}"/>
              </a:ext>
            </a:extLst>
          </p:cNvPr>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平行四边形 3">
            <a:extLst>
              <a:ext uri="{FF2B5EF4-FFF2-40B4-BE49-F238E27FC236}">
                <a16:creationId xmlns:a16="http://schemas.microsoft.com/office/drawing/2014/main" xmlns="" id="{D52590C1-9054-4EF8-B8AB-B875A4497DE3}"/>
              </a:ext>
            </a:extLst>
          </p:cNvPr>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6">
            <a:extLst>
              <a:ext uri="{FF2B5EF4-FFF2-40B4-BE49-F238E27FC236}">
                <a16:creationId xmlns:a16="http://schemas.microsoft.com/office/drawing/2014/main" xmlns="" id="{3400BC43-06F8-4D82-924C-2499C71E1C85}"/>
              </a:ext>
            </a:extLst>
          </p:cNvPr>
          <p:cNvSpPr txBox="1"/>
          <p:nvPr/>
        </p:nvSpPr>
        <p:spPr>
          <a:xfrm>
            <a:off x="1131891" y="766772"/>
            <a:ext cx="3763493" cy="461665"/>
          </a:xfrm>
          <a:prstGeom prst="rect">
            <a:avLst/>
          </a:prstGeom>
          <a:noFill/>
        </p:spPr>
        <p:txBody>
          <a:bodyPr wrap="square" rtlCol="0">
            <a:spAutoFit/>
          </a:bodyPr>
          <a:lstStyle>
            <a:defPPr>
              <a:defRPr lang="zh-CN"/>
            </a:defPPr>
            <a:lvl1pPr>
              <a:defRPr sz="2400" b="1">
                <a:solidFill>
                  <a:schemeClr val="tx1">
                    <a:lumMod val="65000"/>
                    <a:lumOff val="35000"/>
                  </a:schemeClr>
                </a:solidFill>
                <a:latin typeface="微软雅黑" panose="020B0503020204020204" charset="-122"/>
                <a:ea typeface="微软雅黑" panose="020B0503020204020204" charset="-122"/>
              </a:defRPr>
            </a:lvl1pPr>
          </a:lstStyle>
          <a:p>
            <a:r>
              <a:rPr lang="zh-CN" altLang="en-US" dirty="0" smtClean="0"/>
              <a:t>数据预处理的目的</a:t>
            </a:r>
            <a:endParaRPr lang="zh-CN" altLang="en-US" dirty="0"/>
          </a:p>
        </p:txBody>
      </p:sp>
      <p:grpSp>
        <p:nvGrpSpPr>
          <p:cNvPr id="6" name="组合 5"/>
          <p:cNvGrpSpPr/>
          <p:nvPr/>
        </p:nvGrpSpPr>
        <p:grpSpPr>
          <a:xfrm>
            <a:off x="972684" y="2180784"/>
            <a:ext cx="2062128" cy="862955"/>
            <a:chOff x="2107" y="0"/>
            <a:chExt cx="2062128" cy="862955"/>
          </a:xfrm>
        </p:grpSpPr>
        <p:sp>
          <p:nvSpPr>
            <p:cNvPr id="7" name="燕尾形 6"/>
            <p:cNvSpPr/>
            <p:nvPr/>
          </p:nvSpPr>
          <p:spPr>
            <a:xfrm>
              <a:off x="2107" y="0"/>
              <a:ext cx="2062128" cy="862955"/>
            </a:xfrm>
            <a:prstGeom prst="chevron">
              <a:avLst/>
            </a:prstGeom>
            <a:solidFill>
              <a:schemeClr val="bg1">
                <a:lumMod val="95000"/>
              </a:schemeClr>
            </a:solidFill>
            <a:ln>
              <a:solidFill>
                <a:schemeClr val="bg1">
                  <a:lumMod val="9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 name="燕尾形 4"/>
            <p:cNvSpPr/>
            <p:nvPr/>
          </p:nvSpPr>
          <p:spPr>
            <a:xfrm>
              <a:off x="433585" y="0"/>
              <a:ext cx="1199173" cy="8629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800000"/>
                  </a:solidFill>
                </a:rPr>
                <a:t>数据</a:t>
              </a:r>
              <a:endParaRPr lang="en-US" altLang="zh-CN" sz="2400" b="1" kern="1200" dirty="0" smtClean="0">
                <a:solidFill>
                  <a:srgbClr val="800000"/>
                </a:solidFill>
              </a:endParaRPr>
            </a:p>
            <a:p>
              <a:pPr lvl="0" algn="ctr" defTabSz="1066800">
                <a:lnSpc>
                  <a:spcPct val="90000"/>
                </a:lnSpc>
                <a:spcBef>
                  <a:spcPct val="0"/>
                </a:spcBef>
                <a:spcAft>
                  <a:spcPct val="35000"/>
                </a:spcAft>
              </a:pPr>
              <a:r>
                <a:rPr lang="zh-CN" altLang="en-US" sz="2400" b="1" kern="1200" dirty="0" smtClean="0">
                  <a:solidFill>
                    <a:srgbClr val="800000"/>
                  </a:solidFill>
                </a:rPr>
                <a:t>采集</a:t>
              </a:r>
              <a:endParaRPr lang="zh-CN" altLang="en-US" sz="2400" b="1" kern="1200" dirty="0">
                <a:solidFill>
                  <a:srgbClr val="800000"/>
                </a:solidFill>
              </a:endParaRPr>
            </a:p>
          </p:txBody>
        </p:sp>
      </p:grpSp>
      <p:grpSp>
        <p:nvGrpSpPr>
          <p:cNvPr id="9" name="组合 8"/>
          <p:cNvGrpSpPr/>
          <p:nvPr/>
        </p:nvGrpSpPr>
        <p:grpSpPr>
          <a:xfrm>
            <a:off x="2809824" y="2180784"/>
            <a:ext cx="2334813" cy="862955"/>
            <a:chOff x="1839247" y="0"/>
            <a:chExt cx="2334813" cy="862955"/>
          </a:xfrm>
        </p:grpSpPr>
        <p:sp>
          <p:nvSpPr>
            <p:cNvPr id="10" name="燕尾形 9"/>
            <p:cNvSpPr/>
            <p:nvPr/>
          </p:nvSpPr>
          <p:spPr>
            <a:xfrm>
              <a:off x="1839247" y="0"/>
              <a:ext cx="2334813" cy="862955"/>
            </a:xfrm>
            <a:prstGeom prst="chevron">
              <a:avLst/>
            </a:prstGeom>
            <a:solidFill>
              <a:schemeClr val="bg1">
                <a:lumMod val="8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燕尾形 6"/>
            <p:cNvSpPr/>
            <p:nvPr/>
          </p:nvSpPr>
          <p:spPr>
            <a:xfrm>
              <a:off x="2270725" y="0"/>
              <a:ext cx="1471858" cy="8629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800000"/>
                  </a:solidFill>
                </a:rPr>
                <a:t>数据</a:t>
              </a:r>
              <a:endParaRPr lang="en-US" altLang="zh-CN" sz="2400" b="1" kern="1200" dirty="0" smtClean="0">
                <a:solidFill>
                  <a:srgbClr val="800000"/>
                </a:solidFill>
              </a:endParaRPr>
            </a:p>
            <a:p>
              <a:pPr lvl="0" algn="ctr" defTabSz="1066800">
                <a:lnSpc>
                  <a:spcPct val="90000"/>
                </a:lnSpc>
                <a:spcBef>
                  <a:spcPct val="0"/>
                </a:spcBef>
                <a:spcAft>
                  <a:spcPct val="35000"/>
                </a:spcAft>
              </a:pPr>
              <a:r>
                <a:rPr lang="zh-CN" altLang="en-US" sz="2400" b="1" kern="1200" dirty="0" smtClean="0">
                  <a:solidFill>
                    <a:srgbClr val="800000"/>
                  </a:solidFill>
                </a:rPr>
                <a:t>预处理</a:t>
              </a:r>
              <a:endParaRPr lang="zh-CN" altLang="en-US" sz="2400" b="1" kern="1200" dirty="0">
                <a:solidFill>
                  <a:srgbClr val="800000"/>
                </a:solidFill>
              </a:endParaRPr>
            </a:p>
          </p:txBody>
        </p:sp>
      </p:grpSp>
      <p:grpSp>
        <p:nvGrpSpPr>
          <p:cNvPr id="12" name="组合 11"/>
          <p:cNvGrpSpPr/>
          <p:nvPr/>
        </p:nvGrpSpPr>
        <p:grpSpPr>
          <a:xfrm>
            <a:off x="4919650" y="2180784"/>
            <a:ext cx="2249880" cy="862955"/>
            <a:chOff x="3949073" y="0"/>
            <a:chExt cx="2249880" cy="862955"/>
          </a:xfrm>
        </p:grpSpPr>
        <p:sp>
          <p:nvSpPr>
            <p:cNvPr id="13" name="燕尾形 12"/>
            <p:cNvSpPr/>
            <p:nvPr/>
          </p:nvSpPr>
          <p:spPr>
            <a:xfrm>
              <a:off x="3949073" y="0"/>
              <a:ext cx="2249880" cy="862955"/>
            </a:xfrm>
            <a:prstGeom prst="chevron">
              <a:avLst/>
            </a:prstGeom>
            <a:solidFill>
              <a:schemeClr val="bg1">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燕尾形 8"/>
            <p:cNvSpPr/>
            <p:nvPr/>
          </p:nvSpPr>
          <p:spPr>
            <a:xfrm>
              <a:off x="4380551" y="0"/>
              <a:ext cx="1386925" cy="8629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800000"/>
                  </a:solidFill>
                </a:rPr>
                <a:t>数据</a:t>
              </a:r>
              <a:endParaRPr lang="en-US" altLang="zh-CN" sz="2400" b="1" kern="1200" dirty="0" smtClean="0">
                <a:solidFill>
                  <a:srgbClr val="800000"/>
                </a:solidFill>
              </a:endParaRPr>
            </a:p>
            <a:p>
              <a:pPr lvl="0" algn="ctr" defTabSz="1066800">
                <a:lnSpc>
                  <a:spcPct val="90000"/>
                </a:lnSpc>
                <a:spcBef>
                  <a:spcPct val="0"/>
                </a:spcBef>
                <a:spcAft>
                  <a:spcPct val="35000"/>
                </a:spcAft>
              </a:pPr>
              <a:r>
                <a:rPr lang="zh-CN" altLang="en-US" sz="2400" b="1" kern="1200" dirty="0" smtClean="0">
                  <a:solidFill>
                    <a:srgbClr val="800000"/>
                  </a:solidFill>
                </a:rPr>
                <a:t>存储</a:t>
              </a:r>
              <a:endParaRPr lang="zh-CN" altLang="en-US" sz="2400" b="1" kern="1200" dirty="0">
                <a:solidFill>
                  <a:srgbClr val="800000"/>
                </a:solidFill>
              </a:endParaRPr>
            </a:p>
          </p:txBody>
        </p:sp>
      </p:grpSp>
      <p:grpSp>
        <p:nvGrpSpPr>
          <p:cNvPr id="15" name="组合 14"/>
          <p:cNvGrpSpPr/>
          <p:nvPr/>
        </p:nvGrpSpPr>
        <p:grpSpPr>
          <a:xfrm>
            <a:off x="6944543" y="2180784"/>
            <a:ext cx="2249880" cy="862955"/>
            <a:chOff x="5973966" y="0"/>
            <a:chExt cx="2249880" cy="862955"/>
          </a:xfrm>
        </p:grpSpPr>
        <p:sp>
          <p:nvSpPr>
            <p:cNvPr id="16" name="燕尾形 15"/>
            <p:cNvSpPr/>
            <p:nvPr/>
          </p:nvSpPr>
          <p:spPr>
            <a:xfrm>
              <a:off x="5973966" y="0"/>
              <a:ext cx="2249880" cy="862955"/>
            </a:xfrm>
            <a:prstGeom prst="chevron">
              <a:avLst/>
            </a:prstGeom>
            <a:solidFill>
              <a:schemeClr val="bg1">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燕尾形 10"/>
            <p:cNvSpPr/>
            <p:nvPr/>
          </p:nvSpPr>
          <p:spPr>
            <a:xfrm>
              <a:off x="6405444" y="0"/>
              <a:ext cx="1386925" cy="8629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zh-CN" altLang="en-US" sz="2200" b="1" kern="1200" dirty="0" smtClean="0">
                  <a:solidFill>
                    <a:srgbClr val="800000"/>
                  </a:solidFill>
                </a:rPr>
                <a:t>数据</a:t>
              </a:r>
              <a:endParaRPr lang="en-US" altLang="zh-CN" sz="2200" b="1" kern="1200" dirty="0" smtClean="0">
                <a:solidFill>
                  <a:srgbClr val="800000"/>
                </a:solidFill>
              </a:endParaRPr>
            </a:p>
            <a:p>
              <a:pPr lvl="0" algn="ctr" defTabSz="977900">
                <a:lnSpc>
                  <a:spcPct val="90000"/>
                </a:lnSpc>
                <a:spcBef>
                  <a:spcPct val="0"/>
                </a:spcBef>
                <a:spcAft>
                  <a:spcPct val="35000"/>
                </a:spcAft>
              </a:pPr>
              <a:r>
                <a:rPr lang="zh-CN" altLang="en-US" sz="2200" b="1" kern="1200" dirty="0" smtClean="0">
                  <a:solidFill>
                    <a:srgbClr val="800000"/>
                  </a:solidFill>
                </a:rPr>
                <a:t>分析</a:t>
              </a:r>
              <a:r>
                <a:rPr lang="zh-CN" altLang="en-US" sz="2200" b="1" kern="1200" dirty="0">
                  <a:solidFill>
                    <a:srgbClr val="800000"/>
                  </a:solidFill>
                </a:rPr>
                <a:t>挖掘</a:t>
              </a:r>
            </a:p>
          </p:txBody>
        </p:sp>
      </p:grpSp>
      <p:grpSp>
        <p:nvGrpSpPr>
          <p:cNvPr id="18" name="组合 17"/>
          <p:cNvGrpSpPr/>
          <p:nvPr/>
        </p:nvGrpSpPr>
        <p:grpSpPr>
          <a:xfrm>
            <a:off x="8969436" y="2180784"/>
            <a:ext cx="2249880" cy="862955"/>
            <a:chOff x="7998859" y="0"/>
            <a:chExt cx="2249880" cy="862955"/>
          </a:xfrm>
        </p:grpSpPr>
        <p:sp>
          <p:nvSpPr>
            <p:cNvPr id="19" name="燕尾形 18"/>
            <p:cNvSpPr/>
            <p:nvPr/>
          </p:nvSpPr>
          <p:spPr>
            <a:xfrm>
              <a:off x="7998859" y="0"/>
              <a:ext cx="2249880" cy="862955"/>
            </a:xfrm>
            <a:prstGeom prst="chevron">
              <a:avLst/>
            </a:prstGeom>
            <a:solidFill>
              <a:schemeClr val="bg1">
                <a:lumMod val="6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燕尾形 12"/>
            <p:cNvSpPr/>
            <p:nvPr/>
          </p:nvSpPr>
          <p:spPr>
            <a:xfrm>
              <a:off x="8430337" y="0"/>
              <a:ext cx="1386925" cy="8629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800000"/>
                  </a:solidFill>
                </a:rPr>
                <a:t>数据</a:t>
              </a:r>
              <a:endParaRPr lang="en-US" altLang="zh-CN" sz="2400" b="1" kern="1200" dirty="0" smtClean="0">
                <a:solidFill>
                  <a:srgbClr val="800000"/>
                </a:solidFill>
              </a:endParaRPr>
            </a:p>
            <a:p>
              <a:pPr lvl="0" algn="ctr" defTabSz="1066800">
                <a:lnSpc>
                  <a:spcPct val="90000"/>
                </a:lnSpc>
                <a:spcBef>
                  <a:spcPct val="0"/>
                </a:spcBef>
                <a:spcAft>
                  <a:spcPct val="35000"/>
                </a:spcAft>
              </a:pPr>
              <a:r>
                <a:rPr lang="zh-CN" altLang="en-US" sz="2400" b="1" kern="1200" dirty="0" smtClean="0">
                  <a:solidFill>
                    <a:srgbClr val="800000"/>
                  </a:solidFill>
                </a:rPr>
                <a:t>可视化</a:t>
              </a:r>
              <a:endParaRPr lang="zh-CN" altLang="en-US" sz="2400" b="1" kern="1200" dirty="0">
                <a:solidFill>
                  <a:srgbClr val="800000"/>
                </a:solidFill>
              </a:endParaRPr>
            </a:p>
          </p:txBody>
        </p:sp>
      </p:grpSp>
      <p:sp>
        <p:nvSpPr>
          <p:cNvPr id="23" name="灯片编号占位符 22"/>
          <p:cNvSpPr>
            <a:spLocks noGrp="1"/>
          </p:cNvSpPr>
          <p:nvPr>
            <p:ph type="sldNum" sz="quarter" idx="12"/>
          </p:nvPr>
        </p:nvSpPr>
        <p:spPr/>
        <p:txBody>
          <a:bodyPr/>
          <a:lstStyle/>
          <a:p>
            <a:fld id="{7D9BB5D0-35E4-459D-AEF3-FE4D7C45CC19}" type="slidenum">
              <a:rPr lang="zh-CN" altLang="en-US" smtClean="0"/>
              <a:pPr/>
              <a:t>15</a:t>
            </a:fld>
            <a:endParaRPr lang="zh-CN" altLang="en-US"/>
          </a:p>
        </p:txBody>
      </p:sp>
      <p:sp>
        <p:nvSpPr>
          <p:cNvPr id="22" name="文本框 5">
            <a:extLst>
              <a:ext uri="{FF2B5EF4-FFF2-40B4-BE49-F238E27FC236}">
                <a16:creationId xmlns:a16="http://schemas.microsoft.com/office/drawing/2014/main" xmlns="" id="{80AEE069-E7B3-41C1-9E98-4696A644E3C5}"/>
              </a:ext>
            </a:extLst>
          </p:cNvPr>
          <p:cNvSpPr txBox="1"/>
          <p:nvPr/>
        </p:nvSpPr>
        <p:spPr>
          <a:xfrm>
            <a:off x="1539545" y="3613709"/>
            <a:ext cx="8130752" cy="830997"/>
          </a:xfrm>
          <a:prstGeom prst="rect">
            <a:avLst/>
          </a:prstGeom>
          <a:noFill/>
        </p:spPr>
        <p:txBody>
          <a:bodyPr wrap="none" rtlCol="0">
            <a:spAutoFit/>
          </a:bodyPr>
          <a:lstStyle/>
          <a:p>
            <a:pPr>
              <a:buFont typeface="Wingdings" pitchFamily="2" charset="2"/>
              <a:buChar char="Ø"/>
            </a:pPr>
            <a:r>
              <a:rPr lang="zh-CN" altLang="en-US" sz="2400" b="1" dirty="0" smtClean="0"/>
              <a:t>重要性：</a:t>
            </a:r>
            <a:r>
              <a:rPr lang="zh-CN" altLang="zh-CN" sz="2400" dirty="0" smtClean="0"/>
              <a:t>数据预处理是数据挖掘中必不可少的关键一步，</a:t>
            </a:r>
            <a:endParaRPr lang="en-US" altLang="zh-CN" sz="2400" dirty="0" smtClean="0"/>
          </a:p>
          <a:p>
            <a:r>
              <a:rPr lang="en-US" altLang="zh-CN" sz="2400" dirty="0" smtClean="0"/>
              <a:t>                      </a:t>
            </a:r>
            <a:r>
              <a:rPr lang="zh-CN" altLang="zh-CN" sz="2400" dirty="0" smtClean="0"/>
              <a:t>更是进行数据挖掘前的准备工作。</a:t>
            </a:r>
            <a:endParaRPr lang="en-US" altLang="zh-C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500" fill="hold"/>
                                        <p:tgtEl>
                                          <p:spTgt spid="2"/>
                                        </p:tgtEl>
                                        <p:attrNameLst>
                                          <p:attrName>ppt_x</p:attrName>
                                        </p:attrNameLst>
                                      </p:cBhvr>
                                      <p:tavLst>
                                        <p:tav tm="0">
                                          <p:val>
                                            <p:strVal val="#ppt_x"/>
                                          </p:val>
                                        </p:tav>
                                        <p:tav tm="100000">
                                          <p:val>
                                            <p:strVal val="#ppt_x"/>
                                          </p:val>
                                        </p:tav>
                                      </p:tavLst>
                                    </p:anim>
                                    <p:anim calcmode="lin" valueType="num">
                                      <p:cBhvr additive="base">
                                        <p:cTn id="3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977462" y="1557472"/>
            <a:ext cx="6085490" cy="3408665"/>
          </a:xfrm>
          <a:prstGeom prst="rect">
            <a:avLst/>
          </a:prstGeom>
          <a:noFill/>
          <a:ln w="9525">
            <a:noFill/>
            <a:miter lim="800000"/>
            <a:headEnd/>
            <a:tailEnd/>
          </a:ln>
        </p:spPr>
      </p:pic>
      <p:sp>
        <p:nvSpPr>
          <p:cNvPr id="3" name="右箭头 2"/>
          <p:cNvSpPr/>
          <p:nvPr/>
        </p:nvSpPr>
        <p:spPr>
          <a:xfrm>
            <a:off x="7157545" y="2900855"/>
            <a:ext cx="882869" cy="8513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目的</a:t>
            </a:r>
            <a:endParaRPr lang="zh-CN" altLang="en-US" dirty="0"/>
          </a:p>
        </p:txBody>
      </p:sp>
      <p:sp>
        <p:nvSpPr>
          <p:cNvPr id="4" name="圆角矩形 3"/>
          <p:cNvSpPr/>
          <p:nvPr/>
        </p:nvSpPr>
        <p:spPr>
          <a:xfrm>
            <a:off x="8198069" y="2538248"/>
            <a:ext cx="3042745" cy="192339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 提升数据质量，符合数据挖掘的需求，保证数据挖掘的正确性和有效性</a:t>
            </a:r>
            <a:endParaRPr lang="zh-CN" altLang="en-US" dirty="0">
              <a:solidFill>
                <a:schemeClr val="tx1"/>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16</a:t>
            </a:fld>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674742" y="1995805"/>
            <a:ext cx="5347879" cy="4451350"/>
            <a:chOff x="5726" y="2576"/>
            <a:chExt cx="4993" cy="3031"/>
          </a:xfrm>
        </p:grpSpPr>
        <p:sp>
          <p:nvSpPr>
            <p:cNvPr id="12" name="TextBox 11"/>
            <p:cNvSpPr txBox="1"/>
            <p:nvPr/>
          </p:nvSpPr>
          <p:spPr>
            <a:xfrm>
              <a:off x="6066" y="2689"/>
              <a:ext cx="4653" cy="650"/>
            </a:xfrm>
            <a:prstGeom prst="rect">
              <a:avLst/>
            </a:prstGeom>
            <a:noFill/>
          </p:spPr>
          <p:txBody>
            <a:bodyPr wrap="square" rtlCol="0">
              <a:spAutoFit/>
            </a:bodyPr>
            <a:lstStyle/>
            <a:p>
              <a:pPr marL="0" lvl="1"/>
              <a:endParaRPr lang="zh-CN" altLang="en-US" sz="2800" b="1" dirty="0">
                <a:solidFill>
                  <a:schemeClr val="bg1">
                    <a:lumMod val="50000"/>
                  </a:schemeClr>
                </a:solidFill>
                <a:latin typeface="微软雅黑" panose="020B0503020204020204" charset="-122"/>
                <a:ea typeface="微软雅黑" panose="020B0503020204020204" charset="-122"/>
              </a:endParaRPr>
            </a:p>
            <a:p>
              <a:pPr marL="0" lvl="1"/>
              <a:r>
                <a:rPr lang="zh-CN" altLang="en-US" sz="2800" b="1" dirty="0" smtClean="0">
                  <a:solidFill>
                    <a:srgbClr val="080808"/>
                  </a:solidFill>
                  <a:latin typeface="微软雅黑" panose="020B0503020204020204" charset="-122"/>
                  <a:ea typeface="微软雅黑" panose="020B0503020204020204" charset="-122"/>
                </a:rPr>
                <a:t>数据预处理流程</a:t>
              </a:r>
              <a:endParaRPr lang="en-US" altLang="zh-CN" sz="2800" b="1" dirty="0">
                <a:solidFill>
                  <a:srgbClr val="080808"/>
                </a:solidFill>
                <a:latin typeface="微软雅黑" panose="020B0503020204020204" charset="-122"/>
                <a:ea typeface="微软雅黑" panose="020B0503020204020204" charset="-122"/>
              </a:endParaRPr>
            </a:p>
          </p:txBody>
        </p:sp>
        <p:cxnSp>
          <p:nvCxnSpPr>
            <p:cNvPr id="13" name="直接连接符 12"/>
            <p:cNvCxnSpPr/>
            <p:nvPr/>
          </p:nvCxnSpPr>
          <p:spPr>
            <a:xfrm flipV="1">
              <a:off x="5726" y="2576"/>
              <a:ext cx="0" cy="3031"/>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gr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Flowchart: Decision 78"/>
          <p:cNvSpPr/>
          <p:nvPr/>
        </p:nvSpPr>
        <p:spPr>
          <a:xfrm>
            <a:off x="1651000" y="2368550"/>
            <a:ext cx="2407920" cy="2408555"/>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3" name="Flowchart: Decision 79"/>
          <p:cNvSpPr/>
          <p:nvPr/>
        </p:nvSpPr>
        <p:spPr>
          <a:xfrm>
            <a:off x="1651000" y="2585085"/>
            <a:ext cx="2407920" cy="2408555"/>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5" name="TextBox 93"/>
          <p:cNvSpPr txBox="1"/>
          <p:nvPr/>
        </p:nvSpPr>
        <p:spPr>
          <a:xfrm>
            <a:off x="2351405" y="3418205"/>
            <a:ext cx="1007110" cy="741680"/>
          </a:xfrm>
          <a:prstGeom prst="rect">
            <a:avLst/>
          </a:prstGeom>
          <a:noFill/>
        </p:spPr>
        <p:txBody>
          <a:bodyPr wrap="square" lIns="65023" tIns="32511" rIns="65023" bIns="32511" rtlCol="0">
            <a:spAutoFit/>
          </a:bodyPr>
          <a:lstStyle/>
          <a:p>
            <a:r>
              <a:rPr lang="en-US" altLang="zh-CN" sz="4400" b="1" dirty="0">
                <a:solidFill>
                  <a:srgbClr val="B23033"/>
                </a:solidFill>
                <a:latin typeface="微软雅黑" panose="020B0503020204020204" charset="-122"/>
                <a:ea typeface="微软雅黑" panose="020B0503020204020204" charset="-122"/>
              </a:rPr>
              <a:t>0 </a:t>
            </a:r>
            <a:r>
              <a:rPr lang="en-US" altLang="zh-CN" sz="4400" b="1" dirty="0" smtClean="0">
                <a:solidFill>
                  <a:srgbClr val="B23033"/>
                </a:solidFill>
                <a:latin typeface="微软雅黑" panose="020B0503020204020204" charset="-122"/>
                <a:ea typeface="微软雅黑" panose="020B0503020204020204" charset="-122"/>
              </a:rPr>
              <a:t>3</a:t>
            </a:r>
            <a:endParaRPr lang="en-US" altLang="zh-CN" sz="4400" b="1" dirty="0">
              <a:solidFill>
                <a:srgbClr val="B23033"/>
              </a:solidFill>
              <a:latin typeface="微软雅黑" panose="020B0503020204020204" charset="-122"/>
              <a:ea typeface="微软雅黑" panose="020B0503020204020204" charset="-122"/>
            </a:endParaRPr>
          </a:p>
        </p:txBody>
      </p:sp>
      <p:pic>
        <p:nvPicPr>
          <p:cNvPr id="9" name="图片 8">
            <a:extLst>
              <a:ext uri="{FF2B5EF4-FFF2-40B4-BE49-F238E27FC236}">
                <a16:creationId xmlns:a16="http://schemas.microsoft.com/office/drawing/2014/main" xmlns="" id="{0891A945-F9E9-4211-A44E-50FF832B4AC4}"/>
              </a:ext>
            </a:extLst>
          </p:cNvPr>
          <p:cNvPicPr>
            <a:picLocks noChangeAspect="1"/>
          </p:cNvPicPr>
          <p:nvPr/>
        </p:nvPicPr>
        <p:blipFill>
          <a:blip r:embed="rId3" cstate="print"/>
          <a:stretch>
            <a:fillRect/>
          </a:stretch>
        </p:blipFill>
        <p:spPr>
          <a:xfrm>
            <a:off x="4146774" y="1649466"/>
            <a:ext cx="9144793" cy="5145470"/>
          </a:xfrm>
          <a:prstGeom prst="rect">
            <a:avLst/>
          </a:prstGeom>
        </p:spPr>
      </p:pic>
      <p:grpSp>
        <p:nvGrpSpPr>
          <p:cNvPr id="10" name="组合 9">
            <a:extLst>
              <a:ext uri="{FF2B5EF4-FFF2-40B4-BE49-F238E27FC236}">
                <a16:creationId xmlns:a16="http://schemas.microsoft.com/office/drawing/2014/main" xmlns="" id="{1D392844-BBE8-4B66-A7A4-2E54022D0560}"/>
              </a:ext>
            </a:extLst>
          </p:cNvPr>
          <p:cNvGrpSpPr/>
          <p:nvPr/>
        </p:nvGrpSpPr>
        <p:grpSpPr>
          <a:xfrm>
            <a:off x="4991515" y="3703036"/>
            <a:ext cx="3522897" cy="1407593"/>
            <a:chOff x="6070291" y="3832986"/>
            <a:chExt cx="4299711" cy="2232236"/>
          </a:xfrm>
        </p:grpSpPr>
        <p:sp>
          <p:nvSpPr>
            <p:cNvPr id="14" name="直接连接符 13">
              <a:extLst>
                <a:ext uri="{FF2B5EF4-FFF2-40B4-BE49-F238E27FC236}">
                  <a16:creationId xmlns:a16="http://schemas.microsoft.com/office/drawing/2014/main" xmlns="" id="{5C6BB810-F486-41D4-9AF5-FE02558EB2F4}"/>
                </a:ext>
              </a:extLst>
            </p:cNvPr>
            <p:cNvSpPr/>
            <p:nvPr/>
          </p:nvSpPr>
          <p:spPr>
            <a:xfrm>
              <a:off x="6070292" y="3832986"/>
              <a:ext cx="4299710" cy="0"/>
            </a:xfrm>
            <a:prstGeom prst="line">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15" name="任意多边形: 形状 14">
              <a:extLst>
                <a:ext uri="{FF2B5EF4-FFF2-40B4-BE49-F238E27FC236}">
                  <a16:creationId xmlns:a16="http://schemas.microsoft.com/office/drawing/2014/main" xmlns="" id="{241A006F-C9CC-47D0-B6CF-9960E1A9CD55}"/>
                </a:ext>
              </a:extLst>
            </p:cNvPr>
            <p:cNvSpPr/>
            <p:nvPr/>
          </p:nvSpPr>
          <p:spPr>
            <a:xfrm>
              <a:off x="6070291" y="4011785"/>
              <a:ext cx="4219091" cy="971172"/>
            </a:xfrm>
            <a:custGeom>
              <a:avLst/>
              <a:gdLst>
                <a:gd name="connsiteX0" fmla="*/ 0 w 4219090"/>
                <a:gd name="connsiteY0" fmla="*/ 0 h 971172"/>
                <a:gd name="connsiteX1" fmla="*/ 4219090 w 4219090"/>
                <a:gd name="connsiteY1" fmla="*/ 0 h 971172"/>
                <a:gd name="connsiteX2" fmla="*/ 4219090 w 4219090"/>
                <a:gd name="connsiteY2" fmla="*/ 971172 h 971172"/>
                <a:gd name="connsiteX3" fmla="*/ 0 w 4219090"/>
                <a:gd name="connsiteY3" fmla="*/ 971172 h 971172"/>
                <a:gd name="connsiteX4" fmla="*/ 0 w 4219090"/>
                <a:gd name="connsiteY4" fmla="*/ 0 h 971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9090" h="971172">
                  <a:moveTo>
                    <a:pt x="0" y="0"/>
                  </a:moveTo>
                  <a:lnTo>
                    <a:pt x="4219090" y="0"/>
                  </a:lnTo>
                  <a:lnTo>
                    <a:pt x="4219090" y="971172"/>
                  </a:lnTo>
                  <a:lnTo>
                    <a:pt x="0" y="97117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3830" tIns="163830" rIns="163830" bIns="163830" numCol="1" spcCol="1270" anchor="t" anchorCtr="0">
              <a:noAutofit/>
            </a:bodyPr>
            <a:lstStyle/>
            <a:p>
              <a:pPr marL="342900" lvl="0" indent="-342900" algn="l" defTabSz="1911350">
                <a:lnSpc>
                  <a:spcPct val="90000"/>
                </a:lnSpc>
                <a:spcBef>
                  <a:spcPct val="0"/>
                </a:spcBef>
                <a:spcAft>
                  <a:spcPct val="35000"/>
                </a:spcAft>
                <a:buFont typeface="Arial" panose="020B0604020202020204" pitchFamily="34" charset="0"/>
                <a:buChar char="•"/>
              </a:pPr>
              <a:r>
                <a:rPr lang="zh-CN" altLang="en-US" sz="2400" b="1" kern="1200" dirty="0">
                  <a:solidFill>
                    <a:srgbClr val="800000"/>
                  </a:solidFill>
                </a:rPr>
                <a:t>数据清理</a:t>
              </a:r>
            </a:p>
          </p:txBody>
        </p:sp>
        <p:sp>
          <p:nvSpPr>
            <p:cNvPr id="16" name="直接连接符 15">
              <a:extLst>
                <a:ext uri="{FF2B5EF4-FFF2-40B4-BE49-F238E27FC236}">
                  <a16:creationId xmlns:a16="http://schemas.microsoft.com/office/drawing/2014/main" xmlns="" id="{39A9F0AF-1B17-4D8F-A94A-9850D0628FAF}"/>
                </a:ext>
              </a:extLst>
            </p:cNvPr>
            <p:cNvSpPr/>
            <p:nvPr/>
          </p:nvSpPr>
          <p:spPr>
            <a:xfrm>
              <a:off x="6070292" y="4852717"/>
              <a:ext cx="4299710" cy="0"/>
            </a:xfrm>
            <a:prstGeom prst="line">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17" name="任意多边形: 形状 16">
              <a:extLst>
                <a:ext uri="{FF2B5EF4-FFF2-40B4-BE49-F238E27FC236}">
                  <a16:creationId xmlns:a16="http://schemas.microsoft.com/office/drawing/2014/main" xmlns="" id="{A83C1161-7732-4AA4-9DE4-CE4628B49D2F}"/>
                </a:ext>
              </a:extLst>
            </p:cNvPr>
            <p:cNvSpPr/>
            <p:nvPr/>
          </p:nvSpPr>
          <p:spPr>
            <a:xfrm>
              <a:off x="6070291" y="5094050"/>
              <a:ext cx="4219091" cy="971172"/>
            </a:xfrm>
            <a:custGeom>
              <a:avLst/>
              <a:gdLst>
                <a:gd name="connsiteX0" fmla="*/ 0 w 4219090"/>
                <a:gd name="connsiteY0" fmla="*/ 0 h 971172"/>
                <a:gd name="connsiteX1" fmla="*/ 4219090 w 4219090"/>
                <a:gd name="connsiteY1" fmla="*/ 0 h 971172"/>
                <a:gd name="connsiteX2" fmla="*/ 4219090 w 4219090"/>
                <a:gd name="connsiteY2" fmla="*/ 971172 h 971172"/>
                <a:gd name="connsiteX3" fmla="*/ 0 w 4219090"/>
                <a:gd name="connsiteY3" fmla="*/ 971172 h 971172"/>
                <a:gd name="connsiteX4" fmla="*/ 0 w 4219090"/>
                <a:gd name="connsiteY4" fmla="*/ 0 h 971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9090" h="971172">
                  <a:moveTo>
                    <a:pt x="0" y="0"/>
                  </a:moveTo>
                  <a:lnTo>
                    <a:pt x="4219090" y="0"/>
                  </a:lnTo>
                  <a:lnTo>
                    <a:pt x="4219090" y="971172"/>
                  </a:lnTo>
                  <a:lnTo>
                    <a:pt x="0" y="97117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3830" tIns="163830" rIns="163830" bIns="163830" numCol="1" spcCol="1270" anchor="t" anchorCtr="0">
              <a:noAutofit/>
            </a:bodyPr>
            <a:lstStyle/>
            <a:p>
              <a:pPr marL="342900" lvl="0" indent="-342900" algn="l" defTabSz="1911350">
                <a:lnSpc>
                  <a:spcPct val="90000"/>
                </a:lnSpc>
                <a:spcBef>
                  <a:spcPct val="0"/>
                </a:spcBef>
                <a:spcAft>
                  <a:spcPct val="35000"/>
                </a:spcAft>
                <a:buFont typeface="Arial" panose="020B0604020202020204" pitchFamily="34" charset="0"/>
                <a:buChar char="•"/>
              </a:pPr>
              <a:r>
                <a:rPr lang="zh-CN" altLang="en-US" sz="2400" kern="1200" dirty="0">
                  <a:solidFill>
                    <a:schemeClr val="tx1"/>
                  </a:solidFill>
                </a:rPr>
                <a:t>数据集成</a:t>
              </a:r>
            </a:p>
          </p:txBody>
        </p:sp>
        <p:sp>
          <p:nvSpPr>
            <p:cNvPr id="18" name="直接连接符 17">
              <a:extLst>
                <a:ext uri="{FF2B5EF4-FFF2-40B4-BE49-F238E27FC236}">
                  <a16:creationId xmlns:a16="http://schemas.microsoft.com/office/drawing/2014/main" xmlns="" id="{531BDCBC-22DC-43FB-975A-15C8CBE9DF4F}"/>
                </a:ext>
              </a:extLst>
            </p:cNvPr>
            <p:cNvSpPr/>
            <p:nvPr/>
          </p:nvSpPr>
          <p:spPr>
            <a:xfrm>
              <a:off x="6070292" y="5872448"/>
              <a:ext cx="4299710" cy="0"/>
            </a:xfrm>
            <a:prstGeom prst="line">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grpSp>
      <p:sp>
        <p:nvSpPr>
          <p:cNvPr id="19" name="任意多边形: 形状 18">
            <a:extLst>
              <a:ext uri="{FF2B5EF4-FFF2-40B4-BE49-F238E27FC236}">
                <a16:creationId xmlns:a16="http://schemas.microsoft.com/office/drawing/2014/main" xmlns="" id="{83EDED4B-0CE9-4B9C-B847-B42B57C1CCF3}"/>
              </a:ext>
            </a:extLst>
          </p:cNvPr>
          <p:cNvSpPr/>
          <p:nvPr/>
        </p:nvSpPr>
        <p:spPr>
          <a:xfrm>
            <a:off x="4991514" y="5004202"/>
            <a:ext cx="3880252" cy="612397"/>
          </a:xfrm>
          <a:custGeom>
            <a:avLst/>
            <a:gdLst>
              <a:gd name="connsiteX0" fmla="*/ 0 w 4219090"/>
              <a:gd name="connsiteY0" fmla="*/ 0 h 971172"/>
              <a:gd name="connsiteX1" fmla="*/ 4219090 w 4219090"/>
              <a:gd name="connsiteY1" fmla="*/ 0 h 971172"/>
              <a:gd name="connsiteX2" fmla="*/ 4219090 w 4219090"/>
              <a:gd name="connsiteY2" fmla="*/ 971172 h 971172"/>
              <a:gd name="connsiteX3" fmla="*/ 0 w 4219090"/>
              <a:gd name="connsiteY3" fmla="*/ 971172 h 971172"/>
              <a:gd name="connsiteX4" fmla="*/ 0 w 4219090"/>
              <a:gd name="connsiteY4" fmla="*/ 0 h 971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9090" h="971172">
                <a:moveTo>
                  <a:pt x="0" y="0"/>
                </a:moveTo>
                <a:lnTo>
                  <a:pt x="4219090" y="0"/>
                </a:lnTo>
                <a:lnTo>
                  <a:pt x="4219090" y="971172"/>
                </a:lnTo>
                <a:lnTo>
                  <a:pt x="0" y="97117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3830" tIns="163830" rIns="163830" bIns="163830" numCol="1" spcCol="1270" anchor="t" anchorCtr="0">
            <a:noAutofit/>
          </a:bodyPr>
          <a:lstStyle/>
          <a:p>
            <a:pPr marL="342900" lvl="0" indent="-342900" defTabSz="1911350">
              <a:lnSpc>
                <a:spcPct val="90000"/>
              </a:lnSpc>
              <a:spcBef>
                <a:spcPct val="0"/>
              </a:spcBef>
              <a:spcAft>
                <a:spcPct val="35000"/>
              </a:spcAft>
              <a:buFont typeface="Arial" panose="020B0604020202020204" pitchFamily="34" charset="0"/>
              <a:buChar char="•"/>
            </a:pPr>
            <a:r>
              <a:rPr lang="zh-CN" altLang="en-US" sz="2400" dirty="0" smtClean="0">
                <a:solidFill>
                  <a:schemeClr val="tx1"/>
                </a:solidFill>
              </a:rPr>
              <a:t>数据规约</a:t>
            </a:r>
            <a:endParaRPr lang="zh-CN" altLang="en-US" sz="2400" kern="1200" dirty="0">
              <a:solidFill>
                <a:schemeClr val="tx1"/>
              </a:solidFill>
            </a:endParaRPr>
          </a:p>
        </p:txBody>
      </p:sp>
      <p:sp>
        <p:nvSpPr>
          <p:cNvPr id="20" name="直接连接符 19">
            <a:extLst>
              <a:ext uri="{FF2B5EF4-FFF2-40B4-BE49-F238E27FC236}">
                <a16:creationId xmlns:a16="http://schemas.microsoft.com/office/drawing/2014/main" xmlns="" id="{98BCA625-6A29-465D-9A28-7F5BF6028D5B}"/>
              </a:ext>
            </a:extLst>
          </p:cNvPr>
          <p:cNvSpPr/>
          <p:nvPr/>
        </p:nvSpPr>
        <p:spPr>
          <a:xfrm>
            <a:off x="4991514" y="5616599"/>
            <a:ext cx="3522898" cy="30620"/>
          </a:xfrm>
          <a:prstGeom prst="line">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21" name="任意多边形: 形状 20">
            <a:extLst>
              <a:ext uri="{FF2B5EF4-FFF2-40B4-BE49-F238E27FC236}">
                <a16:creationId xmlns:a16="http://schemas.microsoft.com/office/drawing/2014/main" xmlns="" id="{2007FD1C-2023-44FD-A137-D9DC45933096}"/>
              </a:ext>
            </a:extLst>
          </p:cNvPr>
          <p:cNvSpPr/>
          <p:nvPr/>
        </p:nvSpPr>
        <p:spPr>
          <a:xfrm>
            <a:off x="4991514" y="5670505"/>
            <a:ext cx="3489870" cy="612397"/>
          </a:xfrm>
          <a:custGeom>
            <a:avLst/>
            <a:gdLst>
              <a:gd name="connsiteX0" fmla="*/ 0 w 4219090"/>
              <a:gd name="connsiteY0" fmla="*/ 0 h 971172"/>
              <a:gd name="connsiteX1" fmla="*/ 4219090 w 4219090"/>
              <a:gd name="connsiteY1" fmla="*/ 0 h 971172"/>
              <a:gd name="connsiteX2" fmla="*/ 4219090 w 4219090"/>
              <a:gd name="connsiteY2" fmla="*/ 971172 h 971172"/>
              <a:gd name="connsiteX3" fmla="*/ 0 w 4219090"/>
              <a:gd name="connsiteY3" fmla="*/ 971172 h 971172"/>
              <a:gd name="connsiteX4" fmla="*/ 0 w 4219090"/>
              <a:gd name="connsiteY4" fmla="*/ 0 h 971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9090" h="971172">
                <a:moveTo>
                  <a:pt x="0" y="0"/>
                </a:moveTo>
                <a:lnTo>
                  <a:pt x="4219090" y="0"/>
                </a:lnTo>
                <a:lnTo>
                  <a:pt x="4219090" y="971172"/>
                </a:lnTo>
                <a:lnTo>
                  <a:pt x="0" y="97117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3830" tIns="163830" rIns="163830" bIns="163830" numCol="1" spcCol="1270" anchor="t" anchorCtr="0">
            <a:noAutofit/>
          </a:bodyPr>
          <a:lstStyle/>
          <a:p>
            <a:pPr marL="342900" lvl="0" indent="-342900" defTabSz="1911350">
              <a:lnSpc>
                <a:spcPct val="90000"/>
              </a:lnSpc>
              <a:spcBef>
                <a:spcPct val="0"/>
              </a:spcBef>
              <a:spcAft>
                <a:spcPct val="35000"/>
              </a:spcAft>
              <a:buFont typeface="Arial" panose="020B0604020202020204" pitchFamily="34" charset="0"/>
              <a:buChar char="•"/>
            </a:pPr>
            <a:r>
              <a:rPr lang="zh-CN" altLang="en-US" sz="2400" kern="1200" dirty="0" smtClean="0">
                <a:solidFill>
                  <a:schemeClr val="tx1"/>
                </a:solidFill>
              </a:rPr>
              <a:t>数据</a:t>
            </a:r>
            <a:r>
              <a:rPr lang="zh-CN" altLang="en-US" sz="2400" dirty="0" smtClean="0">
                <a:solidFill>
                  <a:schemeClr val="tx1"/>
                </a:solidFill>
              </a:rPr>
              <a:t>变换</a:t>
            </a:r>
            <a:endParaRPr lang="zh-CN" altLang="en-US" sz="2400" kern="1200" dirty="0">
              <a:solidFill>
                <a:schemeClr val="tx1"/>
              </a:solidFill>
            </a:endParaRPr>
          </a:p>
        </p:txBody>
      </p:sp>
      <p:sp>
        <p:nvSpPr>
          <p:cNvPr id="22" name="直接连接符 21">
            <a:extLst>
              <a:ext uri="{FF2B5EF4-FFF2-40B4-BE49-F238E27FC236}">
                <a16:creationId xmlns:a16="http://schemas.microsoft.com/office/drawing/2014/main" xmlns="" id="{983A6B27-CC40-41DC-A378-AB3374F5D7A4}"/>
              </a:ext>
            </a:extLst>
          </p:cNvPr>
          <p:cNvSpPr/>
          <p:nvPr/>
        </p:nvSpPr>
        <p:spPr>
          <a:xfrm>
            <a:off x="4991514" y="6282902"/>
            <a:ext cx="3522898" cy="7334"/>
          </a:xfrm>
          <a:prstGeom prst="line">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25" name="灯片编号占位符 24"/>
          <p:cNvSpPr>
            <a:spLocks noGrp="1"/>
          </p:cNvSpPr>
          <p:nvPr>
            <p:ph type="sldNum" sz="quarter" idx="12"/>
          </p:nvPr>
        </p:nvSpPr>
        <p:spPr/>
        <p:txBody>
          <a:bodyPr/>
          <a:lstStyle/>
          <a:p>
            <a:fld id="{7D9BB5D0-35E4-459D-AEF3-FE4D7C45CC19}" type="slidenum">
              <a:rPr lang="zh-CN" altLang="en-US" smtClean="0"/>
              <a:pPr/>
              <a:t>17</a:t>
            </a:fld>
            <a:endParaRPr lang="zh-CN" altLang="en-US"/>
          </a:p>
        </p:txBody>
      </p:sp>
    </p:spTree>
    <p:extLst>
      <p:ext uri="{BB962C8B-B14F-4D97-AF65-F5344CB8AC3E}">
        <p14:creationId xmlns:p14="http://schemas.microsoft.com/office/powerpoint/2010/main" xmlns="" val="42893755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平行四边形 4">
            <a:extLst>
              <a:ext uri="{FF2B5EF4-FFF2-40B4-BE49-F238E27FC236}">
                <a16:creationId xmlns:a16="http://schemas.microsoft.com/office/drawing/2014/main" xmlns="" id="{AE535262-2BC7-4DA8-8663-8342E66085D3}"/>
              </a:ext>
            </a:extLst>
          </p:cNvPr>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a:extLst>
              <a:ext uri="{FF2B5EF4-FFF2-40B4-BE49-F238E27FC236}">
                <a16:creationId xmlns:a16="http://schemas.microsoft.com/office/drawing/2014/main" xmlns="" id="{2BCF7D90-5EE3-4EB8-8BEB-D65A30463D95}"/>
              </a:ext>
            </a:extLst>
          </p:cNvPr>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a:extLst>
              <a:ext uri="{FF2B5EF4-FFF2-40B4-BE49-F238E27FC236}">
                <a16:creationId xmlns:a16="http://schemas.microsoft.com/office/drawing/2014/main" xmlns="" id="{D52590C1-9054-4EF8-B8AB-B875A4497DE3}"/>
              </a:ext>
            </a:extLst>
          </p:cNvPr>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6">
            <a:extLst>
              <a:ext uri="{FF2B5EF4-FFF2-40B4-BE49-F238E27FC236}">
                <a16:creationId xmlns:a16="http://schemas.microsoft.com/office/drawing/2014/main" xmlns="" id="{3400BC43-06F8-4D82-924C-2499C71E1C85}"/>
              </a:ext>
            </a:extLst>
          </p:cNvPr>
          <p:cNvSpPr txBox="1"/>
          <p:nvPr/>
        </p:nvSpPr>
        <p:spPr>
          <a:xfrm>
            <a:off x="1131891" y="766772"/>
            <a:ext cx="3763493" cy="523220"/>
          </a:xfrm>
          <a:prstGeom prst="rect">
            <a:avLst/>
          </a:prstGeom>
          <a:noFill/>
        </p:spPr>
        <p:txBody>
          <a:bodyPr wrap="square" rtlCol="0">
            <a:spAutoFit/>
          </a:bodyPr>
          <a:lstStyle>
            <a:defPPr>
              <a:defRPr lang="zh-CN"/>
            </a:defPPr>
            <a:lvl1pPr>
              <a:defRPr sz="2400" b="1">
                <a:solidFill>
                  <a:schemeClr val="tx1">
                    <a:lumMod val="65000"/>
                    <a:lumOff val="35000"/>
                  </a:schemeClr>
                </a:solidFill>
                <a:latin typeface="微软雅黑" panose="020B0503020204020204" charset="-122"/>
                <a:ea typeface="微软雅黑" panose="020B0503020204020204" charset="-122"/>
              </a:defRPr>
            </a:lvl1pPr>
          </a:lstStyle>
          <a:p>
            <a:r>
              <a:rPr lang="zh-CN" altLang="en-US" dirty="0"/>
              <a:t>预处理流程</a:t>
            </a:r>
          </a:p>
        </p:txBody>
      </p:sp>
      <p:pic>
        <p:nvPicPr>
          <p:cNvPr id="4098" name="图片 12">
            <a:extLst>
              <a:ext uri="{FF2B5EF4-FFF2-40B4-BE49-F238E27FC236}">
                <a16:creationId xmlns:a16="http://schemas.microsoft.com/office/drawing/2014/main" xmlns="" id="{41673BF2-3496-40B8-B691-B4AEB7570D0F}"/>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20087" y="2126179"/>
            <a:ext cx="8350368" cy="31890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灯片编号占位符 11"/>
          <p:cNvSpPr>
            <a:spLocks noGrp="1"/>
          </p:cNvSpPr>
          <p:nvPr>
            <p:ph type="sldNum" sz="quarter" idx="12"/>
          </p:nvPr>
        </p:nvSpPr>
        <p:spPr/>
        <p:txBody>
          <a:bodyPr/>
          <a:lstStyle/>
          <a:p>
            <a:fld id="{7D9BB5D0-35E4-459D-AEF3-FE4D7C45CC19}" type="slidenum">
              <a:rPr lang="zh-CN" altLang="en-US" smtClean="0"/>
              <a:pPr/>
              <a:t>18</a:t>
            </a:fld>
            <a:endParaRPr lang="zh-CN" altLang="en-US"/>
          </a:p>
        </p:txBody>
      </p:sp>
    </p:spTree>
    <p:extLst>
      <p:ext uri="{BB962C8B-B14F-4D97-AF65-F5344CB8AC3E}">
        <p14:creationId xmlns:p14="http://schemas.microsoft.com/office/powerpoint/2010/main" xmlns="" val="452054713"/>
      </p:ext>
    </p:extLst>
  </p:cSld>
  <p:clrMapOvr>
    <a:masterClrMapping/>
  </p:clrMapOvr>
  <mc:AlternateContent xmlns:mc="http://schemas.openxmlformats.org/markup-compatibility/2006">
    <mc:Choice xmlns:p14="http://schemas.microsoft.com/office/powerpoint/2010/main" xmlns="" Requires="p14">
      <p:transition spd="slow" p14:dur="2000" advTm="140275"/>
    </mc:Choice>
    <mc:Fallback>
      <p:transition spd="slow" advTm="140275"/>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平行四边形 4">
            <a:extLst>
              <a:ext uri="{FF2B5EF4-FFF2-40B4-BE49-F238E27FC236}">
                <a16:creationId xmlns:a16="http://schemas.microsoft.com/office/drawing/2014/main" xmlns="" id="{154D608A-3556-4641-914F-D342AE443AD4}"/>
              </a:ext>
            </a:extLst>
          </p:cNvPr>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a:extLst>
              <a:ext uri="{FF2B5EF4-FFF2-40B4-BE49-F238E27FC236}">
                <a16:creationId xmlns:a16="http://schemas.microsoft.com/office/drawing/2014/main" xmlns="" id="{F86AD7B1-68AF-4631-B981-40240FB238A0}"/>
              </a:ext>
            </a:extLst>
          </p:cNvPr>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a:extLst>
              <a:ext uri="{FF2B5EF4-FFF2-40B4-BE49-F238E27FC236}">
                <a16:creationId xmlns:a16="http://schemas.microsoft.com/office/drawing/2014/main" xmlns="" id="{F6D7168D-19E8-4EA0-BADC-9565607618D8}"/>
              </a:ext>
            </a:extLst>
          </p:cNvPr>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6">
            <a:extLst>
              <a:ext uri="{FF2B5EF4-FFF2-40B4-BE49-F238E27FC236}">
                <a16:creationId xmlns:a16="http://schemas.microsoft.com/office/drawing/2014/main" xmlns="" id="{E82424ED-2D57-487C-9782-7CBAE1551133}"/>
              </a:ext>
            </a:extLst>
          </p:cNvPr>
          <p:cNvSpPr txBox="1"/>
          <p:nvPr/>
        </p:nvSpPr>
        <p:spPr>
          <a:xfrm>
            <a:off x="1131891" y="766772"/>
            <a:ext cx="3763493" cy="523220"/>
          </a:xfrm>
          <a:prstGeom prst="rect">
            <a:avLst/>
          </a:prstGeom>
          <a:noFill/>
        </p:spPr>
        <p:txBody>
          <a:bodyPr wrap="square" rtlCol="0">
            <a:spAutoFit/>
          </a:bodyPr>
          <a:lstStyle>
            <a:defPPr>
              <a:defRPr lang="zh-CN"/>
            </a:defPPr>
            <a:lvl1pPr>
              <a:defRPr sz="2400" b="1">
                <a:solidFill>
                  <a:schemeClr val="tx1">
                    <a:lumMod val="65000"/>
                    <a:lumOff val="35000"/>
                  </a:schemeClr>
                </a:solidFill>
                <a:latin typeface="微软雅黑" panose="020B0503020204020204" charset="-122"/>
                <a:ea typeface="微软雅黑" panose="020B0503020204020204" charset="-122"/>
              </a:defRPr>
            </a:lvl1pPr>
          </a:lstStyle>
          <a:p>
            <a:r>
              <a:rPr lang="zh-CN" altLang="en-US" dirty="0"/>
              <a:t>数据清理</a:t>
            </a:r>
          </a:p>
        </p:txBody>
      </p:sp>
      <p:sp>
        <p:nvSpPr>
          <p:cNvPr id="3" name="文本框 2">
            <a:extLst>
              <a:ext uri="{FF2B5EF4-FFF2-40B4-BE49-F238E27FC236}">
                <a16:creationId xmlns:a16="http://schemas.microsoft.com/office/drawing/2014/main" xmlns="" id="{6B622210-C54E-4A5F-958E-9C386C728152}"/>
              </a:ext>
            </a:extLst>
          </p:cNvPr>
          <p:cNvSpPr txBox="1"/>
          <p:nvPr/>
        </p:nvSpPr>
        <p:spPr>
          <a:xfrm>
            <a:off x="884555" y="1720312"/>
            <a:ext cx="10038737" cy="707886"/>
          </a:xfrm>
          <a:prstGeom prst="rect">
            <a:avLst/>
          </a:prstGeom>
          <a:noFill/>
        </p:spPr>
        <p:txBody>
          <a:bodyPr wrap="square" rtlCol="0">
            <a:spAutoFit/>
          </a:bodyPr>
          <a:lstStyle/>
          <a:p>
            <a:r>
              <a:rPr lang="zh-CN" altLang="en-US" sz="2000" dirty="0">
                <a:latin typeface="+mn-ea"/>
              </a:rPr>
              <a:t>脏数据：由于</a:t>
            </a:r>
            <a:r>
              <a:rPr lang="zh-CN" altLang="en-US" sz="2000" b="1" dirty="0">
                <a:solidFill>
                  <a:srgbClr val="800000"/>
                </a:solidFill>
                <a:latin typeface="+mn-ea"/>
              </a:rPr>
              <a:t>重复录入</a:t>
            </a:r>
            <a:r>
              <a:rPr lang="zh-CN" altLang="en-US" sz="2000" dirty="0">
                <a:latin typeface="+mn-ea"/>
              </a:rPr>
              <a:t>，</a:t>
            </a:r>
            <a:r>
              <a:rPr lang="zh-CN" altLang="en-US" sz="2000" b="1" dirty="0">
                <a:solidFill>
                  <a:srgbClr val="800000"/>
                </a:solidFill>
                <a:latin typeface="+mn-ea"/>
              </a:rPr>
              <a:t>并发处理等不规范</a:t>
            </a:r>
            <a:r>
              <a:rPr lang="zh-CN" altLang="en-US" sz="2000" dirty="0">
                <a:latin typeface="+mn-ea"/>
              </a:rPr>
              <a:t>的操作，导致产生</a:t>
            </a:r>
            <a:r>
              <a:rPr lang="zh-CN" altLang="en-US" sz="2000" b="1" dirty="0">
                <a:solidFill>
                  <a:srgbClr val="800000"/>
                </a:solidFill>
                <a:latin typeface="+mn-ea"/>
              </a:rPr>
              <a:t>不完整</a:t>
            </a:r>
            <a:r>
              <a:rPr lang="zh-CN" altLang="en-US" sz="2000" dirty="0">
                <a:latin typeface="+mn-ea"/>
              </a:rPr>
              <a:t>，</a:t>
            </a:r>
            <a:r>
              <a:rPr lang="zh-CN" altLang="en-US" sz="2000" b="1" dirty="0">
                <a:solidFill>
                  <a:srgbClr val="800000"/>
                </a:solidFill>
                <a:latin typeface="+mn-ea"/>
              </a:rPr>
              <a:t>不准确</a:t>
            </a:r>
            <a:r>
              <a:rPr lang="zh-CN" altLang="en-US" sz="2000" dirty="0">
                <a:latin typeface="+mn-ea"/>
              </a:rPr>
              <a:t>的，</a:t>
            </a:r>
            <a:r>
              <a:rPr lang="zh-CN" altLang="en-US" sz="2000" b="1" dirty="0">
                <a:solidFill>
                  <a:srgbClr val="800000"/>
                </a:solidFill>
                <a:latin typeface="+mn-ea"/>
              </a:rPr>
              <a:t>无效</a:t>
            </a:r>
            <a:r>
              <a:rPr lang="zh-CN" altLang="en-US" sz="2000" dirty="0">
                <a:latin typeface="+mn-ea"/>
              </a:rPr>
              <a:t>的数据。</a:t>
            </a:r>
          </a:p>
        </p:txBody>
      </p:sp>
      <p:pic>
        <p:nvPicPr>
          <p:cNvPr id="4" name="图片 3">
            <a:extLst>
              <a:ext uri="{FF2B5EF4-FFF2-40B4-BE49-F238E27FC236}">
                <a16:creationId xmlns:a16="http://schemas.microsoft.com/office/drawing/2014/main" xmlns="" id="{59941893-4412-4A61-9169-BDADCBC1E7B6}"/>
              </a:ext>
            </a:extLst>
          </p:cNvPr>
          <p:cNvPicPr>
            <a:picLocks noChangeAspect="1"/>
          </p:cNvPicPr>
          <p:nvPr/>
        </p:nvPicPr>
        <p:blipFill>
          <a:blip r:embed="rId3" cstate="print"/>
          <a:stretch>
            <a:fillRect/>
          </a:stretch>
        </p:blipFill>
        <p:spPr>
          <a:xfrm>
            <a:off x="922225" y="2858518"/>
            <a:ext cx="3590942" cy="2308731"/>
          </a:xfrm>
          <a:prstGeom prst="rect">
            <a:avLst/>
          </a:prstGeom>
        </p:spPr>
      </p:pic>
      <p:graphicFrame>
        <p:nvGraphicFramePr>
          <p:cNvPr id="12" name="表格 11">
            <a:extLst>
              <a:ext uri="{FF2B5EF4-FFF2-40B4-BE49-F238E27FC236}">
                <a16:creationId xmlns:a16="http://schemas.microsoft.com/office/drawing/2014/main" xmlns="" id="{85DACF8C-C8B0-409E-A851-51C2B8C14F6D}"/>
              </a:ext>
            </a:extLst>
          </p:cNvPr>
          <p:cNvGraphicFramePr>
            <a:graphicFrameLocks noGrp="1"/>
          </p:cNvGraphicFramePr>
          <p:nvPr>
            <p:extLst>
              <p:ext uri="{D42A27DB-BD31-4B8C-83A1-F6EECF244321}">
                <p14:modId xmlns:p14="http://schemas.microsoft.com/office/powerpoint/2010/main" xmlns="" val="301851784"/>
              </p:ext>
            </p:extLst>
          </p:nvPr>
        </p:nvGraphicFramePr>
        <p:xfrm>
          <a:off x="5538617" y="2858518"/>
          <a:ext cx="6591918" cy="3898366"/>
        </p:xfrm>
        <a:graphic>
          <a:graphicData uri="http://schemas.openxmlformats.org/drawingml/2006/table">
            <a:tbl>
              <a:tblPr/>
              <a:tblGrid>
                <a:gridCol w="1343160">
                  <a:extLst>
                    <a:ext uri="{9D8B030D-6E8A-4147-A177-3AD203B41FA5}">
                      <a16:colId xmlns:a16="http://schemas.microsoft.com/office/drawing/2014/main" xmlns="" val="4121661862"/>
                    </a:ext>
                  </a:extLst>
                </a:gridCol>
                <a:gridCol w="1100379">
                  <a:extLst>
                    <a:ext uri="{9D8B030D-6E8A-4147-A177-3AD203B41FA5}">
                      <a16:colId xmlns:a16="http://schemas.microsoft.com/office/drawing/2014/main" xmlns="" val="2707727859"/>
                    </a:ext>
                  </a:extLst>
                </a:gridCol>
                <a:gridCol w="1189927">
                  <a:extLst>
                    <a:ext uri="{9D8B030D-6E8A-4147-A177-3AD203B41FA5}">
                      <a16:colId xmlns:a16="http://schemas.microsoft.com/office/drawing/2014/main" xmlns="" val="4264649472"/>
                    </a:ext>
                  </a:extLst>
                </a:gridCol>
                <a:gridCol w="1479226">
                  <a:extLst>
                    <a:ext uri="{9D8B030D-6E8A-4147-A177-3AD203B41FA5}">
                      <a16:colId xmlns:a16="http://schemas.microsoft.com/office/drawing/2014/main" xmlns="" val="2154695369"/>
                    </a:ext>
                  </a:extLst>
                </a:gridCol>
                <a:gridCol w="1479226">
                  <a:extLst>
                    <a:ext uri="{9D8B030D-6E8A-4147-A177-3AD203B41FA5}">
                      <a16:colId xmlns:a16="http://schemas.microsoft.com/office/drawing/2014/main" xmlns="" val="2189745889"/>
                    </a:ext>
                  </a:extLst>
                </a:gridCol>
              </a:tblGrid>
              <a:tr h="577583">
                <a:tc>
                  <a:txBody>
                    <a:bodyPr/>
                    <a:lstStyle/>
                    <a:p>
                      <a:pPr indent="254000" algn="just">
                        <a:lnSpc>
                          <a:spcPct val="150000"/>
                        </a:lnSpc>
                        <a:spcBef>
                          <a:spcPts val="120"/>
                        </a:spcBef>
                        <a:spcAft>
                          <a:spcPts val="120"/>
                        </a:spcAft>
                      </a:pPr>
                      <a:r>
                        <a:rPr lang="zh-CN" sz="2000" kern="1000" dirty="0">
                          <a:effectLst/>
                          <a:latin typeface="Times New Roman" panose="02020603050405020304" pitchFamily="18" charset="0"/>
                          <a:ea typeface="方正书宋简体"/>
                        </a:rPr>
                        <a:t>学号</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50000"/>
                        </a:lnSpc>
                        <a:spcBef>
                          <a:spcPts val="120"/>
                        </a:spcBef>
                        <a:spcAft>
                          <a:spcPts val="120"/>
                        </a:spcAft>
                      </a:pPr>
                      <a:r>
                        <a:rPr lang="zh-CN" sz="2000" kern="1000">
                          <a:effectLst/>
                          <a:latin typeface="Times New Roman" panose="02020603050405020304" pitchFamily="18" charset="0"/>
                          <a:ea typeface="方正书宋简体"/>
                        </a:rPr>
                        <a:t>姓名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50000"/>
                        </a:lnSpc>
                        <a:spcBef>
                          <a:spcPts val="120"/>
                        </a:spcBef>
                        <a:spcAft>
                          <a:spcPts val="120"/>
                        </a:spcAft>
                      </a:pPr>
                      <a:r>
                        <a:rPr lang="zh-CN" sz="2000" kern="1000">
                          <a:solidFill>
                            <a:srgbClr val="FF0000"/>
                          </a:solidFill>
                          <a:effectLst/>
                          <a:latin typeface="Times New Roman" panose="02020603050405020304" pitchFamily="18" charset="0"/>
                          <a:ea typeface="方正书宋简体"/>
                        </a:rPr>
                        <a:t>性别</a:t>
                      </a:r>
                      <a:endParaRPr lang="zh-CN" sz="2000" kern="1000">
                        <a:effectLst/>
                        <a:latin typeface="Times New Roman" panose="02020603050405020304" pitchFamily="18" charset="0"/>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50000"/>
                        </a:lnSpc>
                        <a:spcBef>
                          <a:spcPts val="120"/>
                        </a:spcBef>
                        <a:spcAft>
                          <a:spcPts val="120"/>
                        </a:spcAft>
                      </a:pPr>
                      <a:r>
                        <a:rPr lang="zh-CN" sz="2000" kern="1000">
                          <a:effectLst/>
                          <a:latin typeface="Times New Roman" panose="02020603050405020304" pitchFamily="18" charset="0"/>
                          <a:ea typeface="方正书宋简体"/>
                        </a:rPr>
                        <a:t>年龄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50000"/>
                        </a:lnSpc>
                        <a:spcBef>
                          <a:spcPts val="120"/>
                        </a:spcBef>
                        <a:spcAft>
                          <a:spcPts val="120"/>
                        </a:spcAft>
                      </a:pPr>
                      <a:r>
                        <a:rPr lang="zh-CN" sz="2000" kern="1000" dirty="0">
                          <a:effectLst/>
                          <a:latin typeface="Times New Roman" panose="02020603050405020304" pitchFamily="18" charset="0"/>
                          <a:ea typeface="方正书宋简体"/>
                        </a:rPr>
                        <a:t>所在专业</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393051905"/>
                  </a:ext>
                </a:extLst>
              </a:tr>
              <a:tr h="577583">
                <a:tc>
                  <a:txBody>
                    <a:bodyPr/>
                    <a:lstStyle/>
                    <a:p>
                      <a:pPr indent="254000" algn="just">
                        <a:lnSpc>
                          <a:spcPct val="150000"/>
                        </a:lnSpc>
                        <a:spcBef>
                          <a:spcPts val="120"/>
                        </a:spcBef>
                        <a:spcAft>
                          <a:spcPts val="120"/>
                        </a:spcAft>
                      </a:pPr>
                      <a:r>
                        <a:rPr lang="en-US" sz="2000" kern="1000" dirty="0">
                          <a:effectLst/>
                          <a:latin typeface="Times New Roman" panose="02020603050405020304" pitchFamily="18" charset="0"/>
                          <a:ea typeface="方正书宋简体"/>
                        </a:rPr>
                        <a:t>95001</a:t>
                      </a:r>
                      <a:endParaRPr lang="zh-CN" sz="2000" kern="1000" dirty="0">
                        <a:effectLst/>
                        <a:latin typeface="Times New Roman" panose="02020603050405020304" pitchFamily="18" charset="0"/>
                        <a:ea typeface="方正书宋简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50000"/>
                        </a:lnSpc>
                        <a:spcBef>
                          <a:spcPts val="120"/>
                        </a:spcBef>
                        <a:spcAft>
                          <a:spcPts val="120"/>
                        </a:spcAft>
                      </a:pPr>
                      <a:r>
                        <a:rPr lang="zh-CN" sz="2000" kern="1000" dirty="0">
                          <a:effectLst/>
                          <a:latin typeface="Times New Roman" panose="02020603050405020304" pitchFamily="18" charset="0"/>
                          <a:ea typeface="方正书宋简体"/>
                        </a:rPr>
                        <a:t>张晓云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50000"/>
                        </a:lnSpc>
                        <a:spcBef>
                          <a:spcPts val="120"/>
                        </a:spcBef>
                        <a:spcAft>
                          <a:spcPts val="120"/>
                        </a:spcAft>
                      </a:pPr>
                      <a:r>
                        <a:rPr lang="zh-CN" sz="2000" kern="1000">
                          <a:effectLst/>
                          <a:latin typeface="Times New Roman" panose="02020603050405020304" pitchFamily="18" charset="0"/>
                          <a:ea typeface="方正书宋简体"/>
                        </a:rPr>
                        <a:t>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50000"/>
                        </a:lnSpc>
                        <a:spcBef>
                          <a:spcPts val="120"/>
                        </a:spcBef>
                        <a:spcAft>
                          <a:spcPts val="120"/>
                        </a:spcAft>
                      </a:pPr>
                      <a:r>
                        <a:rPr lang="en-US" sz="2000" kern="1000" dirty="0">
                          <a:effectLst/>
                          <a:latin typeface="Times New Roman" panose="02020603050405020304" pitchFamily="18" charset="0"/>
                          <a:ea typeface="方正书宋简体"/>
                        </a:rPr>
                        <a:t>18</a:t>
                      </a:r>
                      <a:endParaRPr lang="zh-CN" sz="2000" kern="1000" dirty="0">
                        <a:effectLst/>
                        <a:latin typeface="Times New Roman" panose="02020603050405020304" pitchFamily="18" charset="0"/>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50000"/>
                        </a:lnSpc>
                        <a:spcBef>
                          <a:spcPts val="120"/>
                        </a:spcBef>
                        <a:spcAft>
                          <a:spcPts val="120"/>
                        </a:spcAft>
                      </a:pPr>
                      <a:r>
                        <a:rPr lang="en-US" sz="2000" kern="1000">
                          <a:effectLst/>
                          <a:latin typeface="Times New Roman" panose="02020603050405020304" pitchFamily="18" charset="0"/>
                          <a:ea typeface="方正书宋简体"/>
                        </a:rPr>
                        <a:t>M01</a:t>
                      </a:r>
                      <a:endParaRPr lang="zh-CN" sz="2000" kern="1000">
                        <a:effectLst/>
                        <a:latin typeface="Times New Roman" panose="02020603050405020304" pitchFamily="18" charset="0"/>
                        <a:ea typeface="方正书宋简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837193714"/>
                  </a:ext>
                </a:extLst>
              </a:tr>
              <a:tr h="577583">
                <a:tc>
                  <a:txBody>
                    <a:bodyPr/>
                    <a:lstStyle/>
                    <a:p>
                      <a:pPr indent="254000" algn="just">
                        <a:lnSpc>
                          <a:spcPct val="150000"/>
                        </a:lnSpc>
                        <a:spcBef>
                          <a:spcPts val="120"/>
                        </a:spcBef>
                        <a:spcAft>
                          <a:spcPts val="120"/>
                        </a:spcAft>
                      </a:pPr>
                      <a:r>
                        <a:rPr lang="en-US" sz="2000" kern="1000" dirty="0">
                          <a:effectLst/>
                          <a:latin typeface="Times New Roman" panose="02020603050405020304" pitchFamily="18" charset="0"/>
                          <a:ea typeface="方正书宋简体"/>
                        </a:rPr>
                        <a:t>95002</a:t>
                      </a:r>
                      <a:endParaRPr lang="zh-CN" sz="2000" kern="1000" dirty="0">
                        <a:effectLst/>
                        <a:latin typeface="Times New Roman" panose="02020603050405020304" pitchFamily="18" charset="0"/>
                        <a:ea typeface="方正书宋简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50000"/>
                        </a:lnSpc>
                        <a:spcBef>
                          <a:spcPts val="120"/>
                        </a:spcBef>
                        <a:spcAft>
                          <a:spcPts val="120"/>
                        </a:spcAft>
                      </a:pPr>
                      <a:r>
                        <a:rPr lang="zh-CN" sz="2000" kern="1000" dirty="0">
                          <a:effectLst/>
                          <a:latin typeface="Times New Roman" panose="02020603050405020304" pitchFamily="18" charset="0"/>
                          <a:ea typeface="方正书宋简体"/>
                        </a:rPr>
                        <a:t>刘一天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50000"/>
                        </a:lnSpc>
                        <a:spcBef>
                          <a:spcPts val="120"/>
                        </a:spcBef>
                        <a:spcAft>
                          <a:spcPts val="120"/>
                        </a:spcAft>
                      </a:pPr>
                      <a:r>
                        <a:rPr lang="zh-CN" sz="2000" kern="1000">
                          <a:effectLst/>
                          <a:latin typeface="Times New Roman" panose="02020603050405020304" pitchFamily="18" charset="0"/>
                          <a:ea typeface="方正书宋简体"/>
                        </a:rPr>
                        <a:t>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50000"/>
                        </a:lnSpc>
                        <a:spcBef>
                          <a:spcPts val="120"/>
                        </a:spcBef>
                        <a:spcAft>
                          <a:spcPts val="120"/>
                        </a:spcAft>
                      </a:pPr>
                      <a:r>
                        <a:rPr lang="en-US" sz="2000" kern="1000">
                          <a:effectLst/>
                          <a:latin typeface="Times New Roman" panose="02020603050405020304" pitchFamily="18" charset="0"/>
                          <a:ea typeface="方正书宋简体"/>
                        </a:rPr>
                        <a:t>19</a:t>
                      </a:r>
                      <a:endParaRPr lang="zh-CN" sz="2000" kern="1000">
                        <a:effectLst/>
                        <a:latin typeface="Times New Roman" panose="02020603050405020304" pitchFamily="18" charset="0"/>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50000"/>
                        </a:lnSpc>
                        <a:spcBef>
                          <a:spcPts val="120"/>
                        </a:spcBef>
                        <a:spcAft>
                          <a:spcPts val="120"/>
                        </a:spcAft>
                      </a:pPr>
                      <a:r>
                        <a:rPr lang="en-US" sz="2000" kern="1000" dirty="0">
                          <a:effectLst/>
                          <a:latin typeface="Times New Roman" panose="02020603050405020304" pitchFamily="18" charset="0"/>
                          <a:ea typeface="方正书宋简体"/>
                        </a:rPr>
                        <a:t>M02</a:t>
                      </a:r>
                      <a:endParaRPr lang="zh-CN" sz="2000" kern="1000" dirty="0">
                        <a:effectLst/>
                        <a:latin typeface="Times New Roman" panose="02020603050405020304" pitchFamily="18" charset="0"/>
                        <a:ea typeface="方正书宋简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9860164"/>
                  </a:ext>
                </a:extLst>
              </a:tr>
              <a:tr h="577583">
                <a:tc>
                  <a:txBody>
                    <a:bodyPr/>
                    <a:lstStyle/>
                    <a:p>
                      <a:pPr indent="254000" algn="just">
                        <a:lnSpc>
                          <a:spcPct val="150000"/>
                        </a:lnSpc>
                        <a:spcBef>
                          <a:spcPts val="120"/>
                        </a:spcBef>
                        <a:spcAft>
                          <a:spcPts val="120"/>
                        </a:spcAft>
                      </a:pPr>
                      <a:r>
                        <a:rPr lang="en-US" sz="2000" kern="1000" dirty="0">
                          <a:effectLst/>
                          <a:latin typeface="Times New Roman" panose="02020603050405020304" pitchFamily="18" charset="0"/>
                          <a:ea typeface="方正书宋简体"/>
                        </a:rPr>
                        <a:t>95003</a:t>
                      </a:r>
                      <a:endParaRPr lang="zh-CN" sz="2000" kern="1000" dirty="0">
                        <a:effectLst/>
                        <a:latin typeface="Times New Roman" panose="02020603050405020304" pitchFamily="18" charset="0"/>
                        <a:ea typeface="方正书宋简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50000"/>
                        </a:lnSpc>
                        <a:spcBef>
                          <a:spcPts val="120"/>
                        </a:spcBef>
                        <a:spcAft>
                          <a:spcPts val="120"/>
                        </a:spcAft>
                      </a:pPr>
                      <a:r>
                        <a:rPr lang="zh-CN" sz="2000" kern="1000" dirty="0">
                          <a:effectLst/>
                          <a:latin typeface="Times New Roman" panose="02020603050405020304" pitchFamily="18" charset="0"/>
                          <a:ea typeface="方正书宋简体"/>
                        </a:rPr>
                        <a:t>邓茹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50000"/>
                        </a:lnSpc>
                        <a:spcBef>
                          <a:spcPts val="120"/>
                        </a:spcBef>
                        <a:spcAft>
                          <a:spcPts val="120"/>
                        </a:spcAft>
                      </a:pPr>
                      <a:r>
                        <a:rPr lang="zh-CN" sz="2000" kern="1000">
                          <a:effectLst/>
                          <a:latin typeface="Times New Roman" panose="02020603050405020304" pitchFamily="18" charset="0"/>
                          <a:ea typeface="方正书宋简体"/>
                        </a:rPr>
                        <a:t>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50000"/>
                        </a:lnSpc>
                        <a:spcBef>
                          <a:spcPts val="120"/>
                        </a:spcBef>
                        <a:spcAft>
                          <a:spcPts val="120"/>
                        </a:spcAft>
                      </a:pPr>
                      <a:r>
                        <a:rPr lang="en-US" sz="2000" kern="1000">
                          <a:solidFill>
                            <a:srgbClr val="FF0000"/>
                          </a:solidFill>
                          <a:effectLst/>
                          <a:latin typeface="Times New Roman" panose="02020603050405020304" pitchFamily="18" charset="0"/>
                          <a:ea typeface="方正书宋简体"/>
                        </a:rPr>
                        <a:t>180</a:t>
                      </a:r>
                      <a:endParaRPr lang="zh-CN" sz="2000" kern="1000">
                        <a:effectLst/>
                        <a:latin typeface="Times New Roman" panose="02020603050405020304" pitchFamily="18" charset="0"/>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50000"/>
                        </a:lnSpc>
                        <a:spcBef>
                          <a:spcPts val="120"/>
                        </a:spcBef>
                        <a:spcAft>
                          <a:spcPts val="120"/>
                        </a:spcAft>
                      </a:pPr>
                      <a:r>
                        <a:rPr lang="en-US" sz="2000" kern="1000">
                          <a:effectLst/>
                          <a:latin typeface="Times New Roman" panose="02020603050405020304" pitchFamily="18" charset="0"/>
                          <a:ea typeface="方正书宋简体"/>
                        </a:rPr>
                        <a:t>M03</a:t>
                      </a:r>
                      <a:endParaRPr lang="zh-CN" sz="2000" kern="1000">
                        <a:effectLst/>
                        <a:latin typeface="Times New Roman" panose="02020603050405020304" pitchFamily="18" charset="0"/>
                        <a:ea typeface="方正书宋简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031438966"/>
                  </a:ext>
                </a:extLst>
              </a:tr>
              <a:tr h="577583">
                <a:tc>
                  <a:txBody>
                    <a:bodyPr/>
                    <a:lstStyle/>
                    <a:p>
                      <a:pPr indent="254000" algn="just">
                        <a:lnSpc>
                          <a:spcPct val="150000"/>
                        </a:lnSpc>
                        <a:spcBef>
                          <a:spcPts val="120"/>
                        </a:spcBef>
                        <a:spcAft>
                          <a:spcPts val="120"/>
                        </a:spcAft>
                      </a:pPr>
                      <a:r>
                        <a:rPr lang="en-US" sz="2000" kern="1000">
                          <a:effectLst/>
                          <a:latin typeface="Times New Roman" panose="02020603050405020304" pitchFamily="18" charset="0"/>
                          <a:ea typeface="方正书宋简体"/>
                        </a:rPr>
                        <a:t>95004</a:t>
                      </a:r>
                      <a:endParaRPr lang="zh-CN" sz="2000" kern="1000">
                        <a:effectLst/>
                        <a:latin typeface="Times New Roman" panose="02020603050405020304" pitchFamily="18" charset="0"/>
                        <a:ea typeface="方正书宋简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50000"/>
                        </a:lnSpc>
                        <a:spcBef>
                          <a:spcPts val="120"/>
                        </a:spcBef>
                        <a:spcAft>
                          <a:spcPts val="120"/>
                        </a:spcAft>
                      </a:pPr>
                      <a:r>
                        <a:rPr lang="zh-CN" sz="2000" kern="1000">
                          <a:effectLst/>
                          <a:latin typeface="Times New Roman" panose="02020603050405020304" pitchFamily="18" charset="0"/>
                          <a:ea typeface="方正书宋简体"/>
                        </a:rPr>
                        <a:t>王小刚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50000"/>
                        </a:lnSpc>
                        <a:spcBef>
                          <a:spcPts val="120"/>
                        </a:spcBef>
                        <a:spcAft>
                          <a:spcPts val="120"/>
                        </a:spcAft>
                      </a:pPr>
                      <a:r>
                        <a:rPr lang="zh-CN" sz="2000" kern="1000" dirty="0">
                          <a:effectLst/>
                          <a:latin typeface="Times New Roman" panose="02020603050405020304" pitchFamily="18" charset="0"/>
                          <a:ea typeface="方正书宋简体"/>
                        </a:rPr>
                        <a:t>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50000"/>
                        </a:lnSpc>
                        <a:spcBef>
                          <a:spcPts val="120"/>
                        </a:spcBef>
                        <a:spcAft>
                          <a:spcPts val="120"/>
                        </a:spcAft>
                      </a:pPr>
                      <a:r>
                        <a:rPr lang="en-US" sz="2000" kern="1000" dirty="0">
                          <a:effectLst/>
                          <a:latin typeface="Times New Roman" panose="02020603050405020304" pitchFamily="18" charset="0"/>
                          <a:ea typeface="方正书宋简体"/>
                        </a:rPr>
                        <a:t>20</a:t>
                      </a:r>
                      <a:endParaRPr lang="zh-CN" sz="2000" kern="1000" dirty="0">
                        <a:effectLst/>
                        <a:latin typeface="Times New Roman" panose="02020603050405020304" pitchFamily="18" charset="0"/>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50000"/>
                        </a:lnSpc>
                        <a:spcBef>
                          <a:spcPts val="120"/>
                        </a:spcBef>
                        <a:spcAft>
                          <a:spcPts val="120"/>
                        </a:spcAft>
                      </a:pPr>
                      <a:r>
                        <a:rPr lang="en-US" sz="2000" kern="1000" dirty="0">
                          <a:effectLst/>
                          <a:latin typeface="Times New Roman" panose="02020603050405020304" pitchFamily="18" charset="0"/>
                          <a:ea typeface="方正书宋简体"/>
                        </a:rPr>
                        <a:t>M05</a:t>
                      </a:r>
                      <a:endParaRPr lang="zh-CN" sz="2000" kern="1000" dirty="0">
                        <a:effectLst/>
                        <a:latin typeface="Times New Roman" panose="02020603050405020304" pitchFamily="18" charset="0"/>
                        <a:ea typeface="方正书宋简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61285840"/>
                  </a:ext>
                </a:extLst>
              </a:tr>
            </a:tbl>
          </a:graphicData>
        </a:graphic>
      </p:graphicFrame>
      <p:sp>
        <p:nvSpPr>
          <p:cNvPr id="15" name="文本框 14">
            <a:extLst>
              <a:ext uri="{FF2B5EF4-FFF2-40B4-BE49-F238E27FC236}">
                <a16:creationId xmlns:a16="http://schemas.microsoft.com/office/drawing/2014/main" xmlns="" id="{E9704CED-C010-46CA-A2B3-447F0CD10413}"/>
              </a:ext>
            </a:extLst>
          </p:cNvPr>
          <p:cNvSpPr txBox="1"/>
          <p:nvPr/>
        </p:nvSpPr>
        <p:spPr>
          <a:xfrm>
            <a:off x="822325" y="5609225"/>
            <a:ext cx="4544834" cy="400110"/>
          </a:xfrm>
          <a:prstGeom prst="rect">
            <a:avLst/>
          </a:prstGeom>
          <a:noFill/>
        </p:spPr>
        <p:txBody>
          <a:bodyPr wrap="none" rtlCol="0">
            <a:spAutoFit/>
          </a:bodyPr>
          <a:lstStyle/>
          <a:p>
            <a:r>
              <a:rPr lang="zh-CN" altLang="en-US" sz="2000" dirty="0"/>
              <a:t>越早处理脏数据，数据清理操作越简单</a:t>
            </a:r>
          </a:p>
        </p:txBody>
      </p:sp>
      <p:sp>
        <p:nvSpPr>
          <p:cNvPr id="13" name="灯片编号占位符 12"/>
          <p:cNvSpPr>
            <a:spLocks noGrp="1"/>
          </p:cNvSpPr>
          <p:nvPr>
            <p:ph type="sldNum" sz="quarter" idx="12"/>
          </p:nvPr>
        </p:nvSpPr>
        <p:spPr/>
        <p:txBody>
          <a:bodyPr/>
          <a:lstStyle/>
          <a:p>
            <a:fld id="{7D9BB5D0-35E4-459D-AEF3-FE4D7C45CC19}" type="slidenum">
              <a:rPr lang="zh-CN" altLang="en-US" smtClean="0"/>
              <a:pPr/>
              <a:t>19</a:t>
            </a:fld>
            <a:endParaRPr lang="zh-CN" altLang="en-US"/>
          </a:p>
        </p:txBody>
      </p:sp>
    </p:spTree>
    <p:extLst>
      <p:ext uri="{BB962C8B-B14F-4D97-AF65-F5344CB8AC3E}">
        <p14:creationId xmlns:p14="http://schemas.microsoft.com/office/powerpoint/2010/main" xmlns="" val="1716143935"/>
      </p:ext>
    </p:extLst>
  </p:cSld>
  <p:clrMapOvr>
    <a:masterClrMapping/>
  </p:clrMapOvr>
  <mc:AlternateContent xmlns:mc="http://schemas.openxmlformats.org/markup-compatibility/2006">
    <mc:Choice xmlns:p14="http://schemas.microsoft.com/office/powerpoint/2010/main" xmlns="" Requires="p14">
      <p:transition spd="slow" p14:dur="2000" advTm="20762"/>
    </mc:Choice>
    <mc:Fallback>
      <p:transition spd="slow" advTm="207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a:extLst>
              <a:ext uri="{FF2B5EF4-FFF2-40B4-BE49-F238E27FC236}">
                <a16:creationId xmlns:a16="http://schemas.microsoft.com/office/drawing/2014/main" xmlns="" id="{259D7034-615E-47DB-A0C9-B8CA824646CB}"/>
              </a:ext>
            </a:extLst>
          </p:cNvPr>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a:extLst>
              <a:ext uri="{FF2B5EF4-FFF2-40B4-BE49-F238E27FC236}">
                <a16:creationId xmlns:a16="http://schemas.microsoft.com/office/drawing/2014/main" xmlns="" id="{EDF5B40D-29A9-44A4-B20C-724CDB955426}"/>
              </a:ext>
            </a:extLst>
          </p:cNvPr>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平行四边形 3">
            <a:extLst>
              <a:ext uri="{FF2B5EF4-FFF2-40B4-BE49-F238E27FC236}">
                <a16:creationId xmlns:a16="http://schemas.microsoft.com/office/drawing/2014/main" xmlns="" id="{AE14E67D-5B29-40A4-8282-5514291ED357}"/>
              </a:ext>
            </a:extLst>
          </p:cNvPr>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6">
            <a:extLst>
              <a:ext uri="{FF2B5EF4-FFF2-40B4-BE49-F238E27FC236}">
                <a16:creationId xmlns:a16="http://schemas.microsoft.com/office/drawing/2014/main" xmlns="" id="{4D70C5EB-7AFC-4913-AA60-385E24923FF7}"/>
              </a:ext>
            </a:extLst>
          </p:cNvPr>
          <p:cNvSpPr txBox="1"/>
          <p:nvPr/>
        </p:nvSpPr>
        <p:spPr>
          <a:xfrm>
            <a:off x="1131891" y="766772"/>
            <a:ext cx="3763493" cy="461665"/>
          </a:xfrm>
          <a:prstGeom prst="rect">
            <a:avLst/>
          </a:prstGeom>
          <a:noFill/>
        </p:spPr>
        <p:txBody>
          <a:bodyPr wrap="square" rtlCol="0">
            <a:spAutoFit/>
          </a:bodyPr>
          <a:lstStyle>
            <a:defPPr>
              <a:defRPr lang="zh-CN"/>
            </a:defPPr>
            <a:lvl1pPr>
              <a:defRPr sz="2400" b="1">
                <a:solidFill>
                  <a:schemeClr val="tx1">
                    <a:lumMod val="65000"/>
                    <a:lumOff val="35000"/>
                  </a:schemeClr>
                </a:solidFill>
                <a:latin typeface="微软雅黑" panose="020B0503020204020204" charset="-122"/>
                <a:ea typeface="微软雅黑" panose="020B0503020204020204" charset="-122"/>
              </a:defRPr>
            </a:lvl1pPr>
          </a:lstStyle>
          <a:p>
            <a:r>
              <a:rPr lang="zh-CN" altLang="en-US" dirty="0" smtClean="0"/>
              <a:t>大数据项目开发流程</a:t>
            </a:r>
            <a:endParaRPr lang="zh-CN" altLang="en-US" dirty="0"/>
          </a:p>
        </p:txBody>
      </p:sp>
      <p:grpSp>
        <p:nvGrpSpPr>
          <p:cNvPr id="12" name="组合 11"/>
          <p:cNvGrpSpPr/>
          <p:nvPr/>
        </p:nvGrpSpPr>
        <p:grpSpPr>
          <a:xfrm>
            <a:off x="972684" y="3107884"/>
            <a:ext cx="2062128" cy="862955"/>
            <a:chOff x="2107" y="0"/>
            <a:chExt cx="2062128" cy="862955"/>
          </a:xfrm>
        </p:grpSpPr>
        <p:sp>
          <p:nvSpPr>
            <p:cNvPr id="25" name="燕尾形 24"/>
            <p:cNvSpPr/>
            <p:nvPr/>
          </p:nvSpPr>
          <p:spPr>
            <a:xfrm>
              <a:off x="2107" y="0"/>
              <a:ext cx="2062128" cy="862955"/>
            </a:xfrm>
            <a:prstGeom prst="chevron">
              <a:avLst/>
            </a:prstGeom>
            <a:solidFill>
              <a:schemeClr val="bg1">
                <a:lumMod val="95000"/>
              </a:schemeClr>
            </a:solidFill>
            <a:ln>
              <a:solidFill>
                <a:schemeClr val="bg1">
                  <a:lumMod val="9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6" name="燕尾形 4"/>
            <p:cNvSpPr/>
            <p:nvPr/>
          </p:nvSpPr>
          <p:spPr>
            <a:xfrm>
              <a:off x="433585" y="0"/>
              <a:ext cx="1199173" cy="8629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800000"/>
                  </a:solidFill>
                </a:rPr>
                <a:t>数据</a:t>
              </a:r>
              <a:endParaRPr lang="en-US" altLang="zh-CN" sz="2400" b="1" kern="1200" dirty="0" smtClean="0">
                <a:solidFill>
                  <a:srgbClr val="800000"/>
                </a:solidFill>
              </a:endParaRPr>
            </a:p>
            <a:p>
              <a:pPr lvl="0" algn="ctr" defTabSz="1066800">
                <a:lnSpc>
                  <a:spcPct val="90000"/>
                </a:lnSpc>
                <a:spcBef>
                  <a:spcPct val="0"/>
                </a:spcBef>
                <a:spcAft>
                  <a:spcPct val="35000"/>
                </a:spcAft>
              </a:pPr>
              <a:r>
                <a:rPr lang="zh-CN" altLang="en-US" sz="2400" b="1" kern="1200" dirty="0" smtClean="0">
                  <a:solidFill>
                    <a:srgbClr val="800000"/>
                  </a:solidFill>
                </a:rPr>
                <a:t>采集</a:t>
              </a:r>
              <a:endParaRPr lang="zh-CN" altLang="en-US" sz="2400" b="1" kern="1200" dirty="0">
                <a:solidFill>
                  <a:srgbClr val="800000"/>
                </a:solidFill>
              </a:endParaRPr>
            </a:p>
          </p:txBody>
        </p:sp>
      </p:grpSp>
      <p:grpSp>
        <p:nvGrpSpPr>
          <p:cNvPr id="13" name="组合 12"/>
          <p:cNvGrpSpPr/>
          <p:nvPr/>
        </p:nvGrpSpPr>
        <p:grpSpPr>
          <a:xfrm>
            <a:off x="2809824" y="3107884"/>
            <a:ext cx="2334813" cy="862955"/>
            <a:chOff x="1839247" y="0"/>
            <a:chExt cx="2334813" cy="862955"/>
          </a:xfrm>
        </p:grpSpPr>
        <p:sp>
          <p:nvSpPr>
            <p:cNvPr id="23" name="燕尾形 22"/>
            <p:cNvSpPr/>
            <p:nvPr/>
          </p:nvSpPr>
          <p:spPr>
            <a:xfrm>
              <a:off x="1839247" y="0"/>
              <a:ext cx="2334813" cy="862955"/>
            </a:xfrm>
            <a:prstGeom prst="chevron">
              <a:avLst/>
            </a:prstGeom>
            <a:solidFill>
              <a:schemeClr val="bg1">
                <a:lumMod val="8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燕尾形 6"/>
            <p:cNvSpPr/>
            <p:nvPr/>
          </p:nvSpPr>
          <p:spPr>
            <a:xfrm>
              <a:off x="2270725" y="0"/>
              <a:ext cx="1471858" cy="8629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800000"/>
                  </a:solidFill>
                </a:rPr>
                <a:t>数据</a:t>
              </a:r>
              <a:endParaRPr lang="en-US" altLang="zh-CN" sz="2400" b="1" kern="1200" dirty="0" smtClean="0">
                <a:solidFill>
                  <a:srgbClr val="800000"/>
                </a:solidFill>
              </a:endParaRPr>
            </a:p>
            <a:p>
              <a:pPr lvl="0" algn="ctr" defTabSz="1066800">
                <a:lnSpc>
                  <a:spcPct val="90000"/>
                </a:lnSpc>
                <a:spcBef>
                  <a:spcPct val="0"/>
                </a:spcBef>
                <a:spcAft>
                  <a:spcPct val="35000"/>
                </a:spcAft>
              </a:pPr>
              <a:r>
                <a:rPr lang="zh-CN" altLang="en-US" sz="2400" b="1" kern="1200" dirty="0" smtClean="0">
                  <a:solidFill>
                    <a:srgbClr val="800000"/>
                  </a:solidFill>
                </a:rPr>
                <a:t>预处理</a:t>
              </a:r>
              <a:endParaRPr lang="zh-CN" altLang="en-US" sz="2400" b="1" kern="1200" dirty="0">
                <a:solidFill>
                  <a:srgbClr val="800000"/>
                </a:solidFill>
              </a:endParaRPr>
            </a:p>
          </p:txBody>
        </p:sp>
      </p:grpSp>
      <p:grpSp>
        <p:nvGrpSpPr>
          <p:cNvPr id="14" name="组合 13"/>
          <p:cNvGrpSpPr/>
          <p:nvPr/>
        </p:nvGrpSpPr>
        <p:grpSpPr>
          <a:xfrm>
            <a:off x="4919650" y="3107884"/>
            <a:ext cx="2249880" cy="862955"/>
            <a:chOff x="3949073" y="0"/>
            <a:chExt cx="2249880" cy="862955"/>
          </a:xfrm>
        </p:grpSpPr>
        <p:sp>
          <p:nvSpPr>
            <p:cNvPr id="21" name="燕尾形 20"/>
            <p:cNvSpPr/>
            <p:nvPr/>
          </p:nvSpPr>
          <p:spPr>
            <a:xfrm>
              <a:off x="3949073" y="0"/>
              <a:ext cx="2249880" cy="862955"/>
            </a:xfrm>
            <a:prstGeom prst="chevron">
              <a:avLst/>
            </a:prstGeom>
            <a:solidFill>
              <a:schemeClr val="bg1">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2" name="燕尾形 8"/>
            <p:cNvSpPr/>
            <p:nvPr/>
          </p:nvSpPr>
          <p:spPr>
            <a:xfrm>
              <a:off x="4380551" y="0"/>
              <a:ext cx="1386925" cy="8629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800000"/>
                  </a:solidFill>
                </a:rPr>
                <a:t>数据</a:t>
              </a:r>
              <a:endParaRPr lang="en-US" altLang="zh-CN" sz="2400" b="1" kern="1200" dirty="0" smtClean="0">
                <a:solidFill>
                  <a:srgbClr val="800000"/>
                </a:solidFill>
              </a:endParaRPr>
            </a:p>
            <a:p>
              <a:pPr lvl="0" algn="ctr" defTabSz="1066800">
                <a:lnSpc>
                  <a:spcPct val="90000"/>
                </a:lnSpc>
                <a:spcBef>
                  <a:spcPct val="0"/>
                </a:spcBef>
                <a:spcAft>
                  <a:spcPct val="35000"/>
                </a:spcAft>
              </a:pPr>
              <a:r>
                <a:rPr lang="zh-CN" altLang="en-US" sz="2400" b="1" kern="1200" dirty="0" smtClean="0">
                  <a:solidFill>
                    <a:srgbClr val="800000"/>
                  </a:solidFill>
                </a:rPr>
                <a:t>存储</a:t>
              </a:r>
              <a:endParaRPr lang="zh-CN" altLang="en-US" sz="2400" b="1" kern="1200" dirty="0">
                <a:solidFill>
                  <a:srgbClr val="800000"/>
                </a:solidFill>
              </a:endParaRPr>
            </a:p>
          </p:txBody>
        </p:sp>
      </p:grpSp>
      <p:grpSp>
        <p:nvGrpSpPr>
          <p:cNvPr id="15" name="组合 14"/>
          <p:cNvGrpSpPr/>
          <p:nvPr/>
        </p:nvGrpSpPr>
        <p:grpSpPr>
          <a:xfrm>
            <a:off x="6944543" y="3107884"/>
            <a:ext cx="2249880" cy="862955"/>
            <a:chOff x="5973966" y="0"/>
            <a:chExt cx="2249880" cy="862955"/>
          </a:xfrm>
        </p:grpSpPr>
        <p:sp>
          <p:nvSpPr>
            <p:cNvPr id="19" name="燕尾形 18"/>
            <p:cNvSpPr/>
            <p:nvPr/>
          </p:nvSpPr>
          <p:spPr>
            <a:xfrm>
              <a:off x="5973966" y="0"/>
              <a:ext cx="2249880" cy="862955"/>
            </a:xfrm>
            <a:prstGeom prst="chevron">
              <a:avLst/>
            </a:prstGeom>
            <a:solidFill>
              <a:schemeClr val="bg1">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燕尾形 10"/>
            <p:cNvSpPr/>
            <p:nvPr/>
          </p:nvSpPr>
          <p:spPr>
            <a:xfrm>
              <a:off x="6405444" y="0"/>
              <a:ext cx="1386925" cy="8629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zh-CN" altLang="en-US" sz="2200" b="1" kern="1200" dirty="0" smtClean="0">
                  <a:solidFill>
                    <a:srgbClr val="800000"/>
                  </a:solidFill>
                </a:rPr>
                <a:t>数据</a:t>
              </a:r>
              <a:endParaRPr lang="en-US" altLang="zh-CN" sz="2200" b="1" kern="1200" dirty="0" smtClean="0">
                <a:solidFill>
                  <a:srgbClr val="800000"/>
                </a:solidFill>
              </a:endParaRPr>
            </a:p>
            <a:p>
              <a:pPr lvl="0" algn="ctr" defTabSz="977900">
                <a:lnSpc>
                  <a:spcPct val="90000"/>
                </a:lnSpc>
                <a:spcBef>
                  <a:spcPct val="0"/>
                </a:spcBef>
                <a:spcAft>
                  <a:spcPct val="35000"/>
                </a:spcAft>
              </a:pPr>
              <a:r>
                <a:rPr lang="zh-CN" altLang="en-US" sz="2200" b="1" kern="1200" dirty="0" smtClean="0">
                  <a:solidFill>
                    <a:srgbClr val="800000"/>
                  </a:solidFill>
                </a:rPr>
                <a:t>分析</a:t>
              </a:r>
              <a:r>
                <a:rPr lang="zh-CN" altLang="en-US" sz="2200" b="1" kern="1200" dirty="0">
                  <a:solidFill>
                    <a:srgbClr val="800000"/>
                  </a:solidFill>
                </a:rPr>
                <a:t>挖掘</a:t>
              </a:r>
            </a:p>
          </p:txBody>
        </p:sp>
      </p:grpSp>
      <p:grpSp>
        <p:nvGrpSpPr>
          <p:cNvPr id="16" name="组合 15"/>
          <p:cNvGrpSpPr/>
          <p:nvPr/>
        </p:nvGrpSpPr>
        <p:grpSpPr>
          <a:xfrm>
            <a:off x="8969436" y="3107884"/>
            <a:ext cx="2249880" cy="862955"/>
            <a:chOff x="7998859" y="0"/>
            <a:chExt cx="2249880" cy="862955"/>
          </a:xfrm>
        </p:grpSpPr>
        <p:sp>
          <p:nvSpPr>
            <p:cNvPr id="17" name="燕尾形 16"/>
            <p:cNvSpPr/>
            <p:nvPr/>
          </p:nvSpPr>
          <p:spPr>
            <a:xfrm>
              <a:off x="7998859" y="0"/>
              <a:ext cx="2249880" cy="862955"/>
            </a:xfrm>
            <a:prstGeom prst="chevron">
              <a:avLst/>
            </a:prstGeom>
            <a:solidFill>
              <a:schemeClr val="bg1">
                <a:lumMod val="6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燕尾形 12"/>
            <p:cNvSpPr/>
            <p:nvPr/>
          </p:nvSpPr>
          <p:spPr>
            <a:xfrm>
              <a:off x="8430337" y="0"/>
              <a:ext cx="1386925" cy="8629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800000"/>
                  </a:solidFill>
                </a:rPr>
                <a:t>数据</a:t>
              </a:r>
              <a:endParaRPr lang="en-US" altLang="zh-CN" sz="2400" b="1" kern="1200" dirty="0" smtClean="0">
                <a:solidFill>
                  <a:srgbClr val="800000"/>
                </a:solidFill>
              </a:endParaRPr>
            </a:p>
            <a:p>
              <a:pPr lvl="0" algn="ctr" defTabSz="1066800">
                <a:lnSpc>
                  <a:spcPct val="90000"/>
                </a:lnSpc>
                <a:spcBef>
                  <a:spcPct val="0"/>
                </a:spcBef>
                <a:spcAft>
                  <a:spcPct val="35000"/>
                </a:spcAft>
              </a:pPr>
              <a:r>
                <a:rPr lang="zh-CN" altLang="en-US" sz="2400" b="1" kern="1200" dirty="0" smtClean="0">
                  <a:solidFill>
                    <a:srgbClr val="800000"/>
                  </a:solidFill>
                </a:rPr>
                <a:t>可视化</a:t>
              </a:r>
              <a:endParaRPr lang="zh-CN" altLang="en-US" sz="2400" b="1" kern="1200" dirty="0">
                <a:solidFill>
                  <a:srgbClr val="800000"/>
                </a:solidFill>
              </a:endParaRPr>
            </a:p>
          </p:txBody>
        </p:sp>
      </p:grpSp>
      <p:sp>
        <p:nvSpPr>
          <p:cNvPr id="29" name="灯片编号占位符 28"/>
          <p:cNvSpPr>
            <a:spLocks noGrp="1"/>
          </p:cNvSpPr>
          <p:nvPr>
            <p:ph type="sldNum" sz="quarter" idx="12"/>
          </p:nvPr>
        </p:nvSpPr>
        <p:spPr/>
        <p:txBody>
          <a:bodyPr/>
          <a:lstStyle/>
          <a:p>
            <a:fld id="{565CE74E-AB26-4998-AD42-012C4C1AD076}" type="slidenum">
              <a:rPr lang="zh-CN" altLang="en-US" smtClean="0"/>
              <a:pPr/>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平行四边形 4">
            <a:extLst>
              <a:ext uri="{FF2B5EF4-FFF2-40B4-BE49-F238E27FC236}">
                <a16:creationId xmlns:a16="http://schemas.microsoft.com/office/drawing/2014/main" xmlns="" id="{154D608A-3556-4641-914F-D342AE443AD4}"/>
              </a:ext>
            </a:extLst>
          </p:cNvPr>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a:extLst>
              <a:ext uri="{FF2B5EF4-FFF2-40B4-BE49-F238E27FC236}">
                <a16:creationId xmlns:a16="http://schemas.microsoft.com/office/drawing/2014/main" xmlns="" id="{F86AD7B1-68AF-4631-B981-40240FB238A0}"/>
              </a:ext>
            </a:extLst>
          </p:cNvPr>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a:extLst>
              <a:ext uri="{FF2B5EF4-FFF2-40B4-BE49-F238E27FC236}">
                <a16:creationId xmlns:a16="http://schemas.microsoft.com/office/drawing/2014/main" xmlns="" id="{F6D7168D-19E8-4EA0-BADC-9565607618D8}"/>
              </a:ext>
            </a:extLst>
          </p:cNvPr>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6">
            <a:extLst>
              <a:ext uri="{FF2B5EF4-FFF2-40B4-BE49-F238E27FC236}">
                <a16:creationId xmlns:a16="http://schemas.microsoft.com/office/drawing/2014/main" xmlns="" id="{E82424ED-2D57-487C-9782-7CBAE1551133}"/>
              </a:ext>
            </a:extLst>
          </p:cNvPr>
          <p:cNvSpPr txBox="1"/>
          <p:nvPr/>
        </p:nvSpPr>
        <p:spPr>
          <a:xfrm>
            <a:off x="1131891" y="766772"/>
            <a:ext cx="3763493" cy="523220"/>
          </a:xfrm>
          <a:prstGeom prst="rect">
            <a:avLst/>
          </a:prstGeom>
          <a:noFill/>
        </p:spPr>
        <p:txBody>
          <a:bodyPr wrap="square" rtlCol="0">
            <a:spAutoFit/>
          </a:bodyPr>
          <a:lstStyle>
            <a:defPPr>
              <a:defRPr lang="zh-CN"/>
            </a:defPPr>
            <a:lvl1pPr>
              <a:defRPr sz="2400" b="1">
                <a:solidFill>
                  <a:schemeClr val="tx1">
                    <a:lumMod val="65000"/>
                    <a:lumOff val="35000"/>
                  </a:schemeClr>
                </a:solidFill>
                <a:latin typeface="微软雅黑" panose="020B0503020204020204" charset="-122"/>
                <a:ea typeface="微软雅黑" panose="020B0503020204020204" charset="-122"/>
              </a:defRPr>
            </a:lvl1pPr>
          </a:lstStyle>
          <a:p>
            <a:r>
              <a:rPr lang="zh-CN" altLang="en-US" dirty="0"/>
              <a:t>数据清理</a:t>
            </a:r>
          </a:p>
        </p:txBody>
      </p:sp>
      <p:sp>
        <p:nvSpPr>
          <p:cNvPr id="28" name="文本框 27">
            <a:extLst>
              <a:ext uri="{FF2B5EF4-FFF2-40B4-BE49-F238E27FC236}">
                <a16:creationId xmlns:a16="http://schemas.microsoft.com/office/drawing/2014/main" xmlns="" id="{6214AEAA-E45F-450C-8FD3-57DA9E9BD108}"/>
              </a:ext>
            </a:extLst>
          </p:cNvPr>
          <p:cNvSpPr txBox="1"/>
          <p:nvPr/>
        </p:nvSpPr>
        <p:spPr>
          <a:xfrm>
            <a:off x="1618786" y="5034543"/>
            <a:ext cx="2503978" cy="1200329"/>
          </a:xfrm>
          <a:prstGeom prst="rect">
            <a:avLst/>
          </a:prstGeom>
          <a:noFill/>
        </p:spPr>
        <p:txBody>
          <a:bodyPr wrap="square" rtlCol="0">
            <a:spAutoFit/>
          </a:bodyPr>
          <a:lstStyle/>
          <a:p>
            <a:pPr marL="342900" indent="-342900">
              <a:buClr>
                <a:srgbClr val="800000"/>
              </a:buClr>
              <a:buFont typeface="Wingdings" panose="05000000000000000000" pitchFamily="2" charset="2"/>
              <a:buChar char="p"/>
            </a:pPr>
            <a:r>
              <a:rPr lang="zh-CN" altLang="en-US" sz="2400" dirty="0"/>
              <a:t>缺失值处理</a:t>
            </a:r>
            <a:endParaRPr lang="en-US" altLang="zh-CN" sz="2400" dirty="0"/>
          </a:p>
          <a:p>
            <a:endParaRPr lang="en-US" altLang="zh-CN" sz="2400" dirty="0"/>
          </a:p>
          <a:p>
            <a:pPr marL="342900" indent="-342900">
              <a:buClr>
                <a:srgbClr val="800000"/>
              </a:buClr>
              <a:buFont typeface="Wingdings" panose="05000000000000000000" pitchFamily="2" charset="2"/>
              <a:buChar char="p"/>
            </a:pPr>
            <a:r>
              <a:rPr lang="zh-CN" altLang="en-US" sz="2400" dirty="0"/>
              <a:t>噪声数据平滑</a:t>
            </a:r>
          </a:p>
        </p:txBody>
      </p:sp>
      <p:sp>
        <p:nvSpPr>
          <p:cNvPr id="3" name="矩形 2">
            <a:extLst>
              <a:ext uri="{FF2B5EF4-FFF2-40B4-BE49-F238E27FC236}">
                <a16:creationId xmlns:a16="http://schemas.microsoft.com/office/drawing/2014/main" xmlns="" id="{DDC998B0-CD6D-4EE7-A545-2240F16C7DD2}"/>
              </a:ext>
            </a:extLst>
          </p:cNvPr>
          <p:cNvSpPr/>
          <p:nvPr/>
        </p:nvSpPr>
        <p:spPr>
          <a:xfrm>
            <a:off x="1426359" y="3655521"/>
            <a:ext cx="9612122" cy="830997"/>
          </a:xfrm>
          <a:prstGeom prst="rect">
            <a:avLst/>
          </a:prstGeom>
        </p:spPr>
        <p:txBody>
          <a:bodyPr wrap="square">
            <a:spAutoFit/>
          </a:bodyPr>
          <a:lstStyle/>
          <a:p>
            <a:r>
              <a:rPr lang="zh-CN" altLang="en-US" sz="2400" dirty="0"/>
              <a:t>数据清理试图填充空缺的值、识别孤立点、消除噪声，并纠正数据中的不一致性。</a:t>
            </a:r>
          </a:p>
        </p:txBody>
      </p:sp>
      <p:graphicFrame>
        <p:nvGraphicFramePr>
          <p:cNvPr id="6" name="表格 5">
            <a:extLst>
              <a:ext uri="{FF2B5EF4-FFF2-40B4-BE49-F238E27FC236}">
                <a16:creationId xmlns:a16="http://schemas.microsoft.com/office/drawing/2014/main" xmlns="" id="{EC69BD5B-594E-4A62-A919-AC9A0A78F348}"/>
              </a:ext>
            </a:extLst>
          </p:cNvPr>
          <p:cNvGraphicFramePr>
            <a:graphicFrameLocks noGrp="1"/>
          </p:cNvGraphicFramePr>
          <p:nvPr>
            <p:extLst>
              <p:ext uri="{D42A27DB-BD31-4B8C-83A1-F6EECF244321}">
                <p14:modId xmlns:p14="http://schemas.microsoft.com/office/powerpoint/2010/main" xmlns="" val="3341753629"/>
              </p:ext>
            </p:extLst>
          </p:nvPr>
        </p:nvGraphicFramePr>
        <p:xfrm>
          <a:off x="1618786" y="1464851"/>
          <a:ext cx="7299187" cy="2286000"/>
        </p:xfrm>
        <a:graphic>
          <a:graphicData uri="http://schemas.openxmlformats.org/drawingml/2006/table">
            <a:tbl>
              <a:tblPr/>
              <a:tblGrid>
                <a:gridCol w="1039404">
                  <a:extLst>
                    <a:ext uri="{9D8B030D-6E8A-4147-A177-3AD203B41FA5}">
                      <a16:colId xmlns:a16="http://schemas.microsoft.com/office/drawing/2014/main" xmlns="" val="860709755"/>
                    </a:ext>
                  </a:extLst>
                </a:gridCol>
                <a:gridCol w="1345969">
                  <a:extLst>
                    <a:ext uri="{9D8B030D-6E8A-4147-A177-3AD203B41FA5}">
                      <a16:colId xmlns:a16="http://schemas.microsoft.com/office/drawing/2014/main" xmlns="" val="2400888692"/>
                    </a:ext>
                  </a:extLst>
                </a:gridCol>
                <a:gridCol w="1637938">
                  <a:extLst>
                    <a:ext uri="{9D8B030D-6E8A-4147-A177-3AD203B41FA5}">
                      <a16:colId xmlns:a16="http://schemas.microsoft.com/office/drawing/2014/main" xmlns="" val="4180399127"/>
                    </a:ext>
                  </a:extLst>
                </a:gridCol>
                <a:gridCol w="1637938">
                  <a:extLst>
                    <a:ext uri="{9D8B030D-6E8A-4147-A177-3AD203B41FA5}">
                      <a16:colId xmlns:a16="http://schemas.microsoft.com/office/drawing/2014/main" xmlns="" val="422925493"/>
                    </a:ext>
                  </a:extLst>
                </a:gridCol>
                <a:gridCol w="1637938">
                  <a:extLst>
                    <a:ext uri="{9D8B030D-6E8A-4147-A177-3AD203B41FA5}">
                      <a16:colId xmlns:a16="http://schemas.microsoft.com/office/drawing/2014/main" xmlns="" val="3102507948"/>
                    </a:ext>
                  </a:extLst>
                </a:gridCol>
              </a:tblGrid>
              <a:tr h="356586">
                <a:tc>
                  <a:txBody>
                    <a:bodyPr/>
                    <a:lstStyle/>
                    <a:p>
                      <a:pPr indent="254000" algn="just">
                        <a:lnSpc>
                          <a:spcPct val="150000"/>
                        </a:lnSpc>
                        <a:spcBef>
                          <a:spcPts val="120"/>
                        </a:spcBef>
                        <a:spcAft>
                          <a:spcPts val="120"/>
                        </a:spcAft>
                      </a:pPr>
                      <a:r>
                        <a:rPr lang="zh-CN" sz="2000" kern="1000" dirty="0">
                          <a:effectLst/>
                          <a:latin typeface="Times New Roman" panose="02020603050405020304" pitchFamily="18" charset="0"/>
                          <a:ea typeface="方正书宋简体"/>
                        </a:rPr>
                        <a:t>学号</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50000"/>
                        </a:lnSpc>
                        <a:spcBef>
                          <a:spcPts val="120"/>
                        </a:spcBef>
                        <a:spcAft>
                          <a:spcPts val="120"/>
                        </a:spcAft>
                      </a:pPr>
                      <a:r>
                        <a:rPr lang="zh-CN" sz="2000" kern="1000">
                          <a:effectLst/>
                          <a:latin typeface="Times New Roman" panose="02020603050405020304" pitchFamily="18" charset="0"/>
                          <a:ea typeface="方正书宋简体"/>
                        </a:rPr>
                        <a:t>姓名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50000"/>
                        </a:lnSpc>
                        <a:spcBef>
                          <a:spcPts val="120"/>
                        </a:spcBef>
                        <a:spcAft>
                          <a:spcPts val="120"/>
                        </a:spcAft>
                      </a:pPr>
                      <a:r>
                        <a:rPr lang="zh-CN" sz="2000" kern="1000">
                          <a:effectLst/>
                          <a:latin typeface="Times New Roman" panose="02020603050405020304" pitchFamily="18" charset="0"/>
                          <a:ea typeface="方正书宋简体"/>
                        </a:rPr>
                        <a:t>性别</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50000"/>
                        </a:lnSpc>
                        <a:spcBef>
                          <a:spcPts val="120"/>
                        </a:spcBef>
                        <a:spcAft>
                          <a:spcPts val="120"/>
                        </a:spcAft>
                      </a:pPr>
                      <a:r>
                        <a:rPr lang="zh-CN" sz="2000" kern="1000">
                          <a:effectLst/>
                          <a:latin typeface="Times New Roman" panose="02020603050405020304" pitchFamily="18" charset="0"/>
                          <a:ea typeface="方正书宋简体"/>
                        </a:rPr>
                        <a:t>年龄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50000"/>
                        </a:lnSpc>
                        <a:spcBef>
                          <a:spcPts val="120"/>
                        </a:spcBef>
                        <a:spcAft>
                          <a:spcPts val="120"/>
                        </a:spcAft>
                      </a:pPr>
                      <a:r>
                        <a:rPr lang="zh-CN" sz="2000" kern="1000">
                          <a:effectLst/>
                          <a:latin typeface="Times New Roman" panose="02020603050405020304" pitchFamily="18" charset="0"/>
                          <a:ea typeface="方正书宋简体"/>
                        </a:rPr>
                        <a:t>所在专业</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08309436"/>
                  </a:ext>
                </a:extLst>
              </a:tr>
              <a:tr h="356586">
                <a:tc>
                  <a:txBody>
                    <a:bodyPr/>
                    <a:lstStyle/>
                    <a:p>
                      <a:pPr indent="254000" algn="just">
                        <a:lnSpc>
                          <a:spcPct val="150000"/>
                        </a:lnSpc>
                        <a:spcBef>
                          <a:spcPts val="120"/>
                        </a:spcBef>
                        <a:spcAft>
                          <a:spcPts val="120"/>
                        </a:spcAft>
                      </a:pPr>
                      <a:r>
                        <a:rPr lang="en-US" sz="2000" kern="1000">
                          <a:effectLst/>
                          <a:latin typeface="Times New Roman" panose="02020603050405020304" pitchFamily="18" charset="0"/>
                          <a:ea typeface="方正书宋简体"/>
                        </a:rPr>
                        <a:t>95001</a:t>
                      </a:r>
                      <a:endParaRPr lang="zh-CN" sz="2000" kern="1000">
                        <a:effectLst/>
                        <a:latin typeface="Times New Roman" panose="02020603050405020304" pitchFamily="18" charset="0"/>
                        <a:ea typeface="方正书宋简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50000"/>
                        </a:lnSpc>
                        <a:spcBef>
                          <a:spcPts val="120"/>
                        </a:spcBef>
                        <a:spcAft>
                          <a:spcPts val="120"/>
                        </a:spcAft>
                      </a:pPr>
                      <a:r>
                        <a:rPr lang="zh-CN" sz="2000" kern="1000">
                          <a:effectLst/>
                          <a:latin typeface="Times New Roman" panose="02020603050405020304" pitchFamily="18" charset="0"/>
                          <a:ea typeface="方正书宋简体"/>
                        </a:rPr>
                        <a:t>张晓云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50000"/>
                        </a:lnSpc>
                        <a:spcBef>
                          <a:spcPts val="120"/>
                        </a:spcBef>
                        <a:spcAft>
                          <a:spcPts val="120"/>
                        </a:spcAft>
                      </a:pPr>
                      <a:r>
                        <a:rPr lang="zh-CN" sz="2000" kern="1000">
                          <a:effectLst/>
                          <a:latin typeface="Times New Roman" panose="02020603050405020304" pitchFamily="18" charset="0"/>
                          <a:ea typeface="方正书宋简体"/>
                        </a:rPr>
                        <a:t>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50000"/>
                        </a:lnSpc>
                        <a:spcBef>
                          <a:spcPts val="120"/>
                        </a:spcBef>
                        <a:spcAft>
                          <a:spcPts val="120"/>
                        </a:spcAft>
                      </a:pPr>
                      <a:r>
                        <a:rPr lang="en-US" sz="2000" kern="1000">
                          <a:effectLst/>
                          <a:latin typeface="Times New Roman" panose="02020603050405020304" pitchFamily="18" charset="0"/>
                          <a:ea typeface="方正书宋简体"/>
                        </a:rPr>
                        <a:t>18</a:t>
                      </a:r>
                      <a:endParaRPr lang="zh-CN" sz="2000" kern="1000">
                        <a:effectLst/>
                        <a:latin typeface="Times New Roman" panose="02020603050405020304" pitchFamily="18" charset="0"/>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50000"/>
                        </a:lnSpc>
                        <a:spcBef>
                          <a:spcPts val="120"/>
                        </a:spcBef>
                        <a:spcAft>
                          <a:spcPts val="120"/>
                        </a:spcAft>
                      </a:pPr>
                      <a:r>
                        <a:rPr lang="en-US" sz="2000" kern="1000">
                          <a:effectLst/>
                          <a:latin typeface="Times New Roman" panose="02020603050405020304" pitchFamily="18" charset="0"/>
                          <a:ea typeface="方正书宋简体"/>
                        </a:rPr>
                        <a:t>M01</a:t>
                      </a:r>
                      <a:endParaRPr lang="zh-CN" sz="2000" kern="1000">
                        <a:effectLst/>
                        <a:latin typeface="Times New Roman" panose="02020603050405020304" pitchFamily="18" charset="0"/>
                        <a:ea typeface="方正书宋简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88257515"/>
                  </a:ext>
                </a:extLst>
              </a:tr>
              <a:tr h="356586">
                <a:tc>
                  <a:txBody>
                    <a:bodyPr/>
                    <a:lstStyle/>
                    <a:p>
                      <a:pPr indent="254000" algn="just">
                        <a:lnSpc>
                          <a:spcPct val="150000"/>
                        </a:lnSpc>
                        <a:spcBef>
                          <a:spcPts val="120"/>
                        </a:spcBef>
                        <a:spcAft>
                          <a:spcPts val="120"/>
                        </a:spcAft>
                      </a:pPr>
                      <a:r>
                        <a:rPr lang="en-US" sz="2000" kern="1000">
                          <a:effectLst/>
                          <a:latin typeface="Times New Roman" panose="02020603050405020304" pitchFamily="18" charset="0"/>
                          <a:ea typeface="方正书宋简体"/>
                        </a:rPr>
                        <a:t>95002</a:t>
                      </a:r>
                      <a:endParaRPr lang="zh-CN" sz="2000" kern="1000">
                        <a:effectLst/>
                        <a:latin typeface="Times New Roman" panose="02020603050405020304" pitchFamily="18" charset="0"/>
                        <a:ea typeface="方正书宋简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50000"/>
                        </a:lnSpc>
                        <a:spcBef>
                          <a:spcPts val="120"/>
                        </a:spcBef>
                        <a:spcAft>
                          <a:spcPts val="120"/>
                        </a:spcAft>
                      </a:pPr>
                      <a:r>
                        <a:rPr lang="zh-CN" sz="2000" kern="1000">
                          <a:effectLst/>
                          <a:latin typeface="Times New Roman" panose="02020603050405020304" pitchFamily="18" charset="0"/>
                          <a:ea typeface="方正书宋简体"/>
                        </a:rPr>
                        <a:t>刘一天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50000"/>
                        </a:lnSpc>
                        <a:spcBef>
                          <a:spcPts val="120"/>
                        </a:spcBef>
                        <a:spcAft>
                          <a:spcPts val="120"/>
                        </a:spcAft>
                      </a:pPr>
                      <a:r>
                        <a:rPr lang="zh-CN" sz="2000" kern="1000">
                          <a:effectLst/>
                          <a:latin typeface="Times New Roman" panose="02020603050405020304" pitchFamily="18" charset="0"/>
                          <a:ea typeface="方正书宋简体"/>
                        </a:rPr>
                        <a:t>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50000"/>
                        </a:lnSpc>
                        <a:spcBef>
                          <a:spcPts val="120"/>
                        </a:spcBef>
                        <a:spcAft>
                          <a:spcPts val="120"/>
                        </a:spcAft>
                      </a:pPr>
                      <a:r>
                        <a:rPr lang="en-US" sz="2000" kern="1000">
                          <a:effectLst/>
                          <a:latin typeface="Times New Roman" panose="02020603050405020304" pitchFamily="18" charset="0"/>
                          <a:ea typeface="方正书宋简体"/>
                        </a:rPr>
                        <a:t>19</a:t>
                      </a:r>
                      <a:endParaRPr lang="zh-CN" sz="2000" kern="1000">
                        <a:effectLst/>
                        <a:latin typeface="Times New Roman" panose="02020603050405020304" pitchFamily="18" charset="0"/>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50000"/>
                        </a:lnSpc>
                        <a:spcBef>
                          <a:spcPts val="120"/>
                        </a:spcBef>
                        <a:spcAft>
                          <a:spcPts val="120"/>
                        </a:spcAft>
                      </a:pPr>
                      <a:r>
                        <a:rPr lang="en-US" sz="2000" kern="1000">
                          <a:effectLst/>
                          <a:latin typeface="Times New Roman" panose="02020603050405020304" pitchFamily="18" charset="0"/>
                          <a:ea typeface="方正书宋简体"/>
                        </a:rPr>
                        <a:t>M02</a:t>
                      </a:r>
                      <a:endParaRPr lang="zh-CN" sz="2000" kern="1000">
                        <a:effectLst/>
                        <a:latin typeface="Times New Roman" panose="02020603050405020304" pitchFamily="18" charset="0"/>
                        <a:ea typeface="方正书宋简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086946985"/>
                  </a:ext>
                </a:extLst>
              </a:tr>
              <a:tr h="356586">
                <a:tc>
                  <a:txBody>
                    <a:bodyPr/>
                    <a:lstStyle/>
                    <a:p>
                      <a:pPr indent="254000" algn="just">
                        <a:lnSpc>
                          <a:spcPct val="150000"/>
                        </a:lnSpc>
                        <a:spcBef>
                          <a:spcPts val="120"/>
                        </a:spcBef>
                        <a:spcAft>
                          <a:spcPts val="120"/>
                        </a:spcAft>
                      </a:pPr>
                      <a:r>
                        <a:rPr lang="en-US" sz="2000" kern="1000">
                          <a:effectLst/>
                          <a:latin typeface="Times New Roman" panose="02020603050405020304" pitchFamily="18" charset="0"/>
                          <a:ea typeface="方正书宋简体"/>
                        </a:rPr>
                        <a:t>95003</a:t>
                      </a:r>
                      <a:endParaRPr lang="zh-CN" sz="2000" kern="1000">
                        <a:effectLst/>
                        <a:latin typeface="Times New Roman" panose="02020603050405020304" pitchFamily="18" charset="0"/>
                        <a:ea typeface="方正书宋简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50000"/>
                        </a:lnSpc>
                        <a:spcBef>
                          <a:spcPts val="120"/>
                        </a:spcBef>
                        <a:spcAft>
                          <a:spcPts val="120"/>
                        </a:spcAft>
                      </a:pPr>
                      <a:r>
                        <a:rPr lang="zh-CN" sz="2000" kern="1000">
                          <a:effectLst/>
                          <a:latin typeface="Times New Roman" panose="02020603050405020304" pitchFamily="18" charset="0"/>
                          <a:ea typeface="方正书宋简体"/>
                        </a:rPr>
                        <a:t>邓茹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50000"/>
                        </a:lnSpc>
                        <a:spcBef>
                          <a:spcPts val="120"/>
                        </a:spcBef>
                        <a:spcAft>
                          <a:spcPts val="120"/>
                        </a:spcAft>
                      </a:pPr>
                      <a:r>
                        <a:rPr lang="zh-CN" sz="2000" kern="1000">
                          <a:effectLst/>
                          <a:latin typeface="Times New Roman" panose="02020603050405020304" pitchFamily="18" charset="0"/>
                          <a:ea typeface="方正书宋简体"/>
                        </a:rPr>
                        <a:t>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50000"/>
                        </a:lnSpc>
                        <a:spcBef>
                          <a:spcPts val="120"/>
                        </a:spcBef>
                        <a:spcAft>
                          <a:spcPts val="120"/>
                        </a:spcAft>
                      </a:pPr>
                      <a:r>
                        <a:rPr lang="en-US" sz="2000" kern="1000">
                          <a:effectLst/>
                          <a:latin typeface="Times New Roman" panose="02020603050405020304" pitchFamily="18" charset="0"/>
                          <a:ea typeface="方正书宋简体"/>
                        </a:rPr>
                        <a:t>18</a:t>
                      </a:r>
                      <a:endParaRPr lang="zh-CN" sz="2000" kern="1000">
                        <a:effectLst/>
                        <a:latin typeface="Times New Roman" panose="02020603050405020304" pitchFamily="18" charset="0"/>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50000"/>
                        </a:lnSpc>
                        <a:spcBef>
                          <a:spcPts val="120"/>
                        </a:spcBef>
                        <a:spcAft>
                          <a:spcPts val="120"/>
                        </a:spcAft>
                      </a:pPr>
                      <a:r>
                        <a:rPr lang="en-US" sz="2000" kern="1000">
                          <a:effectLst/>
                          <a:latin typeface="Times New Roman" panose="02020603050405020304" pitchFamily="18" charset="0"/>
                          <a:ea typeface="方正书宋简体"/>
                        </a:rPr>
                        <a:t>M03</a:t>
                      </a:r>
                      <a:endParaRPr lang="zh-CN" sz="2000" kern="1000">
                        <a:effectLst/>
                        <a:latin typeface="Times New Roman" panose="02020603050405020304" pitchFamily="18" charset="0"/>
                        <a:ea typeface="方正书宋简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260329104"/>
                  </a:ext>
                </a:extLst>
              </a:tr>
              <a:tr h="356586">
                <a:tc>
                  <a:txBody>
                    <a:bodyPr/>
                    <a:lstStyle/>
                    <a:p>
                      <a:pPr indent="254000" algn="just">
                        <a:lnSpc>
                          <a:spcPct val="150000"/>
                        </a:lnSpc>
                        <a:spcBef>
                          <a:spcPts val="120"/>
                        </a:spcBef>
                        <a:spcAft>
                          <a:spcPts val="120"/>
                        </a:spcAft>
                      </a:pPr>
                      <a:r>
                        <a:rPr lang="en-US" sz="2000" kern="1000">
                          <a:effectLst/>
                          <a:latin typeface="Times New Roman" panose="02020603050405020304" pitchFamily="18" charset="0"/>
                          <a:ea typeface="方正书宋简体"/>
                        </a:rPr>
                        <a:t>95004</a:t>
                      </a:r>
                      <a:endParaRPr lang="zh-CN" sz="2000" kern="1000">
                        <a:effectLst/>
                        <a:latin typeface="Times New Roman" panose="02020603050405020304" pitchFamily="18" charset="0"/>
                        <a:ea typeface="方正书宋简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50000"/>
                        </a:lnSpc>
                        <a:spcBef>
                          <a:spcPts val="120"/>
                        </a:spcBef>
                        <a:spcAft>
                          <a:spcPts val="120"/>
                        </a:spcAft>
                      </a:pPr>
                      <a:r>
                        <a:rPr lang="zh-CN" sz="2000" kern="1000">
                          <a:effectLst/>
                          <a:latin typeface="Times New Roman" panose="02020603050405020304" pitchFamily="18" charset="0"/>
                          <a:ea typeface="方正书宋简体"/>
                        </a:rPr>
                        <a:t>王小刚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50000"/>
                        </a:lnSpc>
                        <a:spcBef>
                          <a:spcPts val="120"/>
                        </a:spcBef>
                        <a:spcAft>
                          <a:spcPts val="120"/>
                        </a:spcAft>
                      </a:pPr>
                      <a:r>
                        <a:rPr lang="zh-CN" sz="2000" kern="1000">
                          <a:effectLst/>
                          <a:latin typeface="Times New Roman" panose="02020603050405020304" pitchFamily="18" charset="0"/>
                          <a:ea typeface="方正书宋简体"/>
                        </a:rPr>
                        <a:t>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50000"/>
                        </a:lnSpc>
                        <a:spcBef>
                          <a:spcPts val="120"/>
                        </a:spcBef>
                        <a:spcAft>
                          <a:spcPts val="120"/>
                        </a:spcAft>
                      </a:pPr>
                      <a:r>
                        <a:rPr lang="en-US" sz="2000" kern="1000" dirty="0">
                          <a:solidFill>
                            <a:srgbClr val="FF0000"/>
                          </a:solidFill>
                          <a:effectLst/>
                          <a:latin typeface="Times New Roman" panose="02020603050405020304" pitchFamily="18" charset="0"/>
                          <a:ea typeface="方正书宋简体"/>
                        </a:rPr>
                        <a:t>Null</a:t>
                      </a:r>
                      <a:endParaRPr lang="zh-CN" sz="2000" kern="1000" dirty="0">
                        <a:solidFill>
                          <a:srgbClr val="FF0000"/>
                        </a:solidFill>
                        <a:effectLst/>
                        <a:latin typeface="Times New Roman" panose="02020603050405020304" pitchFamily="18" charset="0"/>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50000"/>
                        </a:lnSpc>
                        <a:spcBef>
                          <a:spcPts val="120"/>
                        </a:spcBef>
                        <a:spcAft>
                          <a:spcPts val="120"/>
                        </a:spcAft>
                      </a:pPr>
                      <a:r>
                        <a:rPr lang="en-US" sz="2000" kern="1000" dirty="0">
                          <a:solidFill>
                            <a:schemeClr val="tx1"/>
                          </a:solidFill>
                          <a:effectLst/>
                          <a:latin typeface="Times New Roman" panose="02020603050405020304" pitchFamily="18" charset="0"/>
                          <a:ea typeface="方正书宋简体"/>
                        </a:rPr>
                        <a:t>M</a:t>
                      </a:r>
                      <a:r>
                        <a:rPr lang="en-US" altLang="zh-CN" sz="2000" kern="1000" dirty="0">
                          <a:solidFill>
                            <a:schemeClr val="tx1"/>
                          </a:solidFill>
                          <a:effectLst/>
                          <a:latin typeface="Times New Roman" panose="02020603050405020304" pitchFamily="18" charset="0"/>
                          <a:ea typeface="方正书宋简体"/>
                        </a:rPr>
                        <a:t>05</a:t>
                      </a:r>
                      <a:endParaRPr lang="zh-CN" sz="2000" kern="1000" dirty="0">
                        <a:solidFill>
                          <a:schemeClr val="tx1"/>
                        </a:solidFill>
                        <a:effectLst/>
                        <a:latin typeface="Times New Roman" panose="02020603050405020304" pitchFamily="18" charset="0"/>
                        <a:ea typeface="方正书宋简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098513429"/>
                  </a:ext>
                </a:extLst>
              </a:tr>
            </a:tbl>
          </a:graphicData>
        </a:graphic>
      </p:graphicFrame>
      <p:sp>
        <p:nvSpPr>
          <p:cNvPr id="12" name="灯片编号占位符 11"/>
          <p:cNvSpPr>
            <a:spLocks noGrp="1"/>
          </p:cNvSpPr>
          <p:nvPr>
            <p:ph type="sldNum" sz="quarter" idx="12"/>
          </p:nvPr>
        </p:nvSpPr>
        <p:spPr/>
        <p:txBody>
          <a:bodyPr/>
          <a:lstStyle/>
          <a:p>
            <a:fld id="{7D9BB5D0-35E4-459D-AEF3-FE4D7C45CC19}" type="slidenum">
              <a:rPr lang="zh-CN" altLang="en-US" smtClean="0"/>
              <a:pPr/>
              <a:t>20</a:t>
            </a:fld>
            <a:endParaRPr lang="zh-CN" altLang="en-US"/>
          </a:p>
        </p:txBody>
      </p:sp>
    </p:spTree>
    <p:extLst>
      <p:ext uri="{BB962C8B-B14F-4D97-AF65-F5344CB8AC3E}">
        <p14:creationId xmlns:p14="http://schemas.microsoft.com/office/powerpoint/2010/main" xmlns="" val="2563842321"/>
      </p:ext>
    </p:extLst>
  </p:cSld>
  <p:clrMapOvr>
    <a:masterClrMapping/>
  </p:clrMapOvr>
  <mc:AlternateContent xmlns:mc="http://schemas.openxmlformats.org/markup-compatibility/2006">
    <mc:Choice xmlns:p14="http://schemas.microsoft.com/office/powerpoint/2010/main" xmlns="" Requires="p14">
      <p:transition spd="slow" p14:dur="2000" advTm="20762"/>
    </mc:Choice>
    <mc:Fallback>
      <p:transition spd="slow" advTm="20762"/>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平行四边形 24">
            <a:extLst>
              <a:ext uri="{FF2B5EF4-FFF2-40B4-BE49-F238E27FC236}">
                <a16:creationId xmlns:a16="http://schemas.microsoft.com/office/drawing/2014/main" xmlns="" id="{DBF44575-6222-485B-8C3B-F8DB1009A499}"/>
              </a:ext>
            </a:extLst>
          </p:cNvPr>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平行四边形 25">
            <a:extLst>
              <a:ext uri="{FF2B5EF4-FFF2-40B4-BE49-F238E27FC236}">
                <a16:creationId xmlns:a16="http://schemas.microsoft.com/office/drawing/2014/main" xmlns="" id="{9D8F4F07-67FD-4686-9D9A-2E118EE458F7}"/>
              </a:ext>
            </a:extLst>
          </p:cNvPr>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a:extLst>
              <a:ext uri="{FF2B5EF4-FFF2-40B4-BE49-F238E27FC236}">
                <a16:creationId xmlns:a16="http://schemas.microsoft.com/office/drawing/2014/main" xmlns="" id="{5131ED1D-061C-46F6-B4E5-9F4D2738F25A}"/>
              </a:ext>
            </a:extLst>
          </p:cNvPr>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6">
            <a:extLst>
              <a:ext uri="{FF2B5EF4-FFF2-40B4-BE49-F238E27FC236}">
                <a16:creationId xmlns:a16="http://schemas.microsoft.com/office/drawing/2014/main" xmlns="" id="{E8F7436E-7905-48DB-907C-EFC1B7250F86}"/>
              </a:ext>
            </a:extLst>
          </p:cNvPr>
          <p:cNvSpPr txBox="1"/>
          <p:nvPr/>
        </p:nvSpPr>
        <p:spPr>
          <a:xfrm>
            <a:off x="1131891" y="766772"/>
            <a:ext cx="3763493" cy="461665"/>
          </a:xfrm>
          <a:prstGeom prst="rect">
            <a:avLst/>
          </a:prstGeom>
          <a:noFill/>
        </p:spPr>
        <p:txBody>
          <a:bodyPr wrap="square" rtlCol="0">
            <a:spAutoFit/>
          </a:bodyPr>
          <a:lstStyle>
            <a:defPPr>
              <a:defRPr lang="zh-CN"/>
            </a:defPPr>
            <a:lvl1pPr>
              <a:defRPr sz="2400" b="1">
                <a:solidFill>
                  <a:schemeClr val="tx1">
                    <a:lumMod val="65000"/>
                    <a:lumOff val="35000"/>
                  </a:schemeClr>
                </a:solidFill>
                <a:latin typeface="微软雅黑" panose="020B0503020204020204" charset="-122"/>
                <a:ea typeface="微软雅黑" panose="020B0503020204020204" charset="-122"/>
              </a:defRPr>
            </a:lvl1pPr>
          </a:lstStyle>
          <a:p>
            <a:r>
              <a:rPr lang="zh-CN" altLang="en-US" dirty="0"/>
              <a:t>缺失值处理</a:t>
            </a:r>
          </a:p>
        </p:txBody>
      </p:sp>
      <p:sp>
        <p:nvSpPr>
          <p:cNvPr id="2" name="矩形 1">
            <a:extLst>
              <a:ext uri="{FF2B5EF4-FFF2-40B4-BE49-F238E27FC236}">
                <a16:creationId xmlns:a16="http://schemas.microsoft.com/office/drawing/2014/main" xmlns="" id="{27BE2F7A-11F0-4452-8251-2E567D685143}"/>
              </a:ext>
            </a:extLst>
          </p:cNvPr>
          <p:cNvSpPr/>
          <p:nvPr/>
        </p:nvSpPr>
        <p:spPr>
          <a:xfrm>
            <a:off x="1006261" y="1543002"/>
            <a:ext cx="7579319" cy="461665"/>
          </a:xfrm>
          <a:prstGeom prst="rect">
            <a:avLst/>
          </a:prstGeom>
        </p:spPr>
        <p:txBody>
          <a:bodyPr wrap="none">
            <a:spAutoFit/>
          </a:bodyPr>
          <a:lstStyle/>
          <a:p>
            <a:r>
              <a:rPr lang="zh-CN" altLang="en-US" sz="2400" dirty="0"/>
              <a:t>缺失值：现有数据集中某个或某些属性的值是不完整的</a:t>
            </a:r>
          </a:p>
        </p:txBody>
      </p:sp>
      <p:graphicFrame>
        <p:nvGraphicFramePr>
          <p:cNvPr id="4" name="表格 3">
            <a:extLst>
              <a:ext uri="{FF2B5EF4-FFF2-40B4-BE49-F238E27FC236}">
                <a16:creationId xmlns:a16="http://schemas.microsoft.com/office/drawing/2014/main" xmlns="" id="{D9B3C0E2-534E-42FC-8881-17CCCE104E64}"/>
              </a:ext>
            </a:extLst>
          </p:cNvPr>
          <p:cNvGraphicFramePr>
            <a:graphicFrameLocks noGrp="1"/>
          </p:cNvGraphicFramePr>
          <p:nvPr>
            <p:extLst>
              <p:ext uri="{D42A27DB-BD31-4B8C-83A1-F6EECF244321}">
                <p14:modId xmlns:p14="http://schemas.microsoft.com/office/powerpoint/2010/main" xmlns="" val="1230930463"/>
              </p:ext>
            </p:extLst>
          </p:nvPr>
        </p:nvGraphicFramePr>
        <p:xfrm>
          <a:off x="1131891" y="2845606"/>
          <a:ext cx="5757911" cy="3026590"/>
        </p:xfrm>
        <a:graphic>
          <a:graphicData uri="http://schemas.openxmlformats.org/drawingml/2006/table">
            <a:tbl>
              <a:tblPr firstRow="1" bandRow="1">
                <a:tableStyleId>{5C22544A-7EE6-4342-B048-85BDC9FD1C3A}</a:tableStyleId>
              </a:tblPr>
              <a:tblGrid>
                <a:gridCol w="1139416">
                  <a:extLst>
                    <a:ext uri="{9D8B030D-6E8A-4147-A177-3AD203B41FA5}">
                      <a16:colId xmlns:a16="http://schemas.microsoft.com/office/drawing/2014/main" xmlns="" val="3289846055"/>
                    </a:ext>
                  </a:extLst>
                </a:gridCol>
                <a:gridCol w="1239864">
                  <a:extLst>
                    <a:ext uri="{9D8B030D-6E8A-4147-A177-3AD203B41FA5}">
                      <a16:colId xmlns:a16="http://schemas.microsoft.com/office/drawing/2014/main" xmlns="" val="24864092"/>
                    </a:ext>
                  </a:extLst>
                </a:gridCol>
                <a:gridCol w="743919">
                  <a:extLst>
                    <a:ext uri="{9D8B030D-6E8A-4147-A177-3AD203B41FA5}">
                      <a16:colId xmlns:a16="http://schemas.microsoft.com/office/drawing/2014/main" xmlns="" val="576263630"/>
                    </a:ext>
                  </a:extLst>
                </a:gridCol>
                <a:gridCol w="1658319">
                  <a:extLst>
                    <a:ext uri="{9D8B030D-6E8A-4147-A177-3AD203B41FA5}">
                      <a16:colId xmlns:a16="http://schemas.microsoft.com/office/drawing/2014/main" xmlns="" val="2097189042"/>
                    </a:ext>
                  </a:extLst>
                </a:gridCol>
                <a:gridCol w="976393">
                  <a:extLst>
                    <a:ext uri="{9D8B030D-6E8A-4147-A177-3AD203B41FA5}">
                      <a16:colId xmlns:a16="http://schemas.microsoft.com/office/drawing/2014/main" xmlns="" val="3356781052"/>
                    </a:ext>
                  </a:extLst>
                </a:gridCol>
              </a:tblGrid>
              <a:tr h="432370">
                <a:tc>
                  <a:txBody>
                    <a:bodyPr/>
                    <a:lstStyle/>
                    <a:p>
                      <a:r>
                        <a:rPr lang="zh-CN" altLang="en-US" dirty="0"/>
                        <a:t>客户编号</a:t>
                      </a:r>
                    </a:p>
                  </a:txBody>
                  <a:tcPr/>
                </a:tc>
                <a:tc>
                  <a:txBody>
                    <a:bodyPr/>
                    <a:lstStyle/>
                    <a:p>
                      <a:r>
                        <a:rPr lang="zh-CN" altLang="en-US" dirty="0"/>
                        <a:t>客户名称</a:t>
                      </a:r>
                    </a:p>
                  </a:txBody>
                  <a:tcPr/>
                </a:tc>
                <a:tc>
                  <a:txBody>
                    <a:bodyPr/>
                    <a:lstStyle/>
                    <a:p>
                      <a:r>
                        <a:rPr lang="en-US" altLang="zh-CN" dirty="0"/>
                        <a:t>......</a:t>
                      </a:r>
                      <a:endParaRPr lang="zh-CN" altLang="en-US" dirty="0"/>
                    </a:p>
                  </a:txBody>
                  <a:tcPr/>
                </a:tc>
                <a:tc>
                  <a:txBody>
                    <a:bodyPr/>
                    <a:lstStyle/>
                    <a:p>
                      <a:r>
                        <a:rPr lang="zh-CN" altLang="en-US" dirty="0"/>
                        <a:t>风险等级</a:t>
                      </a:r>
                    </a:p>
                  </a:txBody>
                  <a:tcPr/>
                </a:tc>
                <a:tc>
                  <a:txBody>
                    <a:bodyPr/>
                    <a:lstStyle/>
                    <a:p>
                      <a:r>
                        <a:rPr lang="zh-CN" altLang="en-US" dirty="0"/>
                        <a:t>收入</a:t>
                      </a:r>
                    </a:p>
                  </a:txBody>
                  <a:tcPr/>
                </a:tc>
                <a:extLst>
                  <a:ext uri="{0D108BD9-81ED-4DB2-BD59-A6C34878D82A}">
                    <a16:rowId xmlns:a16="http://schemas.microsoft.com/office/drawing/2014/main" xmlns="" val="505817627"/>
                  </a:ext>
                </a:extLst>
              </a:tr>
              <a:tr h="432370">
                <a:tc>
                  <a:txBody>
                    <a:bodyPr/>
                    <a:lstStyle/>
                    <a:p>
                      <a:r>
                        <a:rPr lang="en-US" altLang="zh-CN" dirty="0"/>
                        <a:t>0001</a:t>
                      </a:r>
                      <a:endParaRPr lang="zh-CN" altLang="en-US" dirty="0"/>
                    </a:p>
                  </a:txBody>
                  <a:tcPr/>
                </a:tc>
                <a:tc>
                  <a:txBody>
                    <a:bodyPr/>
                    <a:lstStyle/>
                    <a:p>
                      <a:r>
                        <a:rPr lang="zh-CN" altLang="en-US" dirty="0"/>
                        <a:t>张三</a:t>
                      </a:r>
                    </a:p>
                  </a:txBody>
                  <a:tcPr/>
                </a:tc>
                <a:tc>
                  <a:txBody>
                    <a:bodyPr/>
                    <a:lstStyle/>
                    <a:p>
                      <a:endParaRPr lang="zh-CN" altLang="en-US"/>
                    </a:p>
                  </a:txBody>
                  <a:tcPr/>
                </a:tc>
                <a:tc>
                  <a:txBody>
                    <a:bodyPr/>
                    <a:lstStyle/>
                    <a:p>
                      <a:r>
                        <a:rPr lang="en-US" altLang="zh-CN" dirty="0"/>
                        <a:t>3</a:t>
                      </a:r>
                      <a:endParaRPr lang="zh-CN" altLang="en-US" dirty="0"/>
                    </a:p>
                  </a:txBody>
                  <a:tcPr/>
                </a:tc>
                <a:tc>
                  <a:txBody>
                    <a:bodyPr/>
                    <a:lstStyle/>
                    <a:p>
                      <a:r>
                        <a:rPr lang="en-US" altLang="zh-CN" dirty="0"/>
                        <a:t>8000</a:t>
                      </a:r>
                      <a:endParaRPr lang="zh-CN" altLang="en-US" dirty="0"/>
                    </a:p>
                  </a:txBody>
                  <a:tcPr/>
                </a:tc>
                <a:extLst>
                  <a:ext uri="{0D108BD9-81ED-4DB2-BD59-A6C34878D82A}">
                    <a16:rowId xmlns:a16="http://schemas.microsoft.com/office/drawing/2014/main" xmlns="" val="953850384"/>
                  </a:ext>
                </a:extLst>
              </a:tr>
              <a:tr h="432370">
                <a:tc>
                  <a:txBody>
                    <a:bodyPr/>
                    <a:lstStyle/>
                    <a:p>
                      <a:r>
                        <a:rPr lang="en-US" altLang="zh-CN" dirty="0"/>
                        <a:t>0002</a:t>
                      </a:r>
                      <a:endParaRPr lang="zh-CN" altLang="en-US" dirty="0"/>
                    </a:p>
                  </a:txBody>
                  <a:tcPr/>
                </a:tc>
                <a:tc>
                  <a:txBody>
                    <a:bodyPr/>
                    <a:lstStyle/>
                    <a:p>
                      <a:r>
                        <a:rPr lang="zh-CN" altLang="en-US" dirty="0"/>
                        <a:t>李四</a:t>
                      </a:r>
                    </a:p>
                  </a:txBody>
                  <a:tcPr/>
                </a:tc>
                <a:tc>
                  <a:txBody>
                    <a:bodyPr/>
                    <a:lstStyle/>
                    <a:p>
                      <a:endParaRPr lang="zh-CN" altLang="en-US"/>
                    </a:p>
                  </a:txBody>
                  <a:tcPr/>
                </a:tc>
                <a:tc>
                  <a:txBody>
                    <a:bodyPr/>
                    <a:lstStyle/>
                    <a:p>
                      <a:r>
                        <a:rPr lang="en-US" altLang="zh-CN" dirty="0"/>
                        <a:t>2</a:t>
                      </a:r>
                      <a:endParaRPr lang="zh-CN" altLang="en-US" dirty="0"/>
                    </a:p>
                  </a:txBody>
                  <a:tcPr/>
                </a:tc>
                <a:tc>
                  <a:txBody>
                    <a:bodyPr/>
                    <a:lstStyle/>
                    <a:p>
                      <a:r>
                        <a:rPr lang="en-US" altLang="zh-CN" dirty="0"/>
                        <a:t>12000</a:t>
                      </a:r>
                      <a:endParaRPr lang="zh-CN" altLang="en-US" dirty="0"/>
                    </a:p>
                  </a:txBody>
                  <a:tcPr/>
                </a:tc>
                <a:extLst>
                  <a:ext uri="{0D108BD9-81ED-4DB2-BD59-A6C34878D82A}">
                    <a16:rowId xmlns:a16="http://schemas.microsoft.com/office/drawing/2014/main" xmlns="" val="1556846296"/>
                  </a:ext>
                </a:extLst>
              </a:tr>
              <a:tr h="432370">
                <a:tc>
                  <a:txBody>
                    <a:bodyPr/>
                    <a:lstStyle/>
                    <a:p>
                      <a:r>
                        <a:rPr lang="en-US" altLang="zh-CN" dirty="0"/>
                        <a:t>0003</a:t>
                      </a:r>
                      <a:endParaRPr lang="zh-CN" altLang="en-US" dirty="0"/>
                    </a:p>
                  </a:txBody>
                  <a:tcPr/>
                </a:tc>
                <a:tc>
                  <a:txBody>
                    <a:bodyPr/>
                    <a:lstStyle/>
                    <a:p>
                      <a:r>
                        <a:rPr lang="zh-CN" altLang="en-US" dirty="0"/>
                        <a:t>王五</a:t>
                      </a:r>
                    </a:p>
                  </a:txBody>
                  <a:tcPr/>
                </a:tc>
                <a:tc>
                  <a:txBody>
                    <a:bodyPr/>
                    <a:lstStyle/>
                    <a:p>
                      <a:endParaRPr lang="zh-CN" altLang="en-US"/>
                    </a:p>
                  </a:txBody>
                  <a:tcPr/>
                </a:tc>
                <a:tc>
                  <a:txBody>
                    <a:bodyPr/>
                    <a:lstStyle/>
                    <a:p>
                      <a:r>
                        <a:rPr lang="en-US" altLang="zh-CN" dirty="0"/>
                        <a:t>2</a:t>
                      </a:r>
                      <a:endParaRPr lang="zh-CN" altLang="en-US" dirty="0"/>
                    </a:p>
                  </a:txBody>
                  <a:tcPr/>
                </a:tc>
                <a:tc>
                  <a:txBody>
                    <a:bodyPr/>
                    <a:lstStyle/>
                    <a:p>
                      <a:r>
                        <a:rPr lang="en-US" altLang="zh-CN" dirty="0"/>
                        <a:t>11000</a:t>
                      </a:r>
                      <a:endParaRPr lang="zh-CN" altLang="en-US" dirty="0"/>
                    </a:p>
                  </a:txBody>
                  <a:tcPr/>
                </a:tc>
                <a:extLst>
                  <a:ext uri="{0D108BD9-81ED-4DB2-BD59-A6C34878D82A}">
                    <a16:rowId xmlns:a16="http://schemas.microsoft.com/office/drawing/2014/main" xmlns="" val="3363390127"/>
                  </a:ext>
                </a:extLst>
              </a:tr>
              <a:tr h="432370">
                <a:tc>
                  <a:txBody>
                    <a:bodyPr/>
                    <a:lstStyle/>
                    <a:p>
                      <a:r>
                        <a:rPr lang="en-US" altLang="zh-CN" dirty="0"/>
                        <a:t>0004</a:t>
                      </a:r>
                      <a:endParaRPr lang="zh-CN" altLang="en-US" dirty="0"/>
                    </a:p>
                  </a:txBody>
                  <a:tcPr/>
                </a:tc>
                <a:tc>
                  <a:txBody>
                    <a:bodyPr/>
                    <a:lstStyle/>
                    <a:p>
                      <a:r>
                        <a:rPr lang="zh-CN" altLang="en-US" dirty="0"/>
                        <a:t>赵六</a:t>
                      </a:r>
                    </a:p>
                  </a:txBody>
                  <a:tcPr/>
                </a:tc>
                <a:tc>
                  <a:txBody>
                    <a:bodyPr/>
                    <a:lstStyle/>
                    <a:p>
                      <a:endParaRPr lang="zh-CN" altLang="en-US"/>
                    </a:p>
                  </a:txBody>
                  <a:tcPr/>
                </a:tc>
                <a:tc>
                  <a:txBody>
                    <a:bodyPr/>
                    <a:lstStyle/>
                    <a:p>
                      <a:r>
                        <a:rPr lang="en-US" altLang="zh-CN" dirty="0"/>
                        <a:t>1</a:t>
                      </a:r>
                      <a:endParaRPr lang="zh-CN" altLang="en-US" dirty="0"/>
                    </a:p>
                  </a:txBody>
                  <a:tcPr/>
                </a:tc>
                <a:tc>
                  <a:txBody>
                    <a:bodyPr/>
                    <a:lstStyle/>
                    <a:p>
                      <a:r>
                        <a:rPr lang="en-US" altLang="zh-CN" dirty="0"/>
                        <a:t>20000</a:t>
                      </a:r>
                      <a:endParaRPr lang="zh-CN" altLang="en-US" dirty="0"/>
                    </a:p>
                  </a:txBody>
                  <a:tcPr/>
                </a:tc>
                <a:extLst>
                  <a:ext uri="{0D108BD9-81ED-4DB2-BD59-A6C34878D82A}">
                    <a16:rowId xmlns:a16="http://schemas.microsoft.com/office/drawing/2014/main" xmlns="" val="2962851323"/>
                  </a:ext>
                </a:extLst>
              </a:tr>
              <a:tr h="432370">
                <a:tc>
                  <a:txBody>
                    <a:bodyPr/>
                    <a:lstStyle/>
                    <a:p>
                      <a:r>
                        <a:rPr lang="en-US" altLang="zh-CN" dirty="0"/>
                        <a:t>0005</a:t>
                      </a:r>
                      <a:endParaRPr lang="zh-CN" altLang="en-US" dirty="0"/>
                    </a:p>
                  </a:txBody>
                  <a:tcPr/>
                </a:tc>
                <a:tc>
                  <a:txBody>
                    <a:bodyPr/>
                    <a:lstStyle/>
                    <a:p>
                      <a:r>
                        <a:rPr lang="zh-CN" altLang="en-US" dirty="0"/>
                        <a:t>李木</a:t>
                      </a:r>
                    </a:p>
                  </a:txBody>
                  <a:tcPr/>
                </a:tc>
                <a:tc>
                  <a:txBody>
                    <a:bodyPr/>
                    <a:lstStyle/>
                    <a:p>
                      <a:endParaRPr lang="zh-CN" altLang="en-US"/>
                    </a:p>
                  </a:txBody>
                  <a:tcPr/>
                </a:tc>
                <a:tc>
                  <a:txBody>
                    <a:bodyPr/>
                    <a:lstStyle/>
                    <a:p>
                      <a:r>
                        <a:rPr lang="en-US" altLang="zh-CN" dirty="0"/>
                        <a:t>2</a:t>
                      </a:r>
                      <a:endParaRPr lang="zh-CN" altLang="en-US" dirty="0"/>
                    </a:p>
                  </a:txBody>
                  <a:tcPr/>
                </a:tc>
                <a:tc>
                  <a:txBody>
                    <a:bodyPr/>
                    <a:lstStyle/>
                    <a:p>
                      <a:r>
                        <a:rPr lang="en-US" altLang="zh-CN" dirty="0">
                          <a:solidFill>
                            <a:srgbClr val="FF0000"/>
                          </a:solidFill>
                        </a:rPr>
                        <a:t>NULL</a:t>
                      </a:r>
                      <a:endParaRPr lang="zh-CN" altLang="en-US" dirty="0">
                        <a:solidFill>
                          <a:srgbClr val="FF0000"/>
                        </a:solidFill>
                      </a:endParaRPr>
                    </a:p>
                  </a:txBody>
                  <a:tcPr/>
                </a:tc>
                <a:extLst>
                  <a:ext uri="{0D108BD9-81ED-4DB2-BD59-A6C34878D82A}">
                    <a16:rowId xmlns:a16="http://schemas.microsoft.com/office/drawing/2014/main" xmlns="" val="1112941723"/>
                  </a:ext>
                </a:extLst>
              </a:tr>
              <a:tr h="432370">
                <a:tc>
                  <a:txBody>
                    <a:bodyPr/>
                    <a:lstStyle/>
                    <a:p>
                      <a:r>
                        <a:rPr lang="en-US" altLang="zh-CN" dirty="0"/>
                        <a:t>0006</a:t>
                      </a:r>
                      <a:endParaRPr lang="zh-CN" altLang="en-US" dirty="0"/>
                    </a:p>
                  </a:txBody>
                  <a:tcPr/>
                </a:tc>
                <a:tc>
                  <a:txBody>
                    <a:bodyPr/>
                    <a:lstStyle/>
                    <a:p>
                      <a:r>
                        <a:rPr lang="zh-CN" altLang="en-US" dirty="0"/>
                        <a:t>王权</a:t>
                      </a:r>
                    </a:p>
                  </a:txBody>
                  <a:tcPr/>
                </a:tc>
                <a:tc>
                  <a:txBody>
                    <a:bodyPr/>
                    <a:lstStyle/>
                    <a:p>
                      <a:endParaRPr lang="zh-CN" altLang="en-US"/>
                    </a:p>
                  </a:txBody>
                  <a:tcPr/>
                </a:tc>
                <a:tc>
                  <a:txBody>
                    <a:bodyPr/>
                    <a:lstStyle/>
                    <a:p>
                      <a:r>
                        <a:rPr lang="en-US" altLang="zh-CN" dirty="0"/>
                        <a:t>1</a:t>
                      </a:r>
                      <a:endParaRPr lang="zh-CN" altLang="en-US" dirty="0"/>
                    </a:p>
                  </a:txBody>
                  <a:tcPr/>
                </a:tc>
                <a:tc>
                  <a:txBody>
                    <a:bodyPr/>
                    <a:lstStyle/>
                    <a:p>
                      <a:r>
                        <a:rPr lang="en-US" altLang="zh-CN" dirty="0"/>
                        <a:t>25000</a:t>
                      </a:r>
                      <a:endParaRPr lang="zh-CN" altLang="en-US" dirty="0"/>
                    </a:p>
                  </a:txBody>
                  <a:tcPr/>
                </a:tc>
                <a:extLst>
                  <a:ext uri="{0D108BD9-81ED-4DB2-BD59-A6C34878D82A}">
                    <a16:rowId xmlns:a16="http://schemas.microsoft.com/office/drawing/2014/main" xmlns="" val="1671308010"/>
                  </a:ext>
                </a:extLst>
              </a:tr>
            </a:tbl>
          </a:graphicData>
        </a:graphic>
      </p:graphicFrame>
      <p:sp>
        <p:nvSpPr>
          <p:cNvPr id="6" name="文本框 5">
            <a:extLst>
              <a:ext uri="{FF2B5EF4-FFF2-40B4-BE49-F238E27FC236}">
                <a16:creationId xmlns:a16="http://schemas.microsoft.com/office/drawing/2014/main" xmlns="" id="{80AEE069-E7B3-41C1-9E98-4696A644E3C5}"/>
              </a:ext>
            </a:extLst>
          </p:cNvPr>
          <p:cNvSpPr txBox="1"/>
          <p:nvPr/>
        </p:nvSpPr>
        <p:spPr>
          <a:xfrm>
            <a:off x="7102145" y="2419909"/>
            <a:ext cx="5089855" cy="1938992"/>
          </a:xfrm>
          <a:prstGeom prst="rect">
            <a:avLst/>
          </a:prstGeom>
          <a:noFill/>
        </p:spPr>
        <p:txBody>
          <a:bodyPr wrap="none" rtlCol="0">
            <a:spAutoFit/>
          </a:bodyPr>
          <a:lstStyle/>
          <a:p>
            <a:r>
              <a:rPr lang="zh-CN" altLang="en-US" sz="2000" dirty="0"/>
              <a:t>缺失值处理方法：</a:t>
            </a:r>
            <a:endParaRPr lang="en-US" altLang="zh-CN" sz="2000" dirty="0"/>
          </a:p>
          <a:p>
            <a:pPr marL="285750" indent="-285750">
              <a:buFont typeface="Arial" panose="020B0604020202020204" pitchFamily="34" charset="0"/>
              <a:buChar char="•"/>
            </a:pPr>
            <a:r>
              <a:rPr lang="zh-CN" altLang="en-US" sz="2000" dirty="0"/>
              <a:t>忽略元组</a:t>
            </a:r>
            <a:endParaRPr lang="en-US" altLang="zh-CN" sz="2000" dirty="0"/>
          </a:p>
          <a:p>
            <a:pPr marL="285750" indent="-285750">
              <a:buFont typeface="Arial" panose="020B0604020202020204" pitchFamily="34" charset="0"/>
              <a:buChar char="•"/>
            </a:pPr>
            <a:r>
              <a:rPr lang="zh-CN" altLang="en-US" sz="2000" dirty="0"/>
              <a:t>人工填写</a:t>
            </a:r>
            <a:endParaRPr lang="en-US" altLang="zh-CN" sz="2000" dirty="0"/>
          </a:p>
          <a:p>
            <a:pPr marL="285750" indent="-285750">
              <a:buFont typeface="Arial" panose="020B0604020202020204" pitchFamily="34" charset="0"/>
              <a:buChar char="•"/>
            </a:pPr>
            <a:r>
              <a:rPr lang="zh-CN" altLang="en-US" sz="2000" dirty="0"/>
              <a:t>属性的中心度量来填充</a:t>
            </a:r>
            <a:endParaRPr lang="en-US" altLang="zh-CN" sz="2000" dirty="0"/>
          </a:p>
          <a:p>
            <a:pPr marL="285750" indent="-285750">
              <a:buFont typeface="Arial" panose="020B0604020202020204" pitchFamily="34" charset="0"/>
              <a:buChar char="•"/>
            </a:pPr>
            <a:r>
              <a:rPr lang="zh-CN" altLang="en-US" sz="2000" dirty="0"/>
              <a:t>使用于给定元组同一类的所有样本平均值</a:t>
            </a:r>
            <a:endParaRPr lang="en-US" altLang="zh-CN" sz="2000" dirty="0"/>
          </a:p>
          <a:p>
            <a:pPr marL="285750" indent="-285750">
              <a:buFont typeface="Arial" panose="020B0604020202020204" pitchFamily="34" charset="0"/>
              <a:buChar char="•"/>
            </a:pPr>
            <a:r>
              <a:rPr lang="zh-CN" altLang="en-US" sz="2000" dirty="0"/>
              <a:t>使用最可能的值</a:t>
            </a:r>
          </a:p>
        </p:txBody>
      </p:sp>
      <p:sp>
        <p:nvSpPr>
          <p:cNvPr id="7" name="文本框 6">
            <a:extLst>
              <a:ext uri="{FF2B5EF4-FFF2-40B4-BE49-F238E27FC236}">
                <a16:creationId xmlns:a16="http://schemas.microsoft.com/office/drawing/2014/main" xmlns="" id="{E980501B-A599-4ED1-8FF5-37FE0CEC9E26}"/>
              </a:ext>
            </a:extLst>
          </p:cNvPr>
          <p:cNvSpPr txBox="1"/>
          <p:nvPr/>
        </p:nvSpPr>
        <p:spPr>
          <a:xfrm>
            <a:off x="3130658" y="2445496"/>
            <a:ext cx="1467068" cy="400110"/>
          </a:xfrm>
          <a:prstGeom prst="rect">
            <a:avLst/>
          </a:prstGeom>
          <a:noFill/>
        </p:spPr>
        <p:txBody>
          <a:bodyPr wrap="none" rtlCol="0">
            <a:spAutoFit/>
          </a:bodyPr>
          <a:lstStyle/>
          <a:p>
            <a:r>
              <a:rPr lang="zh-CN" altLang="en-US" sz="2000" b="1" dirty="0">
                <a:solidFill>
                  <a:srgbClr val="FF0000"/>
                </a:solidFill>
              </a:rPr>
              <a:t>客户信息表</a:t>
            </a:r>
          </a:p>
        </p:txBody>
      </p:sp>
      <p:sp>
        <p:nvSpPr>
          <p:cNvPr id="12" name="灯片编号占位符 11"/>
          <p:cNvSpPr>
            <a:spLocks noGrp="1"/>
          </p:cNvSpPr>
          <p:nvPr>
            <p:ph type="sldNum" sz="quarter" idx="12"/>
          </p:nvPr>
        </p:nvSpPr>
        <p:spPr/>
        <p:txBody>
          <a:bodyPr/>
          <a:lstStyle/>
          <a:p>
            <a:fld id="{7D9BB5D0-35E4-459D-AEF3-FE4D7C45CC19}" type="slidenum">
              <a:rPr lang="zh-CN" altLang="en-US" smtClean="0"/>
              <a:pPr/>
              <a:t>21</a:t>
            </a:fld>
            <a:endParaRPr lang="zh-CN" altLang="en-US"/>
          </a:p>
        </p:txBody>
      </p:sp>
    </p:spTree>
    <p:extLst>
      <p:ext uri="{BB962C8B-B14F-4D97-AF65-F5344CB8AC3E}">
        <p14:creationId xmlns:p14="http://schemas.microsoft.com/office/powerpoint/2010/main" xmlns="" val="1720473414"/>
      </p:ext>
    </p:extLst>
  </p:cSld>
  <p:clrMapOvr>
    <a:masterClrMapping/>
  </p:clrMapOvr>
  <mc:AlternateContent xmlns:mc="http://schemas.openxmlformats.org/markup-compatibility/2006">
    <mc:Choice xmlns:p14="http://schemas.microsoft.com/office/powerpoint/2010/main" xmlns="" Requires="p14">
      <p:transition spd="slow" p14:dur="2000" advTm="258753"/>
    </mc:Choice>
    <mc:Fallback>
      <p:transition spd="slow" advTm="25875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平行四边形 24">
            <a:extLst>
              <a:ext uri="{FF2B5EF4-FFF2-40B4-BE49-F238E27FC236}">
                <a16:creationId xmlns:a16="http://schemas.microsoft.com/office/drawing/2014/main" xmlns="" id="{DBF44575-6222-485B-8C3B-F8DB1009A499}"/>
              </a:ext>
            </a:extLst>
          </p:cNvPr>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平行四边形 25">
            <a:extLst>
              <a:ext uri="{FF2B5EF4-FFF2-40B4-BE49-F238E27FC236}">
                <a16:creationId xmlns:a16="http://schemas.microsoft.com/office/drawing/2014/main" xmlns="" id="{9D8F4F07-67FD-4686-9D9A-2E118EE458F7}"/>
              </a:ext>
            </a:extLst>
          </p:cNvPr>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a:extLst>
              <a:ext uri="{FF2B5EF4-FFF2-40B4-BE49-F238E27FC236}">
                <a16:creationId xmlns:a16="http://schemas.microsoft.com/office/drawing/2014/main" xmlns="" id="{5131ED1D-061C-46F6-B4E5-9F4D2738F25A}"/>
              </a:ext>
            </a:extLst>
          </p:cNvPr>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6">
            <a:extLst>
              <a:ext uri="{FF2B5EF4-FFF2-40B4-BE49-F238E27FC236}">
                <a16:creationId xmlns:a16="http://schemas.microsoft.com/office/drawing/2014/main" xmlns="" id="{E8F7436E-7905-48DB-907C-EFC1B7250F86}"/>
              </a:ext>
            </a:extLst>
          </p:cNvPr>
          <p:cNvSpPr txBox="1"/>
          <p:nvPr/>
        </p:nvSpPr>
        <p:spPr>
          <a:xfrm>
            <a:off x="1131891" y="766772"/>
            <a:ext cx="3763493" cy="461665"/>
          </a:xfrm>
          <a:prstGeom prst="rect">
            <a:avLst/>
          </a:prstGeom>
          <a:noFill/>
        </p:spPr>
        <p:txBody>
          <a:bodyPr wrap="square" rtlCol="0">
            <a:spAutoFit/>
          </a:bodyPr>
          <a:lstStyle>
            <a:defPPr>
              <a:defRPr lang="zh-CN"/>
            </a:defPPr>
            <a:lvl1pPr>
              <a:defRPr sz="2400" b="1">
                <a:solidFill>
                  <a:schemeClr val="tx1">
                    <a:lumMod val="65000"/>
                    <a:lumOff val="35000"/>
                  </a:schemeClr>
                </a:solidFill>
                <a:latin typeface="微软雅黑" panose="020B0503020204020204" charset="-122"/>
                <a:ea typeface="微软雅黑" panose="020B0503020204020204" charset="-122"/>
              </a:defRPr>
            </a:lvl1pPr>
          </a:lstStyle>
          <a:p>
            <a:r>
              <a:rPr lang="zh-CN" altLang="en-US" dirty="0"/>
              <a:t>缺失值处理</a:t>
            </a:r>
          </a:p>
        </p:txBody>
      </p:sp>
      <p:graphicFrame>
        <p:nvGraphicFramePr>
          <p:cNvPr id="4" name="表格 3">
            <a:extLst>
              <a:ext uri="{FF2B5EF4-FFF2-40B4-BE49-F238E27FC236}">
                <a16:creationId xmlns:a16="http://schemas.microsoft.com/office/drawing/2014/main" xmlns="" id="{D9B3C0E2-534E-42FC-8881-17CCCE104E64}"/>
              </a:ext>
            </a:extLst>
          </p:cNvPr>
          <p:cNvGraphicFramePr>
            <a:graphicFrameLocks noGrp="1"/>
          </p:cNvGraphicFramePr>
          <p:nvPr>
            <p:extLst>
              <p:ext uri="{D42A27DB-BD31-4B8C-83A1-F6EECF244321}">
                <p14:modId xmlns:p14="http://schemas.microsoft.com/office/powerpoint/2010/main" xmlns="" val="2956202673"/>
              </p:ext>
            </p:extLst>
          </p:nvPr>
        </p:nvGraphicFramePr>
        <p:xfrm>
          <a:off x="1138835" y="2185261"/>
          <a:ext cx="5757911" cy="3070385"/>
        </p:xfrm>
        <a:graphic>
          <a:graphicData uri="http://schemas.openxmlformats.org/drawingml/2006/table">
            <a:tbl>
              <a:tblPr firstRow="1" bandRow="1">
                <a:tableStyleId>{5C22544A-7EE6-4342-B048-85BDC9FD1C3A}</a:tableStyleId>
              </a:tblPr>
              <a:tblGrid>
                <a:gridCol w="1139416">
                  <a:extLst>
                    <a:ext uri="{9D8B030D-6E8A-4147-A177-3AD203B41FA5}">
                      <a16:colId xmlns:a16="http://schemas.microsoft.com/office/drawing/2014/main" xmlns="" val="3289846055"/>
                    </a:ext>
                  </a:extLst>
                </a:gridCol>
                <a:gridCol w="1239864">
                  <a:extLst>
                    <a:ext uri="{9D8B030D-6E8A-4147-A177-3AD203B41FA5}">
                      <a16:colId xmlns:a16="http://schemas.microsoft.com/office/drawing/2014/main" xmlns="" val="24864092"/>
                    </a:ext>
                  </a:extLst>
                </a:gridCol>
                <a:gridCol w="743919">
                  <a:extLst>
                    <a:ext uri="{9D8B030D-6E8A-4147-A177-3AD203B41FA5}">
                      <a16:colId xmlns:a16="http://schemas.microsoft.com/office/drawing/2014/main" xmlns="" val="576263630"/>
                    </a:ext>
                  </a:extLst>
                </a:gridCol>
                <a:gridCol w="1658319">
                  <a:extLst>
                    <a:ext uri="{9D8B030D-6E8A-4147-A177-3AD203B41FA5}">
                      <a16:colId xmlns:a16="http://schemas.microsoft.com/office/drawing/2014/main" xmlns="" val="2097189042"/>
                    </a:ext>
                  </a:extLst>
                </a:gridCol>
                <a:gridCol w="976393">
                  <a:extLst>
                    <a:ext uri="{9D8B030D-6E8A-4147-A177-3AD203B41FA5}">
                      <a16:colId xmlns:a16="http://schemas.microsoft.com/office/drawing/2014/main" xmlns="" val="3356781052"/>
                    </a:ext>
                  </a:extLst>
                </a:gridCol>
              </a:tblGrid>
              <a:tr h="476165">
                <a:tc>
                  <a:txBody>
                    <a:bodyPr/>
                    <a:lstStyle/>
                    <a:p>
                      <a:r>
                        <a:rPr lang="zh-CN" altLang="en-US" dirty="0"/>
                        <a:t>客户编号</a:t>
                      </a:r>
                    </a:p>
                  </a:txBody>
                  <a:tcPr/>
                </a:tc>
                <a:tc>
                  <a:txBody>
                    <a:bodyPr/>
                    <a:lstStyle/>
                    <a:p>
                      <a:r>
                        <a:rPr lang="zh-CN" altLang="en-US" dirty="0"/>
                        <a:t>客户名称</a:t>
                      </a:r>
                    </a:p>
                  </a:txBody>
                  <a:tcPr>
                    <a:solidFill>
                      <a:srgbClr val="FFFF00"/>
                    </a:solidFill>
                  </a:tcPr>
                </a:tc>
                <a:tc>
                  <a:txBody>
                    <a:bodyPr/>
                    <a:lstStyle/>
                    <a:p>
                      <a:r>
                        <a:rPr lang="en-US" altLang="zh-CN" dirty="0"/>
                        <a:t>......</a:t>
                      </a:r>
                      <a:endParaRPr lang="zh-CN" altLang="en-US" dirty="0"/>
                    </a:p>
                  </a:txBody>
                  <a:tcPr/>
                </a:tc>
                <a:tc>
                  <a:txBody>
                    <a:bodyPr/>
                    <a:lstStyle/>
                    <a:p>
                      <a:r>
                        <a:rPr lang="zh-CN" altLang="en-US" dirty="0"/>
                        <a:t>风险等级</a:t>
                      </a:r>
                    </a:p>
                  </a:txBody>
                  <a:tcPr/>
                </a:tc>
                <a:tc>
                  <a:txBody>
                    <a:bodyPr/>
                    <a:lstStyle/>
                    <a:p>
                      <a:r>
                        <a:rPr lang="zh-CN" altLang="en-US" dirty="0"/>
                        <a:t>收入</a:t>
                      </a:r>
                    </a:p>
                  </a:txBody>
                  <a:tcPr/>
                </a:tc>
                <a:extLst>
                  <a:ext uri="{0D108BD9-81ED-4DB2-BD59-A6C34878D82A}">
                    <a16:rowId xmlns:a16="http://schemas.microsoft.com/office/drawing/2014/main" xmlns="" val="505817627"/>
                  </a:ext>
                </a:extLst>
              </a:tr>
              <a:tr h="432370">
                <a:tc>
                  <a:txBody>
                    <a:bodyPr/>
                    <a:lstStyle/>
                    <a:p>
                      <a:r>
                        <a:rPr lang="en-US" altLang="zh-CN" dirty="0"/>
                        <a:t>0001</a:t>
                      </a:r>
                      <a:endParaRPr lang="zh-CN" altLang="en-US" dirty="0"/>
                    </a:p>
                  </a:txBody>
                  <a:tcPr>
                    <a:solidFill>
                      <a:srgbClr val="99FF66"/>
                    </a:solidFill>
                  </a:tcPr>
                </a:tc>
                <a:tc>
                  <a:txBody>
                    <a:bodyPr/>
                    <a:lstStyle/>
                    <a:p>
                      <a:r>
                        <a:rPr lang="zh-CN" altLang="en-US" dirty="0"/>
                        <a:t>张三</a:t>
                      </a:r>
                    </a:p>
                  </a:txBody>
                  <a:tcPr>
                    <a:solidFill>
                      <a:srgbClr val="FFFF00"/>
                    </a:solidFill>
                  </a:tcPr>
                </a:tc>
                <a:tc>
                  <a:txBody>
                    <a:bodyPr/>
                    <a:lstStyle/>
                    <a:p>
                      <a:endParaRPr lang="zh-CN" altLang="en-US"/>
                    </a:p>
                  </a:txBody>
                  <a:tcPr>
                    <a:solidFill>
                      <a:srgbClr val="99FF66"/>
                    </a:solidFill>
                  </a:tcPr>
                </a:tc>
                <a:tc>
                  <a:txBody>
                    <a:bodyPr/>
                    <a:lstStyle/>
                    <a:p>
                      <a:r>
                        <a:rPr lang="en-US" altLang="zh-CN" dirty="0"/>
                        <a:t>3</a:t>
                      </a:r>
                      <a:endParaRPr lang="zh-CN" altLang="en-US" dirty="0"/>
                    </a:p>
                  </a:txBody>
                  <a:tcPr>
                    <a:solidFill>
                      <a:srgbClr val="99FF66"/>
                    </a:solidFill>
                  </a:tcPr>
                </a:tc>
                <a:tc>
                  <a:txBody>
                    <a:bodyPr/>
                    <a:lstStyle/>
                    <a:p>
                      <a:r>
                        <a:rPr lang="en-US" altLang="zh-CN" dirty="0"/>
                        <a:t>8000</a:t>
                      </a:r>
                      <a:endParaRPr lang="zh-CN" altLang="en-US" dirty="0"/>
                    </a:p>
                  </a:txBody>
                  <a:tcPr>
                    <a:solidFill>
                      <a:srgbClr val="99FF66"/>
                    </a:solidFill>
                  </a:tcPr>
                </a:tc>
                <a:extLst>
                  <a:ext uri="{0D108BD9-81ED-4DB2-BD59-A6C34878D82A}">
                    <a16:rowId xmlns:a16="http://schemas.microsoft.com/office/drawing/2014/main" xmlns="" val="953850384"/>
                  </a:ext>
                </a:extLst>
              </a:tr>
              <a:tr h="432370">
                <a:tc>
                  <a:txBody>
                    <a:bodyPr/>
                    <a:lstStyle/>
                    <a:p>
                      <a:r>
                        <a:rPr lang="en-US" altLang="zh-CN" dirty="0"/>
                        <a:t>0002</a:t>
                      </a:r>
                      <a:endParaRPr lang="zh-CN" altLang="en-US" dirty="0"/>
                    </a:p>
                  </a:txBody>
                  <a:tcPr/>
                </a:tc>
                <a:tc>
                  <a:txBody>
                    <a:bodyPr/>
                    <a:lstStyle/>
                    <a:p>
                      <a:r>
                        <a:rPr lang="zh-CN" altLang="en-US" dirty="0"/>
                        <a:t>李四</a:t>
                      </a:r>
                    </a:p>
                  </a:txBody>
                  <a:tcPr>
                    <a:solidFill>
                      <a:srgbClr val="FFFF00"/>
                    </a:solidFill>
                  </a:tcPr>
                </a:tc>
                <a:tc>
                  <a:txBody>
                    <a:bodyPr/>
                    <a:lstStyle/>
                    <a:p>
                      <a:endParaRPr lang="zh-CN" altLang="en-US"/>
                    </a:p>
                  </a:txBody>
                  <a:tcPr/>
                </a:tc>
                <a:tc>
                  <a:txBody>
                    <a:bodyPr/>
                    <a:lstStyle/>
                    <a:p>
                      <a:r>
                        <a:rPr lang="en-US" altLang="zh-CN" dirty="0"/>
                        <a:t>2</a:t>
                      </a:r>
                      <a:endParaRPr lang="zh-CN" altLang="en-US" dirty="0"/>
                    </a:p>
                  </a:txBody>
                  <a:tcPr/>
                </a:tc>
                <a:tc>
                  <a:txBody>
                    <a:bodyPr/>
                    <a:lstStyle/>
                    <a:p>
                      <a:r>
                        <a:rPr lang="en-US" altLang="zh-CN" dirty="0"/>
                        <a:t>12000</a:t>
                      </a:r>
                      <a:endParaRPr lang="zh-CN" altLang="en-US" dirty="0"/>
                    </a:p>
                  </a:txBody>
                  <a:tcPr/>
                </a:tc>
                <a:extLst>
                  <a:ext uri="{0D108BD9-81ED-4DB2-BD59-A6C34878D82A}">
                    <a16:rowId xmlns:a16="http://schemas.microsoft.com/office/drawing/2014/main" xmlns="" val="1556846296"/>
                  </a:ext>
                </a:extLst>
              </a:tr>
              <a:tr h="432370">
                <a:tc>
                  <a:txBody>
                    <a:bodyPr/>
                    <a:lstStyle/>
                    <a:p>
                      <a:r>
                        <a:rPr lang="en-US" altLang="zh-CN" dirty="0"/>
                        <a:t>0003</a:t>
                      </a:r>
                      <a:endParaRPr lang="zh-CN" altLang="en-US" dirty="0"/>
                    </a:p>
                  </a:txBody>
                  <a:tcPr/>
                </a:tc>
                <a:tc>
                  <a:txBody>
                    <a:bodyPr/>
                    <a:lstStyle/>
                    <a:p>
                      <a:r>
                        <a:rPr lang="zh-CN" altLang="en-US" dirty="0"/>
                        <a:t>王五</a:t>
                      </a:r>
                    </a:p>
                  </a:txBody>
                  <a:tcPr>
                    <a:solidFill>
                      <a:srgbClr val="FFFF00"/>
                    </a:solidFill>
                  </a:tcPr>
                </a:tc>
                <a:tc>
                  <a:txBody>
                    <a:bodyPr/>
                    <a:lstStyle/>
                    <a:p>
                      <a:endParaRPr lang="zh-CN" altLang="en-US"/>
                    </a:p>
                  </a:txBody>
                  <a:tcPr/>
                </a:tc>
                <a:tc>
                  <a:txBody>
                    <a:bodyPr/>
                    <a:lstStyle/>
                    <a:p>
                      <a:r>
                        <a:rPr lang="en-US" altLang="zh-CN" dirty="0"/>
                        <a:t>2</a:t>
                      </a:r>
                      <a:endParaRPr lang="zh-CN" altLang="en-US" dirty="0"/>
                    </a:p>
                  </a:txBody>
                  <a:tcPr/>
                </a:tc>
                <a:tc>
                  <a:txBody>
                    <a:bodyPr/>
                    <a:lstStyle/>
                    <a:p>
                      <a:r>
                        <a:rPr lang="en-US" altLang="zh-CN" dirty="0"/>
                        <a:t>11000</a:t>
                      </a:r>
                      <a:endParaRPr lang="zh-CN" altLang="en-US" dirty="0"/>
                    </a:p>
                  </a:txBody>
                  <a:tcPr/>
                </a:tc>
                <a:extLst>
                  <a:ext uri="{0D108BD9-81ED-4DB2-BD59-A6C34878D82A}">
                    <a16:rowId xmlns:a16="http://schemas.microsoft.com/office/drawing/2014/main" xmlns="" val="3363390127"/>
                  </a:ext>
                </a:extLst>
              </a:tr>
              <a:tr h="432370">
                <a:tc>
                  <a:txBody>
                    <a:bodyPr/>
                    <a:lstStyle/>
                    <a:p>
                      <a:r>
                        <a:rPr lang="en-US" altLang="zh-CN" dirty="0"/>
                        <a:t>0004</a:t>
                      </a:r>
                      <a:endParaRPr lang="zh-CN" altLang="en-US" dirty="0"/>
                    </a:p>
                  </a:txBody>
                  <a:tcPr/>
                </a:tc>
                <a:tc>
                  <a:txBody>
                    <a:bodyPr/>
                    <a:lstStyle/>
                    <a:p>
                      <a:r>
                        <a:rPr lang="zh-CN" altLang="en-US" dirty="0"/>
                        <a:t>赵六</a:t>
                      </a:r>
                    </a:p>
                  </a:txBody>
                  <a:tcPr>
                    <a:solidFill>
                      <a:srgbClr val="FFFF00"/>
                    </a:solidFill>
                  </a:tcPr>
                </a:tc>
                <a:tc>
                  <a:txBody>
                    <a:bodyPr/>
                    <a:lstStyle/>
                    <a:p>
                      <a:endParaRPr lang="zh-CN" altLang="en-US"/>
                    </a:p>
                  </a:txBody>
                  <a:tcPr/>
                </a:tc>
                <a:tc>
                  <a:txBody>
                    <a:bodyPr/>
                    <a:lstStyle/>
                    <a:p>
                      <a:r>
                        <a:rPr lang="en-US" altLang="zh-CN" dirty="0"/>
                        <a:t>1</a:t>
                      </a:r>
                      <a:endParaRPr lang="zh-CN" altLang="en-US" dirty="0"/>
                    </a:p>
                  </a:txBody>
                  <a:tcPr/>
                </a:tc>
                <a:tc>
                  <a:txBody>
                    <a:bodyPr/>
                    <a:lstStyle/>
                    <a:p>
                      <a:r>
                        <a:rPr lang="en-US" altLang="zh-CN" dirty="0"/>
                        <a:t>20000</a:t>
                      </a:r>
                      <a:endParaRPr lang="zh-CN" altLang="en-US" dirty="0"/>
                    </a:p>
                  </a:txBody>
                  <a:tcPr/>
                </a:tc>
                <a:extLst>
                  <a:ext uri="{0D108BD9-81ED-4DB2-BD59-A6C34878D82A}">
                    <a16:rowId xmlns:a16="http://schemas.microsoft.com/office/drawing/2014/main" xmlns="" val="2962851323"/>
                  </a:ext>
                </a:extLst>
              </a:tr>
              <a:tr h="432370">
                <a:tc>
                  <a:txBody>
                    <a:bodyPr/>
                    <a:lstStyle/>
                    <a:p>
                      <a:r>
                        <a:rPr lang="en-US" altLang="zh-CN" dirty="0"/>
                        <a:t>0005</a:t>
                      </a:r>
                      <a:endParaRPr lang="zh-CN" altLang="en-US" dirty="0"/>
                    </a:p>
                  </a:txBody>
                  <a:tcPr/>
                </a:tc>
                <a:tc>
                  <a:txBody>
                    <a:bodyPr/>
                    <a:lstStyle/>
                    <a:p>
                      <a:r>
                        <a:rPr lang="zh-CN" altLang="en-US" dirty="0"/>
                        <a:t>李木</a:t>
                      </a:r>
                    </a:p>
                  </a:txBody>
                  <a:tcPr>
                    <a:solidFill>
                      <a:srgbClr val="FFFF00"/>
                    </a:solidFill>
                  </a:tcPr>
                </a:tc>
                <a:tc>
                  <a:txBody>
                    <a:bodyPr/>
                    <a:lstStyle/>
                    <a:p>
                      <a:endParaRPr lang="zh-CN" altLang="en-US"/>
                    </a:p>
                  </a:txBody>
                  <a:tcPr/>
                </a:tc>
                <a:tc>
                  <a:txBody>
                    <a:bodyPr/>
                    <a:lstStyle/>
                    <a:p>
                      <a:r>
                        <a:rPr lang="en-US" altLang="zh-CN" dirty="0"/>
                        <a:t>2</a:t>
                      </a:r>
                      <a:endParaRPr lang="zh-CN" altLang="en-US" dirty="0"/>
                    </a:p>
                  </a:txBody>
                  <a:tcPr/>
                </a:tc>
                <a:tc>
                  <a:txBody>
                    <a:bodyPr/>
                    <a:lstStyle/>
                    <a:p>
                      <a:r>
                        <a:rPr lang="en-US" altLang="zh-CN" dirty="0">
                          <a:solidFill>
                            <a:srgbClr val="FF0000"/>
                          </a:solidFill>
                        </a:rPr>
                        <a:t>NULL</a:t>
                      </a:r>
                      <a:endParaRPr lang="zh-CN" altLang="en-US" dirty="0">
                        <a:solidFill>
                          <a:srgbClr val="FF0000"/>
                        </a:solidFill>
                      </a:endParaRPr>
                    </a:p>
                  </a:txBody>
                  <a:tcPr/>
                </a:tc>
                <a:extLst>
                  <a:ext uri="{0D108BD9-81ED-4DB2-BD59-A6C34878D82A}">
                    <a16:rowId xmlns:a16="http://schemas.microsoft.com/office/drawing/2014/main" xmlns="" val="1112941723"/>
                  </a:ext>
                </a:extLst>
              </a:tr>
              <a:tr h="432370">
                <a:tc>
                  <a:txBody>
                    <a:bodyPr/>
                    <a:lstStyle/>
                    <a:p>
                      <a:r>
                        <a:rPr lang="en-US" altLang="zh-CN" dirty="0"/>
                        <a:t>0006</a:t>
                      </a:r>
                      <a:endParaRPr lang="zh-CN" altLang="en-US" dirty="0"/>
                    </a:p>
                  </a:txBody>
                  <a:tcPr/>
                </a:tc>
                <a:tc>
                  <a:txBody>
                    <a:bodyPr/>
                    <a:lstStyle/>
                    <a:p>
                      <a:r>
                        <a:rPr lang="zh-CN" altLang="en-US" dirty="0"/>
                        <a:t>王权</a:t>
                      </a:r>
                    </a:p>
                  </a:txBody>
                  <a:tcPr>
                    <a:solidFill>
                      <a:srgbClr val="FFFF00"/>
                    </a:solidFill>
                  </a:tcPr>
                </a:tc>
                <a:tc>
                  <a:txBody>
                    <a:bodyPr/>
                    <a:lstStyle/>
                    <a:p>
                      <a:endParaRPr lang="zh-CN" altLang="en-US"/>
                    </a:p>
                  </a:txBody>
                  <a:tcPr/>
                </a:tc>
                <a:tc>
                  <a:txBody>
                    <a:bodyPr/>
                    <a:lstStyle/>
                    <a:p>
                      <a:r>
                        <a:rPr lang="en-US" altLang="zh-CN" dirty="0"/>
                        <a:t>1</a:t>
                      </a:r>
                      <a:endParaRPr lang="zh-CN" altLang="en-US" dirty="0"/>
                    </a:p>
                  </a:txBody>
                  <a:tcPr/>
                </a:tc>
                <a:tc>
                  <a:txBody>
                    <a:bodyPr/>
                    <a:lstStyle/>
                    <a:p>
                      <a:r>
                        <a:rPr lang="en-US" altLang="zh-CN" dirty="0"/>
                        <a:t>25000</a:t>
                      </a:r>
                      <a:endParaRPr lang="zh-CN" altLang="en-US" dirty="0"/>
                    </a:p>
                  </a:txBody>
                  <a:tcPr/>
                </a:tc>
                <a:extLst>
                  <a:ext uri="{0D108BD9-81ED-4DB2-BD59-A6C34878D82A}">
                    <a16:rowId xmlns:a16="http://schemas.microsoft.com/office/drawing/2014/main" xmlns="" val="1671308010"/>
                  </a:ext>
                </a:extLst>
              </a:tr>
            </a:tbl>
          </a:graphicData>
        </a:graphic>
      </p:graphicFrame>
      <p:sp>
        <p:nvSpPr>
          <p:cNvPr id="6" name="文本框 5">
            <a:extLst>
              <a:ext uri="{FF2B5EF4-FFF2-40B4-BE49-F238E27FC236}">
                <a16:creationId xmlns:a16="http://schemas.microsoft.com/office/drawing/2014/main" xmlns="" id="{80AEE069-E7B3-41C1-9E98-4696A644E3C5}"/>
              </a:ext>
            </a:extLst>
          </p:cNvPr>
          <p:cNvSpPr txBox="1"/>
          <p:nvPr/>
        </p:nvSpPr>
        <p:spPr>
          <a:xfrm>
            <a:off x="7582592" y="2419909"/>
            <a:ext cx="1556836" cy="1631216"/>
          </a:xfrm>
          <a:prstGeom prst="rect">
            <a:avLst/>
          </a:prstGeom>
          <a:noFill/>
        </p:spPr>
        <p:txBody>
          <a:bodyPr wrap="none" rtlCol="0">
            <a:spAutoFit/>
          </a:bodyPr>
          <a:lstStyle/>
          <a:p>
            <a:pPr marL="342900" indent="-342900">
              <a:buFont typeface="Wingdings" panose="05000000000000000000" pitchFamily="2" charset="2"/>
              <a:buChar char="l"/>
            </a:pPr>
            <a:r>
              <a:rPr lang="zh-CN" altLang="en-US" sz="2000" dirty="0"/>
              <a:t>元组</a:t>
            </a:r>
            <a:endParaRPr lang="en-US" altLang="zh-CN" sz="2000" dirty="0"/>
          </a:p>
          <a:p>
            <a:pPr marL="342900" indent="-342900">
              <a:buFont typeface="Wingdings" panose="05000000000000000000" pitchFamily="2" charset="2"/>
              <a:buChar char="l"/>
            </a:pPr>
            <a:r>
              <a:rPr lang="zh-CN" altLang="en-US" sz="2000" dirty="0"/>
              <a:t>属性</a:t>
            </a:r>
            <a:endParaRPr lang="en-US" altLang="zh-CN" sz="2000" dirty="0"/>
          </a:p>
          <a:p>
            <a:pPr marL="342900" indent="-342900">
              <a:buFont typeface="Wingdings" panose="05000000000000000000" pitchFamily="2" charset="2"/>
              <a:buChar char="l"/>
            </a:pPr>
            <a:r>
              <a:rPr lang="zh-CN" altLang="en-US" sz="2000" dirty="0"/>
              <a:t>中心度量</a:t>
            </a:r>
            <a:endParaRPr lang="en-US" altLang="zh-CN" sz="2000" dirty="0"/>
          </a:p>
          <a:p>
            <a:pPr marL="342900" indent="-342900">
              <a:buFont typeface="Arial" panose="020B0604020202020204" pitchFamily="34" charset="0"/>
              <a:buChar char="•"/>
            </a:pPr>
            <a:r>
              <a:rPr lang="zh-CN" altLang="en-US" sz="2000" dirty="0"/>
              <a:t>平均值</a:t>
            </a:r>
            <a:endParaRPr lang="en-US" altLang="zh-CN" sz="2000" dirty="0"/>
          </a:p>
          <a:p>
            <a:pPr marL="342900" indent="-342900">
              <a:buFont typeface="Arial" panose="020B0604020202020204" pitchFamily="34" charset="0"/>
              <a:buChar char="•"/>
            </a:pPr>
            <a:r>
              <a:rPr lang="zh-CN" altLang="en-US" sz="2000" dirty="0"/>
              <a:t>中位数</a:t>
            </a:r>
          </a:p>
        </p:txBody>
      </p:sp>
      <p:sp>
        <p:nvSpPr>
          <p:cNvPr id="9" name="文本框 8">
            <a:extLst>
              <a:ext uri="{FF2B5EF4-FFF2-40B4-BE49-F238E27FC236}">
                <a16:creationId xmlns:a16="http://schemas.microsoft.com/office/drawing/2014/main" xmlns="" id="{96C7FBFE-3496-4489-9B19-8E96828DE45E}"/>
              </a:ext>
            </a:extLst>
          </p:cNvPr>
          <p:cNvSpPr txBox="1"/>
          <p:nvPr/>
        </p:nvSpPr>
        <p:spPr>
          <a:xfrm>
            <a:off x="3013637" y="1828946"/>
            <a:ext cx="1467068" cy="400110"/>
          </a:xfrm>
          <a:prstGeom prst="rect">
            <a:avLst/>
          </a:prstGeom>
          <a:noFill/>
        </p:spPr>
        <p:txBody>
          <a:bodyPr wrap="none" rtlCol="0">
            <a:spAutoFit/>
          </a:bodyPr>
          <a:lstStyle/>
          <a:p>
            <a:r>
              <a:rPr lang="zh-CN" altLang="en-US" sz="2000" b="1" dirty="0">
                <a:solidFill>
                  <a:srgbClr val="FF0000"/>
                </a:solidFill>
              </a:rPr>
              <a:t>客户信息表</a:t>
            </a:r>
          </a:p>
        </p:txBody>
      </p:sp>
      <p:sp>
        <p:nvSpPr>
          <p:cNvPr id="7" name="文本框 6">
            <a:extLst>
              <a:ext uri="{FF2B5EF4-FFF2-40B4-BE49-F238E27FC236}">
                <a16:creationId xmlns:a16="http://schemas.microsoft.com/office/drawing/2014/main" xmlns="" id="{081EF425-3C2C-47C1-8799-A1ED8A25CF2C}"/>
              </a:ext>
            </a:extLst>
          </p:cNvPr>
          <p:cNvSpPr txBox="1"/>
          <p:nvPr/>
        </p:nvSpPr>
        <p:spPr>
          <a:xfrm>
            <a:off x="1255878" y="5906562"/>
            <a:ext cx="5070619" cy="369332"/>
          </a:xfrm>
          <a:prstGeom prst="rect">
            <a:avLst/>
          </a:prstGeom>
          <a:noFill/>
        </p:spPr>
        <p:txBody>
          <a:bodyPr wrap="none" rtlCol="0">
            <a:spAutoFit/>
          </a:bodyPr>
          <a:lstStyle/>
          <a:p>
            <a:r>
              <a:rPr lang="zh-CN" altLang="en-US" dirty="0"/>
              <a:t>客户收入：</a:t>
            </a:r>
            <a:r>
              <a:rPr lang="en-US" altLang="zh-CN" dirty="0"/>
              <a:t>8000</a:t>
            </a:r>
            <a:r>
              <a:rPr lang="zh-CN" altLang="en-US" dirty="0"/>
              <a:t>、</a:t>
            </a:r>
            <a:r>
              <a:rPr lang="en-US" altLang="zh-CN" dirty="0"/>
              <a:t>11000</a:t>
            </a:r>
            <a:r>
              <a:rPr lang="zh-CN" altLang="en-US" dirty="0"/>
              <a:t>、</a:t>
            </a:r>
            <a:r>
              <a:rPr lang="en-US" altLang="zh-CN" dirty="0">
                <a:solidFill>
                  <a:srgbClr val="FF0000"/>
                </a:solidFill>
              </a:rPr>
              <a:t>12000</a:t>
            </a:r>
            <a:r>
              <a:rPr lang="zh-CN" altLang="en-US" dirty="0"/>
              <a:t>、</a:t>
            </a:r>
            <a:r>
              <a:rPr lang="en-US" altLang="zh-CN" dirty="0"/>
              <a:t>20000</a:t>
            </a:r>
            <a:r>
              <a:rPr lang="zh-CN" altLang="en-US" dirty="0"/>
              <a:t>、</a:t>
            </a:r>
            <a:r>
              <a:rPr lang="en-US" altLang="zh-CN" dirty="0"/>
              <a:t>25000</a:t>
            </a:r>
            <a:endParaRPr lang="zh-CN" altLang="en-US" dirty="0"/>
          </a:p>
        </p:txBody>
      </p:sp>
      <p:sp>
        <p:nvSpPr>
          <p:cNvPr id="12" name="灯片编号占位符 11"/>
          <p:cNvSpPr>
            <a:spLocks noGrp="1"/>
          </p:cNvSpPr>
          <p:nvPr>
            <p:ph type="sldNum" sz="quarter" idx="12"/>
          </p:nvPr>
        </p:nvSpPr>
        <p:spPr/>
        <p:txBody>
          <a:bodyPr/>
          <a:lstStyle/>
          <a:p>
            <a:fld id="{7D9BB5D0-35E4-459D-AEF3-FE4D7C45CC19}" type="slidenum">
              <a:rPr lang="zh-CN" altLang="en-US" smtClean="0"/>
              <a:pPr/>
              <a:t>22</a:t>
            </a:fld>
            <a:endParaRPr lang="zh-CN" altLang="en-US"/>
          </a:p>
        </p:txBody>
      </p:sp>
    </p:spTree>
    <p:extLst>
      <p:ext uri="{BB962C8B-B14F-4D97-AF65-F5344CB8AC3E}">
        <p14:creationId xmlns:p14="http://schemas.microsoft.com/office/powerpoint/2010/main" xmlns="" val="592932121"/>
      </p:ext>
    </p:extLst>
  </p:cSld>
  <p:clrMapOvr>
    <a:masterClrMapping/>
  </p:clrMapOvr>
  <mc:AlternateContent xmlns:mc="http://schemas.openxmlformats.org/markup-compatibility/2006">
    <mc:Choice xmlns:p14="http://schemas.microsoft.com/office/powerpoint/2010/main" xmlns="" Requires="p14">
      <p:transition spd="slow" p14:dur="2000" advTm="258753"/>
    </mc:Choice>
    <mc:Fallback>
      <p:transition spd="slow" advTm="25875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904499" y="1474771"/>
            <a:ext cx="1415772" cy="520897"/>
            <a:chOff x="281399" y="1582417"/>
            <a:chExt cx="1415772" cy="520897"/>
          </a:xfrm>
          <a:solidFill>
            <a:schemeClr val="bg1">
              <a:lumMod val="50000"/>
            </a:schemeClr>
          </a:solidFill>
        </p:grpSpPr>
        <p:sp>
          <p:nvSpPr>
            <p:cNvPr id="62" name="圆角矩形 61"/>
            <p:cNvSpPr/>
            <p:nvPr/>
          </p:nvSpPr>
          <p:spPr>
            <a:xfrm>
              <a:off x="281399" y="1582417"/>
              <a:ext cx="1415772" cy="52089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11" name="矩形 10"/>
            <p:cNvSpPr/>
            <p:nvPr/>
          </p:nvSpPr>
          <p:spPr>
            <a:xfrm>
              <a:off x="281399" y="1612032"/>
              <a:ext cx="1415772" cy="461665"/>
            </a:xfrm>
            <a:prstGeom prst="rect">
              <a:avLst/>
            </a:prstGeom>
            <a:noFill/>
          </p:spPr>
          <p:txBody>
            <a:bodyPr wrap="none">
              <a:spAutoFit/>
            </a:bodyPr>
            <a:lstStyle/>
            <a:p>
              <a:r>
                <a:rPr lang="zh-CN" altLang="zh-CN" sz="2400" dirty="0">
                  <a:solidFill>
                    <a:schemeClr val="bg1"/>
                  </a:solidFill>
                </a:rPr>
                <a:t>忽略元组</a:t>
              </a:r>
              <a:endParaRPr lang="zh-CN" altLang="zh-CN" sz="2400" b="1" dirty="0">
                <a:solidFill>
                  <a:schemeClr val="bg1"/>
                </a:solidFill>
              </a:endParaRPr>
            </a:p>
          </p:txBody>
        </p:sp>
      </p:grpSp>
      <p:sp>
        <p:nvSpPr>
          <p:cNvPr id="25" name="平行四边形 24">
            <a:extLst>
              <a:ext uri="{FF2B5EF4-FFF2-40B4-BE49-F238E27FC236}">
                <a16:creationId xmlns:a16="http://schemas.microsoft.com/office/drawing/2014/main" xmlns="" id="{DBF44575-6222-485B-8C3B-F8DB1009A499}"/>
              </a:ext>
            </a:extLst>
          </p:cNvPr>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平行四边形 25">
            <a:extLst>
              <a:ext uri="{FF2B5EF4-FFF2-40B4-BE49-F238E27FC236}">
                <a16:creationId xmlns:a16="http://schemas.microsoft.com/office/drawing/2014/main" xmlns="" id="{9D8F4F07-67FD-4686-9D9A-2E118EE458F7}"/>
              </a:ext>
            </a:extLst>
          </p:cNvPr>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a:extLst>
              <a:ext uri="{FF2B5EF4-FFF2-40B4-BE49-F238E27FC236}">
                <a16:creationId xmlns:a16="http://schemas.microsoft.com/office/drawing/2014/main" xmlns="" id="{5131ED1D-061C-46F6-B4E5-9F4D2738F25A}"/>
              </a:ext>
            </a:extLst>
          </p:cNvPr>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6">
            <a:extLst>
              <a:ext uri="{FF2B5EF4-FFF2-40B4-BE49-F238E27FC236}">
                <a16:creationId xmlns:a16="http://schemas.microsoft.com/office/drawing/2014/main" xmlns="" id="{E8F7436E-7905-48DB-907C-EFC1B7250F86}"/>
              </a:ext>
            </a:extLst>
          </p:cNvPr>
          <p:cNvSpPr txBox="1"/>
          <p:nvPr/>
        </p:nvSpPr>
        <p:spPr>
          <a:xfrm>
            <a:off x="1131891" y="766772"/>
            <a:ext cx="3763493" cy="461665"/>
          </a:xfrm>
          <a:prstGeom prst="rect">
            <a:avLst/>
          </a:prstGeom>
          <a:noFill/>
        </p:spPr>
        <p:txBody>
          <a:bodyPr wrap="square" rtlCol="0">
            <a:spAutoFit/>
          </a:bodyPr>
          <a:lstStyle>
            <a:defPPr>
              <a:defRPr lang="zh-CN"/>
            </a:defPPr>
            <a:lvl1pPr>
              <a:defRPr sz="2400" b="1">
                <a:solidFill>
                  <a:schemeClr val="tx1">
                    <a:lumMod val="65000"/>
                    <a:lumOff val="35000"/>
                  </a:schemeClr>
                </a:solidFill>
                <a:latin typeface="微软雅黑" panose="020B0503020204020204" charset="-122"/>
                <a:ea typeface="微软雅黑" panose="020B0503020204020204" charset="-122"/>
              </a:defRPr>
            </a:lvl1pPr>
          </a:lstStyle>
          <a:p>
            <a:r>
              <a:rPr lang="zh-CN" altLang="en-US" dirty="0"/>
              <a:t>缺失值处理</a:t>
            </a:r>
          </a:p>
        </p:txBody>
      </p:sp>
      <p:graphicFrame>
        <p:nvGraphicFramePr>
          <p:cNvPr id="30" name="表格 29">
            <a:extLst>
              <a:ext uri="{FF2B5EF4-FFF2-40B4-BE49-F238E27FC236}">
                <a16:creationId xmlns:a16="http://schemas.microsoft.com/office/drawing/2014/main" xmlns="" id="{5596EA23-00E9-4A2F-972D-0B62B2AA5F93}"/>
              </a:ext>
            </a:extLst>
          </p:cNvPr>
          <p:cNvGraphicFramePr>
            <a:graphicFrameLocks noGrp="1"/>
          </p:cNvGraphicFramePr>
          <p:nvPr>
            <p:extLst>
              <p:ext uri="{D42A27DB-BD31-4B8C-83A1-F6EECF244321}">
                <p14:modId xmlns:p14="http://schemas.microsoft.com/office/powerpoint/2010/main" xmlns="" val="1490212221"/>
              </p:ext>
            </p:extLst>
          </p:nvPr>
        </p:nvGraphicFramePr>
        <p:xfrm>
          <a:off x="4417662" y="1176687"/>
          <a:ext cx="5757911" cy="3026590"/>
        </p:xfrm>
        <a:graphic>
          <a:graphicData uri="http://schemas.openxmlformats.org/drawingml/2006/table">
            <a:tbl>
              <a:tblPr firstRow="1" bandRow="1">
                <a:tableStyleId>{5C22544A-7EE6-4342-B048-85BDC9FD1C3A}</a:tableStyleId>
              </a:tblPr>
              <a:tblGrid>
                <a:gridCol w="1139416">
                  <a:extLst>
                    <a:ext uri="{9D8B030D-6E8A-4147-A177-3AD203B41FA5}">
                      <a16:colId xmlns:a16="http://schemas.microsoft.com/office/drawing/2014/main" xmlns="" val="3289846055"/>
                    </a:ext>
                  </a:extLst>
                </a:gridCol>
                <a:gridCol w="1239864">
                  <a:extLst>
                    <a:ext uri="{9D8B030D-6E8A-4147-A177-3AD203B41FA5}">
                      <a16:colId xmlns:a16="http://schemas.microsoft.com/office/drawing/2014/main" xmlns="" val="24864092"/>
                    </a:ext>
                  </a:extLst>
                </a:gridCol>
                <a:gridCol w="743919">
                  <a:extLst>
                    <a:ext uri="{9D8B030D-6E8A-4147-A177-3AD203B41FA5}">
                      <a16:colId xmlns:a16="http://schemas.microsoft.com/office/drawing/2014/main" xmlns="" val="576263630"/>
                    </a:ext>
                  </a:extLst>
                </a:gridCol>
                <a:gridCol w="1658319">
                  <a:extLst>
                    <a:ext uri="{9D8B030D-6E8A-4147-A177-3AD203B41FA5}">
                      <a16:colId xmlns:a16="http://schemas.microsoft.com/office/drawing/2014/main" xmlns="" val="2097189042"/>
                    </a:ext>
                  </a:extLst>
                </a:gridCol>
                <a:gridCol w="976393">
                  <a:extLst>
                    <a:ext uri="{9D8B030D-6E8A-4147-A177-3AD203B41FA5}">
                      <a16:colId xmlns:a16="http://schemas.microsoft.com/office/drawing/2014/main" xmlns="" val="3356781052"/>
                    </a:ext>
                  </a:extLst>
                </a:gridCol>
              </a:tblGrid>
              <a:tr h="432370">
                <a:tc>
                  <a:txBody>
                    <a:bodyPr/>
                    <a:lstStyle/>
                    <a:p>
                      <a:r>
                        <a:rPr lang="zh-CN" altLang="en-US" dirty="0"/>
                        <a:t>客户编号</a:t>
                      </a:r>
                    </a:p>
                  </a:txBody>
                  <a:tcPr/>
                </a:tc>
                <a:tc>
                  <a:txBody>
                    <a:bodyPr/>
                    <a:lstStyle/>
                    <a:p>
                      <a:r>
                        <a:rPr lang="zh-CN" altLang="en-US" dirty="0"/>
                        <a:t>客户名称</a:t>
                      </a:r>
                    </a:p>
                  </a:txBody>
                  <a:tcPr/>
                </a:tc>
                <a:tc>
                  <a:txBody>
                    <a:bodyPr/>
                    <a:lstStyle/>
                    <a:p>
                      <a:r>
                        <a:rPr lang="en-US" altLang="zh-CN" dirty="0"/>
                        <a:t>......</a:t>
                      </a:r>
                      <a:endParaRPr lang="zh-CN" altLang="en-US" dirty="0"/>
                    </a:p>
                  </a:txBody>
                  <a:tcPr/>
                </a:tc>
                <a:tc>
                  <a:txBody>
                    <a:bodyPr/>
                    <a:lstStyle/>
                    <a:p>
                      <a:r>
                        <a:rPr lang="zh-CN" altLang="en-US" dirty="0"/>
                        <a:t>风险等级</a:t>
                      </a:r>
                    </a:p>
                  </a:txBody>
                  <a:tcPr/>
                </a:tc>
                <a:tc>
                  <a:txBody>
                    <a:bodyPr/>
                    <a:lstStyle/>
                    <a:p>
                      <a:r>
                        <a:rPr lang="zh-CN" altLang="en-US" dirty="0"/>
                        <a:t>收入</a:t>
                      </a:r>
                    </a:p>
                  </a:txBody>
                  <a:tcPr/>
                </a:tc>
                <a:extLst>
                  <a:ext uri="{0D108BD9-81ED-4DB2-BD59-A6C34878D82A}">
                    <a16:rowId xmlns:a16="http://schemas.microsoft.com/office/drawing/2014/main" xmlns="" val="505817627"/>
                  </a:ext>
                </a:extLst>
              </a:tr>
              <a:tr h="432370">
                <a:tc>
                  <a:txBody>
                    <a:bodyPr/>
                    <a:lstStyle/>
                    <a:p>
                      <a:r>
                        <a:rPr lang="en-US" altLang="zh-CN" dirty="0"/>
                        <a:t>0001</a:t>
                      </a:r>
                      <a:endParaRPr lang="zh-CN" altLang="en-US" dirty="0"/>
                    </a:p>
                  </a:txBody>
                  <a:tcPr/>
                </a:tc>
                <a:tc>
                  <a:txBody>
                    <a:bodyPr/>
                    <a:lstStyle/>
                    <a:p>
                      <a:r>
                        <a:rPr lang="zh-CN" altLang="en-US" dirty="0"/>
                        <a:t>张三</a:t>
                      </a:r>
                    </a:p>
                  </a:txBody>
                  <a:tcPr/>
                </a:tc>
                <a:tc>
                  <a:txBody>
                    <a:bodyPr/>
                    <a:lstStyle/>
                    <a:p>
                      <a:endParaRPr lang="zh-CN" altLang="en-US"/>
                    </a:p>
                  </a:txBody>
                  <a:tcPr/>
                </a:tc>
                <a:tc>
                  <a:txBody>
                    <a:bodyPr/>
                    <a:lstStyle/>
                    <a:p>
                      <a:r>
                        <a:rPr lang="en-US" altLang="zh-CN" dirty="0"/>
                        <a:t>3</a:t>
                      </a:r>
                      <a:endParaRPr lang="zh-CN" altLang="en-US" dirty="0"/>
                    </a:p>
                  </a:txBody>
                  <a:tcPr/>
                </a:tc>
                <a:tc>
                  <a:txBody>
                    <a:bodyPr/>
                    <a:lstStyle/>
                    <a:p>
                      <a:r>
                        <a:rPr lang="en-US" altLang="zh-CN" dirty="0"/>
                        <a:t>8000</a:t>
                      </a:r>
                      <a:endParaRPr lang="zh-CN" altLang="en-US" dirty="0"/>
                    </a:p>
                  </a:txBody>
                  <a:tcPr/>
                </a:tc>
                <a:extLst>
                  <a:ext uri="{0D108BD9-81ED-4DB2-BD59-A6C34878D82A}">
                    <a16:rowId xmlns:a16="http://schemas.microsoft.com/office/drawing/2014/main" xmlns="" val="953850384"/>
                  </a:ext>
                </a:extLst>
              </a:tr>
              <a:tr h="432370">
                <a:tc>
                  <a:txBody>
                    <a:bodyPr/>
                    <a:lstStyle/>
                    <a:p>
                      <a:r>
                        <a:rPr lang="en-US" altLang="zh-CN" dirty="0"/>
                        <a:t>0002</a:t>
                      </a:r>
                      <a:endParaRPr lang="zh-CN" altLang="en-US" dirty="0"/>
                    </a:p>
                  </a:txBody>
                  <a:tcPr/>
                </a:tc>
                <a:tc>
                  <a:txBody>
                    <a:bodyPr/>
                    <a:lstStyle/>
                    <a:p>
                      <a:r>
                        <a:rPr lang="zh-CN" altLang="en-US" dirty="0"/>
                        <a:t>李四</a:t>
                      </a:r>
                    </a:p>
                  </a:txBody>
                  <a:tcPr/>
                </a:tc>
                <a:tc>
                  <a:txBody>
                    <a:bodyPr/>
                    <a:lstStyle/>
                    <a:p>
                      <a:endParaRPr lang="zh-CN" altLang="en-US"/>
                    </a:p>
                  </a:txBody>
                  <a:tcPr/>
                </a:tc>
                <a:tc>
                  <a:txBody>
                    <a:bodyPr/>
                    <a:lstStyle/>
                    <a:p>
                      <a:r>
                        <a:rPr lang="en-US" altLang="zh-CN" dirty="0"/>
                        <a:t>2</a:t>
                      </a:r>
                      <a:endParaRPr lang="zh-CN" altLang="en-US" dirty="0"/>
                    </a:p>
                  </a:txBody>
                  <a:tcPr/>
                </a:tc>
                <a:tc>
                  <a:txBody>
                    <a:bodyPr/>
                    <a:lstStyle/>
                    <a:p>
                      <a:r>
                        <a:rPr lang="en-US" altLang="zh-CN" dirty="0"/>
                        <a:t>12000</a:t>
                      </a:r>
                      <a:endParaRPr lang="zh-CN" altLang="en-US" dirty="0"/>
                    </a:p>
                  </a:txBody>
                  <a:tcPr/>
                </a:tc>
                <a:extLst>
                  <a:ext uri="{0D108BD9-81ED-4DB2-BD59-A6C34878D82A}">
                    <a16:rowId xmlns:a16="http://schemas.microsoft.com/office/drawing/2014/main" xmlns="" val="1556846296"/>
                  </a:ext>
                </a:extLst>
              </a:tr>
              <a:tr h="432370">
                <a:tc>
                  <a:txBody>
                    <a:bodyPr/>
                    <a:lstStyle/>
                    <a:p>
                      <a:r>
                        <a:rPr lang="en-US" altLang="zh-CN" dirty="0"/>
                        <a:t>0003</a:t>
                      </a:r>
                      <a:endParaRPr lang="zh-CN" altLang="en-US" dirty="0"/>
                    </a:p>
                  </a:txBody>
                  <a:tcPr/>
                </a:tc>
                <a:tc>
                  <a:txBody>
                    <a:bodyPr/>
                    <a:lstStyle/>
                    <a:p>
                      <a:r>
                        <a:rPr lang="zh-CN" altLang="en-US" dirty="0"/>
                        <a:t>王五</a:t>
                      </a:r>
                    </a:p>
                  </a:txBody>
                  <a:tcPr/>
                </a:tc>
                <a:tc>
                  <a:txBody>
                    <a:bodyPr/>
                    <a:lstStyle/>
                    <a:p>
                      <a:endParaRPr lang="zh-CN" altLang="en-US"/>
                    </a:p>
                  </a:txBody>
                  <a:tcPr/>
                </a:tc>
                <a:tc>
                  <a:txBody>
                    <a:bodyPr/>
                    <a:lstStyle/>
                    <a:p>
                      <a:r>
                        <a:rPr lang="en-US" altLang="zh-CN" dirty="0"/>
                        <a:t>2</a:t>
                      </a:r>
                      <a:endParaRPr lang="zh-CN" altLang="en-US" dirty="0"/>
                    </a:p>
                  </a:txBody>
                  <a:tcPr/>
                </a:tc>
                <a:tc>
                  <a:txBody>
                    <a:bodyPr/>
                    <a:lstStyle/>
                    <a:p>
                      <a:r>
                        <a:rPr lang="en-US" altLang="zh-CN" dirty="0"/>
                        <a:t>11000</a:t>
                      </a:r>
                      <a:endParaRPr lang="zh-CN" altLang="en-US" dirty="0"/>
                    </a:p>
                  </a:txBody>
                  <a:tcPr/>
                </a:tc>
                <a:extLst>
                  <a:ext uri="{0D108BD9-81ED-4DB2-BD59-A6C34878D82A}">
                    <a16:rowId xmlns:a16="http://schemas.microsoft.com/office/drawing/2014/main" xmlns="" val="3363390127"/>
                  </a:ext>
                </a:extLst>
              </a:tr>
              <a:tr h="432370">
                <a:tc>
                  <a:txBody>
                    <a:bodyPr/>
                    <a:lstStyle/>
                    <a:p>
                      <a:r>
                        <a:rPr lang="en-US" altLang="zh-CN" dirty="0"/>
                        <a:t>0004</a:t>
                      </a:r>
                      <a:endParaRPr lang="zh-CN" altLang="en-US" dirty="0"/>
                    </a:p>
                  </a:txBody>
                  <a:tcPr/>
                </a:tc>
                <a:tc>
                  <a:txBody>
                    <a:bodyPr/>
                    <a:lstStyle/>
                    <a:p>
                      <a:r>
                        <a:rPr lang="zh-CN" altLang="en-US" dirty="0"/>
                        <a:t>赵六</a:t>
                      </a:r>
                    </a:p>
                  </a:txBody>
                  <a:tcPr/>
                </a:tc>
                <a:tc>
                  <a:txBody>
                    <a:bodyPr/>
                    <a:lstStyle/>
                    <a:p>
                      <a:endParaRPr lang="zh-CN" altLang="en-US"/>
                    </a:p>
                  </a:txBody>
                  <a:tcPr/>
                </a:tc>
                <a:tc>
                  <a:txBody>
                    <a:bodyPr/>
                    <a:lstStyle/>
                    <a:p>
                      <a:r>
                        <a:rPr lang="en-US" altLang="zh-CN" dirty="0"/>
                        <a:t>1</a:t>
                      </a:r>
                      <a:endParaRPr lang="zh-CN" altLang="en-US" dirty="0"/>
                    </a:p>
                  </a:txBody>
                  <a:tcPr/>
                </a:tc>
                <a:tc>
                  <a:txBody>
                    <a:bodyPr/>
                    <a:lstStyle/>
                    <a:p>
                      <a:r>
                        <a:rPr lang="en-US" altLang="zh-CN" dirty="0"/>
                        <a:t>20000</a:t>
                      </a:r>
                      <a:endParaRPr lang="zh-CN" altLang="en-US" dirty="0"/>
                    </a:p>
                  </a:txBody>
                  <a:tcPr/>
                </a:tc>
                <a:extLst>
                  <a:ext uri="{0D108BD9-81ED-4DB2-BD59-A6C34878D82A}">
                    <a16:rowId xmlns:a16="http://schemas.microsoft.com/office/drawing/2014/main" xmlns="" val="2962851323"/>
                  </a:ext>
                </a:extLst>
              </a:tr>
              <a:tr h="432370">
                <a:tc>
                  <a:txBody>
                    <a:bodyPr/>
                    <a:lstStyle/>
                    <a:p>
                      <a:r>
                        <a:rPr lang="en-US" altLang="zh-CN" dirty="0"/>
                        <a:t>0005</a:t>
                      </a:r>
                      <a:endParaRPr lang="zh-CN" altLang="en-US" dirty="0"/>
                    </a:p>
                  </a:txBody>
                  <a:tcPr>
                    <a:solidFill>
                      <a:schemeClr val="tx1"/>
                    </a:solidFill>
                  </a:tcPr>
                </a:tc>
                <a:tc>
                  <a:txBody>
                    <a:bodyPr/>
                    <a:lstStyle/>
                    <a:p>
                      <a:r>
                        <a:rPr lang="zh-CN" altLang="en-US" dirty="0"/>
                        <a:t>李木</a:t>
                      </a:r>
                    </a:p>
                  </a:txBody>
                  <a:tcPr>
                    <a:solidFill>
                      <a:schemeClr val="tx1"/>
                    </a:solidFill>
                  </a:tcPr>
                </a:tc>
                <a:tc>
                  <a:txBody>
                    <a:bodyPr/>
                    <a:lstStyle/>
                    <a:p>
                      <a:endParaRPr lang="zh-CN" altLang="en-US" dirty="0"/>
                    </a:p>
                  </a:txBody>
                  <a:tcPr>
                    <a:solidFill>
                      <a:schemeClr val="tx1"/>
                    </a:solidFill>
                  </a:tcPr>
                </a:tc>
                <a:tc>
                  <a:txBody>
                    <a:bodyPr/>
                    <a:lstStyle/>
                    <a:p>
                      <a:r>
                        <a:rPr lang="en-US" altLang="zh-CN" dirty="0"/>
                        <a:t>2</a:t>
                      </a:r>
                      <a:endParaRPr lang="zh-CN" altLang="en-US" dirty="0"/>
                    </a:p>
                  </a:txBody>
                  <a:tcPr>
                    <a:solidFill>
                      <a:schemeClr val="tx1"/>
                    </a:solidFill>
                  </a:tcPr>
                </a:tc>
                <a:tc>
                  <a:txBody>
                    <a:bodyPr/>
                    <a:lstStyle/>
                    <a:p>
                      <a:r>
                        <a:rPr lang="en-US" altLang="zh-CN" dirty="0">
                          <a:solidFill>
                            <a:srgbClr val="FF0000"/>
                          </a:solidFill>
                        </a:rPr>
                        <a:t>NULL</a:t>
                      </a:r>
                      <a:endParaRPr lang="zh-CN" altLang="en-US" dirty="0">
                        <a:solidFill>
                          <a:srgbClr val="FF0000"/>
                        </a:solidFill>
                      </a:endParaRPr>
                    </a:p>
                  </a:txBody>
                  <a:tcPr>
                    <a:solidFill>
                      <a:schemeClr val="tx1"/>
                    </a:solidFill>
                  </a:tcPr>
                </a:tc>
                <a:extLst>
                  <a:ext uri="{0D108BD9-81ED-4DB2-BD59-A6C34878D82A}">
                    <a16:rowId xmlns:a16="http://schemas.microsoft.com/office/drawing/2014/main" xmlns="" val="1112941723"/>
                  </a:ext>
                </a:extLst>
              </a:tr>
              <a:tr h="432370">
                <a:tc>
                  <a:txBody>
                    <a:bodyPr/>
                    <a:lstStyle/>
                    <a:p>
                      <a:r>
                        <a:rPr lang="en-US" altLang="zh-CN" dirty="0"/>
                        <a:t>0006</a:t>
                      </a:r>
                      <a:endParaRPr lang="zh-CN" altLang="en-US" dirty="0"/>
                    </a:p>
                  </a:txBody>
                  <a:tcPr/>
                </a:tc>
                <a:tc>
                  <a:txBody>
                    <a:bodyPr/>
                    <a:lstStyle/>
                    <a:p>
                      <a:r>
                        <a:rPr lang="zh-CN" altLang="en-US" dirty="0"/>
                        <a:t>王权</a:t>
                      </a:r>
                    </a:p>
                  </a:txBody>
                  <a:tcPr/>
                </a:tc>
                <a:tc>
                  <a:txBody>
                    <a:bodyPr/>
                    <a:lstStyle/>
                    <a:p>
                      <a:endParaRPr lang="zh-CN" altLang="en-US"/>
                    </a:p>
                  </a:txBody>
                  <a:tcPr/>
                </a:tc>
                <a:tc>
                  <a:txBody>
                    <a:bodyPr/>
                    <a:lstStyle/>
                    <a:p>
                      <a:r>
                        <a:rPr lang="en-US" altLang="zh-CN" dirty="0"/>
                        <a:t>1</a:t>
                      </a:r>
                      <a:endParaRPr lang="zh-CN" altLang="en-US" dirty="0"/>
                    </a:p>
                  </a:txBody>
                  <a:tcPr/>
                </a:tc>
                <a:tc>
                  <a:txBody>
                    <a:bodyPr/>
                    <a:lstStyle/>
                    <a:p>
                      <a:r>
                        <a:rPr lang="en-US" altLang="zh-CN" dirty="0"/>
                        <a:t>25000</a:t>
                      </a:r>
                      <a:endParaRPr lang="zh-CN" altLang="en-US" dirty="0"/>
                    </a:p>
                  </a:txBody>
                  <a:tcPr/>
                </a:tc>
                <a:extLst>
                  <a:ext uri="{0D108BD9-81ED-4DB2-BD59-A6C34878D82A}">
                    <a16:rowId xmlns:a16="http://schemas.microsoft.com/office/drawing/2014/main" xmlns="" val="1671308010"/>
                  </a:ext>
                </a:extLst>
              </a:tr>
            </a:tbl>
          </a:graphicData>
        </a:graphic>
      </p:graphicFrame>
      <p:sp>
        <p:nvSpPr>
          <p:cNvPr id="32" name="圆角矩形 58">
            <a:extLst>
              <a:ext uri="{FF2B5EF4-FFF2-40B4-BE49-F238E27FC236}">
                <a16:creationId xmlns:a16="http://schemas.microsoft.com/office/drawing/2014/main" xmlns="" id="{D0C44111-1C4C-4F82-A112-25F933468761}"/>
              </a:ext>
            </a:extLst>
          </p:cNvPr>
          <p:cNvSpPr/>
          <p:nvPr/>
        </p:nvSpPr>
        <p:spPr>
          <a:xfrm>
            <a:off x="822325" y="4526715"/>
            <a:ext cx="5757911" cy="461665"/>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prstClr val="white"/>
                </a:solidFill>
              </a:rPr>
              <a:t>人工填写：人为填充，工作量大，不可行</a:t>
            </a:r>
          </a:p>
        </p:txBody>
      </p:sp>
      <p:sp>
        <p:nvSpPr>
          <p:cNvPr id="35" name="圆角矩形 64">
            <a:extLst>
              <a:ext uri="{FF2B5EF4-FFF2-40B4-BE49-F238E27FC236}">
                <a16:creationId xmlns:a16="http://schemas.microsoft.com/office/drawing/2014/main" xmlns="" id="{91BE8ECC-A0F2-440B-B23A-147393E29FFB}"/>
              </a:ext>
            </a:extLst>
          </p:cNvPr>
          <p:cNvSpPr/>
          <p:nvPr/>
        </p:nvSpPr>
        <p:spPr>
          <a:xfrm>
            <a:off x="822325" y="5651760"/>
            <a:ext cx="5757911" cy="461665"/>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400" dirty="0">
                <a:solidFill>
                  <a:schemeClr val="bg1"/>
                </a:solidFill>
              </a:rPr>
              <a:t>全局</a:t>
            </a:r>
            <a:r>
              <a:rPr lang="zh-CN" altLang="en-US" sz="2400" dirty="0">
                <a:solidFill>
                  <a:schemeClr val="bg1"/>
                </a:solidFill>
              </a:rPr>
              <a:t>变</a:t>
            </a:r>
            <a:r>
              <a:rPr lang="zh-CN" altLang="zh-CN" sz="2400" dirty="0">
                <a:solidFill>
                  <a:schemeClr val="bg1"/>
                </a:solidFill>
              </a:rPr>
              <a:t>量</a:t>
            </a:r>
            <a:r>
              <a:rPr lang="zh-CN" altLang="en-US" sz="2400" dirty="0">
                <a:solidFill>
                  <a:schemeClr val="bg1"/>
                </a:solidFill>
              </a:rPr>
              <a:t>：采用全局常量来替换空缺值</a:t>
            </a:r>
            <a:endParaRPr lang="zh-CN" altLang="en-US" sz="2400" dirty="0">
              <a:solidFill>
                <a:prstClr val="white"/>
              </a:solidFill>
            </a:endParaRPr>
          </a:p>
        </p:txBody>
      </p:sp>
      <p:sp>
        <p:nvSpPr>
          <p:cNvPr id="14" name="灯片编号占位符 13"/>
          <p:cNvSpPr>
            <a:spLocks noGrp="1"/>
          </p:cNvSpPr>
          <p:nvPr>
            <p:ph type="sldNum" sz="quarter" idx="12"/>
          </p:nvPr>
        </p:nvSpPr>
        <p:spPr/>
        <p:txBody>
          <a:bodyPr/>
          <a:lstStyle/>
          <a:p>
            <a:fld id="{7D9BB5D0-35E4-459D-AEF3-FE4D7C45CC19}" type="slidenum">
              <a:rPr lang="zh-CN" altLang="en-US" smtClean="0"/>
              <a:pPr/>
              <a:t>23</a:t>
            </a:fld>
            <a:endParaRPr lang="zh-CN" altLang="en-US"/>
          </a:p>
        </p:txBody>
      </p:sp>
    </p:spTree>
    <p:extLst>
      <p:ext uri="{BB962C8B-B14F-4D97-AF65-F5344CB8AC3E}">
        <p14:creationId xmlns:p14="http://schemas.microsoft.com/office/powerpoint/2010/main" xmlns="" val="3715446313"/>
      </p:ext>
    </p:extLst>
  </p:cSld>
  <p:clrMapOvr>
    <a:masterClrMapping/>
  </p:clrMapOvr>
  <mc:AlternateContent xmlns:mc="http://schemas.openxmlformats.org/markup-compatibility/2006">
    <mc:Choice xmlns:p14="http://schemas.microsoft.com/office/powerpoint/2010/main" xmlns="" Requires="p14">
      <p:transition spd="slow" p14:dur="2000" advTm="258753"/>
    </mc:Choice>
    <mc:Fallback>
      <p:transition spd="slow" advTm="25875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ppt_x"/>
                                          </p:val>
                                        </p:tav>
                                        <p:tav tm="100000">
                                          <p:val>
                                            <p:strVal val="#ppt_x"/>
                                          </p:val>
                                        </p:tav>
                                      </p:tavLst>
                                    </p:anim>
                                    <p:anim calcmode="lin" valueType="num">
                                      <p:cBhvr additive="base">
                                        <p:cTn id="1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additive="base">
                                        <p:cTn id="17" dur="500" fill="hold"/>
                                        <p:tgtEl>
                                          <p:spTgt spid="32"/>
                                        </p:tgtEl>
                                        <p:attrNameLst>
                                          <p:attrName>ppt_x</p:attrName>
                                        </p:attrNameLst>
                                      </p:cBhvr>
                                      <p:tavLst>
                                        <p:tav tm="0">
                                          <p:val>
                                            <p:strVal val="#ppt_x"/>
                                          </p:val>
                                        </p:tav>
                                        <p:tav tm="100000">
                                          <p:val>
                                            <p:strVal val="#ppt_x"/>
                                          </p:val>
                                        </p:tav>
                                      </p:tavLst>
                                    </p:anim>
                                    <p:anim calcmode="lin" valueType="num">
                                      <p:cBhvr additive="base">
                                        <p:cTn id="1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500" fill="hold"/>
                                        <p:tgtEl>
                                          <p:spTgt spid="35"/>
                                        </p:tgtEl>
                                        <p:attrNameLst>
                                          <p:attrName>ppt_x</p:attrName>
                                        </p:attrNameLst>
                                      </p:cBhvr>
                                      <p:tavLst>
                                        <p:tav tm="0">
                                          <p:val>
                                            <p:strVal val="#ppt_x"/>
                                          </p:val>
                                        </p:tav>
                                        <p:tav tm="100000">
                                          <p:val>
                                            <p:strVal val="#ppt_x"/>
                                          </p:val>
                                        </p:tav>
                                      </p:tavLst>
                                    </p:anim>
                                    <p:anim calcmode="lin" valueType="num">
                                      <p:cBhvr additive="base">
                                        <p:cTn id="2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圆角矩形 69"/>
          <p:cNvSpPr/>
          <p:nvPr/>
        </p:nvSpPr>
        <p:spPr>
          <a:xfrm>
            <a:off x="949325" y="1793707"/>
            <a:ext cx="3205674" cy="53078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rPr>
              <a:t>使</a:t>
            </a:r>
            <a:r>
              <a:rPr lang="zh-CN" altLang="zh-CN" sz="2400" dirty="0">
                <a:solidFill>
                  <a:schemeClr val="bg1"/>
                </a:solidFill>
              </a:rPr>
              <a:t>用属性的</a:t>
            </a:r>
            <a:r>
              <a:rPr lang="zh-CN" altLang="en-US" sz="2400" dirty="0">
                <a:solidFill>
                  <a:schemeClr val="bg1"/>
                </a:solidFill>
              </a:rPr>
              <a:t>中心度量</a:t>
            </a:r>
            <a:endParaRPr lang="zh-CN" altLang="zh-CN" sz="2400" dirty="0">
              <a:solidFill>
                <a:schemeClr val="bg1"/>
              </a:solidFill>
            </a:endParaRPr>
          </a:p>
        </p:txBody>
      </p:sp>
      <p:sp>
        <p:nvSpPr>
          <p:cNvPr id="56" name="圆角矩形 55"/>
          <p:cNvSpPr/>
          <p:nvPr/>
        </p:nvSpPr>
        <p:spPr>
          <a:xfrm>
            <a:off x="949325" y="6119726"/>
            <a:ext cx="8923095" cy="53078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white"/>
                </a:solidFill>
              </a:rPr>
              <a:t>使用最可能的值：利用回归、贝叶斯计算公式推断最可能的值</a:t>
            </a:r>
          </a:p>
        </p:txBody>
      </p:sp>
      <p:sp>
        <p:nvSpPr>
          <p:cNvPr id="25" name="平行四边形 24">
            <a:extLst>
              <a:ext uri="{FF2B5EF4-FFF2-40B4-BE49-F238E27FC236}">
                <a16:creationId xmlns:a16="http://schemas.microsoft.com/office/drawing/2014/main" xmlns="" id="{DBF44575-6222-485B-8C3B-F8DB1009A499}"/>
              </a:ext>
            </a:extLst>
          </p:cNvPr>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平行四边形 25">
            <a:extLst>
              <a:ext uri="{FF2B5EF4-FFF2-40B4-BE49-F238E27FC236}">
                <a16:creationId xmlns:a16="http://schemas.microsoft.com/office/drawing/2014/main" xmlns="" id="{9D8F4F07-67FD-4686-9D9A-2E118EE458F7}"/>
              </a:ext>
            </a:extLst>
          </p:cNvPr>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a:extLst>
              <a:ext uri="{FF2B5EF4-FFF2-40B4-BE49-F238E27FC236}">
                <a16:creationId xmlns:a16="http://schemas.microsoft.com/office/drawing/2014/main" xmlns="" id="{5131ED1D-061C-46F6-B4E5-9F4D2738F25A}"/>
              </a:ext>
            </a:extLst>
          </p:cNvPr>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6">
            <a:extLst>
              <a:ext uri="{FF2B5EF4-FFF2-40B4-BE49-F238E27FC236}">
                <a16:creationId xmlns:a16="http://schemas.microsoft.com/office/drawing/2014/main" xmlns="" id="{E8F7436E-7905-48DB-907C-EFC1B7250F86}"/>
              </a:ext>
            </a:extLst>
          </p:cNvPr>
          <p:cNvSpPr txBox="1"/>
          <p:nvPr/>
        </p:nvSpPr>
        <p:spPr>
          <a:xfrm>
            <a:off x="1131891" y="766772"/>
            <a:ext cx="3763493" cy="461665"/>
          </a:xfrm>
          <a:prstGeom prst="rect">
            <a:avLst/>
          </a:prstGeom>
          <a:noFill/>
        </p:spPr>
        <p:txBody>
          <a:bodyPr wrap="square" rtlCol="0">
            <a:spAutoFit/>
          </a:bodyPr>
          <a:lstStyle>
            <a:defPPr>
              <a:defRPr lang="zh-CN"/>
            </a:defPPr>
            <a:lvl1pPr>
              <a:defRPr sz="2400" b="1">
                <a:solidFill>
                  <a:schemeClr val="tx1">
                    <a:lumMod val="65000"/>
                    <a:lumOff val="35000"/>
                  </a:schemeClr>
                </a:solidFill>
                <a:latin typeface="微软雅黑" panose="020B0503020204020204" charset="-122"/>
                <a:ea typeface="微软雅黑" panose="020B0503020204020204" charset="-122"/>
              </a:defRPr>
            </a:lvl1pPr>
          </a:lstStyle>
          <a:p>
            <a:r>
              <a:rPr lang="zh-CN" altLang="en-US" dirty="0"/>
              <a:t>缺失值处理</a:t>
            </a:r>
          </a:p>
        </p:txBody>
      </p:sp>
      <p:sp>
        <p:nvSpPr>
          <p:cNvPr id="29" name="圆角矩形 69">
            <a:extLst>
              <a:ext uri="{FF2B5EF4-FFF2-40B4-BE49-F238E27FC236}">
                <a16:creationId xmlns:a16="http://schemas.microsoft.com/office/drawing/2014/main" xmlns="" id="{5501F66C-8134-4B8C-A347-FB34757F9F25}"/>
              </a:ext>
            </a:extLst>
          </p:cNvPr>
          <p:cNvSpPr/>
          <p:nvPr/>
        </p:nvSpPr>
        <p:spPr>
          <a:xfrm>
            <a:off x="949325" y="3733143"/>
            <a:ext cx="4097941" cy="53078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400" dirty="0">
                <a:solidFill>
                  <a:schemeClr val="bg1"/>
                </a:solidFill>
              </a:rPr>
              <a:t>用</a:t>
            </a:r>
            <a:r>
              <a:rPr lang="zh-CN" altLang="en-US" sz="2400" dirty="0">
                <a:solidFill>
                  <a:schemeClr val="bg1"/>
                </a:solidFill>
              </a:rPr>
              <a:t>同类样本</a:t>
            </a:r>
            <a:r>
              <a:rPr lang="zh-CN" altLang="zh-CN" sz="2400" dirty="0">
                <a:solidFill>
                  <a:schemeClr val="bg1"/>
                </a:solidFill>
              </a:rPr>
              <a:t>属性的</a:t>
            </a:r>
            <a:r>
              <a:rPr lang="zh-CN" altLang="en-US" sz="2400" dirty="0">
                <a:solidFill>
                  <a:schemeClr val="bg1"/>
                </a:solidFill>
              </a:rPr>
              <a:t>中心度量</a:t>
            </a:r>
            <a:endParaRPr lang="zh-CN" altLang="zh-CN" sz="2400" dirty="0">
              <a:solidFill>
                <a:schemeClr val="bg1"/>
              </a:solidFill>
            </a:endParaRPr>
          </a:p>
        </p:txBody>
      </p:sp>
      <p:graphicFrame>
        <p:nvGraphicFramePr>
          <p:cNvPr id="4" name="表格 3">
            <a:extLst>
              <a:ext uri="{FF2B5EF4-FFF2-40B4-BE49-F238E27FC236}">
                <a16:creationId xmlns:a16="http://schemas.microsoft.com/office/drawing/2014/main" xmlns="" id="{DE5D8D0B-B939-44E4-AA14-6E305936E61A}"/>
              </a:ext>
            </a:extLst>
          </p:cNvPr>
          <p:cNvGraphicFramePr>
            <a:graphicFrameLocks noGrp="1"/>
          </p:cNvGraphicFramePr>
          <p:nvPr>
            <p:extLst>
              <p:ext uri="{D42A27DB-BD31-4B8C-83A1-F6EECF244321}">
                <p14:modId xmlns:p14="http://schemas.microsoft.com/office/powerpoint/2010/main" xmlns="" val="1645478699"/>
              </p:ext>
            </p:extLst>
          </p:nvPr>
        </p:nvGraphicFramePr>
        <p:xfrm>
          <a:off x="5070615" y="738274"/>
          <a:ext cx="976393" cy="2994869"/>
        </p:xfrm>
        <a:graphic>
          <a:graphicData uri="http://schemas.openxmlformats.org/drawingml/2006/table">
            <a:tbl>
              <a:tblPr firstRow="1" bandRow="1">
                <a:tableStyleId>{5C22544A-7EE6-4342-B048-85BDC9FD1C3A}</a:tableStyleId>
              </a:tblPr>
              <a:tblGrid>
                <a:gridCol w="976393">
                  <a:extLst>
                    <a:ext uri="{9D8B030D-6E8A-4147-A177-3AD203B41FA5}">
                      <a16:colId xmlns:a16="http://schemas.microsoft.com/office/drawing/2014/main" xmlns="" val="2991376250"/>
                    </a:ext>
                  </a:extLst>
                </a:gridCol>
              </a:tblGrid>
              <a:tr h="375819">
                <a:tc>
                  <a:txBody>
                    <a:bodyPr/>
                    <a:lstStyle/>
                    <a:p>
                      <a:r>
                        <a:rPr lang="zh-CN" altLang="en-US" dirty="0">
                          <a:solidFill>
                            <a:schemeClr val="tx1"/>
                          </a:solidFill>
                        </a:rPr>
                        <a:t>收入</a:t>
                      </a:r>
                    </a:p>
                  </a:txBody>
                  <a:tcPr/>
                </a:tc>
                <a:extLst>
                  <a:ext uri="{0D108BD9-81ED-4DB2-BD59-A6C34878D82A}">
                    <a16:rowId xmlns:a16="http://schemas.microsoft.com/office/drawing/2014/main" xmlns="" val="2596861096"/>
                  </a:ext>
                </a:extLst>
              </a:tr>
              <a:tr h="432370">
                <a:tc>
                  <a:txBody>
                    <a:bodyPr/>
                    <a:lstStyle/>
                    <a:p>
                      <a:r>
                        <a:rPr lang="en-US" altLang="zh-CN" dirty="0">
                          <a:solidFill>
                            <a:schemeClr val="tx1"/>
                          </a:solidFill>
                        </a:rPr>
                        <a:t>8000</a:t>
                      </a:r>
                      <a:endParaRPr lang="zh-CN" altLang="en-US" dirty="0">
                        <a:solidFill>
                          <a:schemeClr val="tx1"/>
                        </a:solidFill>
                      </a:endParaRPr>
                    </a:p>
                  </a:txBody>
                  <a:tcPr>
                    <a:solidFill>
                      <a:schemeClr val="accent5">
                        <a:lumMod val="20000"/>
                        <a:lumOff val="80000"/>
                      </a:schemeClr>
                    </a:solidFill>
                  </a:tcPr>
                </a:tc>
                <a:extLst>
                  <a:ext uri="{0D108BD9-81ED-4DB2-BD59-A6C34878D82A}">
                    <a16:rowId xmlns:a16="http://schemas.microsoft.com/office/drawing/2014/main" xmlns="" val="3262791680"/>
                  </a:ext>
                </a:extLst>
              </a:tr>
              <a:tr h="432370">
                <a:tc>
                  <a:txBody>
                    <a:bodyPr/>
                    <a:lstStyle/>
                    <a:p>
                      <a:r>
                        <a:rPr lang="en-US" altLang="zh-CN" dirty="0">
                          <a:solidFill>
                            <a:schemeClr val="tx1"/>
                          </a:solidFill>
                        </a:rPr>
                        <a:t>12000</a:t>
                      </a:r>
                      <a:endParaRPr lang="zh-CN" altLang="en-US" dirty="0">
                        <a:solidFill>
                          <a:schemeClr val="tx1"/>
                        </a:solidFill>
                      </a:endParaRPr>
                    </a:p>
                  </a:txBody>
                  <a:tcPr/>
                </a:tc>
                <a:extLst>
                  <a:ext uri="{0D108BD9-81ED-4DB2-BD59-A6C34878D82A}">
                    <a16:rowId xmlns:a16="http://schemas.microsoft.com/office/drawing/2014/main" xmlns="" val="3721277372"/>
                  </a:ext>
                </a:extLst>
              </a:tr>
              <a:tr h="432370">
                <a:tc>
                  <a:txBody>
                    <a:bodyPr/>
                    <a:lstStyle/>
                    <a:p>
                      <a:r>
                        <a:rPr lang="en-US" altLang="zh-CN" dirty="0">
                          <a:solidFill>
                            <a:schemeClr val="tx1"/>
                          </a:solidFill>
                        </a:rPr>
                        <a:t>11000</a:t>
                      </a:r>
                      <a:endParaRPr lang="zh-CN" altLang="en-US" dirty="0">
                        <a:solidFill>
                          <a:schemeClr val="tx1"/>
                        </a:solidFill>
                      </a:endParaRPr>
                    </a:p>
                  </a:txBody>
                  <a:tcPr/>
                </a:tc>
                <a:extLst>
                  <a:ext uri="{0D108BD9-81ED-4DB2-BD59-A6C34878D82A}">
                    <a16:rowId xmlns:a16="http://schemas.microsoft.com/office/drawing/2014/main" xmlns="" val="4212064864"/>
                  </a:ext>
                </a:extLst>
              </a:tr>
              <a:tr h="432370">
                <a:tc>
                  <a:txBody>
                    <a:bodyPr/>
                    <a:lstStyle/>
                    <a:p>
                      <a:r>
                        <a:rPr lang="en-US" altLang="zh-CN" dirty="0">
                          <a:solidFill>
                            <a:schemeClr val="tx1"/>
                          </a:solidFill>
                        </a:rPr>
                        <a:t>20000</a:t>
                      </a:r>
                      <a:endParaRPr lang="zh-CN" altLang="en-US" dirty="0">
                        <a:solidFill>
                          <a:schemeClr val="tx1"/>
                        </a:solidFill>
                      </a:endParaRPr>
                    </a:p>
                  </a:txBody>
                  <a:tcPr/>
                </a:tc>
                <a:extLst>
                  <a:ext uri="{0D108BD9-81ED-4DB2-BD59-A6C34878D82A}">
                    <a16:rowId xmlns:a16="http://schemas.microsoft.com/office/drawing/2014/main" xmlns="" val="3309286363"/>
                  </a:ext>
                </a:extLst>
              </a:tr>
              <a:tr h="432370">
                <a:tc>
                  <a:txBody>
                    <a:bodyPr/>
                    <a:lstStyle/>
                    <a:p>
                      <a:r>
                        <a:rPr lang="en-US" altLang="zh-CN" sz="2400" dirty="0">
                          <a:solidFill>
                            <a:schemeClr val="bg1"/>
                          </a:solidFill>
                        </a:rPr>
                        <a:t>15200</a:t>
                      </a:r>
                      <a:endParaRPr lang="zh-CN" altLang="en-US" sz="2400" dirty="0">
                        <a:solidFill>
                          <a:schemeClr val="bg1"/>
                        </a:solidFill>
                      </a:endParaRPr>
                    </a:p>
                  </a:txBody>
                  <a:tcPr>
                    <a:solidFill>
                      <a:srgbClr val="800000"/>
                    </a:solidFill>
                  </a:tcPr>
                </a:tc>
                <a:extLst>
                  <a:ext uri="{0D108BD9-81ED-4DB2-BD59-A6C34878D82A}">
                    <a16:rowId xmlns:a16="http://schemas.microsoft.com/office/drawing/2014/main" xmlns="" val="91193025"/>
                  </a:ext>
                </a:extLst>
              </a:tr>
              <a:tr h="432370">
                <a:tc>
                  <a:txBody>
                    <a:bodyPr/>
                    <a:lstStyle/>
                    <a:p>
                      <a:r>
                        <a:rPr lang="en-US" altLang="zh-CN" dirty="0">
                          <a:solidFill>
                            <a:schemeClr val="tx1"/>
                          </a:solidFill>
                        </a:rPr>
                        <a:t>25000</a:t>
                      </a:r>
                      <a:endParaRPr lang="zh-CN" altLang="en-US" dirty="0">
                        <a:solidFill>
                          <a:schemeClr val="tx1"/>
                        </a:solidFill>
                      </a:endParaRPr>
                    </a:p>
                  </a:txBody>
                  <a:tcPr/>
                </a:tc>
                <a:extLst>
                  <a:ext uri="{0D108BD9-81ED-4DB2-BD59-A6C34878D82A}">
                    <a16:rowId xmlns:a16="http://schemas.microsoft.com/office/drawing/2014/main" xmlns="" val="1595143507"/>
                  </a:ext>
                </a:extLst>
              </a:tr>
            </a:tbl>
          </a:graphicData>
        </a:graphic>
      </p:graphicFrame>
      <p:graphicFrame>
        <p:nvGraphicFramePr>
          <p:cNvPr id="31" name="表格 30">
            <a:extLst>
              <a:ext uri="{FF2B5EF4-FFF2-40B4-BE49-F238E27FC236}">
                <a16:creationId xmlns:a16="http://schemas.microsoft.com/office/drawing/2014/main" xmlns="" id="{816C6B2C-E058-45EF-959F-D3341B8E3E16}"/>
              </a:ext>
            </a:extLst>
          </p:cNvPr>
          <p:cNvGraphicFramePr>
            <a:graphicFrameLocks noGrp="1"/>
          </p:cNvGraphicFramePr>
          <p:nvPr>
            <p:extLst>
              <p:ext uri="{D42A27DB-BD31-4B8C-83A1-F6EECF244321}">
                <p14:modId xmlns:p14="http://schemas.microsoft.com/office/powerpoint/2010/main" xmlns="" val="3764255809"/>
              </p:ext>
            </p:extLst>
          </p:nvPr>
        </p:nvGraphicFramePr>
        <p:xfrm>
          <a:off x="6144994" y="2892101"/>
          <a:ext cx="5757911" cy="3051420"/>
        </p:xfrm>
        <a:graphic>
          <a:graphicData uri="http://schemas.openxmlformats.org/drawingml/2006/table">
            <a:tbl>
              <a:tblPr firstRow="1" bandRow="1">
                <a:tableStyleId>{5C22544A-7EE6-4342-B048-85BDC9FD1C3A}</a:tableStyleId>
              </a:tblPr>
              <a:tblGrid>
                <a:gridCol w="1139416">
                  <a:extLst>
                    <a:ext uri="{9D8B030D-6E8A-4147-A177-3AD203B41FA5}">
                      <a16:colId xmlns:a16="http://schemas.microsoft.com/office/drawing/2014/main" xmlns="" val="3289846055"/>
                    </a:ext>
                  </a:extLst>
                </a:gridCol>
                <a:gridCol w="1239864">
                  <a:extLst>
                    <a:ext uri="{9D8B030D-6E8A-4147-A177-3AD203B41FA5}">
                      <a16:colId xmlns:a16="http://schemas.microsoft.com/office/drawing/2014/main" xmlns="" val="24864092"/>
                    </a:ext>
                  </a:extLst>
                </a:gridCol>
                <a:gridCol w="743919">
                  <a:extLst>
                    <a:ext uri="{9D8B030D-6E8A-4147-A177-3AD203B41FA5}">
                      <a16:colId xmlns:a16="http://schemas.microsoft.com/office/drawing/2014/main" xmlns="" val="576263630"/>
                    </a:ext>
                  </a:extLst>
                </a:gridCol>
                <a:gridCol w="1658319">
                  <a:extLst>
                    <a:ext uri="{9D8B030D-6E8A-4147-A177-3AD203B41FA5}">
                      <a16:colId xmlns:a16="http://schemas.microsoft.com/office/drawing/2014/main" xmlns="" val="2097189042"/>
                    </a:ext>
                  </a:extLst>
                </a:gridCol>
                <a:gridCol w="976393">
                  <a:extLst>
                    <a:ext uri="{9D8B030D-6E8A-4147-A177-3AD203B41FA5}">
                      <a16:colId xmlns:a16="http://schemas.microsoft.com/office/drawing/2014/main" xmlns="" val="3356781052"/>
                    </a:ext>
                  </a:extLst>
                </a:gridCol>
              </a:tblGrid>
              <a:tr h="432370">
                <a:tc>
                  <a:txBody>
                    <a:bodyPr/>
                    <a:lstStyle/>
                    <a:p>
                      <a:r>
                        <a:rPr lang="zh-CN" altLang="en-US" dirty="0"/>
                        <a:t>客户编号</a:t>
                      </a:r>
                    </a:p>
                  </a:txBody>
                  <a:tcPr/>
                </a:tc>
                <a:tc>
                  <a:txBody>
                    <a:bodyPr/>
                    <a:lstStyle/>
                    <a:p>
                      <a:r>
                        <a:rPr lang="zh-CN" altLang="en-US" dirty="0"/>
                        <a:t>客户名称</a:t>
                      </a:r>
                    </a:p>
                  </a:txBody>
                  <a:tcPr/>
                </a:tc>
                <a:tc>
                  <a:txBody>
                    <a:bodyPr/>
                    <a:lstStyle/>
                    <a:p>
                      <a:r>
                        <a:rPr lang="en-US" altLang="zh-CN" dirty="0"/>
                        <a:t>......</a:t>
                      </a:r>
                      <a:endParaRPr lang="zh-CN" altLang="en-US" dirty="0"/>
                    </a:p>
                  </a:txBody>
                  <a:tcPr/>
                </a:tc>
                <a:tc>
                  <a:txBody>
                    <a:bodyPr/>
                    <a:lstStyle/>
                    <a:p>
                      <a:r>
                        <a:rPr lang="zh-CN" altLang="en-US" dirty="0"/>
                        <a:t>风险等级</a:t>
                      </a:r>
                    </a:p>
                  </a:txBody>
                  <a:tcPr/>
                </a:tc>
                <a:tc>
                  <a:txBody>
                    <a:bodyPr/>
                    <a:lstStyle/>
                    <a:p>
                      <a:r>
                        <a:rPr lang="zh-CN" altLang="en-US" dirty="0"/>
                        <a:t>收入</a:t>
                      </a:r>
                    </a:p>
                  </a:txBody>
                  <a:tcPr/>
                </a:tc>
                <a:extLst>
                  <a:ext uri="{0D108BD9-81ED-4DB2-BD59-A6C34878D82A}">
                    <a16:rowId xmlns:a16="http://schemas.microsoft.com/office/drawing/2014/main" xmlns="" val="505817627"/>
                  </a:ext>
                </a:extLst>
              </a:tr>
              <a:tr h="432370">
                <a:tc>
                  <a:txBody>
                    <a:bodyPr/>
                    <a:lstStyle/>
                    <a:p>
                      <a:r>
                        <a:rPr lang="en-US" altLang="zh-CN" dirty="0"/>
                        <a:t>0001</a:t>
                      </a:r>
                      <a:endParaRPr lang="zh-CN" altLang="en-US" dirty="0"/>
                    </a:p>
                  </a:txBody>
                  <a:tcPr/>
                </a:tc>
                <a:tc>
                  <a:txBody>
                    <a:bodyPr/>
                    <a:lstStyle/>
                    <a:p>
                      <a:r>
                        <a:rPr lang="zh-CN" altLang="en-US" dirty="0"/>
                        <a:t>张三</a:t>
                      </a:r>
                    </a:p>
                  </a:txBody>
                  <a:tcPr/>
                </a:tc>
                <a:tc>
                  <a:txBody>
                    <a:bodyPr/>
                    <a:lstStyle/>
                    <a:p>
                      <a:endParaRPr lang="zh-CN" altLang="en-US"/>
                    </a:p>
                  </a:txBody>
                  <a:tcPr/>
                </a:tc>
                <a:tc>
                  <a:txBody>
                    <a:bodyPr/>
                    <a:lstStyle/>
                    <a:p>
                      <a:r>
                        <a:rPr lang="en-US" altLang="zh-CN" dirty="0"/>
                        <a:t>3</a:t>
                      </a:r>
                      <a:endParaRPr lang="zh-CN" altLang="en-US" dirty="0"/>
                    </a:p>
                  </a:txBody>
                  <a:tcPr/>
                </a:tc>
                <a:tc>
                  <a:txBody>
                    <a:bodyPr/>
                    <a:lstStyle/>
                    <a:p>
                      <a:r>
                        <a:rPr lang="en-US" altLang="zh-CN" dirty="0"/>
                        <a:t>8000</a:t>
                      </a:r>
                      <a:endParaRPr lang="zh-CN" altLang="en-US" dirty="0"/>
                    </a:p>
                  </a:txBody>
                  <a:tcPr/>
                </a:tc>
                <a:extLst>
                  <a:ext uri="{0D108BD9-81ED-4DB2-BD59-A6C34878D82A}">
                    <a16:rowId xmlns:a16="http://schemas.microsoft.com/office/drawing/2014/main" xmlns="" val="953850384"/>
                  </a:ext>
                </a:extLst>
              </a:tr>
              <a:tr h="432370">
                <a:tc>
                  <a:txBody>
                    <a:bodyPr/>
                    <a:lstStyle/>
                    <a:p>
                      <a:r>
                        <a:rPr lang="en-US" altLang="zh-CN" dirty="0">
                          <a:solidFill>
                            <a:schemeClr val="bg1"/>
                          </a:solidFill>
                        </a:rPr>
                        <a:t>0002</a:t>
                      </a:r>
                      <a:endParaRPr lang="zh-CN" altLang="en-US" dirty="0">
                        <a:solidFill>
                          <a:schemeClr val="bg1"/>
                        </a:solidFill>
                      </a:endParaRPr>
                    </a:p>
                  </a:txBody>
                  <a:tcPr>
                    <a:solidFill>
                      <a:srgbClr val="800000"/>
                    </a:solidFill>
                  </a:tcPr>
                </a:tc>
                <a:tc>
                  <a:txBody>
                    <a:bodyPr/>
                    <a:lstStyle/>
                    <a:p>
                      <a:r>
                        <a:rPr lang="zh-CN" altLang="en-US" dirty="0">
                          <a:solidFill>
                            <a:schemeClr val="bg1"/>
                          </a:solidFill>
                        </a:rPr>
                        <a:t>李四</a:t>
                      </a:r>
                    </a:p>
                  </a:txBody>
                  <a:tcPr>
                    <a:solidFill>
                      <a:srgbClr val="800000"/>
                    </a:solidFill>
                  </a:tcPr>
                </a:tc>
                <a:tc>
                  <a:txBody>
                    <a:bodyPr/>
                    <a:lstStyle/>
                    <a:p>
                      <a:endParaRPr lang="zh-CN" altLang="en-US">
                        <a:solidFill>
                          <a:schemeClr val="bg1"/>
                        </a:solidFill>
                      </a:endParaRPr>
                    </a:p>
                  </a:txBody>
                  <a:tcPr>
                    <a:solidFill>
                      <a:srgbClr val="800000"/>
                    </a:solidFill>
                  </a:tcPr>
                </a:tc>
                <a:tc>
                  <a:txBody>
                    <a:bodyPr/>
                    <a:lstStyle/>
                    <a:p>
                      <a:r>
                        <a:rPr lang="en-US" altLang="zh-CN" dirty="0">
                          <a:solidFill>
                            <a:schemeClr val="bg1"/>
                          </a:solidFill>
                        </a:rPr>
                        <a:t>2</a:t>
                      </a:r>
                      <a:endParaRPr lang="zh-CN" altLang="en-US" dirty="0">
                        <a:solidFill>
                          <a:schemeClr val="bg1"/>
                        </a:solidFill>
                      </a:endParaRPr>
                    </a:p>
                  </a:txBody>
                  <a:tcPr>
                    <a:solidFill>
                      <a:srgbClr val="800000"/>
                    </a:solidFill>
                  </a:tcPr>
                </a:tc>
                <a:tc>
                  <a:txBody>
                    <a:bodyPr/>
                    <a:lstStyle/>
                    <a:p>
                      <a:r>
                        <a:rPr lang="en-US" altLang="zh-CN" dirty="0">
                          <a:solidFill>
                            <a:schemeClr val="bg1"/>
                          </a:solidFill>
                        </a:rPr>
                        <a:t>12000</a:t>
                      </a:r>
                      <a:endParaRPr lang="zh-CN" altLang="en-US" dirty="0">
                        <a:solidFill>
                          <a:schemeClr val="bg1"/>
                        </a:solidFill>
                      </a:endParaRPr>
                    </a:p>
                  </a:txBody>
                  <a:tcPr>
                    <a:solidFill>
                      <a:srgbClr val="800000"/>
                    </a:solidFill>
                  </a:tcPr>
                </a:tc>
                <a:extLst>
                  <a:ext uri="{0D108BD9-81ED-4DB2-BD59-A6C34878D82A}">
                    <a16:rowId xmlns:a16="http://schemas.microsoft.com/office/drawing/2014/main" xmlns="" val="1556846296"/>
                  </a:ext>
                </a:extLst>
              </a:tr>
              <a:tr h="432370">
                <a:tc>
                  <a:txBody>
                    <a:bodyPr/>
                    <a:lstStyle/>
                    <a:p>
                      <a:r>
                        <a:rPr lang="en-US" altLang="zh-CN" dirty="0">
                          <a:solidFill>
                            <a:schemeClr val="bg1"/>
                          </a:solidFill>
                        </a:rPr>
                        <a:t>0003</a:t>
                      </a:r>
                      <a:endParaRPr lang="zh-CN" altLang="en-US" dirty="0">
                        <a:solidFill>
                          <a:schemeClr val="bg1"/>
                        </a:solidFill>
                      </a:endParaRPr>
                    </a:p>
                  </a:txBody>
                  <a:tcPr>
                    <a:solidFill>
                      <a:srgbClr val="800000"/>
                    </a:solidFill>
                  </a:tcPr>
                </a:tc>
                <a:tc>
                  <a:txBody>
                    <a:bodyPr/>
                    <a:lstStyle/>
                    <a:p>
                      <a:r>
                        <a:rPr lang="zh-CN" altLang="en-US" dirty="0">
                          <a:solidFill>
                            <a:schemeClr val="bg1"/>
                          </a:solidFill>
                        </a:rPr>
                        <a:t>王五</a:t>
                      </a:r>
                    </a:p>
                  </a:txBody>
                  <a:tcPr>
                    <a:solidFill>
                      <a:srgbClr val="800000"/>
                    </a:solidFill>
                  </a:tcPr>
                </a:tc>
                <a:tc>
                  <a:txBody>
                    <a:bodyPr/>
                    <a:lstStyle/>
                    <a:p>
                      <a:endParaRPr lang="zh-CN" altLang="en-US">
                        <a:solidFill>
                          <a:schemeClr val="bg1"/>
                        </a:solidFill>
                      </a:endParaRPr>
                    </a:p>
                  </a:txBody>
                  <a:tcPr>
                    <a:solidFill>
                      <a:srgbClr val="800000"/>
                    </a:solidFill>
                  </a:tcPr>
                </a:tc>
                <a:tc>
                  <a:txBody>
                    <a:bodyPr/>
                    <a:lstStyle/>
                    <a:p>
                      <a:r>
                        <a:rPr lang="en-US" altLang="zh-CN" dirty="0">
                          <a:solidFill>
                            <a:schemeClr val="bg1"/>
                          </a:solidFill>
                        </a:rPr>
                        <a:t>2</a:t>
                      </a:r>
                      <a:endParaRPr lang="zh-CN" altLang="en-US" dirty="0">
                        <a:solidFill>
                          <a:schemeClr val="bg1"/>
                        </a:solidFill>
                      </a:endParaRPr>
                    </a:p>
                  </a:txBody>
                  <a:tcPr>
                    <a:solidFill>
                      <a:srgbClr val="800000"/>
                    </a:solidFill>
                  </a:tcPr>
                </a:tc>
                <a:tc>
                  <a:txBody>
                    <a:bodyPr/>
                    <a:lstStyle/>
                    <a:p>
                      <a:r>
                        <a:rPr lang="en-US" altLang="zh-CN" dirty="0">
                          <a:solidFill>
                            <a:schemeClr val="bg1"/>
                          </a:solidFill>
                        </a:rPr>
                        <a:t>11000</a:t>
                      </a:r>
                      <a:endParaRPr lang="zh-CN" altLang="en-US" dirty="0">
                        <a:solidFill>
                          <a:schemeClr val="bg1"/>
                        </a:solidFill>
                      </a:endParaRPr>
                    </a:p>
                  </a:txBody>
                  <a:tcPr>
                    <a:solidFill>
                      <a:srgbClr val="800000"/>
                    </a:solidFill>
                  </a:tcPr>
                </a:tc>
                <a:extLst>
                  <a:ext uri="{0D108BD9-81ED-4DB2-BD59-A6C34878D82A}">
                    <a16:rowId xmlns:a16="http://schemas.microsoft.com/office/drawing/2014/main" xmlns="" val="3363390127"/>
                  </a:ext>
                </a:extLst>
              </a:tr>
              <a:tr h="432370">
                <a:tc>
                  <a:txBody>
                    <a:bodyPr/>
                    <a:lstStyle/>
                    <a:p>
                      <a:r>
                        <a:rPr lang="en-US" altLang="zh-CN" dirty="0"/>
                        <a:t>0004</a:t>
                      </a:r>
                      <a:endParaRPr lang="zh-CN" altLang="en-US" dirty="0"/>
                    </a:p>
                  </a:txBody>
                  <a:tcPr/>
                </a:tc>
                <a:tc>
                  <a:txBody>
                    <a:bodyPr/>
                    <a:lstStyle/>
                    <a:p>
                      <a:r>
                        <a:rPr lang="zh-CN" altLang="en-US" dirty="0"/>
                        <a:t>赵六</a:t>
                      </a:r>
                    </a:p>
                  </a:txBody>
                  <a:tcPr/>
                </a:tc>
                <a:tc>
                  <a:txBody>
                    <a:bodyPr/>
                    <a:lstStyle/>
                    <a:p>
                      <a:endParaRPr lang="zh-CN" altLang="en-US"/>
                    </a:p>
                  </a:txBody>
                  <a:tcPr/>
                </a:tc>
                <a:tc>
                  <a:txBody>
                    <a:bodyPr/>
                    <a:lstStyle/>
                    <a:p>
                      <a:r>
                        <a:rPr lang="en-US" altLang="zh-CN" dirty="0"/>
                        <a:t>1</a:t>
                      </a:r>
                      <a:endParaRPr lang="zh-CN" altLang="en-US" dirty="0"/>
                    </a:p>
                  </a:txBody>
                  <a:tcPr/>
                </a:tc>
                <a:tc>
                  <a:txBody>
                    <a:bodyPr/>
                    <a:lstStyle/>
                    <a:p>
                      <a:r>
                        <a:rPr lang="en-US" altLang="zh-CN" dirty="0"/>
                        <a:t>20000</a:t>
                      </a:r>
                      <a:endParaRPr lang="zh-CN" altLang="en-US" dirty="0"/>
                    </a:p>
                  </a:txBody>
                  <a:tcPr/>
                </a:tc>
                <a:extLst>
                  <a:ext uri="{0D108BD9-81ED-4DB2-BD59-A6C34878D82A}">
                    <a16:rowId xmlns:a16="http://schemas.microsoft.com/office/drawing/2014/main" xmlns="" val="2962851323"/>
                  </a:ext>
                </a:extLst>
              </a:tr>
              <a:tr h="432370">
                <a:tc>
                  <a:txBody>
                    <a:bodyPr/>
                    <a:lstStyle/>
                    <a:p>
                      <a:r>
                        <a:rPr lang="en-US" altLang="zh-CN" dirty="0"/>
                        <a:t>0005</a:t>
                      </a:r>
                      <a:endParaRPr lang="zh-CN" altLang="en-US" dirty="0"/>
                    </a:p>
                  </a:txBody>
                  <a:tcPr/>
                </a:tc>
                <a:tc>
                  <a:txBody>
                    <a:bodyPr/>
                    <a:lstStyle/>
                    <a:p>
                      <a:r>
                        <a:rPr lang="zh-CN" altLang="en-US" dirty="0"/>
                        <a:t>李木</a:t>
                      </a:r>
                    </a:p>
                  </a:txBody>
                  <a:tcPr/>
                </a:tc>
                <a:tc>
                  <a:txBody>
                    <a:bodyPr/>
                    <a:lstStyle/>
                    <a:p>
                      <a:endParaRPr lang="zh-CN" altLang="en-US"/>
                    </a:p>
                  </a:txBody>
                  <a:tcPr/>
                </a:tc>
                <a:tc>
                  <a:txBody>
                    <a:bodyPr/>
                    <a:lstStyle/>
                    <a:p>
                      <a:r>
                        <a:rPr lang="en-US" altLang="zh-CN" dirty="0"/>
                        <a:t>2</a:t>
                      </a:r>
                      <a:endParaRPr lang="zh-CN" altLang="en-US" dirty="0"/>
                    </a:p>
                  </a:txBody>
                  <a:tcPr/>
                </a:tc>
                <a:tc>
                  <a:txBody>
                    <a:bodyPr/>
                    <a:lstStyle/>
                    <a:p>
                      <a:r>
                        <a:rPr lang="en-US" altLang="zh-CN" sz="2400" dirty="0" smtClean="0">
                          <a:solidFill>
                            <a:srgbClr val="800000"/>
                          </a:solidFill>
                        </a:rPr>
                        <a:t>11500</a:t>
                      </a:r>
                      <a:endParaRPr lang="zh-CN" altLang="en-US" sz="2400" dirty="0">
                        <a:solidFill>
                          <a:srgbClr val="800000"/>
                        </a:solidFill>
                      </a:endParaRPr>
                    </a:p>
                  </a:txBody>
                  <a:tcPr/>
                </a:tc>
                <a:extLst>
                  <a:ext uri="{0D108BD9-81ED-4DB2-BD59-A6C34878D82A}">
                    <a16:rowId xmlns:a16="http://schemas.microsoft.com/office/drawing/2014/main" xmlns="" val="1112941723"/>
                  </a:ext>
                </a:extLst>
              </a:tr>
              <a:tr h="432370">
                <a:tc>
                  <a:txBody>
                    <a:bodyPr/>
                    <a:lstStyle/>
                    <a:p>
                      <a:r>
                        <a:rPr lang="en-US" altLang="zh-CN" dirty="0"/>
                        <a:t>0006</a:t>
                      </a:r>
                      <a:endParaRPr lang="zh-CN" altLang="en-US" dirty="0"/>
                    </a:p>
                  </a:txBody>
                  <a:tcPr/>
                </a:tc>
                <a:tc>
                  <a:txBody>
                    <a:bodyPr/>
                    <a:lstStyle/>
                    <a:p>
                      <a:r>
                        <a:rPr lang="zh-CN" altLang="en-US" dirty="0"/>
                        <a:t>王权</a:t>
                      </a:r>
                    </a:p>
                  </a:txBody>
                  <a:tcPr/>
                </a:tc>
                <a:tc>
                  <a:txBody>
                    <a:bodyPr/>
                    <a:lstStyle/>
                    <a:p>
                      <a:endParaRPr lang="zh-CN" altLang="en-US"/>
                    </a:p>
                  </a:txBody>
                  <a:tcPr/>
                </a:tc>
                <a:tc>
                  <a:txBody>
                    <a:bodyPr/>
                    <a:lstStyle/>
                    <a:p>
                      <a:r>
                        <a:rPr lang="en-US" altLang="zh-CN" dirty="0"/>
                        <a:t>1</a:t>
                      </a:r>
                      <a:endParaRPr lang="zh-CN" altLang="en-US" dirty="0"/>
                    </a:p>
                  </a:txBody>
                  <a:tcPr/>
                </a:tc>
                <a:tc>
                  <a:txBody>
                    <a:bodyPr/>
                    <a:lstStyle/>
                    <a:p>
                      <a:r>
                        <a:rPr lang="en-US" altLang="zh-CN" dirty="0"/>
                        <a:t>25000</a:t>
                      </a:r>
                      <a:endParaRPr lang="zh-CN" altLang="en-US" dirty="0"/>
                    </a:p>
                  </a:txBody>
                  <a:tcPr/>
                </a:tc>
                <a:extLst>
                  <a:ext uri="{0D108BD9-81ED-4DB2-BD59-A6C34878D82A}">
                    <a16:rowId xmlns:a16="http://schemas.microsoft.com/office/drawing/2014/main" xmlns="" val="1671308010"/>
                  </a:ext>
                </a:extLst>
              </a:tr>
            </a:tbl>
          </a:graphicData>
        </a:graphic>
      </p:graphicFrame>
      <p:sp>
        <p:nvSpPr>
          <p:cNvPr id="13" name="灯片编号占位符 12"/>
          <p:cNvSpPr>
            <a:spLocks noGrp="1"/>
          </p:cNvSpPr>
          <p:nvPr>
            <p:ph type="sldNum" sz="quarter" idx="12"/>
          </p:nvPr>
        </p:nvSpPr>
        <p:spPr/>
        <p:txBody>
          <a:bodyPr/>
          <a:lstStyle/>
          <a:p>
            <a:fld id="{7D9BB5D0-35E4-459D-AEF3-FE4D7C45CC19}" type="slidenum">
              <a:rPr lang="zh-CN" altLang="en-US" smtClean="0"/>
              <a:pPr/>
              <a:t>24</a:t>
            </a:fld>
            <a:endParaRPr lang="zh-CN" altLang="en-US"/>
          </a:p>
        </p:txBody>
      </p:sp>
    </p:spTree>
    <p:extLst>
      <p:ext uri="{BB962C8B-B14F-4D97-AF65-F5344CB8AC3E}">
        <p14:creationId xmlns:p14="http://schemas.microsoft.com/office/powerpoint/2010/main" xmlns="" val="4228945661"/>
      </p:ext>
    </p:extLst>
  </p:cSld>
  <p:clrMapOvr>
    <a:masterClrMapping/>
  </p:clrMapOvr>
  <mc:AlternateContent xmlns:mc="http://schemas.openxmlformats.org/markup-compatibility/2006">
    <mc:Choice xmlns:p14="http://schemas.microsoft.com/office/powerpoint/2010/main" xmlns="" Requires="p14">
      <p:transition spd="slow" p14:dur="2000" advTm="258753"/>
    </mc:Choice>
    <mc:Fallback>
      <p:transition spd="slow" advTm="25875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0"/>
                                        </p:tgtEl>
                                        <p:attrNameLst>
                                          <p:attrName>style.visibility</p:attrName>
                                        </p:attrNameLst>
                                      </p:cBhvr>
                                      <p:to>
                                        <p:strVal val="visible"/>
                                      </p:to>
                                    </p:set>
                                    <p:anim calcmode="lin" valueType="num">
                                      <p:cBhvr additive="base">
                                        <p:cTn id="11" dur="500" fill="hold"/>
                                        <p:tgtEl>
                                          <p:spTgt spid="70"/>
                                        </p:tgtEl>
                                        <p:attrNameLst>
                                          <p:attrName>ppt_x</p:attrName>
                                        </p:attrNameLst>
                                      </p:cBhvr>
                                      <p:tavLst>
                                        <p:tav tm="0">
                                          <p:val>
                                            <p:strVal val="#ppt_x"/>
                                          </p:val>
                                        </p:tav>
                                        <p:tav tm="100000">
                                          <p:val>
                                            <p:strVal val="#ppt_x"/>
                                          </p:val>
                                        </p:tav>
                                      </p:tavLst>
                                    </p:anim>
                                    <p:anim calcmode="lin" valueType="num">
                                      <p:cBhvr additive="base">
                                        <p:cTn id="12"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ppt_x"/>
                                          </p:val>
                                        </p:tav>
                                        <p:tav tm="100000">
                                          <p:val>
                                            <p:strVal val="#ppt_x"/>
                                          </p:val>
                                        </p:tav>
                                      </p:tavLst>
                                    </p:anim>
                                    <p:anim calcmode="lin" valueType="num">
                                      <p:cBhvr additive="base">
                                        <p:cTn id="18" dur="500" fill="hold"/>
                                        <p:tgtEl>
                                          <p:spTgt spid="2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additive="base">
                                        <p:cTn id="21" dur="500" fill="hold"/>
                                        <p:tgtEl>
                                          <p:spTgt spid="31"/>
                                        </p:tgtEl>
                                        <p:attrNameLst>
                                          <p:attrName>ppt_x</p:attrName>
                                        </p:attrNameLst>
                                      </p:cBhvr>
                                      <p:tavLst>
                                        <p:tav tm="0">
                                          <p:val>
                                            <p:strVal val="#ppt_x"/>
                                          </p:val>
                                        </p:tav>
                                        <p:tav tm="100000">
                                          <p:val>
                                            <p:strVal val="#ppt_x"/>
                                          </p:val>
                                        </p:tav>
                                      </p:tavLst>
                                    </p:anim>
                                    <p:anim calcmode="lin" valueType="num">
                                      <p:cBhvr additive="base">
                                        <p:cTn id="2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500" fill="hold"/>
                                        <p:tgtEl>
                                          <p:spTgt spid="56"/>
                                        </p:tgtEl>
                                        <p:attrNameLst>
                                          <p:attrName>ppt_x</p:attrName>
                                        </p:attrNameLst>
                                      </p:cBhvr>
                                      <p:tavLst>
                                        <p:tav tm="0">
                                          <p:val>
                                            <p:strVal val="#ppt_x"/>
                                          </p:val>
                                        </p:tav>
                                        <p:tav tm="100000">
                                          <p:val>
                                            <p:strVal val="#ppt_x"/>
                                          </p:val>
                                        </p:tav>
                                      </p:tavLst>
                                    </p:anim>
                                    <p:anim calcmode="lin" valueType="num">
                                      <p:cBhvr additive="base">
                                        <p:cTn id="28"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56" grpId="0" animBg="1"/>
      <p:bldP spid="2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1891" y="1386977"/>
            <a:ext cx="10194925" cy="583108"/>
          </a:xfrm>
          <a:prstGeom prst="rect">
            <a:avLst/>
          </a:prstGeom>
          <a:noFill/>
        </p:spPr>
        <p:txBody>
          <a:bodyPr wrap="square" rtlCol="0" anchor="t">
            <a:spAutoFit/>
          </a:bodyPr>
          <a:lstStyle/>
          <a:p>
            <a:pPr fontAlgn="auto">
              <a:lnSpc>
                <a:spcPct val="150000"/>
              </a:lnSpc>
            </a:pPr>
            <a:r>
              <a:rPr lang="zh-CN" altLang="en-US" sz="2400" b="1" dirty="0">
                <a:solidFill>
                  <a:srgbClr val="800000"/>
                </a:solidFill>
              </a:rPr>
              <a:t>噪声</a:t>
            </a:r>
            <a:r>
              <a:rPr lang="zh-CN" altLang="en-US" sz="2400" dirty="0"/>
              <a:t>是被测量的变量的随机误差或偏差。</a:t>
            </a:r>
            <a:endParaRPr lang="en-US" altLang="zh-CN" sz="2400" dirty="0"/>
          </a:p>
        </p:txBody>
      </p:sp>
      <p:sp>
        <p:nvSpPr>
          <p:cNvPr id="25" name="平行四边形 24">
            <a:extLst>
              <a:ext uri="{FF2B5EF4-FFF2-40B4-BE49-F238E27FC236}">
                <a16:creationId xmlns:a16="http://schemas.microsoft.com/office/drawing/2014/main" xmlns="" id="{94B94C37-43CE-4E6D-9D82-BC7E9DBDB875}"/>
              </a:ext>
            </a:extLst>
          </p:cNvPr>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平行四边形 25">
            <a:extLst>
              <a:ext uri="{FF2B5EF4-FFF2-40B4-BE49-F238E27FC236}">
                <a16:creationId xmlns:a16="http://schemas.microsoft.com/office/drawing/2014/main" xmlns="" id="{669A1027-4FE9-447D-9F59-E5CC3829D40E}"/>
              </a:ext>
            </a:extLst>
          </p:cNvPr>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a:extLst>
              <a:ext uri="{FF2B5EF4-FFF2-40B4-BE49-F238E27FC236}">
                <a16:creationId xmlns:a16="http://schemas.microsoft.com/office/drawing/2014/main" xmlns="" id="{456FF0E5-A1E3-4D00-B325-9A34DEB4B929}"/>
              </a:ext>
            </a:extLst>
          </p:cNvPr>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6">
            <a:extLst>
              <a:ext uri="{FF2B5EF4-FFF2-40B4-BE49-F238E27FC236}">
                <a16:creationId xmlns:a16="http://schemas.microsoft.com/office/drawing/2014/main" xmlns="" id="{D12E6C05-97E0-4850-ACDA-CC42819D86F7}"/>
              </a:ext>
            </a:extLst>
          </p:cNvPr>
          <p:cNvSpPr txBox="1"/>
          <p:nvPr/>
        </p:nvSpPr>
        <p:spPr>
          <a:xfrm>
            <a:off x="1131891" y="766772"/>
            <a:ext cx="3763493" cy="461665"/>
          </a:xfrm>
          <a:prstGeom prst="rect">
            <a:avLst/>
          </a:prstGeom>
          <a:noFill/>
        </p:spPr>
        <p:txBody>
          <a:bodyPr wrap="square" rtlCol="0">
            <a:spAutoFit/>
          </a:bodyPr>
          <a:lstStyle>
            <a:defPPr>
              <a:defRPr lang="zh-CN"/>
            </a:defPPr>
            <a:lvl1pPr>
              <a:defRPr sz="2400" b="1">
                <a:solidFill>
                  <a:schemeClr val="tx1">
                    <a:lumMod val="65000"/>
                    <a:lumOff val="35000"/>
                  </a:schemeClr>
                </a:solidFill>
                <a:latin typeface="微软雅黑" panose="020B0503020204020204" charset="-122"/>
                <a:ea typeface="微软雅黑" panose="020B0503020204020204" charset="-122"/>
              </a:defRPr>
            </a:lvl1pPr>
          </a:lstStyle>
          <a:p>
            <a:r>
              <a:rPr lang="zh-CN" altLang="en-US" dirty="0"/>
              <a:t>噪声处理</a:t>
            </a:r>
          </a:p>
        </p:txBody>
      </p:sp>
      <p:sp>
        <p:nvSpPr>
          <p:cNvPr id="2" name="文本框 1">
            <a:extLst>
              <a:ext uri="{FF2B5EF4-FFF2-40B4-BE49-F238E27FC236}">
                <a16:creationId xmlns:a16="http://schemas.microsoft.com/office/drawing/2014/main" xmlns="" id="{9135F7D8-837E-422C-B89C-D73FE80F7F36}"/>
              </a:ext>
            </a:extLst>
          </p:cNvPr>
          <p:cNvSpPr txBox="1"/>
          <p:nvPr/>
        </p:nvSpPr>
        <p:spPr>
          <a:xfrm>
            <a:off x="1169853" y="3532031"/>
            <a:ext cx="3262432" cy="2308324"/>
          </a:xfrm>
          <a:prstGeom prst="rect">
            <a:avLst/>
          </a:prstGeom>
          <a:noFill/>
        </p:spPr>
        <p:txBody>
          <a:bodyPr wrap="none" rtlCol="0">
            <a:spAutoFit/>
          </a:bodyPr>
          <a:lstStyle/>
          <a:p>
            <a:r>
              <a:rPr lang="zh-CN" altLang="en-US" sz="2400" dirty="0"/>
              <a:t>引起噪声数据的原因：</a:t>
            </a:r>
            <a:endParaRPr lang="en-US" altLang="zh-CN" sz="2400" dirty="0"/>
          </a:p>
          <a:p>
            <a:pPr marL="285750" indent="-285750">
              <a:buFont typeface="Arial" panose="020B0604020202020204" pitchFamily="34" charset="0"/>
              <a:buChar char="•"/>
            </a:pPr>
            <a:r>
              <a:rPr lang="zh-CN" altLang="en-US" sz="2400" dirty="0"/>
              <a:t>数据收集工具的问题</a:t>
            </a:r>
            <a:endParaRPr lang="en-US" altLang="zh-CN" sz="2400" dirty="0"/>
          </a:p>
          <a:p>
            <a:pPr marL="285750" indent="-285750">
              <a:buFont typeface="Arial" panose="020B0604020202020204" pitchFamily="34" charset="0"/>
              <a:buChar char="•"/>
            </a:pPr>
            <a:r>
              <a:rPr lang="zh-CN" altLang="en-US" sz="2400" dirty="0"/>
              <a:t>数据输入错误</a:t>
            </a:r>
            <a:endParaRPr lang="en-US" altLang="zh-CN" sz="2400" dirty="0"/>
          </a:p>
          <a:p>
            <a:pPr marL="285750" indent="-285750">
              <a:buFont typeface="Arial" panose="020B0604020202020204" pitchFamily="34" charset="0"/>
              <a:buChar char="•"/>
            </a:pPr>
            <a:r>
              <a:rPr lang="zh-CN" altLang="en-US" sz="2400" dirty="0"/>
              <a:t>数据传输错误</a:t>
            </a:r>
            <a:endParaRPr lang="en-US" altLang="zh-CN" sz="2400" dirty="0"/>
          </a:p>
          <a:p>
            <a:pPr marL="285750" indent="-285750">
              <a:buFont typeface="Arial" panose="020B0604020202020204" pitchFamily="34" charset="0"/>
              <a:buChar char="•"/>
            </a:pPr>
            <a:r>
              <a:rPr lang="zh-CN" altLang="en-US" sz="2400" dirty="0"/>
              <a:t>技术的限制</a:t>
            </a:r>
            <a:endParaRPr lang="en-US" altLang="zh-CN" sz="2400" dirty="0"/>
          </a:p>
          <a:p>
            <a:pPr marL="285750" indent="-285750">
              <a:buFont typeface="Arial" panose="020B0604020202020204" pitchFamily="34" charset="0"/>
              <a:buChar char="•"/>
            </a:pPr>
            <a:r>
              <a:rPr lang="zh-CN" altLang="en-US" sz="2400" dirty="0"/>
              <a:t>命名规则不一致</a:t>
            </a:r>
          </a:p>
        </p:txBody>
      </p:sp>
      <p:sp>
        <p:nvSpPr>
          <p:cNvPr id="3" name="文本框 2">
            <a:extLst>
              <a:ext uri="{FF2B5EF4-FFF2-40B4-BE49-F238E27FC236}">
                <a16:creationId xmlns:a16="http://schemas.microsoft.com/office/drawing/2014/main" xmlns="" id="{C06DEAFE-CF80-484C-BA4B-673B2FEC7821}"/>
              </a:ext>
            </a:extLst>
          </p:cNvPr>
          <p:cNvSpPr txBox="1"/>
          <p:nvPr/>
        </p:nvSpPr>
        <p:spPr>
          <a:xfrm>
            <a:off x="6524787" y="3532031"/>
            <a:ext cx="2646878" cy="1569660"/>
          </a:xfrm>
          <a:prstGeom prst="rect">
            <a:avLst/>
          </a:prstGeom>
          <a:noFill/>
        </p:spPr>
        <p:txBody>
          <a:bodyPr wrap="none" rtlCol="0">
            <a:spAutoFit/>
          </a:bodyPr>
          <a:lstStyle/>
          <a:p>
            <a:r>
              <a:rPr lang="zh-CN" altLang="en-US" sz="2400" dirty="0"/>
              <a:t>噪声处理的方法：</a:t>
            </a:r>
            <a:endParaRPr lang="en-US" altLang="zh-CN" sz="2400" dirty="0"/>
          </a:p>
          <a:p>
            <a:r>
              <a:rPr lang="zh-CN" altLang="en-US" sz="2400" dirty="0"/>
              <a:t>分箱法</a:t>
            </a:r>
            <a:endParaRPr lang="en-US" altLang="zh-CN" sz="2400" dirty="0"/>
          </a:p>
          <a:p>
            <a:r>
              <a:rPr lang="zh-CN" altLang="en-US" sz="2400" dirty="0"/>
              <a:t>回归</a:t>
            </a:r>
            <a:endParaRPr lang="en-US" altLang="zh-CN" sz="2400" dirty="0"/>
          </a:p>
          <a:p>
            <a:r>
              <a:rPr lang="zh-CN" altLang="en-US" sz="2400" dirty="0"/>
              <a:t>聚类</a:t>
            </a:r>
          </a:p>
        </p:txBody>
      </p:sp>
      <p:sp>
        <p:nvSpPr>
          <p:cNvPr id="4" name="矩形 3">
            <a:extLst>
              <a:ext uri="{FF2B5EF4-FFF2-40B4-BE49-F238E27FC236}">
                <a16:creationId xmlns:a16="http://schemas.microsoft.com/office/drawing/2014/main" xmlns="" id="{31759701-6580-4B61-90E7-9EBA177CCF20}"/>
              </a:ext>
            </a:extLst>
          </p:cNvPr>
          <p:cNvSpPr/>
          <p:nvPr/>
        </p:nvSpPr>
        <p:spPr>
          <a:xfrm>
            <a:off x="1169853" y="2790383"/>
            <a:ext cx="5570756" cy="400110"/>
          </a:xfrm>
          <a:prstGeom prst="rect">
            <a:avLst/>
          </a:prstGeom>
        </p:spPr>
        <p:txBody>
          <a:bodyPr wrap="none">
            <a:spAutoFit/>
          </a:bodyPr>
          <a:lstStyle/>
          <a:p>
            <a:r>
              <a:rPr lang="zh-CN" altLang="en-US" sz="2000" dirty="0"/>
              <a:t>噪声处理的目的：降低对数据分析和结果的影响</a:t>
            </a:r>
          </a:p>
        </p:txBody>
      </p:sp>
      <p:sp>
        <p:nvSpPr>
          <p:cNvPr id="6" name="矩形 5">
            <a:extLst>
              <a:ext uri="{FF2B5EF4-FFF2-40B4-BE49-F238E27FC236}">
                <a16:creationId xmlns:a16="http://schemas.microsoft.com/office/drawing/2014/main" xmlns="" id="{06F17112-3ADA-4B32-A8EF-9683F196DE22}"/>
              </a:ext>
            </a:extLst>
          </p:cNvPr>
          <p:cNvSpPr/>
          <p:nvPr/>
        </p:nvSpPr>
        <p:spPr>
          <a:xfrm>
            <a:off x="1131891" y="1970085"/>
            <a:ext cx="4801314" cy="583108"/>
          </a:xfrm>
          <a:prstGeom prst="rect">
            <a:avLst/>
          </a:prstGeom>
        </p:spPr>
        <p:txBody>
          <a:bodyPr wrap="none">
            <a:spAutoFit/>
          </a:bodyPr>
          <a:lstStyle/>
          <a:p>
            <a:pPr lvl="0">
              <a:lnSpc>
                <a:spcPct val="150000"/>
              </a:lnSpc>
            </a:pPr>
            <a:r>
              <a:rPr lang="zh-CN" altLang="en-US" sz="2400" dirty="0">
                <a:solidFill>
                  <a:prstClr val="black"/>
                </a:solidFill>
              </a:rPr>
              <a:t>孤立点：不符合数据模型的数据。</a:t>
            </a:r>
          </a:p>
        </p:txBody>
      </p:sp>
      <p:sp>
        <p:nvSpPr>
          <p:cNvPr id="14" name="灯片编号占位符 13"/>
          <p:cNvSpPr>
            <a:spLocks noGrp="1"/>
          </p:cNvSpPr>
          <p:nvPr>
            <p:ph type="sldNum" sz="quarter" idx="12"/>
          </p:nvPr>
        </p:nvSpPr>
        <p:spPr/>
        <p:txBody>
          <a:bodyPr/>
          <a:lstStyle/>
          <a:p>
            <a:fld id="{7D9BB5D0-35E4-459D-AEF3-FE4D7C45CC19}" type="slidenum">
              <a:rPr lang="zh-CN" altLang="en-US" smtClean="0"/>
              <a:pPr/>
              <a:t>25</a:t>
            </a:fld>
            <a:endParaRPr lang="zh-CN" altLang="en-US"/>
          </a:p>
        </p:txBody>
      </p:sp>
    </p:spTree>
    <p:extLst>
      <p:ext uri="{BB962C8B-B14F-4D97-AF65-F5344CB8AC3E}">
        <p14:creationId xmlns:p14="http://schemas.microsoft.com/office/powerpoint/2010/main" xmlns="" val="2544768902"/>
      </p:ext>
    </p:extLst>
  </p:cSld>
  <p:clrMapOvr>
    <a:masterClrMapping/>
  </p:clrMapOvr>
  <mc:AlternateContent xmlns:mc="http://schemas.openxmlformats.org/markup-compatibility/2006">
    <mc:Choice xmlns:p14="http://schemas.microsoft.com/office/powerpoint/2010/main" xmlns="" Requires="p14">
      <p:transition spd="slow" p14:dur="2000" advTm="66203"/>
    </mc:Choice>
    <mc:Fallback>
      <p:transition spd="slow" advTm="662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P spid="3" grpId="0"/>
      <p:bldP spid="4"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1891" y="1574491"/>
            <a:ext cx="9021607" cy="1384995"/>
          </a:xfrm>
          <a:prstGeom prst="rect">
            <a:avLst/>
          </a:prstGeom>
          <a:noFill/>
        </p:spPr>
        <p:txBody>
          <a:bodyPr wrap="square" rtlCol="0">
            <a:spAutoFit/>
          </a:bodyPr>
          <a:lstStyle/>
          <a:p>
            <a:pPr marL="342900" indent="-342900">
              <a:buClr>
                <a:srgbClr val="800000"/>
              </a:buClr>
              <a:buFont typeface="Wingdings" panose="05000000000000000000" pitchFamily="2" charset="2"/>
              <a:buChar char="Ø"/>
            </a:pPr>
            <a:r>
              <a:rPr lang="zh-CN" altLang="en-US" sz="2400" dirty="0"/>
              <a:t>分箱：通过考察数据的</a:t>
            </a:r>
            <a:r>
              <a:rPr lang="zh-CN" altLang="en-US" sz="2400" b="1" dirty="0">
                <a:solidFill>
                  <a:srgbClr val="800000"/>
                </a:solidFill>
              </a:rPr>
              <a:t>近邻</a:t>
            </a:r>
            <a:r>
              <a:rPr lang="zh-CN" altLang="en-US" sz="2400" dirty="0"/>
              <a:t>来光滑有序数据值。</a:t>
            </a:r>
            <a:endParaRPr lang="en-US" altLang="zh-CN" sz="2400" dirty="0"/>
          </a:p>
          <a:p>
            <a:pPr marL="342900" indent="-342900">
              <a:buFont typeface="Wingdings" panose="05000000000000000000" pitchFamily="2" charset="2"/>
              <a:buChar char="Ø"/>
            </a:pPr>
            <a:endParaRPr lang="en-US" altLang="zh-CN" sz="2400" dirty="0"/>
          </a:p>
          <a:p>
            <a:endParaRPr lang="en-US" altLang="zh-CN" dirty="0"/>
          </a:p>
          <a:p>
            <a:endParaRPr lang="zh-CN" altLang="en-US" dirty="0"/>
          </a:p>
        </p:txBody>
      </p:sp>
      <p:sp>
        <p:nvSpPr>
          <p:cNvPr id="11" name="平行四边形 10">
            <a:extLst>
              <a:ext uri="{FF2B5EF4-FFF2-40B4-BE49-F238E27FC236}">
                <a16:creationId xmlns:a16="http://schemas.microsoft.com/office/drawing/2014/main" xmlns="" id="{D559C3FA-D362-42CD-B715-6F8DCFE2D826}"/>
              </a:ext>
            </a:extLst>
          </p:cNvPr>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a:extLst>
              <a:ext uri="{FF2B5EF4-FFF2-40B4-BE49-F238E27FC236}">
                <a16:creationId xmlns:a16="http://schemas.microsoft.com/office/drawing/2014/main" xmlns="" id="{84D11E52-FF04-416F-9AC9-A41BDDABC8F4}"/>
              </a:ext>
            </a:extLst>
          </p:cNvPr>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a:extLst>
              <a:ext uri="{FF2B5EF4-FFF2-40B4-BE49-F238E27FC236}">
                <a16:creationId xmlns:a16="http://schemas.microsoft.com/office/drawing/2014/main" xmlns="" id="{1076C395-9704-4882-AB49-57C02718F7AC}"/>
              </a:ext>
            </a:extLst>
          </p:cNvPr>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6">
            <a:extLst>
              <a:ext uri="{FF2B5EF4-FFF2-40B4-BE49-F238E27FC236}">
                <a16:creationId xmlns:a16="http://schemas.microsoft.com/office/drawing/2014/main" xmlns="" id="{97BE27BC-C0FF-476B-A9E5-9E0DC3287DFD}"/>
              </a:ext>
            </a:extLst>
          </p:cNvPr>
          <p:cNvSpPr txBox="1"/>
          <p:nvPr/>
        </p:nvSpPr>
        <p:spPr>
          <a:xfrm>
            <a:off x="1131891" y="766772"/>
            <a:ext cx="3763493" cy="461665"/>
          </a:xfrm>
          <a:prstGeom prst="rect">
            <a:avLst/>
          </a:prstGeom>
          <a:noFill/>
        </p:spPr>
        <p:txBody>
          <a:bodyPr wrap="square" rtlCol="0">
            <a:spAutoFit/>
          </a:bodyPr>
          <a:lstStyle>
            <a:defPPr>
              <a:defRPr lang="zh-CN"/>
            </a:defPPr>
            <a:lvl1pPr>
              <a:defRPr sz="2400" b="1">
                <a:solidFill>
                  <a:schemeClr val="tx1">
                    <a:lumMod val="65000"/>
                    <a:lumOff val="35000"/>
                  </a:schemeClr>
                </a:solidFill>
                <a:latin typeface="微软雅黑" panose="020B0503020204020204" charset="-122"/>
                <a:ea typeface="微软雅黑" panose="020B0503020204020204" charset="-122"/>
              </a:defRPr>
            </a:lvl1pPr>
          </a:lstStyle>
          <a:p>
            <a:r>
              <a:rPr lang="zh-CN" altLang="en-US" dirty="0"/>
              <a:t>噪声处理</a:t>
            </a:r>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26</a:t>
            </a:fld>
            <a:endParaRPr lang="zh-CN" altLang="en-US"/>
          </a:p>
        </p:txBody>
      </p:sp>
      <p:sp>
        <p:nvSpPr>
          <p:cNvPr id="8" name="矩形 7"/>
          <p:cNvSpPr/>
          <p:nvPr/>
        </p:nvSpPr>
        <p:spPr>
          <a:xfrm>
            <a:off x="1520455" y="2264735"/>
            <a:ext cx="6060557" cy="1477328"/>
          </a:xfrm>
          <a:prstGeom prst="rect">
            <a:avLst/>
          </a:prstGeom>
        </p:spPr>
        <p:txBody>
          <a:bodyPr wrap="square">
            <a:spAutoFit/>
          </a:bodyPr>
          <a:lstStyle/>
          <a:p>
            <a:r>
              <a:rPr lang="zh-CN" altLang="en-US" dirty="0" smtClean="0"/>
              <a:t> </a:t>
            </a:r>
            <a:r>
              <a:rPr lang="zh-CN" altLang="en-US" dirty="0" smtClean="0">
                <a:solidFill>
                  <a:srgbClr val="800000"/>
                </a:solidFill>
              </a:rPr>
              <a:t>举例</a:t>
            </a:r>
            <a:r>
              <a:rPr lang="zh-CN" altLang="en-US" dirty="0" smtClean="0"/>
              <a:t>：</a:t>
            </a:r>
            <a:r>
              <a:rPr lang="en-US" altLang="zh-CN" dirty="0" smtClean="0"/>
              <a:t>8</a:t>
            </a:r>
            <a:r>
              <a:rPr lang="zh-CN" altLang="en-US" dirty="0" smtClean="0"/>
              <a:t>、</a:t>
            </a:r>
            <a:r>
              <a:rPr lang="en-US" altLang="zh-CN" dirty="0" smtClean="0"/>
              <a:t>24</a:t>
            </a:r>
            <a:r>
              <a:rPr lang="zh-CN" altLang="en-US" dirty="0" smtClean="0"/>
              <a:t>、</a:t>
            </a:r>
            <a:r>
              <a:rPr lang="en-US" altLang="zh-CN" dirty="0" smtClean="0"/>
              <a:t>15</a:t>
            </a:r>
            <a:r>
              <a:rPr lang="zh-CN" altLang="en-US" dirty="0" smtClean="0"/>
              <a:t>、</a:t>
            </a:r>
            <a:r>
              <a:rPr lang="en-US" altLang="zh-CN" dirty="0" smtClean="0"/>
              <a:t>41</a:t>
            </a:r>
            <a:r>
              <a:rPr lang="zh-CN" altLang="en-US" dirty="0" smtClean="0"/>
              <a:t>、</a:t>
            </a:r>
            <a:r>
              <a:rPr lang="en-US" altLang="zh-CN" dirty="0" smtClean="0"/>
              <a:t>6</a:t>
            </a:r>
            <a:r>
              <a:rPr lang="zh-CN" altLang="en-US" dirty="0" smtClean="0"/>
              <a:t>、</a:t>
            </a:r>
            <a:r>
              <a:rPr lang="en-US" altLang="zh-CN" dirty="0" smtClean="0"/>
              <a:t>10</a:t>
            </a:r>
            <a:r>
              <a:rPr lang="zh-CN" altLang="en-US" dirty="0" smtClean="0"/>
              <a:t>、</a:t>
            </a:r>
            <a:r>
              <a:rPr lang="en-US" altLang="zh-CN" dirty="0" smtClean="0"/>
              <a:t>18</a:t>
            </a:r>
            <a:r>
              <a:rPr lang="zh-CN" altLang="en-US" dirty="0" smtClean="0"/>
              <a:t>、</a:t>
            </a:r>
            <a:r>
              <a:rPr lang="en-US" altLang="zh-CN" dirty="0" smtClean="0"/>
              <a:t>67</a:t>
            </a:r>
            <a:r>
              <a:rPr lang="zh-CN" altLang="en-US" dirty="0" smtClean="0"/>
              <a:t>、</a:t>
            </a:r>
            <a:r>
              <a:rPr lang="en-US" altLang="zh-CN" dirty="0" smtClean="0"/>
              <a:t>25</a:t>
            </a:r>
            <a:r>
              <a:rPr lang="zh-CN" altLang="en-US" dirty="0" smtClean="0"/>
              <a:t>等</a:t>
            </a:r>
            <a:r>
              <a:rPr lang="en-US" altLang="zh-CN" dirty="0" smtClean="0"/>
              <a:t>9</a:t>
            </a:r>
            <a:r>
              <a:rPr lang="zh-CN" altLang="en-US" dirty="0" smtClean="0"/>
              <a:t>个数。</a:t>
            </a:r>
            <a:endParaRPr lang="en-US" altLang="zh-CN" dirty="0" smtClean="0"/>
          </a:p>
          <a:p>
            <a:r>
              <a:rPr lang="en-US" altLang="zh-CN" dirty="0" smtClean="0"/>
              <a:t>                    </a:t>
            </a:r>
            <a:r>
              <a:rPr lang="zh-CN" altLang="en-US" dirty="0" smtClean="0"/>
              <a:t>排序：</a:t>
            </a:r>
            <a:r>
              <a:rPr lang="en-US" altLang="zh-CN" dirty="0" smtClean="0"/>
              <a:t>6</a:t>
            </a:r>
            <a:r>
              <a:rPr lang="zh-CN" altLang="en-US" dirty="0" smtClean="0"/>
              <a:t>、</a:t>
            </a:r>
            <a:r>
              <a:rPr lang="en-US" altLang="zh-CN" dirty="0" smtClean="0"/>
              <a:t>8</a:t>
            </a:r>
            <a:r>
              <a:rPr lang="zh-CN" altLang="en-US" dirty="0" smtClean="0"/>
              <a:t>、</a:t>
            </a:r>
            <a:r>
              <a:rPr lang="en-US" altLang="zh-CN" dirty="0" smtClean="0"/>
              <a:t>10</a:t>
            </a:r>
            <a:r>
              <a:rPr lang="zh-CN" altLang="en-US" dirty="0" smtClean="0"/>
              <a:t>、</a:t>
            </a:r>
            <a:r>
              <a:rPr lang="en-US" altLang="zh-CN" dirty="0" smtClean="0"/>
              <a:t>15</a:t>
            </a:r>
            <a:r>
              <a:rPr lang="zh-CN" altLang="en-US" dirty="0" smtClean="0"/>
              <a:t>、</a:t>
            </a:r>
            <a:r>
              <a:rPr lang="en-US" altLang="zh-CN" dirty="0" smtClean="0"/>
              <a:t>18</a:t>
            </a:r>
            <a:r>
              <a:rPr lang="zh-CN" altLang="en-US" dirty="0" smtClean="0"/>
              <a:t>、</a:t>
            </a:r>
            <a:r>
              <a:rPr lang="en-US" altLang="zh-CN" dirty="0" smtClean="0"/>
              <a:t>24</a:t>
            </a:r>
            <a:r>
              <a:rPr lang="zh-CN" altLang="en-US" dirty="0" smtClean="0"/>
              <a:t>、</a:t>
            </a:r>
            <a:r>
              <a:rPr lang="en-US" altLang="zh-CN" dirty="0" smtClean="0"/>
              <a:t>25</a:t>
            </a:r>
            <a:r>
              <a:rPr lang="zh-CN" altLang="en-US" dirty="0" smtClean="0"/>
              <a:t>、</a:t>
            </a:r>
            <a:r>
              <a:rPr lang="en-US" altLang="zh-CN" dirty="0" smtClean="0"/>
              <a:t>41</a:t>
            </a:r>
            <a:r>
              <a:rPr lang="zh-CN" altLang="en-US" dirty="0" smtClean="0"/>
              <a:t>、</a:t>
            </a:r>
            <a:r>
              <a:rPr lang="en-US" altLang="zh-CN" dirty="0" smtClean="0"/>
              <a:t>67</a:t>
            </a:r>
            <a:r>
              <a:rPr lang="zh-CN" altLang="en-US" dirty="0" smtClean="0"/>
              <a:t>。</a:t>
            </a:r>
            <a:endParaRPr lang="en-US" altLang="zh-CN" dirty="0" smtClean="0"/>
          </a:p>
          <a:p>
            <a:r>
              <a:rPr lang="en-US" altLang="zh-CN" dirty="0" smtClean="0"/>
              <a:t>                    </a:t>
            </a:r>
            <a:r>
              <a:rPr lang="zh-CN" altLang="en-US" dirty="0" smtClean="0"/>
              <a:t>分箱： 箱</a:t>
            </a:r>
            <a:r>
              <a:rPr lang="en-US" altLang="zh-CN" dirty="0" smtClean="0"/>
              <a:t>1</a:t>
            </a:r>
            <a:r>
              <a:rPr lang="zh-CN" altLang="en-US" dirty="0" smtClean="0"/>
              <a:t>： </a:t>
            </a:r>
            <a:r>
              <a:rPr lang="en-US" altLang="zh-CN" dirty="0" smtClean="0"/>
              <a:t>6</a:t>
            </a:r>
            <a:r>
              <a:rPr lang="zh-CN" altLang="en-US" dirty="0" smtClean="0"/>
              <a:t>、</a:t>
            </a:r>
            <a:r>
              <a:rPr lang="en-US" altLang="zh-CN" dirty="0" smtClean="0"/>
              <a:t>8</a:t>
            </a:r>
            <a:r>
              <a:rPr lang="zh-CN" altLang="en-US" dirty="0" smtClean="0"/>
              <a:t>、</a:t>
            </a:r>
            <a:r>
              <a:rPr lang="en-US" altLang="zh-CN" dirty="0" smtClean="0"/>
              <a:t>10</a:t>
            </a:r>
          </a:p>
          <a:p>
            <a:r>
              <a:rPr lang="en-US" altLang="zh-CN" dirty="0" smtClean="0"/>
              <a:t>                                  </a:t>
            </a:r>
            <a:r>
              <a:rPr lang="zh-CN" altLang="en-US" dirty="0" smtClean="0"/>
              <a:t>箱</a:t>
            </a:r>
            <a:r>
              <a:rPr lang="en-US" altLang="zh-CN" dirty="0" smtClean="0"/>
              <a:t>2</a:t>
            </a:r>
            <a:r>
              <a:rPr lang="zh-CN" altLang="en-US" dirty="0" smtClean="0"/>
              <a:t>： </a:t>
            </a:r>
            <a:r>
              <a:rPr lang="en-US" altLang="zh-CN" dirty="0" smtClean="0"/>
              <a:t>15</a:t>
            </a:r>
            <a:r>
              <a:rPr lang="zh-CN" altLang="en-US" dirty="0" smtClean="0"/>
              <a:t>、</a:t>
            </a:r>
            <a:r>
              <a:rPr lang="en-US" altLang="zh-CN" dirty="0" smtClean="0"/>
              <a:t>18</a:t>
            </a:r>
            <a:r>
              <a:rPr lang="zh-CN" altLang="en-US" dirty="0" smtClean="0"/>
              <a:t>、</a:t>
            </a:r>
            <a:r>
              <a:rPr lang="en-US" altLang="zh-CN" dirty="0" smtClean="0"/>
              <a:t>24</a:t>
            </a:r>
          </a:p>
          <a:p>
            <a:r>
              <a:rPr lang="zh-CN" altLang="en-US" dirty="0" smtClean="0"/>
              <a:t>                                  箱</a:t>
            </a:r>
            <a:r>
              <a:rPr lang="en-US" altLang="zh-CN" dirty="0" smtClean="0"/>
              <a:t>3</a:t>
            </a:r>
            <a:r>
              <a:rPr lang="zh-CN" altLang="en-US" dirty="0" smtClean="0"/>
              <a:t>： </a:t>
            </a:r>
            <a:r>
              <a:rPr lang="en-US" altLang="zh-CN" dirty="0" smtClean="0"/>
              <a:t>25</a:t>
            </a:r>
            <a:r>
              <a:rPr lang="zh-CN" altLang="en-US" dirty="0" smtClean="0"/>
              <a:t>、</a:t>
            </a:r>
            <a:r>
              <a:rPr lang="en-US" altLang="zh-CN" dirty="0" smtClean="0"/>
              <a:t>41</a:t>
            </a:r>
            <a:r>
              <a:rPr lang="zh-CN" altLang="en-US" dirty="0" smtClean="0"/>
              <a:t>、</a:t>
            </a:r>
            <a:r>
              <a:rPr lang="en-US" altLang="zh-CN" dirty="0" smtClean="0"/>
              <a:t>67</a:t>
            </a:r>
          </a:p>
        </p:txBody>
      </p:sp>
      <p:sp>
        <p:nvSpPr>
          <p:cNvPr id="10" name="矩形 9"/>
          <p:cNvSpPr/>
          <p:nvPr/>
        </p:nvSpPr>
        <p:spPr>
          <a:xfrm>
            <a:off x="1297171" y="3817088"/>
            <a:ext cx="6049925" cy="369332"/>
          </a:xfrm>
          <a:prstGeom prst="rect">
            <a:avLst/>
          </a:prstGeom>
        </p:spPr>
        <p:txBody>
          <a:bodyPr wrap="square">
            <a:spAutoFit/>
          </a:bodyPr>
          <a:lstStyle/>
          <a:p>
            <a:r>
              <a:rPr lang="zh-CN" altLang="en-US" dirty="0" smtClean="0"/>
              <a:t> 分别用三种不同的分箱法求出平滑存储数据的值：</a:t>
            </a:r>
          </a:p>
        </p:txBody>
      </p:sp>
      <p:sp>
        <p:nvSpPr>
          <p:cNvPr id="15" name="矩形 14"/>
          <p:cNvSpPr/>
          <p:nvPr/>
        </p:nvSpPr>
        <p:spPr>
          <a:xfrm>
            <a:off x="1325522" y="4264232"/>
            <a:ext cx="7542028" cy="369332"/>
          </a:xfrm>
          <a:prstGeom prst="rect">
            <a:avLst/>
          </a:prstGeom>
        </p:spPr>
        <p:txBody>
          <a:bodyPr wrap="square">
            <a:spAutoFit/>
          </a:bodyPr>
          <a:lstStyle/>
          <a:p>
            <a:r>
              <a:rPr lang="zh-CN" altLang="en-US" dirty="0" smtClean="0"/>
              <a:t> 平均值：</a:t>
            </a:r>
            <a:r>
              <a:rPr lang="en-US" altLang="zh-CN" dirty="0" smtClean="0"/>
              <a:t>8</a:t>
            </a:r>
            <a:r>
              <a:rPr lang="zh-CN" altLang="en-US" dirty="0" smtClean="0"/>
              <a:t>；    箱</a:t>
            </a:r>
            <a:r>
              <a:rPr lang="en-US" altLang="zh-CN" dirty="0" smtClean="0"/>
              <a:t>1</a:t>
            </a:r>
            <a:r>
              <a:rPr lang="zh-CN" altLang="en-US" dirty="0" smtClean="0"/>
              <a:t>： </a:t>
            </a:r>
            <a:r>
              <a:rPr lang="en-US" altLang="zh-CN" dirty="0" smtClean="0">
                <a:solidFill>
                  <a:srgbClr val="800000"/>
                </a:solidFill>
              </a:rPr>
              <a:t>8</a:t>
            </a:r>
            <a:r>
              <a:rPr lang="en-US" altLang="zh-CN" dirty="0" smtClean="0"/>
              <a:t>,8,</a:t>
            </a:r>
            <a:r>
              <a:rPr lang="en-US" altLang="zh-CN" dirty="0" smtClean="0">
                <a:solidFill>
                  <a:srgbClr val="800000"/>
                </a:solidFill>
              </a:rPr>
              <a:t>8</a:t>
            </a:r>
            <a:r>
              <a:rPr lang="zh-CN" altLang="en-US" dirty="0" smtClean="0"/>
              <a:t>。</a:t>
            </a:r>
          </a:p>
        </p:txBody>
      </p:sp>
      <p:sp>
        <p:nvSpPr>
          <p:cNvPr id="16" name="矩形 15"/>
          <p:cNvSpPr/>
          <p:nvPr/>
        </p:nvSpPr>
        <p:spPr>
          <a:xfrm>
            <a:off x="1368058" y="4700442"/>
            <a:ext cx="6096000" cy="369332"/>
          </a:xfrm>
          <a:prstGeom prst="rect">
            <a:avLst/>
          </a:prstGeom>
        </p:spPr>
        <p:txBody>
          <a:bodyPr>
            <a:spAutoFit/>
          </a:bodyPr>
          <a:lstStyle/>
          <a:p>
            <a:r>
              <a:rPr lang="zh-CN" altLang="en-US" dirty="0" smtClean="0"/>
              <a:t>中值：    </a:t>
            </a:r>
            <a:r>
              <a:rPr lang="en-US" altLang="zh-CN" dirty="0" smtClean="0"/>
              <a:t>18       </a:t>
            </a:r>
            <a:r>
              <a:rPr lang="zh-CN" altLang="en-US" dirty="0" smtClean="0"/>
              <a:t>箱</a:t>
            </a:r>
            <a:r>
              <a:rPr lang="en-US" altLang="zh-CN" dirty="0" smtClean="0"/>
              <a:t>2</a:t>
            </a:r>
            <a:r>
              <a:rPr lang="zh-CN" altLang="en-US" dirty="0" smtClean="0"/>
              <a:t>： </a:t>
            </a:r>
            <a:r>
              <a:rPr lang="en-US" altLang="zh-CN" dirty="0" smtClean="0">
                <a:solidFill>
                  <a:srgbClr val="800000"/>
                </a:solidFill>
              </a:rPr>
              <a:t>18</a:t>
            </a:r>
            <a:r>
              <a:rPr lang="en-US" altLang="zh-CN" dirty="0" smtClean="0"/>
              <a:t>,18,</a:t>
            </a:r>
            <a:r>
              <a:rPr lang="en-US" altLang="zh-CN" dirty="0" smtClean="0">
                <a:solidFill>
                  <a:srgbClr val="800000"/>
                </a:solidFill>
              </a:rPr>
              <a:t>18</a:t>
            </a:r>
            <a:r>
              <a:rPr lang="en-US" altLang="zh-CN" dirty="0" smtClean="0"/>
              <a:t> </a:t>
            </a:r>
            <a:r>
              <a:rPr lang="zh-CN" altLang="en-US" dirty="0" smtClean="0"/>
              <a:t>。</a:t>
            </a:r>
          </a:p>
        </p:txBody>
      </p:sp>
      <p:sp>
        <p:nvSpPr>
          <p:cNvPr id="17" name="矩形 16"/>
          <p:cNvSpPr/>
          <p:nvPr/>
        </p:nvSpPr>
        <p:spPr>
          <a:xfrm>
            <a:off x="1389331" y="5242975"/>
            <a:ext cx="7595191" cy="369332"/>
          </a:xfrm>
          <a:prstGeom prst="rect">
            <a:avLst/>
          </a:prstGeom>
        </p:spPr>
        <p:txBody>
          <a:bodyPr wrap="square">
            <a:spAutoFit/>
          </a:bodyPr>
          <a:lstStyle/>
          <a:p>
            <a:r>
              <a:rPr lang="zh-CN" altLang="en-US" dirty="0" smtClean="0"/>
              <a:t>边界值：           箱</a:t>
            </a:r>
            <a:r>
              <a:rPr lang="en-US" altLang="zh-CN" dirty="0" smtClean="0"/>
              <a:t>3</a:t>
            </a:r>
            <a:r>
              <a:rPr lang="zh-CN" altLang="en-US" dirty="0" smtClean="0"/>
              <a:t>：</a:t>
            </a:r>
            <a:r>
              <a:rPr lang="en-US" altLang="zh-CN" dirty="0" smtClean="0"/>
              <a:t>25,</a:t>
            </a:r>
            <a:r>
              <a:rPr lang="en-US" altLang="zh-CN" dirty="0" smtClean="0">
                <a:solidFill>
                  <a:srgbClr val="800000"/>
                </a:solidFill>
              </a:rPr>
              <a:t>25</a:t>
            </a:r>
            <a:r>
              <a:rPr lang="en-US" altLang="zh-CN" dirty="0" smtClean="0"/>
              <a:t>,67</a:t>
            </a:r>
            <a:r>
              <a:rPr lang="zh-CN" altLang="en-US" dirty="0" smtClean="0"/>
              <a:t>，箱中的最大和最小值被视为箱边界。</a:t>
            </a:r>
            <a:endParaRPr lang="zh-CN" altLang="en-US" dirty="0"/>
          </a:p>
        </p:txBody>
      </p:sp>
    </p:spTree>
    <p:extLst>
      <p:ext uri="{BB962C8B-B14F-4D97-AF65-F5344CB8AC3E}">
        <p14:creationId xmlns:p14="http://schemas.microsoft.com/office/powerpoint/2010/main" xmlns="" val="2304092680"/>
      </p:ext>
    </p:extLst>
  </p:cSld>
  <p:clrMapOvr>
    <a:masterClrMapping/>
  </p:clrMapOvr>
  <mc:AlternateContent xmlns:mc="http://schemas.openxmlformats.org/markup-compatibility/2006">
    <mc:Choice xmlns:p14="http://schemas.microsoft.com/office/powerpoint/2010/main" xmlns="" Requires="p14">
      <p:transition spd="slow" p14:dur="2000" advTm="147181"/>
    </mc:Choice>
    <mc:Fallback>
      <p:transition spd="slow" advTm="1471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5" grpId="0"/>
      <p:bldP spid="16" grpId="0"/>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1891" y="1549400"/>
            <a:ext cx="9662489" cy="830997"/>
          </a:xfrm>
          <a:prstGeom prst="rect">
            <a:avLst/>
          </a:prstGeom>
          <a:noFill/>
        </p:spPr>
        <p:txBody>
          <a:bodyPr wrap="square" rtlCol="0">
            <a:spAutoFit/>
          </a:bodyPr>
          <a:lstStyle/>
          <a:p>
            <a:pPr marL="342900" indent="-342900">
              <a:buClr>
                <a:srgbClr val="800000"/>
              </a:buClr>
              <a:buFont typeface="Wingdings" panose="05000000000000000000" pitchFamily="2" charset="2"/>
              <a:buChar char="Ø"/>
            </a:pPr>
            <a:r>
              <a:rPr lang="zh-CN" altLang="en-US" sz="2400" dirty="0"/>
              <a:t>回归：采用一个函数拟合数据来光滑数据。</a:t>
            </a:r>
            <a:endParaRPr lang="en-US" altLang="zh-CN" sz="2400" dirty="0"/>
          </a:p>
          <a:p>
            <a:pPr marL="342900" indent="-342900">
              <a:buClr>
                <a:srgbClr val="800000"/>
              </a:buClr>
              <a:buFont typeface="Arial" panose="020B0604020202020204" pitchFamily="34" charset="0"/>
              <a:buChar char="•"/>
            </a:pPr>
            <a:endParaRPr lang="zh-CN" altLang="en-US" sz="2400" dirty="0"/>
          </a:p>
        </p:txBody>
      </p:sp>
      <p:pic>
        <p:nvPicPr>
          <p:cNvPr id="31" name="Picture 16" descr="利用Excel对数据进行线性回归判断及分析">
            <a:hlinkClick r:id="rId3"/>
            <a:extLst>
              <a:ext uri="{FF2B5EF4-FFF2-40B4-BE49-F238E27FC236}">
                <a16:creationId xmlns:a16="http://schemas.microsoft.com/office/drawing/2014/main" xmlns="" id="{459C2FCB-C81C-45B2-AC0E-D69ED4F00A8E}"/>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18029" y="3657600"/>
            <a:ext cx="3653791" cy="2940618"/>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图片 10">
            <a:extLst>
              <a:ext uri="{FF2B5EF4-FFF2-40B4-BE49-F238E27FC236}">
                <a16:creationId xmlns:a16="http://schemas.microsoft.com/office/drawing/2014/main" xmlns="" id="{FA3758C7-3329-4870-A9D8-28B633D833BC}"/>
              </a:ext>
            </a:extLst>
          </p:cNvPr>
          <p:cNvPicPr>
            <a:picLocks noChangeAspect="1"/>
          </p:cNvPicPr>
          <p:nvPr/>
        </p:nvPicPr>
        <p:blipFill rotWithShape="1">
          <a:blip r:embed="rId5" cstate="print"/>
          <a:srcRect l="2423" t="1243" r="22361" b="4686"/>
          <a:stretch/>
        </p:blipFill>
        <p:spPr>
          <a:xfrm>
            <a:off x="4334361" y="3429000"/>
            <a:ext cx="3785821" cy="3350753"/>
          </a:xfrm>
          <a:prstGeom prst="rect">
            <a:avLst/>
          </a:prstGeom>
        </p:spPr>
      </p:pic>
      <p:pic>
        <p:nvPicPr>
          <p:cNvPr id="12" name="图片 11">
            <a:extLst>
              <a:ext uri="{FF2B5EF4-FFF2-40B4-BE49-F238E27FC236}">
                <a16:creationId xmlns:a16="http://schemas.microsoft.com/office/drawing/2014/main" xmlns="" id="{E8BC3EAA-6EB9-4F4D-895F-034F95429004}"/>
              </a:ext>
            </a:extLst>
          </p:cNvPr>
          <p:cNvPicPr>
            <a:picLocks noChangeAspect="1"/>
          </p:cNvPicPr>
          <p:nvPr/>
        </p:nvPicPr>
        <p:blipFill rotWithShape="1">
          <a:blip r:embed="rId6" cstate="print">
            <a:extLst>
              <a:ext uri="{28A0092B-C50C-407E-A947-70E740481C1C}">
                <a14:useLocalDpi xmlns:a14="http://schemas.microsoft.com/office/drawing/2010/main" xmlns="" val="0"/>
              </a:ext>
            </a:extLst>
          </a:blip>
          <a:srcRect l="6228" t="7204" r="5893" b="6608"/>
          <a:stretch/>
        </p:blipFill>
        <p:spPr>
          <a:xfrm>
            <a:off x="8197771" y="3415272"/>
            <a:ext cx="3994229" cy="2932771"/>
          </a:xfrm>
          <a:prstGeom prst="rect">
            <a:avLst/>
          </a:prstGeom>
        </p:spPr>
      </p:pic>
      <p:sp>
        <p:nvSpPr>
          <p:cNvPr id="10" name="平行四边形 9">
            <a:extLst>
              <a:ext uri="{FF2B5EF4-FFF2-40B4-BE49-F238E27FC236}">
                <a16:creationId xmlns:a16="http://schemas.microsoft.com/office/drawing/2014/main" xmlns="" id="{8BBD5399-7EF8-4D38-A11C-9A740992EA6D}"/>
              </a:ext>
            </a:extLst>
          </p:cNvPr>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a:extLst>
              <a:ext uri="{FF2B5EF4-FFF2-40B4-BE49-F238E27FC236}">
                <a16:creationId xmlns:a16="http://schemas.microsoft.com/office/drawing/2014/main" xmlns="" id="{C128FEA1-E004-4D1B-BBB0-D0E8B33FDAEC}"/>
              </a:ext>
            </a:extLst>
          </p:cNvPr>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a:extLst>
              <a:ext uri="{FF2B5EF4-FFF2-40B4-BE49-F238E27FC236}">
                <a16:creationId xmlns:a16="http://schemas.microsoft.com/office/drawing/2014/main" xmlns="" id="{2941F61A-1339-4C4B-AD7B-D445B3B69593}"/>
              </a:ext>
            </a:extLst>
          </p:cNvPr>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6">
            <a:extLst>
              <a:ext uri="{FF2B5EF4-FFF2-40B4-BE49-F238E27FC236}">
                <a16:creationId xmlns:a16="http://schemas.microsoft.com/office/drawing/2014/main" xmlns="" id="{CACF2EF0-B72D-48C9-A43B-935040D271CC}"/>
              </a:ext>
            </a:extLst>
          </p:cNvPr>
          <p:cNvSpPr txBox="1"/>
          <p:nvPr/>
        </p:nvSpPr>
        <p:spPr>
          <a:xfrm>
            <a:off x="1131891" y="766772"/>
            <a:ext cx="3763493" cy="461665"/>
          </a:xfrm>
          <a:prstGeom prst="rect">
            <a:avLst/>
          </a:prstGeom>
          <a:noFill/>
        </p:spPr>
        <p:txBody>
          <a:bodyPr wrap="square" rtlCol="0">
            <a:spAutoFit/>
          </a:bodyPr>
          <a:lstStyle>
            <a:defPPr>
              <a:defRPr lang="zh-CN"/>
            </a:defPPr>
            <a:lvl1pPr>
              <a:defRPr sz="2400" b="1">
                <a:solidFill>
                  <a:schemeClr val="tx1">
                    <a:lumMod val="65000"/>
                    <a:lumOff val="35000"/>
                  </a:schemeClr>
                </a:solidFill>
                <a:latin typeface="微软雅黑" panose="020B0503020204020204" charset="-122"/>
                <a:ea typeface="微软雅黑" panose="020B0503020204020204" charset="-122"/>
              </a:defRPr>
            </a:lvl1pPr>
          </a:lstStyle>
          <a:p>
            <a:r>
              <a:rPr lang="zh-CN" altLang="en-US" dirty="0"/>
              <a:t>噪声处理</a:t>
            </a:r>
          </a:p>
        </p:txBody>
      </p:sp>
      <p:sp>
        <p:nvSpPr>
          <p:cNvPr id="18" name="灯片编号占位符 17"/>
          <p:cNvSpPr>
            <a:spLocks noGrp="1"/>
          </p:cNvSpPr>
          <p:nvPr>
            <p:ph type="sldNum" sz="quarter" idx="12"/>
          </p:nvPr>
        </p:nvSpPr>
        <p:spPr/>
        <p:txBody>
          <a:bodyPr/>
          <a:lstStyle/>
          <a:p>
            <a:fld id="{7D9BB5D0-35E4-459D-AEF3-FE4D7C45CC19}" type="slidenum">
              <a:rPr lang="zh-CN" altLang="en-US" smtClean="0"/>
              <a:pPr/>
              <a:t>27</a:t>
            </a:fld>
            <a:endParaRPr lang="zh-CN" altLang="en-US"/>
          </a:p>
        </p:txBody>
      </p:sp>
      <p:sp>
        <p:nvSpPr>
          <p:cNvPr id="16" name="矩形 15"/>
          <p:cNvSpPr/>
          <p:nvPr/>
        </p:nvSpPr>
        <p:spPr>
          <a:xfrm>
            <a:off x="1314893" y="2499511"/>
            <a:ext cx="6096000" cy="646331"/>
          </a:xfrm>
          <a:prstGeom prst="rect">
            <a:avLst/>
          </a:prstGeom>
        </p:spPr>
        <p:txBody>
          <a:bodyPr>
            <a:spAutoFit/>
          </a:bodyPr>
          <a:lstStyle/>
          <a:p>
            <a:pPr marL="342900" indent="-342900">
              <a:buClr>
                <a:srgbClr val="800000"/>
              </a:buClr>
              <a:buFont typeface="Arial" panose="020B0604020202020204" pitchFamily="34" charset="0"/>
              <a:buChar char="•"/>
            </a:pPr>
            <a:r>
              <a:rPr lang="zh-CN" altLang="en-US" dirty="0" smtClean="0"/>
              <a:t>线性回归：找出拟合两个属性的“最佳”直线，帮助平滑数据及除去噪声。</a:t>
            </a:r>
            <a:endParaRPr lang="en-US" altLang="zh-CN" dirty="0" smtClean="0"/>
          </a:p>
        </p:txBody>
      </p:sp>
      <p:sp>
        <p:nvSpPr>
          <p:cNvPr id="17" name="矩形 16"/>
          <p:cNvSpPr/>
          <p:nvPr/>
        </p:nvSpPr>
        <p:spPr>
          <a:xfrm>
            <a:off x="8569841" y="2553233"/>
            <a:ext cx="3295714" cy="646331"/>
          </a:xfrm>
          <a:prstGeom prst="rect">
            <a:avLst/>
          </a:prstGeom>
        </p:spPr>
        <p:txBody>
          <a:bodyPr wrap="square">
            <a:spAutoFit/>
          </a:bodyPr>
          <a:lstStyle/>
          <a:p>
            <a:pPr marL="342900" indent="-342900">
              <a:buClr>
                <a:srgbClr val="800000"/>
              </a:buClr>
              <a:buFont typeface="Arial" panose="020B0604020202020204" pitchFamily="34" charset="0"/>
              <a:buChar char="•"/>
            </a:pPr>
            <a:r>
              <a:rPr lang="zh-CN" altLang="en-US" dirty="0" smtClean="0"/>
              <a:t>多元线性回归：设计多个属性，拟合到一个多维的面</a:t>
            </a:r>
            <a:endParaRPr lang="en-US" altLang="zh-CN" dirty="0"/>
          </a:p>
        </p:txBody>
      </p:sp>
    </p:spTree>
    <p:extLst>
      <p:ext uri="{BB962C8B-B14F-4D97-AF65-F5344CB8AC3E}">
        <p14:creationId xmlns:p14="http://schemas.microsoft.com/office/powerpoint/2010/main" xmlns="" val="2425013812"/>
      </p:ext>
    </p:extLst>
  </p:cSld>
  <p:clrMapOvr>
    <a:masterClrMapping/>
  </p:clrMapOvr>
  <mc:AlternateContent xmlns:mc="http://schemas.openxmlformats.org/markup-compatibility/2006">
    <mc:Choice xmlns:p14="http://schemas.microsoft.com/office/powerpoint/2010/main" xmlns="" Requires="p14">
      <p:transition spd="slow" p14:dur="2000" advTm="53432"/>
    </mc:Choice>
    <mc:Fallback>
      <p:transition spd="slow" advTm="5343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additive="base">
                                        <p:cTn id="17" dur="500" fill="hold"/>
                                        <p:tgtEl>
                                          <p:spTgt spid="31"/>
                                        </p:tgtEl>
                                        <p:attrNameLst>
                                          <p:attrName>ppt_x</p:attrName>
                                        </p:attrNameLst>
                                      </p:cBhvr>
                                      <p:tavLst>
                                        <p:tav tm="0">
                                          <p:val>
                                            <p:strVal val="#ppt_x"/>
                                          </p:val>
                                        </p:tav>
                                        <p:tav tm="100000">
                                          <p:val>
                                            <p:strVal val="#ppt_x"/>
                                          </p:val>
                                        </p:tav>
                                      </p:tavLst>
                                    </p:anim>
                                    <p:anim calcmode="lin" valueType="num">
                                      <p:cBhvr additive="base">
                                        <p:cTn id="18" dur="500" fill="hold"/>
                                        <p:tgtEl>
                                          <p:spTgt spid="3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6" grpId="0"/>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1891" y="1538249"/>
            <a:ext cx="9495221" cy="830997"/>
          </a:xfrm>
          <a:prstGeom prst="rect">
            <a:avLst/>
          </a:prstGeom>
          <a:noFill/>
        </p:spPr>
        <p:txBody>
          <a:bodyPr wrap="square" rtlCol="0">
            <a:spAutoFit/>
          </a:bodyPr>
          <a:lstStyle/>
          <a:p>
            <a:pPr marL="342900" indent="-342900">
              <a:buClr>
                <a:srgbClr val="800000"/>
              </a:buClr>
              <a:buFont typeface="Wingdings" panose="05000000000000000000" pitchFamily="2" charset="2"/>
              <a:buChar char="Ø"/>
            </a:pPr>
            <a:r>
              <a:rPr lang="zh-CN" altLang="en-US" sz="2400" dirty="0"/>
              <a:t>聚类：可以通过聚类算法来检测离群点，消除噪声</a:t>
            </a:r>
          </a:p>
          <a:p>
            <a:pPr>
              <a:buClr>
                <a:srgbClr val="800000"/>
              </a:buClr>
            </a:pPr>
            <a:endParaRPr lang="en-US" altLang="zh-CN" sz="2400" dirty="0"/>
          </a:p>
        </p:txBody>
      </p:sp>
      <p:pic>
        <p:nvPicPr>
          <p:cNvPr id="5" name="图片 3">
            <a:extLst>
              <a:ext uri="{FF2B5EF4-FFF2-40B4-BE49-F238E27FC236}">
                <a16:creationId xmlns:a16="http://schemas.microsoft.com/office/drawing/2014/main" xmlns="" id="{40F140C5-F4E9-453D-8FAB-230FC65C2A57}"/>
              </a:ext>
            </a:extLst>
          </p:cNvPr>
          <p:cNvPicPr>
            <a:picLocks noChangeAspect="1"/>
          </p:cNvPicPr>
          <p:nvPr/>
        </p:nvPicPr>
        <p:blipFill>
          <a:blip r:embed="rId3" cstate="print"/>
          <a:srcRect/>
          <a:stretch>
            <a:fillRect/>
          </a:stretch>
        </p:blipFill>
        <p:spPr bwMode="auto">
          <a:xfrm>
            <a:off x="1533893" y="3795823"/>
            <a:ext cx="5132722" cy="2547359"/>
          </a:xfrm>
          <a:prstGeom prst="rect">
            <a:avLst/>
          </a:prstGeom>
          <a:noFill/>
          <a:ln w="9525">
            <a:noFill/>
            <a:miter lim="800000"/>
            <a:headEnd/>
            <a:tailEnd/>
          </a:ln>
        </p:spPr>
      </p:pic>
      <p:sp>
        <p:nvSpPr>
          <p:cNvPr id="12" name="平行四边形 11">
            <a:extLst>
              <a:ext uri="{FF2B5EF4-FFF2-40B4-BE49-F238E27FC236}">
                <a16:creationId xmlns:a16="http://schemas.microsoft.com/office/drawing/2014/main" xmlns="" id="{6A3BD059-B312-449D-9E66-BBB90A37257D}"/>
              </a:ext>
            </a:extLst>
          </p:cNvPr>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a:extLst>
              <a:ext uri="{FF2B5EF4-FFF2-40B4-BE49-F238E27FC236}">
                <a16:creationId xmlns:a16="http://schemas.microsoft.com/office/drawing/2014/main" xmlns="" id="{74A01856-0183-4414-8FF3-ADB8987D0F78}"/>
              </a:ext>
            </a:extLst>
          </p:cNvPr>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a:extLst>
              <a:ext uri="{FF2B5EF4-FFF2-40B4-BE49-F238E27FC236}">
                <a16:creationId xmlns:a16="http://schemas.microsoft.com/office/drawing/2014/main" xmlns="" id="{965210A2-866B-498D-9383-03BBBB2FE4A6}"/>
              </a:ext>
            </a:extLst>
          </p:cNvPr>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6">
            <a:extLst>
              <a:ext uri="{FF2B5EF4-FFF2-40B4-BE49-F238E27FC236}">
                <a16:creationId xmlns:a16="http://schemas.microsoft.com/office/drawing/2014/main" xmlns="" id="{7C5D5F34-70EA-4559-A1BA-2E4AED9941F6}"/>
              </a:ext>
            </a:extLst>
          </p:cNvPr>
          <p:cNvSpPr txBox="1"/>
          <p:nvPr/>
        </p:nvSpPr>
        <p:spPr>
          <a:xfrm>
            <a:off x="1131891" y="766772"/>
            <a:ext cx="3763493" cy="461665"/>
          </a:xfrm>
          <a:prstGeom prst="rect">
            <a:avLst/>
          </a:prstGeom>
          <a:noFill/>
        </p:spPr>
        <p:txBody>
          <a:bodyPr wrap="square" rtlCol="0">
            <a:spAutoFit/>
          </a:bodyPr>
          <a:lstStyle>
            <a:defPPr>
              <a:defRPr lang="zh-CN"/>
            </a:defPPr>
            <a:lvl1pPr>
              <a:defRPr sz="2400" b="1">
                <a:solidFill>
                  <a:schemeClr val="tx1">
                    <a:lumMod val="65000"/>
                    <a:lumOff val="35000"/>
                  </a:schemeClr>
                </a:solidFill>
                <a:latin typeface="微软雅黑" panose="020B0503020204020204" charset="-122"/>
                <a:ea typeface="微软雅黑" panose="020B0503020204020204" charset="-122"/>
              </a:defRPr>
            </a:lvl1pPr>
          </a:lstStyle>
          <a:p>
            <a:r>
              <a:rPr lang="zh-CN" altLang="en-US" dirty="0"/>
              <a:t>噪声处理</a:t>
            </a:r>
          </a:p>
        </p:txBody>
      </p:sp>
      <p:sp>
        <p:nvSpPr>
          <p:cNvPr id="3" name="文本框 2">
            <a:extLst>
              <a:ext uri="{FF2B5EF4-FFF2-40B4-BE49-F238E27FC236}">
                <a16:creationId xmlns:a16="http://schemas.microsoft.com/office/drawing/2014/main" xmlns="" id="{61619A48-A01F-48A2-A0FF-8DCE670FC47A}"/>
              </a:ext>
            </a:extLst>
          </p:cNvPr>
          <p:cNvSpPr txBox="1"/>
          <p:nvPr/>
        </p:nvSpPr>
        <p:spPr>
          <a:xfrm>
            <a:off x="8044030" y="2798625"/>
            <a:ext cx="2646878" cy="1938992"/>
          </a:xfrm>
          <a:prstGeom prst="rect">
            <a:avLst/>
          </a:prstGeom>
          <a:noFill/>
        </p:spPr>
        <p:txBody>
          <a:bodyPr wrap="none" rtlCol="0">
            <a:spAutoFit/>
          </a:bodyPr>
          <a:lstStyle/>
          <a:p>
            <a:r>
              <a:rPr lang="zh-CN" altLang="en-US" sz="2400" dirty="0"/>
              <a:t>聚类算法：</a:t>
            </a:r>
            <a:endParaRPr lang="en-US" altLang="zh-CN" sz="2400" dirty="0"/>
          </a:p>
          <a:p>
            <a:r>
              <a:rPr lang="en-US" altLang="zh-CN" sz="2400" dirty="0"/>
              <a:t>K</a:t>
            </a:r>
            <a:r>
              <a:rPr lang="zh-CN" altLang="en-US" sz="2400" dirty="0"/>
              <a:t>均值方法：</a:t>
            </a:r>
            <a:endParaRPr lang="en-US" altLang="zh-CN" sz="2400" dirty="0"/>
          </a:p>
          <a:p>
            <a:r>
              <a:rPr lang="zh-CN" altLang="en-US" sz="2400" dirty="0"/>
              <a:t>层次聚类方法</a:t>
            </a:r>
            <a:endParaRPr lang="en-US" altLang="zh-CN" sz="2400" dirty="0"/>
          </a:p>
          <a:p>
            <a:r>
              <a:rPr lang="zh-CN" altLang="en-US" sz="2400" dirty="0"/>
              <a:t>基于密度聚类方法</a:t>
            </a:r>
            <a:endParaRPr lang="en-US" altLang="zh-CN" sz="2400" dirty="0"/>
          </a:p>
          <a:p>
            <a:r>
              <a:rPr lang="en-US" altLang="zh-CN" sz="2400" dirty="0"/>
              <a:t>……</a:t>
            </a:r>
            <a:endParaRPr lang="zh-CN" altLang="en-US" sz="2400" dirty="0"/>
          </a:p>
        </p:txBody>
      </p:sp>
      <p:sp>
        <p:nvSpPr>
          <p:cNvPr id="11" name="灯片编号占位符 10"/>
          <p:cNvSpPr>
            <a:spLocks noGrp="1"/>
          </p:cNvSpPr>
          <p:nvPr>
            <p:ph type="sldNum" sz="quarter" idx="12"/>
          </p:nvPr>
        </p:nvSpPr>
        <p:spPr/>
        <p:txBody>
          <a:bodyPr/>
          <a:lstStyle/>
          <a:p>
            <a:fld id="{7D9BB5D0-35E4-459D-AEF3-FE4D7C45CC19}" type="slidenum">
              <a:rPr lang="zh-CN" altLang="en-US" smtClean="0"/>
              <a:pPr/>
              <a:t>28</a:t>
            </a:fld>
            <a:endParaRPr lang="zh-CN" altLang="en-US"/>
          </a:p>
        </p:txBody>
      </p:sp>
      <p:sp>
        <p:nvSpPr>
          <p:cNvPr id="10" name="矩形 9"/>
          <p:cNvSpPr/>
          <p:nvPr/>
        </p:nvSpPr>
        <p:spPr>
          <a:xfrm>
            <a:off x="878958" y="2449699"/>
            <a:ext cx="6096000" cy="1107996"/>
          </a:xfrm>
          <a:prstGeom prst="rect">
            <a:avLst/>
          </a:prstGeom>
        </p:spPr>
        <p:txBody>
          <a:bodyPr>
            <a:spAutoFit/>
          </a:bodyPr>
          <a:lstStyle/>
          <a:p>
            <a:pPr lvl="1">
              <a:buFont typeface="Wingdings" panose="05000000000000000000" pitchFamily="2" charset="2"/>
              <a:buChar char="ü"/>
            </a:pPr>
            <a:r>
              <a:rPr lang="zh-CN" altLang="en-US" sz="2200" dirty="0" smtClean="0">
                <a:solidFill>
                  <a:srgbClr val="800000"/>
                </a:solidFill>
                <a:latin typeface="华文楷体" panose="02010600040101010101" pitchFamily="2" charset="-122"/>
                <a:ea typeface="华文楷体" panose="02010600040101010101" pitchFamily="2" charset="-122"/>
              </a:rPr>
              <a:t>相似或相邻近的数据聚合在一起形成各个聚类集合，而那些位于聚类集合之外的数据对象，被视为离群点。</a:t>
            </a:r>
            <a:endParaRPr lang="en-US" altLang="zh-CN" sz="2200" dirty="0">
              <a:solidFill>
                <a:srgbClr val="80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xmlns="" val="3801231652"/>
      </p:ext>
    </p:extLst>
  </p:cSld>
  <p:clrMapOvr>
    <a:masterClrMapping/>
  </p:clrMapOvr>
  <mc:AlternateContent xmlns:mc="http://schemas.openxmlformats.org/markup-compatibility/2006">
    <mc:Choice xmlns:p14="http://schemas.microsoft.com/office/powerpoint/2010/main" xmlns="" Requires="p14">
      <p:transition spd="slow" p14:dur="2000" advTm="63695"/>
    </mc:Choice>
    <mc:Fallback>
      <p:transition spd="slow" advTm="636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平行四边形 11">
            <a:extLst>
              <a:ext uri="{FF2B5EF4-FFF2-40B4-BE49-F238E27FC236}">
                <a16:creationId xmlns:a16="http://schemas.microsoft.com/office/drawing/2014/main" xmlns="" id="{6A3BD059-B312-449D-9E66-BBB90A37257D}"/>
              </a:ext>
            </a:extLst>
          </p:cNvPr>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a:extLst>
              <a:ext uri="{FF2B5EF4-FFF2-40B4-BE49-F238E27FC236}">
                <a16:creationId xmlns:a16="http://schemas.microsoft.com/office/drawing/2014/main" xmlns="" id="{74A01856-0183-4414-8FF3-ADB8987D0F78}"/>
              </a:ext>
            </a:extLst>
          </p:cNvPr>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a:extLst>
              <a:ext uri="{FF2B5EF4-FFF2-40B4-BE49-F238E27FC236}">
                <a16:creationId xmlns:a16="http://schemas.microsoft.com/office/drawing/2014/main" xmlns="" id="{965210A2-866B-498D-9383-03BBBB2FE4A6}"/>
              </a:ext>
            </a:extLst>
          </p:cNvPr>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6">
            <a:extLst>
              <a:ext uri="{FF2B5EF4-FFF2-40B4-BE49-F238E27FC236}">
                <a16:creationId xmlns:a16="http://schemas.microsoft.com/office/drawing/2014/main" xmlns="" id="{7C5D5F34-70EA-4559-A1BA-2E4AED9941F6}"/>
              </a:ext>
            </a:extLst>
          </p:cNvPr>
          <p:cNvSpPr txBox="1"/>
          <p:nvPr/>
        </p:nvSpPr>
        <p:spPr>
          <a:xfrm>
            <a:off x="1131891" y="766772"/>
            <a:ext cx="3763493" cy="461665"/>
          </a:xfrm>
          <a:prstGeom prst="rect">
            <a:avLst/>
          </a:prstGeom>
          <a:noFill/>
        </p:spPr>
        <p:txBody>
          <a:bodyPr wrap="square" rtlCol="0">
            <a:spAutoFit/>
          </a:bodyPr>
          <a:lstStyle>
            <a:defPPr>
              <a:defRPr lang="zh-CN"/>
            </a:defPPr>
            <a:lvl1pPr>
              <a:defRPr sz="2400" b="1">
                <a:solidFill>
                  <a:schemeClr val="tx1">
                    <a:lumMod val="65000"/>
                    <a:lumOff val="35000"/>
                  </a:schemeClr>
                </a:solidFill>
                <a:latin typeface="微软雅黑" panose="020B0503020204020204" charset="-122"/>
                <a:ea typeface="微软雅黑" panose="020B0503020204020204" charset="-122"/>
              </a:defRPr>
            </a:lvl1pPr>
          </a:lstStyle>
          <a:p>
            <a:r>
              <a:rPr lang="zh-CN" altLang="en-US" dirty="0"/>
              <a:t>数据清理</a:t>
            </a:r>
          </a:p>
        </p:txBody>
      </p:sp>
      <p:pic>
        <p:nvPicPr>
          <p:cNvPr id="2" name="图片 1">
            <a:extLst>
              <a:ext uri="{FF2B5EF4-FFF2-40B4-BE49-F238E27FC236}">
                <a16:creationId xmlns:a16="http://schemas.microsoft.com/office/drawing/2014/main" xmlns="" id="{300BFEE4-CE9A-4834-9199-7DA330378F25}"/>
              </a:ext>
            </a:extLst>
          </p:cNvPr>
          <p:cNvPicPr>
            <a:picLocks noChangeAspect="1"/>
          </p:cNvPicPr>
          <p:nvPr/>
        </p:nvPicPr>
        <p:blipFill>
          <a:blip r:embed="rId3" cstate="print"/>
          <a:stretch>
            <a:fillRect/>
          </a:stretch>
        </p:blipFill>
        <p:spPr>
          <a:xfrm>
            <a:off x="1896388" y="1701613"/>
            <a:ext cx="7862207" cy="4081994"/>
          </a:xfrm>
          <a:prstGeom prst="rect">
            <a:avLst/>
          </a:prstGeom>
        </p:spPr>
      </p:pic>
      <p:sp>
        <p:nvSpPr>
          <p:cNvPr id="9" name="灯片编号占位符 8"/>
          <p:cNvSpPr>
            <a:spLocks noGrp="1"/>
          </p:cNvSpPr>
          <p:nvPr>
            <p:ph type="sldNum" sz="quarter" idx="12"/>
          </p:nvPr>
        </p:nvSpPr>
        <p:spPr/>
        <p:txBody>
          <a:bodyPr/>
          <a:lstStyle/>
          <a:p>
            <a:fld id="{7D9BB5D0-35E4-459D-AEF3-FE4D7C45CC19}" type="slidenum">
              <a:rPr lang="zh-CN" altLang="en-US" smtClean="0"/>
              <a:pPr/>
              <a:t>29</a:t>
            </a:fld>
            <a:endParaRPr lang="zh-CN" altLang="en-US"/>
          </a:p>
        </p:txBody>
      </p:sp>
    </p:spTree>
    <p:extLst>
      <p:ext uri="{BB962C8B-B14F-4D97-AF65-F5344CB8AC3E}">
        <p14:creationId xmlns:p14="http://schemas.microsoft.com/office/powerpoint/2010/main" xmlns="" val="2882915066"/>
      </p:ext>
    </p:extLst>
  </p:cSld>
  <p:clrMapOvr>
    <a:masterClrMapping/>
  </p:clrMapOvr>
  <mc:AlternateContent xmlns:mc="http://schemas.openxmlformats.org/markup-compatibility/2006">
    <mc:Choice xmlns:p14="http://schemas.microsoft.com/office/powerpoint/2010/main" xmlns="" Requires="p14">
      <p:transition spd="slow" p14:dur="2000" advTm="63695"/>
    </mc:Choice>
    <mc:Fallback>
      <p:transition spd="slow" advTm="63695"/>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ecision 78"/>
          <p:cNvSpPr/>
          <p:nvPr/>
        </p:nvSpPr>
        <p:spPr>
          <a:xfrm>
            <a:off x="1651000" y="2275205"/>
            <a:ext cx="2407920" cy="2408555"/>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Flowchart: Decision 79"/>
          <p:cNvSpPr/>
          <p:nvPr/>
        </p:nvSpPr>
        <p:spPr>
          <a:xfrm>
            <a:off x="1651000" y="2491740"/>
            <a:ext cx="2407920" cy="2408555"/>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TextBox 93"/>
          <p:cNvSpPr txBox="1"/>
          <p:nvPr/>
        </p:nvSpPr>
        <p:spPr>
          <a:xfrm>
            <a:off x="2326005" y="3447415"/>
            <a:ext cx="1449070" cy="521970"/>
          </a:xfrm>
          <a:prstGeom prst="rect">
            <a:avLst/>
          </a:prstGeom>
          <a:noFill/>
        </p:spPr>
        <p:txBody>
          <a:bodyPr wrap="square" lIns="65023" tIns="32511" rIns="65023" bIns="32511"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B23033"/>
                </a:solidFill>
                <a:effectLst/>
                <a:uLnTx/>
                <a:uFillTx/>
                <a:latin typeface="微软雅黑" panose="020B0503020204020204" charset="-122"/>
                <a:ea typeface="微软雅黑" panose="020B0503020204020204" charset="-122"/>
                <a:cs typeface="+mn-cs"/>
              </a:rPr>
              <a:t>目  录</a:t>
            </a:r>
          </a:p>
        </p:txBody>
      </p:sp>
      <p:sp>
        <p:nvSpPr>
          <p:cNvPr id="16" name="TextBox 5"/>
          <p:cNvSpPr txBox="1"/>
          <p:nvPr/>
        </p:nvSpPr>
        <p:spPr>
          <a:xfrm>
            <a:off x="7141210" y="3022273"/>
            <a:ext cx="3746500" cy="341630"/>
          </a:xfrm>
          <a:prstGeom prst="rect">
            <a:avLst/>
          </a:prstGeom>
          <a:noFill/>
        </p:spPr>
        <p:txBody>
          <a:bodyPr wrap="square" lIns="65023" tIns="32511" rIns="65023" bIns="32511" rtlCol="0">
            <a:spAutoFit/>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Char char="u"/>
              <a:tabLst/>
              <a:defRPr/>
            </a:pPr>
            <a:r>
              <a:rPr kumimoji="0" lang="zh-CN" altLang="en-US" sz="18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数据</a:t>
            </a:r>
            <a:r>
              <a:rPr lang="zh-CN" altLang="en-US" b="1" dirty="0" smtClean="0">
                <a:solidFill>
                  <a:prstClr val="black">
                    <a:lumMod val="75000"/>
                    <a:lumOff val="25000"/>
                  </a:prstClr>
                </a:solidFill>
                <a:latin typeface="微软雅黑" panose="020B0503020204020204" charset="-122"/>
                <a:ea typeface="微软雅黑" panose="020B0503020204020204" charset="-122"/>
              </a:rPr>
              <a:t>预处理目的</a:t>
            </a:r>
            <a:endParaRPr kumimoji="0" lang="zh-CN" altLang="en-US" sz="1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22" name="TextBox 39"/>
          <p:cNvSpPr txBox="1"/>
          <p:nvPr/>
        </p:nvSpPr>
        <p:spPr>
          <a:xfrm>
            <a:off x="7141210" y="4217978"/>
            <a:ext cx="3475990" cy="341630"/>
          </a:xfrm>
          <a:prstGeom prst="rect">
            <a:avLst/>
          </a:prstGeom>
          <a:noFill/>
        </p:spPr>
        <p:txBody>
          <a:bodyPr wrap="square" lIns="65023" tIns="32511" rIns="65023" bIns="32511"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0" lang="zh-CN" altLang="en-US" sz="18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数据预处理的流程</a:t>
            </a:r>
            <a:endParaRPr kumimoji="0" lang="zh-CN" altLang="en-US" sz="1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23" name="TextBox 43"/>
          <p:cNvSpPr txBox="1"/>
          <p:nvPr/>
        </p:nvSpPr>
        <p:spPr>
          <a:xfrm>
            <a:off x="7141210" y="5397808"/>
            <a:ext cx="3081020" cy="341630"/>
          </a:xfrm>
          <a:prstGeom prst="rect">
            <a:avLst/>
          </a:prstGeom>
          <a:noFill/>
        </p:spPr>
        <p:txBody>
          <a:bodyPr wrap="square" lIns="65023" tIns="32511" rIns="65023" bIns="32511"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0" lang="zh-CN" altLang="en-US" sz="18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数据预处理的工具</a:t>
            </a:r>
            <a:endParaRPr kumimoji="0" lang="zh-CN" altLang="en-US" sz="1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cxnSp>
        <p:nvCxnSpPr>
          <p:cNvPr id="18" name="直接连接符 17"/>
          <p:cNvCxnSpPr/>
          <p:nvPr/>
        </p:nvCxnSpPr>
        <p:spPr>
          <a:xfrm>
            <a:off x="7158990" y="3545513"/>
            <a:ext cx="312674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158990" y="4735503"/>
            <a:ext cx="312674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7158990" y="5961688"/>
            <a:ext cx="312674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1" name="组合 43"/>
          <p:cNvGrpSpPr/>
          <p:nvPr/>
        </p:nvGrpSpPr>
        <p:grpSpPr>
          <a:xfrm>
            <a:off x="5655310" y="2565708"/>
            <a:ext cx="999490" cy="1127126"/>
            <a:chOff x="4231809" y="1059102"/>
            <a:chExt cx="570731" cy="643494"/>
          </a:xfrm>
        </p:grpSpPr>
        <p:grpSp>
          <p:nvGrpSpPr>
            <p:cNvPr id="29" name="组合 44"/>
            <p:cNvGrpSpPr/>
            <p:nvPr/>
          </p:nvGrpSpPr>
          <p:grpSpPr>
            <a:xfrm>
              <a:off x="4231809" y="1059102"/>
              <a:ext cx="570731" cy="643494"/>
              <a:chOff x="4067944" y="608070"/>
              <a:chExt cx="1375279" cy="1550616"/>
            </a:xfrm>
          </p:grpSpPr>
          <p:sp>
            <p:nvSpPr>
              <p:cNvPr id="47" name="Flowchart: Decision 78"/>
              <p:cNvSpPr/>
              <p:nvPr/>
            </p:nvSpPr>
            <p:spPr>
              <a:xfrm>
                <a:off x="4067944" y="608070"/>
                <a:ext cx="1375279" cy="1375279"/>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5B9BD5"/>
                  </a:solidFill>
                  <a:effectLst/>
                  <a:uLnTx/>
                  <a:uFillTx/>
                  <a:latin typeface="Calibri"/>
                  <a:ea typeface="+mn-ea"/>
                  <a:cs typeface="+mn-cs"/>
                </a:endParaRPr>
              </a:p>
            </p:txBody>
          </p:sp>
          <p:sp>
            <p:nvSpPr>
              <p:cNvPr id="48" name="Flowchart: Decision 79"/>
              <p:cNvSpPr/>
              <p:nvPr/>
            </p:nvSpPr>
            <p:spPr>
              <a:xfrm>
                <a:off x="4067944" y="783407"/>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5B9BD5"/>
                  </a:solidFill>
                  <a:effectLst/>
                  <a:uLnTx/>
                  <a:uFillTx/>
                  <a:latin typeface="Calibri"/>
                  <a:ea typeface="+mn-ea"/>
                  <a:cs typeface="+mn-cs"/>
                </a:endParaRPr>
              </a:p>
            </p:txBody>
          </p:sp>
        </p:grpSp>
        <p:sp>
          <p:nvSpPr>
            <p:cNvPr id="46" name="TextBox 12"/>
            <p:cNvSpPr txBox="1"/>
            <p:nvPr/>
          </p:nvSpPr>
          <p:spPr>
            <a:xfrm>
              <a:off x="4400418" y="1304174"/>
              <a:ext cx="287904" cy="2284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B23033"/>
                  </a:solidFill>
                  <a:effectLst/>
                  <a:uLnTx/>
                  <a:uFillTx/>
                  <a:latin typeface="微软雅黑" panose="020B0503020204020204" charset="-122"/>
                  <a:ea typeface="微软雅黑" panose="020B0503020204020204" charset="-122"/>
                  <a:cs typeface="+mn-cs"/>
                </a:rPr>
                <a:t>02</a:t>
              </a:r>
            </a:p>
          </p:txBody>
        </p:sp>
      </p:grpSp>
      <p:grpSp>
        <p:nvGrpSpPr>
          <p:cNvPr id="31" name="组合 48"/>
          <p:cNvGrpSpPr/>
          <p:nvPr/>
        </p:nvGrpSpPr>
        <p:grpSpPr>
          <a:xfrm>
            <a:off x="5655310" y="3765223"/>
            <a:ext cx="999490" cy="1123315"/>
            <a:chOff x="4231809" y="1724300"/>
            <a:chExt cx="570731" cy="641318"/>
          </a:xfrm>
        </p:grpSpPr>
        <p:grpSp>
          <p:nvGrpSpPr>
            <p:cNvPr id="32" name="组合 49"/>
            <p:cNvGrpSpPr/>
            <p:nvPr/>
          </p:nvGrpSpPr>
          <p:grpSpPr>
            <a:xfrm>
              <a:off x="4231809" y="1724300"/>
              <a:ext cx="570731" cy="641318"/>
              <a:chOff x="4067944" y="566138"/>
              <a:chExt cx="1375279" cy="1545374"/>
            </a:xfrm>
          </p:grpSpPr>
          <p:sp>
            <p:nvSpPr>
              <p:cNvPr id="33" name="Flowchart: Decision 78"/>
              <p:cNvSpPr/>
              <p:nvPr/>
            </p:nvSpPr>
            <p:spPr>
              <a:xfrm>
                <a:off x="4067944" y="566138"/>
                <a:ext cx="1375279" cy="1375279"/>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5B9BD5"/>
                  </a:solidFill>
                  <a:effectLst/>
                  <a:uLnTx/>
                  <a:uFillTx/>
                  <a:latin typeface="Calibri"/>
                  <a:ea typeface="+mn-ea"/>
                  <a:cs typeface="+mn-cs"/>
                </a:endParaRPr>
              </a:p>
            </p:txBody>
          </p:sp>
          <p:sp>
            <p:nvSpPr>
              <p:cNvPr id="34" name="Flowchart: Decision 79"/>
              <p:cNvSpPr/>
              <p:nvPr/>
            </p:nvSpPr>
            <p:spPr>
              <a:xfrm>
                <a:off x="4067944" y="736233"/>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5B9BD5"/>
                  </a:solidFill>
                  <a:effectLst/>
                  <a:uLnTx/>
                  <a:uFillTx/>
                  <a:latin typeface="Calibri"/>
                  <a:ea typeface="+mn-ea"/>
                  <a:cs typeface="+mn-cs"/>
                </a:endParaRPr>
              </a:p>
            </p:txBody>
          </p:sp>
        </p:grpSp>
        <p:sp>
          <p:nvSpPr>
            <p:cNvPr id="35" name="TextBox 61"/>
            <p:cNvSpPr txBox="1"/>
            <p:nvPr/>
          </p:nvSpPr>
          <p:spPr>
            <a:xfrm>
              <a:off x="4381562" y="1944357"/>
              <a:ext cx="306759" cy="2284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B23033"/>
                  </a:solidFill>
                  <a:effectLst/>
                  <a:uLnTx/>
                  <a:uFillTx/>
                  <a:latin typeface="微软雅黑" panose="020B0503020204020204" charset="-122"/>
                  <a:ea typeface="微软雅黑" panose="020B0503020204020204" charset="-122"/>
                  <a:cs typeface="+mn-cs"/>
                </a:rPr>
                <a:t>03</a:t>
              </a:r>
            </a:p>
          </p:txBody>
        </p:sp>
      </p:grpSp>
      <p:grpSp>
        <p:nvGrpSpPr>
          <p:cNvPr id="36" name="组合 53"/>
          <p:cNvGrpSpPr/>
          <p:nvPr/>
        </p:nvGrpSpPr>
        <p:grpSpPr>
          <a:xfrm>
            <a:off x="5655310" y="4945688"/>
            <a:ext cx="1000125" cy="1122680"/>
            <a:chOff x="4231809" y="2398195"/>
            <a:chExt cx="571094" cy="640956"/>
          </a:xfrm>
        </p:grpSpPr>
        <p:grpSp>
          <p:nvGrpSpPr>
            <p:cNvPr id="37" name="组合 54"/>
            <p:cNvGrpSpPr/>
            <p:nvPr/>
          </p:nvGrpSpPr>
          <p:grpSpPr>
            <a:xfrm>
              <a:off x="4231809" y="2398195"/>
              <a:ext cx="571094" cy="640956"/>
              <a:chOff x="4067944" y="566138"/>
              <a:chExt cx="1376153" cy="1544500"/>
            </a:xfrm>
          </p:grpSpPr>
          <p:sp>
            <p:nvSpPr>
              <p:cNvPr id="57" name="Flowchart: Decision 78"/>
              <p:cNvSpPr/>
              <p:nvPr/>
            </p:nvSpPr>
            <p:spPr>
              <a:xfrm>
                <a:off x="4067944" y="566138"/>
                <a:ext cx="1375279" cy="1375279"/>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5B9BD5"/>
                  </a:solidFill>
                  <a:effectLst/>
                  <a:uLnTx/>
                  <a:uFillTx/>
                  <a:latin typeface="Calibri"/>
                  <a:ea typeface="+mn-ea"/>
                  <a:cs typeface="+mn-cs"/>
                </a:endParaRPr>
              </a:p>
            </p:txBody>
          </p:sp>
          <p:sp>
            <p:nvSpPr>
              <p:cNvPr id="58" name="Flowchart: Decision 79"/>
              <p:cNvSpPr/>
              <p:nvPr/>
            </p:nvSpPr>
            <p:spPr>
              <a:xfrm>
                <a:off x="4068818" y="735359"/>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5B9BD5"/>
                  </a:solidFill>
                  <a:effectLst/>
                  <a:uLnTx/>
                  <a:uFillTx/>
                  <a:latin typeface="Calibri"/>
                  <a:ea typeface="+mn-ea"/>
                  <a:cs typeface="+mn-cs"/>
                </a:endParaRPr>
              </a:p>
            </p:txBody>
          </p:sp>
        </p:grpSp>
        <p:sp>
          <p:nvSpPr>
            <p:cNvPr id="38" name="TextBox 63"/>
            <p:cNvSpPr txBox="1"/>
            <p:nvPr/>
          </p:nvSpPr>
          <p:spPr>
            <a:xfrm>
              <a:off x="4378640" y="2634404"/>
              <a:ext cx="286453" cy="2284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B23033"/>
                  </a:solidFill>
                  <a:effectLst/>
                  <a:uLnTx/>
                  <a:uFillTx/>
                  <a:latin typeface="微软雅黑" panose="020B0503020204020204" charset="-122"/>
                  <a:ea typeface="微软雅黑" panose="020B0503020204020204" charset="-122"/>
                  <a:cs typeface="+mn-cs"/>
                </a:rPr>
                <a:t>04</a:t>
              </a:r>
            </a:p>
          </p:txBody>
        </p:sp>
      </p:grpSp>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43" name="TextBox 5">
            <a:extLst>
              <a:ext uri="{FF2B5EF4-FFF2-40B4-BE49-F238E27FC236}">
                <a16:creationId xmlns:a16="http://schemas.microsoft.com/office/drawing/2014/main" xmlns="" id="{AF2CDDCF-3953-4016-A17D-4DD44DD6F7C2}"/>
              </a:ext>
            </a:extLst>
          </p:cNvPr>
          <p:cNvSpPr txBox="1"/>
          <p:nvPr/>
        </p:nvSpPr>
        <p:spPr>
          <a:xfrm>
            <a:off x="7141210" y="1865641"/>
            <a:ext cx="3746500" cy="341630"/>
          </a:xfrm>
          <a:prstGeom prst="rect">
            <a:avLst/>
          </a:prstGeom>
          <a:noFill/>
        </p:spPr>
        <p:txBody>
          <a:bodyPr wrap="square" lIns="65023" tIns="32511" rIns="65023" bIns="32511" rtlCol="0">
            <a:spAutoFit/>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Char char="u"/>
              <a:tabLst/>
              <a:defRPr/>
            </a:pPr>
            <a:r>
              <a:rPr lang="zh-CN" altLang="en-US" b="1" dirty="0" smtClean="0">
                <a:solidFill>
                  <a:prstClr val="black">
                    <a:lumMod val="75000"/>
                    <a:lumOff val="25000"/>
                  </a:prstClr>
                </a:solidFill>
                <a:latin typeface="微软雅黑" panose="020B0503020204020204" charset="-122"/>
                <a:ea typeface="微软雅黑" panose="020B0503020204020204" charset="-122"/>
              </a:rPr>
              <a:t>数据预处理背景</a:t>
            </a:r>
            <a:endParaRPr kumimoji="0" lang="zh-CN" altLang="en-US" sz="1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cxnSp>
        <p:nvCxnSpPr>
          <p:cNvPr id="44" name="直接连接符 43">
            <a:extLst>
              <a:ext uri="{FF2B5EF4-FFF2-40B4-BE49-F238E27FC236}">
                <a16:creationId xmlns:a16="http://schemas.microsoft.com/office/drawing/2014/main" xmlns="" id="{02446FE3-2471-4C83-B22A-DAED29859AF3}"/>
              </a:ext>
            </a:extLst>
          </p:cNvPr>
          <p:cNvCxnSpPr/>
          <p:nvPr/>
        </p:nvCxnSpPr>
        <p:spPr>
          <a:xfrm>
            <a:off x="7158990" y="2388881"/>
            <a:ext cx="312674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45" name="组合 43">
            <a:extLst>
              <a:ext uri="{FF2B5EF4-FFF2-40B4-BE49-F238E27FC236}">
                <a16:creationId xmlns:a16="http://schemas.microsoft.com/office/drawing/2014/main" xmlns="" id="{1F2BC4F4-4EB5-4321-ABCE-4AE5A410CF06}"/>
              </a:ext>
            </a:extLst>
          </p:cNvPr>
          <p:cNvGrpSpPr/>
          <p:nvPr/>
        </p:nvGrpSpPr>
        <p:grpSpPr>
          <a:xfrm>
            <a:off x="5655310" y="1409076"/>
            <a:ext cx="999490" cy="1127126"/>
            <a:chOff x="4231809" y="1059102"/>
            <a:chExt cx="570731" cy="643494"/>
          </a:xfrm>
        </p:grpSpPr>
        <p:grpSp>
          <p:nvGrpSpPr>
            <p:cNvPr id="49" name="组合 44">
              <a:extLst>
                <a:ext uri="{FF2B5EF4-FFF2-40B4-BE49-F238E27FC236}">
                  <a16:creationId xmlns:a16="http://schemas.microsoft.com/office/drawing/2014/main" xmlns="" id="{25354DA3-DDA8-4FC1-8A99-54EABE74AC42}"/>
                </a:ext>
              </a:extLst>
            </p:cNvPr>
            <p:cNvGrpSpPr/>
            <p:nvPr/>
          </p:nvGrpSpPr>
          <p:grpSpPr>
            <a:xfrm>
              <a:off x="4231809" y="1059102"/>
              <a:ext cx="570731" cy="643494"/>
              <a:chOff x="4067944" y="608070"/>
              <a:chExt cx="1375279" cy="1550616"/>
            </a:xfrm>
          </p:grpSpPr>
          <p:sp>
            <p:nvSpPr>
              <p:cNvPr id="51" name="Flowchart: Decision 78">
                <a:extLst>
                  <a:ext uri="{FF2B5EF4-FFF2-40B4-BE49-F238E27FC236}">
                    <a16:creationId xmlns:a16="http://schemas.microsoft.com/office/drawing/2014/main" xmlns="" id="{FA858948-51A2-4D13-8EC9-93CCD5AA0E98}"/>
                  </a:ext>
                </a:extLst>
              </p:cNvPr>
              <p:cNvSpPr/>
              <p:nvPr/>
            </p:nvSpPr>
            <p:spPr>
              <a:xfrm>
                <a:off x="4067944" y="608070"/>
                <a:ext cx="1375279" cy="1375279"/>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5B9BD5"/>
                  </a:solidFill>
                  <a:effectLst/>
                  <a:uLnTx/>
                  <a:uFillTx/>
                  <a:latin typeface="Calibri"/>
                  <a:ea typeface="+mn-ea"/>
                  <a:cs typeface="+mn-cs"/>
                </a:endParaRPr>
              </a:p>
            </p:txBody>
          </p:sp>
          <p:sp>
            <p:nvSpPr>
              <p:cNvPr id="52" name="Flowchart: Decision 79">
                <a:extLst>
                  <a:ext uri="{FF2B5EF4-FFF2-40B4-BE49-F238E27FC236}">
                    <a16:creationId xmlns:a16="http://schemas.microsoft.com/office/drawing/2014/main" xmlns="" id="{5A3B3F9B-E600-42FB-916B-61E61EE202E4}"/>
                  </a:ext>
                </a:extLst>
              </p:cNvPr>
              <p:cNvSpPr/>
              <p:nvPr/>
            </p:nvSpPr>
            <p:spPr>
              <a:xfrm>
                <a:off x="4067944" y="783407"/>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5B9BD5"/>
                  </a:solidFill>
                  <a:effectLst/>
                  <a:uLnTx/>
                  <a:uFillTx/>
                  <a:latin typeface="Calibri"/>
                  <a:ea typeface="+mn-ea"/>
                  <a:cs typeface="+mn-cs"/>
                </a:endParaRPr>
              </a:p>
            </p:txBody>
          </p:sp>
        </p:grpSp>
        <p:sp>
          <p:nvSpPr>
            <p:cNvPr id="50" name="TextBox 12">
              <a:extLst>
                <a:ext uri="{FF2B5EF4-FFF2-40B4-BE49-F238E27FC236}">
                  <a16:creationId xmlns:a16="http://schemas.microsoft.com/office/drawing/2014/main" xmlns="" id="{89EB83C4-71A8-43BC-8E2D-F9DF043BC1AB}"/>
                </a:ext>
              </a:extLst>
            </p:cNvPr>
            <p:cNvSpPr txBox="1"/>
            <p:nvPr/>
          </p:nvSpPr>
          <p:spPr>
            <a:xfrm>
              <a:off x="4400418" y="1304174"/>
              <a:ext cx="287904" cy="23854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B23033"/>
                  </a:solidFill>
                  <a:effectLst/>
                  <a:uLnTx/>
                  <a:uFillTx/>
                  <a:latin typeface="微软雅黑" panose="020B0503020204020204" charset="-122"/>
                  <a:ea typeface="微软雅黑" panose="020B0503020204020204" charset="-122"/>
                  <a:cs typeface="+mn-cs"/>
                </a:rPr>
                <a:t>01</a:t>
              </a:r>
            </a:p>
          </p:txBody>
        </p:sp>
      </p:grpSp>
      <p:sp>
        <p:nvSpPr>
          <p:cNvPr id="42" name="灯片编号占位符 41"/>
          <p:cNvSpPr>
            <a:spLocks noGrp="1"/>
          </p:cNvSpPr>
          <p:nvPr>
            <p:ph type="sldNum" sz="quarter" idx="12"/>
          </p:nvPr>
        </p:nvSpPr>
        <p:spPr/>
        <p:txBody>
          <a:bodyPr/>
          <a:lstStyle/>
          <a:p>
            <a:fld id="{7D9BB5D0-35E4-459D-AEF3-FE4D7C45CC19}" type="slidenum">
              <a:rPr lang="zh-CN" altLang="en-US" smtClean="0"/>
              <a:pPr/>
              <a:t>3</a:t>
            </a:fld>
            <a:endParaRPr lang="zh-CN" altLang="en-US"/>
          </a:p>
        </p:txBody>
      </p:sp>
    </p:spTree>
    <p:extLst>
      <p:ext uri="{BB962C8B-B14F-4D97-AF65-F5344CB8AC3E}">
        <p14:creationId xmlns:p14="http://schemas.microsoft.com/office/powerpoint/2010/main" xmlns="" val="34735514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D9BB5D0-35E4-459D-AEF3-FE4D7C45CC19}" type="slidenum">
              <a:rPr lang="zh-CN" altLang="en-US" smtClean="0"/>
              <a:pPr/>
              <a:t>30</a:t>
            </a:fld>
            <a:endParaRPr lang="zh-CN" altLang="en-US"/>
          </a:p>
        </p:txBody>
      </p:sp>
    </p:spTree>
    <p:extLst>
      <p:ext uri="{BB962C8B-B14F-4D97-AF65-F5344CB8AC3E}">
        <p14:creationId xmlns:p14="http://schemas.microsoft.com/office/powerpoint/2010/main" xmlns="" val="595896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674742" y="1995805"/>
            <a:ext cx="5347879" cy="4451350"/>
            <a:chOff x="5726" y="2576"/>
            <a:chExt cx="4993" cy="3031"/>
          </a:xfrm>
        </p:grpSpPr>
        <p:sp>
          <p:nvSpPr>
            <p:cNvPr id="12" name="TextBox 11"/>
            <p:cNvSpPr txBox="1"/>
            <p:nvPr/>
          </p:nvSpPr>
          <p:spPr>
            <a:xfrm>
              <a:off x="6066" y="2689"/>
              <a:ext cx="4653" cy="650"/>
            </a:xfrm>
            <a:prstGeom prst="rect">
              <a:avLst/>
            </a:prstGeom>
            <a:noFill/>
          </p:spPr>
          <p:txBody>
            <a:bodyPr wrap="square" rtlCol="0">
              <a:spAutoFit/>
            </a:bodyPr>
            <a:lstStyle/>
            <a:p>
              <a:pPr marL="0" lvl="1"/>
              <a:endParaRPr lang="zh-CN" altLang="en-US" sz="2800" b="1" dirty="0">
                <a:solidFill>
                  <a:schemeClr val="bg1">
                    <a:lumMod val="50000"/>
                  </a:schemeClr>
                </a:solidFill>
                <a:latin typeface="微软雅黑" panose="020B0503020204020204" charset="-122"/>
                <a:ea typeface="微软雅黑" panose="020B0503020204020204" charset="-122"/>
              </a:endParaRPr>
            </a:p>
            <a:p>
              <a:pPr marL="0" lvl="1"/>
              <a:r>
                <a:rPr lang="zh-CN" altLang="en-US" sz="2800" b="1" dirty="0" smtClean="0">
                  <a:solidFill>
                    <a:srgbClr val="080808"/>
                  </a:solidFill>
                  <a:latin typeface="微软雅黑" panose="020B0503020204020204" charset="-122"/>
                  <a:ea typeface="微软雅黑" panose="020B0503020204020204" charset="-122"/>
                </a:rPr>
                <a:t>数据预处理流程</a:t>
              </a:r>
              <a:endParaRPr lang="en-US" altLang="zh-CN" sz="2800" b="1" dirty="0">
                <a:solidFill>
                  <a:srgbClr val="080808"/>
                </a:solidFill>
                <a:latin typeface="微软雅黑" panose="020B0503020204020204" charset="-122"/>
                <a:ea typeface="微软雅黑" panose="020B0503020204020204" charset="-122"/>
              </a:endParaRPr>
            </a:p>
          </p:txBody>
        </p:sp>
        <p:cxnSp>
          <p:nvCxnSpPr>
            <p:cNvPr id="13" name="直接连接符 12"/>
            <p:cNvCxnSpPr/>
            <p:nvPr/>
          </p:nvCxnSpPr>
          <p:spPr>
            <a:xfrm flipV="1">
              <a:off x="5726" y="2576"/>
              <a:ext cx="0" cy="3031"/>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gr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Flowchart: Decision 78"/>
          <p:cNvSpPr/>
          <p:nvPr/>
        </p:nvSpPr>
        <p:spPr>
          <a:xfrm>
            <a:off x="1651000" y="2368550"/>
            <a:ext cx="2407920" cy="2408555"/>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3" name="Flowchart: Decision 79"/>
          <p:cNvSpPr/>
          <p:nvPr/>
        </p:nvSpPr>
        <p:spPr>
          <a:xfrm>
            <a:off x="1651000" y="2585085"/>
            <a:ext cx="2407920" cy="2408555"/>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5" name="TextBox 93"/>
          <p:cNvSpPr txBox="1"/>
          <p:nvPr/>
        </p:nvSpPr>
        <p:spPr>
          <a:xfrm>
            <a:off x="2351405" y="3418205"/>
            <a:ext cx="1007110" cy="741680"/>
          </a:xfrm>
          <a:prstGeom prst="rect">
            <a:avLst/>
          </a:prstGeom>
          <a:noFill/>
        </p:spPr>
        <p:txBody>
          <a:bodyPr wrap="square" lIns="65023" tIns="32511" rIns="65023" bIns="32511" rtlCol="0">
            <a:spAutoFit/>
          </a:bodyPr>
          <a:lstStyle/>
          <a:p>
            <a:r>
              <a:rPr lang="en-US" altLang="zh-CN" sz="4400" b="1" dirty="0">
                <a:solidFill>
                  <a:srgbClr val="B23033"/>
                </a:solidFill>
                <a:latin typeface="微软雅黑" panose="020B0503020204020204" charset="-122"/>
                <a:ea typeface="微软雅黑" panose="020B0503020204020204" charset="-122"/>
              </a:rPr>
              <a:t>0 </a:t>
            </a:r>
            <a:r>
              <a:rPr lang="en-US" altLang="zh-CN" sz="4400" b="1" dirty="0" smtClean="0">
                <a:solidFill>
                  <a:srgbClr val="B23033"/>
                </a:solidFill>
                <a:latin typeface="微软雅黑" panose="020B0503020204020204" charset="-122"/>
                <a:ea typeface="微软雅黑" panose="020B0503020204020204" charset="-122"/>
              </a:rPr>
              <a:t>3</a:t>
            </a:r>
            <a:endParaRPr lang="en-US" altLang="zh-CN" sz="4400" b="1" dirty="0">
              <a:solidFill>
                <a:srgbClr val="B23033"/>
              </a:solidFill>
              <a:latin typeface="微软雅黑" panose="020B0503020204020204" charset="-122"/>
              <a:ea typeface="微软雅黑" panose="020B0503020204020204" charset="-122"/>
            </a:endParaRPr>
          </a:p>
        </p:txBody>
      </p:sp>
      <p:pic>
        <p:nvPicPr>
          <p:cNvPr id="9" name="图片 8">
            <a:extLst>
              <a:ext uri="{FF2B5EF4-FFF2-40B4-BE49-F238E27FC236}">
                <a16:creationId xmlns:a16="http://schemas.microsoft.com/office/drawing/2014/main" xmlns="" id="{0891A945-F9E9-4211-A44E-50FF832B4AC4}"/>
              </a:ext>
            </a:extLst>
          </p:cNvPr>
          <p:cNvPicPr>
            <a:picLocks noChangeAspect="1"/>
          </p:cNvPicPr>
          <p:nvPr/>
        </p:nvPicPr>
        <p:blipFill>
          <a:blip r:embed="rId3" cstate="print"/>
          <a:stretch>
            <a:fillRect/>
          </a:stretch>
        </p:blipFill>
        <p:spPr>
          <a:xfrm>
            <a:off x="3484639" y="1633700"/>
            <a:ext cx="9144793" cy="5145470"/>
          </a:xfrm>
          <a:prstGeom prst="rect">
            <a:avLst/>
          </a:prstGeom>
        </p:spPr>
      </p:pic>
      <p:grpSp>
        <p:nvGrpSpPr>
          <p:cNvPr id="10" name="组合 9">
            <a:extLst>
              <a:ext uri="{FF2B5EF4-FFF2-40B4-BE49-F238E27FC236}">
                <a16:creationId xmlns:a16="http://schemas.microsoft.com/office/drawing/2014/main" xmlns="" id="{1D392844-BBE8-4B66-A7A4-2E54022D0560}"/>
              </a:ext>
            </a:extLst>
          </p:cNvPr>
          <p:cNvGrpSpPr/>
          <p:nvPr/>
        </p:nvGrpSpPr>
        <p:grpSpPr>
          <a:xfrm>
            <a:off x="4991515" y="3703036"/>
            <a:ext cx="3522897" cy="1407593"/>
            <a:chOff x="6070291" y="3832986"/>
            <a:chExt cx="4299711" cy="2232236"/>
          </a:xfrm>
        </p:grpSpPr>
        <p:sp>
          <p:nvSpPr>
            <p:cNvPr id="14" name="直接连接符 13">
              <a:extLst>
                <a:ext uri="{FF2B5EF4-FFF2-40B4-BE49-F238E27FC236}">
                  <a16:creationId xmlns:a16="http://schemas.microsoft.com/office/drawing/2014/main" xmlns="" id="{5C6BB810-F486-41D4-9AF5-FE02558EB2F4}"/>
                </a:ext>
              </a:extLst>
            </p:cNvPr>
            <p:cNvSpPr/>
            <p:nvPr/>
          </p:nvSpPr>
          <p:spPr>
            <a:xfrm>
              <a:off x="6070292" y="3832986"/>
              <a:ext cx="4299710" cy="0"/>
            </a:xfrm>
            <a:prstGeom prst="line">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15" name="任意多边形: 形状 14">
              <a:extLst>
                <a:ext uri="{FF2B5EF4-FFF2-40B4-BE49-F238E27FC236}">
                  <a16:creationId xmlns:a16="http://schemas.microsoft.com/office/drawing/2014/main" xmlns="" id="{241A006F-C9CC-47D0-B6CF-9960E1A9CD55}"/>
                </a:ext>
              </a:extLst>
            </p:cNvPr>
            <p:cNvSpPr/>
            <p:nvPr/>
          </p:nvSpPr>
          <p:spPr>
            <a:xfrm>
              <a:off x="6070291" y="4011785"/>
              <a:ext cx="4219091" cy="971172"/>
            </a:xfrm>
            <a:custGeom>
              <a:avLst/>
              <a:gdLst>
                <a:gd name="connsiteX0" fmla="*/ 0 w 4219090"/>
                <a:gd name="connsiteY0" fmla="*/ 0 h 971172"/>
                <a:gd name="connsiteX1" fmla="*/ 4219090 w 4219090"/>
                <a:gd name="connsiteY1" fmla="*/ 0 h 971172"/>
                <a:gd name="connsiteX2" fmla="*/ 4219090 w 4219090"/>
                <a:gd name="connsiteY2" fmla="*/ 971172 h 971172"/>
                <a:gd name="connsiteX3" fmla="*/ 0 w 4219090"/>
                <a:gd name="connsiteY3" fmla="*/ 971172 h 971172"/>
                <a:gd name="connsiteX4" fmla="*/ 0 w 4219090"/>
                <a:gd name="connsiteY4" fmla="*/ 0 h 971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9090" h="971172">
                  <a:moveTo>
                    <a:pt x="0" y="0"/>
                  </a:moveTo>
                  <a:lnTo>
                    <a:pt x="4219090" y="0"/>
                  </a:lnTo>
                  <a:lnTo>
                    <a:pt x="4219090" y="971172"/>
                  </a:lnTo>
                  <a:lnTo>
                    <a:pt x="0" y="97117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3830" tIns="163830" rIns="163830" bIns="163830" numCol="1" spcCol="1270" anchor="t" anchorCtr="0">
              <a:noAutofit/>
            </a:bodyPr>
            <a:lstStyle/>
            <a:p>
              <a:pPr marL="342900" lvl="0" indent="-342900" algn="l" defTabSz="1911350">
                <a:lnSpc>
                  <a:spcPct val="90000"/>
                </a:lnSpc>
                <a:spcBef>
                  <a:spcPct val="0"/>
                </a:spcBef>
                <a:spcAft>
                  <a:spcPct val="35000"/>
                </a:spcAft>
                <a:buFont typeface="Arial" panose="020B0604020202020204" pitchFamily="34" charset="0"/>
                <a:buChar char="•"/>
              </a:pPr>
              <a:r>
                <a:rPr lang="zh-CN" altLang="en-US" sz="2400" kern="1200" dirty="0">
                  <a:solidFill>
                    <a:schemeClr val="tx1"/>
                  </a:solidFill>
                </a:rPr>
                <a:t>数据清理</a:t>
              </a:r>
            </a:p>
          </p:txBody>
        </p:sp>
        <p:sp>
          <p:nvSpPr>
            <p:cNvPr id="16" name="直接连接符 15">
              <a:extLst>
                <a:ext uri="{FF2B5EF4-FFF2-40B4-BE49-F238E27FC236}">
                  <a16:creationId xmlns:a16="http://schemas.microsoft.com/office/drawing/2014/main" xmlns="" id="{39A9F0AF-1B17-4D8F-A94A-9850D0628FAF}"/>
                </a:ext>
              </a:extLst>
            </p:cNvPr>
            <p:cNvSpPr/>
            <p:nvPr/>
          </p:nvSpPr>
          <p:spPr>
            <a:xfrm>
              <a:off x="6070292" y="4852717"/>
              <a:ext cx="4299710" cy="0"/>
            </a:xfrm>
            <a:prstGeom prst="line">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17" name="任意多边形: 形状 16">
              <a:extLst>
                <a:ext uri="{FF2B5EF4-FFF2-40B4-BE49-F238E27FC236}">
                  <a16:creationId xmlns:a16="http://schemas.microsoft.com/office/drawing/2014/main" xmlns="" id="{A83C1161-7732-4AA4-9DE4-CE4628B49D2F}"/>
                </a:ext>
              </a:extLst>
            </p:cNvPr>
            <p:cNvSpPr/>
            <p:nvPr/>
          </p:nvSpPr>
          <p:spPr>
            <a:xfrm>
              <a:off x="6070291" y="5094050"/>
              <a:ext cx="4219091" cy="971172"/>
            </a:xfrm>
            <a:custGeom>
              <a:avLst/>
              <a:gdLst>
                <a:gd name="connsiteX0" fmla="*/ 0 w 4219090"/>
                <a:gd name="connsiteY0" fmla="*/ 0 h 971172"/>
                <a:gd name="connsiteX1" fmla="*/ 4219090 w 4219090"/>
                <a:gd name="connsiteY1" fmla="*/ 0 h 971172"/>
                <a:gd name="connsiteX2" fmla="*/ 4219090 w 4219090"/>
                <a:gd name="connsiteY2" fmla="*/ 971172 h 971172"/>
                <a:gd name="connsiteX3" fmla="*/ 0 w 4219090"/>
                <a:gd name="connsiteY3" fmla="*/ 971172 h 971172"/>
                <a:gd name="connsiteX4" fmla="*/ 0 w 4219090"/>
                <a:gd name="connsiteY4" fmla="*/ 0 h 971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9090" h="971172">
                  <a:moveTo>
                    <a:pt x="0" y="0"/>
                  </a:moveTo>
                  <a:lnTo>
                    <a:pt x="4219090" y="0"/>
                  </a:lnTo>
                  <a:lnTo>
                    <a:pt x="4219090" y="971172"/>
                  </a:lnTo>
                  <a:lnTo>
                    <a:pt x="0" y="97117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3830" tIns="163830" rIns="163830" bIns="163830" numCol="1" spcCol="1270" anchor="t" anchorCtr="0">
              <a:noAutofit/>
            </a:bodyPr>
            <a:lstStyle/>
            <a:p>
              <a:pPr marL="342900" lvl="0" indent="-342900" algn="l" defTabSz="1911350">
                <a:lnSpc>
                  <a:spcPct val="90000"/>
                </a:lnSpc>
                <a:spcBef>
                  <a:spcPct val="0"/>
                </a:spcBef>
                <a:spcAft>
                  <a:spcPct val="35000"/>
                </a:spcAft>
                <a:buFont typeface="Arial" panose="020B0604020202020204" pitchFamily="34" charset="0"/>
                <a:buChar char="•"/>
              </a:pPr>
              <a:r>
                <a:rPr lang="zh-CN" altLang="en-US" sz="2400" b="1" kern="1200" dirty="0">
                  <a:solidFill>
                    <a:srgbClr val="800000"/>
                  </a:solidFill>
                </a:rPr>
                <a:t>数据集成</a:t>
              </a:r>
            </a:p>
          </p:txBody>
        </p:sp>
        <p:sp>
          <p:nvSpPr>
            <p:cNvPr id="18" name="直接连接符 17">
              <a:extLst>
                <a:ext uri="{FF2B5EF4-FFF2-40B4-BE49-F238E27FC236}">
                  <a16:creationId xmlns:a16="http://schemas.microsoft.com/office/drawing/2014/main" xmlns="" id="{531BDCBC-22DC-43FB-975A-15C8CBE9DF4F}"/>
                </a:ext>
              </a:extLst>
            </p:cNvPr>
            <p:cNvSpPr/>
            <p:nvPr/>
          </p:nvSpPr>
          <p:spPr>
            <a:xfrm>
              <a:off x="6070292" y="5872448"/>
              <a:ext cx="4299710" cy="0"/>
            </a:xfrm>
            <a:prstGeom prst="line">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grpSp>
      <p:sp>
        <p:nvSpPr>
          <p:cNvPr id="19" name="任意多边形: 形状 18">
            <a:extLst>
              <a:ext uri="{FF2B5EF4-FFF2-40B4-BE49-F238E27FC236}">
                <a16:creationId xmlns:a16="http://schemas.microsoft.com/office/drawing/2014/main" xmlns="" id="{83EDED4B-0CE9-4B9C-B847-B42B57C1CCF3}"/>
              </a:ext>
            </a:extLst>
          </p:cNvPr>
          <p:cNvSpPr/>
          <p:nvPr/>
        </p:nvSpPr>
        <p:spPr>
          <a:xfrm>
            <a:off x="4991514" y="5004202"/>
            <a:ext cx="3880252" cy="612397"/>
          </a:xfrm>
          <a:custGeom>
            <a:avLst/>
            <a:gdLst>
              <a:gd name="connsiteX0" fmla="*/ 0 w 4219090"/>
              <a:gd name="connsiteY0" fmla="*/ 0 h 971172"/>
              <a:gd name="connsiteX1" fmla="*/ 4219090 w 4219090"/>
              <a:gd name="connsiteY1" fmla="*/ 0 h 971172"/>
              <a:gd name="connsiteX2" fmla="*/ 4219090 w 4219090"/>
              <a:gd name="connsiteY2" fmla="*/ 971172 h 971172"/>
              <a:gd name="connsiteX3" fmla="*/ 0 w 4219090"/>
              <a:gd name="connsiteY3" fmla="*/ 971172 h 971172"/>
              <a:gd name="connsiteX4" fmla="*/ 0 w 4219090"/>
              <a:gd name="connsiteY4" fmla="*/ 0 h 971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9090" h="971172">
                <a:moveTo>
                  <a:pt x="0" y="0"/>
                </a:moveTo>
                <a:lnTo>
                  <a:pt x="4219090" y="0"/>
                </a:lnTo>
                <a:lnTo>
                  <a:pt x="4219090" y="971172"/>
                </a:lnTo>
                <a:lnTo>
                  <a:pt x="0" y="97117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3830" tIns="163830" rIns="163830" bIns="163830" numCol="1" spcCol="1270" anchor="t" anchorCtr="0">
            <a:noAutofit/>
          </a:bodyPr>
          <a:lstStyle/>
          <a:p>
            <a:pPr marL="342900" lvl="0" indent="-342900" algn="l" defTabSz="1911350">
              <a:lnSpc>
                <a:spcPct val="90000"/>
              </a:lnSpc>
              <a:spcBef>
                <a:spcPct val="0"/>
              </a:spcBef>
              <a:spcAft>
                <a:spcPct val="35000"/>
              </a:spcAft>
              <a:buFont typeface="Arial" panose="020B0604020202020204" pitchFamily="34" charset="0"/>
              <a:buChar char="•"/>
            </a:pPr>
            <a:r>
              <a:rPr lang="zh-CN" altLang="en-US" sz="2400" kern="1200" dirty="0">
                <a:solidFill>
                  <a:schemeClr val="tx1"/>
                </a:solidFill>
              </a:rPr>
              <a:t>数据变换</a:t>
            </a:r>
          </a:p>
        </p:txBody>
      </p:sp>
      <p:sp>
        <p:nvSpPr>
          <p:cNvPr id="20" name="直接连接符 19">
            <a:extLst>
              <a:ext uri="{FF2B5EF4-FFF2-40B4-BE49-F238E27FC236}">
                <a16:creationId xmlns:a16="http://schemas.microsoft.com/office/drawing/2014/main" xmlns="" id="{98BCA625-6A29-465D-9A28-7F5BF6028D5B}"/>
              </a:ext>
            </a:extLst>
          </p:cNvPr>
          <p:cNvSpPr/>
          <p:nvPr/>
        </p:nvSpPr>
        <p:spPr>
          <a:xfrm>
            <a:off x="4991514" y="5616599"/>
            <a:ext cx="3522898" cy="30620"/>
          </a:xfrm>
          <a:prstGeom prst="line">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21" name="任意多边形: 形状 20">
            <a:extLst>
              <a:ext uri="{FF2B5EF4-FFF2-40B4-BE49-F238E27FC236}">
                <a16:creationId xmlns:a16="http://schemas.microsoft.com/office/drawing/2014/main" xmlns="" id="{2007FD1C-2023-44FD-A137-D9DC45933096}"/>
              </a:ext>
            </a:extLst>
          </p:cNvPr>
          <p:cNvSpPr/>
          <p:nvPr/>
        </p:nvSpPr>
        <p:spPr>
          <a:xfrm>
            <a:off x="4991514" y="5670505"/>
            <a:ext cx="3489870" cy="612397"/>
          </a:xfrm>
          <a:custGeom>
            <a:avLst/>
            <a:gdLst>
              <a:gd name="connsiteX0" fmla="*/ 0 w 4219090"/>
              <a:gd name="connsiteY0" fmla="*/ 0 h 971172"/>
              <a:gd name="connsiteX1" fmla="*/ 4219090 w 4219090"/>
              <a:gd name="connsiteY1" fmla="*/ 0 h 971172"/>
              <a:gd name="connsiteX2" fmla="*/ 4219090 w 4219090"/>
              <a:gd name="connsiteY2" fmla="*/ 971172 h 971172"/>
              <a:gd name="connsiteX3" fmla="*/ 0 w 4219090"/>
              <a:gd name="connsiteY3" fmla="*/ 971172 h 971172"/>
              <a:gd name="connsiteX4" fmla="*/ 0 w 4219090"/>
              <a:gd name="connsiteY4" fmla="*/ 0 h 971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9090" h="971172">
                <a:moveTo>
                  <a:pt x="0" y="0"/>
                </a:moveTo>
                <a:lnTo>
                  <a:pt x="4219090" y="0"/>
                </a:lnTo>
                <a:lnTo>
                  <a:pt x="4219090" y="971172"/>
                </a:lnTo>
                <a:lnTo>
                  <a:pt x="0" y="97117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3830" tIns="163830" rIns="163830" bIns="163830" numCol="1" spcCol="1270" anchor="t" anchorCtr="0">
            <a:noAutofit/>
          </a:bodyPr>
          <a:lstStyle/>
          <a:p>
            <a:pPr marL="342900" lvl="0" indent="-342900" algn="l" defTabSz="1911350">
              <a:lnSpc>
                <a:spcPct val="90000"/>
              </a:lnSpc>
              <a:spcBef>
                <a:spcPct val="0"/>
              </a:spcBef>
              <a:spcAft>
                <a:spcPct val="35000"/>
              </a:spcAft>
              <a:buFont typeface="Arial" panose="020B0604020202020204" pitchFamily="34" charset="0"/>
              <a:buChar char="•"/>
            </a:pPr>
            <a:r>
              <a:rPr lang="zh-CN" altLang="en-US" sz="2400" kern="1200" dirty="0">
                <a:solidFill>
                  <a:schemeClr val="tx1"/>
                </a:solidFill>
              </a:rPr>
              <a:t>数据规约</a:t>
            </a:r>
          </a:p>
        </p:txBody>
      </p:sp>
      <p:sp>
        <p:nvSpPr>
          <p:cNvPr id="22" name="直接连接符 21">
            <a:extLst>
              <a:ext uri="{FF2B5EF4-FFF2-40B4-BE49-F238E27FC236}">
                <a16:creationId xmlns:a16="http://schemas.microsoft.com/office/drawing/2014/main" xmlns="" id="{983A6B27-CC40-41DC-A378-AB3374F5D7A4}"/>
              </a:ext>
            </a:extLst>
          </p:cNvPr>
          <p:cNvSpPr/>
          <p:nvPr/>
        </p:nvSpPr>
        <p:spPr>
          <a:xfrm>
            <a:off x="4991514" y="6282902"/>
            <a:ext cx="3522898" cy="7334"/>
          </a:xfrm>
          <a:prstGeom prst="line">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25" name="灯片编号占位符 24"/>
          <p:cNvSpPr>
            <a:spLocks noGrp="1"/>
          </p:cNvSpPr>
          <p:nvPr>
            <p:ph type="sldNum" sz="quarter" idx="12"/>
          </p:nvPr>
        </p:nvSpPr>
        <p:spPr/>
        <p:txBody>
          <a:bodyPr/>
          <a:lstStyle/>
          <a:p>
            <a:fld id="{7D9BB5D0-35E4-459D-AEF3-FE4D7C45CC19}" type="slidenum">
              <a:rPr lang="zh-CN" altLang="en-US" smtClean="0"/>
              <a:pPr/>
              <a:t>31</a:t>
            </a:fld>
            <a:endParaRPr lang="zh-CN" altLang="en-US"/>
          </a:p>
        </p:txBody>
      </p:sp>
    </p:spTree>
    <p:extLst>
      <p:ext uri="{BB962C8B-B14F-4D97-AF65-F5344CB8AC3E}">
        <p14:creationId xmlns:p14="http://schemas.microsoft.com/office/powerpoint/2010/main" xmlns="" val="1873455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平行四边形 17">
            <a:extLst>
              <a:ext uri="{FF2B5EF4-FFF2-40B4-BE49-F238E27FC236}">
                <a16:creationId xmlns:a16="http://schemas.microsoft.com/office/drawing/2014/main" xmlns="" id="{DB7B114D-ACFA-4DE4-A9AA-5B06B4ED0EDD}"/>
              </a:ext>
            </a:extLst>
          </p:cNvPr>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a:extLst>
              <a:ext uri="{FF2B5EF4-FFF2-40B4-BE49-F238E27FC236}">
                <a16:creationId xmlns:a16="http://schemas.microsoft.com/office/drawing/2014/main" xmlns="" id="{525756C6-13EE-4C86-BB2A-F49632E58A2C}"/>
              </a:ext>
            </a:extLst>
          </p:cNvPr>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a:extLst>
              <a:ext uri="{FF2B5EF4-FFF2-40B4-BE49-F238E27FC236}">
                <a16:creationId xmlns:a16="http://schemas.microsoft.com/office/drawing/2014/main" xmlns="" id="{08C2AE22-D598-427F-8624-714D2051B867}"/>
              </a:ext>
            </a:extLst>
          </p:cNvPr>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6">
            <a:extLst>
              <a:ext uri="{FF2B5EF4-FFF2-40B4-BE49-F238E27FC236}">
                <a16:creationId xmlns:a16="http://schemas.microsoft.com/office/drawing/2014/main" xmlns="" id="{7EA684BD-4C81-4E02-A258-EA1E4C6FECC4}"/>
              </a:ext>
            </a:extLst>
          </p:cNvPr>
          <p:cNvSpPr txBox="1"/>
          <p:nvPr/>
        </p:nvSpPr>
        <p:spPr>
          <a:xfrm>
            <a:off x="1131891" y="766772"/>
            <a:ext cx="3763493" cy="461665"/>
          </a:xfrm>
          <a:prstGeom prst="rect">
            <a:avLst/>
          </a:prstGeom>
          <a:noFill/>
        </p:spPr>
        <p:txBody>
          <a:bodyPr wrap="square" rtlCol="0">
            <a:spAutoFit/>
          </a:bodyPr>
          <a:lstStyle>
            <a:defPPr>
              <a:defRPr lang="zh-CN"/>
            </a:defPPr>
            <a:lvl1pPr>
              <a:defRPr sz="2400" b="1">
                <a:solidFill>
                  <a:schemeClr val="tx1">
                    <a:lumMod val="65000"/>
                    <a:lumOff val="35000"/>
                  </a:schemeClr>
                </a:solidFill>
                <a:latin typeface="微软雅黑" panose="020B0503020204020204" charset="-122"/>
                <a:ea typeface="微软雅黑" panose="020B0503020204020204" charset="-122"/>
              </a:defRPr>
            </a:lvl1pPr>
          </a:lstStyle>
          <a:p>
            <a:r>
              <a:rPr lang="zh-CN" altLang="en-US" dirty="0"/>
              <a:t>数据集成</a:t>
            </a:r>
          </a:p>
        </p:txBody>
      </p:sp>
      <p:sp>
        <p:nvSpPr>
          <p:cNvPr id="2" name="文本框 1">
            <a:extLst>
              <a:ext uri="{FF2B5EF4-FFF2-40B4-BE49-F238E27FC236}">
                <a16:creationId xmlns:a16="http://schemas.microsoft.com/office/drawing/2014/main" xmlns="" id="{3FA9C44A-C9B6-48B3-8513-473B695A87B7}"/>
              </a:ext>
            </a:extLst>
          </p:cNvPr>
          <p:cNvSpPr txBox="1"/>
          <p:nvPr/>
        </p:nvSpPr>
        <p:spPr>
          <a:xfrm>
            <a:off x="6336631" y="4228765"/>
            <a:ext cx="5704873" cy="1292662"/>
          </a:xfrm>
          <a:prstGeom prst="rect">
            <a:avLst/>
          </a:prstGeom>
          <a:noFill/>
        </p:spPr>
        <p:txBody>
          <a:bodyPr wrap="square" rtlCol="0">
            <a:spAutoFit/>
          </a:bodyPr>
          <a:lstStyle/>
          <a:p>
            <a:endParaRPr lang="en-US" altLang="zh-CN" dirty="0"/>
          </a:p>
          <a:p>
            <a:r>
              <a:rPr lang="zh-CN" altLang="en-US" sz="2000" dirty="0"/>
              <a:t>信息孤岛：指不同软件间，尤其是不同部门间的数据信息不能共享，造成系统中存在大量冗余数据、垃圾数据，无法保证数据的一致性。</a:t>
            </a:r>
          </a:p>
        </p:txBody>
      </p:sp>
      <p:sp>
        <p:nvSpPr>
          <p:cNvPr id="9" name="文本框 8">
            <a:extLst>
              <a:ext uri="{FF2B5EF4-FFF2-40B4-BE49-F238E27FC236}">
                <a16:creationId xmlns:a16="http://schemas.microsoft.com/office/drawing/2014/main" xmlns="" id="{DA8A476D-DF7D-4451-A019-61E945CD0523}"/>
              </a:ext>
            </a:extLst>
          </p:cNvPr>
          <p:cNvSpPr txBox="1"/>
          <p:nvPr/>
        </p:nvSpPr>
        <p:spPr>
          <a:xfrm>
            <a:off x="884555" y="1623019"/>
            <a:ext cx="4457466" cy="923330"/>
          </a:xfrm>
          <a:prstGeom prst="rect">
            <a:avLst/>
          </a:prstGeom>
          <a:noFill/>
        </p:spPr>
        <p:txBody>
          <a:bodyPr wrap="square" rtlCol="0">
            <a:spAutoFit/>
          </a:bodyPr>
          <a:lstStyle/>
          <a:p>
            <a:r>
              <a:rPr lang="zh-CN" altLang="en-US" dirty="0"/>
              <a:t>定义：将互相关联的分布式异构数据源</a:t>
            </a:r>
            <a:r>
              <a:rPr lang="zh-CN" altLang="en-US" b="1" dirty="0">
                <a:solidFill>
                  <a:srgbClr val="800000"/>
                </a:solidFill>
              </a:rPr>
              <a:t>集成</a:t>
            </a:r>
            <a:r>
              <a:rPr lang="zh-CN" altLang="en-US" dirty="0"/>
              <a:t>到一起，使用户能够以</a:t>
            </a:r>
            <a:r>
              <a:rPr lang="zh-CN" altLang="en-US" b="1" dirty="0">
                <a:solidFill>
                  <a:srgbClr val="800000"/>
                </a:solidFill>
              </a:rPr>
              <a:t>透明的方式</a:t>
            </a:r>
            <a:r>
              <a:rPr lang="zh-CN" altLang="en-US" dirty="0"/>
              <a:t>访问这些数据源。</a:t>
            </a:r>
          </a:p>
        </p:txBody>
      </p:sp>
      <p:graphicFrame>
        <p:nvGraphicFramePr>
          <p:cNvPr id="10" name="图示 9">
            <a:extLst>
              <a:ext uri="{FF2B5EF4-FFF2-40B4-BE49-F238E27FC236}">
                <a16:creationId xmlns:a16="http://schemas.microsoft.com/office/drawing/2014/main" xmlns="" id="{71430672-0705-4522-B28F-A04354EC6E8E}"/>
              </a:ext>
            </a:extLst>
          </p:cNvPr>
          <p:cNvGraphicFramePr/>
          <p:nvPr>
            <p:extLst/>
          </p:nvPr>
        </p:nvGraphicFramePr>
        <p:xfrm>
          <a:off x="6849981" y="1966202"/>
          <a:ext cx="3735287" cy="16659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图片 10">
            <a:extLst>
              <a:ext uri="{FF2B5EF4-FFF2-40B4-BE49-F238E27FC236}">
                <a16:creationId xmlns:a16="http://schemas.microsoft.com/office/drawing/2014/main" xmlns="" id="{09668C6F-2B14-41E6-80CE-22B39799D64E}"/>
              </a:ext>
            </a:extLst>
          </p:cNvPr>
          <p:cNvPicPr>
            <a:picLocks noChangeAspect="1"/>
          </p:cNvPicPr>
          <p:nvPr/>
        </p:nvPicPr>
        <p:blipFill>
          <a:blip r:embed="rId8" cstate="print"/>
          <a:stretch>
            <a:fillRect/>
          </a:stretch>
        </p:blipFill>
        <p:spPr>
          <a:xfrm>
            <a:off x="1113959" y="2799190"/>
            <a:ext cx="3781425" cy="3448050"/>
          </a:xfrm>
          <a:prstGeom prst="rect">
            <a:avLst/>
          </a:prstGeom>
        </p:spPr>
      </p:pic>
      <p:sp>
        <p:nvSpPr>
          <p:cNvPr id="14" name="灯片编号占位符 13"/>
          <p:cNvSpPr>
            <a:spLocks noGrp="1"/>
          </p:cNvSpPr>
          <p:nvPr>
            <p:ph type="sldNum" sz="quarter" idx="12"/>
          </p:nvPr>
        </p:nvSpPr>
        <p:spPr/>
        <p:txBody>
          <a:bodyPr/>
          <a:lstStyle/>
          <a:p>
            <a:fld id="{7D9BB5D0-35E4-459D-AEF3-FE4D7C45CC19}" type="slidenum">
              <a:rPr lang="zh-CN" altLang="en-US" smtClean="0"/>
              <a:pPr/>
              <a:t>32</a:t>
            </a:fld>
            <a:endParaRPr lang="zh-CN" altLang="en-US"/>
          </a:p>
        </p:txBody>
      </p:sp>
    </p:spTree>
    <p:extLst>
      <p:ext uri="{BB962C8B-B14F-4D97-AF65-F5344CB8AC3E}">
        <p14:creationId xmlns:p14="http://schemas.microsoft.com/office/powerpoint/2010/main" xmlns="" val="3453460052"/>
      </p:ext>
    </p:extLst>
  </p:cSld>
  <p:clrMapOvr>
    <a:masterClrMapping/>
  </p:clrMapOvr>
  <mc:AlternateContent xmlns:mc="http://schemas.openxmlformats.org/markup-compatibility/2006">
    <mc:Choice xmlns:p14="http://schemas.microsoft.com/office/powerpoint/2010/main" xmlns="" Requires="p14">
      <p:transition spd="slow" p14:dur="2000" advTm="56567"/>
    </mc:Choice>
    <mc:Fallback>
      <p:transition spd="slow" advTm="565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Graphic spid="10" grpId="0">
        <p:bldAsOne/>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平行四边形 17">
            <a:extLst>
              <a:ext uri="{FF2B5EF4-FFF2-40B4-BE49-F238E27FC236}">
                <a16:creationId xmlns:a16="http://schemas.microsoft.com/office/drawing/2014/main" xmlns="" id="{DB7B114D-ACFA-4DE4-A9AA-5B06B4ED0EDD}"/>
              </a:ext>
            </a:extLst>
          </p:cNvPr>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a:extLst>
              <a:ext uri="{FF2B5EF4-FFF2-40B4-BE49-F238E27FC236}">
                <a16:creationId xmlns:a16="http://schemas.microsoft.com/office/drawing/2014/main" xmlns="" id="{525756C6-13EE-4C86-BB2A-F49632E58A2C}"/>
              </a:ext>
            </a:extLst>
          </p:cNvPr>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a:extLst>
              <a:ext uri="{FF2B5EF4-FFF2-40B4-BE49-F238E27FC236}">
                <a16:creationId xmlns:a16="http://schemas.microsoft.com/office/drawing/2014/main" xmlns="" id="{08C2AE22-D598-427F-8624-714D2051B867}"/>
              </a:ext>
            </a:extLst>
          </p:cNvPr>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6">
            <a:extLst>
              <a:ext uri="{FF2B5EF4-FFF2-40B4-BE49-F238E27FC236}">
                <a16:creationId xmlns:a16="http://schemas.microsoft.com/office/drawing/2014/main" xmlns="" id="{7EA684BD-4C81-4E02-A258-EA1E4C6FECC4}"/>
              </a:ext>
            </a:extLst>
          </p:cNvPr>
          <p:cNvSpPr txBox="1"/>
          <p:nvPr/>
        </p:nvSpPr>
        <p:spPr>
          <a:xfrm>
            <a:off x="1131891" y="766772"/>
            <a:ext cx="3763493" cy="461665"/>
          </a:xfrm>
          <a:prstGeom prst="rect">
            <a:avLst/>
          </a:prstGeom>
          <a:noFill/>
        </p:spPr>
        <p:txBody>
          <a:bodyPr wrap="square" rtlCol="0">
            <a:spAutoFit/>
          </a:bodyPr>
          <a:lstStyle>
            <a:defPPr>
              <a:defRPr lang="zh-CN"/>
            </a:defPPr>
            <a:lvl1pPr>
              <a:defRPr sz="2400" b="1">
                <a:solidFill>
                  <a:schemeClr val="tx1">
                    <a:lumMod val="65000"/>
                    <a:lumOff val="35000"/>
                  </a:schemeClr>
                </a:solidFill>
                <a:latin typeface="微软雅黑" panose="020B0503020204020204" charset="-122"/>
                <a:ea typeface="微软雅黑" panose="020B0503020204020204" charset="-122"/>
              </a:defRPr>
            </a:lvl1pPr>
          </a:lstStyle>
          <a:p>
            <a:r>
              <a:rPr lang="zh-CN" altLang="en-US" dirty="0"/>
              <a:t>数据集成</a:t>
            </a:r>
          </a:p>
        </p:txBody>
      </p:sp>
      <p:sp>
        <p:nvSpPr>
          <p:cNvPr id="2" name="文本框 1">
            <a:extLst>
              <a:ext uri="{FF2B5EF4-FFF2-40B4-BE49-F238E27FC236}">
                <a16:creationId xmlns:a16="http://schemas.microsoft.com/office/drawing/2014/main" xmlns="" id="{B28BC176-A6F8-411A-B260-E796B532CC38}"/>
              </a:ext>
            </a:extLst>
          </p:cNvPr>
          <p:cNvSpPr txBox="1"/>
          <p:nvPr/>
        </p:nvSpPr>
        <p:spPr>
          <a:xfrm>
            <a:off x="760095" y="1720474"/>
            <a:ext cx="6567805" cy="1200329"/>
          </a:xfrm>
          <a:prstGeom prst="rect">
            <a:avLst/>
          </a:prstGeom>
          <a:noFill/>
        </p:spPr>
        <p:txBody>
          <a:bodyPr wrap="square" rtlCol="0">
            <a:spAutoFit/>
          </a:bodyPr>
          <a:lstStyle/>
          <a:p>
            <a:endParaRPr lang="en-US" altLang="zh-CN" sz="2400" dirty="0"/>
          </a:p>
          <a:p>
            <a:pPr marL="342900" indent="-342900">
              <a:buFont typeface="Arial" panose="020B0604020202020204" pitchFamily="34" charset="0"/>
              <a:buChar char="•"/>
            </a:pPr>
            <a:r>
              <a:rPr lang="zh-CN" altLang="en-US" sz="2400" dirty="0"/>
              <a:t>联邦数据库：将各数据源的数据</a:t>
            </a:r>
            <a:r>
              <a:rPr lang="zh-CN" altLang="en-US" sz="2400" b="1" dirty="0">
                <a:solidFill>
                  <a:srgbClr val="800000"/>
                </a:solidFill>
              </a:rPr>
              <a:t>视图</a:t>
            </a:r>
            <a:r>
              <a:rPr lang="zh-CN" altLang="en-US" sz="2400" dirty="0"/>
              <a:t>集成为</a:t>
            </a:r>
            <a:r>
              <a:rPr lang="zh-CN" altLang="en-US" sz="2400" b="1" dirty="0">
                <a:solidFill>
                  <a:srgbClr val="800000"/>
                </a:solidFill>
              </a:rPr>
              <a:t>全局</a:t>
            </a:r>
            <a:r>
              <a:rPr lang="zh-CN" altLang="en-US" sz="2400" b="1" dirty="0" smtClean="0">
                <a:solidFill>
                  <a:srgbClr val="800000"/>
                </a:solidFill>
              </a:rPr>
              <a:t>模式</a:t>
            </a:r>
            <a:endParaRPr lang="en-US" altLang="zh-CN" sz="2400" b="1" dirty="0">
              <a:solidFill>
                <a:srgbClr val="800000"/>
              </a:solidFill>
            </a:endParaRPr>
          </a:p>
        </p:txBody>
      </p:sp>
      <p:sp>
        <p:nvSpPr>
          <p:cNvPr id="13" name="灯片编号占位符 12"/>
          <p:cNvSpPr>
            <a:spLocks noGrp="1"/>
          </p:cNvSpPr>
          <p:nvPr>
            <p:ph type="sldNum" sz="quarter" idx="12"/>
          </p:nvPr>
        </p:nvSpPr>
        <p:spPr/>
        <p:txBody>
          <a:bodyPr/>
          <a:lstStyle/>
          <a:p>
            <a:fld id="{7D9BB5D0-35E4-459D-AEF3-FE4D7C45CC19}" type="slidenum">
              <a:rPr lang="zh-CN" altLang="en-US" smtClean="0"/>
              <a:pPr/>
              <a:t>33</a:t>
            </a:fld>
            <a:endParaRPr lang="zh-CN" altLang="en-US"/>
          </a:p>
        </p:txBody>
      </p:sp>
      <p:sp>
        <p:nvSpPr>
          <p:cNvPr id="11" name="矩形 10"/>
          <p:cNvSpPr/>
          <p:nvPr/>
        </p:nvSpPr>
        <p:spPr>
          <a:xfrm>
            <a:off x="800100" y="3567837"/>
            <a:ext cx="6096000" cy="1569660"/>
          </a:xfrm>
          <a:prstGeom prst="rect">
            <a:avLst/>
          </a:prstGeom>
        </p:spPr>
        <p:txBody>
          <a:bodyPr>
            <a:spAutoFit/>
          </a:bodyPr>
          <a:lstStyle/>
          <a:p>
            <a:pPr marL="342900" indent="-342900">
              <a:buFont typeface="Arial" panose="020B0604020202020204" pitchFamily="34" charset="0"/>
              <a:buChar char="•"/>
            </a:pPr>
            <a:r>
              <a:rPr lang="zh-CN" altLang="en-US" sz="2400" dirty="0" smtClean="0"/>
              <a:t>中间件集成：通过统一的</a:t>
            </a:r>
            <a:r>
              <a:rPr lang="zh-CN" altLang="en-US" sz="2400" b="1" dirty="0" smtClean="0">
                <a:solidFill>
                  <a:srgbClr val="800000"/>
                </a:solidFill>
              </a:rPr>
              <a:t>全局数据模型</a:t>
            </a:r>
            <a:r>
              <a:rPr lang="zh-CN" altLang="en-US" sz="2400" dirty="0" smtClean="0"/>
              <a:t>来访问异构的数据源</a:t>
            </a:r>
            <a:endParaRPr lang="en-US" altLang="zh-CN" sz="2400" dirty="0" smtClean="0"/>
          </a:p>
          <a:p>
            <a:pPr marL="342900" indent="-342900">
              <a:buFont typeface="Arial" panose="020B0604020202020204" pitchFamily="34" charset="0"/>
              <a:buChar char="•"/>
            </a:pPr>
            <a:endParaRPr lang="en-US" altLang="zh-CN" sz="2400" dirty="0" smtClean="0"/>
          </a:p>
          <a:p>
            <a:pPr marL="342900" indent="-342900">
              <a:buFont typeface="Arial" panose="020B0604020202020204" pitchFamily="34" charset="0"/>
              <a:buChar char="•"/>
            </a:pPr>
            <a:endParaRPr lang="en-US" altLang="zh-CN" sz="2400" dirty="0" smtClean="0"/>
          </a:p>
        </p:txBody>
      </p:sp>
      <p:sp>
        <p:nvSpPr>
          <p:cNvPr id="14" name="矩形 13"/>
          <p:cNvSpPr/>
          <p:nvPr/>
        </p:nvSpPr>
        <p:spPr>
          <a:xfrm>
            <a:off x="762000" y="5226735"/>
            <a:ext cx="6096000" cy="830997"/>
          </a:xfrm>
          <a:prstGeom prst="rect">
            <a:avLst/>
          </a:prstGeom>
        </p:spPr>
        <p:txBody>
          <a:bodyPr>
            <a:spAutoFit/>
          </a:bodyPr>
          <a:lstStyle/>
          <a:p>
            <a:pPr marL="342900" indent="-342900">
              <a:buFont typeface="Arial" panose="020B0604020202020204" pitchFamily="34" charset="0"/>
              <a:buChar char="•"/>
            </a:pPr>
            <a:r>
              <a:rPr lang="zh-CN" altLang="en-US" sz="2400" dirty="0" smtClean="0"/>
              <a:t>数据复制：将各个数据源的数据复制到同一处，即</a:t>
            </a:r>
            <a:r>
              <a:rPr lang="zh-CN" altLang="en-US" sz="2400" b="1" dirty="0" smtClean="0">
                <a:solidFill>
                  <a:srgbClr val="800000"/>
                </a:solidFill>
              </a:rPr>
              <a:t>数据仓库</a:t>
            </a:r>
            <a:endParaRPr lang="zh-CN" altLang="en-US" sz="2400" b="1" dirty="0">
              <a:solidFill>
                <a:srgbClr val="800000"/>
              </a:solidFill>
            </a:endParaRPr>
          </a:p>
        </p:txBody>
      </p:sp>
      <p:sp>
        <p:nvSpPr>
          <p:cNvPr id="15" name="矩形 14"/>
          <p:cNvSpPr/>
          <p:nvPr/>
        </p:nvSpPr>
        <p:spPr>
          <a:xfrm>
            <a:off x="825837" y="1504434"/>
            <a:ext cx="7879080" cy="461665"/>
          </a:xfrm>
          <a:prstGeom prst="rect">
            <a:avLst/>
          </a:prstGeom>
        </p:spPr>
        <p:txBody>
          <a:bodyPr wrap="none">
            <a:spAutoFit/>
          </a:bodyPr>
          <a:lstStyle/>
          <a:p>
            <a:r>
              <a:rPr lang="zh-CN" altLang="en-US" sz="2400" dirty="0" smtClean="0"/>
              <a:t>数据集成的方法</a:t>
            </a:r>
            <a:r>
              <a:rPr lang="zh-CN" altLang="en-US" sz="2400" dirty="0" smtClean="0"/>
              <a:t>：联邦数据库，中间件集成，数据复制。</a:t>
            </a:r>
            <a:endParaRPr lang="en-US" altLang="zh-CN" sz="2400" dirty="0"/>
          </a:p>
        </p:txBody>
      </p:sp>
    </p:spTree>
    <p:extLst>
      <p:ext uri="{BB962C8B-B14F-4D97-AF65-F5344CB8AC3E}">
        <p14:creationId xmlns:p14="http://schemas.microsoft.com/office/powerpoint/2010/main" xmlns="" val="2481110619"/>
      </p:ext>
    </p:extLst>
  </p:cSld>
  <p:clrMapOvr>
    <a:masterClrMapping/>
  </p:clrMapOvr>
  <mc:AlternateContent xmlns:mc="http://schemas.openxmlformats.org/markup-compatibility/2006">
    <mc:Choice xmlns:p14="http://schemas.microsoft.com/office/powerpoint/2010/main" xmlns="" Requires="p14">
      <p:transition spd="slow" p14:dur="2000" advTm="56567"/>
    </mc:Choice>
    <mc:Fallback>
      <p:transition spd="slow" advTm="565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平行四边形 5">
            <a:extLst>
              <a:ext uri="{FF2B5EF4-FFF2-40B4-BE49-F238E27FC236}">
                <a16:creationId xmlns:a16="http://schemas.microsoft.com/office/drawing/2014/main" xmlns="" id="{B25C426E-0B24-4C8C-8215-F2B2FB7AE7F8}"/>
              </a:ext>
            </a:extLst>
          </p:cNvPr>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a:extLst>
              <a:ext uri="{FF2B5EF4-FFF2-40B4-BE49-F238E27FC236}">
                <a16:creationId xmlns:a16="http://schemas.microsoft.com/office/drawing/2014/main" xmlns="" id="{FF91F444-13DA-4A1B-BEEA-E6784BC2E392}"/>
              </a:ext>
            </a:extLst>
          </p:cNvPr>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a:extLst>
              <a:ext uri="{FF2B5EF4-FFF2-40B4-BE49-F238E27FC236}">
                <a16:creationId xmlns:a16="http://schemas.microsoft.com/office/drawing/2014/main" xmlns="" id="{48028FA9-41A9-4FFF-8CEB-C4EAD7997F9E}"/>
              </a:ext>
            </a:extLst>
          </p:cNvPr>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6">
            <a:extLst>
              <a:ext uri="{FF2B5EF4-FFF2-40B4-BE49-F238E27FC236}">
                <a16:creationId xmlns:a16="http://schemas.microsoft.com/office/drawing/2014/main" xmlns="" id="{FDF87578-7529-4C61-8298-CE0A81C7D323}"/>
              </a:ext>
            </a:extLst>
          </p:cNvPr>
          <p:cNvSpPr txBox="1"/>
          <p:nvPr/>
        </p:nvSpPr>
        <p:spPr>
          <a:xfrm>
            <a:off x="1131891" y="766772"/>
            <a:ext cx="3763493" cy="523220"/>
          </a:xfrm>
          <a:prstGeom prst="rect">
            <a:avLst/>
          </a:prstGeom>
          <a:noFill/>
        </p:spPr>
        <p:txBody>
          <a:bodyPr wrap="square" rtlCol="0">
            <a:spAutoFit/>
          </a:bodyPr>
          <a:lstStyle>
            <a:defPPr>
              <a:defRPr lang="zh-CN"/>
            </a:defPPr>
            <a:lvl1pPr>
              <a:defRPr sz="2400" b="1">
                <a:solidFill>
                  <a:schemeClr val="tx1">
                    <a:lumMod val="65000"/>
                    <a:lumOff val="35000"/>
                  </a:schemeClr>
                </a:solidFill>
                <a:latin typeface="微软雅黑" panose="020B0503020204020204" charset="-122"/>
                <a:ea typeface="微软雅黑" panose="020B0503020204020204" charset="-122"/>
              </a:defRPr>
            </a:lvl1pPr>
          </a:lstStyle>
          <a:p>
            <a:r>
              <a:rPr lang="zh-CN" altLang="en-US" dirty="0"/>
              <a:t>数据集成</a:t>
            </a:r>
          </a:p>
        </p:txBody>
      </p:sp>
      <p:sp>
        <p:nvSpPr>
          <p:cNvPr id="10" name="矩形 9">
            <a:extLst>
              <a:ext uri="{FF2B5EF4-FFF2-40B4-BE49-F238E27FC236}">
                <a16:creationId xmlns:a16="http://schemas.microsoft.com/office/drawing/2014/main" xmlns="" id="{99B0204A-1638-4418-8562-5808D15DC602}"/>
              </a:ext>
            </a:extLst>
          </p:cNvPr>
          <p:cNvSpPr/>
          <p:nvPr/>
        </p:nvSpPr>
        <p:spPr>
          <a:xfrm>
            <a:off x="843141" y="1772386"/>
            <a:ext cx="4340992" cy="541559"/>
          </a:xfrm>
          <a:prstGeom prst="rect">
            <a:avLst/>
          </a:prstGeom>
        </p:spPr>
        <p:txBody>
          <a:bodyPr wrap="square">
            <a:spAutoFit/>
          </a:bodyPr>
          <a:lstStyle/>
          <a:p>
            <a:pPr marL="342900" indent="-342900" algn="just">
              <a:lnSpc>
                <a:spcPct val="135000"/>
              </a:lnSpc>
              <a:buClr>
                <a:srgbClr val="800000"/>
              </a:buClr>
              <a:buFont typeface="Wingdings" pitchFamily="2" charset="2"/>
              <a:buChar char="q"/>
              <a:defRPr/>
            </a:pPr>
            <a:r>
              <a:rPr lang="zh-CN" altLang="en-US" sz="2400" dirty="0"/>
              <a:t>集成过程中需要处理的问题</a:t>
            </a:r>
            <a:endParaRPr lang="en-US" altLang="zh-CN" sz="2400" dirty="0"/>
          </a:p>
        </p:txBody>
      </p:sp>
      <p:grpSp>
        <p:nvGrpSpPr>
          <p:cNvPr id="11" name="组合 10">
            <a:extLst>
              <a:ext uri="{FF2B5EF4-FFF2-40B4-BE49-F238E27FC236}">
                <a16:creationId xmlns:a16="http://schemas.microsoft.com/office/drawing/2014/main" xmlns="" id="{0383BBD7-945F-407A-87F1-8D590F31625D}"/>
              </a:ext>
            </a:extLst>
          </p:cNvPr>
          <p:cNvGrpSpPr/>
          <p:nvPr/>
        </p:nvGrpSpPr>
        <p:grpSpPr>
          <a:xfrm>
            <a:off x="884555" y="2767925"/>
            <a:ext cx="5734257" cy="635291"/>
            <a:chOff x="757211" y="2598404"/>
            <a:chExt cx="3814787" cy="544622"/>
          </a:xfrm>
          <a:solidFill>
            <a:schemeClr val="bg1">
              <a:lumMod val="75000"/>
            </a:schemeClr>
          </a:solidFill>
        </p:grpSpPr>
        <p:sp>
          <p:nvSpPr>
            <p:cNvPr id="12" name="矩形 11">
              <a:extLst>
                <a:ext uri="{FF2B5EF4-FFF2-40B4-BE49-F238E27FC236}">
                  <a16:creationId xmlns:a16="http://schemas.microsoft.com/office/drawing/2014/main" xmlns="" id="{6DEF6122-5480-441A-8CA6-F28F3FA50C18}"/>
                </a:ext>
              </a:extLst>
            </p:cNvPr>
            <p:cNvSpPr/>
            <p:nvPr/>
          </p:nvSpPr>
          <p:spPr>
            <a:xfrm>
              <a:off x="757211" y="2598404"/>
              <a:ext cx="3814787" cy="54462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000">
                <a:solidFill>
                  <a:schemeClr val="tx1">
                    <a:lumMod val="95000"/>
                    <a:lumOff val="5000"/>
                  </a:schemeClr>
                </a:solidFill>
              </a:endParaRPr>
            </a:p>
          </p:txBody>
        </p:sp>
        <p:sp>
          <p:nvSpPr>
            <p:cNvPr id="13" name="矩形 12">
              <a:extLst>
                <a:ext uri="{FF2B5EF4-FFF2-40B4-BE49-F238E27FC236}">
                  <a16:creationId xmlns:a16="http://schemas.microsoft.com/office/drawing/2014/main" xmlns="" id="{8D6DE892-44E5-48BE-B7AD-F4D2F48E7454}"/>
                </a:ext>
              </a:extLst>
            </p:cNvPr>
            <p:cNvSpPr/>
            <p:nvPr/>
          </p:nvSpPr>
          <p:spPr>
            <a:xfrm>
              <a:off x="844119" y="2632939"/>
              <a:ext cx="3622217" cy="470627"/>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000">
                <a:solidFill>
                  <a:schemeClr val="tx1">
                    <a:lumMod val="95000"/>
                    <a:lumOff val="5000"/>
                  </a:schemeClr>
                </a:solidFill>
              </a:endParaRPr>
            </a:p>
          </p:txBody>
        </p:sp>
      </p:grpSp>
      <p:sp>
        <p:nvSpPr>
          <p:cNvPr id="14" name="TextBox 22">
            <a:extLst>
              <a:ext uri="{FF2B5EF4-FFF2-40B4-BE49-F238E27FC236}">
                <a16:creationId xmlns:a16="http://schemas.microsoft.com/office/drawing/2014/main" xmlns="" id="{A73750D5-7F90-4574-82F9-1BB0295B9901}"/>
              </a:ext>
            </a:extLst>
          </p:cNvPr>
          <p:cNvSpPr txBox="1"/>
          <p:nvPr/>
        </p:nvSpPr>
        <p:spPr>
          <a:xfrm>
            <a:off x="1016354" y="2874622"/>
            <a:ext cx="5025735" cy="400110"/>
          </a:xfrm>
          <a:prstGeom prst="rect">
            <a:avLst/>
          </a:prstGeom>
          <a:solidFill>
            <a:schemeClr val="bg1">
              <a:lumMod val="75000"/>
            </a:schemeClr>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solidFill>
                  <a:srgbClr val="800000"/>
                </a:solidFill>
              </a:rPr>
              <a:t>实体识别</a:t>
            </a:r>
            <a:endParaRPr lang="zh-CN" altLang="en-US" sz="2000" dirty="0">
              <a:solidFill>
                <a:schemeClr val="tx1">
                  <a:lumMod val="95000"/>
                  <a:lumOff val="5000"/>
                </a:schemeClr>
              </a:solidFill>
            </a:endParaRPr>
          </a:p>
        </p:txBody>
      </p:sp>
      <p:grpSp>
        <p:nvGrpSpPr>
          <p:cNvPr id="15" name="组合 14">
            <a:extLst>
              <a:ext uri="{FF2B5EF4-FFF2-40B4-BE49-F238E27FC236}">
                <a16:creationId xmlns:a16="http://schemas.microsoft.com/office/drawing/2014/main" xmlns="" id="{9F3782B0-F866-40EE-A126-0912523F1315}"/>
              </a:ext>
            </a:extLst>
          </p:cNvPr>
          <p:cNvGrpSpPr/>
          <p:nvPr/>
        </p:nvGrpSpPr>
        <p:grpSpPr>
          <a:xfrm>
            <a:off x="884556" y="3654185"/>
            <a:ext cx="5734256" cy="634670"/>
            <a:chOff x="2352579" y="3681495"/>
            <a:chExt cx="5734256" cy="1035471"/>
          </a:xfrm>
        </p:grpSpPr>
        <p:grpSp>
          <p:nvGrpSpPr>
            <p:cNvPr id="16" name="组合 15">
              <a:extLst>
                <a:ext uri="{FF2B5EF4-FFF2-40B4-BE49-F238E27FC236}">
                  <a16:creationId xmlns:a16="http://schemas.microsoft.com/office/drawing/2014/main" xmlns="" id="{05C2ECA8-01BC-4A01-AC10-1339DC8545D4}"/>
                </a:ext>
              </a:extLst>
            </p:cNvPr>
            <p:cNvGrpSpPr/>
            <p:nvPr/>
          </p:nvGrpSpPr>
          <p:grpSpPr>
            <a:xfrm>
              <a:off x="2352579" y="3681495"/>
              <a:ext cx="5734256" cy="1035471"/>
              <a:chOff x="757211" y="2598404"/>
              <a:chExt cx="3814787" cy="544622"/>
            </a:xfrm>
            <a:solidFill>
              <a:schemeClr val="bg1">
                <a:lumMod val="75000"/>
              </a:schemeClr>
            </a:solidFill>
          </p:grpSpPr>
          <p:sp>
            <p:nvSpPr>
              <p:cNvPr id="18" name="矩形 17">
                <a:extLst>
                  <a:ext uri="{FF2B5EF4-FFF2-40B4-BE49-F238E27FC236}">
                    <a16:creationId xmlns:a16="http://schemas.microsoft.com/office/drawing/2014/main" xmlns="" id="{5FB5BAB9-DA23-42E8-820B-EE7FA3309967}"/>
                  </a:ext>
                </a:extLst>
              </p:cNvPr>
              <p:cNvSpPr/>
              <p:nvPr/>
            </p:nvSpPr>
            <p:spPr>
              <a:xfrm>
                <a:off x="757211" y="2598404"/>
                <a:ext cx="3814787" cy="54462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000">
                  <a:solidFill>
                    <a:schemeClr val="tx1">
                      <a:lumMod val="95000"/>
                      <a:lumOff val="5000"/>
                    </a:schemeClr>
                  </a:solidFill>
                </a:endParaRPr>
              </a:p>
            </p:txBody>
          </p:sp>
          <p:sp>
            <p:nvSpPr>
              <p:cNvPr id="19" name="矩形 18">
                <a:extLst>
                  <a:ext uri="{FF2B5EF4-FFF2-40B4-BE49-F238E27FC236}">
                    <a16:creationId xmlns:a16="http://schemas.microsoft.com/office/drawing/2014/main" xmlns="" id="{491B3469-A1AA-40FE-B121-D35DD6D41EF5}"/>
                  </a:ext>
                </a:extLst>
              </p:cNvPr>
              <p:cNvSpPr/>
              <p:nvPr/>
            </p:nvSpPr>
            <p:spPr>
              <a:xfrm>
                <a:off x="844119" y="2632939"/>
                <a:ext cx="3622217" cy="470627"/>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000">
                  <a:solidFill>
                    <a:schemeClr val="tx1">
                      <a:lumMod val="95000"/>
                      <a:lumOff val="5000"/>
                    </a:schemeClr>
                  </a:solidFill>
                </a:endParaRPr>
              </a:p>
            </p:txBody>
          </p:sp>
        </p:grpSp>
        <p:sp>
          <p:nvSpPr>
            <p:cNvPr id="17" name="TextBox 23">
              <a:extLst>
                <a:ext uri="{FF2B5EF4-FFF2-40B4-BE49-F238E27FC236}">
                  <a16:creationId xmlns:a16="http://schemas.microsoft.com/office/drawing/2014/main" xmlns="" id="{419B28E8-9839-49BF-978C-C21350AF0279}"/>
                </a:ext>
              </a:extLst>
            </p:cNvPr>
            <p:cNvSpPr txBox="1"/>
            <p:nvPr/>
          </p:nvSpPr>
          <p:spPr>
            <a:xfrm>
              <a:off x="2484668" y="3829847"/>
              <a:ext cx="5432608" cy="652784"/>
            </a:xfrm>
            <a:prstGeom prst="rect">
              <a:avLst/>
            </a:prstGeom>
            <a:solidFill>
              <a:schemeClr val="bg1">
                <a:lumMod val="75000"/>
              </a:schemeClr>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solidFill>
                    <a:srgbClr val="800000"/>
                  </a:solidFill>
                </a:rPr>
                <a:t>冗余与相关分析</a:t>
              </a:r>
            </a:p>
          </p:txBody>
        </p:sp>
      </p:grpSp>
      <p:grpSp>
        <p:nvGrpSpPr>
          <p:cNvPr id="24" name="组合 23">
            <a:extLst>
              <a:ext uri="{FF2B5EF4-FFF2-40B4-BE49-F238E27FC236}">
                <a16:creationId xmlns:a16="http://schemas.microsoft.com/office/drawing/2014/main" xmlns="" id="{6C545468-7242-450E-8945-1AE67AAAAD21}"/>
              </a:ext>
            </a:extLst>
          </p:cNvPr>
          <p:cNvGrpSpPr/>
          <p:nvPr/>
        </p:nvGrpSpPr>
        <p:grpSpPr>
          <a:xfrm>
            <a:off x="884555" y="4705266"/>
            <a:ext cx="5734256" cy="634670"/>
            <a:chOff x="2352579" y="3681495"/>
            <a:chExt cx="5734256" cy="1035471"/>
          </a:xfrm>
        </p:grpSpPr>
        <p:grpSp>
          <p:nvGrpSpPr>
            <p:cNvPr id="25" name="组合 24">
              <a:extLst>
                <a:ext uri="{FF2B5EF4-FFF2-40B4-BE49-F238E27FC236}">
                  <a16:creationId xmlns:a16="http://schemas.microsoft.com/office/drawing/2014/main" xmlns="" id="{F02C4AB4-9922-479A-B51A-3103B3B72AD0}"/>
                </a:ext>
              </a:extLst>
            </p:cNvPr>
            <p:cNvGrpSpPr/>
            <p:nvPr/>
          </p:nvGrpSpPr>
          <p:grpSpPr>
            <a:xfrm>
              <a:off x="2352579" y="3681495"/>
              <a:ext cx="5734256" cy="1035471"/>
              <a:chOff x="757211" y="2598404"/>
              <a:chExt cx="3814787" cy="544622"/>
            </a:xfrm>
            <a:solidFill>
              <a:schemeClr val="bg1">
                <a:lumMod val="75000"/>
              </a:schemeClr>
            </a:solidFill>
          </p:grpSpPr>
          <p:sp>
            <p:nvSpPr>
              <p:cNvPr id="27" name="矩形 26">
                <a:extLst>
                  <a:ext uri="{FF2B5EF4-FFF2-40B4-BE49-F238E27FC236}">
                    <a16:creationId xmlns:a16="http://schemas.microsoft.com/office/drawing/2014/main" xmlns="" id="{AFDE156A-A964-4DA6-A5AD-A5EDD29757A2}"/>
                  </a:ext>
                </a:extLst>
              </p:cNvPr>
              <p:cNvSpPr/>
              <p:nvPr/>
            </p:nvSpPr>
            <p:spPr>
              <a:xfrm>
                <a:off x="757211" y="2598404"/>
                <a:ext cx="3814787" cy="54462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000">
                  <a:solidFill>
                    <a:schemeClr val="tx1">
                      <a:lumMod val="95000"/>
                      <a:lumOff val="5000"/>
                    </a:schemeClr>
                  </a:solidFill>
                </a:endParaRPr>
              </a:p>
            </p:txBody>
          </p:sp>
          <p:sp>
            <p:nvSpPr>
              <p:cNvPr id="28" name="矩形 27">
                <a:extLst>
                  <a:ext uri="{FF2B5EF4-FFF2-40B4-BE49-F238E27FC236}">
                    <a16:creationId xmlns:a16="http://schemas.microsoft.com/office/drawing/2014/main" xmlns="" id="{E2810024-9F22-43E8-9677-96BC6FC1C782}"/>
                  </a:ext>
                </a:extLst>
              </p:cNvPr>
              <p:cNvSpPr/>
              <p:nvPr/>
            </p:nvSpPr>
            <p:spPr>
              <a:xfrm>
                <a:off x="844119" y="2612866"/>
                <a:ext cx="3622217" cy="49405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000">
                  <a:solidFill>
                    <a:schemeClr val="tx1">
                      <a:lumMod val="95000"/>
                      <a:lumOff val="5000"/>
                    </a:schemeClr>
                  </a:solidFill>
                </a:endParaRPr>
              </a:p>
            </p:txBody>
          </p:sp>
        </p:grpSp>
        <p:sp>
          <p:nvSpPr>
            <p:cNvPr id="26" name="TextBox 23">
              <a:extLst>
                <a:ext uri="{FF2B5EF4-FFF2-40B4-BE49-F238E27FC236}">
                  <a16:creationId xmlns:a16="http://schemas.microsoft.com/office/drawing/2014/main" xmlns="" id="{4BB0F867-0399-471D-8EC1-7AB47D6DA17C}"/>
                </a:ext>
              </a:extLst>
            </p:cNvPr>
            <p:cNvSpPr txBox="1"/>
            <p:nvPr/>
          </p:nvSpPr>
          <p:spPr>
            <a:xfrm>
              <a:off x="2469950" y="3757969"/>
              <a:ext cx="5432608" cy="652784"/>
            </a:xfrm>
            <a:prstGeom prst="rect">
              <a:avLst/>
            </a:prstGeom>
            <a:solidFill>
              <a:schemeClr val="bg1">
                <a:lumMod val="75000"/>
              </a:schemeClr>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solidFill>
                    <a:srgbClr val="800000"/>
                  </a:solidFill>
                </a:rPr>
                <a:t>数据冲突和检测</a:t>
              </a:r>
            </a:p>
          </p:txBody>
        </p:sp>
      </p:grpSp>
      <p:sp>
        <p:nvSpPr>
          <p:cNvPr id="23" name="灯片编号占位符 22"/>
          <p:cNvSpPr>
            <a:spLocks noGrp="1"/>
          </p:cNvSpPr>
          <p:nvPr>
            <p:ph type="sldNum" sz="quarter" idx="12"/>
          </p:nvPr>
        </p:nvSpPr>
        <p:spPr/>
        <p:txBody>
          <a:bodyPr/>
          <a:lstStyle/>
          <a:p>
            <a:fld id="{7D9BB5D0-35E4-459D-AEF3-FE4D7C45CC19}" type="slidenum">
              <a:rPr lang="zh-CN" altLang="en-US" smtClean="0"/>
              <a:pPr/>
              <a:t>34</a:t>
            </a:fld>
            <a:endParaRPr lang="zh-CN" altLang="en-US"/>
          </a:p>
        </p:txBody>
      </p:sp>
    </p:spTree>
    <p:extLst>
      <p:ext uri="{BB962C8B-B14F-4D97-AF65-F5344CB8AC3E}">
        <p14:creationId xmlns:p14="http://schemas.microsoft.com/office/powerpoint/2010/main" xmlns="" val="1622448525"/>
      </p:ext>
    </p:extLst>
  </p:cSld>
  <p:clrMapOvr>
    <a:masterClrMapping/>
  </p:clrMapOvr>
  <mc:AlternateContent xmlns:mc="http://schemas.openxmlformats.org/markup-compatibility/2006">
    <mc:Choice xmlns:p14="http://schemas.microsoft.com/office/powerpoint/2010/main" xmlns="" Requires="p14">
      <p:transition spd="slow" p14:dur="2000" advTm="56567"/>
    </mc:Choice>
    <mc:Fallback>
      <p:transition spd="slow" advTm="56567"/>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31890" y="1348084"/>
            <a:ext cx="8462805" cy="461665"/>
          </a:xfrm>
          <a:prstGeom prst="rect">
            <a:avLst/>
          </a:prstGeom>
          <a:noFill/>
        </p:spPr>
        <p:txBody>
          <a:bodyPr wrap="square" rtlCol="0">
            <a:spAutoFit/>
          </a:bodyPr>
          <a:lstStyle/>
          <a:p>
            <a:pPr marL="342900" indent="-342900">
              <a:buClr>
                <a:srgbClr val="800000"/>
              </a:buClr>
              <a:buFont typeface="Wingdings" panose="05000000000000000000" pitchFamily="2" charset="2"/>
              <a:buChar char="Ø"/>
            </a:pPr>
            <a:r>
              <a:rPr lang="zh-CN" altLang="en-US" sz="2400" b="1" dirty="0"/>
              <a:t>实体识别：</a:t>
            </a:r>
            <a:r>
              <a:rPr lang="zh-CN" altLang="en-US" sz="2400" dirty="0">
                <a:latin typeface="+mn-ea"/>
              </a:rPr>
              <a:t>匹配多个信息源在现实世界中的等价</a:t>
            </a:r>
            <a:r>
              <a:rPr lang="zh-CN" altLang="en-US" sz="2400" dirty="0" smtClean="0">
                <a:latin typeface="+mn-ea"/>
              </a:rPr>
              <a:t>实体。</a:t>
            </a:r>
            <a:endParaRPr lang="en-US" altLang="zh-CN" sz="2400" b="1" dirty="0">
              <a:latin typeface="+mn-ea"/>
            </a:endParaRPr>
          </a:p>
        </p:txBody>
      </p:sp>
      <p:sp>
        <p:nvSpPr>
          <p:cNvPr id="6" name="平行四边形 5">
            <a:extLst>
              <a:ext uri="{FF2B5EF4-FFF2-40B4-BE49-F238E27FC236}">
                <a16:creationId xmlns:a16="http://schemas.microsoft.com/office/drawing/2014/main" xmlns="" id="{B25C426E-0B24-4C8C-8215-F2B2FB7AE7F8}"/>
              </a:ext>
            </a:extLst>
          </p:cNvPr>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a:extLst>
              <a:ext uri="{FF2B5EF4-FFF2-40B4-BE49-F238E27FC236}">
                <a16:creationId xmlns:a16="http://schemas.microsoft.com/office/drawing/2014/main" xmlns="" id="{FF91F444-13DA-4A1B-BEEA-E6784BC2E392}"/>
              </a:ext>
            </a:extLst>
          </p:cNvPr>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a:extLst>
              <a:ext uri="{FF2B5EF4-FFF2-40B4-BE49-F238E27FC236}">
                <a16:creationId xmlns:a16="http://schemas.microsoft.com/office/drawing/2014/main" xmlns="" id="{48028FA9-41A9-4FFF-8CEB-C4EAD7997F9E}"/>
              </a:ext>
            </a:extLst>
          </p:cNvPr>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6">
            <a:extLst>
              <a:ext uri="{FF2B5EF4-FFF2-40B4-BE49-F238E27FC236}">
                <a16:creationId xmlns:a16="http://schemas.microsoft.com/office/drawing/2014/main" xmlns="" id="{FDF87578-7529-4C61-8298-CE0A81C7D323}"/>
              </a:ext>
            </a:extLst>
          </p:cNvPr>
          <p:cNvSpPr txBox="1"/>
          <p:nvPr/>
        </p:nvSpPr>
        <p:spPr>
          <a:xfrm>
            <a:off x="1131891" y="766772"/>
            <a:ext cx="3763493" cy="523220"/>
          </a:xfrm>
          <a:prstGeom prst="rect">
            <a:avLst/>
          </a:prstGeom>
          <a:noFill/>
        </p:spPr>
        <p:txBody>
          <a:bodyPr wrap="square" rtlCol="0">
            <a:spAutoFit/>
          </a:bodyPr>
          <a:lstStyle>
            <a:defPPr>
              <a:defRPr lang="zh-CN"/>
            </a:defPPr>
            <a:lvl1pPr>
              <a:defRPr sz="2400" b="1">
                <a:solidFill>
                  <a:schemeClr val="tx1">
                    <a:lumMod val="65000"/>
                    <a:lumOff val="35000"/>
                  </a:schemeClr>
                </a:solidFill>
                <a:latin typeface="微软雅黑" panose="020B0503020204020204" charset="-122"/>
                <a:ea typeface="微软雅黑" panose="020B0503020204020204" charset="-122"/>
              </a:defRPr>
            </a:lvl1pPr>
          </a:lstStyle>
          <a:p>
            <a:r>
              <a:rPr lang="zh-CN" altLang="en-US" dirty="0"/>
              <a:t>数据集成</a:t>
            </a:r>
          </a:p>
        </p:txBody>
      </p:sp>
      <p:sp>
        <p:nvSpPr>
          <p:cNvPr id="10" name="TextBox 4">
            <a:extLst>
              <a:ext uri="{FF2B5EF4-FFF2-40B4-BE49-F238E27FC236}">
                <a16:creationId xmlns:a16="http://schemas.microsoft.com/office/drawing/2014/main" xmlns="" id="{5193323B-3AED-4783-A964-674F3D17B588}"/>
              </a:ext>
            </a:extLst>
          </p:cNvPr>
          <p:cNvSpPr txBox="1"/>
          <p:nvPr/>
        </p:nvSpPr>
        <p:spPr>
          <a:xfrm>
            <a:off x="1210596" y="2111447"/>
            <a:ext cx="3859209" cy="461665"/>
          </a:xfrm>
          <a:prstGeom prst="rect">
            <a:avLst/>
          </a:prstGeom>
          <a:noFill/>
        </p:spPr>
        <p:txBody>
          <a:bodyPr wrap="square" rtlCol="0">
            <a:spAutoFit/>
          </a:bodyPr>
          <a:lstStyle/>
          <a:p>
            <a:r>
              <a:rPr lang="zh-CN" altLang="en-US" sz="2400" b="1" dirty="0">
                <a:solidFill>
                  <a:srgbClr val="800000"/>
                </a:solidFill>
              </a:rPr>
              <a:t>同义不同名</a:t>
            </a:r>
          </a:p>
        </p:txBody>
      </p:sp>
      <p:sp>
        <p:nvSpPr>
          <p:cNvPr id="2" name="云形 1">
            <a:extLst>
              <a:ext uri="{FF2B5EF4-FFF2-40B4-BE49-F238E27FC236}">
                <a16:creationId xmlns:a16="http://schemas.microsoft.com/office/drawing/2014/main" xmlns="" id="{D431C3BB-7A66-4282-98AE-39AD97D2FBB1}"/>
              </a:ext>
            </a:extLst>
          </p:cNvPr>
          <p:cNvSpPr/>
          <p:nvPr/>
        </p:nvSpPr>
        <p:spPr>
          <a:xfrm>
            <a:off x="782285" y="2919064"/>
            <a:ext cx="1379964" cy="666096"/>
          </a:xfrm>
          <a:prstGeom prst="cloud">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ID</a:t>
            </a:r>
            <a:endParaRPr lang="zh-CN" altLang="en-US" sz="2400" dirty="0"/>
          </a:p>
        </p:txBody>
      </p:sp>
      <p:sp>
        <p:nvSpPr>
          <p:cNvPr id="13" name="云形 12">
            <a:extLst>
              <a:ext uri="{FF2B5EF4-FFF2-40B4-BE49-F238E27FC236}">
                <a16:creationId xmlns:a16="http://schemas.microsoft.com/office/drawing/2014/main" xmlns="" id="{D824B0E9-9D1B-4B9F-ACDB-487A1735E1F6}"/>
              </a:ext>
            </a:extLst>
          </p:cNvPr>
          <p:cNvSpPr/>
          <p:nvPr/>
        </p:nvSpPr>
        <p:spPr>
          <a:xfrm rot="1395245">
            <a:off x="325046" y="4314621"/>
            <a:ext cx="2899958" cy="704878"/>
          </a:xfrm>
          <a:prstGeom prst="cloud">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t>customer_id</a:t>
            </a:r>
            <a:endParaRPr lang="zh-CN" altLang="en-US" sz="2400" dirty="0"/>
          </a:p>
        </p:txBody>
      </p:sp>
      <p:sp>
        <p:nvSpPr>
          <p:cNvPr id="3" name="爆炸形: 8 pt  2">
            <a:extLst>
              <a:ext uri="{FF2B5EF4-FFF2-40B4-BE49-F238E27FC236}">
                <a16:creationId xmlns:a16="http://schemas.microsoft.com/office/drawing/2014/main" xmlns="" id="{8117F10D-49C0-4789-A094-5B9C4D700D28}"/>
              </a:ext>
            </a:extLst>
          </p:cNvPr>
          <p:cNvSpPr/>
          <p:nvPr/>
        </p:nvSpPr>
        <p:spPr>
          <a:xfrm rot="646545">
            <a:off x="3683100" y="5489297"/>
            <a:ext cx="3452215" cy="1285641"/>
          </a:xfrm>
          <a:prstGeom prst="irregularSeal1">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t>cust_number</a:t>
            </a:r>
            <a:endParaRPr lang="zh-CN" altLang="en-US" sz="2400" dirty="0"/>
          </a:p>
        </p:txBody>
      </p:sp>
      <p:sp>
        <p:nvSpPr>
          <p:cNvPr id="14" name="爆炸形: 8 pt  13">
            <a:extLst>
              <a:ext uri="{FF2B5EF4-FFF2-40B4-BE49-F238E27FC236}">
                <a16:creationId xmlns:a16="http://schemas.microsoft.com/office/drawing/2014/main" xmlns="" id="{3FC2414C-AA63-4FAD-AB4F-343E38ED0011}"/>
              </a:ext>
            </a:extLst>
          </p:cNvPr>
          <p:cNvSpPr/>
          <p:nvPr/>
        </p:nvSpPr>
        <p:spPr>
          <a:xfrm>
            <a:off x="3623807" y="2888308"/>
            <a:ext cx="2543154" cy="982063"/>
          </a:xfrm>
          <a:prstGeom prst="irregularSeal1">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No</a:t>
            </a:r>
            <a:endParaRPr lang="zh-CN" altLang="en-US" sz="2400" dirty="0"/>
          </a:p>
        </p:txBody>
      </p:sp>
      <p:sp>
        <p:nvSpPr>
          <p:cNvPr id="4" name="文本框 3">
            <a:extLst>
              <a:ext uri="{FF2B5EF4-FFF2-40B4-BE49-F238E27FC236}">
                <a16:creationId xmlns:a16="http://schemas.microsoft.com/office/drawing/2014/main" xmlns="" id="{F66F2271-8B5C-4530-AAFE-8B7059D284FA}"/>
              </a:ext>
            </a:extLst>
          </p:cNvPr>
          <p:cNvSpPr txBox="1"/>
          <p:nvPr/>
        </p:nvSpPr>
        <p:spPr>
          <a:xfrm>
            <a:off x="2597304" y="2990502"/>
            <a:ext cx="1085795" cy="523220"/>
          </a:xfrm>
          <a:prstGeom prst="rect">
            <a:avLst/>
          </a:prstGeom>
          <a:noFill/>
        </p:spPr>
        <p:txBody>
          <a:bodyPr wrap="square" rtlCol="0">
            <a:spAutoFit/>
          </a:bodyPr>
          <a:lstStyle/>
          <a:p>
            <a:r>
              <a:rPr lang="en-US" altLang="zh-CN" sz="2800" dirty="0">
                <a:solidFill>
                  <a:srgbClr val="800000"/>
                </a:solidFill>
                <a:latin typeface="Goudy Stout" panose="0202090407030B020401" pitchFamily="18" charset="0"/>
              </a:rPr>
              <a:t>? =</a:t>
            </a:r>
            <a:endParaRPr lang="zh-CN" altLang="en-US" sz="2800" dirty="0">
              <a:solidFill>
                <a:srgbClr val="800000"/>
              </a:solidFill>
              <a:latin typeface="Goudy Stout" panose="0202090407030B020401" pitchFamily="18" charset="0"/>
            </a:endParaRPr>
          </a:p>
        </p:txBody>
      </p:sp>
      <p:sp>
        <p:nvSpPr>
          <p:cNvPr id="15" name="文本框 14">
            <a:extLst>
              <a:ext uri="{FF2B5EF4-FFF2-40B4-BE49-F238E27FC236}">
                <a16:creationId xmlns:a16="http://schemas.microsoft.com/office/drawing/2014/main" xmlns="" id="{9567C956-6F1A-45AD-8D5C-94F6DB2F7188}"/>
              </a:ext>
            </a:extLst>
          </p:cNvPr>
          <p:cNvSpPr txBox="1"/>
          <p:nvPr/>
        </p:nvSpPr>
        <p:spPr>
          <a:xfrm rot="1358501">
            <a:off x="2703461" y="5420062"/>
            <a:ext cx="1085795" cy="523220"/>
          </a:xfrm>
          <a:prstGeom prst="rect">
            <a:avLst/>
          </a:prstGeom>
          <a:noFill/>
        </p:spPr>
        <p:txBody>
          <a:bodyPr wrap="square" rtlCol="0">
            <a:spAutoFit/>
          </a:bodyPr>
          <a:lstStyle/>
          <a:p>
            <a:r>
              <a:rPr lang="en-US" altLang="zh-CN" sz="2800" dirty="0">
                <a:solidFill>
                  <a:srgbClr val="800000"/>
                </a:solidFill>
                <a:latin typeface="Goudy Stout" panose="0202090407030B020401" pitchFamily="18" charset="0"/>
              </a:rPr>
              <a:t>? =</a:t>
            </a:r>
            <a:endParaRPr lang="zh-CN" altLang="en-US" sz="2800" dirty="0">
              <a:solidFill>
                <a:srgbClr val="800000"/>
              </a:solidFill>
              <a:latin typeface="Goudy Stout" panose="0202090407030B020401" pitchFamily="18" charset="0"/>
            </a:endParaRPr>
          </a:p>
        </p:txBody>
      </p:sp>
      <p:sp>
        <p:nvSpPr>
          <p:cNvPr id="17" name="TextBox 4">
            <a:extLst>
              <a:ext uri="{FF2B5EF4-FFF2-40B4-BE49-F238E27FC236}">
                <a16:creationId xmlns:a16="http://schemas.microsoft.com/office/drawing/2014/main" xmlns="" id="{7DE7B137-B5F0-4CF3-80EA-8B40624BC294}"/>
              </a:ext>
            </a:extLst>
          </p:cNvPr>
          <p:cNvSpPr txBox="1"/>
          <p:nvPr/>
        </p:nvSpPr>
        <p:spPr>
          <a:xfrm>
            <a:off x="6923049" y="2182298"/>
            <a:ext cx="4172414" cy="461665"/>
          </a:xfrm>
          <a:prstGeom prst="rect">
            <a:avLst/>
          </a:prstGeom>
          <a:noFill/>
        </p:spPr>
        <p:txBody>
          <a:bodyPr wrap="square" rtlCol="0">
            <a:spAutoFit/>
          </a:bodyPr>
          <a:lstStyle/>
          <a:p>
            <a:r>
              <a:rPr lang="zh-CN" altLang="en-US" sz="2400" b="1" dirty="0">
                <a:solidFill>
                  <a:srgbClr val="800000"/>
                </a:solidFill>
              </a:rPr>
              <a:t>同名不同义</a:t>
            </a:r>
          </a:p>
        </p:txBody>
      </p:sp>
      <p:sp>
        <p:nvSpPr>
          <p:cNvPr id="18" name="爆炸形: 8 pt  17">
            <a:extLst>
              <a:ext uri="{FF2B5EF4-FFF2-40B4-BE49-F238E27FC236}">
                <a16:creationId xmlns:a16="http://schemas.microsoft.com/office/drawing/2014/main" xmlns="" id="{2162DFF4-8FED-4BC2-AED0-394B4C01A4AD}"/>
              </a:ext>
            </a:extLst>
          </p:cNvPr>
          <p:cNvSpPr/>
          <p:nvPr/>
        </p:nvSpPr>
        <p:spPr>
          <a:xfrm>
            <a:off x="6722918" y="4033109"/>
            <a:ext cx="2543154" cy="982063"/>
          </a:xfrm>
          <a:prstGeom prst="irregularSeal1">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discount</a:t>
            </a:r>
            <a:endParaRPr lang="zh-CN" altLang="en-US" sz="2400" dirty="0"/>
          </a:p>
        </p:txBody>
      </p:sp>
      <p:sp>
        <p:nvSpPr>
          <p:cNvPr id="19" name="箭头: 右 18">
            <a:extLst>
              <a:ext uri="{FF2B5EF4-FFF2-40B4-BE49-F238E27FC236}">
                <a16:creationId xmlns:a16="http://schemas.microsoft.com/office/drawing/2014/main" xmlns="" id="{81FE50F6-BD2B-4819-8C9A-8BF068607950}"/>
              </a:ext>
            </a:extLst>
          </p:cNvPr>
          <p:cNvSpPr/>
          <p:nvPr/>
        </p:nvSpPr>
        <p:spPr>
          <a:xfrm rot="859924">
            <a:off x="8928571" y="4746066"/>
            <a:ext cx="1374928" cy="265804"/>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箭头: 右 19">
            <a:extLst>
              <a:ext uri="{FF2B5EF4-FFF2-40B4-BE49-F238E27FC236}">
                <a16:creationId xmlns:a16="http://schemas.microsoft.com/office/drawing/2014/main" xmlns="" id="{B833108B-C1E5-49C3-BE3B-ECC713E2BBEA}"/>
              </a:ext>
            </a:extLst>
          </p:cNvPr>
          <p:cNvSpPr/>
          <p:nvPr/>
        </p:nvSpPr>
        <p:spPr>
          <a:xfrm rot="19982035">
            <a:off x="8737093" y="3711465"/>
            <a:ext cx="1531577" cy="281362"/>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xmlns="" id="{E1E49C7A-44E0-417E-B7B5-6393E6D63142}"/>
              </a:ext>
            </a:extLst>
          </p:cNvPr>
          <p:cNvSpPr/>
          <p:nvPr/>
        </p:nvSpPr>
        <p:spPr>
          <a:xfrm>
            <a:off x="10249204" y="3098381"/>
            <a:ext cx="1237785" cy="771990"/>
          </a:xfrm>
          <a:prstGeom prst="ellipse">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商品</a:t>
            </a:r>
          </a:p>
        </p:txBody>
      </p:sp>
      <p:sp>
        <p:nvSpPr>
          <p:cNvPr id="22" name="椭圆 21">
            <a:extLst>
              <a:ext uri="{FF2B5EF4-FFF2-40B4-BE49-F238E27FC236}">
                <a16:creationId xmlns:a16="http://schemas.microsoft.com/office/drawing/2014/main" xmlns="" id="{2BE33C02-FF4F-4ED6-A4AB-334A79435571}"/>
              </a:ext>
            </a:extLst>
          </p:cNvPr>
          <p:cNvSpPr/>
          <p:nvPr/>
        </p:nvSpPr>
        <p:spPr>
          <a:xfrm>
            <a:off x="10339183" y="4798158"/>
            <a:ext cx="1237785" cy="771990"/>
          </a:xfrm>
          <a:prstGeom prst="ellipse">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订单</a:t>
            </a:r>
          </a:p>
        </p:txBody>
      </p:sp>
      <p:sp>
        <p:nvSpPr>
          <p:cNvPr id="25" name="灯片编号占位符 24"/>
          <p:cNvSpPr>
            <a:spLocks noGrp="1"/>
          </p:cNvSpPr>
          <p:nvPr>
            <p:ph type="sldNum" sz="quarter" idx="12"/>
          </p:nvPr>
        </p:nvSpPr>
        <p:spPr/>
        <p:txBody>
          <a:bodyPr/>
          <a:lstStyle/>
          <a:p>
            <a:fld id="{7D9BB5D0-35E4-459D-AEF3-FE4D7C45CC19}" type="slidenum">
              <a:rPr lang="zh-CN" altLang="en-US" smtClean="0"/>
              <a:pPr/>
              <a:t>35</a:t>
            </a:fld>
            <a:endParaRPr lang="zh-CN" altLang="en-US"/>
          </a:p>
        </p:txBody>
      </p:sp>
    </p:spTree>
    <p:extLst>
      <p:ext uri="{BB962C8B-B14F-4D97-AF65-F5344CB8AC3E}">
        <p14:creationId xmlns:p14="http://schemas.microsoft.com/office/powerpoint/2010/main" xmlns="" val="1779515667"/>
      </p:ext>
    </p:extLst>
  </p:cSld>
  <p:clrMapOvr>
    <a:masterClrMapping/>
  </p:clrMapOvr>
  <mc:AlternateContent xmlns:mc="http://schemas.openxmlformats.org/markup-compatibility/2006">
    <mc:Choice xmlns:p14="http://schemas.microsoft.com/office/powerpoint/2010/main" xmlns="" Requires="p14">
      <p:transition spd="slow" p14:dur="2000" advTm="90468"/>
    </mc:Choice>
    <mc:Fallback>
      <p:transition spd="slow" advTm="904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ppt_x"/>
                                          </p:val>
                                        </p:tav>
                                        <p:tav tm="100000">
                                          <p:val>
                                            <p:strVal val="#ppt_x"/>
                                          </p:val>
                                        </p:tav>
                                      </p:tavLst>
                                    </p:anim>
                                    <p:anim calcmode="lin" valueType="num">
                                      <p:cBhvr additive="base">
                                        <p:cTn id="42" dur="500" fill="hold"/>
                                        <p:tgtEl>
                                          <p:spTgt spid="18"/>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ppt_x"/>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 calcmode="lin" valueType="num">
                                      <p:cBhvr additive="base">
                                        <p:cTn id="57" dur="500" fill="hold"/>
                                        <p:tgtEl>
                                          <p:spTgt spid="22"/>
                                        </p:tgtEl>
                                        <p:attrNameLst>
                                          <p:attrName>ppt_x</p:attrName>
                                        </p:attrNameLst>
                                      </p:cBhvr>
                                      <p:tavLst>
                                        <p:tav tm="0">
                                          <p:val>
                                            <p:strVal val="#ppt_x"/>
                                          </p:val>
                                        </p:tav>
                                        <p:tav tm="100000">
                                          <p:val>
                                            <p:strVal val="#ppt_x"/>
                                          </p:val>
                                        </p:tav>
                                      </p:tavLst>
                                    </p:anim>
                                    <p:anim calcmode="lin" valueType="num">
                                      <p:cBhvr additive="base">
                                        <p:cTn id="5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animBg="1"/>
      <p:bldP spid="13" grpId="0" animBg="1"/>
      <p:bldP spid="3" grpId="0" animBg="1"/>
      <p:bldP spid="14" grpId="0" animBg="1"/>
      <p:bldP spid="4" grpId="0"/>
      <p:bldP spid="15" grpId="0"/>
      <p:bldP spid="17" grpId="0"/>
      <p:bldP spid="18" grpId="0" animBg="1"/>
      <p:bldP spid="19" grpId="0" animBg="1"/>
      <p:bldP spid="20" grpId="0" animBg="1"/>
      <p:bldP spid="21" grpId="0" animBg="1"/>
      <p:bldP spid="2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ChangeArrowheads="1"/>
          </p:cNvSpPr>
          <p:nvPr/>
        </p:nvSpPr>
        <p:spPr bwMode="auto">
          <a:xfrm>
            <a:off x="0" y="923925"/>
            <a:ext cx="12192000" cy="45720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6" name="TextBox 4">
            <a:extLst>
              <a:ext uri="{FF2B5EF4-FFF2-40B4-BE49-F238E27FC236}">
                <a16:creationId xmlns:a16="http://schemas.microsoft.com/office/drawing/2014/main" xmlns="" id="{0D0516A1-CF5C-4B4E-A9D5-3762A3CE3139}"/>
              </a:ext>
            </a:extLst>
          </p:cNvPr>
          <p:cNvSpPr txBox="1"/>
          <p:nvPr/>
        </p:nvSpPr>
        <p:spPr>
          <a:xfrm>
            <a:off x="1131890" y="1348084"/>
            <a:ext cx="8482010" cy="461665"/>
          </a:xfrm>
          <a:prstGeom prst="rect">
            <a:avLst/>
          </a:prstGeom>
          <a:noFill/>
        </p:spPr>
        <p:txBody>
          <a:bodyPr wrap="square" rtlCol="0">
            <a:spAutoFit/>
          </a:bodyPr>
          <a:lstStyle/>
          <a:p>
            <a:pPr marL="342900" indent="-342900">
              <a:buClr>
                <a:srgbClr val="800000"/>
              </a:buClr>
              <a:buFont typeface="Wingdings" panose="05000000000000000000" pitchFamily="2" charset="2"/>
              <a:buChar char="Ø"/>
            </a:pPr>
            <a:r>
              <a:rPr lang="zh-CN" altLang="en-US" sz="2400" b="1" dirty="0"/>
              <a:t>冗余</a:t>
            </a:r>
            <a:r>
              <a:rPr lang="zh-CN" altLang="en-US" sz="2400" b="1" dirty="0" smtClean="0"/>
              <a:t>问题：</a:t>
            </a:r>
            <a:r>
              <a:rPr lang="zh-CN" altLang="en-US" sz="2400" dirty="0" smtClean="0">
                <a:solidFill>
                  <a:srgbClr val="800000"/>
                </a:solidFill>
              </a:rPr>
              <a:t>属性</a:t>
            </a:r>
            <a:r>
              <a:rPr lang="zh-CN" altLang="en-US" sz="2400" dirty="0" smtClean="0">
                <a:solidFill>
                  <a:srgbClr val="800000"/>
                </a:solidFill>
              </a:rPr>
              <a:t>重复，</a:t>
            </a:r>
            <a:r>
              <a:rPr lang="zh-CN" altLang="en-US" sz="2400" dirty="0" smtClean="0">
                <a:solidFill>
                  <a:srgbClr val="800000"/>
                </a:solidFill>
              </a:rPr>
              <a:t>属性相关</a:t>
            </a:r>
            <a:r>
              <a:rPr lang="zh-CN" altLang="en-US" sz="2400" dirty="0" smtClean="0">
                <a:solidFill>
                  <a:srgbClr val="800000"/>
                </a:solidFill>
              </a:rPr>
              <a:t>冗余，元组重复。</a:t>
            </a:r>
            <a:endParaRPr lang="zh-CN" altLang="en-US" sz="2400" dirty="0" smtClean="0">
              <a:solidFill>
                <a:srgbClr val="800000"/>
              </a:solidFill>
            </a:endParaRPr>
          </a:p>
        </p:txBody>
      </p:sp>
      <p:sp>
        <p:nvSpPr>
          <p:cNvPr id="7" name="平行四边形 6">
            <a:extLst>
              <a:ext uri="{FF2B5EF4-FFF2-40B4-BE49-F238E27FC236}">
                <a16:creationId xmlns:a16="http://schemas.microsoft.com/office/drawing/2014/main" xmlns="" id="{2E7CAF6D-58C0-4E7C-A47F-FE603F08A95A}"/>
              </a:ext>
            </a:extLst>
          </p:cNvPr>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a:extLst>
              <a:ext uri="{FF2B5EF4-FFF2-40B4-BE49-F238E27FC236}">
                <a16:creationId xmlns:a16="http://schemas.microsoft.com/office/drawing/2014/main" xmlns="" id="{E8C0377A-BCC0-4857-8F17-D4015D8E581F}"/>
              </a:ext>
            </a:extLst>
          </p:cNvPr>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a:extLst>
              <a:ext uri="{FF2B5EF4-FFF2-40B4-BE49-F238E27FC236}">
                <a16:creationId xmlns:a16="http://schemas.microsoft.com/office/drawing/2014/main" xmlns="" id="{291382BB-474E-4943-BED7-AC8848FB6D34}"/>
              </a:ext>
            </a:extLst>
          </p:cNvPr>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6">
            <a:extLst>
              <a:ext uri="{FF2B5EF4-FFF2-40B4-BE49-F238E27FC236}">
                <a16:creationId xmlns:a16="http://schemas.microsoft.com/office/drawing/2014/main" xmlns="" id="{8B91276B-2DF3-40BB-BEDD-B3134903A8D9}"/>
              </a:ext>
            </a:extLst>
          </p:cNvPr>
          <p:cNvSpPr txBox="1"/>
          <p:nvPr/>
        </p:nvSpPr>
        <p:spPr>
          <a:xfrm>
            <a:off x="1131891" y="766772"/>
            <a:ext cx="3763493" cy="523220"/>
          </a:xfrm>
          <a:prstGeom prst="rect">
            <a:avLst/>
          </a:prstGeom>
          <a:noFill/>
        </p:spPr>
        <p:txBody>
          <a:bodyPr wrap="square" rtlCol="0">
            <a:spAutoFit/>
          </a:bodyPr>
          <a:lstStyle>
            <a:defPPr>
              <a:defRPr lang="zh-CN"/>
            </a:defPPr>
            <a:lvl1pPr>
              <a:defRPr sz="2400" b="1">
                <a:solidFill>
                  <a:schemeClr val="tx1">
                    <a:lumMod val="65000"/>
                    <a:lumOff val="35000"/>
                  </a:schemeClr>
                </a:solidFill>
                <a:latin typeface="微软雅黑" panose="020B0503020204020204" charset="-122"/>
                <a:ea typeface="微软雅黑" panose="020B0503020204020204" charset="-122"/>
              </a:defRPr>
            </a:lvl1pPr>
          </a:lstStyle>
          <a:p>
            <a:r>
              <a:rPr lang="zh-CN" altLang="en-US" dirty="0"/>
              <a:t>数据集成</a:t>
            </a:r>
          </a:p>
        </p:txBody>
      </p:sp>
      <p:sp>
        <p:nvSpPr>
          <p:cNvPr id="2" name="双大括号 1">
            <a:extLst>
              <a:ext uri="{FF2B5EF4-FFF2-40B4-BE49-F238E27FC236}">
                <a16:creationId xmlns:a16="http://schemas.microsoft.com/office/drawing/2014/main" xmlns="" id="{207E1DF4-F255-408A-BEDE-0797A5247BD5}"/>
              </a:ext>
            </a:extLst>
          </p:cNvPr>
          <p:cNvSpPr/>
          <p:nvPr/>
        </p:nvSpPr>
        <p:spPr>
          <a:xfrm>
            <a:off x="9449088" y="1906119"/>
            <a:ext cx="2298412" cy="1713381"/>
          </a:xfrm>
          <a:prstGeom prst="bracePair">
            <a:avLst/>
          </a:prstGeom>
          <a:ln>
            <a:solidFill>
              <a:srgbClr val="8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400" dirty="0" smtClean="0"/>
              <a:t>数值数据的相关系数</a:t>
            </a:r>
            <a:endParaRPr lang="en-US" altLang="zh-CN" sz="2400" dirty="0" smtClean="0"/>
          </a:p>
          <a:p>
            <a:pPr algn="ctr"/>
            <a:endParaRPr lang="en-US" altLang="zh-CN" sz="2400" dirty="0" smtClean="0"/>
          </a:p>
          <a:p>
            <a:pPr algn="ctr"/>
            <a:r>
              <a:rPr lang="zh-CN" altLang="en-US" sz="2400" dirty="0" smtClean="0"/>
              <a:t>数值数据的协方差</a:t>
            </a:r>
            <a:endParaRPr lang="zh-CN" altLang="en-US" sz="2400" dirty="0"/>
          </a:p>
        </p:txBody>
      </p:sp>
      <p:graphicFrame>
        <p:nvGraphicFramePr>
          <p:cNvPr id="24" name="表格 23">
            <a:extLst>
              <a:ext uri="{FF2B5EF4-FFF2-40B4-BE49-F238E27FC236}">
                <a16:creationId xmlns:a16="http://schemas.microsoft.com/office/drawing/2014/main" xmlns="" id="{EAFEA89D-FBF8-4A3B-BA30-9EFD74052557}"/>
              </a:ext>
            </a:extLst>
          </p:cNvPr>
          <p:cNvGraphicFramePr>
            <a:graphicFrameLocks noGrp="1"/>
          </p:cNvGraphicFramePr>
          <p:nvPr>
            <p:extLst>
              <p:ext uri="{D42A27DB-BD31-4B8C-83A1-F6EECF244321}">
                <p14:modId xmlns:p14="http://schemas.microsoft.com/office/powerpoint/2010/main" xmlns="" val="578343331"/>
              </p:ext>
            </p:extLst>
          </p:nvPr>
        </p:nvGraphicFramePr>
        <p:xfrm>
          <a:off x="2476500" y="3302000"/>
          <a:ext cx="6870699" cy="2776383"/>
        </p:xfrm>
        <a:graphic>
          <a:graphicData uri="http://schemas.openxmlformats.org/drawingml/2006/table">
            <a:tbl>
              <a:tblPr firstRow="1" bandRow="1">
                <a:tableStyleId>{5C22544A-7EE6-4342-B048-85BDC9FD1C3A}</a:tableStyleId>
              </a:tblPr>
              <a:tblGrid>
                <a:gridCol w="1015289">
                  <a:extLst>
                    <a:ext uri="{9D8B030D-6E8A-4147-A177-3AD203B41FA5}">
                      <a16:colId xmlns:a16="http://schemas.microsoft.com/office/drawing/2014/main" xmlns="" val="3289846055"/>
                    </a:ext>
                  </a:extLst>
                </a:gridCol>
                <a:gridCol w="1104794">
                  <a:extLst>
                    <a:ext uri="{9D8B030D-6E8A-4147-A177-3AD203B41FA5}">
                      <a16:colId xmlns:a16="http://schemas.microsoft.com/office/drawing/2014/main" xmlns="" val="24864092"/>
                    </a:ext>
                  </a:extLst>
                </a:gridCol>
                <a:gridCol w="662878">
                  <a:extLst>
                    <a:ext uri="{9D8B030D-6E8A-4147-A177-3AD203B41FA5}">
                      <a16:colId xmlns:a16="http://schemas.microsoft.com/office/drawing/2014/main" xmlns="" val="576263630"/>
                    </a:ext>
                  </a:extLst>
                </a:gridCol>
                <a:gridCol w="988939">
                  <a:extLst>
                    <a:ext uri="{9D8B030D-6E8A-4147-A177-3AD203B41FA5}">
                      <a16:colId xmlns:a16="http://schemas.microsoft.com/office/drawing/2014/main" xmlns="" val="2097189042"/>
                    </a:ext>
                  </a:extLst>
                </a:gridCol>
                <a:gridCol w="762000">
                  <a:extLst>
                    <a:ext uri="{9D8B030D-6E8A-4147-A177-3AD203B41FA5}">
                      <a16:colId xmlns:a16="http://schemas.microsoft.com/office/drawing/2014/main" xmlns="" val="3356781052"/>
                    </a:ext>
                  </a:extLst>
                </a:gridCol>
                <a:gridCol w="1092200"/>
                <a:gridCol w="1244599"/>
              </a:tblGrid>
              <a:tr h="719803">
                <a:tc>
                  <a:txBody>
                    <a:bodyPr/>
                    <a:lstStyle/>
                    <a:p>
                      <a:r>
                        <a:rPr lang="zh-CN" altLang="en-US" dirty="0"/>
                        <a:t>客户编号</a:t>
                      </a:r>
                    </a:p>
                  </a:txBody>
                  <a:tcPr/>
                </a:tc>
                <a:tc>
                  <a:txBody>
                    <a:bodyPr/>
                    <a:lstStyle/>
                    <a:p>
                      <a:r>
                        <a:rPr lang="zh-CN" altLang="en-US" dirty="0"/>
                        <a:t>客户名称</a:t>
                      </a:r>
                    </a:p>
                  </a:txBody>
                  <a:tcPr/>
                </a:tc>
                <a:tc>
                  <a:txBody>
                    <a:bodyPr/>
                    <a:lstStyle/>
                    <a:p>
                      <a:r>
                        <a:rPr lang="en-US" altLang="zh-CN" dirty="0"/>
                        <a:t>......</a:t>
                      </a:r>
                      <a:endParaRPr lang="zh-CN" altLang="en-US" dirty="0"/>
                    </a:p>
                  </a:txBody>
                  <a:tcPr/>
                </a:tc>
                <a:tc>
                  <a:txBody>
                    <a:bodyPr/>
                    <a:lstStyle/>
                    <a:p>
                      <a:r>
                        <a:rPr lang="en-US" altLang="zh-CN" dirty="0">
                          <a:solidFill>
                            <a:schemeClr val="tx1"/>
                          </a:solidFill>
                        </a:rPr>
                        <a:t>female</a:t>
                      </a:r>
                      <a:endParaRPr lang="zh-CN" altLang="en-US" dirty="0">
                        <a:solidFill>
                          <a:schemeClr val="tx1"/>
                        </a:solidFill>
                      </a:endParaRPr>
                    </a:p>
                  </a:txBody>
                  <a:tcPr>
                    <a:solidFill>
                      <a:schemeClr val="accent2">
                        <a:lumMod val="60000"/>
                        <a:lumOff val="40000"/>
                      </a:schemeClr>
                    </a:solidFill>
                  </a:tcPr>
                </a:tc>
                <a:tc>
                  <a:txBody>
                    <a:bodyPr/>
                    <a:lstStyle/>
                    <a:p>
                      <a:r>
                        <a:rPr lang="zh-CN" altLang="en-US" dirty="0">
                          <a:solidFill>
                            <a:schemeClr val="bg1"/>
                          </a:solidFill>
                        </a:rPr>
                        <a:t>性别</a:t>
                      </a:r>
                    </a:p>
                  </a:txBody>
                  <a:tcPr>
                    <a:solidFill>
                      <a:schemeClr val="accent2">
                        <a:lumMod val="60000"/>
                        <a:lumOff val="40000"/>
                      </a:schemeClr>
                    </a:solidFill>
                  </a:tcPr>
                </a:tc>
                <a:tc>
                  <a:txBody>
                    <a:bodyPr/>
                    <a:lstStyle/>
                    <a:p>
                      <a:r>
                        <a:rPr lang="zh-CN" altLang="en-US" dirty="0" smtClean="0">
                          <a:solidFill>
                            <a:schemeClr val="bg1"/>
                          </a:solidFill>
                        </a:rPr>
                        <a:t>月薪</a:t>
                      </a:r>
                      <a:endParaRPr lang="zh-CN" altLang="en-US" dirty="0">
                        <a:solidFill>
                          <a:schemeClr val="bg1"/>
                        </a:solidFill>
                      </a:endParaRPr>
                    </a:p>
                  </a:txBody>
                  <a:tcPr>
                    <a:solidFill>
                      <a:srgbClr val="00B050"/>
                    </a:solidFill>
                  </a:tcPr>
                </a:tc>
                <a:tc>
                  <a:txBody>
                    <a:bodyPr/>
                    <a:lstStyle/>
                    <a:p>
                      <a:r>
                        <a:rPr lang="zh-CN" altLang="en-US" dirty="0" smtClean="0">
                          <a:solidFill>
                            <a:schemeClr val="bg1"/>
                          </a:solidFill>
                        </a:rPr>
                        <a:t>年收入</a:t>
                      </a:r>
                      <a:endParaRPr lang="zh-CN" altLang="en-US" dirty="0">
                        <a:solidFill>
                          <a:schemeClr val="bg1"/>
                        </a:solidFill>
                      </a:endParaRPr>
                    </a:p>
                  </a:txBody>
                  <a:tcPr>
                    <a:solidFill>
                      <a:srgbClr val="00B050"/>
                    </a:solidFill>
                  </a:tcPr>
                </a:tc>
                <a:extLst>
                  <a:ext uri="{0D108BD9-81ED-4DB2-BD59-A6C34878D82A}">
                    <a16:rowId xmlns:a16="http://schemas.microsoft.com/office/drawing/2014/main" xmlns="" val="505817627"/>
                  </a:ext>
                </a:extLst>
              </a:tr>
              <a:tr h="411316">
                <a:tc>
                  <a:txBody>
                    <a:bodyPr/>
                    <a:lstStyle/>
                    <a:p>
                      <a:r>
                        <a:rPr lang="en-US" altLang="zh-CN" dirty="0"/>
                        <a:t>0001</a:t>
                      </a:r>
                      <a:endParaRPr lang="zh-CN" altLang="en-US" dirty="0"/>
                    </a:p>
                  </a:txBody>
                  <a:tcPr/>
                </a:tc>
                <a:tc>
                  <a:txBody>
                    <a:bodyPr/>
                    <a:lstStyle/>
                    <a:p>
                      <a:r>
                        <a:rPr lang="zh-CN" altLang="en-US" dirty="0"/>
                        <a:t>张三</a:t>
                      </a:r>
                    </a:p>
                  </a:txBody>
                  <a:tcPr/>
                </a:tc>
                <a:tc>
                  <a:txBody>
                    <a:bodyPr/>
                    <a:lstStyle/>
                    <a:p>
                      <a:endParaRPr lang="zh-CN" altLang="en-US"/>
                    </a:p>
                  </a:txBody>
                  <a:tcPr/>
                </a:tc>
                <a:tc>
                  <a:txBody>
                    <a:bodyPr/>
                    <a:lstStyle/>
                    <a:p>
                      <a:r>
                        <a:rPr lang="en-US" altLang="zh-CN" dirty="0"/>
                        <a:t>0</a:t>
                      </a:r>
                      <a:endParaRPr lang="zh-CN" altLang="en-US" dirty="0"/>
                    </a:p>
                  </a:txBody>
                  <a:tcPr>
                    <a:solidFill>
                      <a:schemeClr val="accent2">
                        <a:lumMod val="60000"/>
                        <a:lumOff val="40000"/>
                      </a:schemeClr>
                    </a:solidFill>
                  </a:tcPr>
                </a:tc>
                <a:tc>
                  <a:txBody>
                    <a:bodyPr/>
                    <a:lstStyle/>
                    <a:p>
                      <a:r>
                        <a:rPr lang="zh-CN" altLang="en-US" dirty="0">
                          <a:solidFill>
                            <a:schemeClr val="bg1"/>
                          </a:solidFill>
                        </a:rPr>
                        <a:t>男</a:t>
                      </a:r>
                    </a:p>
                  </a:txBody>
                  <a:tcPr>
                    <a:solidFill>
                      <a:schemeClr val="accent2">
                        <a:lumMod val="60000"/>
                        <a:lumOff val="40000"/>
                      </a:schemeClr>
                    </a:solidFill>
                  </a:tcPr>
                </a:tc>
                <a:tc>
                  <a:txBody>
                    <a:bodyPr/>
                    <a:lstStyle/>
                    <a:p>
                      <a:r>
                        <a:rPr lang="en-US" altLang="zh-CN" dirty="0" smtClean="0">
                          <a:solidFill>
                            <a:schemeClr val="bg1"/>
                          </a:solidFill>
                        </a:rPr>
                        <a:t>8</a:t>
                      </a:r>
                      <a:endParaRPr lang="zh-CN" altLang="en-US" dirty="0">
                        <a:solidFill>
                          <a:schemeClr val="bg1"/>
                        </a:solidFill>
                      </a:endParaRPr>
                    </a:p>
                  </a:txBody>
                  <a:tcPr>
                    <a:solidFill>
                      <a:srgbClr val="00B050"/>
                    </a:solidFill>
                  </a:tcPr>
                </a:tc>
                <a:tc>
                  <a:txBody>
                    <a:bodyPr/>
                    <a:lstStyle/>
                    <a:p>
                      <a:r>
                        <a:rPr lang="en-US" altLang="zh-CN" dirty="0" smtClean="0">
                          <a:solidFill>
                            <a:schemeClr val="bg1"/>
                          </a:solidFill>
                        </a:rPr>
                        <a:t>96</a:t>
                      </a:r>
                      <a:endParaRPr lang="zh-CN" altLang="en-US" dirty="0">
                        <a:solidFill>
                          <a:schemeClr val="bg1"/>
                        </a:solidFill>
                      </a:endParaRPr>
                    </a:p>
                  </a:txBody>
                  <a:tcPr>
                    <a:solidFill>
                      <a:srgbClr val="00B050"/>
                    </a:solidFill>
                  </a:tcPr>
                </a:tc>
                <a:extLst>
                  <a:ext uri="{0D108BD9-81ED-4DB2-BD59-A6C34878D82A}">
                    <a16:rowId xmlns:a16="http://schemas.microsoft.com/office/drawing/2014/main" xmlns="" val="953850384"/>
                  </a:ext>
                </a:extLst>
              </a:tr>
              <a:tr h="411316">
                <a:tc>
                  <a:txBody>
                    <a:bodyPr/>
                    <a:lstStyle/>
                    <a:p>
                      <a:r>
                        <a:rPr lang="en-US" altLang="zh-CN" dirty="0"/>
                        <a:t>0002</a:t>
                      </a:r>
                      <a:endParaRPr lang="zh-CN" altLang="en-US" dirty="0"/>
                    </a:p>
                  </a:txBody>
                  <a:tcPr/>
                </a:tc>
                <a:tc>
                  <a:txBody>
                    <a:bodyPr/>
                    <a:lstStyle/>
                    <a:p>
                      <a:r>
                        <a:rPr lang="zh-CN" altLang="en-US" dirty="0"/>
                        <a:t>李四</a:t>
                      </a:r>
                    </a:p>
                  </a:txBody>
                  <a:tcPr/>
                </a:tc>
                <a:tc>
                  <a:txBody>
                    <a:bodyPr/>
                    <a:lstStyle/>
                    <a:p>
                      <a:endParaRPr lang="zh-CN" altLang="en-US"/>
                    </a:p>
                  </a:txBody>
                  <a:tcPr/>
                </a:tc>
                <a:tc>
                  <a:txBody>
                    <a:bodyPr/>
                    <a:lstStyle/>
                    <a:p>
                      <a:r>
                        <a:rPr lang="en-US" altLang="zh-CN" dirty="0"/>
                        <a:t>1</a:t>
                      </a:r>
                      <a:endParaRPr lang="zh-CN" altLang="en-US" dirty="0"/>
                    </a:p>
                  </a:txBody>
                  <a:tcPr>
                    <a:solidFill>
                      <a:schemeClr val="accent2">
                        <a:lumMod val="60000"/>
                        <a:lumOff val="40000"/>
                      </a:schemeClr>
                    </a:solidFill>
                  </a:tcPr>
                </a:tc>
                <a:tc>
                  <a:txBody>
                    <a:bodyPr/>
                    <a:lstStyle/>
                    <a:p>
                      <a:r>
                        <a:rPr lang="zh-CN" altLang="en-US" dirty="0">
                          <a:solidFill>
                            <a:schemeClr val="bg1"/>
                          </a:solidFill>
                        </a:rPr>
                        <a:t>女</a:t>
                      </a:r>
                    </a:p>
                  </a:txBody>
                  <a:tcPr>
                    <a:solidFill>
                      <a:schemeClr val="accent2">
                        <a:lumMod val="60000"/>
                        <a:lumOff val="40000"/>
                      </a:schemeClr>
                    </a:solidFill>
                  </a:tcPr>
                </a:tc>
                <a:tc>
                  <a:txBody>
                    <a:bodyPr/>
                    <a:lstStyle/>
                    <a:p>
                      <a:r>
                        <a:rPr lang="en-US" altLang="zh-CN" dirty="0" smtClean="0">
                          <a:solidFill>
                            <a:schemeClr val="bg1"/>
                          </a:solidFill>
                        </a:rPr>
                        <a:t>7</a:t>
                      </a:r>
                      <a:endParaRPr lang="zh-CN" altLang="en-US" dirty="0">
                        <a:solidFill>
                          <a:schemeClr val="bg1"/>
                        </a:solidFill>
                      </a:endParaRPr>
                    </a:p>
                  </a:txBody>
                  <a:tcPr>
                    <a:solidFill>
                      <a:srgbClr val="00B050"/>
                    </a:solidFill>
                  </a:tcPr>
                </a:tc>
                <a:tc>
                  <a:txBody>
                    <a:bodyPr/>
                    <a:lstStyle/>
                    <a:p>
                      <a:r>
                        <a:rPr lang="en-US" altLang="zh-CN" dirty="0" smtClean="0">
                          <a:solidFill>
                            <a:schemeClr val="bg1"/>
                          </a:solidFill>
                        </a:rPr>
                        <a:t>84</a:t>
                      </a:r>
                      <a:endParaRPr lang="zh-CN" altLang="en-US" dirty="0">
                        <a:solidFill>
                          <a:schemeClr val="bg1"/>
                        </a:solidFill>
                      </a:endParaRPr>
                    </a:p>
                  </a:txBody>
                  <a:tcPr>
                    <a:solidFill>
                      <a:srgbClr val="00B050"/>
                    </a:solidFill>
                  </a:tcPr>
                </a:tc>
                <a:extLst>
                  <a:ext uri="{0D108BD9-81ED-4DB2-BD59-A6C34878D82A}">
                    <a16:rowId xmlns:a16="http://schemas.microsoft.com/office/drawing/2014/main" xmlns="" val="1556846296"/>
                  </a:ext>
                </a:extLst>
              </a:tr>
              <a:tr h="411316">
                <a:tc>
                  <a:txBody>
                    <a:bodyPr/>
                    <a:lstStyle/>
                    <a:p>
                      <a:r>
                        <a:rPr lang="en-US" altLang="zh-CN" dirty="0"/>
                        <a:t>0003</a:t>
                      </a:r>
                      <a:endParaRPr lang="zh-CN" altLang="en-US" dirty="0"/>
                    </a:p>
                  </a:txBody>
                  <a:tcPr/>
                </a:tc>
                <a:tc>
                  <a:txBody>
                    <a:bodyPr/>
                    <a:lstStyle/>
                    <a:p>
                      <a:r>
                        <a:rPr lang="zh-CN" altLang="en-US" dirty="0"/>
                        <a:t>王五</a:t>
                      </a:r>
                    </a:p>
                  </a:txBody>
                  <a:tcPr/>
                </a:tc>
                <a:tc>
                  <a:txBody>
                    <a:bodyPr/>
                    <a:lstStyle/>
                    <a:p>
                      <a:endParaRPr lang="zh-CN" altLang="en-US"/>
                    </a:p>
                  </a:txBody>
                  <a:tcPr/>
                </a:tc>
                <a:tc>
                  <a:txBody>
                    <a:bodyPr/>
                    <a:lstStyle/>
                    <a:p>
                      <a:r>
                        <a:rPr lang="en-US" altLang="zh-CN" dirty="0"/>
                        <a:t>1</a:t>
                      </a:r>
                      <a:endParaRPr lang="zh-CN" altLang="en-US" dirty="0"/>
                    </a:p>
                  </a:txBody>
                  <a:tcPr>
                    <a:solidFill>
                      <a:schemeClr val="accent2">
                        <a:lumMod val="60000"/>
                        <a:lumOff val="40000"/>
                      </a:schemeClr>
                    </a:solidFill>
                  </a:tcPr>
                </a:tc>
                <a:tc>
                  <a:txBody>
                    <a:bodyPr/>
                    <a:lstStyle/>
                    <a:p>
                      <a:r>
                        <a:rPr lang="zh-CN" altLang="en-US" dirty="0">
                          <a:solidFill>
                            <a:schemeClr val="bg1"/>
                          </a:solidFill>
                        </a:rPr>
                        <a:t>女</a:t>
                      </a:r>
                    </a:p>
                  </a:txBody>
                  <a:tcPr>
                    <a:solidFill>
                      <a:schemeClr val="accent2">
                        <a:lumMod val="60000"/>
                        <a:lumOff val="40000"/>
                      </a:schemeClr>
                    </a:solidFill>
                  </a:tcPr>
                </a:tc>
                <a:tc>
                  <a:txBody>
                    <a:bodyPr/>
                    <a:lstStyle/>
                    <a:p>
                      <a:r>
                        <a:rPr lang="en-US" altLang="zh-CN" dirty="0" smtClean="0">
                          <a:solidFill>
                            <a:schemeClr val="bg1"/>
                          </a:solidFill>
                        </a:rPr>
                        <a:t>6</a:t>
                      </a:r>
                      <a:endParaRPr lang="zh-CN" altLang="en-US" dirty="0">
                        <a:solidFill>
                          <a:schemeClr val="bg1"/>
                        </a:solidFill>
                      </a:endParaRPr>
                    </a:p>
                  </a:txBody>
                  <a:tcPr>
                    <a:solidFill>
                      <a:srgbClr val="00B050"/>
                    </a:solidFill>
                  </a:tcPr>
                </a:tc>
                <a:tc>
                  <a:txBody>
                    <a:bodyPr/>
                    <a:lstStyle/>
                    <a:p>
                      <a:r>
                        <a:rPr lang="en-US" altLang="zh-CN" dirty="0" smtClean="0">
                          <a:solidFill>
                            <a:schemeClr val="bg1"/>
                          </a:solidFill>
                        </a:rPr>
                        <a:t>72</a:t>
                      </a:r>
                      <a:endParaRPr lang="zh-CN" altLang="en-US" dirty="0">
                        <a:solidFill>
                          <a:schemeClr val="bg1"/>
                        </a:solidFill>
                      </a:endParaRPr>
                    </a:p>
                  </a:txBody>
                  <a:tcPr>
                    <a:solidFill>
                      <a:srgbClr val="00B050"/>
                    </a:solidFill>
                  </a:tcPr>
                </a:tc>
                <a:extLst>
                  <a:ext uri="{0D108BD9-81ED-4DB2-BD59-A6C34878D82A}">
                    <a16:rowId xmlns:a16="http://schemas.microsoft.com/office/drawing/2014/main" xmlns="" val="3363390127"/>
                  </a:ext>
                </a:extLst>
              </a:tr>
              <a:tr h="411316">
                <a:tc>
                  <a:txBody>
                    <a:bodyPr/>
                    <a:lstStyle/>
                    <a:p>
                      <a:r>
                        <a:rPr lang="en-US" altLang="zh-CN" dirty="0"/>
                        <a:t>0004</a:t>
                      </a:r>
                      <a:endParaRPr lang="zh-CN" altLang="en-US" dirty="0"/>
                    </a:p>
                  </a:txBody>
                  <a:tcPr>
                    <a:solidFill>
                      <a:srgbClr val="FFC000"/>
                    </a:solidFill>
                  </a:tcPr>
                </a:tc>
                <a:tc>
                  <a:txBody>
                    <a:bodyPr/>
                    <a:lstStyle/>
                    <a:p>
                      <a:r>
                        <a:rPr lang="zh-CN" altLang="en-US" dirty="0"/>
                        <a:t>赵刚</a:t>
                      </a:r>
                    </a:p>
                  </a:txBody>
                  <a:tcPr>
                    <a:solidFill>
                      <a:srgbClr val="FFC000"/>
                    </a:solidFill>
                  </a:tcPr>
                </a:tc>
                <a:tc>
                  <a:txBody>
                    <a:bodyPr/>
                    <a:lstStyle/>
                    <a:p>
                      <a:endParaRPr lang="zh-CN" altLang="en-US" dirty="0"/>
                    </a:p>
                  </a:txBody>
                  <a:tcPr>
                    <a:solidFill>
                      <a:srgbClr val="FFC000"/>
                    </a:solidFill>
                  </a:tcPr>
                </a:tc>
                <a:tc>
                  <a:txBody>
                    <a:bodyPr/>
                    <a:lstStyle/>
                    <a:p>
                      <a:r>
                        <a:rPr lang="en-US" altLang="zh-CN" dirty="0"/>
                        <a:t>0</a:t>
                      </a:r>
                      <a:endParaRPr lang="zh-CN" altLang="en-US" dirty="0"/>
                    </a:p>
                  </a:txBody>
                  <a:tcPr>
                    <a:solidFill>
                      <a:schemeClr val="accent2">
                        <a:lumMod val="60000"/>
                        <a:lumOff val="40000"/>
                      </a:schemeClr>
                    </a:solidFill>
                  </a:tcPr>
                </a:tc>
                <a:tc>
                  <a:txBody>
                    <a:bodyPr/>
                    <a:lstStyle/>
                    <a:p>
                      <a:r>
                        <a:rPr lang="zh-CN" altLang="en-US" dirty="0">
                          <a:solidFill>
                            <a:schemeClr val="bg1"/>
                          </a:solidFill>
                        </a:rPr>
                        <a:t>男</a:t>
                      </a:r>
                    </a:p>
                  </a:txBody>
                  <a:tcPr>
                    <a:solidFill>
                      <a:schemeClr val="accent2">
                        <a:lumMod val="60000"/>
                        <a:lumOff val="40000"/>
                      </a:schemeClr>
                    </a:solidFill>
                  </a:tcPr>
                </a:tc>
                <a:tc>
                  <a:txBody>
                    <a:bodyPr/>
                    <a:lstStyle/>
                    <a:p>
                      <a:r>
                        <a:rPr lang="en-US" altLang="zh-CN" dirty="0" smtClean="0">
                          <a:solidFill>
                            <a:schemeClr val="bg1"/>
                          </a:solidFill>
                        </a:rPr>
                        <a:t>7.5</a:t>
                      </a:r>
                      <a:endParaRPr lang="zh-CN" altLang="en-US" dirty="0">
                        <a:solidFill>
                          <a:schemeClr val="bg1"/>
                        </a:solidFill>
                      </a:endParaRPr>
                    </a:p>
                  </a:txBody>
                  <a:tcPr>
                    <a:solidFill>
                      <a:srgbClr val="00B050"/>
                    </a:solidFill>
                  </a:tcPr>
                </a:tc>
                <a:tc>
                  <a:txBody>
                    <a:bodyPr/>
                    <a:lstStyle/>
                    <a:p>
                      <a:r>
                        <a:rPr lang="en-US" altLang="zh-CN" dirty="0" smtClean="0">
                          <a:solidFill>
                            <a:schemeClr val="bg1"/>
                          </a:solidFill>
                        </a:rPr>
                        <a:t>90</a:t>
                      </a:r>
                      <a:endParaRPr lang="zh-CN" altLang="en-US" dirty="0">
                        <a:solidFill>
                          <a:schemeClr val="bg1"/>
                        </a:solidFill>
                      </a:endParaRPr>
                    </a:p>
                  </a:txBody>
                  <a:tcPr>
                    <a:solidFill>
                      <a:srgbClr val="00B050"/>
                    </a:solidFill>
                  </a:tcPr>
                </a:tc>
                <a:extLst>
                  <a:ext uri="{0D108BD9-81ED-4DB2-BD59-A6C34878D82A}">
                    <a16:rowId xmlns:a16="http://schemas.microsoft.com/office/drawing/2014/main" xmlns="" val="2962851323"/>
                  </a:ext>
                </a:extLst>
              </a:tr>
              <a:tr h="411316">
                <a:tc>
                  <a:txBody>
                    <a:bodyPr/>
                    <a:lstStyle/>
                    <a:p>
                      <a:r>
                        <a:rPr lang="en-US" altLang="zh-CN" dirty="0"/>
                        <a:t>0005</a:t>
                      </a:r>
                      <a:endParaRPr lang="zh-CN" altLang="en-US" dirty="0"/>
                    </a:p>
                  </a:txBody>
                  <a:tcPr>
                    <a:solidFill>
                      <a:srgbClr val="FFC000"/>
                    </a:solidFill>
                  </a:tcPr>
                </a:tc>
                <a:tc>
                  <a:txBody>
                    <a:bodyPr/>
                    <a:lstStyle/>
                    <a:p>
                      <a:r>
                        <a:rPr lang="zh-CN" altLang="en-US" dirty="0"/>
                        <a:t>赵刚</a:t>
                      </a:r>
                    </a:p>
                  </a:txBody>
                  <a:tcPr>
                    <a:solidFill>
                      <a:srgbClr val="FFC000"/>
                    </a:solidFill>
                  </a:tcPr>
                </a:tc>
                <a:tc>
                  <a:txBody>
                    <a:bodyPr/>
                    <a:lstStyle/>
                    <a:p>
                      <a:endParaRPr lang="zh-CN" altLang="en-US"/>
                    </a:p>
                  </a:txBody>
                  <a:tcPr>
                    <a:solidFill>
                      <a:srgbClr val="FFC000"/>
                    </a:solidFill>
                  </a:tcPr>
                </a:tc>
                <a:tc>
                  <a:txBody>
                    <a:bodyPr/>
                    <a:lstStyle/>
                    <a:p>
                      <a:r>
                        <a:rPr lang="en-US" altLang="zh-CN" dirty="0"/>
                        <a:t>0</a:t>
                      </a:r>
                      <a:endParaRPr lang="zh-CN" altLang="en-US" dirty="0"/>
                    </a:p>
                  </a:txBody>
                  <a:tcPr>
                    <a:solidFill>
                      <a:schemeClr val="accent2">
                        <a:lumMod val="60000"/>
                        <a:lumOff val="40000"/>
                      </a:schemeClr>
                    </a:solidFill>
                  </a:tcPr>
                </a:tc>
                <a:tc>
                  <a:txBody>
                    <a:bodyPr/>
                    <a:lstStyle/>
                    <a:p>
                      <a:r>
                        <a:rPr lang="zh-CN" altLang="en-US" dirty="0">
                          <a:solidFill>
                            <a:schemeClr val="bg1"/>
                          </a:solidFill>
                        </a:rPr>
                        <a:t>男</a:t>
                      </a:r>
                    </a:p>
                  </a:txBody>
                  <a:tcPr>
                    <a:solidFill>
                      <a:schemeClr val="accent2">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bg1"/>
                          </a:solidFill>
                        </a:rPr>
                        <a:t>7.5</a:t>
                      </a:r>
                      <a:endParaRPr lang="zh-CN" altLang="en-US" dirty="0" smtClean="0">
                        <a:solidFill>
                          <a:schemeClr val="bg1"/>
                        </a:solidFill>
                      </a:endParaRPr>
                    </a:p>
                  </a:txBody>
                  <a:tcPr>
                    <a:solidFill>
                      <a:srgbClr val="00B050"/>
                    </a:solidFill>
                  </a:tcPr>
                </a:tc>
                <a:tc>
                  <a:txBody>
                    <a:bodyPr/>
                    <a:lstStyle/>
                    <a:p>
                      <a:r>
                        <a:rPr lang="en-US" altLang="zh-CN" dirty="0" smtClean="0">
                          <a:solidFill>
                            <a:schemeClr val="bg1"/>
                          </a:solidFill>
                        </a:rPr>
                        <a:t>90</a:t>
                      </a:r>
                      <a:endParaRPr lang="zh-CN" altLang="en-US" dirty="0">
                        <a:solidFill>
                          <a:schemeClr val="bg1"/>
                        </a:solidFill>
                      </a:endParaRPr>
                    </a:p>
                  </a:txBody>
                  <a:tcPr>
                    <a:solidFill>
                      <a:srgbClr val="00B050"/>
                    </a:solidFill>
                  </a:tcPr>
                </a:tc>
                <a:extLst>
                  <a:ext uri="{0D108BD9-81ED-4DB2-BD59-A6C34878D82A}">
                    <a16:rowId xmlns:a16="http://schemas.microsoft.com/office/drawing/2014/main" xmlns="" val="1112941723"/>
                  </a:ext>
                </a:extLst>
              </a:tr>
            </a:tbl>
          </a:graphicData>
        </a:graphic>
      </p:graphicFrame>
      <p:sp>
        <p:nvSpPr>
          <p:cNvPr id="27" name="灯片编号占位符 26"/>
          <p:cNvSpPr>
            <a:spLocks noGrp="1"/>
          </p:cNvSpPr>
          <p:nvPr>
            <p:ph type="sldNum" sz="quarter" idx="12"/>
          </p:nvPr>
        </p:nvSpPr>
        <p:spPr/>
        <p:txBody>
          <a:bodyPr/>
          <a:lstStyle/>
          <a:p>
            <a:fld id="{7D9BB5D0-35E4-459D-AEF3-FE4D7C45CC19}" type="slidenum">
              <a:rPr lang="zh-CN" altLang="en-US" smtClean="0"/>
              <a:pPr/>
              <a:t>36</a:t>
            </a:fld>
            <a:endParaRPr lang="zh-CN" altLang="en-US"/>
          </a:p>
        </p:txBody>
      </p:sp>
      <p:sp>
        <p:nvSpPr>
          <p:cNvPr id="32" name="圆角矩形标注 31"/>
          <p:cNvSpPr/>
          <p:nvPr/>
        </p:nvSpPr>
        <p:spPr>
          <a:xfrm>
            <a:off x="5397500" y="2336800"/>
            <a:ext cx="1663700" cy="736600"/>
          </a:xfrm>
          <a:prstGeom prst="wedgeRoundRectCallout">
            <a:avLst>
              <a:gd name="adj1" fmla="val -223"/>
              <a:gd name="adj2" fmla="val 8319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属性重复</a:t>
            </a:r>
            <a:endParaRPr lang="zh-CN" altLang="en-US" dirty="0"/>
          </a:p>
        </p:txBody>
      </p:sp>
      <p:sp>
        <p:nvSpPr>
          <p:cNvPr id="33" name="圆角矩形标注 32"/>
          <p:cNvSpPr/>
          <p:nvPr/>
        </p:nvSpPr>
        <p:spPr>
          <a:xfrm>
            <a:off x="7747000" y="2286000"/>
            <a:ext cx="1663700" cy="736600"/>
          </a:xfrm>
          <a:prstGeom prst="wedgeRoundRectCallout">
            <a:avLst>
              <a:gd name="adj1" fmla="val -26940"/>
              <a:gd name="adj2" fmla="val 883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属性相关冗余</a:t>
            </a:r>
            <a:endParaRPr lang="zh-CN" altLang="en-US" dirty="0"/>
          </a:p>
        </p:txBody>
      </p:sp>
      <p:sp>
        <p:nvSpPr>
          <p:cNvPr id="34" name="圆角矩形标注 33"/>
          <p:cNvSpPr/>
          <p:nvPr/>
        </p:nvSpPr>
        <p:spPr>
          <a:xfrm>
            <a:off x="698500" y="5321300"/>
            <a:ext cx="1333500" cy="774700"/>
          </a:xfrm>
          <a:prstGeom prst="wedgeRoundRectCallout">
            <a:avLst>
              <a:gd name="adj1" fmla="val 70446"/>
              <a:gd name="adj2" fmla="val -79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元组重复</a:t>
            </a:r>
            <a:endParaRPr lang="zh-CN" altLang="en-US" dirty="0"/>
          </a:p>
        </p:txBody>
      </p:sp>
    </p:spTree>
    <p:extLst>
      <p:ext uri="{BB962C8B-B14F-4D97-AF65-F5344CB8AC3E}">
        <p14:creationId xmlns:p14="http://schemas.microsoft.com/office/powerpoint/2010/main" xmlns="" val="1356957369"/>
      </p:ext>
    </p:extLst>
  </p:cSld>
  <p:clrMapOvr>
    <a:masterClrMapping/>
  </p:clrMapOvr>
  <mc:AlternateContent xmlns:mc="http://schemas.openxmlformats.org/markup-compatibility/2006">
    <mc:Choice xmlns:p14="http://schemas.microsoft.com/office/powerpoint/2010/main" xmlns="" Requires="p14">
      <p:transition spd="slow" p14:dur="2000" advTm="101660"/>
    </mc:Choice>
    <mc:Fallback>
      <p:transition spd="slow" advTm="10166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1000" fill="hold"/>
                                        <p:tgtEl>
                                          <p:spTgt spid="32"/>
                                        </p:tgtEl>
                                        <p:attrNameLst>
                                          <p:attrName>ppt_x</p:attrName>
                                        </p:attrNameLst>
                                      </p:cBhvr>
                                      <p:tavLst>
                                        <p:tav tm="0">
                                          <p:val>
                                            <p:strVal val="#ppt_x-.2"/>
                                          </p:val>
                                        </p:tav>
                                        <p:tav tm="100000">
                                          <p:val>
                                            <p:strVal val="#ppt_x"/>
                                          </p:val>
                                        </p:tav>
                                      </p:tavLst>
                                    </p:anim>
                                    <p:anim calcmode="lin" valueType="num">
                                      <p:cBhvr>
                                        <p:cTn id="8" dur="1000" fill="hold"/>
                                        <p:tgtEl>
                                          <p:spTgt spid="32"/>
                                        </p:tgtEl>
                                        <p:attrNameLst>
                                          <p:attrName>ppt_y</p:attrName>
                                        </p:attrNameLst>
                                      </p:cBhvr>
                                      <p:tavLst>
                                        <p:tav tm="0">
                                          <p:val>
                                            <p:strVal val="#ppt_y"/>
                                          </p:val>
                                        </p:tav>
                                        <p:tav tm="100000">
                                          <p:val>
                                            <p:strVal val="#ppt_y"/>
                                          </p:val>
                                        </p:tav>
                                      </p:tavLst>
                                    </p:anim>
                                    <p:animEffect transition="in" filter="wipe(right)" prLst="gradientSize: 0.1">
                                      <p:cBhvr>
                                        <p:cTn id="9" dur="1000"/>
                                        <p:tgtEl>
                                          <p:spTgt spid="32"/>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33"/>
                                        </p:tgtEl>
                                        <p:attrNameLst>
                                          <p:attrName>style.visibility</p:attrName>
                                        </p:attrNameLst>
                                      </p:cBhvr>
                                      <p:to>
                                        <p:strVal val="visible"/>
                                      </p:to>
                                    </p:set>
                                    <p:anim calcmode="lin" valueType="num">
                                      <p:cBhvr>
                                        <p:cTn id="14" dur="1000" fill="hold"/>
                                        <p:tgtEl>
                                          <p:spTgt spid="33"/>
                                        </p:tgtEl>
                                        <p:attrNameLst>
                                          <p:attrName>ppt_x</p:attrName>
                                        </p:attrNameLst>
                                      </p:cBhvr>
                                      <p:tavLst>
                                        <p:tav tm="0">
                                          <p:val>
                                            <p:strVal val="#ppt_x-.2"/>
                                          </p:val>
                                        </p:tav>
                                        <p:tav tm="100000">
                                          <p:val>
                                            <p:strVal val="#ppt_x"/>
                                          </p:val>
                                        </p:tav>
                                      </p:tavLst>
                                    </p:anim>
                                    <p:anim calcmode="lin" valueType="num">
                                      <p:cBhvr>
                                        <p:cTn id="15" dur="1000" fill="hold"/>
                                        <p:tgtEl>
                                          <p:spTgt spid="33"/>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3"/>
                                        </p:tgtEl>
                                      </p:cBhvr>
                                    </p:animEffect>
                                  </p:childTnLst>
                                </p:cTn>
                              </p:par>
                              <p:par>
                                <p:cTn id="17" presetID="29"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1000" fill="hold"/>
                                        <p:tgtEl>
                                          <p:spTgt spid="2"/>
                                        </p:tgtEl>
                                        <p:attrNameLst>
                                          <p:attrName>ppt_x</p:attrName>
                                        </p:attrNameLst>
                                      </p:cBhvr>
                                      <p:tavLst>
                                        <p:tav tm="0">
                                          <p:val>
                                            <p:strVal val="#ppt_x-.2"/>
                                          </p:val>
                                        </p:tav>
                                        <p:tav tm="100000">
                                          <p:val>
                                            <p:strVal val="#ppt_x"/>
                                          </p:val>
                                        </p:tav>
                                      </p:tavLst>
                                    </p:anim>
                                    <p:anim calcmode="lin" valueType="num">
                                      <p:cBhvr>
                                        <p:cTn id="20"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21" dur="10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9" presetClass="entr" presetSubtype="0" fill="hold" grpId="0" nodeType="clickEffect">
                                  <p:stCondLst>
                                    <p:cond delay="0"/>
                                  </p:stCondLst>
                                  <p:childTnLst>
                                    <p:set>
                                      <p:cBhvr>
                                        <p:cTn id="25" dur="1" fill="hold">
                                          <p:stCondLst>
                                            <p:cond delay="0"/>
                                          </p:stCondLst>
                                        </p:cTn>
                                        <p:tgtEl>
                                          <p:spTgt spid="34"/>
                                        </p:tgtEl>
                                        <p:attrNameLst>
                                          <p:attrName>style.visibility</p:attrName>
                                        </p:attrNameLst>
                                      </p:cBhvr>
                                      <p:to>
                                        <p:strVal val="visible"/>
                                      </p:to>
                                    </p:set>
                                    <p:anim calcmode="lin" valueType="num">
                                      <p:cBhvr>
                                        <p:cTn id="26" dur="1000" fill="hold"/>
                                        <p:tgtEl>
                                          <p:spTgt spid="34"/>
                                        </p:tgtEl>
                                        <p:attrNameLst>
                                          <p:attrName>ppt_x</p:attrName>
                                        </p:attrNameLst>
                                      </p:cBhvr>
                                      <p:tavLst>
                                        <p:tav tm="0">
                                          <p:val>
                                            <p:strVal val="#ppt_x-.2"/>
                                          </p:val>
                                        </p:tav>
                                        <p:tav tm="100000">
                                          <p:val>
                                            <p:strVal val="#ppt_x"/>
                                          </p:val>
                                        </p:tav>
                                      </p:tavLst>
                                    </p:anim>
                                    <p:anim calcmode="lin" valueType="num">
                                      <p:cBhvr>
                                        <p:cTn id="27" dur="1000" fill="hold"/>
                                        <p:tgtEl>
                                          <p:spTgt spid="34"/>
                                        </p:tgtEl>
                                        <p:attrNameLst>
                                          <p:attrName>ppt_y</p:attrName>
                                        </p:attrNameLst>
                                      </p:cBhvr>
                                      <p:tavLst>
                                        <p:tav tm="0">
                                          <p:val>
                                            <p:strVal val="#ppt_y"/>
                                          </p:val>
                                        </p:tav>
                                        <p:tav tm="100000">
                                          <p:val>
                                            <p:strVal val="#ppt_y"/>
                                          </p:val>
                                        </p:tav>
                                      </p:tavLst>
                                    </p:anim>
                                    <p:animEffect transition="in" filter="wipe(right)" prLst="gradientSize: 0.1">
                                      <p:cBhvr>
                                        <p:cTn id="28"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2" grpId="0" animBg="1"/>
      <p:bldP spid="33" grpId="0" animBg="1"/>
      <p:bldP spid="3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xmlns="" id="{263B2E1E-1C89-4BFE-A7CE-83B05C8EBB42}"/>
              </a:ext>
            </a:extLst>
          </p:cNvPr>
          <p:cNvSpPr txBox="1"/>
          <p:nvPr/>
        </p:nvSpPr>
        <p:spPr>
          <a:xfrm>
            <a:off x="1131890" y="1348084"/>
            <a:ext cx="9295477" cy="1200329"/>
          </a:xfrm>
          <a:prstGeom prst="rect">
            <a:avLst/>
          </a:prstGeom>
          <a:noFill/>
        </p:spPr>
        <p:txBody>
          <a:bodyPr wrap="square" rtlCol="0">
            <a:spAutoFit/>
          </a:bodyPr>
          <a:lstStyle/>
          <a:p>
            <a:pPr marL="342900" indent="-342900">
              <a:buClr>
                <a:srgbClr val="800000"/>
              </a:buClr>
              <a:buFont typeface="Wingdings" panose="05000000000000000000" pitchFamily="2" charset="2"/>
              <a:buChar char="Ø"/>
            </a:pPr>
            <a:r>
              <a:rPr lang="zh-CN" altLang="en-US" sz="2400" b="1" dirty="0"/>
              <a:t>数据冲突的检测与处理</a:t>
            </a:r>
            <a:endParaRPr lang="en-US" altLang="zh-CN" sz="2400" b="1" dirty="0"/>
          </a:p>
          <a:p>
            <a:r>
              <a:rPr lang="zh-CN" altLang="en-US" sz="2400" dirty="0">
                <a:latin typeface="华文楷体" panose="02010600040101010101" pitchFamily="2" charset="-122"/>
                <a:ea typeface="华文楷体" panose="02010600040101010101" pitchFamily="2" charset="-122"/>
              </a:rPr>
              <a:t>对现实世界的同一实体，来自不同数据源的属性定义不同。</a:t>
            </a:r>
            <a:endParaRPr lang="en-US" altLang="zh-CN" sz="2400" dirty="0">
              <a:latin typeface="华文楷体" panose="02010600040101010101" pitchFamily="2" charset="-122"/>
              <a:ea typeface="华文楷体" panose="02010600040101010101" pitchFamily="2" charset="-122"/>
            </a:endParaRPr>
          </a:p>
          <a:p>
            <a:r>
              <a:rPr lang="zh-CN" altLang="en-US" sz="2400" b="1" dirty="0">
                <a:latin typeface="华文楷体" panose="02010600040101010101" pitchFamily="2" charset="-122"/>
                <a:ea typeface="华文楷体" panose="02010600040101010101" pitchFamily="2" charset="-122"/>
              </a:rPr>
              <a:t>原因：表示方法，度量单位、编码或比例的差异</a:t>
            </a:r>
            <a:endParaRPr lang="en-US" altLang="zh-CN" sz="2400" b="1" dirty="0"/>
          </a:p>
        </p:txBody>
      </p:sp>
      <p:sp>
        <p:nvSpPr>
          <p:cNvPr id="8" name="平行四边形 7">
            <a:extLst>
              <a:ext uri="{FF2B5EF4-FFF2-40B4-BE49-F238E27FC236}">
                <a16:creationId xmlns:a16="http://schemas.microsoft.com/office/drawing/2014/main" xmlns="" id="{AC45E86D-9369-4ACC-A7B6-2351690F2CE1}"/>
              </a:ext>
            </a:extLst>
          </p:cNvPr>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a:extLst>
              <a:ext uri="{FF2B5EF4-FFF2-40B4-BE49-F238E27FC236}">
                <a16:creationId xmlns:a16="http://schemas.microsoft.com/office/drawing/2014/main" xmlns="" id="{DAE91EC8-4A82-45C8-A3F6-A5A9949F2719}"/>
              </a:ext>
            </a:extLst>
          </p:cNvPr>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a:extLst>
              <a:ext uri="{FF2B5EF4-FFF2-40B4-BE49-F238E27FC236}">
                <a16:creationId xmlns:a16="http://schemas.microsoft.com/office/drawing/2014/main" xmlns="" id="{7733230E-C8AD-4AFA-B08C-EA6224EDA53E}"/>
              </a:ext>
            </a:extLst>
          </p:cNvPr>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6">
            <a:extLst>
              <a:ext uri="{FF2B5EF4-FFF2-40B4-BE49-F238E27FC236}">
                <a16:creationId xmlns:a16="http://schemas.microsoft.com/office/drawing/2014/main" xmlns="" id="{85B4C91A-083E-421E-A150-FE7C6B47F9DF}"/>
              </a:ext>
            </a:extLst>
          </p:cNvPr>
          <p:cNvSpPr txBox="1"/>
          <p:nvPr/>
        </p:nvSpPr>
        <p:spPr>
          <a:xfrm>
            <a:off x="1131891" y="766772"/>
            <a:ext cx="3763493" cy="523220"/>
          </a:xfrm>
          <a:prstGeom prst="rect">
            <a:avLst/>
          </a:prstGeom>
          <a:noFill/>
        </p:spPr>
        <p:txBody>
          <a:bodyPr wrap="square" rtlCol="0">
            <a:spAutoFit/>
          </a:bodyPr>
          <a:lstStyle>
            <a:defPPr>
              <a:defRPr lang="zh-CN"/>
            </a:defPPr>
            <a:lvl1pPr>
              <a:defRPr sz="2400" b="1">
                <a:solidFill>
                  <a:schemeClr val="tx1">
                    <a:lumMod val="65000"/>
                    <a:lumOff val="35000"/>
                  </a:schemeClr>
                </a:solidFill>
                <a:latin typeface="微软雅黑" panose="020B0503020204020204" charset="-122"/>
                <a:ea typeface="微软雅黑" panose="020B0503020204020204" charset="-122"/>
              </a:defRPr>
            </a:lvl1pPr>
          </a:lstStyle>
          <a:p>
            <a:r>
              <a:rPr lang="zh-CN" altLang="en-US" dirty="0"/>
              <a:t>数据集成</a:t>
            </a:r>
          </a:p>
        </p:txBody>
      </p:sp>
      <p:grpSp>
        <p:nvGrpSpPr>
          <p:cNvPr id="30" name="组合 29">
            <a:extLst>
              <a:ext uri="{FF2B5EF4-FFF2-40B4-BE49-F238E27FC236}">
                <a16:creationId xmlns:a16="http://schemas.microsoft.com/office/drawing/2014/main" xmlns="" id="{9AE789EE-0AE7-43AA-AE94-55A28918BC6B}"/>
              </a:ext>
            </a:extLst>
          </p:cNvPr>
          <p:cNvGrpSpPr/>
          <p:nvPr/>
        </p:nvGrpSpPr>
        <p:grpSpPr>
          <a:xfrm>
            <a:off x="6767630" y="5161923"/>
            <a:ext cx="1293504" cy="1230415"/>
            <a:chOff x="4961305" y="4709692"/>
            <a:chExt cx="1018438" cy="1018196"/>
          </a:xfrm>
        </p:grpSpPr>
        <p:sp>
          <p:nvSpPr>
            <p:cNvPr id="18" name="椭圆 17">
              <a:extLst>
                <a:ext uri="{FF2B5EF4-FFF2-40B4-BE49-F238E27FC236}">
                  <a16:creationId xmlns:a16="http://schemas.microsoft.com/office/drawing/2014/main" xmlns="" id="{E4AAB386-2F6C-445F-920F-F0B50330EFE5}"/>
                </a:ext>
              </a:extLst>
            </p:cNvPr>
            <p:cNvSpPr/>
            <p:nvPr/>
          </p:nvSpPr>
          <p:spPr>
            <a:xfrm>
              <a:off x="4961305" y="4709692"/>
              <a:ext cx="1018438" cy="1018196"/>
            </a:xfrm>
            <a:prstGeom prst="ellipse">
              <a:avLst/>
            </a:prstGeom>
          </p:spPr>
          <p:style>
            <a:lnRef idx="2">
              <a:schemeClr val="accent3">
                <a:hueOff val="1084240"/>
                <a:satOff val="40000"/>
                <a:lumOff val="-5882"/>
                <a:alphaOff val="0"/>
              </a:schemeClr>
            </a:lnRef>
            <a:fillRef idx="1">
              <a:schemeClr val="accent3">
                <a:hueOff val="1084240"/>
                <a:satOff val="40000"/>
                <a:lumOff val="-5882"/>
                <a:alphaOff val="0"/>
              </a:schemeClr>
            </a:fillRef>
            <a:effectRef idx="0">
              <a:schemeClr val="accent3">
                <a:hueOff val="1084240"/>
                <a:satOff val="40000"/>
                <a:lumOff val="-5882"/>
                <a:alphaOff val="0"/>
              </a:schemeClr>
            </a:effectRef>
            <a:fontRef idx="minor">
              <a:schemeClr val="lt1"/>
            </a:fontRef>
          </p:style>
        </p:sp>
        <p:sp>
          <p:nvSpPr>
            <p:cNvPr id="19" name="椭圆 18">
              <a:extLst>
                <a:ext uri="{FF2B5EF4-FFF2-40B4-BE49-F238E27FC236}">
                  <a16:creationId xmlns:a16="http://schemas.microsoft.com/office/drawing/2014/main" xmlns="" id="{ABF76016-4D5E-4766-B6E0-934014A0ACE1}"/>
                </a:ext>
              </a:extLst>
            </p:cNvPr>
            <p:cNvSpPr/>
            <p:nvPr/>
          </p:nvSpPr>
          <p:spPr>
            <a:xfrm>
              <a:off x="5021452" y="4769845"/>
              <a:ext cx="898144" cy="898229"/>
            </a:xfrm>
            <a:prstGeom prst="ellipse">
              <a:avLst/>
            </a:prstGeom>
          </p:spPr>
          <p:style>
            <a:lnRef idx="2">
              <a:schemeClr val="lt1">
                <a:hueOff val="0"/>
                <a:satOff val="0"/>
                <a:lumOff val="0"/>
                <a:alphaOff val="0"/>
              </a:schemeClr>
            </a:lnRef>
            <a:fillRef idx="1">
              <a:schemeClr val="accent3">
                <a:tint val="50000"/>
                <a:hueOff val="1037118"/>
                <a:satOff val="50000"/>
                <a:lumOff val="991"/>
                <a:alphaOff val="0"/>
              </a:schemeClr>
            </a:fillRef>
            <a:effectRef idx="0">
              <a:schemeClr val="accent3">
                <a:tint val="50000"/>
                <a:hueOff val="1037118"/>
                <a:satOff val="50000"/>
                <a:lumOff val="991"/>
                <a:alphaOff val="0"/>
              </a:schemeClr>
            </a:effectRef>
            <a:fontRef idx="minor">
              <a:schemeClr val="lt1">
                <a:hueOff val="0"/>
                <a:satOff val="0"/>
                <a:lumOff val="0"/>
                <a:alphaOff val="0"/>
              </a:schemeClr>
            </a:fontRef>
          </p:style>
          <p:txBody>
            <a:bodyPr anchor="ctr"/>
            <a:lstStyle/>
            <a:p>
              <a:r>
                <a:rPr lang="zh-CN" altLang="en-US" sz="2400" dirty="0"/>
                <a:t>厘米</a:t>
              </a:r>
            </a:p>
          </p:txBody>
        </p:sp>
      </p:grpSp>
      <p:sp>
        <p:nvSpPr>
          <p:cNvPr id="22" name="圆: 空心 21">
            <a:extLst>
              <a:ext uri="{FF2B5EF4-FFF2-40B4-BE49-F238E27FC236}">
                <a16:creationId xmlns:a16="http://schemas.microsoft.com/office/drawing/2014/main" xmlns="" id="{E88F9570-CAFE-4958-9D2A-57742F2889C8}"/>
              </a:ext>
            </a:extLst>
          </p:cNvPr>
          <p:cNvSpPr/>
          <p:nvPr/>
        </p:nvSpPr>
        <p:spPr>
          <a:xfrm>
            <a:off x="4715914" y="3148598"/>
            <a:ext cx="321056" cy="320699"/>
          </a:xfrm>
          <a:prstGeom prst="donut">
            <a:avLst>
              <a:gd name="adj" fmla="val 7460"/>
            </a:avLst>
          </a:prstGeom>
        </p:spPr>
        <p:style>
          <a:lnRef idx="2">
            <a:schemeClr val="accent3">
              <a:hueOff val="2710599"/>
              <a:satOff val="100000"/>
              <a:lumOff val="-14706"/>
              <a:alphaOff val="0"/>
            </a:schemeClr>
          </a:lnRef>
          <a:fillRef idx="1">
            <a:schemeClr val="accent3">
              <a:hueOff val="2710599"/>
              <a:satOff val="100000"/>
              <a:lumOff val="-14706"/>
              <a:alphaOff val="0"/>
            </a:schemeClr>
          </a:fillRef>
          <a:effectRef idx="0">
            <a:schemeClr val="accent3">
              <a:hueOff val="2710599"/>
              <a:satOff val="100000"/>
              <a:lumOff val="-14706"/>
              <a:alphaOff val="0"/>
            </a:schemeClr>
          </a:effectRef>
          <a:fontRef idx="minor">
            <a:schemeClr val="lt1"/>
          </a:fontRef>
        </p:style>
      </p:sp>
      <p:grpSp>
        <p:nvGrpSpPr>
          <p:cNvPr id="29" name="组合 28">
            <a:extLst>
              <a:ext uri="{FF2B5EF4-FFF2-40B4-BE49-F238E27FC236}">
                <a16:creationId xmlns:a16="http://schemas.microsoft.com/office/drawing/2014/main" xmlns="" id="{C0FB8BDD-8ECB-48DC-85F8-02E0018BF1AC}"/>
              </a:ext>
            </a:extLst>
          </p:cNvPr>
          <p:cNvGrpSpPr/>
          <p:nvPr/>
        </p:nvGrpSpPr>
        <p:grpSpPr>
          <a:xfrm>
            <a:off x="6975750" y="2991127"/>
            <a:ext cx="1305356" cy="1305778"/>
            <a:chOff x="4563033" y="3272457"/>
            <a:chExt cx="1305356" cy="1305778"/>
          </a:xfrm>
        </p:grpSpPr>
        <p:sp>
          <p:nvSpPr>
            <p:cNvPr id="20" name="椭圆 19">
              <a:extLst>
                <a:ext uri="{FF2B5EF4-FFF2-40B4-BE49-F238E27FC236}">
                  <a16:creationId xmlns:a16="http://schemas.microsoft.com/office/drawing/2014/main" xmlns="" id="{CC54725E-1D45-4C21-915B-AAA9F42DB7FB}"/>
                </a:ext>
              </a:extLst>
            </p:cNvPr>
            <p:cNvSpPr/>
            <p:nvPr/>
          </p:nvSpPr>
          <p:spPr>
            <a:xfrm>
              <a:off x="4563033" y="3272457"/>
              <a:ext cx="1305356" cy="1305778"/>
            </a:xfrm>
            <a:prstGeom prst="ellipse">
              <a:avLst/>
            </a:prstGeom>
          </p:spPr>
          <p:style>
            <a:lnRef idx="2">
              <a:schemeClr val="accent3">
                <a:hueOff val="1626359"/>
                <a:satOff val="60000"/>
                <a:lumOff val="-8824"/>
                <a:alphaOff val="0"/>
              </a:schemeClr>
            </a:lnRef>
            <a:fillRef idx="1">
              <a:schemeClr val="accent3">
                <a:hueOff val="1626359"/>
                <a:satOff val="60000"/>
                <a:lumOff val="-8824"/>
                <a:alphaOff val="0"/>
              </a:schemeClr>
            </a:fillRef>
            <a:effectRef idx="0">
              <a:schemeClr val="accent3">
                <a:hueOff val="1626359"/>
                <a:satOff val="60000"/>
                <a:lumOff val="-8824"/>
                <a:alphaOff val="0"/>
              </a:schemeClr>
            </a:effectRef>
            <a:fontRef idx="minor">
              <a:schemeClr val="lt1"/>
            </a:fontRef>
          </p:style>
        </p:sp>
        <p:sp>
          <p:nvSpPr>
            <p:cNvPr id="23" name="椭圆 22">
              <a:extLst>
                <a:ext uri="{FF2B5EF4-FFF2-40B4-BE49-F238E27FC236}">
                  <a16:creationId xmlns:a16="http://schemas.microsoft.com/office/drawing/2014/main" xmlns="" id="{B8A6FD1F-A9B6-4180-B008-5AC0A607014D}"/>
                </a:ext>
              </a:extLst>
            </p:cNvPr>
            <p:cNvSpPr/>
            <p:nvPr/>
          </p:nvSpPr>
          <p:spPr>
            <a:xfrm>
              <a:off x="4631714" y="3341395"/>
              <a:ext cx="1167993" cy="1167901"/>
            </a:xfrm>
            <a:prstGeom prst="ellipse">
              <a:avLst/>
            </a:prstGeom>
          </p:spPr>
          <p:style>
            <a:lnRef idx="2">
              <a:schemeClr val="lt1">
                <a:hueOff val="0"/>
                <a:satOff val="0"/>
                <a:lumOff val="0"/>
                <a:alphaOff val="0"/>
              </a:schemeClr>
            </a:lnRef>
            <a:fillRef idx="1">
              <a:schemeClr val="accent3">
                <a:tint val="50000"/>
                <a:hueOff val="2074236"/>
                <a:satOff val="100000"/>
                <a:lumOff val="1983"/>
                <a:alphaOff val="0"/>
              </a:schemeClr>
            </a:fillRef>
            <a:effectRef idx="0">
              <a:schemeClr val="accent3">
                <a:tint val="50000"/>
                <a:hueOff val="2074236"/>
                <a:satOff val="100000"/>
                <a:lumOff val="1983"/>
                <a:alphaOff val="0"/>
              </a:schemeClr>
            </a:effectRef>
            <a:fontRef idx="minor">
              <a:schemeClr val="lt1">
                <a:hueOff val="0"/>
                <a:satOff val="0"/>
                <a:lumOff val="0"/>
                <a:alphaOff val="0"/>
              </a:schemeClr>
            </a:fontRef>
          </p:style>
          <p:txBody>
            <a:bodyPr anchor="ctr"/>
            <a:lstStyle/>
            <a:p>
              <a:r>
                <a:rPr lang="zh-CN" altLang="en-US" sz="2400" dirty="0"/>
                <a:t>英尺</a:t>
              </a:r>
            </a:p>
          </p:txBody>
        </p:sp>
      </p:grpSp>
      <p:grpSp>
        <p:nvGrpSpPr>
          <p:cNvPr id="34" name="组合 33">
            <a:extLst>
              <a:ext uri="{FF2B5EF4-FFF2-40B4-BE49-F238E27FC236}">
                <a16:creationId xmlns:a16="http://schemas.microsoft.com/office/drawing/2014/main" xmlns="" id="{95E57D15-2148-4429-AA96-7AAA116986D0}"/>
              </a:ext>
            </a:extLst>
          </p:cNvPr>
          <p:cNvGrpSpPr/>
          <p:nvPr/>
        </p:nvGrpSpPr>
        <p:grpSpPr>
          <a:xfrm>
            <a:off x="8240050" y="4585928"/>
            <a:ext cx="797269" cy="774536"/>
            <a:chOff x="6964096" y="3882409"/>
            <a:chExt cx="797269" cy="774536"/>
          </a:xfrm>
        </p:grpSpPr>
        <p:sp>
          <p:nvSpPr>
            <p:cNvPr id="16" name="圆: 空心 15">
              <a:extLst>
                <a:ext uri="{FF2B5EF4-FFF2-40B4-BE49-F238E27FC236}">
                  <a16:creationId xmlns:a16="http://schemas.microsoft.com/office/drawing/2014/main" xmlns="" id="{17533E0F-CA34-4DD7-B101-4EF3EEBF23AA}"/>
                </a:ext>
              </a:extLst>
            </p:cNvPr>
            <p:cNvSpPr/>
            <p:nvPr/>
          </p:nvSpPr>
          <p:spPr>
            <a:xfrm>
              <a:off x="6964096" y="3882409"/>
              <a:ext cx="792861" cy="774536"/>
            </a:xfrm>
            <a:prstGeom prst="donut">
              <a:avLst>
                <a:gd name="adj" fmla="val 7460"/>
              </a:avLst>
            </a:prstGeom>
          </p:spPr>
          <p:style>
            <a:lnRef idx="2">
              <a:schemeClr val="accent3">
                <a:hueOff val="542120"/>
                <a:satOff val="20000"/>
                <a:lumOff val="-2941"/>
                <a:alphaOff val="0"/>
              </a:schemeClr>
            </a:lnRef>
            <a:fillRef idx="1">
              <a:schemeClr val="accent3">
                <a:hueOff val="542120"/>
                <a:satOff val="20000"/>
                <a:lumOff val="-2941"/>
                <a:alphaOff val="0"/>
              </a:schemeClr>
            </a:fillRef>
            <a:effectRef idx="0">
              <a:schemeClr val="accent3">
                <a:hueOff val="542120"/>
                <a:satOff val="20000"/>
                <a:lumOff val="-2941"/>
                <a:alphaOff val="0"/>
              </a:schemeClr>
            </a:effectRef>
            <a:fontRef idx="minor">
              <a:schemeClr val="lt1"/>
            </a:fontRef>
          </p:style>
        </p:sp>
        <p:sp>
          <p:nvSpPr>
            <p:cNvPr id="27" name="文本框 26">
              <a:extLst>
                <a:ext uri="{FF2B5EF4-FFF2-40B4-BE49-F238E27FC236}">
                  <a16:creationId xmlns:a16="http://schemas.microsoft.com/office/drawing/2014/main" xmlns="" id="{256812AE-F38B-4A81-91EC-0E559868A574}"/>
                </a:ext>
              </a:extLst>
            </p:cNvPr>
            <p:cNvSpPr txBox="1"/>
            <p:nvPr/>
          </p:nvSpPr>
          <p:spPr>
            <a:xfrm>
              <a:off x="7032371" y="3996739"/>
              <a:ext cx="728994" cy="461665"/>
            </a:xfrm>
            <a:prstGeom prst="rect">
              <a:avLst/>
            </a:prstGeom>
            <a:noFill/>
          </p:spPr>
          <p:txBody>
            <a:bodyPr wrap="square" rtlCol="0">
              <a:spAutoFit/>
            </a:bodyPr>
            <a:lstStyle/>
            <a:p>
              <a:r>
                <a:rPr lang="en-US" altLang="zh-CN" sz="2400" dirty="0"/>
                <a:t>mm</a:t>
              </a:r>
              <a:endParaRPr lang="zh-CN" altLang="en-US" sz="2400" dirty="0"/>
            </a:p>
          </p:txBody>
        </p:sp>
      </p:grpSp>
      <p:grpSp>
        <p:nvGrpSpPr>
          <p:cNvPr id="36" name="组合 35">
            <a:extLst>
              <a:ext uri="{FF2B5EF4-FFF2-40B4-BE49-F238E27FC236}">
                <a16:creationId xmlns:a16="http://schemas.microsoft.com/office/drawing/2014/main" xmlns="" id="{9F4421B3-C9BD-41F6-8275-EE472F9FB800}"/>
              </a:ext>
            </a:extLst>
          </p:cNvPr>
          <p:cNvGrpSpPr/>
          <p:nvPr/>
        </p:nvGrpSpPr>
        <p:grpSpPr>
          <a:xfrm>
            <a:off x="3012300" y="5064090"/>
            <a:ext cx="1199086" cy="1230415"/>
            <a:chOff x="3777230" y="5307089"/>
            <a:chExt cx="1199086" cy="1230415"/>
          </a:xfrm>
        </p:grpSpPr>
        <p:sp>
          <p:nvSpPr>
            <p:cNvPr id="21" name="圆: 空心 20">
              <a:extLst>
                <a:ext uri="{FF2B5EF4-FFF2-40B4-BE49-F238E27FC236}">
                  <a16:creationId xmlns:a16="http://schemas.microsoft.com/office/drawing/2014/main" xmlns="" id="{B29ED7DE-DEA8-4A9B-B59F-BE2E0E182390}"/>
                </a:ext>
              </a:extLst>
            </p:cNvPr>
            <p:cNvSpPr/>
            <p:nvPr/>
          </p:nvSpPr>
          <p:spPr>
            <a:xfrm>
              <a:off x="3777230" y="5307089"/>
              <a:ext cx="1199086" cy="1230415"/>
            </a:xfrm>
            <a:prstGeom prst="donut">
              <a:avLst>
                <a:gd name="adj" fmla="val 7460"/>
              </a:avLst>
            </a:prstGeom>
          </p:spPr>
          <p:style>
            <a:lnRef idx="2">
              <a:schemeClr val="accent3">
                <a:hueOff val="2168479"/>
                <a:satOff val="80000"/>
                <a:lumOff val="-11765"/>
                <a:alphaOff val="0"/>
              </a:schemeClr>
            </a:lnRef>
            <a:fillRef idx="1">
              <a:schemeClr val="accent3">
                <a:hueOff val="2168479"/>
                <a:satOff val="80000"/>
                <a:lumOff val="-11765"/>
                <a:alphaOff val="0"/>
              </a:schemeClr>
            </a:fillRef>
            <a:effectRef idx="0">
              <a:schemeClr val="accent3">
                <a:hueOff val="2168479"/>
                <a:satOff val="80000"/>
                <a:lumOff val="-11765"/>
                <a:alphaOff val="0"/>
              </a:schemeClr>
            </a:effectRef>
            <a:fontRef idx="minor">
              <a:schemeClr val="lt1"/>
            </a:fontRef>
          </p:style>
        </p:sp>
        <p:sp>
          <p:nvSpPr>
            <p:cNvPr id="32" name="文本框 31">
              <a:extLst>
                <a:ext uri="{FF2B5EF4-FFF2-40B4-BE49-F238E27FC236}">
                  <a16:creationId xmlns:a16="http://schemas.microsoft.com/office/drawing/2014/main" xmlns="" id="{A06AA7D6-3668-4805-A6B4-00663DE97652}"/>
                </a:ext>
              </a:extLst>
            </p:cNvPr>
            <p:cNvSpPr txBox="1"/>
            <p:nvPr/>
          </p:nvSpPr>
          <p:spPr>
            <a:xfrm>
              <a:off x="4173575" y="5691463"/>
              <a:ext cx="337440" cy="461665"/>
            </a:xfrm>
            <a:prstGeom prst="rect">
              <a:avLst/>
            </a:prstGeom>
            <a:noFill/>
          </p:spPr>
          <p:txBody>
            <a:bodyPr wrap="square" rtlCol="0">
              <a:spAutoFit/>
            </a:bodyPr>
            <a:lstStyle/>
            <a:p>
              <a:r>
                <a:rPr lang="zh-CN" altLang="en-US" sz="2400" dirty="0"/>
                <a:t>磅</a:t>
              </a:r>
            </a:p>
          </p:txBody>
        </p:sp>
      </p:grpSp>
      <p:grpSp>
        <p:nvGrpSpPr>
          <p:cNvPr id="35" name="组合 34">
            <a:extLst>
              <a:ext uri="{FF2B5EF4-FFF2-40B4-BE49-F238E27FC236}">
                <a16:creationId xmlns:a16="http://schemas.microsoft.com/office/drawing/2014/main" xmlns="" id="{9B67409C-E2CA-45AD-9F7A-8A8AF93EB767}"/>
              </a:ext>
            </a:extLst>
          </p:cNvPr>
          <p:cNvGrpSpPr/>
          <p:nvPr/>
        </p:nvGrpSpPr>
        <p:grpSpPr>
          <a:xfrm>
            <a:off x="2559055" y="3280151"/>
            <a:ext cx="1299540" cy="1305777"/>
            <a:chOff x="2127753" y="4581464"/>
            <a:chExt cx="1299540" cy="1305777"/>
          </a:xfrm>
        </p:grpSpPr>
        <p:grpSp>
          <p:nvGrpSpPr>
            <p:cNvPr id="28" name="组合 27">
              <a:extLst>
                <a:ext uri="{FF2B5EF4-FFF2-40B4-BE49-F238E27FC236}">
                  <a16:creationId xmlns:a16="http://schemas.microsoft.com/office/drawing/2014/main" xmlns="" id="{29885277-B487-4184-8D3A-EA1F70228A51}"/>
                </a:ext>
              </a:extLst>
            </p:cNvPr>
            <p:cNvGrpSpPr/>
            <p:nvPr/>
          </p:nvGrpSpPr>
          <p:grpSpPr>
            <a:xfrm>
              <a:off x="2127753" y="4581464"/>
              <a:ext cx="1299540" cy="1305777"/>
              <a:chOff x="2874035" y="4342020"/>
              <a:chExt cx="1945843" cy="1946164"/>
            </a:xfrm>
          </p:grpSpPr>
          <p:sp>
            <p:nvSpPr>
              <p:cNvPr id="15" name="椭圆 14">
                <a:extLst>
                  <a:ext uri="{FF2B5EF4-FFF2-40B4-BE49-F238E27FC236}">
                    <a16:creationId xmlns:a16="http://schemas.microsoft.com/office/drawing/2014/main" xmlns="" id="{1833650C-9A82-4310-8F1E-7100E9A43C00}"/>
                  </a:ext>
                </a:extLst>
              </p:cNvPr>
              <p:cNvSpPr/>
              <p:nvPr/>
            </p:nvSpPr>
            <p:spPr>
              <a:xfrm>
                <a:off x="2874035" y="4342020"/>
                <a:ext cx="1945843" cy="1946164"/>
              </a:xfrm>
              <a:prstGeom prst="ellipse">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7" name="椭圆 16">
                <a:extLst>
                  <a:ext uri="{FF2B5EF4-FFF2-40B4-BE49-F238E27FC236}">
                    <a16:creationId xmlns:a16="http://schemas.microsoft.com/office/drawing/2014/main" xmlns="" id="{0DB27D49-EE99-43D9-A9AE-7082C3EBC042}"/>
                  </a:ext>
                </a:extLst>
              </p:cNvPr>
              <p:cNvSpPr/>
              <p:nvPr/>
            </p:nvSpPr>
            <p:spPr>
              <a:xfrm>
                <a:off x="2948406" y="4416702"/>
                <a:ext cx="1797100" cy="1796796"/>
              </a:xfrm>
              <a:prstGeom prst="ellipse">
                <a:avLst/>
              </a:prstGeom>
            </p:spPr>
            <p:style>
              <a:lnRef idx="2">
                <a:schemeClr val="lt1">
                  <a:hueOff val="0"/>
                  <a:satOff val="0"/>
                  <a:lumOff val="0"/>
                  <a:alphaOff val="0"/>
                </a:schemeClr>
              </a:lnRef>
              <a:fillRef idx="1">
                <a:schemeClr val="accent3">
                  <a:tint val="50000"/>
                  <a:hueOff val="0"/>
                  <a:satOff val="0"/>
                  <a:lumOff val="0"/>
                  <a:alphaOff val="0"/>
                </a:schemeClr>
              </a:fillRef>
              <a:effectRef idx="0">
                <a:schemeClr val="accent3">
                  <a:tint val="50000"/>
                  <a:hueOff val="0"/>
                  <a:satOff val="0"/>
                  <a:lumOff val="0"/>
                  <a:alphaOff val="0"/>
                </a:schemeClr>
              </a:effectRef>
              <a:fontRef idx="minor">
                <a:schemeClr val="lt1">
                  <a:hueOff val="0"/>
                  <a:satOff val="0"/>
                  <a:lumOff val="0"/>
                  <a:alphaOff val="0"/>
                </a:schemeClr>
              </a:fontRef>
            </p:style>
            <p:txBody>
              <a:bodyPr/>
              <a:lstStyle/>
              <a:p>
                <a:pPr algn="ctr"/>
                <a:endParaRPr lang="zh-CN" altLang="en-US" sz="2400" dirty="0"/>
              </a:p>
            </p:txBody>
          </p:sp>
        </p:grpSp>
        <p:sp>
          <p:nvSpPr>
            <p:cNvPr id="33" name="文本框 32">
              <a:extLst>
                <a:ext uri="{FF2B5EF4-FFF2-40B4-BE49-F238E27FC236}">
                  <a16:creationId xmlns:a16="http://schemas.microsoft.com/office/drawing/2014/main" xmlns="" id="{8D994309-6274-4F70-A736-7603033632C8}"/>
                </a:ext>
              </a:extLst>
            </p:cNvPr>
            <p:cNvSpPr txBox="1"/>
            <p:nvPr/>
          </p:nvSpPr>
          <p:spPr>
            <a:xfrm>
              <a:off x="2383327" y="5003521"/>
              <a:ext cx="800219" cy="461665"/>
            </a:xfrm>
            <a:prstGeom prst="rect">
              <a:avLst/>
            </a:prstGeom>
            <a:noFill/>
          </p:spPr>
          <p:txBody>
            <a:bodyPr wrap="none" rtlCol="0">
              <a:spAutoFit/>
            </a:bodyPr>
            <a:lstStyle/>
            <a:p>
              <a:r>
                <a:rPr lang="zh-CN" altLang="en-US" sz="2400" dirty="0"/>
                <a:t>公斤</a:t>
              </a:r>
            </a:p>
          </p:txBody>
        </p:sp>
      </p:grpSp>
      <p:sp>
        <p:nvSpPr>
          <p:cNvPr id="37" name="星形: 二十四角 36">
            <a:extLst>
              <a:ext uri="{FF2B5EF4-FFF2-40B4-BE49-F238E27FC236}">
                <a16:creationId xmlns:a16="http://schemas.microsoft.com/office/drawing/2014/main" xmlns="" id="{FC51BAB9-78C0-4181-A66D-5954D749EB1F}"/>
              </a:ext>
            </a:extLst>
          </p:cNvPr>
          <p:cNvSpPr/>
          <p:nvPr/>
        </p:nvSpPr>
        <p:spPr>
          <a:xfrm>
            <a:off x="4849125" y="4260942"/>
            <a:ext cx="1739590" cy="1606296"/>
          </a:xfrm>
          <a:prstGeom prst="star24">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统一</a:t>
            </a:r>
          </a:p>
        </p:txBody>
      </p:sp>
      <p:sp>
        <p:nvSpPr>
          <p:cNvPr id="38" name="灯片编号占位符 37"/>
          <p:cNvSpPr>
            <a:spLocks noGrp="1"/>
          </p:cNvSpPr>
          <p:nvPr>
            <p:ph type="sldNum" sz="quarter" idx="12"/>
          </p:nvPr>
        </p:nvSpPr>
        <p:spPr/>
        <p:txBody>
          <a:bodyPr/>
          <a:lstStyle/>
          <a:p>
            <a:fld id="{7D9BB5D0-35E4-459D-AEF3-FE4D7C45CC19}" type="slidenum">
              <a:rPr lang="zh-CN" altLang="en-US" smtClean="0"/>
              <a:pPr/>
              <a:t>37</a:t>
            </a:fld>
            <a:endParaRPr lang="zh-CN" altLang="en-US"/>
          </a:p>
        </p:txBody>
      </p:sp>
    </p:spTree>
    <p:extLst>
      <p:ext uri="{BB962C8B-B14F-4D97-AF65-F5344CB8AC3E}">
        <p14:creationId xmlns:p14="http://schemas.microsoft.com/office/powerpoint/2010/main" xmlns="" val="2494818312"/>
      </p:ext>
    </p:extLst>
  </p:cSld>
  <p:clrMapOvr>
    <a:masterClrMapping/>
  </p:clrMapOvr>
  <mc:AlternateContent xmlns:mc="http://schemas.openxmlformats.org/markup-compatibility/2006">
    <mc:Choice xmlns:p14="http://schemas.microsoft.com/office/powerpoint/2010/main" xmlns="" Requires="p14">
      <p:transition spd="slow" p14:dur="2000" advTm="83038"/>
    </mc:Choice>
    <mc:Fallback>
      <p:transition spd="slow" advTm="83038"/>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xmlns="" id="{C96FBF10-D1B2-4B52-8394-EAD6927E9C39}"/>
              </a:ext>
            </a:extLst>
          </p:cNvPr>
          <p:cNvSpPr/>
          <p:nvPr/>
        </p:nvSpPr>
        <p:spPr>
          <a:xfrm>
            <a:off x="673100" y="790854"/>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a:extLst>
              <a:ext uri="{FF2B5EF4-FFF2-40B4-BE49-F238E27FC236}">
                <a16:creationId xmlns:a16="http://schemas.microsoft.com/office/drawing/2014/main" xmlns="" id="{BCFBD42E-C6B1-4469-9A4B-96C238D6CC0E}"/>
              </a:ext>
            </a:extLst>
          </p:cNvPr>
          <p:cNvSpPr/>
          <p:nvPr/>
        </p:nvSpPr>
        <p:spPr>
          <a:xfrm>
            <a:off x="800100" y="917854"/>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a:extLst>
              <a:ext uri="{FF2B5EF4-FFF2-40B4-BE49-F238E27FC236}">
                <a16:creationId xmlns:a16="http://schemas.microsoft.com/office/drawing/2014/main" xmlns="" id="{831DA6B4-9760-43DF-AADA-FAD8C3EEABF9}"/>
              </a:ext>
            </a:extLst>
          </p:cNvPr>
          <p:cNvSpPr/>
          <p:nvPr/>
        </p:nvSpPr>
        <p:spPr>
          <a:xfrm>
            <a:off x="802640" y="917854"/>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6">
            <a:extLst>
              <a:ext uri="{FF2B5EF4-FFF2-40B4-BE49-F238E27FC236}">
                <a16:creationId xmlns:a16="http://schemas.microsoft.com/office/drawing/2014/main" xmlns="" id="{1A220D1B-F7AA-4530-B9BC-255C67D66642}"/>
              </a:ext>
            </a:extLst>
          </p:cNvPr>
          <p:cNvSpPr txBox="1"/>
          <p:nvPr/>
        </p:nvSpPr>
        <p:spPr>
          <a:xfrm>
            <a:off x="1044896" y="755621"/>
            <a:ext cx="3763493" cy="461665"/>
          </a:xfrm>
          <a:prstGeom prst="rect">
            <a:avLst/>
          </a:prstGeom>
          <a:noFill/>
        </p:spPr>
        <p:txBody>
          <a:bodyPr wrap="square" rtlCol="0">
            <a:spAutoFit/>
          </a:bodyPr>
          <a:lstStyle/>
          <a:p>
            <a:r>
              <a:rPr lang="zh-CN" altLang="en-US" sz="2400" b="1" dirty="0">
                <a:solidFill>
                  <a:schemeClr val="tx1">
                    <a:lumMod val="65000"/>
                    <a:lumOff val="35000"/>
                  </a:schemeClr>
                </a:solidFill>
                <a:latin typeface="微软雅黑" panose="020B0503020204020204" charset="-122"/>
                <a:ea typeface="微软雅黑" panose="020B0503020204020204" charset="-122"/>
              </a:rPr>
              <a:t>小结</a:t>
            </a:r>
          </a:p>
        </p:txBody>
      </p:sp>
      <p:sp>
        <p:nvSpPr>
          <p:cNvPr id="13" name="灯片编号占位符 12"/>
          <p:cNvSpPr>
            <a:spLocks noGrp="1"/>
          </p:cNvSpPr>
          <p:nvPr>
            <p:ph type="sldNum" sz="quarter" idx="12"/>
          </p:nvPr>
        </p:nvSpPr>
        <p:spPr/>
        <p:txBody>
          <a:bodyPr/>
          <a:lstStyle/>
          <a:p>
            <a:fld id="{7D9BB5D0-35E4-459D-AEF3-FE4D7C45CC19}" type="slidenum">
              <a:rPr lang="zh-CN" altLang="en-US" smtClean="0"/>
              <a:pPr/>
              <a:t>38</a:t>
            </a:fld>
            <a:endParaRPr lang="zh-CN" altLang="en-US"/>
          </a:p>
        </p:txBody>
      </p:sp>
      <p:pic>
        <p:nvPicPr>
          <p:cNvPr id="2050" name="Picture 2"/>
          <p:cNvPicPr>
            <a:picLocks noChangeAspect="1" noChangeArrowheads="1"/>
          </p:cNvPicPr>
          <p:nvPr/>
        </p:nvPicPr>
        <p:blipFill>
          <a:blip r:embed="rId3" cstate="print"/>
          <a:srcRect/>
          <a:stretch>
            <a:fillRect/>
          </a:stretch>
        </p:blipFill>
        <p:spPr bwMode="auto">
          <a:xfrm>
            <a:off x="1608083" y="2504481"/>
            <a:ext cx="6716110" cy="2096465"/>
          </a:xfrm>
          <a:prstGeom prst="rect">
            <a:avLst/>
          </a:prstGeom>
          <a:noFill/>
          <a:ln w="9525">
            <a:noFill/>
            <a:miter lim="800000"/>
            <a:headEnd/>
            <a:tailEnd/>
          </a:ln>
        </p:spPr>
      </p:pic>
    </p:spTree>
    <p:extLst>
      <p:ext uri="{BB962C8B-B14F-4D97-AF65-F5344CB8AC3E}">
        <p14:creationId xmlns:p14="http://schemas.microsoft.com/office/powerpoint/2010/main" xmlns="" val="25785006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D9BB5D0-35E4-459D-AEF3-FE4D7C45CC19}" type="slidenum">
              <a:rPr lang="zh-CN" altLang="en-US" smtClean="0"/>
              <a:pPr/>
              <a:t>39</a:t>
            </a:fld>
            <a:endParaRPr lang="zh-CN" altLang="en-US"/>
          </a:p>
        </p:txBody>
      </p:sp>
    </p:spTree>
    <p:extLst>
      <p:ext uri="{BB962C8B-B14F-4D97-AF65-F5344CB8AC3E}">
        <p14:creationId xmlns:p14="http://schemas.microsoft.com/office/powerpoint/2010/main" xmlns="" val="42304718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674742" y="1995805"/>
            <a:ext cx="5347879" cy="3246556"/>
            <a:chOff x="5726" y="2576"/>
            <a:chExt cx="4993" cy="3031"/>
          </a:xfrm>
        </p:grpSpPr>
        <p:sp>
          <p:nvSpPr>
            <p:cNvPr id="12" name="TextBox 11"/>
            <p:cNvSpPr txBox="1"/>
            <p:nvPr/>
          </p:nvSpPr>
          <p:spPr>
            <a:xfrm>
              <a:off x="6066" y="2689"/>
              <a:ext cx="4653" cy="891"/>
            </a:xfrm>
            <a:prstGeom prst="rect">
              <a:avLst/>
            </a:prstGeom>
            <a:noFill/>
          </p:spPr>
          <p:txBody>
            <a:bodyPr wrap="square" rtlCol="0">
              <a:sp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1"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srgbClr val="080808"/>
                  </a:solidFill>
                  <a:effectLst/>
                  <a:uLnTx/>
                  <a:uFillTx/>
                  <a:latin typeface="微软雅黑" panose="020B0503020204020204" charset="-122"/>
                  <a:ea typeface="微软雅黑" panose="020B0503020204020204" charset="-122"/>
                  <a:cs typeface="+mn-cs"/>
                </a:rPr>
                <a:t>数据预处理背景</a:t>
              </a:r>
              <a:endParaRPr kumimoji="0" lang="en-US" altLang="zh-CN" sz="2800" b="1" i="0" u="none" strike="noStrike" kern="1200" cap="none" spc="0" normalizeH="0" baseline="0" noProof="0" dirty="0">
                <a:ln>
                  <a:noFill/>
                </a:ln>
                <a:solidFill>
                  <a:srgbClr val="080808"/>
                </a:solidFill>
                <a:effectLst/>
                <a:uLnTx/>
                <a:uFillTx/>
                <a:latin typeface="微软雅黑" panose="020B0503020204020204" charset="-122"/>
                <a:ea typeface="微软雅黑" panose="020B0503020204020204" charset="-122"/>
                <a:cs typeface="+mn-cs"/>
              </a:endParaRPr>
            </a:p>
          </p:txBody>
        </p:sp>
        <p:cxnSp>
          <p:nvCxnSpPr>
            <p:cNvPr id="13" name="直接连接符 12"/>
            <p:cNvCxnSpPr/>
            <p:nvPr/>
          </p:nvCxnSpPr>
          <p:spPr>
            <a:xfrm flipV="1">
              <a:off x="5726" y="2576"/>
              <a:ext cx="0" cy="3031"/>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gr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Flowchart: Decision 78"/>
          <p:cNvSpPr/>
          <p:nvPr/>
        </p:nvSpPr>
        <p:spPr>
          <a:xfrm>
            <a:off x="1651000" y="2368550"/>
            <a:ext cx="2407920" cy="2408555"/>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Flowchart: Decision 79"/>
          <p:cNvSpPr/>
          <p:nvPr/>
        </p:nvSpPr>
        <p:spPr>
          <a:xfrm>
            <a:off x="1651000" y="2585085"/>
            <a:ext cx="2407920" cy="2408555"/>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TextBox 93"/>
          <p:cNvSpPr txBox="1"/>
          <p:nvPr/>
        </p:nvSpPr>
        <p:spPr>
          <a:xfrm>
            <a:off x="2351405" y="3418205"/>
            <a:ext cx="1007110" cy="741680"/>
          </a:xfrm>
          <a:prstGeom prst="rect">
            <a:avLst/>
          </a:prstGeom>
          <a:noFill/>
        </p:spPr>
        <p:txBody>
          <a:bodyPr wrap="square" lIns="65023" tIns="32511" rIns="65023" bIns="32511"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B23033"/>
                </a:solidFill>
                <a:effectLst/>
                <a:uLnTx/>
                <a:uFillTx/>
                <a:latin typeface="微软雅黑" panose="020B0503020204020204" charset="-122"/>
                <a:ea typeface="微软雅黑" panose="020B0503020204020204" charset="-122"/>
                <a:cs typeface="+mn-cs"/>
              </a:rPr>
              <a:t>0 1</a:t>
            </a:r>
          </a:p>
        </p:txBody>
      </p:sp>
      <p:sp>
        <p:nvSpPr>
          <p:cNvPr id="9" name="文本框 8">
            <a:extLst>
              <a:ext uri="{FF2B5EF4-FFF2-40B4-BE49-F238E27FC236}">
                <a16:creationId xmlns:a16="http://schemas.microsoft.com/office/drawing/2014/main" xmlns="" id="{EC3A91EB-9E5B-49AB-942F-0749BD5913A8}"/>
              </a:ext>
            </a:extLst>
          </p:cNvPr>
          <p:cNvSpPr txBox="1"/>
          <p:nvPr/>
        </p:nvSpPr>
        <p:spPr>
          <a:xfrm>
            <a:off x="5038908" y="3572827"/>
            <a:ext cx="213712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数据的各种质量</a:t>
            </a:r>
            <a:endPar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4" name="灯片编号占位符 13"/>
          <p:cNvSpPr>
            <a:spLocks noGrp="1"/>
          </p:cNvSpPr>
          <p:nvPr>
            <p:ph type="sldNum" sz="quarter" idx="12"/>
          </p:nvPr>
        </p:nvSpPr>
        <p:spPr/>
        <p:txBody>
          <a:bodyPr/>
          <a:lstStyle/>
          <a:p>
            <a:fld id="{7D9BB5D0-35E4-459D-AEF3-FE4D7C45CC19}" type="slidenum">
              <a:rPr lang="zh-CN" altLang="en-US" smtClean="0"/>
              <a:pPr/>
              <a:t>4</a:t>
            </a:fld>
            <a:endParaRPr lang="zh-CN" altLang="en-US"/>
          </a:p>
        </p:txBody>
      </p:sp>
    </p:spTree>
    <p:extLst>
      <p:ext uri="{BB962C8B-B14F-4D97-AF65-F5344CB8AC3E}">
        <p14:creationId xmlns:p14="http://schemas.microsoft.com/office/powerpoint/2010/main" xmlns="" val="6415238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674742" y="1995805"/>
            <a:ext cx="5347879" cy="4451350"/>
            <a:chOff x="5726" y="2576"/>
            <a:chExt cx="4993" cy="3031"/>
          </a:xfrm>
        </p:grpSpPr>
        <p:sp>
          <p:nvSpPr>
            <p:cNvPr id="12" name="TextBox 11"/>
            <p:cNvSpPr txBox="1"/>
            <p:nvPr/>
          </p:nvSpPr>
          <p:spPr>
            <a:xfrm>
              <a:off x="6066" y="2689"/>
              <a:ext cx="4653" cy="891"/>
            </a:xfrm>
            <a:prstGeom prst="rect">
              <a:avLst/>
            </a:prstGeom>
            <a:noFill/>
          </p:spPr>
          <p:txBody>
            <a:bodyPr wrap="square" rtlCol="0">
              <a:spAutoFit/>
            </a:bodyPr>
            <a:lstStyle/>
            <a:p>
              <a:pPr marL="0" lvl="1"/>
              <a:endParaRPr lang="zh-CN" altLang="en-US" sz="2800" b="1" dirty="0">
                <a:solidFill>
                  <a:schemeClr val="bg1">
                    <a:lumMod val="50000"/>
                  </a:schemeClr>
                </a:solidFill>
                <a:latin typeface="微软雅黑" panose="020B0503020204020204" charset="-122"/>
                <a:ea typeface="微软雅黑" panose="020B0503020204020204" charset="-122"/>
              </a:endParaRPr>
            </a:p>
            <a:p>
              <a:pPr marL="0" lvl="1"/>
              <a:r>
                <a:rPr lang="zh-CN" altLang="en-US" sz="2800" b="1" dirty="0">
                  <a:solidFill>
                    <a:srgbClr val="080808"/>
                  </a:solidFill>
                  <a:latin typeface="微软雅黑" panose="020B0503020204020204" charset="-122"/>
                  <a:ea typeface="微软雅黑" panose="020B0503020204020204" charset="-122"/>
                </a:rPr>
                <a:t>数据预处理</a:t>
              </a:r>
              <a:endParaRPr lang="en-US" altLang="zh-CN" sz="2800" b="1" dirty="0">
                <a:solidFill>
                  <a:srgbClr val="080808"/>
                </a:solidFill>
                <a:latin typeface="微软雅黑" panose="020B0503020204020204" charset="-122"/>
                <a:ea typeface="微软雅黑" panose="020B0503020204020204" charset="-122"/>
              </a:endParaRPr>
            </a:p>
          </p:txBody>
        </p:sp>
        <p:cxnSp>
          <p:nvCxnSpPr>
            <p:cNvPr id="13" name="直接连接符 12"/>
            <p:cNvCxnSpPr/>
            <p:nvPr/>
          </p:nvCxnSpPr>
          <p:spPr>
            <a:xfrm flipV="1">
              <a:off x="5726" y="2576"/>
              <a:ext cx="0" cy="3031"/>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gr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Flowchart: Decision 78"/>
          <p:cNvSpPr/>
          <p:nvPr/>
        </p:nvSpPr>
        <p:spPr>
          <a:xfrm>
            <a:off x="1651000" y="2368550"/>
            <a:ext cx="2407920" cy="2408555"/>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3" name="Flowchart: Decision 79"/>
          <p:cNvSpPr/>
          <p:nvPr/>
        </p:nvSpPr>
        <p:spPr>
          <a:xfrm>
            <a:off x="1651000" y="2585085"/>
            <a:ext cx="2407920" cy="2408555"/>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5" name="TextBox 93"/>
          <p:cNvSpPr txBox="1"/>
          <p:nvPr/>
        </p:nvSpPr>
        <p:spPr>
          <a:xfrm>
            <a:off x="2351405" y="3418205"/>
            <a:ext cx="1007110" cy="741680"/>
          </a:xfrm>
          <a:prstGeom prst="rect">
            <a:avLst/>
          </a:prstGeom>
          <a:noFill/>
        </p:spPr>
        <p:txBody>
          <a:bodyPr wrap="square" lIns="65023" tIns="32511" rIns="65023" bIns="32511" rtlCol="0">
            <a:spAutoFit/>
          </a:bodyPr>
          <a:lstStyle/>
          <a:p>
            <a:r>
              <a:rPr lang="en-US" altLang="zh-CN" sz="4400" b="1" dirty="0">
                <a:solidFill>
                  <a:srgbClr val="B23033"/>
                </a:solidFill>
                <a:latin typeface="微软雅黑" panose="020B0503020204020204" charset="-122"/>
                <a:ea typeface="微软雅黑" panose="020B0503020204020204" charset="-122"/>
              </a:rPr>
              <a:t>0 </a:t>
            </a:r>
            <a:r>
              <a:rPr lang="en-US" altLang="zh-CN" sz="4400" b="1" dirty="0" smtClean="0">
                <a:solidFill>
                  <a:srgbClr val="B23033"/>
                </a:solidFill>
                <a:latin typeface="微软雅黑" panose="020B0503020204020204" charset="-122"/>
                <a:ea typeface="微软雅黑" panose="020B0503020204020204" charset="-122"/>
              </a:rPr>
              <a:t>3</a:t>
            </a:r>
            <a:endParaRPr lang="en-US" altLang="zh-CN" sz="4400" b="1" dirty="0">
              <a:solidFill>
                <a:srgbClr val="B23033"/>
              </a:solidFill>
              <a:latin typeface="微软雅黑" panose="020B0503020204020204" charset="-122"/>
              <a:ea typeface="微软雅黑" panose="020B0503020204020204" charset="-122"/>
            </a:endParaRPr>
          </a:p>
        </p:txBody>
      </p:sp>
      <p:pic>
        <p:nvPicPr>
          <p:cNvPr id="9" name="图片 8">
            <a:extLst>
              <a:ext uri="{FF2B5EF4-FFF2-40B4-BE49-F238E27FC236}">
                <a16:creationId xmlns:a16="http://schemas.microsoft.com/office/drawing/2014/main" xmlns="" id="{0891A945-F9E9-4211-A44E-50FF832B4AC4}"/>
              </a:ext>
            </a:extLst>
          </p:cNvPr>
          <p:cNvPicPr>
            <a:picLocks noChangeAspect="1"/>
          </p:cNvPicPr>
          <p:nvPr/>
        </p:nvPicPr>
        <p:blipFill>
          <a:blip r:embed="rId3" cstate="print"/>
          <a:stretch>
            <a:fillRect/>
          </a:stretch>
        </p:blipFill>
        <p:spPr>
          <a:xfrm>
            <a:off x="3358515" y="1429325"/>
            <a:ext cx="9144793" cy="5145470"/>
          </a:xfrm>
          <a:prstGeom prst="rect">
            <a:avLst/>
          </a:prstGeom>
        </p:spPr>
      </p:pic>
      <p:grpSp>
        <p:nvGrpSpPr>
          <p:cNvPr id="10" name="组合 9">
            <a:extLst>
              <a:ext uri="{FF2B5EF4-FFF2-40B4-BE49-F238E27FC236}">
                <a16:creationId xmlns:a16="http://schemas.microsoft.com/office/drawing/2014/main" xmlns="" id="{1D392844-BBE8-4B66-A7A4-2E54022D0560}"/>
              </a:ext>
            </a:extLst>
          </p:cNvPr>
          <p:cNvGrpSpPr/>
          <p:nvPr/>
        </p:nvGrpSpPr>
        <p:grpSpPr>
          <a:xfrm>
            <a:off x="4991515" y="3172767"/>
            <a:ext cx="3522897" cy="1937863"/>
            <a:chOff x="6070291" y="2992056"/>
            <a:chExt cx="4299711" cy="3073166"/>
          </a:xfrm>
        </p:grpSpPr>
        <p:sp>
          <p:nvSpPr>
            <p:cNvPr id="11" name="任意多边形: 形状 10">
              <a:extLst>
                <a:ext uri="{FF2B5EF4-FFF2-40B4-BE49-F238E27FC236}">
                  <a16:creationId xmlns:a16="http://schemas.microsoft.com/office/drawing/2014/main" xmlns="" id="{83D914C2-B9EF-4CCD-A460-9CC297BE6A06}"/>
                </a:ext>
              </a:extLst>
            </p:cNvPr>
            <p:cNvSpPr/>
            <p:nvPr/>
          </p:nvSpPr>
          <p:spPr>
            <a:xfrm>
              <a:off x="6110601" y="2992056"/>
              <a:ext cx="4219091" cy="971172"/>
            </a:xfrm>
            <a:custGeom>
              <a:avLst/>
              <a:gdLst>
                <a:gd name="connsiteX0" fmla="*/ 0 w 4219090"/>
                <a:gd name="connsiteY0" fmla="*/ 0 h 971172"/>
                <a:gd name="connsiteX1" fmla="*/ 4219090 w 4219090"/>
                <a:gd name="connsiteY1" fmla="*/ 0 h 971172"/>
                <a:gd name="connsiteX2" fmla="*/ 4219090 w 4219090"/>
                <a:gd name="connsiteY2" fmla="*/ 971172 h 971172"/>
                <a:gd name="connsiteX3" fmla="*/ 0 w 4219090"/>
                <a:gd name="connsiteY3" fmla="*/ 971172 h 971172"/>
                <a:gd name="connsiteX4" fmla="*/ 0 w 4219090"/>
                <a:gd name="connsiteY4" fmla="*/ 0 h 971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9090" h="971172">
                  <a:moveTo>
                    <a:pt x="0" y="0"/>
                  </a:moveTo>
                  <a:lnTo>
                    <a:pt x="4219090" y="0"/>
                  </a:lnTo>
                  <a:lnTo>
                    <a:pt x="4219090" y="971172"/>
                  </a:lnTo>
                  <a:lnTo>
                    <a:pt x="0" y="97117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3830" tIns="163830" rIns="163830" bIns="163830" numCol="1" spcCol="1270" anchor="t" anchorCtr="0">
              <a:noAutofit/>
            </a:bodyPr>
            <a:lstStyle/>
            <a:p>
              <a:pPr marL="342900" lvl="0" indent="-342900" algn="l" defTabSz="1911350">
                <a:lnSpc>
                  <a:spcPct val="90000"/>
                </a:lnSpc>
                <a:spcBef>
                  <a:spcPct val="0"/>
                </a:spcBef>
                <a:spcAft>
                  <a:spcPct val="35000"/>
                </a:spcAft>
                <a:buFont typeface="Arial" panose="020B0604020202020204" pitchFamily="34" charset="0"/>
                <a:buChar char="•"/>
              </a:pPr>
              <a:r>
                <a:rPr lang="zh-CN" altLang="en-US" sz="2400" kern="1200" dirty="0">
                  <a:solidFill>
                    <a:schemeClr val="tx1"/>
                  </a:solidFill>
                </a:rPr>
                <a:t>影响数据质量的因素</a:t>
              </a:r>
            </a:p>
          </p:txBody>
        </p:sp>
        <p:sp>
          <p:nvSpPr>
            <p:cNvPr id="14" name="直接连接符 13">
              <a:extLst>
                <a:ext uri="{FF2B5EF4-FFF2-40B4-BE49-F238E27FC236}">
                  <a16:creationId xmlns:a16="http://schemas.microsoft.com/office/drawing/2014/main" xmlns="" id="{5C6BB810-F486-41D4-9AF5-FE02558EB2F4}"/>
                </a:ext>
              </a:extLst>
            </p:cNvPr>
            <p:cNvSpPr/>
            <p:nvPr/>
          </p:nvSpPr>
          <p:spPr>
            <a:xfrm>
              <a:off x="6070292" y="3832986"/>
              <a:ext cx="4299710" cy="0"/>
            </a:xfrm>
            <a:prstGeom prst="line">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15" name="任意多边形: 形状 14">
              <a:extLst>
                <a:ext uri="{FF2B5EF4-FFF2-40B4-BE49-F238E27FC236}">
                  <a16:creationId xmlns:a16="http://schemas.microsoft.com/office/drawing/2014/main" xmlns="" id="{241A006F-C9CC-47D0-B6CF-9960E1A9CD55}"/>
                </a:ext>
              </a:extLst>
            </p:cNvPr>
            <p:cNvSpPr/>
            <p:nvPr/>
          </p:nvSpPr>
          <p:spPr>
            <a:xfrm>
              <a:off x="6070291" y="4011785"/>
              <a:ext cx="4219091" cy="971172"/>
            </a:xfrm>
            <a:custGeom>
              <a:avLst/>
              <a:gdLst>
                <a:gd name="connsiteX0" fmla="*/ 0 w 4219090"/>
                <a:gd name="connsiteY0" fmla="*/ 0 h 971172"/>
                <a:gd name="connsiteX1" fmla="*/ 4219090 w 4219090"/>
                <a:gd name="connsiteY1" fmla="*/ 0 h 971172"/>
                <a:gd name="connsiteX2" fmla="*/ 4219090 w 4219090"/>
                <a:gd name="connsiteY2" fmla="*/ 971172 h 971172"/>
                <a:gd name="connsiteX3" fmla="*/ 0 w 4219090"/>
                <a:gd name="connsiteY3" fmla="*/ 971172 h 971172"/>
                <a:gd name="connsiteX4" fmla="*/ 0 w 4219090"/>
                <a:gd name="connsiteY4" fmla="*/ 0 h 971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9090" h="971172">
                  <a:moveTo>
                    <a:pt x="0" y="0"/>
                  </a:moveTo>
                  <a:lnTo>
                    <a:pt x="4219090" y="0"/>
                  </a:lnTo>
                  <a:lnTo>
                    <a:pt x="4219090" y="971172"/>
                  </a:lnTo>
                  <a:lnTo>
                    <a:pt x="0" y="97117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3830" tIns="163830" rIns="163830" bIns="163830" numCol="1" spcCol="1270" anchor="t" anchorCtr="0">
              <a:noAutofit/>
            </a:bodyPr>
            <a:lstStyle/>
            <a:p>
              <a:pPr marL="342900" lvl="0" indent="-342900" algn="l" defTabSz="1911350">
                <a:lnSpc>
                  <a:spcPct val="90000"/>
                </a:lnSpc>
                <a:spcBef>
                  <a:spcPct val="0"/>
                </a:spcBef>
                <a:spcAft>
                  <a:spcPct val="35000"/>
                </a:spcAft>
                <a:buFont typeface="Arial" panose="020B0604020202020204" pitchFamily="34" charset="0"/>
                <a:buChar char="•"/>
              </a:pPr>
              <a:r>
                <a:rPr lang="zh-CN" altLang="en-US" sz="2400" kern="1200" dirty="0">
                  <a:solidFill>
                    <a:schemeClr val="tx1"/>
                  </a:solidFill>
                </a:rPr>
                <a:t>数据清理</a:t>
              </a:r>
            </a:p>
          </p:txBody>
        </p:sp>
        <p:sp>
          <p:nvSpPr>
            <p:cNvPr id="16" name="直接连接符 15">
              <a:extLst>
                <a:ext uri="{FF2B5EF4-FFF2-40B4-BE49-F238E27FC236}">
                  <a16:creationId xmlns:a16="http://schemas.microsoft.com/office/drawing/2014/main" xmlns="" id="{39A9F0AF-1B17-4D8F-A94A-9850D0628FAF}"/>
                </a:ext>
              </a:extLst>
            </p:cNvPr>
            <p:cNvSpPr/>
            <p:nvPr/>
          </p:nvSpPr>
          <p:spPr>
            <a:xfrm>
              <a:off x="6070292" y="4852717"/>
              <a:ext cx="4299710" cy="0"/>
            </a:xfrm>
            <a:prstGeom prst="line">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17" name="任意多边形: 形状 16">
              <a:extLst>
                <a:ext uri="{FF2B5EF4-FFF2-40B4-BE49-F238E27FC236}">
                  <a16:creationId xmlns:a16="http://schemas.microsoft.com/office/drawing/2014/main" xmlns="" id="{A83C1161-7732-4AA4-9DE4-CE4628B49D2F}"/>
                </a:ext>
              </a:extLst>
            </p:cNvPr>
            <p:cNvSpPr/>
            <p:nvPr/>
          </p:nvSpPr>
          <p:spPr>
            <a:xfrm>
              <a:off x="6070291" y="5094050"/>
              <a:ext cx="4219091" cy="971172"/>
            </a:xfrm>
            <a:custGeom>
              <a:avLst/>
              <a:gdLst>
                <a:gd name="connsiteX0" fmla="*/ 0 w 4219090"/>
                <a:gd name="connsiteY0" fmla="*/ 0 h 971172"/>
                <a:gd name="connsiteX1" fmla="*/ 4219090 w 4219090"/>
                <a:gd name="connsiteY1" fmla="*/ 0 h 971172"/>
                <a:gd name="connsiteX2" fmla="*/ 4219090 w 4219090"/>
                <a:gd name="connsiteY2" fmla="*/ 971172 h 971172"/>
                <a:gd name="connsiteX3" fmla="*/ 0 w 4219090"/>
                <a:gd name="connsiteY3" fmla="*/ 971172 h 971172"/>
                <a:gd name="connsiteX4" fmla="*/ 0 w 4219090"/>
                <a:gd name="connsiteY4" fmla="*/ 0 h 971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9090" h="971172">
                  <a:moveTo>
                    <a:pt x="0" y="0"/>
                  </a:moveTo>
                  <a:lnTo>
                    <a:pt x="4219090" y="0"/>
                  </a:lnTo>
                  <a:lnTo>
                    <a:pt x="4219090" y="971172"/>
                  </a:lnTo>
                  <a:lnTo>
                    <a:pt x="0" y="97117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3830" tIns="163830" rIns="163830" bIns="163830" numCol="1" spcCol="1270" anchor="t" anchorCtr="0">
              <a:noAutofit/>
            </a:bodyPr>
            <a:lstStyle/>
            <a:p>
              <a:pPr marL="342900" lvl="0" indent="-342900" algn="l" defTabSz="1911350">
                <a:lnSpc>
                  <a:spcPct val="90000"/>
                </a:lnSpc>
                <a:spcBef>
                  <a:spcPct val="0"/>
                </a:spcBef>
                <a:spcAft>
                  <a:spcPct val="35000"/>
                </a:spcAft>
                <a:buFont typeface="Arial" panose="020B0604020202020204" pitchFamily="34" charset="0"/>
                <a:buChar char="•"/>
              </a:pPr>
              <a:r>
                <a:rPr lang="zh-CN" altLang="en-US" sz="2400" kern="1200" dirty="0">
                  <a:solidFill>
                    <a:schemeClr val="tx1"/>
                  </a:solidFill>
                </a:rPr>
                <a:t>数据集成</a:t>
              </a:r>
            </a:p>
          </p:txBody>
        </p:sp>
        <p:sp>
          <p:nvSpPr>
            <p:cNvPr id="18" name="直接连接符 17">
              <a:extLst>
                <a:ext uri="{FF2B5EF4-FFF2-40B4-BE49-F238E27FC236}">
                  <a16:creationId xmlns:a16="http://schemas.microsoft.com/office/drawing/2014/main" xmlns="" id="{531BDCBC-22DC-43FB-975A-15C8CBE9DF4F}"/>
                </a:ext>
              </a:extLst>
            </p:cNvPr>
            <p:cNvSpPr/>
            <p:nvPr/>
          </p:nvSpPr>
          <p:spPr>
            <a:xfrm>
              <a:off x="6070292" y="5872448"/>
              <a:ext cx="4299710" cy="0"/>
            </a:xfrm>
            <a:prstGeom prst="line">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grpSp>
      <p:sp>
        <p:nvSpPr>
          <p:cNvPr id="19" name="任意多边形: 形状 18">
            <a:extLst>
              <a:ext uri="{FF2B5EF4-FFF2-40B4-BE49-F238E27FC236}">
                <a16:creationId xmlns:a16="http://schemas.microsoft.com/office/drawing/2014/main" xmlns="" id="{83EDED4B-0CE9-4B9C-B847-B42B57C1CCF3}"/>
              </a:ext>
            </a:extLst>
          </p:cNvPr>
          <p:cNvSpPr/>
          <p:nvPr/>
        </p:nvSpPr>
        <p:spPr>
          <a:xfrm>
            <a:off x="4991514" y="5004202"/>
            <a:ext cx="3880252" cy="612397"/>
          </a:xfrm>
          <a:custGeom>
            <a:avLst/>
            <a:gdLst>
              <a:gd name="connsiteX0" fmla="*/ 0 w 4219090"/>
              <a:gd name="connsiteY0" fmla="*/ 0 h 971172"/>
              <a:gd name="connsiteX1" fmla="*/ 4219090 w 4219090"/>
              <a:gd name="connsiteY1" fmla="*/ 0 h 971172"/>
              <a:gd name="connsiteX2" fmla="*/ 4219090 w 4219090"/>
              <a:gd name="connsiteY2" fmla="*/ 971172 h 971172"/>
              <a:gd name="connsiteX3" fmla="*/ 0 w 4219090"/>
              <a:gd name="connsiteY3" fmla="*/ 971172 h 971172"/>
              <a:gd name="connsiteX4" fmla="*/ 0 w 4219090"/>
              <a:gd name="connsiteY4" fmla="*/ 0 h 971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9090" h="971172">
                <a:moveTo>
                  <a:pt x="0" y="0"/>
                </a:moveTo>
                <a:lnTo>
                  <a:pt x="4219090" y="0"/>
                </a:lnTo>
                <a:lnTo>
                  <a:pt x="4219090" y="971172"/>
                </a:lnTo>
                <a:lnTo>
                  <a:pt x="0" y="97117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3830" tIns="163830" rIns="163830" bIns="163830" numCol="1" spcCol="1270" anchor="t" anchorCtr="0">
            <a:noAutofit/>
          </a:bodyPr>
          <a:lstStyle/>
          <a:p>
            <a:pPr marL="342900" indent="-342900" defTabSz="1911350">
              <a:lnSpc>
                <a:spcPct val="90000"/>
              </a:lnSpc>
              <a:spcBef>
                <a:spcPct val="0"/>
              </a:spcBef>
              <a:spcAft>
                <a:spcPct val="35000"/>
              </a:spcAft>
              <a:buFont typeface="Arial" panose="020B0604020202020204" pitchFamily="34" charset="0"/>
              <a:buChar char="•"/>
            </a:pPr>
            <a:r>
              <a:rPr lang="zh-CN" altLang="en-US" sz="2400" b="1" dirty="0" smtClean="0">
                <a:solidFill>
                  <a:srgbClr val="800000"/>
                </a:solidFill>
              </a:rPr>
              <a:t>数据规约</a:t>
            </a:r>
          </a:p>
        </p:txBody>
      </p:sp>
      <p:sp>
        <p:nvSpPr>
          <p:cNvPr id="20" name="直接连接符 19">
            <a:extLst>
              <a:ext uri="{FF2B5EF4-FFF2-40B4-BE49-F238E27FC236}">
                <a16:creationId xmlns:a16="http://schemas.microsoft.com/office/drawing/2014/main" xmlns="" id="{98BCA625-6A29-465D-9A28-7F5BF6028D5B}"/>
              </a:ext>
            </a:extLst>
          </p:cNvPr>
          <p:cNvSpPr/>
          <p:nvPr/>
        </p:nvSpPr>
        <p:spPr>
          <a:xfrm>
            <a:off x="4991514" y="5616599"/>
            <a:ext cx="3522898" cy="30620"/>
          </a:xfrm>
          <a:prstGeom prst="line">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21" name="任意多边形: 形状 20">
            <a:extLst>
              <a:ext uri="{FF2B5EF4-FFF2-40B4-BE49-F238E27FC236}">
                <a16:creationId xmlns:a16="http://schemas.microsoft.com/office/drawing/2014/main" xmlns="" id="{2007FD1C-2023-44FD-A137-D9DC45933096}"/>
              </a:ext>
            </a:extLst>
          </p:cNvPr>
          <p:cNvSpPr/>
          <p:nvPr/>
        </p:nvSpPr>
        <p:spPr>
          <a:xfrm>
            <a:off x="4991514" y="5670505"/>
            <a:ext cx="3489870" cy="612397"/>
          </a:xfrm>
          <a:custGeom>
            <a:avLst/>
            <a:gdLst>
              <a:gd name="connsiteX0" fmla="*/ 0 w 4219090"/>
              <a:gd name="connsiteY0" fmla="*/ 0 h 971172"/>
              <a:gd name="connsiteX1" fmla="*/ 4219090 w 4219090"/>
              <a:gd name="connsiteY1" fmla="*/ 0 h 971172"/>
              <a:gd name="connsiteX2" fmla="*/ 4219090 w 4219090"/>
              <a:gd name="connsiteY2" fmla="*/ 971172 h 971172"/>
              <a:gd name="connsiteX3" fmla="*/ 0 w 4219090"/>
              <a:gd name="connsiteY3" fmla="*/ 971172 h 971172"/>
              <a:gd name="connsiteX4" fmla="*/ 0 w 4219090"/>
              <a:gd name="connsiteY4" fmla="*/ 0 h 971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9090" h="971172">
                <a:moveTo>
                  <a:pt x="0" y="0"/>
                </a:moveTo>
                <a:lnTo>
                  <a:pt x="4219090" y="0"/>
                </a:lnTo>
                <a:lnTo>
                  <a:pt x="4219090" y="971172"/>
                </a:lnTo>
                <a:lnTo>
                  <a:pt x="0" y="97117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3830" tIns="163830" rIns="163830" bIns="163830" numCol="1" spcCol="1270" anchor="t" anchorCtr="0">
            <a:noAutofit/>
          </a:bodyPr>
          <a:lstStyle/>
          <a:p>
            <a:pPr marL="342900" indent="-342900" defTabSz="1911350">
              <a:lnSpc>
                <a:spcPct val="90000"/>
              </a:lnSpc>
              <a:spcBef>
                <a:spcPct val="0"/>
              </a:spcBef>
              <a:spcAft>
                <a:spcPct val="35000"/>
              </a:spcAft>
              <a:buFont typeface="Arial" panose="020B0604020202020204" pitchFamily="34" charset="0"/>
              <a:buChar char="•"/>
            </a:pPr>
            <a:r>
              <a:rPr lang="zh-CN" altLang="en-US" sz="2400" dirty="0" smtClean="0">
                <a:solidFill>
                  <a:schemeClr val="tx1"/>
                </a:solidFill>
              </a:rPr>
              <a:t>数据变换</a:t>
            </a:r>
          </a:p>
          <a:p>
            <a:pPr marL="342900" lvl="0" indent="-342900" algn="l" defTabSz="1911350">
              <a:lnSpc>
                <a:spcPct val="90000"/>
              </a:lnSpc>
              <a:spcBef>
                <a:spcPct val="0"/>
              </a:spcBef>
              <a:spcAft>
                <a:spcPct val="35000"/>
              </a:spcAft>
              <a:buFont typeface="Arial" panose="020B0604020202020204" pitchFamily="34" charset="0"/>
              <a:buChar char="•"/>
            </a:pPr>
            <a:endParaRPr lang="zh-CN" altLang="en-US" sz="2400" b="1" kern="1200" dirty="0">
              <a:solidFill>
                <a:srgbClr val="800000"/>
              </a:solidFill>
            </a:endParaRPr>
          </a:p>
        </p:txBody>
      </p:sp>
      <p:sp>
        <p:nvSpPr>
          <p:cNvPr id="22" name="直接连接符 21">
            <a:extLst>
              <a:ext uri="{FF2B5EF4-FFF2-40B4-BE49-F238E27FC236}">
                <a16:creationId xmlns:a16="http://schemas.microsoft.com/office/drawing/2014/main" xmlns="" id="{983A6B27-CC40-41DC-A378-AB3374F5D7A4}"/>
              </a:ext>
            </a:extLst>
          </p:cNvPr>
          <p:cNvSpPr/>
          <p:nvPr/>
        </p:nvSpPr>
        <p:spPr>
          <a:xfrm>
            <a:off x="4991514" y="6282902"/>
            <a:ext cx="3522898" cy="7334"/>
          </a:xfrm>
          <a:prstGeom prst="line">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25" name="灯片编号占位符 24"/>
          <p:cNvSpPr>
            <a:spLocks noGrp="1"/>
          </p:cNvSpPr>
          <p:nvPr>
            <p:ph type="sldNum" sz="quarter" idx="12"/>
          </p:nvPr>
        </p:nvSpPr>
        <p:spPr/>
        <p:txBody>
          <a:bodyPr/>
          <a:lstStyle/>
          <a:p>
            <a:fld id="{7D9BB5D0-35E4-459D-AEF3-FE4D7C45CC19}" type="slidenum">
              <a:rPr lang="zh-CN" altLang="en-US" smtClean="0"/>
              <a:pPr/>
              <a:t>40</a:t>
            </a:fld>
            <a:endParaRPr lang="zh-CN" altLang="en-US"/>
          </a:p>
        </p:txBody>
      </p:sp>
    </p:spTree>
    <p:extLst>
      <p:ext uri="{BB962C8B-B14F-4D97-AF65-F5344CB8AC3E}">
        <p14:creationId xmlns:p14="http://schemas.microsoft.com/office/powerpoint/2010/main" xmlns="" val="2031284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24560" y="1578064"/>
            <a:ext cx="10169204" cy="1569660"/>
          </a:xfrm>
          <a:prstGeom prst="rect">
            <a:avLst/>
          </a:prstGeom>
          <a:noFill/>
        </p:spPr>
        <p:txBody>
          <a:bodyPr wrap="square" rtlCol="0">
            <a:spAutoFit/>
          </a:bodyPr>
          <a:lstStyle/>
          <a:p>
            <a:pPr marL="342900" indent="-342900">
              <a:buClr>
                <a:srgbClr val="800000"/>
              </a:buClr>
              <a:buFont typeface="Wingdings" panose="05000000000000000000" pitchFamily="2" charset="2"/>
              <a:buChar char="Ø"/>
            </a:pPr>
            <a:r>
              <a:rPr lang="zh-CN" altLang="en-US" sz="2400" dirty="0"/>
              <a:t>为什么要数据规约</a:t>
            </a:r>
            <a:endParaRPr lang="en-US" altLang="zh-CN" sz="2400" dirty="0"/>
          </a:p>
          <a:p>
            <a:pPr>
              <a:buClr>
                <a:srgbClr val="800000"/>
              </a:buClr>
            </a:pPr>
            <a:r>
              <a:rPr lang="zh-CN" altLang="zh-CN" sz="2400" dirty="0"/>
              <a:t>在现实场景中，数据集是很庞大的，数据是海量的，在整个数据集上进行复杂的数据分析和挖掘需要花费很长的时间</a:t>
            </a:r>
            <a:r>
              <a:rPr lang="zh-CN" altLang="en-US" sz="2400" dirty="0" smtClean="0"/>
              <a:t>。</a:t>
            </a:r>
            <a:endParaRPr lang="en-US" altLang="zh-CN" sz="2400" dirty="0"/>
          </a:p>
          <a:p>
            <a:endParaRPr lang="zh-CN" altLang="en-US" sz="2400" dirty="0"/>
          </a:p>
        </p:txBody>
      </p:sp>
      <p:sp>
        <p:nvSpPr>
          <p:cNvPr id="6" name="平行四边形 5">
            <a:extLst>
              <a:ext uri="{FF2B5EF4-FFF2-40B4-BE49-F238E27FC236}">
                <a16:creationId xmlns:a16="http://schemas.microsoft.com/office/drawing/2014/main" xmlns="" id="{377AADB6-4598-45E6-B0A9-DC8960962043}"/>
              </a:ext>
            </a:extLst>
          </p:cNvPr>
          <p:cNvSpPr/>
          <p:nvPr/>
        </p:nvSpPr>
        <p:spPr>
          <a:xfrm>
            <a:off x="673100" y="790854"/>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a:extLst>
              <a:ext uri="{FF2B5EF4-FFF2-40B4-BE49-F238E27FC236}">
                <a16:creationId xmlns:a16="http://schemas.microsoft.com/office/drawing/2014/main" xmlns="" id="{28DED35C-009D-410A-AB1C-40F0B32088B0}"/>
              </a:ext>
            </a:extLst>
          </p:cNvPr>
          <p:cNvSpPr/>
          <p:nvPr/>
        </p:nvSpPr>
        <p:spPr>
          <a:xfrm>
            <a:off x="800100" y="917854"/>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a:extLst>
              <a:ext uri="{FF2B5EF4-FFF2-40B4-BE49-F238E27FC236}">
                <a16:creationId xmlns:a16="http://schemas.microsoft.com/office/drawing/2014/main" xmlns="" id="{3160F57A-28F1-46B2-A56A-6EC5CE791484}"/>
              </a:ext>
            </a:extLst>
          </p:cNvPr>
          <p:cNvSpPr/>
          <p:nvPr/>
        </p:nvSpPr>
        <p:spPr>
          <a:xfrm>
            <a:off x="802640" y="917854"/>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6">
            <a:extLst>
              <a:ext uri="{FF2B5EF4-FFF2-40B4-BE49-F238E27FC236}">
                <a16:creationId xmlns:a16="http://schemas.microsoft.com/office/drawing/2014/main" xmlns="" id="{90756DE2-6193-4802-AF22-B582D2EAA835}"/>
              </a:ext>
            </a:extLst>
          </p:cNvPr>
          <p:cNvSpPr txBox="1"/>
          <p:nvPr/>
        </p:nvSpPr>
        <p:spPr>
          <a:xfrm>
            <a:off x="1044896" y="755621"/>
            <a:ext cx="3763493" cy="461665"/>
          </a:xfrm>
          <a:prstGeom prst="rect">
            <a:avLst/>
          </a:prstGeom>
          <a:noFill/>
        </p:spPr>
        <p:txBody>
          <a:bodyPr wrap="square" rtlCol="0">
            <a:spAutoFit/>
          </a:bodyPr>
          <a:lstStyle/>
          <a:p>
            <a:r>
              <a:rPr lang="zh-CN" altLang="en-US" sz="2400" b="1" dirty="0">
                <a:solidFill>
                  <a:schemeClr val="tx1">
                    <a:lumMod val="65000"/>
                    <a:lumOff val="35000"/>
                  </a:schemeClr>
                </a:solidFill>
                <a:latin typeface="微软雅黑" panose="020B0503020204020204" charset="-122"/>
                <a:ea typeface="微软雅黑" panose="020B0503020204020204" charset="-122"/>
              </a:rPr>
              <a:t>数据规约</a:t>
            </a:r>
          </a:p>
        </p:txBody>
      </p:sp>
      <p:sp>
        <p:nvSpPr>
          <p:cNvPr id="12" name="灯片编号占位符 11"/>
          <p:cNvSpPr>
            <a:spLocks noGrp="1"/>
          </p:cNvSpPr>
          <p:nvPr>
            <p:ph type="sldNum" sz="quarter" idx="12"/>
          </p:nvPr>
        </p:nvSpPr>
        <p:spPr/>
        <p:txBody>
          <a:bodyPr/>
          <a:lstStyle/>
          <a:p>
            <a:fld id="{7D9BB5D0-35E4-459D-AEF3-FE4D7C45CC19}" type="slidenum">
              <a:rPr lang="zh-CN" altLang="en-US" smtClean="0"/>
              <a:pPr/>
              <a:t>41</a:t>
            </a:fld>
            <a:endParaRPr lang="zh-CN" altLang="en-US"/>
          </a:p>
        </p:txBody>
      </p:sp>
      <p:sp>
        <p:nvSpPr>
          <p:cNvPr id="9" name="矩形 8"/>
          <p:cNvSpPr/>
          <p:nvPr/>
        </p:nvSpPr>
        <p:spPr>
          <a:xfrm>
            <a:off x="927100" y="2989640"/>
            <a:ext cx="10350500" cy="1938992"/>
          </a:xfrm>
          <a:prstGeom prst="rect">
            <a:avLst/>
          </a:prstGeom>
        </p:spPr>
        <p:txBody>
          <a:bodyPr wrap="square">
            <a:spAutoFit/>
          </a:bodyPr>
          <a:lstStyle/>
          <a:p>
            <a:pPr marL="342900" indent="-342900">
              <a:buClr>
                <a:srgbClr val="800000"/>
              </a:buClr>
              <a:buFont typeface="Wingdings" panose="05000000000000000000" pitchFamily="2" charset="2"/>
              <a:buChar char="Ø"/>
            </a:pPr>
            <a:r>
              <a:rPr lang="zh-CN" altLang="en-US" sz="2400" dirty="0" smtClean="0"/>
              <a:t>数据规约目的</a:t>
            </a:r>
            <a:endParaRPr lang="en-US" altLang="zh-CN" sz="2400" dirty="0" smtClean="0"/>
          </a:p>
          <a:p>
            <a:r>
              <a:rPr lang="zh-CN" altLang="en-US" sz="2400" dirty="0" smtClean="0"/>
              <a:t>用于帮助从原有庞大数据集中获得一个</a:t>
            </a:r>
            <a:r>
              <a:rPr lang="zh-CN" altLang="en-US" sz="2400" b="1" dirty="0" smtClean="0">
                <a:solidFill>
                  <a:srgbClr val="FF0000"/>
                </a:solidFill>
              </a:rPr>
              <a:t>精简</a:t>
            </a:r>
            <a:r>
              <a:rPr lang="zh-CN" altLang="en-US" sz="2400" dirty="0" smtClean="0"/>
              <a:t>的数据集合，并使这一精简数据集</a:t>
            </a:r>
            <a:r>
              <a:rPr lang="zh-CN" altLang="en-US" sz="2400" b="1" dirty="0" smtClean="0">
                <a:solidFill>
                  <a:srgbClr val="FF0000"/>
                </a:solidFill>
              </a:rPr>
              <a:t>保持原有数据集的完整性</a:t>
            </a:r>
            <a:r>
              <a:rPr lang="zh-CN" altLang="en-US" sz="2400" dirty="0" smtClean="0"/>
              <a:t>，这样在精简数据集上进行数据挖掘显然效率更高，并且挖掘出来的结果与使用原有数据集所获得结果是</a:t>
            </a:r>
            <a:r>
              <a:rPr lang="zh-CN" altLang="en-US" sz="2400" b="1" dirty="0" smtClean="0">
                <a:solidFill>
                  <a:srgbClr val="FF0000"/>
                </a:solidFill>
              </a:rPr>
              <a:t>基本相同</a:t>
            </a:r>
            <a:r>
              <a:rPr lang="zh-CN" altLang="en-US" sz="2400" dirty="0" smtClean="0"/>
              <a:t>。</a:t>
            </a:r>
            <a:endParaRPr lang="en-US" altLang="zh-CN" sz="2400" dirty="0" smtClean="0"/>
          </a:p>
          <a:p>
            <a:endParaRPr lang="en-US" altLang="zh-CN" sz="2400" dirty="0" smtClean="0"/>
          </a:p>
        </p:txBody>
      </p:sp>
      <p:sp>
        <p:nvSpPr>
          <p:cNvPr id="10" name="矩形 9"/>
          <p:cNvSpPr/>
          <p:nvPr/>
        </p:nvSpPr>
        <p:spPr>
          <a:xfrm>
            <a:off x="889000" y="4569936"/>
            <a:ext cx="10515600" cy="1200329"/>
          </a:xfrm>
          <a:prstGeom prst="rect">
            <a:avLst/>
          </a:prstGeom>
        </p:spPr>
        <p:txBody>
          <a:bodyPr wrap="square">
            <a:spAutoFit/>
          </a:bodyPr>
          <a:lstStyle/>
          <a:p>
            <a:pPr marL="342900" indent="-342900">
              <a:buClr>
                <a:srgbClr val="800000"/>
              </a:buClr>
              <a:buFont typeface="Wingdings" panose="05000000000000000000" pitchFamily="2" charset="2"/>
              <a:buChar char="Ø"/>
            </a:pPr>
            <a:r>
              <a:rPr lang="zh-CN" altLang="en-US" sz="2400" dirty="0" smtClean="0"/>
              <a:t>标准</a:t>
            </a:r>
            <a:endParaRPr lang="en-US" altLang="zh-CN" sz="2400" dirty="0" smtClean="0"/>
          </a:p>
          <a:p>
            <a:pPr marL="342900" indent="-342900">
              <a:buFont typeface="Arial" panose="020B0604020202020204" pitchFamily="34" charset="0"/>
              <a:buChar char="•"/>
            </a:pPr>
            <a:r>
              <a:rPr lang="zh-CN" altLang="en-US" sz="2400" dirty="0" smtClean="0"/>
              <a:t>用于规约的时间不应当超过或抵消在规约后的数据上挖掘节省的时间。</a:t>
            </a:r>
            <a:endParaRPr lang="en-US" altLang="zh-CN" sz="2400" dirty="0" smtClean="0"/>
          </a:p>
          <a:p>
            <a:pPr marL="342900" indent="-342900">
              <a:buFont typeface="Arial" panose="020B0604020202020204" pitchFamily="34" charset="0"/>
              <a:buChar char="•"/>
            </a:pPr>
            <a:r>
              <a:rPr lang="zh-CN" altLang="en-US" sz="2400" dirty="0" smtClean="0"/>
              <a:t>规约得到的数据比原数据小得多，但可以产生相同或几乎相同的分析结果</a:t>
            </a:r>
            <a:endParaRPr lang="en-US" altLang="zh-CN" sz="2400" dirty="0"/>
          </a:p>
        </p:txBody>
      </p:sp>
    </p:spTree>
    <p:extLst>
      <p:ext uri="{BB962C8B-B14F-4D97-AF65-F5344CB8AC3E}">
        <p14:creationId xmlns:p14="http://schemas.microsoft.com/office/powerpoint/2010/main" xmlns="" val="2815929923"/>
      </p:ext>
    </p:extLst>
  </p:cSld>
  <p:clrMapOvr>
    <a:masterClrMapping/>
  </p:clrMapOvr>
  <mc:AlternateContent xmlns:mc="http://schemas.openxmlformats.org/markup-compatibility/2006">
    <mc:Choice xmlns:p14="http://schemas.microsoft.com/office/powerpoint/2010/main" xmlns="" Requires="p14">
      <p:transition spd="slow" p14:dur="2000" advTm="90372"/>
    </mc:Choice>
    <mc:Fallback>
      <p:transition spd="slow" advTm="9037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平行四边形 5">
            <a:extLst>
              <a:ext uri="{FF2B5EF4-FFF2-40B4-BE49-F238E27FC236}">
                <a16:creationId xmlns:a16="http://schemas.microsoft.com/office/drawing/2014/main" xmlns="" id="{C46B8928-28A4-4F77-98BF-9C553FA0AE73}"/>
              </a:ext>
            </a:extLst>
          </p:cNvPr>
          <p:cNvSpPr/>
          <p:nvPr/>
        </p:nvSpPr>
        <p:spPr>
          <a:xfrm>
            <a:off x="673100" y="790854"/>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a:extLst>
              <a:ext uri="{FF2B5EF4-FFF2-40B4-BE49-F238E27FC236}">
                <a16:creationId xmlns:a16="http://schemas.microsoft.com/office/drawing/2014/main" xmlns="" id="{B9BB3D98-A105-4048-AE68-BAAC725D46A0}"/>
              </a:ext>
            </a:extLst>
          </p:cNvPr>
          <p:cNvSpPr/>
          <p:nvPr/>
        </p:nvSpPr>
        <p:spPr>
          <a:xfrm>
            <a:off x="800100" y="917854"/>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a:extLst>
              <a:ext uri="{FF2B5EF4-FFF2-40B4-BE49-F238E27FC236}">
                <a16:creationId xmlns:a16="http://schemas.microsoft.com/office/drawing/2014/main" xmlns="" id="{61E081DE-D36F-49E9-AA28-CDFF3C6B7896}"/>
              </a:ext>
            </a:extLst>
          </p:cNvPr>
          <p:cNvSpPr/>
          <p:nvPr/>
        </p:nvSpPr>
        <p:spPr>
          <a:xfrm>
            <a:off x="802640" y="917854"/>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a:extLst>
              <a:ext uri="{FF2B5EF4-FFF2-40B4-BE49-F238E27FC236}">
                <a16:creationId xmlns:a16="http://schemas.microsoft.com/office/drawing/2014/main" xmlns="" id="{7DF69BFB-8991-4D27-98A7-D01F9DA7900E}"/>
              </a:ext>
            </a:extLst>
          </p:cNvPr>
          <p:cNvGrpSpPr/>
          <p:nvPr/>
        </p:nvGrpSpPr>
        <p:grpSpPr>
          <a:xfrm>
            <a:off x="1457860" y="1406485"/>
            <a:ext cx="8530011" cy="3775115"/>
            <a:chOff x="487704" y="1551451"/>
            <a:chExt cx="8530011" cy="3775115"/>
          </a:xfrm>
        </p:grpSpPr>
        <p:sp>
          <p:nvSpPr>
            <p:cNvPr id="3" name="空心弧 2">
              <a:extLst>
                <a:ext uri="{FF2B5EF4-FFF2-40B4-BE49-F238E27FC236}">
                  <a16:creationId xmlns:a16="http://schemas.microsoft.com/office/drawing/2014/main" xmlns="" id="{F29D9CEA-873D-492B-8418-47189D0013EA}"/>
                </a:ext>
              </a:extLst>
            </p:cNvPr>
            <p:cNvSpPr/>
            <p:nvPr/>
          </p:nvSpPr>
          <p:spPr>
            <a:xfrm>
              <a:off x="487704" y="1551451"/>
              <a:ext cx="1975356" cy="3775115"/>
            </a:xfrm>
            <a:prstGeom prst="blockArc">
              <a:avLst>
                <a:gd name="adj1" fmla="val 16815953"/>
                <a:gd name="adj2" fmla="val 4908730"/>
                <a:gd name="adj3" fmla="val 0"/>
              </a:avLst>
            </a:prstGeom>
            <a:solidFill>
              <a:srgbClr val="800000"/>
            </a:solidFill>
            <a:ln>
              <a:solidFill>
                <a:srgbClr val="800000"/>
              </a:solidFill>
            </a:ln>
          </p:spPr>
          <p:style>
            <a:lnRef idx="2">
              <a:scrgbClr r="0" g="0" b="0"/>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11" name="任意多边形: 形状 10">
              <a:extLst>
                <a:ext uri="{FF2B5EF4-FFF2-40B4-BE49-F238E27FC236}">
                  <a16:creationId xmlns:a16="http://schemas.microsoft.com/office/drawing/2014/main" xmlns="" id="{79325F60-C7BC-48FD-9484-C8F3AE5816B3}"/>
                </a:ext>
              </a:extLst>
            </p:cNvPr>
            <p:cNvSpPr/>
            <p:nvPr/>
          </p:nvSpPr>
          <p:spPr>
            <a:xfrm>
              <a:off x="2250062" y="2214636"/>
              <a:ext cx="6767653" cy="480534"/>
            </a:xfrm>
            <a:custGeom>
              <a:avLst/>
              <a:gdLst>
                <a:gd name="connsiteX0" fmla="*/ 0 w 6767653"/>
                <a:gd name="connsiteY0" fmla="*/ 0 h 480534"/>
                <a:gd name="connsiteX1" fmla="*/ 6767653 w 6767653"/>
                <a:gd name="connsiteY1" fmla="*/ 0 h 480534"/>
                <a:gd name="connsiteX2" fmla="*/ 6767653 w 6767653"/>
                <a:gd name="connsiteY2" fmla="*/ 480534 h 480534"/>
                <a:gd name="connsiteX3" fmla="*/ 0 w 6767653"/>
                <a:gd name="connsiteY3" fmla="*/ 480534 h 480534"/>
                <a:gd name="connsiteX4" fmla="*/ 0 w 6767653"/>
                <a:gd name="connsiteY4" fmla="*/ 0 h 480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67653" h="480534">
                  <a:moveTo>
                    <a:pt x="0" y="0"/>
                  </a:moveTo>
                  <a:lnTo>
                    <a:pt x="6767653" y="0"/>
                  </a:lnTo>
                  <a:lnTo>
                    <a:pt x="6767653" y="480534"/>
                  </a:lnTo>
                  <a:lnTo>
                    <a:pt x="0" y="480534"/>
                  </a:lnTo>
                  <a:lnTo>
                    <a:pt x="0" y="0"/>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38142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kern="1200" dirty="0" smtClean="0"/>
                <a:t>维归约</a:t>
              </a:r>
              <a:endParaRPr lang="zh-CN" altLang="en-US" sz="2400" kern="1200" dirty="0"/>
            </a:p>
          </p:txBody>
        </p:sp>
        <p:sp>
          <p:nvSpPr>
            <p:cNvPr id="12" name="椭圆 11">
              <a:extLst>
                <a:ext uri="{FF2B5EF4-FFF2-40B4-BE49-F238E27FC236}">
                  <a16:creationId xmlns:a16="http://schemas.microsoft.com/office/drawing/2014/main" xmlns="" id="{FB2F879F-70D8-4484-A825-B35973966D95}"/>
                </a:ext>
              </a:extLst>
            </p:cNvPr>
            <p:cNvSpPr/>
            <p:nvPr/>
          </p:nvSpPr>
          <p:spPr>
            <a:xfrm>
              <a:off x="1949728" y="2154569"/>
              <a:ext cx="600668" cy="600668"/>
            </a:xfrm>
            <a:prstGeom prst="ellipse">
              <a:avLst/>
            </a:prstGeom>
          </p:spPr>
          <p:style>
            <a:lnRef idx="2">
              <a:schemeClr val="accent3">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任意多边形: 形状 12">
              <a:extLst>
                <a:ext uri="{FF2B5EF4-FFF2-40B4-BE49-F238E27FC236}">
                  <a16:creationId xmlns:a16="http://schemas.microsoft.com/office/drawing/2014/main" xmlns="" id="{E8AC016F-645F-4B05-8083-2E829B60513D}"/>
                </a:ext>
              </a:extLst>
            </p:cNvPr>
            <p:cNvSpPr/>
            <p:nvPr/>
          </p:nvSpPr>
          <p:spPr>
            <a:xfrm>
              <a:off x="2424736" y="2960530"/>
              <a:ext cx="6592979" cy="480534"/>
            </a:xfrm>
            <a:custGeom>
              <a:avLst/>
              <a:gdLst>
                <a:gd name="connsiteX0" fmla="*/ 0 w 6592979"/>
                <a:gd name="connsiteY0" fmla="*/ 0 h 480534"/>
                <a:gd name="connsiteX1" fmla="*/ 6592979 w 6592979"/>
                <a:gd name="connsiteY1" fmla="*/ 0 h 480534"/>
                <a:gd name="connsiteX2" fmla="*/ 6592979 w 6592979"/>
                <a:gd name="connsiteY2" fmla="*/ 480534 h 480534"/>
                <a:gd name="connsiteX3" fmla="*/ 0 w 6592979"/>
                <a:gd name="connsiteY3" fmla="*/ 480534 h 480534"/>
                <a:gd name="connsiteX4" fmla="*/ 0 w 6592979"/>
                <a:gd name="connsiteY4" fmla="*/ 0 h 480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92979" h="480534">
                  <a:moveTo>
                    <a:pt x="0" y="0"/>
                  </a:moveTo>
                  <a:lnTo>
                    <a:pt x="6592979" y="0"/>
                  </a:lnTo>
                  <a:lnTo>
                    <a:pt x="6592979" y="480534"/>
                  </a:lnTo>
                  <a:lnTo>
                    <a:pt x="0" y="480534"/>
                  </a:lnTo>
                  <a:lnTo>
                    <a:pt x="0" y="0"/>
                  </a:lnTo>
                  <a:close/>
                </a:path>
              </a:pathLst>
            </a:custGeom>
          </p:spPr>
          <p:style>
            <a:lnRef idx="2">
              <a:schemeClr val="lt1">
                <a:hueOff val="0"/>
                <a:satOff val="0"/>
                <a:lumOff val="0"/>
                <a:alphaOff val="0"/>
              </a:schemeClr>
            </a:lnRef>
            <a:fillRef idx="1">
              <a:schemeClr val="accent3">
                <a:hueOff val="1355300"/>
                <a:satOff val="50000"/>
                <a:lumOff val="-7353"/>
                <a:alphaOff val="0"/>
              </a:schemeClr>
            </a:fillRef>
            <a:effectRef idx="0">
              <a:schemeClr val="accent3">
                <a:hueOff val="1355300"/>
                <a:satOff val="50000"/>
                <a:lumOff val="-7353"/>
                <a:alphaOff val="0"/>
              </a:schemeClr>
            </a:effectRef>
            <a:fontRef idx="minor">
              <a:schemeClr val="lt1"/>
            </a:fontRef>
          </p:style>
          <p:txBody>
            <a:bodyPr spcFirstLastPara="0" vert="horz" wrap="square" lIns="38142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dirty="0" smtClean="0"/>
                <a:t>数量归约</a:t>
              </a:r>
              <a:endParaRPr lang="zh-CN" altLang="en-US" sz="2400" kern="1200" dirty="0"/>
            </a:p>
          </p:txBody>
        </p:sp>
        <p:sp>
          <p:nvSpPr>
            <p:cNvPr id="14" name="椭圆 13">
              <a:extLst>
                <a:ext uri="{FF2B5EF4-FFF2-40B4-BE49-F238E27FC236}">
                  <a16:creationId xmlns:a16="http://schemas.microsoft.com/office/drawing/2014/main" xmlns="" id="{F2DA3ACF-30D5-4EE2-9812-B78FE6A7088F}"/>
                </a:ext>
              </a:extLst>
            </p:cNvPr>
            <p:cNvSpPr/>
            <p:nvPr/>
          </p:nvSpPr>
          <p:spPr>
            <a:xfrm>
              <a:off x="2124402" y="2900463"/>
              <a:ext cx="600668" cy="600668"/>
            </a:xfrm>
            <a:prstGeom prst="ellipse">
              <a:avLst/>
            </a:prstGeom>
          </p:spPr>
          <p:style>
            <a:lnRef idx="2">
              <a:schemeClr val="accent3">
                <a:hueOff val="1355300"/>
                <a:satOff val="50000"/>
                <a:lumOff val="-7353"/>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任意多边形: 形状 14">
              <a:extLst>
                <a:ext uri="{FF2B5EF4-FFF2-40B4-BE49-F238E27FC236}">
                  <a16:creationId xmlns:a16="http://schemas.microsoft.com/office/drawing/2014/main" xmlns="" id="{D49F4E5D-A35A-47CE-9D9C-BC90AD914AA7}"/>
                </a:ext>
              </a:extLst>
            </p:cNvPr>
            <p:cNvSpPr/>
            <p:nvPr/>
          </p:nvSpPr>
          <p:spPr>
            <a:xfrm>
              <a:off x="2463060" y="3861533"/>
              <a:ext cx="6554655" cy="480534"/>
            </a:xfrm>
            <a:custGeom>
              <a:avLst/>
              <a:gdLst>
                <a:gd name="connsiteX0" fmla="*/ 0 w 6767653"/>
                <a:gd name="connsiteY0" fmla="*/ 0 h 480534"/>
                <a:gd name="connsiteX1" fmla="*/ 6767653 w 6767653"/>
                <a:gd name="connsiteY1" fmla="*/ 0 h 480534"/>
                <a:gd name="connsiteX2" fmla="*/ 6767653 w 6767653"/>
                <a:gd name="connsiteY2" fmla="*/ 480534 h 480534"/>
                <a:gd name="connsiteX3" fmla="*/ 0 w 6767653"/>
                <a:gd name="connsiteY3" fmla="*/ 480534 h 480534"/>
                <a:gd name="connsiteX4" fmla="*/ 0 w 6767653"/>
                <a:gd name="connsiteY4" fmla="*/ 0 h 480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67653" h="480534">
                  <a:moveTo>
                    <a:pt x="0" y="0"/>
                  </a:moveTo>
                  <a:lnTo>
                    <a:pt x="6767653" y="0"/>
                  </a:lnTo>
                  <a:lnTo>
                    <a:pt x="6767653" y="480534"/>
                  </a:lnTo>
                  <a:lnTo>
                    <a:pt x="0" y="480534"/>
                  </a:lnTo>
                  <a:lnTo>
                    <a:pt x="0" y="0"/>
                  </a:lnTo>
                  <a:close/>
                </a:path>
              </a:pathLst>
            </a:custGeom>
          </p:spPr>
          <p:style>
            <a:lnRef idx="2">
              <a:schemeClr val="lt1">
                <a:hueOff val="0"/>
                <a:satOff val="0"/>
                <a:lumOff val="0"/>
                <a:alphaOff val="0"/>
              </a:schemeClr>
            </a:lnRef>
            <a:fillRef idx="1">
              <a:schemeClr val="accent3">
                <a:hueOff val="2710599"/>
                <a:satOff val="100000"/>
                <a:lumOff val="-14706"/>
                <a:alphaOff val="0"/>
              </a:schemeClr>
            </a:fillRef>
            <a:effectRef idx="0">
              <a:schemeClr val="accent3">
                <a:hueOff val="2710599"/>
                <a:satOff val="100000"/>
                <a:lumOff val="-14706"/>
                <a:alphaOff val="0"/>
              </a:schemeClr>
            </a:effectRef>
            <a:fontRef idx="minor">
              <a:schemeClr val="lt1"/>
            </a:fontRef>
          </p:style>
          <p:txBody>
            <a:bodyPr spcFirstLastPara="0" vert="horz" wrap="square" lIns="38142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数据压缩</a:t>
              </a:r>
            </a:p>
          </p:txBody>
        </p:sp>
        <p:sp>
          <p:nvSpPr>
            <p:cNvPr id="16" name="椭圆 15">
              <a:extLst>
                <a:ext uri="{FF2B5EF4-FFF2-40B4-BE49-F238E27FC236}">
                  <a16:creationId xmlns:a16="http://schemas.microsoft.com/office/drawing/2014/main" xmlns="" id="{C09AE82C-FA6C-4C42-B197-9849169640DC}"/>
                </a:ext>
              </a:extLst>
            </p:cNvPr>
            <p:cNvSpPr/>
            <p:nvPr/>
          </p:nvSpPr>
          <p:spPr>
            <a:xfrm>
              <a:off x="2162726" y="3801466"/>
              <a:ext cx="600668" cy="600668"/>
            </a:xfrm>
            <a:prstGeom prst="ellipse">
              <a:avLst/>
            </a:prstGeom>
          </p:spPr>
          <p:style>
            <a:lnRef idx="2">
              <a:schemeClr val="accent3">
                <a:hueOff val="2710599"/>
                <a:satOff val="100000"/>
                <a:lumOff val="-14706"/>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
        <p:nvSpPr>
          <p:cNvPr id="23" name="TextBox 6">
            <a:extLst>
              <a:ext uri="{FF2B5EF4-FFF2-40B4-BE49-F238E27FC236}">
                <a16:creationId xmlns:a16="http://schemas.microsoft.com/office/drawing/2014/main" xmlns="" id="{EFB0846D-B70D-43AB-BD70-FE7D560E95BC}"/>
              </a:ext>
            </a:extLst>
          </p:cNvPr>
          <p:cNvSpPr txBox="1"/>
          <p:nvPr/>
        </p:nvSpPr>
        <p:spPr>
          <a:xfrm>
            <a:off x="1044896" y="755621"/>
            <a:ext cx="3763493" cy="461665"/>
          </a:xfrm>
          <a:prstGeom prst="rect">
            <a:avLst/>
          </a:prstGeom>
          <a:noFill/>
        </p:spPr>
        <p:txBody>
          <a:bodyPr wrap="square" rtlCol="0">
            <a:spAutoFit/>
          </a:bodyPr>
          <a:lstStyle/>
          <a:p>
            <a:r>
              <a:rPr lang="zh-CN" altLang="en-US" sz="2400" b="1" dirty="0">
                <a:solidFill>
                  <a:schemeClr val="tx1">
                    <a:lumMod val="65000"/>
                    <a:lumOff val="35000"/>
                  </a:schemeClr>
                </a:solidFill>
                <a:latin typeface="微软雅黑" panose="020B0503020204020204" charset="-122"/>
                <a:ea typeface="微软雅黑" panose="020B0503020204020204" charset="-122"/>
              </a:rPr>
              <a:t>数据规约</a:t>
            </a:r>
          </a:p>
        </p:txBody>
      </p:sp>
      <p:sp>
        <p:nvSpPr>
          <p:cNvPr id="19" name="灯片编号占位符 18"/>
          <p:cNvSpPr>
            <a:spLocks noGrp="1"/>
          </p:cNvSpPr>
          <p:nvPr>
            <p:ph type="sldNum" sz="quarter" idx="12"/>
          </p:nvPr>
        </p:nvSpPr>
        <p:spPr/>
        <p:txBody>
          <a:bodyPr/>
          <a:lstStyle/>
          <a:p>
            <a:fld id="{7D9BB5D0-35E4-459D-AEF3-FE4D7C45CC19}" type="slidenum">
              <a:rPr lang="zh-CN" altLang="en-US" smtClean="0"/>
              <a:pPr/>
              <a:t>42</a:t>
            </a:fld>
            <a:endParaRPr lang="zh-CN" altLang="en-US"/>
          </a:p>
        </p:txBody>
      </p:sp>
    </p:spTree>
    <p:extLst>
      <p:ext uri="{BB962C8B-B14F-4D97-AF65-F5344CB8AC3E}">
        <p14:creationId xmlns:p14="http://schemas.microsoft.com/office/powerpoint/2010/main" xmlns="" val="3072971736"/>
      </p:ext>
    </p:extLst>
  </p:cSld>
  <p:clrMapOvr>
    <a:masterClrMapping/>
  </p:clrMapOvr>
  <mc:AlternateContent xmlns:mc="http://schemas.openxmlformats.org/markup-compatibility/2006">
    <mc:Choice xmlns:p14="http://schemas.microsoft.com/office/powerpoint/2010/main" xmlns="" Requires="p14">
      <p:transition spd="slow" p14:dur="2000" advTm="21432"/>
    </mc:Choice>
    <mc:Fallback>
      <p:transition spd="slow" advTm="21432"/>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a:extLst>
              <a:ext uri="{FF2B5EF4-FFF2-40B4-BE49-F238E27FC236}">
                <a16:creationId xmlns:a16="http://schemas.microsoft.com/office/drawing/2014/main" xmlns="" id="{B12CD00F-711B-4BEB-8722-86D5AFE1398A}"/>
              </a:ext>
            </a:extLst>
          </p:cNvPr>
          <p:cNvSpPr/>
          <p:nvPr/>
        </p:nvSpPr>
        <p:spPr>
          <a:xfrm>
            <a:off x="673100" y="790854"/>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a:extLst>
              <a:ext uri="{FF2B5EF4-FFF2-40B4-BE49-F238E27FC236}">
                <a16:creationId xmlns:a16="http://schemas.microsoft.com/office/drawing/2014/main" xmlns="" id="{586BC035-03FD-4AD1-8534-3E996BB9E4B2}"/>
              </a:ext>
            </a:extLst>
          </p:cNvPr>
          <p:cNvSpPr txBox="1"/>
          <p:nvPr/>
        </p:nvSpPr>
        <p:spPr>
          <a:xfrm>
            <a:off x="1044896" y="755621"/>
            <a:ext cx="3763493" cy="461665"/>
          </a:xfrm>
          <a:prstGeom prst="rect">
            <a:avLst/>
          </a:prstGeom>
          <a:noFill/>
        </p:spPr>
        <p:txBody>
          <a:bodyPr wrap="square" rtlCol="0">
            <a:spAutoFit/>
          </a:bodyPr>
          <a:lstStyle/>
          <a:p>
            <a:r>
              <a:rPr lang="zh-CN" altLang="en-US" sz="2400" b="1" dirty="0" smtClean="0">
                <a:solidFill>
                  <a:schemeClr val="tx1">
                    <a:lumMod val="65000"/>
                    <a:lumOff val="35000"/>
                  </a:schemeClr>
                </a:solidFill>
                <a:latin typeface="微软雅黑" panose="020B0503020204020204" charset="-122"/>
                <a:ea typeface="微软雅黑" panose="020B0503020204020204" charset="-122"/>
              </a:rPr>
              <a:t>维归约</a:t>
            </a:r>
            <a:r>
              <a:rPr lang="en-US" altLang="zh-CN" sz="2400" b="1" dirty="0" smtClean="0">
                <a:solidFill>
                  <a:schemeClr val="tx1">
                    <a:lumMod val="65000"/>
                    <a:lumOff val="35000"/>
                  </a:schemeClr>
                </a:solidFill>
                <a:latin typeface="微软雅黑" panose="020B0503020204020204" charset="-122"/>
                <a:ea typeface="微软雅黑" panose="020B0503020204020204" charset="-122"/>
              </a:rPr>
              <a:t>-</a:t>
            </a:r>
            <a:r>
              <a:rPr lang="zh-CN" altLang="en-US" sz="2400" b="1" dirty="0" smtClean="0">
                <a:solidFill>
                  <a:schemeClr val="tx1">
                    <a:lumMod val="65000"/>
                    <a:lumOff val="35000"/>
                  </a:schemeClr>
                </a:solidFill>
                <a:latin typeface="微软雅黑" panose="020B0503020204020204" charset="-122"/>
                <a:ea typeface="微软雅黑" panose="020B0503020204020204" charset="-122"/>
              </a:rPr>
              <a:t>主成分分析</a:t>
            </a:r>
            <a:endParaRPr lang="zh-CN" altLang="en-US" sz="2400" b="1" dirty="0">
              <a:solidFill>
                <a:schemeClr val="tx1">
                  <a:lumMod val="65000"/>
                  <a:lumOff val="35000"/>
                </a:schemeClr>
              </a:solidFill>
              <a:latin typeface="微软雅黑" panose="020B0503020204020204" charset="-122"/>
              <a:ea typeface="微软雅黑" panose="020B0503020204020204" charset="-122"/>
            </a:endParaRPr>
          </a:p>
        </p:txBody>
      </p:sp>
      <p:sp>
        <p:nvSpPr>
          <p:cNvPr id="4" name="矩形 3"/>
          <p:cNvSpPr/>
          <p:nvPr/>
        </p:nvSpPr>
        <p:spPr>
          <a:xfrm>
            <a:off x="1066800" y="1434236"/>
            <a:ext cx="3962400" cy="3416320"/>
          </a:xfrm>
          <a:prstGeom prst="rect">
            <a:avLst/>
          </a:prstGeom>
        </p:spPr>
        <p:txBody>
          <a:bodyPr wrap="square">
            <a:spAutoFit/>
          </a:bodyPr>
          <a:lstStyle/>
          <a:p>
            <a:r>
              <a:rPr lang="zh-CN" altLang="en-US" sz="2400" b="1" dirty="0" smtClean="0">
                <a:solidFill>
                  <a:srgbClr val="FF0000"/>
                </a:solidFill>
              </a:rPr>
              <a:t>主成分分析</a:t>
            </a:r>
            <a:r>
              <a:rPr lang="en-US" altLang="zh-CN" sz="2400" b="1" dirty="0" smtClean="0">
                <a:solidFill>
                  <a:srgbClr val="FF0000"/>
                </a:solidFill>
              </a:rPr>
              <a:t>:</a:t>
            </a:r>
          </a:p>
          <a:p>
            <a:r>
              <a:rPr lang="zh-CN" altLang="en-US" sz="2400" b="1" dirty="0" smtClean="0"/>
              <a:t>主成分分析</a:t>
            </a:r>
            <a:r>
              <a:rPr lang="zh-CN" altLang="en-US" sz="2400" dirty="0" smtClean="0"/>
              <a:t>也称</a:t>
            </a:r>
            <a:r>
              <a:rPr lang="zh-CN" altLang="en-US" sz="2400" dirty="0" smtClean="0">
                <a:hlinkClick r:id="rId3"/>
              </a:rPr>
              <a:t>主分量分析</a:t>
            </a:r>
            <a:r>
              <a:rPr lang="zh-CN" altLang="en-US" sz="2400" dirty="0" smtClean="0"/>
              <a:t>，旨在利用降维的思想，把</a:t>
            </a:r>
            <a:r>
              <a:rPr lang="zh-CN" altLang="en-US" sz="2400" dirty="0" smtClean="0">
                <a:solidFill>
                  <a:srgbClr val="FF0000"/>
                </a:solidFill>
              </a:rPr>
              <a:t>多指标</a:t>
            </a:r>
            <a:r>
              <a:rPr lang="zh-CN" altLang="en-US" sz="2400" dirty="0" smtClean="0"/>
              <a:t>转化为</a:t>
            </a:r>
            <a:r>
              <a:rPr lang="zh-CN" altLang="en-US" sz="2400" dirty="0" smtClean="0">
                <a:solidFill>
                  <a:srgbClr val="FF0000"/>
                </a:solidFill>
              </a:rPr>
              <a:t>少数几个</a:t>
            </a:r>
            <a:r>
              <a:rPr lang="zh-CN" altLang="en-US" sz="2400" dirty="0" smtClean="0">
                <a:hlinkClick r:id="rId4"/>
              </a:rPr>
              <a:t>综合指标</a:t>
            </a:r>
            <a:r>
              <a:rPr lang="zh-CN" altLang="en-US" sz="2400" dirty="0" smtClean="0"/>
              <a:t>（即主成分），其中每个主成分都能够反映原始变量的大部分信息，且所含信息互不重复。</a:t>
            </a:r>
            <a:endParaRPr lang="en-US" altLang="zh-CN" sz="2400" dirty="0" smtClean="0"/>
          </a:p>
          <a:p>
            <a:endParaRPr lang="en-US" altLang="zh-CN" sz="2400" dirty="0" smtClean="0"/>
          </a:p>
        </p:txBody>
      </p:sp>
      <p:pic>
        <p:nvPicPr>
          <p:cNvPr id="1026" name="Picture 2"/>
          <p:cNvPicPr>
            <a:picLocks noChangeAspect="1" noChangeArrowheads="1"/>
          </p:cNvPicPr>
          <p:nvPr/>
        </p:nvPicPr>
        <p:blipFill>
          <a:blip r:embed="rId5" cstate="print"/>
          <a:srcRect/>
          <a:stretch>
            <a:fillRect/>
          </a:stretch>
        </p:blipFill>
        <p:spPr bwMode="auto">
          <a:xfrm>
            <a:off x="5664200" y="690637"/>
            <a:ext cx="6070600" cy="5926062"/>
          </a:xfrm>
          <a:prstGeom prst="rect">
            <a:avLst/>
          </a:prstGeom>
          <a:noFill/>
          <a:ln w="9525">
            <a:noFill/>
            <a:miter lim="800000"/>
            <a:headEnd/>
            <a:tailEnd/>
          </a:ln>
        </p:spPr>
      </p:pic>
      <p:sp>
        <p:nvSpPr>
          <p:cNvPr id="8" name="灯片编号占位符 7"/>
          <p:cNvSpPr>
            <a:spLocks noGrp="1"/>
          </p:cNvSpPr>
          <p:nvPr>
            <p:ph type="sldNum" sz="quarter" idx="12"/>
          </p:nvPr>
        </p:nvSpPr>
        <p:spPr/>
        <p:txBody>
          <a:bodyPr/>
          <a:lstStyle/>
          <a:p>
            <a:fld id="{7D9BB5D0-35E4-459D-AEF3-FE4D7C45CC19}" type="slidenum">
              <a:rPr lang="zh-CN" altLang="en-US" smtClean="0"/>
              <a:pPr/>
              <a:t>43</a:t>
            </a:fld>
            <a:endParaRPr lang="zh-CN" altLang="en-US"/>
          </a:p>
        </p:txBody>
      </p:sp>
      <p:sp>
        <p:nvSpPr>
          <p:cNvPr id="7" name="矩形 6"/>
          <p:cNvSpPr/>
          <p:nvPr/>
        </p:nvSpPr>
        <p:spPr>
          <a:xfrm>
            <a:off x="1028700" y="4732634"/>
            <a:ext cx="3695700" cy="1631216"/>
          </a:xfrm>
          <a:prstGeom prst="rect">
            <a:avLst/>
          </a:prstGeom>
        </p:spPr>
        <p:txBody>
          <a:bodyPr wrap="square">
            <a:spAutoFit/>
          </a:bodyPr>
          <a:lstStyle/>
          <a:p>
            <a:r>
              <a:rPr lang="en-US" altLang="zh-CN" sz="2000" dirty="0" smtClean="0"/>
              <a:t>----</a:t>
            </a:r>
            <a:r>
              <a:rPr lang="zh-CN" altLang="en-US" sz="2000" dirty="0" smtClean="0"/>
              <a:t>这种方法在引进多方面变量的同时将复杂因素归结为几个主成分，使问题简单化，同时得到的结果更加科学有效的数据信息。</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a:extLst>
              <a:ext uri="{FF2B5EF4-FFF2-40B4-BE49-F238E27FC236}">
                <a16:creationId xmlns:a16="http://schemas.microsoft.com/office/drawing/2014/main" xmlns="" id="{B12CD00F-711B-4BEB-8722-86D5AFE1398A}"/>
              </a:ext>
            </a:extLst>
          </p:cNvPr>
          <p:cNvSpPr/>
          <p:nvPr/>
        </p:nvSpPr>
        <p:spPr>
          <a:xfrm>
            <a:off x="673100" y="790854"/>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a:extLst>
              <a:ext uri="{FF2B5EF4-FFF2-40B4-BE49-F238E27FC236}">
                <a16:creationId xmlns:a16="http://schemas.microsoft.com/office/drawing/2014/main" xmlns="" id="{8584116F-E4F9-4731-81E4-47ACD49B0898}"/>
              </a:ext>
            </a:extLst>
          </p:cNvPr>
          <p:cNvSpPr/>
          <p:nvPr/>
        </p:nvSpPr>
        <p:spPr>
          <a:xfrm>
            <a:off x="800100" y="917854"/>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平行四边形 3">
            <a:extLst>
              <a:ext uri="{FF2B5EF4-FFF2-40B4-BE49-F238E27FC236}">
                <a16:creationId xmlns:a16="http://schemas.microsoft.com/office/drawing/2014/main" xmlns="" id="{D0EBDE71-48C2-4D49-A388-EC50D91D41B7}"/>
              </a:ext>
            </a:extLst>
          </p:cNvPr>
          <p:cNvSpPr/>
          <p:nvPr/>
        </p:nvSpPr>
        <p:spPr>
          <a:xfrm>
            <a:off x="802640" y="917854"/>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5">
            <a:extLst>
              <a:ext uri="{FF2B5EF4-FFF2-40B4-BE49-F238E27FC236}">
                <a16:creationId xmlns:a16="http://schemas.microsoft.com/office/drawing/2014/main" xmlns="" id="{DA31C503-178B-4213-81DF-E423577C9CB6}"/>
              </a:ext>
            </a:extLst>
          </p:cNvPr>
          <p:cNvSpPr txBox="1">
            <a:spLocks noChangeArrowheads="1"/>
          </p:cNvSpPr>
          <p:nvPr/>
        </p:nvSpPr>
        <p:spPr bwMode="auto">
          <a:xfrm>
            <a:off x="1125106" y="1710239"/>
            <a:ext cx="10152494" cy="20627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lr>
                <a:schemeClr val="folHlink"/>
              </a:buClr>
              <a:buFont typeface="Symbol" panose="05050102010706020507" pitchFamily="18" charset="2"/>
              <a:buChar char="·"/>
              <a:defRPr kumimoji="1" sz="3200" b="1">
                <a:solidFill>
                  <a:srgbClr val="3333CC"/>
                </a:solidFill>
                <a:latin typeface="Tahoma" panose="020B0604030504040204" pitchFamily="34" charset="0"/>
                <a:ea typeface="宋体" panose="02010600030101010101" pitchFamily="2" charset="-122"/>
              </a:defRPr>
            </a:lvl1pPr>
            <a:lvl2pPr marL="742950" indent="-285750">
              <a:spcBef>
                <a:spcPct val="20000"/>
              </a:spcBef>
              <a:buClr>
                <a:srgbClr val="3333CC"/>
              </a:buClr>
              <a:buFont typeface="Tahoma" panose="020B0604030504040204" pitchFamily="34" charset="0"/>
              <a:buChar char="–"/>
              <a:defRPr kumimoji="1" sz="2800" b="1">
                <a:solidFill>
                  <a:srgbClr val="3333CC"/>
                </a:solidFill>
                <a:latin typeface="Tahoma" panose="020B0604030504040204" pitchFamily="34" charset="0"/>
                <a:ea typeface="宋体" panose="02010600030101010101" pitchFamily="2" charset="-122"/>
              </a:defRPr>
            </a:lvl2pPr>
            <a:lvl3pPr marL="1143000" indent="-228600">
              <a:spcBef>
                <a:spcPct val="20000"/>
              </a:spcBef>
              <a:buClr>
                <a:schemeClr val="folHlink"/>
              </a:buClr>
              <a:buChar char="•"/>
              <a:defRPr kumimoji="1" sz="2400" b="1">
                <a:solidFill>
                  <a:srgbClr val="3333CC"/>
                </a:solidFill>
                <a:latin typeface="Tahoma" panose="020B0604030504040204" pitchFamily="34" charset="0"/>
                <a:ea typeface="宋体" panose="02010600030101010101" pitchFamily="2" charset="-122"/>
              </a:defRPr>
            </a:lvl3pPr>
            <a:lvl4pPr marL="1600200" indent="-228600">
              <a:spcBef>
                <a:spcPct val="20000"/>
              </a:spcBef>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4pPr>
            <a:lvl5pPr marL="2057400" indent="-228600">
              <a:spcBef>
                <a:spcPct val="20000"/>
              </a:spcBef>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9pPr>
          </a:lstStyle>
          <a:p>
            <a:pPr eaLnBrk="1" hangingPunct="1">
              <a:lnSpc>
                <a:spcPct val="120000"/>
              </a:lnSpc>
              <a:spcBef>
                <a:spcPct val="0"/>
              </a:spcBef>
              <a:spcAft>
                <a:spcPts val="1000"/>
              </a:spcAft>
              <a:buNone/>
            </a:pPr>
            <a:r>
              <a:rPr lang="zh-CN" altLang="en-US" sz="2400" dirty="0">
                <a:solidFill>
                  <a:srgbClr val="800000"/>
                </a:solidFill>
                <a:latin typeface="+mn-ea"/>
                <a:ea typeface="+mn-ea"/>
              </a:rPr>
              <a:t>属性子集选择</a:t>
            </a:r>
            <a:endParaRPr lang="en-US" altLang="zh-CN" sz="2400" b="0" dirty="0">
              <a:solidFill>
                <a:schemeClr val="tx1"/>
              </a:solidFill>
              <a:latin typeface="+mn-ea"/>
              <a:ea typeface="+mn-ea"/>
            </a:endParaRPr>
          </a:p>
          <a:p>
            <a:pPr marL="342900" indent="-342900" eaLnBrk="1" hangingPunct="1">
              <a:lnSpc>
                <a:spcPct val="120000"/>
              </a:lnSpc>
              <a:spcBef>
                <a:spcPct val="0"/>
              </a:spcBef>
              <a:spcAft>
                <a:spcPts val="1000"/>
              </a:spcAft>
              <a:buFont typeface="Wingdings" panose="05000000000000000000" pitchFamily="2" charset="2"/>
              <a:buChar char="l"/>
            </a:pPr>
            <a:r>
              <a:rPr lang="zh-CN" altLang="en-US" sz="2400" dirty="0">
                <a:solidFill>
                  <a:schemeClr val="tx1"/>
                </a:solidFill>
                <a:latin typeface="+mn-ea"/>
                <a:ea typeface="+mn-ea"/>
              </a:rPr>
              <a:t>用于检测并删除不相关、弱相关或冗余的属性。</a:t>
            </a:r>
            <a:endParaRPr lang="en-US" altLang="zh-CN" sz="2400" dirty="0">
              <a:solidFill>
                <a:schemeClr val="tx1"/>
              </a:solidFill>
              <a:latin typeface="+mn-ea"/>
              <a:ea typeface="+mn-ea"/>
            </a:endParaRPr>
          </a:p>
          <a:p>
            <a:pPr marL="342900" indent="-342900">
              <a:lnSpc>
                <a:spcPct val="120000"/>
              </a:lnSpc>
              <a:spcBef>
                <a:spcPct val="0"/>
              </a:spcBef>
              <a:spcAft>
                <a:spcPts val="1000"/>
              </a:spcAft>
              <a:buFont typeface="Wingdings" panose="05000000000000000000" pitchFamily="2" charset="2"/>
              <a:buChar char="l"/>
            </a:pPr>
            <a:r>
              <a:rPr lang="zh-CN" altLang="en-US" sz="2400" b="0" dirty="0">
                <a:solidFill>
                  <a:schemeClr val="tx1"/>
                </a:solidFill>
                <a:latin typeface="+mn-ea"/>
                <a:ea typeface="+mn-ea"/>
              </a:rPr>
              <a:t>目标是找出最小属性集，使得数据类的概率分布尽可能地接近使用所有属性得到的原分布</a:t>
            </a:r>
            <a:endParaRPr lang="en-US" altLang="zh-CN" sz="2400" b="0" dirty="0">
              <a:solidFill>
                <a:schemeClr val="tx1"/>
              </a:solidFill>
              <a:latin typeface="+mn-ea"/>
              <a:ea typeface="+mn-ea"/>
            </a:endParaRPr>
          </a:p>
        </p:txBody>
      </p:sp>
      <p:sp>
        <p:nvSpPr>
          <p:cNvPr id="6" name="TextBox 6">
            <a:extLst>
              <a:ext uri="{FF2B5EF4-FFF2-40B4-BE49-F238E27FC236}">
                <a16:creationId xmlns:a16="http://schemas.microsoft.com/office/drawing/2014/main" xmlns="" id="{A2566F50-4E56-4F19-BF40-6C215F2CF675}"/>
              </a:ext>
            </a:extLst>
          </p:cNvPr>
          <p:cNvSpPr txBox="1"/>
          <p:nvPr/>
        </p:nvSpPr>
        <p:spPr>
          <a:xfrm>
            <a:off x="1044896" y="755621"/>
            <a:ext cx="3763493" cy="461665"/>
          </a:xfrm>
          <a:prstGeom prst="rect">
            <a:avLst/>
          </a:prstGeom>
          <a:noFill/>
        </p:spPr>
        <p:txBody>
          <a:bodyPr wrap="square" rtlCol="0">
            <a:spAutoFit/>
          </a:bodyPr>
          <a:lstStyle/>
          <a:p>
            <a:r>
              <a:rPr lang="zh-CN" altLang="en-US" sz="2400" b="1" dirty="0" smtClean="0">
                <a:solidFill>
                  <a:schemeClr val="tx1">
                    <a:lumMod val="65000"/>
                    <a:lumOff val="35000"/>
                  </a:schemeClr>
                </a:solidFill>
                <a:latin typeface="微软雅黑" panose="020B0503020204020204" charset="-122"/>
                <a:ea typeface="微软雅黑" panose="020B0503020204020204" charset="-122"/>
              </a:rPr>
              <a:t>维归约</a:t>
            </a:r>
            <a:r>
              <a:rPr lang="en-US" altLang="zh-CN" sz="2400" b="1" dirty="0" smtClean="0">
                <a:solidFill>
                  <a:schemeClr val="tx1">
                    <a:lumMod val="65000"/>
                    <a:lumOff val="35000"/>
                  </a:schemeClr>
                </a:solidFill>
                <a:latin typeface="微软雅黑" panose="020B0503020204020204" charset="-122"/>
                <a:ea typeface="微软雅黑" panose="020B0503020204020204" charset="-122"/>
              </a:rPr>
              <a:t>--</a:t>
            </a:r>
            <a:r>
              <a:rPr lang="zh-CN" altLang="en-US" sz="2400" b="1" dirty="0" smtClean="0">
                <a:solidFill>
                  <a:schemeClr val="tx1">
                    <a:lumMod val="65000"/>
                    <a:lumOff val="35000"/>
                  </a:schemeClr>
                </a:solidFill>
                <a:latin typeface="微软雅黑" panose="020B0503020204020204" charset="-122"/>
                <a:ea typeface="微软雅黑" panose="020B0503020204020204" charset="-122"/>
              </a:rPr>
              <a:t>属性子集选择</a:t>
            </a:r>
            <a:endParaRPr lang="en-US" altLang="zh-CN" sz="2400" b="1" dirty="0" smtClean="0">
              <a:solidFill>
                <a:schemeClr val="tx1">
                  <a:lumMod val="65000"/>
                  <a:lumOff val="35000"/>
                </a:schemeClr>
              </a:solidFill>
              <a:latin typeface="微软雅黑" panose="020B0503020204020204" charset="-122"/>
              <a:ea typeface="微软雅黑" panose="020B0503020204020204" charset="-122"/>
            </a:endParaRPr>
          </a:p>
        </p:txBody>
      </p:sp>
      <p:graphicFrame>
        <p:nvGraphicFramePr>
          <p:cNvPr id="7" name="表格 6">
            <a:extLst>
              <a:ext uri="{FF2B5EF4-FFF2-40B4-BE49-F238E27FC236}">
                <a16:creationId xmlns:a16="http://schemas.microsoft.com/office/drawing/2014/main" xmlns="" id="{3908765F-7A7C-4121-A6CC-9D7AB2767271}"/>
              </a:ext>
            </a:extLst>
          </p:cNvPr>
          <p:cNvGraphicFramePr>
            <a:graphicFrameLocks noGrp="1"/>
          </p:cNvGraphicFramePr>
          <p:nvPr>
            <p:extLst>
              <p:ext uri="{D42A27DB-BD31-4B8C-83A1-F6EECF244321}">
                <p14:modId xmlns:p14="http://schemas.microsoft.com/office/powerpoint/2010/main" xmlns="" val="3233864350"/>
              </p:ext>
            </p:extLst>
          </p:nvPr>
        </p:nvGraphicFramePr>
        <p:xfrm>
          <a:off x="1365573" y="4757979"/>
          <a:ext cx="8646330" cy="1193369"/>
        </p:xfrm>
        <a:graphic>
          <a:graphicData uri="http://schemas.openxmlformats.org/drawingml/2006/table">
            <a:tbl>
              <a:tblPr firstRow="1" bandRow="1">
                <a:tableStyleId>{5C22544A-7EE6-4342-B048-85BDC9FD1C3A}</a:tableStyleId>
              </a:tblPr>
              <a:tblGrid>
                <a:gridCol w="1729266">
                  <a:extLst>
                    <a:ext uri="{9D8B030D-6E8A-4147-A177-3AD203B41FA5}">
                      <a16:colId xmlns:a16="http://schemas.microsoft.com/office/drawing/2014/main" xmlns="" val="2632220038"/>
                    </a:ext>
                  </a:extLst>
                </a:gridCol>
                <a:gridCol w="1729266">
                  <a:extLst>
                    <a:ext uri="{9D8B030D-6E8A-4147-A177-3AD203B41FA5}">
                      <a16:colId xmlns:a16="http://schemas.microsoft.com/office/drawing/2014/main" xmlns="" val="1974012378"/>
                    </a:ext>
                  </a:extLst>
                </a:gridCol>
                <a:gridCol w="1729266">
                  <a:extLst>
                    <a:ext uri="{9D8B030D-6E8A-4147-A177-3AD203B41FA5}">
                      <a16:colId xmlns:a16="http://schemas.microsoft.com/office/drawing/2014/main" xmlns="" val="23172933"/>
                    </a:ext>
                  </a:extLst>
                </a:gridCol>
                <a:gridCol w="1729266">
                  <a:extLst>
                    <a:ext uri="{9D8B030D-6E8A-4147-A177-3AD203B41FA5}">
                      <a16:colId xmlns:a16="http://schemas.microsoft.com/office/drawing/2014/main" xmlns="" val="3650167790"/>
                    </a:ext>
                  </a:extLst>
                </a:gridCol>
                <a:gridCol w="1729266">
                  <a:extLst>
                    <a:ext uri="{9D8B030D-6E8A-4147-A177-3AD203B41FA5}">
                      <a16:colId xmlns:a16="http://schemas.microsoft.com/office/drawing/2014/main" xmlns="" val="955312793"/>
                    </a:ext>
                  </a:extLst>
                </a:gridCol>
              </a:tblGrid>
              <a:tr h="592569">
                <a:tc>
                  <a:txBody>
                    <a:bodyPr/>
                    <a:lstStyle/>
                    <a:p>
                      <a:r>
                        <a:rPr lang="zh-CN" altLang="en-US" sz="2000" b="1" dirty="0">
                          <a:solidFill>
                            <a:schemeClr val="tx1"/>
                          </a:solidFill>
                        </a:rPr>
                        <a:t>顾客分类</a:t>
                      </a:r>
                    </a:p>
                  </a:txBody>
                  <a:tcPr>
                    <a:solidFill>
                      <a:schemeClr val="accent2">
                        <a:lumMod val="60000"/>
                        <a:lumOff val="40000"/>
                      </a:schemeClr>
                    </a:solidFill>
                  </a:tcPr>
                </a:tc>
                <a:tc>
                  <a:txBody>
                    <a:bodyPr/>
                    <a:lstStyle/>
                    <a:p>
                      <a:r>
                        <a:rPr lang="zh-CN" altLang="en-US" sz="2000" b="1" dirty="0">
                          <a:solidFill>
                            <a:schemeClr val="tx1"/>
                          </a:solidFill>
                        </a:rPr>
                        <a:t>年龄</a:t>
                      </a:r>
                    </a:p>
                  </a:txBody>
                  <a:tcPr>
                    <a:solidFill>
                      <a:schemeClr val="accent2">
                        <a:lumMod val="60000"/>
                        <a:lumOff val="40000"/>
                      </a:schemeClr>
                    </a:solidFill>
                  </a:tcPr>
                </a:tc>
                <a:tc>
                  <a:txBody>
                    <a:bodyPr/>
                    <a:lstStyle/>
                    <a:p>
                      <a:r>
                        <a:rPr lang="zh-CN" altLang="en-US" sz="2000" b="1" dirty="0">
                          <a:solidFill>
                            <a:schemeClr val="tx1"/>
                          </a:solidFill>
                        </a:rPr>
                        <a:t>喜好音乐类型</a:t>
                      </a:r>
                    </a:p>
                  </a:txBody>
                  <a:tcPr>
                    <a:solidFill>
                      <a:schemeClr val="accent2">
                        <a:lumMod val="60000"/>
                        <a:lumOff val="40000"/>
                      </a:schemeClr>
                    </a:solidFill>
                  </a:tcPr>
                </a:tc>
                <a:tc>
                  <a:txBody>
                    <a:bodyPr/>
                    <a:lstStyle/>
                    <a:p>
                      <a:r>
                        <a:rPr lang="zh-CN" altLang="en-US" sz="2000" b="1" dirty="0">
                          <a:solidFill>
                            <a:schemeClr val="bg1"/>
                          </a:solidFill>
                        </a:rPr>
                        <a:t>电话号码</a:t>
                      </a:r>
                    </a:p>
                  </a:txBody>
                  <a:tcPr>
                    <a:solidFill>
                      <a:schemeClr val="tx1"/>
                    </a:solidFill>
                  </a:tcPr>
                </a:tc>
                <a:tc>
                  <a:txBody>
                    <a:bodyPr/>
                    <a:lstStyle/>
                    <a:p>
                      <a:r>
                        <a:rPr lang="zh-CN" altLang="en-US" sz="2000" b="1" dirty="0">
                          <a:solidFill>
                            <a:schemeClr val="bg1"/>
                          </a:solidFill>
                        </a:rPr>
                        <a:t>住址</a:t>
                      </a:r>
                    </a:p>
                  </a:txBody>
                  <a:tcPr>
                    <a:solidFill>
                      <a:schemeClr val="tx1"/>
                    </a:solidFill>
                  </a:tcPr>
                </a:tc>
                <a:extLst>
                  <a:ext uri="{0D108BD9-81ED-4DB2-BD59-A6C34878D82A}">
                    <a16:rowId xmlns:a16="http://schemas.microsoft.com/office/drawing/2014/main" xmlns="" val="3514304759"/>
                  </a:ext>
                </a:extLst>
              </a:tr>
              <a:tr h="600800">
                <a:tc>
                  <a:txBody>
                    <a:bodyPr/>
                    <a:lstStyle/>
                    <a:p>
                      <a:endParaRPr lang="zh-CN" altLang="en-US" dirty="0"/>
                    </a:p>
                  </a:txBody>
                  <a:tcPr>
                    <a:solidFill>
                      <a:schemeClr val="bg1">
                        <a:lumMod val="95000"/>
                      </a:schemeClr>
                    </a:solidFill>
                  </a:tcPr>
                </a:tc>
                <a:tc>
                  <a:txBody>
                    <a:bodyPr/>
                    <a:lstStyle/>
                    <a:p>
                      <a:endParaRPr lang="zh-CN" altLang="en-US" dirty="0"/>
                    </a:p>
                  </a:txBody>
                  <a:tcPr>
                    <a:solidFill>
                      <a:schemeClr val="bg1">
                        <a:lumMod val="95000"/>
                      </a:schemeClr>
                    </a:solidFill>
                  </a:tcPr>
                </a:tc>
                <a:tc>
                  <a:txBody>
                    <a:bodyPr/>
                    <a:lstStyle/>
                    <a:p>
                      <a:endParaRPr lang="zh-CN" altLang="en-US" dirty="0"/>
                    </a:p>
                  </a:txBody>
                  <a:tcPr>
                    <a:solidFill>
                      <a:schemeClr val="bg1">
                        <a:lumMod val="95000"/>
                      </a:schemeClr>
                    </a:solidFill>
                  </a:tcPr>
                </a:tc>
                <a:tc>
                  <a:txBody>
                    <a:bodyPr/>
                    <a:lstStyle/>
                    <a:p>
                      <a:endParaRPr lang="zh-CN" altLang="en-US" dirty="0">
                        <a:solidFill>
                          <a:schemeClr val="bg1"/>
                        </a:solidFill>
                      </a:endParaRPr>
                    </a:p>
                  </a:txBody>
                  <a:tcPr>
                    <a:solidFill>
                      <a:schemeClr val="bg1">
                        <a:lumMod val="95000"/>
                      </a:schemeClr>
                    </a:solidFill>
                  </a:tcPr>
                </a:tc>
                <a:tc>
                  <a:txBody>
                    <a:bodyPr/>
                    <a:lstStyle/>
                    <a:p>
                      <a:endParaRPr lang="zh-CN" altLang="en-US" dirty="0">
                        <a:solidFill>
                          <a:schemeClr val="bg1"/>
                        </a:solidFill>
                      </a:endParaRPr>
                    </a:p>
                  </a:txBody>
                  <a:tcPr>
                    <a:solidFill>
                      <a:schemeClr val="bg1">
                        <a:lumMod val="95000"/>
                      </a:schemeClr>
                    </a:solidFill>
                  </a:tcPr>
                </a:tc>
                <a:extLst>
                  <a:ext uri="{0D108BD9-81ED-4DB2-BD59-A6C34878D82A}">
                    <a16:rowId xmlns:a16="http://schemas.microsoft.com/office/drawing/2014/main" xmlns="" val="2501121719"/>
                  </a:ext>
                </a:extLst>
              </a:tr>
            </a:tbl>
          </a:graphicData>
        </a:graphic>
      </p:graphicFrame>
      <p:sp>
        <p:nvSpPr>
          <p:cNvPr id="8" name="矩形 7">
            <a:extLst>
              <a:ext uri="{FF2B5EF4-FFF2-40B4-BE49-F238E27FC236}">
                <a16:creationId xmlns:a16="http://schemas.microsoft.com/office/drawing/2014/main" xmlns="" id="{1154742D-8E87-45CC-BFC0-4D11D5975990}"/>
              </a:ext>
            </a:extLst>
          </p:cNvPr>
          <p:cNvSpPr/>
          <p:nvPr/>
        </p:nvSpPr>
        <p:spPr>
          <a:xfrm>
            <a:off x="1365573" y="4265936"/>
            <a:ext cx="4095993" cy="400110"/>
          </a:xfrm>
          <a:prstGeom prst="rect">
            <a:avLst/>
          </a:prstGeom>
        </p:spPr>
        <p:txBody>
          <a:bodyPr wrap="none">
            <a:spAutoFit/>
          </a:bodyPr>
          <a:lstStyle/>
          <a:p>
            <a:r>
              <a:rPr lang="zh-CN" altLang="en-US" sz="2000" b="1" dirty="0"/>
              <a:t>分析顾客是否愿意购买新的流行</a:t>
            </a:r>
            <a:r>
              <a:rPr lang="en-US" altLang="zh-CN" sz="2000" b="1" dirty="0"/>
              <a:t>CD</a:t>
            </a:r>
            <a:endParaRPr lang="zh-CN" altLang="en-US" sz="2000" b="1" dirty="0"/>
          </a:p>
        </p:txBody>
      </p:sp>
      <p:sp>
        <p:nvSpPr>
          <p:cNvPr id="11" name="灯片编号占位符 10"/>
          <p:cNvSpPr>
            <a:spLocks noGrp="1"/>
          </p:cNvSpPr>
          <p:nvPr>
            <p:ph type="sldNum" sz="quarter" idx="12"/>
          </p:nvPr>
        </p:nvSpPr>
        <p:spPr/>
        <p:txBody>
          <a:bodyPr/>
          <a:lstStyle/>
          <a:p>
            <a:fld id="{7D9BB5D0-35E4-459D-AEF3-FE4D7C45CC19}" type="slidenum">
              <a:rPr lang="zh-CN" altLang="en-US" smtClean="0"/>
              <a:pPr/>
              <a:t>44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a:extLst>
              <a:ext uri="{FF2B5EF4-FFF2-40B4-BE49-F238E27FC236}">
                <a16:creationId xmlns:a16="http://schemas.microsoft.com/office/drawing/2014/main" xmlns="" id="{D2342B38-0D83-49E5-81BE-B8F2475DE8E1}"/>
              </a:ext>
            </a:extLst>
          </p:cNvPr>
          <p:cNvSpPr/>
          <p:nvPr/>
        </p:nvSpPr>
        <p:spPr>
          <a:xfrm>
            <a:off x="673100" y="790854"/>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a:extLst>
              <a:ext uri="{FF2B5EF4-FFF2-40B4-BE49-F238E27FC236}">
                <a16:creationId xmlns:a16="http://schemas.microsoft.com/office/drawing/2014/main" xmlns="" id="{602C3FED-8A52-4575-95E9-E30A2C08C6E7}"/>
              </a:ext>
            </a:extLst>
          </p:cNvPr>
          <p:cNvSpPr/>
          <p:nvPr/>
        </p:nvSpPr>
        <p:spPr>
          <a:xfrm>
            <a:off x="800100" y="917854"/>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平行四边形 3">
            <a:extLst>
              <a:ext uri="{FF2B5EF4-FFF2-40B4-BE49-F238E27FC236}">
                <a16:creationId xmlns:a16="http://schemas.microsoft.com/office/drawing/2014/main" xmlns="" id="{E4EFCB23-78D3-450D-BA63-A6634968570C}"/>
              </a:ext>
            </a:extLst>
          </p:cNvPr>
          <p:cNvSpPr/>
          <p:nvPr/>
        </p:nvSpPr>
        <p:spPr>
          <a:xfrm>
            <a:off x="802640" y="917854"/>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5">
            <a:extLst>
              <a:ext uri="{FF2B5EF4-FFF2-40B4-BE49-F238E27FC236}">
                <a16:creationId xmlns:a16="http://schemas.microsoft.com/office/drawing/2014/main" xmlns="" id="{3663B729-8EA7-442C-98F3-88E322D395DB}"/>
              </a:ext>
            </a:extLst>
          </p:cNvPr>
          <p:cNvSpPr txBox="1">
            <a:spLocks noChangeArrowheads="1"/>
          </p:cNvSpPr>
          <p:nvPr/>
        </p:nvSpPr>
        <p:spPr bwMode="auto">
          <a:xfrm>
            <a:off x="673100" y="1821335"/>
            <a:ext cx="6462809" cy="98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lr>
                <a:schemeClr val="folHlink"/>
              </a:buClr>
              <a:buFont typeface="Symbol" panose="05050102010706020507" pitchFamily="18" charset="2"/>
              <a:buChar char="·"/>
              <a:defRPr kumimoji="1" sz="3200" b="1">
                <a:solidFill>
                  <a:srgbClr val="3333CC"/>
                </a:solidFill>
                <a:latin typeface="Tahoma" panose="020B0604030504040204" pitchFamily="34" charset="0"/>
                <a:ea typeface="宋体" panose="02010600030101010101" pitchFamily="2" charset="-122"/>
              </a:defRPr>
            </a:lvl1pPr>
            <a:lvl2pPr marL="742950" indent="-285750">
              <a:spcBef>
                <a:spcPct val="20000"/>
              </a:spcBef>
              <a:buClr>
                <a:srgbClr val="3333CC"/>
              </a:buClr>
              <a:buFont typeface="Tahoma" panose="020B0604030504040204" pitchFamily="34" charset="0"/>
              <a:buChar char="–"/>
              <a:defRPr kumimoji="1" sz="2800" b="1">
                <a:solidFill>
                  <a:srgbClr val="3333CC"/>
                </a:solidFill>
                <a:latin typeface="Tahoma" panose="020B0604030504040204" pitchFamily="34" charset="0"/>
                <a:ea typeface="宋体" panose="02010600030101010101" pitchFamily="2" charset="-122"/>
              </a:defRPr>
            </a:lvl2pPr>
            <a:lvl3pPr marL="1143000" indent="-228600">
              <a:spcBef>
                <a:spcPct val="20000"/>
              </a:spcBef>
              <a:buClr>
                <a:schemeClr val="folHlink"/>
              </a:buClr>
              <a:buChar char="•"/>
              <a:defRPr kumimoji="1" sz="2400" b="1">
                <a:solidFill>
                  <a:srgbClr val="3333CC"/>
                </a:solidFill>
                <a:latin typeface="Tahoma" panose="020B0604030504040204" pitchFamily="34" charset="0"/>
                <a:ea typeface="宋体" panose="02010600030101010101" pitchFamily="2" charset="-122"/>
              </a:defRPr>
            </a:lvl3pPr>
            <a:lvl4pPr marL="1600200" indent="-228600">
              <a:spcBef>
                <a:spcPct val="20000"/>
              </a:spcBef>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4pPr>
            <a:lvl5pPr marL="2057400" indent="-228600">
              <a:spcBef>
                <a:spcPct val="20000"/>
              </a:spcBef>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9pPr>
          </a:lstStyle>
          <a:p>
            <a:pPr eaLnBrk="1" hangingPunct="1">
              <a:lnSpc>
                <a:spcPct val="130000"/>
              </a:lnSpc>
              <a:spcBef>
                <a:spcPct val="0"/>
              </a:spcBef>
              <a:spcAft>
                <a:spcPts val="1000"/>
              </a:spcAft>
              <a:buFontTx/>
              <a:buNone/>
            </a:pPr>
            <a:r>
              <a:rPr lang="zh-CN" altLang="en-US" sz="2400" dirty="0" smtClean="0">
                <a:solidFill>
                  <a:srgbClr val="800000"/>
                </a:solidFill>
                <a:latin typeface="+mn-ea"/>
                <a:ea typeface="+mn-ea"/>
              </a:rPr>
              <a:t>数量归约</a:t>
            </a:r>
            <a:r>
              <a:rPr lang="zh-CN" altLang="en-US" sz="2400" dirty="0">
                <a:solidFill>
                  <a:srgbClr val="800000"/>
                </a:solidFill>
                <a:latin typeface="+mn-ea"/>
                <a:ea typeface="+mn-ea"/>
              </a:rPr>
              <a:t>：</a:t>
            </a:r>
            <a:r>
              <a:rPr lang="zh-CN" altLang="en-US" sz="2400" b="0" dirty="0">
                <a:solidFill>
                  <a:schemeClr val="tx1"/>
                </a:solidFill>
                <a:latin typeface="+mn-ea"/>
                <a:ea typeface="+mn-ea"/>
              </a:rPr>
              <a:t>通过选择</a:t>
            </a:r>
            <a:r>
              <a:rPr lang="zh-CN" altLang="en-US" sz="2400" dirty="0">
                <a:solidFill>
                  <a:srgbClr val="800000"/>
                </a:solidFill>
                <a:latin typeface="+mn-ea"/>
                <a:ea typeface="+mn-ea"/>
              </a:rPr>
              <a:t>替代的、较小的数据</a:t>
            </a:r>
            <a:r>
              <a:rPr lang="zh-CN" altLang="en-US" sz="2400" b="0" dirty="0">
                <a:solidFill>
                  <a:schemeClr val="tx1"/>
                </a:solidFill>
                <a:latin typeface="+mn-ea"/>
                <a:ea typeface="+mn-ea"/>
              </a:rPr>
              <a:t>表示形式来减少数据量</a:t>
            </a:r>
            <a:r>
              <a:rPr lang="zh-CN" altLang="en-US" sz="2400" b="0" dirty="0" smtClean="0">
                <a:solidFill>
                  <a:schemeClr val="tx1"/>
                </a:solidFill>
                <a:latin typeface="+mn-ea"/>
                <a:ea typeface="+mn-ea"/>
              </a:rPr>
              <a:t>。</a:t>
            </a:r>
            <a:endParaRPr lang="en-US" altLang="zh-CN" sz="2400" b="0" dirty="0">
              <a:solidFill>
                <a:schemeClr val="tx1"/>
              </a:solidFill>
              <a:latin typeface="+mn-ea"/>
              <a:ea typeface="+mn-ea"/>
            </a:endParaRPr>
          </a:p>
        </p:txBody>
      </p:sp>
      <p:sp>
        <p:nvSpPr>
          <p:cNvPr id="6" name="TextBox 6">
            <a:extLst>
              <a:ext uri="{FF2B5EF4-FFF2-40B4-BE49-F238E27FC236}">
                <a16:creationId xmlns:a16="http://schemas.microsoft.com/office/drawing/2014/main" xmlns="" id="{B1033B14-1328-432A-8383-4ADFA6AB6B06}"/>
              </a:ext>
            </a:extLst>
          </p:cNvPr>
          <p:cNvSpPr txBox="1"/>
          <p:nvPr/>
        </p:nvSpPr>
        <p:spPr>
          <a:xfrm>
            <a:off x="1044896" y="755621"/>
            <a:ext cx="5787704" cy="461665"/>
          </a:xfrm>
          <a:prstGeom prst="rect">
            <a:avLst/>
          </a:prstGeom>
          <a:noFill/>
        </p:spPr>
        <p:txBody>
          <a:bodyPr wrap="square" rtlCol="0">
            <a:spAutoFit/>
          </a:bodyPr>
          <a:lstStyle/>
          <a:p>
            <a:r>
              <a:rPr lang="zh-CN" altLang="en-US" sz="2400" b="1" dirty="0" smtClean="0">
                <a:solidFill>
                  <a:schemeClr val="tx1">
                    <a:lumMod val="65000"/>
                    <a:lumOff val="35000"/>
                  </a:schemeClr>
                </a:solidFill>
                <a:latin typeface="微软雅黑" panose="020B0503020204020204" charset="-122"/>
                <a:ea typeface="微软雅黑" panose="020B0503020204020204" charset="-122"/>
              </a:rPr>
              <a:t>数量规约</a:t>
            </a:r>
            <a:endParaRPr lang="zh-CN" altLang="en-US" sz="2400" b="1" dirty="0">
              <a:solidFill>
                <a:schemeClr val="tx1">
                  <a:lumMod val="65000"/>
                  <a:lumOff val="35000"/>
                </a:schemeClr>
              </a:solidFill>
              <a:latin typeface="微软雅黑" panose="020B0503020204020204" charset="-122"/>
              <a:ea typeface="微软雅黑" panose="020B0503020204020204" charset="-122"/>
            </a:endParaRPr>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45</a:t>
            </a:fld>
            <a:endParaRPr lang="zh-CN" altLang="en-US"/>
          </a:p>
        </p:txBody>
      </p:sp>
      <p:sp>
        <p:nvSpPr>
          <p:cNvPr id="8" name="矩形 7"/>
          <p:cNvSpPr/>
          <p:nvPr/>
        </p:nvSpPr>
        <p:spPr>
          <a:xfrm>
            <a:off x="1854200" y="3123715"/>
            <a:ext cx="6096000" cy="492443"/>
          </a:xfrm>
          <a:prstGeom prst="rect">
            <a:avLst/>
          </a:prstGeom>
        </p:spPr>
        <p:txBody>
          <a:bodyPr>
            <a:spAutoFit/>
          </a:bodyPr>
          <a:lstStyle/>
          <a:p>
            <a:pPr>
              <a:lnSpc>
                <a:spcPct val="130000"/>
              </a:lnSpc>
              <a:spcBef>
                <a:spcPct val="0"/>
              </a:spcBef>
              <a:spcAft>
                <a:spcPts val="1000"/>
              </a:spcAft>
              <a:buNone/>
            </a:pPr>
            <a:r>
              <a:rPr lang="zh-CN" altLang="en-US" sz="2000" dirty="0" smtClean="0">
                <a:latin typeface="+mn-ea"/>
              </a:rPr>
              <a:t>（</a:t>
            </a:r>
            <a:r>
              <a:rPr lang="en-US" altLang="zh-CN" sz="2000" dirty="0" smtClean="0">
                <a:latin typeface="+mn-ea"/>
              </a:rPr>
              <a:t>1</a:t>
            </a:r>
            <a:r>
              <a:rPr lang="zh-CN" altLang="en-US" sz="2000" dirty="0" smtClean="0">
                <a:latin typeface="+mn-ea"/>
              </a:rPr>
              <a:t>）有参方法：</a:t>
            </a:r>
            <a:r>
              <a:rPr lang="zh-CN" altLang="en-US" sz="2000" dirty="0" smtClean="0"/>
              <a:t>回归和对数的线性模型</a:t>
            </a:r>
            <a:endParaRPr lang="en-US" altLang="zh-CN" sz="2000" dirty="0" smtClean="0"/>
          </a:p>
        </p:txBody>
      </p:sp>
      <p:sp>
        <p:nvSpPr>
          <p:cNvPr id="10" name="矩形 9"/>
          <p:cNvSpPr/>
          <p:nvPr/>
        </p:nvSpPr>
        <p:spPr>
          <a:xfrm>
            <a:off x="1893270" y="3520284"/>
            <a:ext cx="6468437" cy="492443"/>
          </a:xfrm>
          <a:prstGeom prst="rect">
            <a:avLst/>
          </a:prstGeom>
        </p:spPr>
        <p:txBody>
          <a:bodyPr wrap="none">
            <a:spAutoFit/>
          </a:bodyPr>
          <a:lstStyle/>
          <a:p>
            <a:pPr>
              <a:lnSpc>
                <a:spcPct val="130000"/>
              </a:lnSpc>
              <a:spcBef>
                <a:spcPct val="0"/>
              </a:spcBef>
              <a:spcAft>
                <a:spcPts val="1000"/>
              </a:spcAft>
              <a:buNone/>
            </a:pPr>
            <a:r>
              <a:rPr lang="zh-CN" altLang="en-US" sz="2000" dirty="0" smtClean="0">
                <a:latin typeface="+mn-ea"/>
              </a:rPr>
              <a:t>（</a:t>
            </a:r>
            <a:r>
              <a:rPr lang="en-US" altLang="zh-CN" sz="2000" dirty="0" smtClean="0">
                <a:latin typeface="+mn-ea"/>
              </a:rPr>
              <a:t>2</a:t>
            </a:r>
            <a:r>
              <a:rPr lang="zh-CN" altLang="en-US" sz="2000" dirty="0" smtClean="0">
                <a:latin typeface="+mn-ea"/>
              </a:rPr>
              <a:t>）无参方法：</a:t>
            </a:r>
            <a:r>
              <a:rPr lang="zh-CN" altLang="zh-CN" sz="2000" dirty="0" smtClean="0"/>
              <a:t>直方图、聚类、抽样和数据立方体聚集</a:t>
            </a:r>
            <a:endParaRPr lang="en-US" altLang="zh-CN" sz="2000"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a:extLst>
              <a:ext uri="{FF2B5EF4-FFF2-40B4-BE49-F238E27FC236}">
                <a16:creationId xmlns:a16="http://schemas.microsoft.com/office/drawing/2014/main" xmlns="" id="{D2342B38-0D83-49E5-81BE-B8F2475DE8E1}"/>
              </a:ext>
            </a:extLst>
          </p:cNvPr>
          <p:cNvSpPr/>
          <p:nvPr/>
        </p:nvSpPr>
        <p:spPr>
          <a:xfrm>
            <a:off x="673100" y="790854"/>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a:extLst>
              <a:ext uri="{FF2B5EF4-FFF2-40B4-BE49-F238E27FC236}">
                <a16:creationId xmlns:a16="http://schemas.microsoft.com/office/drawing/2014/main" xmlns="" id="{602C3FED-8A52-4575-95E9-E30A2C08C6E7}"/>
              </a:ext>
            </a:extLst>
          </p:cNvPr>
          <p:cNvSpPr/>
          <p:nvPr/>
        </p:nvSpPr>
        <p:spPr>
          <a:xfrm>
            <a:off x="800100" y="917854"/>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平行四边形 3">
            <a:extLst>
              <a:ext uri="{FF2B5EF4-FFF2-40B4-BE49-F238E27FC236}">
                <a16:creationId xmlns:a16="http://schemas.microsoft.com/office/drawing/2014/main" xmlns="" id="{E4EFCB23-78D3-450D-BA63-A6634968570C}"/>
              </a:ext>
            </a:extLst>
          </p:cNvPr>
          <p:cNvSpPr/>
          <p:nvPr/>
        </p:nvSpPr>
        <p:spPr>
          <a:xfrm>
            <a:off x="802640" y="917854"/>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5">
            <a:extLst>
              <a:ext uri="{FF2B5EF4-FFF2-40B4-BE49-F238E27FC236}">
                <a16:creationId xmlns:a16="http://schemas.microsoft.com/office/drawing/2014/main" xmlns="" id="{3663B729-8EA7-442C-98F3-88E322D395DB}"/>
              </a:ext>
            </a:extLst>
          </p:cNvPr>
          <p:cNvSpPr txBox="1">
            <a:spLocks noChangeArrowheads="1"/>
          </p:cNvSpPr>
          <p:nvPr/>
        </p:nvSpPr>
        <p:spPr bwMode="auto">
          <a:xfrm>
            <a:off x="673100" y="1821335"/>
            <a:ext cx="6462809" cy="32578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lr>
                <a:schemeClr val="folHlink"/>
              </a:buClr>
              <a:buFont typeface="Symbol" panose="05050102010706020507" pitchFamily="18" charset="2"/>
              <a:buChar char="·"/>
              <a:defRPr kumimoji="1" sz="3200" b="1">
                <a:solidFill>
                  <a:srgbClr val="3333CC"/>
                </a:solidFill>
                <a:latin typeface="Tahoma" panose="020B0604030504040204" pitchFamily="34" charset="0"/>
                <a:ea typeface="宋体" panose="02010600030101010101" pitchFamily="2" charset="-122"/>
              </a:defRPr>
            </a:lvl1pPr>
            <a:lvl2pPr marL="742950" indent="-285750">
              <a:spcBef>
                <a:spcPct val="20000"/>
              </a:spcBef>
              <a:buClr>
                <a:srgbClr val="3333CC"/>
              </a:buClr>
              <a:buFont typeface="Tahoma" panose="020B0604030504040204" pitchFamily="34" charset="0"/>
              <a:buChar char="–"/>
              <a:defRPr kumimoji="1" sz="2800" b="1">
                <a:solidFill>
                  <a:srgbClr val="3333CC"/>
                </a:solidFill>
                <a:latin typeface="Tahoma" panose="020B0604030504040204" pitchFamily="34" charset="0"/>
                <a:ea typeface="宋体" panose="02010600030101010101" pitchFamily="2" charset="-122"/>
              </a:defRPr>
            </a:lvl2pPr>
            <a:lvl3pPr marL="1143000" indent="-228600">
              <a:spcBef>
                <a:spcPct val="20000"/>
              </a:spcBef>
              <a:buClr>
                <a:schemeClr val="folHlink"/>
              </a:buClr>
              <a:buChar char="•"/>
              <a:defRPr kumimoji="1" sz="2400" b="1">
                <a:solidFill>
                  <a:srgbClr val="3333CC"/>
                </a:solidFill>
                <a:latin typeface="Tahoma" panose="020B0604030504040204" pitchFamily="34" charset="0"/>
                <a:ea typeface="宋体" panose="02010600030101010101" pitchFamily="2" charset="-122"/>
              </a:defRPr>
            </a:lvl3pPr>
            <a:lvl4pPr marL="1600200" indent="-228600">
              <a:spcBef>
                <a:spcPct val="20000"/>
              </a:spcBef>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4pPr>
            <a:lvl5pPr marL="2057400" indent="-228600">
              <a:spcBef>
                <a:spcPct val="20000"/>
              </a:spcBef>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9pPr>
          </a:lstStyle>
          <a:p>
            <a:pPr>
              <a:lnSpc>
                <a:spcPct val="130000"/>
              </a:lnSpc>
              <a:spcBef>
                <a:spcPct val="0"/>
              </a:spcBef>
              <a:spcAft>
                <a:spcPts val="1000"/>
              </a:spcAft>
              <a:buNone/>
            </a:pPr>
            <a:r>
              <a:rPr lang="zh-CN" altLang="en-US" sz="2400" b="0" dirty="0" smtClean="0">
                <a:solidFill>
                  <a:schemeClr val="tx1"/>
                </a:solidFill>
                <a:latin typeface="+mn-ea"/>
                <a:ea typeface="+mn-ea"/>
              </a:rPr>
              <a:t>（</a:t>
            </a:r>
            <a:r>
              <a:rPr lang="en-US" altLang="zh-CN" sz="2400" b="0" dirty="0">
                <a:solidFill>
                  <a:schemeClr val="tx1"/>
                </a:solidFill>
                <a:latin typeface="+mn-ea"/>
                <a:ea typeface="+mn-ea"/>
              </a:rPr>
              <a:t>1</a:t>
            </a:r>
            <a:r>
              <a:rPr lang="zh-CN" altLang="en-US" sz="2400" b="0" dirty="0">
                <a:solidFill>
                  <a:schemeClr val="tx1"/>
                </a:solidFill>
                <a:latin typeface="+mn-ea"/>
                <a:ea typeface="+mn-ea"/>
              </a:rPr>
              <a:t>）有参方法</a:t>
            </a:r>
            <a:r>
              <a:rPr lang="zh-CN" altLang="en-US" sz="2400" b="0" dirty="0" smtClean="0">
                <a:solidFill>
                  <a:schemeClr val="tx1"/>
                </a:solidFill>
                <a:latin typeface="+mn-ea"/>
                <a:ea typeface="+mn-ea"/>
              </a:rPr>
              <a:t>：</a:t>
            </a:r>
            <a:r>
              <a:rPr lang="zh-CN" altLang="en-US" sz="2400" dirty="0" smtClean="0"/>
              <a:t>回归和对数的线性模型</a:t>
            </a:r>
            <a:endParaRPr lang="en-US" altLang="zh-CN" sz="2400" b="0" dirty="0">
              <a:solidFill>
                <a:schemeClr val="tx1"/>
              </a:solidFill>
              <a:latin typeface="+mn-ea"/>
              <a:ea typeface="+mn-ea"/>
            </a:endParaRPr>
          </a:p>
          <a:p>
            <a:pPr eaLnBrk="1" hangingPunct="1">
              <a:lnSpc>
                <a:spcPct val="130000"/>
              </a:lnSpc>
              <a:spcBef>
                <a:spcPct val="0"/>
              </a:spcBef>
              <a:spcAft>
                <a:spcPts val="1000"/>
              </a:spcAft>
              <a:buFontTx/>
              <a:buNone/>
            </a:pPr>
            <a:r>
              <a:rPr lang="zh-CN" altLang="en-US" sz="2300" b="0" dirty="0">
                <a:solidFill>
                  <a:schemeClr val="tx1"/>
                </a:solidFill>
                <a:latin typeface="+mn-ea"/>
                <a:ea typeface="+mn-ea"/>
              </a:rPr>
              <a:t>通常使用一个参数模型来评估数据，该方法只需要存储参数，而不是实际数据，能大大减少数据量，但只对数值型数据有效。</a:t>
            </a:r>
            <a:endParaRPr lang="en-US" altLang="zh-CN" sz="2300" b="0" dirty="0">
              <a:solidFill>
                <a:schemeClr val="tx1"/>
              </a:solidFill>
              <a:latin typeface="+mn-ea"/>
              <a:ea typeface="+mn-ea"/>
            </a:endParaRPr>
          </a:p>
          <a:p>
            <a:pPr eaLnBrk="1" hangingPunct="1">
              <a:lnSpc>
                <a:spcPct val="130000"/>
              </a:lnSpc>
              <a:spcBef>
                <a:spcPct val="0"/>
              </a:spcBef>
              <a:spcAft>
                <a:spcPts val="1000"/>
              </a:spcAft>
              <a:buFontTx/>
              <a:buNone/>
            </a:pPr>
            <a:r>
              <a:rPr lang="zh-CN" altLang="en-US" sz="2300" b="0" dirty="0">
                <a:solidFill>
                  <a:schemeClr val="tx1"/>
                </a:solidFill>
                <a:latin typeface="+mn-ea"/>
                <a:ea typeface="+mn-ea"/>
              </a:rPr>
              <a:t>如：线性回归方法：</a:t>
            </a:r>
            <a:r>
              <a:rPr lang="en-US" altLang="zh-CN" sz="2300" dirty="0">
                <a:solidFill>
                  <a:srgbClr val="800000"/>
                </a:solidFill>
                <a:latin typeface="+mn-ea"/>
                <a:ea typeface="+mn-ea"/>
              </a:rPr>
              <a:t>Y</a:t>
            </a:r>
            <a:r>
              <a:rPr lang="en-US" altLang="zh-CN" sz="2300" b="0" dirty="0">
                <a:solidFill>
                  <a:schemeClr val="tx1"/>
                </a:solidFill>
                <a:latin typeface="+mn-ea"/>
                <a:ea typeface="+mn-ea"/>
              </a:rPr>
              <a:t>=</a:t>
            </a:r>
            <a:r>
              <a:rPr lang="el-GR" altLang="zh-CN" sz="2300" dirty="0">
                <a:solidFill>
                  <a:srgbClr val="00B050"/>
                </a:solidFill>
                <a:latin typeface="+mn-ea"/>
                <a:ea typeface="+mn-ea"/>
              </a:rPr>
              <a:t>α</a:t>
            </a:r>
            <a:r>
              <a:rPr lang="en-US" altLang="zh-CN" sz="2300" b="0" dirty="0">
                <a:solidFill>
                  <a:schemeClr val="tx1"/>
                </a:solidFill>
                <a:latin typeface="+mn-ea"/>
                <a:ea typeface="+mn-ea"/>
              </a:rPr>
              <a:t>+</a:t>
            </a:r>
            <a:r>
              <a:rPr lang="el-GR" altLang="zh-CN" sz="2300" dirty="0">
                <a:solidFill>
                  <a:srgbClr val="00B050"/>
                </a:solidFill>
                <a:latin typeface="+mn-ea"/>
                <a:ea typeface="+mn-ea"/>
              </a:rPr>
              <a:t>β</a:t>
            </a:r>
            <a:r>
              <a:rPr lang="en-US" altLang="zh-CN" sz="2300" dirty="0">
                <a:solidFill>
                  <a:srgbClr val="800000"/>
                </a:solidFill>
                <a:latin typeface="+mn-ea"/>
                <a:ea typeface="+mn-ea"/>
              </a:rPr>
              <a:t>X</a:t>
            </a:r>
          </a:p>
          <a:p>
            <a:pPr>
              <a:lnSpc>
                <a:spcPct val="130000"/>
              </a:lnSpc>
              <a:spcBef>
                <a:spcPct val="0"/>
              </a:spcBef>
              <a:spcAft>
                <a:spcPts val="1000"/>
              </a:spcAft>
              <a:buNone/>
            </a:pPr>
            <a:endParaRPr lang="en-US" altLang="zh-CN" sz="2300" b="0" dirty="0">
              <a:solidFill>
                <a:schemeClr val="tx1"/>
              </a:solidFill>
              <a:latin typeface="+mn-ea"/>
              <a:ea typeface="+mn-ea"/>
            </a:endParaRPr>
          </a:p>
        </p:txBody>
      </p:sp>
      <p:sp>
        <p:nvSpPr>
          <p:cNvPr id="6" name="TextBox 6">
            <a:extLst>
              <a:ext uri="{FF2B5EF4-FFF2-40B4-BE49-F238E27FC236}">
                <a16:creationId xmlns:a16="http://schemas.microsoft.com/office/drawing/2014/main" xmlns="" id="{B1033B14-1328-432A-8383-4ADFA6AB6B06}"/>
              </a:ext>
            </a:extLst>
          </p:cNvPr>
          <p:cNvSpPr txBox="1"/>
          <p:nvPr/>
        </p:nvSpPr>
        <p:spPr>
          <a:xfrm>
            <a:off x="1044896" y="755621"/>
            <a:ext cx="5787704" cy="461665"/>
          </a:xfrm>
          <a:prstGeom prst="rect">
            <a:avLst/>
          </a:prstGeom>
          <a:noFill/>
        </p:spPr>
        <p:txBody>
          <a:bodyPr wrap="square" rtlCol="0">
            <a:spAutoFit/>
          </a:bodyPr>
          <a:lstStyle/>
          <a:p>
            <a:r>
              <a:rPr lang="zh-CN" altLang="en-US" sz="2400" b="1" dirty="0" smtClean="0">
                <a:solidFill>
                  <a:schemeClr val="tx1">
                    <a:lumMod val="65000"/>
                    <a:lumOff val="35000"/>
                  </a:schemeClr>
                </a:solidFill>
                <a:latin typeface="微软雅黑" panose="020B0503020204020204" charset="-122"/>
                <a:ea typeface="微软雅黑" panose="020B0503020204020204" charset="-122"/>
              </a:rPr>
              <a:t>数量规约</a:t>
            </a:r>
            <a:endParaRPr lang="zh-CN" altLang="en-US" sz="2400" b="1" dirty="0">
              <a:solidFill>
                <a:schemeClr val="tx1">
                  <a:lumMod val="65000"/>
                  <a:lumOff val="35000"/>
                </a:schemeClr>
              </a:solidFill>
              <a:latin typeface="微软雅黑" panose="020B0503020204020204" charset="-122"/>
              <a:ea typeface="微软雅黑" panose="020B0503020204020204" charset="-122"/>
            </a:endParaRPr>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46</a:t>
            </a:fld>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a:extLst>
              <a:ext uri="{FF2B5EF4-FFF2-40B4-BE49-F238E27FC236}">
                <a16:creationId xmlns:a16="http://schemas.microsoft.com/office/drawing/2014/main" xmlns="" id="{D2342B38-0D83-49E5-81BE-B8F2475DE8E1}"/>
              </a:ext>
            </a:extLst>
          </p:cNvPr>
          <p:cNvSpPr/>
          <p:nvPr/>
        </p:nvSpPr>
        <p:spPr>
          <a:xfrm>
            <a:off x="673100" y="790854"/>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a:extLst>
              <a:ext uri="{FF2B5EF4-FFF2-40B4-BE49-F238E27FC236}">
                <a16:creationId xmlns:a16="http://schemas.microsoft.com/office/drawing/2014/main" xmlns="" id="{602C3FED-8A52-4575-95E9-E30A2C08C6E7}"/>
              </a:ext>
            </a:extLst>
          </p:cNvPr>
          <p:cNvSpPr/>
          <p:nvPr/>
        </p:nvSpPr>
        <p:spPr>
          <a:xfrm>
            <a:off x="800100" y="917854"/>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平行四边形 3">
            <a:extLst>
              <a:ext uri="{FF2B5EF4-FFF2-40B4-BE49-F238E27FC236}">
                <a16:creationId xmlns:a16="http://schemas.microsoft.com/office/drawing/2014/main" xmlns="" id="{E4EFCB23-78D3-450D-BA63-A6634968570C}"/>
              </a:ext>
            </a:extLst>
          </p:cNvPr>
          <p:cNvSpPr/>
          <p:nvPr/>
        </p:nvSpPr>
        <p:spPr>
          <a:xfrm>
            <a:off x="802640" y="917854"/>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5">
            <a:extLst>
              <a:ext uri="{FF2B5EF4-FFF2-40B4-BE49-F238E27FC236}">
                <a16:creationId xmlns:a16="http://schemas.microsoft.com/office/drawing/2014/main" xmlns="" id="{3663B729-8EA7-442C-98F3-88E322D395DB}"/>
              </a:ext>
            </a:extLst>
          </p:cNvPr>
          <p:cNvSpPr txBox="1">
            <a:spLocks noChangeArrowheads="1"/>
          </p:cNvSpPr>
          <p:nvPr/>
        </p:nvSpPr>
        <p:spPr bwMode="auto">
          <a:xfrm>
            <a:off x="1044896" y="1278841"/>
            <a:ext cx="10344999" cy="16209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lr>
                <a:schemeClr val="folHlink"/>
              </a:buClr>
              <a:buFont typeface="Symbol" panose="05050102010706020507" pitchFamily="18" charset="2"/>
              <a:buChar char="·"/>
              <a:defRPr kumimoji="1" sz="3200" b="1">
                <a:solidFill>
                  <a:srgbClr val="3333CC"/>
                </a:solidFill>
                <a:latin typeface="Tahoma" panose="020B0604030504040204" pitchFamily="34" charset="0"/>
                <a:ea typeface="宋体" panose="02010600030101010101" pitchFamily="2" charset="-122"/>
              </a:defRPr>
            </a:lvl1pPr>
            <a:lvl2pPr marL="742950" indent="-285750">
              <a:spcBef>
                <a:spcPct val="20000"/>
              </a:spcBef>
              <a:buClr>
                <a:srgbClr val="3333CC"/>
              </a:buClr>
              <a:buFont typeface="Tahoma" panose="020B0604030504040204" pitchFamily="34" charset="0"/>
              <a:buChar char="–"/>
              <a:defRPr kumimoji="1" sz="2800" b="1">
                <a:solidFill>
                  <a:srgbClr val="3333CC"/>
                </a:solidFill>
                <a:latin typeface="Tahoma" panose="020B0604030504040204" pitchFamily="34" charset="0"/>
                <a:ea typeface="宋体" panose="02010600030101010101" pitchFamily="2" charset="-122"/>
              </a:defRPr>
            </a:lvl2pPr>
            <a:lvl3pPr marL="1143000" indent="-228600">
              <a:spcBef>
                <a:spcPct val="20000"/>
              </a:spcBef>
              <a:buClr>
                <a:schemeClr val="folHlink"/>
              </a:buClr>
              <a:buChar char="•"/>
              <a:defRPr kumimoji="1" sz="2400" b="1">
                <a:solidFill>
                  <a:srgbClr val="3333CC"/>
                </a:solidFill>
                <a:latin typeface="Tahoma" panose="020B0604030504040204" pitchFamily="34" charset="0"/>
                <a:ea typeface="宋体" panose="02010600030101010101" pitchFamily="2" charset="-122"/>
              </a:defRPr>
            </a:lvl3pPr>
            <a:lvl4pPr marL="1600200" indent="-228600">
              <a:spcBef>
                <a:spcPct val="20000"/>
              </a:spcBef>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4pPr>
            <a:lvl5pPr marL="2057400" indent="-228600">
              <a:spcBef>
                <a:spcPct val="20000"/>
              </a:spcBef>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9pPr>
          </a:lstStyle>
          <a:p>
            <a:pPr>
              <a:lnSpc>
                <a:spcPct val="130000"/>
              </a:lnSpc>
              <a:spcBef>
                <a:spcPct val="0"/>
              </a:spcBef>
              <a:spcAft>
                <a:spcPts val="1000"/>
              </a:spcAft>
              <a:buNone/>
            </a:pPr>
            <a:r>
              <a:rPr lang="zh-CN" altLang="en-US" sz="2400" b="0" dirty="0">
                <a:solidFill>
                  <a:schemeClr val="tx1"/>
                </a:solidFill>
                <a:latin typeface="+mn-ea"/>
                <a:ea typeface="+mn-ea"/>
              </a:rPr>
              <a:t>（</a:t>
            </a:r>
            <a:r>
              <a:rPr lang="en-US" altLang="zh-CN" sz="2400" b="0" dirty="0">
                <a:solidFill>
                  <a:schemeClr val="tx1"/>
                </a:solidFill>
                <a:latin typeface="+mn-ea"/>
                <a:ea typeface="+mn-ea"/>
              </a:rPr>
              <a:t>2</a:t>
            </a:r>
            <a:r>
              <a:rPr lang="zh-CN" altLang="en-US" sz="2400" b="0" dirty="0">
                <a:solidFill>
                  <a:schemeClr val="tx1"/>
                </a:solidFill>
                <a:latin typeface="+mn-ea"/>
                <a:ea typeface="+mn-ea"/>
              </a:rPr>
              <a:t>）无参方法：</a:t>
            </a:r>
            <a:endParaRPr lang="en-US" altLang="zh-CN" sz="2400" b="0" dirty="0">
              <a:solidFill>
                <a:schemeClr val="tx1"/>
              </a:solidFill>
              <a:latin typeface="+mn-ea"/>
              <a:ea typeface="+mn-ea"/>
            </a:endParaRPr>
          </a:p>
          <a:p>
            <a:pPr marL="0" lvl="1" indent="0">
              <a:lnSpc>
                <a:spcPct val="130000"/>
              </a:lnSpc>
              <a:spcBef>
                <a:spcPct val="0"/>
              </a:spcBef>
              <a:spcAft>
                <a:spcPts val="1000"/>
              </a:spcAft>
              <a:buClr>
                <a:schemeClr val="folHlink"/>
              </a:buClr>
              <a:buNone/>
            </a:pPr>
            <a:r>
              <a:rPr lang="zh-CN" altLang="en-US" sz="2300" dirty="0">
                <a:solidFill>
                  <a:schemeClr val="tx1"/>
                </a:solidFill>
                <a:latin typeface="+mn-ea"/>
                <a:ea typeface="+mn-ea"/>
              </a:rPr>
              <a:t>直方图：</a:t>
            </a:r>
            <a:r>
              <a:rPr lang="zh-CN" altLang="en-US" sz="2300" b="0" dirty="0">
                <a:solidFill>
                  <a:schemeClr val="tx1"/>
                </a:solidFill>
                <a:latin typeface="+mn-ea"/>
                <a:ea typeface="+mn-ea"/>
              </a:rPr>
              <a:t>根据属性的数据分布将其分成若干不相交的区间，每个区间的高度与其出现的频率成正比。</a:t>
            </a:r>
            <a:endParaRPr lang="en-US" altLang="zh-CN" sz="2300" b="0" dirty="0">
              <a:solidFill>
                <a:schemeClr val="tx1"/>
              </a:solidFill>
              <a:latin typeface="+mn-ea"/>
              <a:ea typeface="+mn-ea"/>
            </a:endParaRPr>
          </a:p>
        </p:txBody>
      </p:sp>
      <p:sp>
        <p:nvSpPr>
          <p:cNvPr id="6" name="TextBox 6">
            <a:extLst>
              <a:ext uri="{FF2B5EF4-FFF2-40B4-BE49-F238E27FC236}">
                <a16:creationId xmlns:a16="http://schemas.microsoft.com/office/drawing/2014/main" xmlns="" id="{B1033B14-1328-432A-8383-4ADFA6AB6B06}"/>
              </a:ext>
            </a:extLst>
          </p:cNvPr>
          <p:cNvSpPr txBox="1"/>
          <p:nvPr/>
        </p:nvSpPr>
        <p:spPr>
          <a:xfrm>
            <a:off x="1044896" y="755621"/>
            <a:ext cx="3763493" cy="461665"/>
          </a:xfrm>
          <a:prstGeom prst="rect">
            <a:avLst/>
          </a:prstGeom>
          <a:noFill/>
        </p:spPr>
        <p:txBody>
          <a:bodyPr wrap="square" rtlCol="0">
            <a:spAutoFit/>
          </a:bodyPr>
          <a:lstStyle/>
          <a:p>
            <a:r>
              <a:rPr lang="zh-CN" altLang="en-US" sz="2400" b="1" dirty="0" smtClean="0">
                <a:solidFill>
                  <a:schemeClr val="tx1">
                    <a:lumMod val="65000"/>
                    <a:lumOff val="35000"/>
                  </a:schemeClr>
                </a:solidFill>
                <a:latin typeface="微软雅黑" panose="020B0503020204020204" charset="-122"/>
                <a:ea typeface="微软雅黑" panose="020B0503020204020204" charset="-122"/>
              </a:rPr>
              <a:t>数量规约</a:t>
            </a:r>
            <a:endParaRPr lang="zh-CN" altLang="en-US" sz="2400" b="1" dirty="0">
              <a:solidFill>
                <a:schemeClr val="tx1">
                  <a:lumMod val="65000"/>
                  <a:lumOff val="35000"/>
                </a:schemeClr>
              </a:solidFill>
              <a:latin typeface="微软雅黑" panose="020B0503020204020204" charset="-122"/>
              <a:ea typeface="微软雅黑" panose="020B0503020204020204" charset="-122"/>
            </a:endParaRPr>
          </a:p>
        </p:txBody>
      </p:sp>
      <p:sp>
        <p:nvSpPr>
          <p:cNvPr id="7" name="矩形 6">
            <a:extLst>
              <a:ext uri="{FF2B5EF4-FFF2-40B4-BE49-F238E27FC236}">
                <a16:creationId xmlns:a16="http://schemas.microsoft.com/office/drawing/2014/main" xmlns="" id="{E7B8E655-D760-4AAD-9AF3-AEF52D89F05C}"/>
              </a:ext>
            </a:extLst>
          </p:cNvPr>
          <p:cNvSpPr/>
          <p:nvPr/>
        </p:nvSpPr>
        <p:spPr>
          <a:xfrm>
            <a:off x="1044896" y="2896078"/>
            <a:ext cx="6310213" cy="1938992"/>
          </a:xfrm>
          <a:prstGeom prst="rect">
            <a:avLst/>
          </a:prstGeom>
        </p:spPr>
        <p:txBody>
          <a:bodyPr wrap="square">
            <a:spAutoFit/>
          </a:bodyPr>
          <a:lstStyle/>
          <a:p>
            <a:r>
              <a:rPr lang="zh-CN" altLang="en-US" sz="2000" dirty="0"/>
              <a:t>例：下面的数据是某商店销售的商品的单价表（已排序）：</a:t>
            </a:r>
            <a:r>
              <a:rPr lang="en-US" altLang="zh-CN" sz="2000" dirty="0">
                <a:solidFill>
                  <a:srgbClr val="00B050"/>
                </a:solidFill>
              </a:rPr>
              <a:t>1,1,5,5,5,5,5,8,8,10,10,10,10,12,14,14,14,15,15,15,15,15,15,18,18, 18,18, 18,18, 18,18,20,20, 20,20, 20,20,20,21,21, 21,21,25,25, 25,25,25,28,28,30,30,30</a:t>
            </a:r>
            <a:r>
              <a:rPr lang="zh-CN" altLang="en-US" sz="2000" dirty="0"/>
              <a:t>。</a:t>
            </a:r>
          </a:p>
          <a:p>
            <a:r>
              <a:rPr lang="zh-CN" altLang="en-US" sz="2000" dirty="0"/>
              <a:t>试用直方图表示，以压缩数据。</a:t>
            </a:r>
          </a:p>
        </p:txBody>
      </p:sp>
      <p:pic>
        <p:nvPicPr>
          <p:cNvPr id="8" name="图片 7">
            <a:extLst>
              <a:ext uri="{FF2B5EF4-FFF2-40B4-BE49-F238E27FC236}">
                <a16:creationId xmlns:a16="http://schemas.microsoft.com/office/drawing/2014/main" xmlns="" id="{235C5C78-B69B-474E-A61B-ACA09EB946DC}"/>
              </a:ext>
            </a:extLst>
          </p:cNvPr>
          <p:cNvPicPr>
            <a:picLocks noChangeAspect="1"/>
          </p:cNvPicPr>
          <p:nvPr/>
        </p:nvPicPr>
        <p:blipFill>
          <a:blip r:embed="rId3" cstate="print"/>
          <a:stretch>
            <a:fillRect/>
          </a:stretch>
        </p:blipFill>
        <p:spPr>
          <a:xfrm>
            <a:off x="7355108" y="3931515"/>
            <a:ext cx="4572396" cy="2743438"/>
          </a:xfrm>
          <a:prstGeom prst="rect">
            <a:avLst/>
          </a:prstGeom>
        </p:spPr>
      </p:pic>
      <p:sp>
        <p:nvSpPr>
          <p:cNvPr id="9" name="矩形 8">
            <a:extLst>
              <a:ext uri="{FF2B5EF4-FFF2-40B4-BE49-F238E27FC236}">
                <a16:creationId xmlns:a16="http://schemas.microsoft.com/office/drawing/2014/main" xmlns="" id="{EA908536-7B60-4A79-B94A-5B0CBEF24E2C}"/>
              </a:ext>
            </a:extLst>
          </p:cNvPr>
          <p:cNvSpPr/>
          <p:nvPr/>
        </p:nvSpPr>
        <p:spPr>
          <a:xfrm>
            <a:off x="1152002" y="5255993"/>
            <a:ext cx="5986735" cy="707886"/>
          </a:xfrm>
          <a:prstGeom prst="rect">
            <a:avLst/>
          </a:prstGeom>
        </p:spPr>
        <p:txBody>
          <a:bodyPr wrap="square">
            <a:spAutoFit/>
          </a:bodyPr>
          <a:lstStyle/>
          <a:p>
            <a:r>
              <a:rPr lang="zh-CN" altLang="en-US" sz="2000" dirty="0"/>
              <a:t>价格清单：</a:t>
            </a:r>
            <a:r>
              <a:rPr lang="en-US" altLang="zh-CN" sz="2000" dirty="0"/>
              <a:t>1(2),5(5),8(2),10(4),12,14(4),15(5),</a:t>
            </a:r>
          </a:p>
          <a:p>
            <a:r>
              <a:rPr lang="en-US" altLang="zh-CN" sz="2000" dirty="0"/>
              <a:t> 18(8),20(7),21(4),25(5),28,30(3)</a:t>
            </a:r>
          </a:p>
        </p:txBody>
      </p:sp>
      <p:sp>
        <p:nvSpPr>
          <p:cNvPr id="12" name="灯片编号占位符 11"/>
          <p:cNvSpPr>
            <a:spLocks noGrp="1"/>
          </p:cNvSpPr>
          <p:nvPr>
            <p:ph type="sldNum" sz="quarter" idx="12"/>
          </p:nvPr>
        </p:nvSpPr>
        <p:spPr/>
        <p:txBody>
          <a:bodyPr/>
          <a:lstStyle/>
          <a:p>
            <a:fld id="{7D9BB5D0-35E4-459D-AEF3-FE4D7C45CC19}" type="slidenum">
              <a:rPr lang="zh-CN" altLang="en-US" smtClean="0"/>
              <a:pPr/>
              <a:t>47</a:t>
            </a:fld>
            <a:endParaRPr lang="zh-CN"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0600" y="1600200"/>
            <a:ext cx="8153400" cy="3437864"/>
          </a:xfrm>
          <a:prstGeom prst="rect">
            <a:avLst/>
          </a:prstGeom>
        </p:spPr>
        <p:txBody>
          <a:bodyPr wrap="square">
            <a:spAutoFit/>
          </a:bodyPr>
          <a:lstStyle/>
          <a:p>
            <a:pPr>
              <a:lnSpc>
                <a:spcPct val="130000"/>
              </a:lnSpc>
              <a:spcAft>
                <a:spcPts val="1000"/>
              </a:spcAft>
            </a:pPr>
            <a:r>
              <a:rPr lang="zh-CN" altLang="en-US" sz="3200" b="1" dirty="0" smtClean="0">
                <a:solidFill>
                  <a:srgbClr val="002060"/>
                </a:solidFill>
              </a:rPr>
              <a:t>聚类：</a:t>
            </a:r>
            <a:r>
              <a:rPr lang="zh-CN" altLang="en-US" sz="3200" dirty="0" smtClean="0">
                <a:solidFill>
                  <a:srgbClr val="002060"/>
                </a:solidFill>
              </a:rPr>
              <a:t>将原数据集划分成多个群或聚类</a:t>
            </a:r>
            <a:r>
              <a:rPr lang="zh-CN" altLang="en-US" sz="3200" dirty="0" smtClean="0">
                <a:solidFill>
                  <a:srgbClr val="002060"/>
                </a:solidFill>
                <a:latin typeface="华文楷体" pitchFamily="2" charset="-122"/>
                <a:ea typeface="华文楷体" pitchFamily="2" charset="-122"/>
              </a:rPr>
              <a:t>。</a:t>
            </a:r>
            <a:endParaRPr lang="en-US" altLang="zh-CN" sz="3200" dirty="0" smtClean="0">
              <a:solidFill>
                <a:srgbClr val="002060"/>
              </a:solidFill>
              <a:latin typeface="华文楷体" pitchFamily="2" charset="-122"/>
              <a:ea typeface="华文楷体" pitchFamily="2" charset="-122"/>
            </a:endParaRPr>
          </a:p>
          <a:p>
            <a:pPr>
              <a:lnSpc>
                <a:spcPct val="130000"/>
              </a:lnSpc>
              <a:spcAft>
                <a:spcPts val="1000"/>
              </a:spcAft>
              <a:buFont typeface="Wingdings" pitchFamily="2" charset="2"/>
              <a:buChar char="u"/>
            </a:pPr>
            <a:r>
              <a:rPr lang="zh-CN" altLang="en-US" sz="2800" dirty="0" smtClean="0">
                <a:solidFill>
                  <a:srgbClr val="002060"/>
                </a:solidFill>
                <a:latin typeface="华文楷体" pitchFamily="2" charset="-122"/>
                <a:ea typeface="华文楷体" pitchFamily="2" charset="-122"/>
              </a:rPr>
              <a:t>原则：同类中的数据彼此相似；不同类中的数据彼此不相似。</a:t>
            </a:r>
            <a:endParaRPr lang="en-US" altLang="zh-CN" sz="2800" dirty="0" smtClean="0">
              <a:solidFill>
                <a:srgbClr val="002060"/>
              </a:solidFill>
              <a:latin typeface="华文楷体" pitchFamily="2" charset="-122"/>
              <a:ea typeface="华文楷体" pitchFamily="2" charset="-122"/>
            </a:endParaRPr>
          </a:p>
          <a:p>
            <a:pPr>
              <a:lnSpc>
                <a:spcPct val="130000"/>
              </a:lnSpc>
              <a:spcAft>
                <a:spcPts val="1000"/>
              </a:spcAft>
              <a:buFont typeface="Wingdings" pitchFamily="2" charset="2"/>
              <a:buChar char="u"/>
            </a:pPr>
            <a:r>
              <a:rPr lang="zh-CN" altLang="en-US" sz="2800" dirty="0" smtClean="0">
                <a:solidFill>
                  <a:srgbClr val="002060"/>
                </a:solidFill>
                <a:latin typeface="华文楷体" pitchFamily="2" charset="-122"/>
                <a:ea typeface="华文楷体" pitchFamily="2" charset="-122"/>
              </a:rPr>
              <a:t>相似：通常用空间距离度量</a:t>
            </a:r>
            <a:endParaRPr lang="en-US" altLang="zh-CN" sz="2800" dirty="0" smtClean="0">
              <a:solidFill>
                <a:srgbClr val="002060"/>
              </a:solidFill>
              <a:latin typeface="华文楷体" pitchFamily="2" charset="-122"/>
              <a:ea typeface="华文楷体" pitchFamily="2" charset="-122"/>
            </a:endParaRPr>
          </a:p>
          <a:p>
            <a:pPr>
              <a:lnSpc>
                <a:spcPct val="130000"/>
              </a:lnSpc>
              <a:spcAft>
                <a:spcPts val="1000"/>
              </a:spcAft>
              <a:buFont typeface="Wingdings" pitchFamily="2" charset="2"/>
              <a:buChar char="u"/>
            </a:pPr>
            <a:r>
              <a:rPr lang="en-US" altLang="zh-CN" sz="2800" dirty="0" smtClean="0">
                <a:solidFill>
                  <a:srgbClr val="002060"/>
                </a:solidFill>
                <a:latin typeface="华文楷体" pitchFamily="2" charset="-122"/>
                <a:ea typeface="华文楷体" pitchFamily="2" charset="-122"/>
              </a:rPr>
              <a:t> </a:t>
            </a:r>
            <a:r>
              <a:rPr lang="zh-CN" altLang="en-US" sz="2800" dirty="0" smtClean="0">
                <a:solidFill>
                  <a:srgbClr val="002060"/>
                </a:solidFill>
                <a:latin typeface="华文楷体" pitchFamily="2" charset="-122"/>
                <a:ea typeface="华文楷体" pitchFamily="2" charset="-122"/>
              </a:rPr>
              <a:t>聚类的有效性依赖于实际数据的内在规律。</a:t>
            </a:r>
            <a:endParaRPr lang="en-US" altLang="zh-CN" sz="2800" dirty="0">
              <a:solidFill>
                <a:srgbClr val="002060"/>
              </a:solidFill>
              <a:latin typeface="华文楷体" pitchFamily="2" charset="-122"/>
              <a:ea typeface="华文楷体" pitchFamily="2" charset="-122"/>
            </a:endParaRPr>
          </a:p>
        </p:txBody>
      </p:sp>
      <p:sp>
        <p:nvSpPr>
          <p:cNvPr id="3" name="平行四边形 2">
            <a:extLst>
              <a:ext uri="{FF2B5EF4-FFF2-40B4-BE49-F238E27FC236}">
                <a16:creationId xmlns:a16="http://schemas.microsoft.com/office/drawing/2014/main" xmlns="" id="{D2342B38-0D83-49E5-81BE-B8F2475DE8E1}"/>
              </a:ext>
            </a:extLst>
          </p:cNvPr>
          <p:cNvSpPr/>
          <p:nvPr/>
        </p:nvSpPr>
        <p:spPr>
          <a:xfrm>
            <a:off x="673100" y="790854"/>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平行四边形 3">
            <a:extLst>
              <a:ext uri="{FF2B5EF4-FFF2-40B4-BE49-F238E27FC236}">
                <a16:creationId xmlns:a16="http://schemas.microsoft.com/office/drawing/2014/main" xmlns="" id="{E4EFCB23-78D3-450D-BA63-A6634968570C}"/>
              </a:ext>
            </a:extLst>
          </p:cNvPr>
          <p:cNvSpPr/>
          <p:nvPr/>
        </p:nvSpPr>
        <p:spPr>
          <a:xfrm>
            <a:off x="802640" y="917854"/>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6">
            <a:extLst>
              <a:ext uri="{FF2B5EF4-FFF2-40B4-BE49-F238E27FC236}">
                <a16:creationId xmlns:a16="http://schemas.microsoft.com/office/drawing/2014/main" xmlns="" id="{B1033B14-1328-432A-8383-4ADFA6AB6B06}"/>
              </a:ext>
            </a:extLst>
          </p:cNvPr>
          <p:cNvSpPr txBox="1"/>
          <p:nvPr/>
        </p:nvSpPr>
        <p:spPr>
          <a:xfrm>
            <a:off x="1044896" y="755621"/>
            <a:ext cx="3763493" cy="461665"/>
          </a:xfrm>
          <a:prstGeom prst="rect">
            <a:avLst/>
          </a:prstGeom>
          <a:noFill/>
        </p:spPr>
        <p:txBody>
          <a:bodyPr wrap="square" rtlCol="0">
            <a:spAutoFit/>
          </a:bodyPr>
          <a:lstStyle/>
          <a:p>
            <a:r>
              <a:rPr lang="zh-CN" altLang="en-US" sz="2400" b="1" dirty="0" smtClean="0">
                <a:solidFill>
                  <a:schemeClr val="tx1">
                    <a:lumMod val="65000"/>
                    <a:lumOff val="35000"/>
                  </a:schemeClr>
                </a:solidFill>
                <a:latin typeface="微软雅黑" panose="020B0503020204020204" charset="-122"/>
                <a:ea typeface="微软雅黑" panose="020B0503020204020204" charset="-122"/>
              </a:rPr>
              <a:t>数量规约</a:t>
            </a:r>
            <a:endParaRPr lang="zh-CN" altLang="en-US" sz="2400" b="1" dirty="0">
              <a:solidFill>
                <a:schemeClr val="tx1">
                  <a:lumMod val="65000"/>
                  <a:lumOff val="35000"/>
                </a:schemeClr>
              </a:solidFill>
              <a:latin typeface="微软雅黑" panose="020B0503020204020204" charset="-122"/>
              <a:ea typeface="微软雅黑" panose="020B0503020204020204" charset="-122"/>
            </a:endParaRPr>
          </a:p>
        </p:txBody>
      </p:sp>
      <p:sp>
        <p:nvSpPr>
          <p:cNvPr id="8" name="灯片编号占位符 7"/>
          <p:cNvSpPr>
            <a:spLocks noGrp="1"/>
          </p:cNvSpPr>
          <p:nvPr>
            <p:ph type="sldNum" sz="quarter" idx="12"/>
          </p:nvPr>
        </p:nvSpPr>
        <p:spPr/>
        <p:txBody>
          <a:bodyPr/>
          <a:lstStyle/>
          <a:p>
            <a:fld id="{7D9BB5D0-35E4-459D-AEF3-FE4D7C45CC19}" type="slidenum">
              <a:rPr lang="zh-CN" altLang="en-US" smtClean="0"/>
              <a:pPr/>
              <a:t>48</a:t>
            </a:fld>
            <a:endParaRPr lang="zh-CN"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3-3"/>
          <p:cNvPicPr>
            <a:picLocks noChangeAspect="1" noChangeArrowheads="1"/>
          </p:cNvPicPr>
          <p:nvPr/>
        </p:nvPicPr>
        <p:blipFill>
          <a:blip r:embed="rId3" cstate="print"/>
          <a:srcRect/>
          <a:stretch>
            <a:fillRect/>
          </a:stretch>
        </p:blipFill>
        <p:spPr>
          <a:xfrm>
            <a:off x="1195388" y="1433513"/>
            <a:ext cx="6769100" cy="4752975"/>
          </a:xfrm>
          <a:prstGeom prst="rect">
            <a:avLst/>
          </a:prstGeom>
          <a:noFill/>
          <a:ln/>
        </p:spPr>
      </p:pic>
      <p:sp>
        <p:nvSpPr>
          <p:cNvPr id="3" name="平行四边形 2">
            <a:extLst>
              <a:ext uri="{FF2B5EF4-FFF2-40B4-BE49-F238E27FC236}">
                <a16:creationId xmlns:a16="http://schemas.microsoft.com/office/drawing/2014/main" xmlns="" id="{D2342B38-0D83-49E5-81BE-B8F2475DE8E1}"/>
              </a:ext>
            </a:extLst>
          </p:cNvPr>
          <p:cNvSpPr/>
          <p:nvPr/>
        </p:nvSpPr>
        <p:spPr>
          <a:xfrm>
            <a:off x="673100" y="790854"/>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平行四边形 3">
            <a:extLst>
              <a:ext uri="{FF2B5EF4-FFF2-40B4-BE49-F238E27FC236}">
                <a16:creationId xmlns:a16="http://schemas.microsoft.com/office/drawing/2014/main" xmlns="" id="{E4EFCB23-78D3-450D-BA63-A6634968570C}"/>
              </a:ext>
            </a:extLst>
          </p:cNvPr>
          <p:cNvSpPr/>
          <p:nvPr/>
        </p:nvSpPr>
        <p:spPr>
          <a:xfrm>
            <a:off x="802640" y="917854"/>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6">
            <a:extLst>
              <a:ext uri="{FF2B5EF4-FFF2-40B4-BE49-F238E27FC236}">
                <a16:creationId xmlns:a16="http://schemas.microsoft.com/office/drawing/2014/main" xmlns="" id="{B1033B14-1328-432A-8383-4ADFA6AB6B06}"/>
              </a:ext>
            </a:extLst>
          </p:cNvPr>
          <p:cNvSpPr txBox="1"/>
          <p:nvPr/>
        </p:nvSpPr>
        <p:spPr>
          <a:xfrm>
            <a:off x="1044896" y="755621"/>
            <a:ext cx="3763493" cy="461665"/>
          </a:xfrm>
          <a:prstGeom prst="rect">
            <a:avLst/>
          </a:prstGeom>
          <a:noFill/>
        </p:spPr>
        <p:txBody>
          <a:bodyPr wrap="square" rtlCol="0">
            <a:spAutoFit/>
          </a:bodyPr>
          <a:lstStyle/>
          <a:p>
            <a:r>
              <a:rPr lang="zh-CN" altLang="en-US" sz="2400" b="1" dirty="0" smtClean="0">
                <a:solidFill>
                  <a:schemeClr val="tx1">
                    <a:lumMod val="65000"/>
                    <a:lumOff val="35000"/>
                  </a:schemeClr>
                </a:solidFill>
                <a:latin typeface="微软雅黑" panose="020B0503020204020204" charset="-122"/>
                <a:ea typeface="微软雅黑" panose="020B0503020204020204" charset="-122"/>
              </a:rPr>
              <a:t>数量规约</a:t>
            </a:r>
            <a:endParaRPr lang="zh-CN" altLang="en-US" sz="2400" b="1" dirty="0">
              <a:solidFill>
                <a:schemeClr val="tx1">
                  <a:lumMod val="65000"/>
                  <a:lumOff val="35000"/>
                </a:schemeClr>
              </a:solidFill>
              <a:latin typeface="微软雅黑" panose="020B0503020204020204" charset="-122"/>
              <a:ea typeface="微软雅黑" panose="020B0503020204020204" charset="-122"/>
            </a:endParaRPr>
          </a:p>
        </p:txBody>
      </p:sp>
      <p:sp>
        <p:nvSpPr>
          <p:cNvPr id="8" name="灯片编号占位符 7"/>
          <p:cNvSpPr>
            <a:spLocks noGrp="1"/>
          </p:cNvSpPr>
          <p:nvPr>
            <p:ph type="sldNum" sz="quarter" idx="12"/>
          </p:nvPr>
        </p:nvSpPr>
        <p:spPr/>
        <p:txBody>
          <a:bodyPr/>
          <a:lstStyle/>
          <a:p>
            <a:fld id="{7D9BB5D0-35E4-459D-AEF3-FE4D7C45CC19}" type="slidenum">
              <a:rPr lang="zh-CN" altLang="en-US" smtClean="0"/>
              <a:pPr/>
              <a:t>49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平行四边形 8">
            <a:extLst>
              <a:ext uri="{FF2B5EF4-FFF2-40B4-BE49-F238E27FC236}">
                <a16:creationId xmlns:a16="http://schemas.microsoft.com/office/drawing/2014/main" xmlns="" id="{259D7034-615E-47DB-A0C9-B8CA824646CB}"/>
              </a:ext>
            </a:extLst>
          </p:cNvPr>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a:extLst>
              <a:ext uri="{FF2B5EF4-FFF2-40B4-BE49-F238E27FC236}">
                <a16:creationId xmlns:a16="http://schemas.microsoft.com/office/drawing/2014/main" xmlns="" id="{EDF5B40D-29A9-44A4-B20C-724CDB955426}"/>
              </a:ext>
            </a:extLst>
          </p:cNvPr>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a:extLst>
              <a:ext uri="{FF2B5EF4-FFF2-40B4-BE49-F238E27FC236}">
                <a16:creationId xmlns:a16="http://schemas.microsoft.com/office/drawing/2014/main" xmlns="" id="{AE14E67D-5B29-40A4-8282-5514291ED357}"/>
              </a:ext>
            </a:extLst>
          </p:cNvPr>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6">
            <a:extLst>
              <a:ext uri="{FF2B5EF4-FFF2-40B4-BE49-F238E27FC236}">
                <a16:creationId xmlns:a16="http://schemas.microsoft.com/office/drawing/2014/main" xmlns="" id="{4D70C5EB-7AFC-4913-AA60-385E24923FF7}"/>
              </a:ext>
            </a:extLst>
          </p:cNvPr>
          <p:cNvSpPr txBox="1"/>
          <p:nvPr/>
        </p:nvSpPr>
        <p:spPr>
          <a:xfrm>
            <a:off x="1131891" y="766772"/>
            <a:ext cx="3763493" cy="461665"/>
          </a:xfrm>
          <a:prstGeom prst="rect">
            <a:avLst/>
          </a:prstGeom>
          <a:noFill/>
        </p:spPr>
        <p:txBody>
          <a:bodyPr wrap="square" rtlCol="0">
            <a:spAutoFit/>
          </a:bodyPr>
          <a:lstStyle>
            <a:defPPr>
              <a:defRPr lang="zh-CN"/>
            </a:defPPr>
            <a:lvl1pPr>
              <a:defRPr sz="2400" b="1">
                <a:solidFill>
                  <a:schemeClr val="tx1">
                    <a:lumMod val="65000"/>
                    <a:lumOff val="35000"/>
                  </a:schemeClr>
                </a:solidFill>
                <a:latin typeface="微软雅黑" panose="020B0503020204020204" charset="-122"/>
                <a:ea typeface="微软雅黑" panose="020B0503020204020204" charset="-122"/>
              </a:defRPr>
            </a:lvl1pPr>
          </a:lstStyle>
          <a:p>
            <a:r>
              <a:rPr lang="zh-CN" altLang="en-US" dirty="0" smtClean="0"/>
              <a:t>数据质量问题</a:t>
            </a:r>
            <a:endParaRPr lang="zh-CN" altLang="en-US" dirty="0"/>
          </a:p>
        </p:txBody>
      </p:sp>
      <p:grpSp>
        <p:nvGrpSpPr>
          <p:cNvPr id="31" name="组合 30">
            <a:extLst>
              <a:ext uri="{FF2B5EF4-FFF2-40B4-BE49-F238E27FC236}">
                <a16:creationId xmlns:a16="http://schemas.microsoft.com/office/drawing/2014/main" xmlns="" id="{D8BA8A19-4154-4667-9BEC-E8611D43F216}"/>
              </a:ext>
            </a:extLst>
          </p:cNvPr>
          <p:cNvGrpSpPr/>
          <p:nvPr/>
        </p:nvGrpSpPr>
        <p:grpSpPr>
          <a:xfrm>
            <a:off x="7122252" y="2999065"/>
            <a:ext cx="1637464" cy="1882143"/>
            <a:chOff x="7122252" y="2999065"/>
            <a:chExt cx="1637464" cy="1882143"/>
          </a:xfrm>
        </p:grpSpPr>
        <p:sp>
          <p:nvSpPr>
            <p:cNvPr id="18" name="任意多边形: 形状 17">
              <a:extLst>
                <a:ext uri="{FF2B5EF4-FFF2-40B4-BE49-F238E27FC236}">
                  <a16:creationId xmlns:a16="http://schemas.microsoft.com/office/drawing/2014/main" xmlns="" id="{EC73AFC5-C32E-4823-9B41-2107E903F87D}"/>
                </a:ext>
              </a:extLst>
            </p:cNvPr>
            <p:cNvSpPr/>
            <p:nvPr/>
          </p:nvSpPr>
          <p:spPr>
            <a:xfrm>
              <a:off x="7122252" y="2999065"/>
              <a:ext cx="1637464" cy="1882143"/>
            </a:xfrm>
            <a:custGeom>
              <a:avLst/>
              <a:gdLst>
                <a:gd name="connsiteX0" fmla="*/ 0 w 1882142"/>
                <a:gd name="connsiteY0" fmla="*/ 818732 h 1637463"/>
                <a:gd name="connsiteX1" fmla="*/ 409366 w 1882142"/>
                <a:gd name="connsiteY1" fmla="*/ 0 h 1637463"/>
                <a:gd name="connsiteX2" fmla="*/ 1472776 w 1882142"/>
                <a:gd name="connsiteY2" fmla="*/ 0 h 1637463"/>
                <a:gd name="connsiteX3" fmla="*/ 1882142 w 1882142"/>
                <a:gd name="connsiteY3" fmla="*/ 818732 h 1637463"/>
                <a:gd name="connsiteX4" fmla="*/ 1472776 w 1882142"/>
                <a:gd name="connsiteY4" fmla="*/ 1637463 h 1637463"/>
                <a:gd name="connsiteX5" fmla="*/ 409366 w 1882142"/>
                <a:gd name="connsiteY5" fmla="*/ 1637463 h 1637463"/>
                <a:gd name="connsiteX6" fmla="*/ 0 w 1882142"/>
                <a:gd name="connsiteY6" fmla="*/ 818732 h 1637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2142" h="1637463">
                  <a:moveTo>
                    <a:pt x="941070" y="0"/>
                  </a:moveTo>
                  <a:lnTo>
                    <a:pt x="1882141" y="356149"/>
                  </a:lnTo>
                  <a:lnTo>
                    <a:pt x="1882141" y="1281314"/>
                  </a:lnTo>
                  <a:lnTo>
                    <a:pt x="941070" y="1637463"/>
                  </a:lnTo>
                  <a:lnTo>
                    <a:pt x="1" y="1281314"/>
                  </a:lnTo>
                  <a:lnTo>
                    <a:pt x="1" y="356149"/>
                  </a:lnTo>
                  <a:lnTo>
                    <a:pt x="94107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3">
                <a:hueOff val="1626359"/>
                <a:satOff val="60000"/>
                <a:lumOff val="-8824"/>
                <a:alphaOff val="0"/>
              </a:schemeClr>
            </a:fillRef>
            <a:effectRef idx="2">
              <a:schemeClr val="accent3">
                <a:hueOff val="1626359"/>
                <a:satOff val="60000"/>
                <a:lumOff val="-8824"/>
                <a:alphaOff val="0"/>
              </a:schemeClr>
            </a:effectRef>
            <a:fontRef idx="minor">
              <a:schemeClr val="lt1"/>
            </a:fontRef>
          </p:style>
          <p:txBody>
            <a:bodyPr spcFirstLastPara="0" vert="horz" wrap="square" lIns="255171" tIns="293301" rIns="255172" bIns="29330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p:txBody>
        </p:sp>
        <p:sp>
          <p:nvSpPr>
            <p:cNvPr id="24" name="任意多边形: 形状 23">
              <a:extLst>
                <a:ext uri="{FF2B5EF4-FFF2-40B4-BE49-F238E27FC236}">
                  <a16:creationId xmlns:a16="http://schemas.microsoft.com/office/drawing/2014/main" xmlns="" id="{AF4ABAF7-3573-469A-B15F-C2568B1D2550}"/>
                </a:ext>
              </a:extLst>
            </p:cNvPr>
            <p:cNvSpPr/>
            <p:nvPr/>
          </p:nvSpPr>
          <p:spPr>
            <a:xfrm>
              <a:off x="7122252" y="3665728"/>
              <a:ext cx="1637464" cy="523220"/>
            </a:xfrm>
            <a:custGeom>
              <a:avLst/>
              <a:gdLst>
                <a:gd name="connsiteX0" fmla="*/ 0 w 2032713"/>
                <a:gd name="connsiteY0" fmla="*/ 0 h 1129285"/>
                <a:gd name="connsiteX1" fmla="*/ 2032713 w 2032713"/>
                <a:gd name="connsiteY1" fmla="*/ 0 h 1129285"/>
                <a:gd name="connsiteX2" fmla="*/ 2032713 w 2032713"/>
                <a:gd name="connsiteY2" fmla="*/ 1129285 h 1129285"/>
                <a:gd name="connsiteX3" fmla="*/ 0 w 2032713"/>
                <a:gd name="connsiteY3" fmla="*/ 1129285 h 1129285"/>
                <a:gd name="connsiteX4" fmla="*/ 0 w 2032713"/>
                <a:gd name="connsiteY4" fmla="*/ 0 h 112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2713" h="1129285">
                  <a:moveTo>
                    <a:pt x="0" y="0"/>
                  </a:moveTo>
                  <a:lnTo>
                    <a:pt x="2032713" y="0"/>
                  </a:lnTo>
                  <a:lnTo>
                    <a:pt x="2032713" y="1129285"/>
                  </a:lnTo>
                  <a:lnTo>
                    <a:pt x="0" y="112928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9540" tIns="129540" rIns="129540" bIns="129540" numCol="1" spcCol="1270" anchor="ctr" anchorCtr="0">
              <a:noAutofit/>
            </a:bodyPr>
            <a:lstStyle/>
            <a:p>
              <a:pPr algn="ctr" defTabSz="1511300">
                <a:lnSpc>
                  <a:spcPct val="90000"/>
                </a:lnSpc>
                <a:spcBef>
                  <a:spcPct val="0"/>
                </a:spcBef>
                <a:spcAft>
                  <a:spcPct val="35000"/>
                </a:spcAft>
              </a:pPr>
              <a:r>
                <a:rPr lang="zh-CN" altLang="en-US" sz="3400" dirty="0" smtClean="0"/>
                <a:t>完整性</a:t>
              </a:r>
            </a:p>
          </p:txBody>
        </p:sp>
      </p:grpSp>
      <p:sp>
        <p:nvSpPr>
          <p:cNvPr id="13" name="任意多边形: 形状 12">
            <a:extLst>
              <a:ext uri="{FF2B5EF4-FFF2-40B4-BE49-F238E27FC236}">
                <a16:creationId xmlns:a16="http://schemas.microsoft.com/office/drawing/2014/main" xmlns="" id="{3899A85F-1285-41E8-AB43-1E68927A776D}"/>
              </a:ext>
            </a:extLst>
          </p:cNvPr>
          <p:cNvSpPr/>
          <p:nvPr/>
        </p:nvSpPr>
        <p:spPr>
          <a:xfrm>
            <a:off x="6241409" y="1401502"/>
            <a:ext cx="1637464" cy="1882143"/>
          </a:xfrm>
          <a:custGeom>
            <a:avLst/>
            <a:gdLst>
              <a:gd name="connsiteX0" fmla="*/ 0 w 1882142"/>
              <a:gd name="connsiteY0" fmla="*/ 818732 h 1637463"/>
              <a:gd name="connsiteX1" fmla="*/ 409366 w 1882142"/>
              <a:gd name="connsiteY1" fmla="*/ 0 h 1637463"/>
              <a:gd name="connsiteX2" fmla="*/ 1472776 w 1882142"/>
              <a:gd name="connsiteY2" fmla="*/ 0 h 1637463"/>
              <a:gd name="connsiteX3" fmla="*/ 1882142 w 1882142"/>
              <a:gd name="connsiteY3" fmla="*/ 818732 h 1637463"/>
              <a:gd name="connsiteX4" fmla="*/ 1472776 w 1882142"/>
              <a:gd name="connsiteY4" fmla="*/ 1637463 h 1637463"/>
              <a:gd name="connsiteX5" fmla="*/ 409366 w 1882142"/>
              <a:gd name="connsiteY5" fmla="*/ 1637463 h 1637463"/>
              <a:gd name="connsiteX6" fmla="*/ 0 w 1882142"/>
              <a:gd name="connsiteY6" fmla="*/ 818732 h 1637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2142" h="1637463">
                <a:moveTo>
                  <a:pt x="941070" y="0"/>
                </a:moveTo>
                <a:lnTo>
                  <a:pt x="1882141" y="356149"/>
                </a:lnTo>
                <a:lnTo>
                  <a:pt x="1882141" y="1281314"/>
                </a:lnTo>
                <a:lnTo>
                  <a:pt x="941070" y="1637463"/>
                </a:lnTo>
                <a:lnTo>
                  <a:pt x="1" y="1281314"/>
                </a:lnTo>
                <a:lnTo>
                  <a:pt x="1" y="356149"/>
                </a:lnTo>
                <a:lnTo>
                  <a:pt x="94107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3">
              <a:hueOff val="1626359"/>
              <a:satOff val="60000"/>
              <a:lumOff val="-8824"/>
              <a:alphaOff val="0"/>
            </a:schemeClr>
          </a:fillRef>
          <a:effectRef idx="2">
            <a:schemeClr val="accent3">
              <a:hueOff val="1626359"/>
              <a:satOff val="60000"/>
              <a:lumOff val="-8824"/>
              <a:alphaOff val="0"/>
            </a:schemeClr>
          </a:effectRef>
          <a:fontRef idx="minor">
            <a:schemeClr val="lt1"/>
          </a:fontRef>
        </p:style>
        <p:txBody>
          <a:bodyPr spcFirstLastPara="0" vert="horz" wrap="square" lIns="255171" tIns="293301" rIns="255172" bIns="293300" numCol="1" spcCol="1270" anchor="ctr" anchorCtr="0">
            <a:noAutofit/>
          </a:bodyPr>
          <a:lstStyle/>
          <a:p>
            <a:pPr algn="ctr" defTabSz="1600200">
              <a:lnSpc>
                <a:spcPct val="90000"/>
              </a:lnSpc>
              <a:spcBef>
                <a:spcPct val="0"/>
              </a:spcBef>
              <a:spcAft>
                <a:spcPct val="35000"/>
              </a:spcAft>
            </a:pPr>
            <a:endParaRPr lang="zh-CN" altLang="en-US" sz="3600" dirty="0"/>
          </a:p>
        </p:txBody>
      </p:sp>
      <p:grpSp>
        <p:nvGrpSpPr>
          <p:cNvPr id="32" name="组合 31">
            <a:extLst>
              <a:ext uri="{FF2B5EF4-FFF2-40B4-BE49-F238E27FC236}">
                <a16:creationId xmlns:a16="http://schemas.microsoft.com/office/drawing/2014/main" xmlns="" id="{9E287A23-2BAA-4971-91D9-02DF87621C2A}"/>
              </a:ext>
            </a:extLst>
          </p:cNvPr>
          <p:cNvGrpSpPr/>
          <p:nvPr/>
        </p:nvGrpSpPr>
        <p:grpSpPr>
          <a:xfrm>
            <a:off x="6241409" y="4596627"/>
            <a:ext cx="1637464" cy="1882143"/>
            <a:chOff x="6241409" y="4596627"/>
            <a:chExt cx="1637464" cy="1882143"/>
          </a:xfrm>
        </p:grpSpPr>
        <p:sp>
          <p:nvSpPr>
            <p:cNvPr id="19" name="任意多边形: 形状 18">
              <a:extLst>
                <a:ext uri="{FF2B5EF4-FFF2-40B4-BE49-F238E27FC236}">
                  <a16:creationId xmlns:a16="http://schemas.microsoft.com/office/drawing/2014/main" xmlns="" id="{13570BF3-6AA1-43F4-84BD-3C59DEFE5BEE}"/>
                </a:ext>
              </a:extLst>
            </p:cNvPr>
            <p:cNvSpPr/>
            <p:nvPr/>
          </p:nvSpPr>
          <p:spPr>
            <a:xfrm>
              <a:off x="6241409" y="4596627"/>
              <a:ext cx="1637464" cy="1882143"/>
            </a:xfrm>
            <a:custGeom>
              <a:avLst/>
              <a:gdLst>
                <a:gd name="connsiteX0" fmla="*/ 0 w 1882142"/>
                <a:gd name="connsiteY0" fmla="*/ 818732 h 1637463"/>
                <a:gd name="connsiteX1" fmla="*/ 409366 w 1882142"/>
                <a:gd name="connsiteY1" fmla="*/ 0 h 1637463"/>
                <a:gd name="connsiteX2" fmla="*/ 1472776 w 1882142"/>
                <a:gd name="connsiteY2" fmla="*/ 0 h 1637463"/>
                <a:gd name="connsiteX3" fmla="*/ 1882142 w 1882142"/>
                <a:gd name="connsiteY3" fmla="*/ 818732 h 1637463"/>
                <a:gd name="connsiteX4" fmla="*/ 1472776 w 1882142"/>
                <a:gd name="connsiteY4" fmla="*/ 1637463 h 1637463"/>
                <a:gd name="connsiteX5" fmla="*/ 409366 w 1882142"/>
                <a:gd name="connsiteY5" fmla="*/ 1637463 h 1637463"/>
                <a:gd name="connsiteX6" fmla="*/ 0 w 1882142"/>
                <a:gd name="connsiteY6" fmla="*/ 818732 h 1637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2142" h="1637463">
                  <a:moveTo>
                    <a:pt x="941070" y="0"/>
                  </a:moveTo>
                  <a:lnTo>
                    <a:pt x="1882141" y="356149"/>
                  </a:lnTo>
                  <a:lnTo>
                    <a:pt x="1882141" y="1281314"/>
                  </a:lnTo>
                  <a:lnTo>
                    <a:pt x="941070" y="1637463"/>
                  </a:lnTo>
                  <a:lnTo>
                    <a:pt x="1" y="1281314"/>
                  </a:lnTo>
                  <a:lnTo>
                    <a:pt x="1" y="356149"/>
                  </a:lnTo>
                  <a:lnTo>
                    <a:pt x="94107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3">
                <a:hueOff val="2168479"/>
                <a:satOff val="80000"/>
                <a:lumOff val="-11765"/>
                <a:alphaOff val="0"/>
              </a:schemeClr>
            </a:fillRef>
            <a:effectRef idx="2">
              <a:schemeClr val="accent3">
                <a:hueOff val="2168479"/>
                <a:satOff val="80000"/>
                <a:lumOff val="-11765"/>
                <a:alphaOff val="0"/>
              </a:schemeClr>
            </a:effectRef>
            <a:fontRef idx="minor">
              <a:schemeClr val="lt1"/>
            </a:fontRef>
          </p:style>
          <p:txBody>
            <a:bodyPr spcFirstLastPara="0" vert="horz" wrap="square" lIns="384711" tIns="422841" rIns="384712" bIns="422840" numCol="1" spcCol="1270" anchor="ctr" anchorCtr="0">
              <a:noAutofit/>
            </a:bodyPr>
            <a:lstStyle/>
            <a:p>
              <a:pPr marL="0" lvl="0" indent="0" algn="ctr" defTabSz="1511300">
                <a:lnSpc>
                  <a:spcPct val="90000"/>
                </a:lnSpc>
                <a:spcBef>
                  <a:spcPct val="0"/>
                </a:spcBef>
                <a:spcAft>
                  <a:spcPct val="35000"/>
                </a:spcAft>
                <a:buNone/>
              </a:pPr>
              <a:endParaRPr lang="zh-CN" altLang="en-US" sz="3400" kern="1200" dirty="0"/>
            </a:p>
          </p:txBody>
        </p:sp>
        <p:sp>
          <p:nvSpPr>
            <p:cNvPr id="27" name="任意多边形: 形状 26">
              <a:extLst>
                <a:ext uri="{FF2B5EF4-FFF2-40B4-BE49-F238E27FC236}">
                  <a16:creationId xmlns:a16="http://schemas.microsoft.com/office/drawing/2014/main" xmlns="" id="{5DE4AE49-091D-460C-9005-7A235ACA0025}"/>
                </a:ext>
              </a:extLst>
            </p:cNvPr>
            <p:cNvSpPr/>
            <p:nvPr/>
          </p:nvSpPr>
          <p:spPr>
            <a:xfrm>
              <a:off x="6241409" y="5301989"/>
              <a:ext cx="1637464" cy="586947"/>
            </a:xfrm>
            <a:custGeom>
              <a:avLst/>
              <a:gdLst>
                <a:gd name="connsiteX0" fmla="*/ 0 w 2032713"/>
                <a:gd name="connsiteY0" fmla="*/ 0 h 1129285"/>
                <a:gd name="connsiteX1" fmla="*/ 2032713 w 2032713"/>
                <a:gd name="connsiteY1" fmla="*/ 0 h 1129285"/>
                <a:gd name="connsiteX2" fmla="*/ 2032713 w 2032713"/>
                <a:gd name="connsiteY2" fmla="*/ 1129285 h 1129285"/>
                <a:gd name="connsiteX3" fmla="*/ 0 w 2032713"/>
                <a:gd name="connsiteY3" fmla="*/ 1129285 h 1129285"/>
                <a:gd name="connsiteX4" fmla="*/ 0 w 2032713"/>
                <a:gd name="connsiteY4" fmla="*/ 0 h 112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2713" h="1129285">
                  <a:moveTo>
                    <a:pt x="0" y="0"/>
                  </a:moveTo>
                  <a:lnTo>
                    <a:pt x="2032713" y="0"/>
                  </a:lnTo>
                  <a:lnTo>
                    <a:pt x="2032713" y="1129285"/>
                  </a:lnTo>
                  <a:lnTo>
                    <a:pt x="0" y="112928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zh-CN" altLang="en-US" sz="3400" dirty="0" smtClean="0"/>
                <a:t>一致性</a:t>
              </a:r>
              <a:endParaRPr lang="zh-CN" altLang="en-US" sz="3400" kern="1200" dirty="0"/>
            </a:p>
          </p:txBody>
        </p:sp>
      </p:grpSp>
      <p:grpSp>
        <p:nvGrpSpPr>
          <p:cNvPr id="3" name="组合 2">
            <a:extLst>
              <a:ext uri="{FF2B5EF4-FFF2-40B4-BE49-F238E27FC236}">
                <a16:creationId xmlns:a16="http://schemas.microsoft.com/office/drawing/2014/main" xmlns="" id="{795C5DCE-A89D-434C-8EC9-B3E79CBF8166}"/>
              </a:ext>
            </a:extLst>
          </p:cNvPr>
          <p:cNvGrpSpPr/>
          <p:nvPr/>
        </p:nvGrpSpPr>
        <p:grpSpPr>
          <a:xfrm>
            <a:off x="3432284" y="1372063"/>
            <a:ext cx="2946637" cy="5106707"/>
            <a:chOff x="3432284" y="1372063"/>
            <a:chExt cx="2946637" cy="5106707"/>
          </a:xfrm>
        </p:grpSpPr>
        <p:sp>
          <p:nvSpPr>
            <p:cNvPr id="15" name="任意多边形: 形状 14">
              <a:extLst>
                <a:ext uri="{FF2B5EF4-FFF2-40B4-BE49-F238E27FC236}">
                  <a16:creationId xmlns:a16="http://schemas.microsoft.com/office/drawing/2014/main" xmlns="" id="{48927C9D-DB9D-4014-9472-DF8B84E36ACF}"/>
                </a:ext>
              </a:extLst>
            </p:cNvPr>
            <p:cNvSpPr/>
            <p:nvPr/>
          </p:nvSpPr>
          <p:spPr>
            <a:xfrm>
              <a:off x="4446698" y="1372063"/>
              <a:ext cx="1637464" cy="1882143"/>
            </a:xfrm>
            <a:custGeom>
              <a:avLst/>
              <a:gdLst>
                <a:gd name="connsiteX0" fmla="*/ 0 w 1882142"/>
                <a:gd name="connsiteY0" fmla="*/ 818732 h 1637463"/>
                <a:gd name="connsiteX1" fmla="*/ 409366 w 1882142"/>
                <a:gd name="connsiteY1" fmla="*/ 0 h 1637463"/>
                <a:gd name="connsiteX2" fmla="*/ 1472776 w 1882142"/>
                <a:gd name="connsiteY2" fmla="*/ 0 h 1637463"/>
                <a:gd name="connsiteX3" fmla="*/ 1882142 w 1882142"/>
                <a:gd name="connsiteY3" fmla="*/ 818732 h 1637463"/>
                <a:gd name="connsiteX4" fmla="*/ 1472776 w 1882142"/>
                <a:gd name="connsiteY4" fmla="*/ 1637463 h 1637463"/>
                <a:gd name="connsiteX5" fmla="*/ 409366 w 1882142"/>
                <a:gd name="connsiteY5" fmla="*/ 1637463 h 1637463"/>
                <a:gd name="connsiteX6" fmla="*/ 0 w 1882142"/>
                <a:gd name="connsiteY6" fmla="*/ 818732 h 1637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2142" h="1637463">
                  <a:moveTo>
                    <a:pt x="941070" y="0"/>
                  </a:moveTo>
                  <a:lnTo>
                    <a:pt x="1882141" y="356149"/>
                  </a:lnTo>
                  <a:lnTo>
                    <a:pt x="1882141" y="1281314"/>
                  </a:lnTo>
                  <a:lnTo>
                    <a:pt x="941070" y="1637463"/>
                  </a:lnTo>
                  <a:lnTo>
                    <a:pt x="1" y="1281314"/>
                  </a:lnTo>
                  <a:lnTo>
                    <a:pt x="1" y="356149"/>
                  </a:lnTo>
                  <a:lnTo>
                    <a:pt x="94107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3">
                <a:hueOff val="542120"/>
                <a:satOff val="20000"/>
                <a:lumOff val="-2941"/>
                <a:alphaOff val="0"/>
              </a:schemeClr>
            </a:fillRef>
            <a:effectRef idx="2">
              <a:schemeClr val="accent3">
                <a:hueOff val="542120"/>
                <a:satOff val="20000"/>
                <a:lumOff val="-2941"/>
                <a:alphaOff val="0"/>
              </a:schemeClr>
            </a:effectRef>
            <a:fontRef idx="minor">
              <a:schemeClr val="lt1"/>
            </a:fontRef>
          </p:style>
          <p:txBody>
            <a:bodyPr spcFirstLastPara="0" vert="horz" wrap="square" lIns="255171" tIns="293301" rIns="255172" bIns="293300" numCol="1" spcCol="1270" anchor="ctr" anchorCtr="0">
              <a:noAutofit/>
            </a:bodyPr>
            <a:lstStyle/>
            <a:p>
              <a:pPr marL="0" lvl="0" indent="0" algn="ctr" defTabSz="1600200">
                <a:lnSpc>
                  <a:spcPct val="90000"/>
                </a:lnSpc>
                <a:spcBef>
                  <a:spcPct val="0"/>
                </a:spcBef>
                <a:spcAft>
                  <a:spcPct val="35000"/>
                </a:spcAft>
                <a:buNone/>
              </a:pPr>
              <a:endParaRPr lang="zh-CN" altLang="en-US" sz="3600" kern="1200" dirty="0"/>
            </a:p>
          </p:txBody>
        </p:sp>
        <p:sp>
          <p:nvSpPr>
            <p:cNvPr id="16" name="任意多边形: 形状 15">
              <a:extLst>
                <a:ext uri="{FF2B5EF4-FFF2-40B4-BE49-F238E27FC236}">
                  <a16:creationId xmlns:a16="http://schemas.microsoft.com/office/drawing/2014/main" xmlns="" id="{9932D74A-94FE-4BFA-B5B0-9299F5520CD5}"/>
                </a:ext>
              </a:extLst>
            </p:cNvPr>
            <p:cNvSpPr/>
            <p:nvPr/>
          </p:nvSpPr>
          <p:spPr>
            <a:xfrm>
              <a:off x="3457772" y="2994472"/>
              <a:ext cx="1637464" cy="1882143"/>
            </a:xfrm>
            <a:custGeom>
              <a:avLst/>
              <a:gdLst>
                <a:gd name="connsiteX0" fmla="*/ 0 w 1882142"/>
                <a:gd name="connsiteY0" fmla="*/ 818732 h 1637463"/>
                <a:gd name="connsiteX1" fmla="*/ 409366 w 1882142"/>
                <a:gd name="connsiteY1" fmla="*/ 0 h 1637463"/>
                <a:gd name="connsiteX2" fmla="*/ 1472776 w 1882142"/>
                <a:gd name="connsiteY2" fmla="*/ 0 h 1637463"/>
                <a:gd name="connsiteX3" fmla="*/ 1882142 w 1882142"/>
                <a:gd name="connsiteY3" fmla="*/ 818732 h 1637463"/>
                <a:gd name="connsiteX4" fmla="*/ 1472776 w 1882142"/>
                <a:gd name="connsiteY4" fmla="*/ 1637463 h 1637463"/>
                <a:gd name="connsiteX5" fmla="*/ 409366 w 1882142"/>
                <a:gd name="connsiteY5" fmla="*/ 1637463 h 1637463"/>
                <a:gd name="connsiteX6" fmla="*/ 0 w 1882142"/>
                <a:gd name="connsiteY6" fmla="*/ 818732 h 1637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2142" h="1637463">
                  <a:moveTo>
                    <a:pt x="941070" y="0"/>
                  </a:moveTo>
                  <a:lnTo>
                    <a:pt x="1882141" y="356149"/>
                  </a:lnTo>
                  <a:lnTo>
                    <a:pt x="1882141" y="1281314"/>
                  </a:lnTo>
                  <a:lnTo>
                    <a:pt x="941070" y="1637463"/>
                  </a:lnTo>
                  <a:lnTo>
                    <a:pt x="1" y="1281314"/>
                  </a:lnTo>
                  <a:lnTo>
                    <a:pt x="1" y="356149"/>
                  </a:lnTo>
                  <a:lnTo>
                    <a:pt x="94107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3">
                <a:hueOff val="1084240"/>
                <a:satOff val="40000"/>
                <a:lumOff val="-5882"/>
                <a:alphaOff val="0"/>
              </a:schemeClr>
            </a:fillRef>
            <a:effectRef idx="2">
              <a:schemeClr val="accent3">
                <a:hueOff val="1084240"/>
                <a:satOff val="40000"/>
                <a:lumOff val="-5882"/>
                <a:alphaOff val="0"/>
              </a:schemeClr>
            </a:effectRef>
            <a:fontRef idx="minor">
              <a:schemeClr val="lt1"/>
            </a:fontRef>
          </p:style>
          <p:txBody>
            <a:bodyPr spcFirstLastPara="0" vert="horz" wrap="square" lIns="384711" tIns="422841" rIns="384712" bIns="422840" numCol="1" spcCol="1270" anchor="ctr" anchorCtr="0">
              <a:noAutofit/>
            </a:bodyPr>
            <a:lstStyle/>
            <a:p>
              <a:pPr marL="0" lvl="0" indent="0" algn="ctr" defTabSz="1511300">
                <a:lnSpc>
                  <a:spcPct val="90000"/>
                </a:lnSpc>
                <a:spcBef>
                  <a:spcPct val="0"/>
                </a:spcBef>
                <a:spcAft>
                  <a:spcPct val="35000"/>
                </a:spcAft>
                <a:buNone/>
              </a:pPr>
              <a:endParaRPr lang="zh-CN" altLang="en-US" sz="3400" kern="1200" dirty="0"/>
            </a:p>
          </p:txBody>
        </p:sp>
        <p:grpSp>
          <p:nvGrpSpPr>
            <p:cNvPr id="2" name="组合 1">
              <a:extLst>
                <a:ext uri="{FF2B5EF4-FFF2-40B4-BE49-F238E27FC236}">
                  <a16:creationId xmlns:a16="http://schemas.microsoft.com/office/drawing/2014/main" xmlns="" id="{45C2C870-1F44-438E-B6FD-15443B3CE996}"/>
                </a:ext>
              </a:extLst>
            </p:cNvPr>
            <p:cNvGrpSpPr/>
            <p:nvPr/>
          </p:nvGrpSpPr>
          <p:grpSpPr>
            <a:xfrm>
              <a:off x="4446698" y="2147754"/>
              <a:ext cx="1663714" cy="4331016"/>
              <a:chOff x="4446698" y="2147754"/>
              <a:chExt cx="1663714" cy="4331016"/>
            </a:xfrm>
          </p:grpSpPr>
          <p:sp>
            <p:nvSpPr>
              <p:cNvPr id="21" name="任意多边形: 形状 20">
                <a:extLst>
                  <a:ext uri="{FF2B5EF4-FFF2-40B4-BE49-F238E27FC236}">
                    <a16:creationId xmlns:a16="http://schemas.microsoft.com/office/drawing/2014/main" xmlns="" id="{19425941-CFBF-48E4-AC41-413C716F6786}"/>
                  </a:ext>
                </a:extLst>
              </p:cNvPr>
              <p:cNvSpPr/>
              <p:nvPr/>
            </p:nvSpPr>
            <p:spPr>
              <a:xfrm>
                <a:off x="4472948" y="4596627"/>
                <a:ext cx="1637464" cy="1882143"/>
              </a:xfrm>
              <a:custGeom>
                <a:avLst/>
                <a:gdLst>
                  <a:gd name="connsiteX0" fmla="*/ 0 w 1882142"/>
                  <a:gd name="connsiteY0" fmla="*/ 818732 h 1637463"/>
                  <a:gd name="connsiteX1" fmla="*/ 409366 w 1882142"/>
                  <a:gd name="connsiteY1" fmla="*/ 0 h 1637463"/>
                  <a:gd name="connsiteX2" fmla="*/ 1472776 w 1882142"/>
                  <a:gd name="connsiteY2" fmla="*/ 0 h 1637463"/>
                  <a:gd name="connsiteX3" fmla="*/ 1882142 w 1882142"/>
                  <a:gd name="connsiteY3" fmla="*/ 818732 h 1637463"/>
                  <a:gd name="connsiteX4" fmla="*/ 1472776 w 1882142"/>
                  <a:gd name="connsiteY4" fmla="*/ 1637463 h 1637463"/>
                  <a:gd name="connsiteX5" fmla="*/ 409366 w 1882142"/>
                  <a:gd name="connsiteY5" fmla="*/ 1637463 h 1637463"/>
                  <a:gd name="connsiteX6" fmla="*/ 0 w 1882142"/>
                  <a:gd name="connsiteY6" fmla="*/ 818732 h 1637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2142" h="1637463">
                    <a:moveTo>
                      <a:pt x="941070" y="0"/>
                    </a:moveTo>
                    <a:lnTo>
                      <a:pt x="1882141" y="356149"/>
                    </a:lnTo>
                    <a:lnTo>
                      <a:pt x="1882141" y="1281314"/>
                    </a:lnTo>
                    <a:lnTo>
                      <a:pt x="941070" y="1637463"/>
                    </a:lnTo>
                    <a:lnTo>
                      <a:pt x="1" y="1281314"/>
                    </a:lnTo>
                    <a:lnTo>
                      <a:pt x="1" y="356149"/>
                    </a:lnTo>
                    <a:lnTo>
                      <a:pt x="941070" y="0"/>
                    </a:lnTo>
                    <a:close/>
                  </a:path>
                </a:pathLst>
              </a:custGeom>
              <a:solidFill>
                <a:schemeClr val="bg1">
                  <a:lumMod val="65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3">
                  <a:hueOff val="2710599"/>
                  <a:satOff val="100000"/>
                  <a:lumOff val="-14706"/>
                  <a:alphaOff val="0"/>
                </a:schemeClr>
              </a:fillRef>
              <a:effectRef idx="2">
                <a:schemeClr val="accent3">
                  <a:hueOff val="2710599"/>
                  <a:satOff val="100000"/>
                  <a:lumOff val="-14706"/>
                  <a:alphaOff val="0"/>
                </a:schemeClr>
              </a:effectRef>
              <a:fontRef idx="minor">
                <a:schemeClr val="lt1"/>
              </a:fontRef>
            </p:style>
            <p:txBody>
              <a:bodyPr spcFirstLastPara="0" vert="horz" wrap="square" lIns="255171" tIns="293301" rIns="255172" bIns="29330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p:txBody>
          </p:sp>
          <p:sp>
            <p:nvSpPr>
              <p:cNvPr id="25" name="任意多边形: 形状 24">
                <a:extLst>
                  <a:ext uri="{FF2B5EF4-FFF2-40B4-BE49-F238E27FC236}">
                    <a16:creationId xmlns:a16="http://schemas.microsoft.com/office/drawing/2014/main" xmlns="" id="{59A2F54A-9162-4EEA-947E-24A29C64E40D}"/>
                  </a:ext>
                </a:extLst>
              </p:cNvPr>
              <p:cNvSpPr/>
              <p:nvPr/>
            </p:nvSpPr>
            <p:spPr>
              <a:xfrm>
                <a:off x="4446698" y="2147754"/>
                <a:ext cx="1637464" cy="523220"/>
              </a:xfrm>
              <a:custGeom>
                <a:avLst/>
                <a:gdLst>
                  <a:gd name="connsiteX0" fmla="*/ 0 w 2032713"/>
                  <a:gd name="connsiteY0" fmla="*/ 0 h 1129285"/>
                  <a:gd name="connsiteX1" fmla="*/ 2032713 w 2032713"/>
                  <a:gd name="connsiteY1" fmla="*/ 0 h 1129285"/>
                  <a:gd name="connsiteX2" fmla="*/ 2032713 w 2032713"/>
                  <a:gd name="connsiteY2" fmla="*/ 1129285 h 1129285"/>
                  <a:gd name="connsiteX3" fmla="*/ 0 w 2032713"/>
                  <a:gd name="connsiteY3" fmla="*/ 1129285 h 1129285"/>
                  <a:gd name="connsiteX4" fmla="*/ 0 w 2032713"/>
                  <a:gd name="connsiteY4" fmla="*/ 0 h 112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2713" h="1129285">
                    <a:moveTo>
                      <a:pt x="0" y="0"/>
                    </a:moveTo>
                    <a:lnTo>
                      <a:pt x="2032713" y="0"/>
                    </a:lnTo>
                    <a:lnTo>
                      <a:pt x="2032713" y="1129285"/>
                    </a:lnTo>
                    <a:lnTo>
                      <a:pt x="0" y="112928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9540" tIns="129540" rIns="129540" bIns="129540" numCol="1" spcCol="1270" anchor="ctr" anchorCtr="0">
                <a:noAutofit/>
              </a:bodyPr>
              <a:lstStyle/>
              <a:p>
                <a:pPr algn="ctr" defTabSz="1511300">
                  <a:lnSpc>
                    <a:spcPct val="90000"/>
                  </a:lnSpc>
                  <a:spcBef>
                    <a:spcPct val="0"/>
                  </a:spcBef>
                  <a:spcAft>
                    <a:spcPct val="35000"/>
                  </a:spcAft>
                </a:pPr>
                <a:r>
                  <a:rPr lang="zh-CN" altLang="en-US" sz="3400" dirty="0" smtClean="0"/>
                  <a:t>相关性</a:t>
                </a:r>
              </a:p>
            </p:txBody>
          </p:sp>
        </p:grpSp>
        <p:sp>
          <p:nvSpPr>
            <p:cNvPr id="14" name="任意多边形: 形状 13">
              <a:extLst>
                <a:ext uri="{FF2B5EF4-FFF2-40B4-BE49-F238E27FC236}">
                  <a16:creationId xmlns:a16="http://schemas.microsoft.com/office/drawing/2014/main" xmlns="" id="{77D9B383-AEA6-41D8-917B-DD9F81F5E72B}"/>
                </a:ext>
              </a:extLst>
            </p:cNvPr>
            <p:cNvSpPr/>
            <p:nvPr/>
          </p:nvSpPr>
          <p:spPr>
            <a:xfrm>
              <a:off x="3432284" y="3603794"/>
              <a:ext cx="1637464" cy="710550"/>
            </a:xfrm>
            <a:custGeom>
              <a:avLst/>
              <a:gdLst>
                <a:gd name="connsiteX0" fmla="*/ 0 w 2100470"/>
                <a:gd name="connsiteY0" fmla="*/ 0 h 1129285"/>
                <a:gd name="connsiteX1" fmla="*/ 2100470 w 2100470"/>
                <a:gd name="connsiteY1" fmla="*/ 0 h 1129285"/>
                <a:gd name="connsiteX2" fmla="*/ 2100470 w 2100470"/>
                <a:gd name="connsiteY2" fmla="*/ 1129285 h 1129285"/>
                <a:gd name="connsiteX3" fmla="*/ 0 w 2100470"/>
                <a:gd name="connsiteY3" fmla="*/ 1129285 h 1129285"/>
                <a:gd name="connsiteX4" fmla="*/ 0 w 2100470"/>
                <a:gd name="connsiteY4" fmla="*/ 0 h 112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0470" h="1129285">
                  <a:moveTo>
                    <a:pt x="0" y="0"/>
                  </a:moveTo>
                  <a:lnTo>
                    <a:pt x="2100470" y="0"/>
                  </a:lnTo>
                  <a:lnTo>
                    <a:pt x="2100470" y="1129285"/>
                  </a:lnTo>
                  <a:lnTo>
                    <a:pt x="0" y="112928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9540" tIns="129540" rIns="129540" bIns="129540" numCol="1" spcCol="1270" anchor="ctr" anchorCtr="0">
              <a:noAutofit/>
            </a:bodyPr>
            <a:lstStyle/>
            <a:p>
              <a:pPr defTabSz="1511300">
                <a:lnSpc>
                  <a:spcPct val="90000"/>
                </a:lnSpc>
                <a:spcBef>
                  <a:spcPct val="0"/>
                </a:spcBef>
                <a:spcAft>
                  <a:spcPct val="35000"/>
                </a:spcAft>
              </a:pPr>
              <a:r>
                <a:rPr lang="zh-CN" altLang="en-US" sz="3400" dirty="0" smtClean="0"/>
                <a:t>时效性</a:t>
              </a:r>
            </a:p>
          </p:txBody>
        </p:sp>
        <p:sp>
          <p:nvSpPr>
            <p:cNvPr id="20" name="任意多边形: 形状 19">
              <a:extLst>
                <a:ext uri="{FF2B5EF4-FFF2-40B4-BE49-F238E27FC236}">
                  <a16:creationId xmlns:a16="http://schemas.microsoft.com/office/drawing/2014/main" xmlns="" id="{3238D10D-139D-471C-929A-AC22A59CBC48}"/>
                </a:ext>
              </a:extLst>
            </p:cNvPr>
            <p:cNvSpPr/>
            <p:nvPr/>
          </p:nvSpPr>
          <p:spPr>
            <a:xfrm>
              <a:off x="4342210" y="5254696"/>
              <a:ext cx="2036711" cy="745260"/>
            </a:xfrm>
            <a:custGeom>
              <a:avLst/>
              <a:gdLst>
                <a:gd name="connsiteX0" fmla="*/ 0 w 2100470"/>
                <a:gd name="connsiteY0" fmla="*/ 0 h 1129285"/>
                <a:gd name="connsiteX1" fmla="*/ 2100470 w 2100470"/>
                <a:gd name="connsiteY1" fmla="*/ 0 h 1129285"/>
                <a:gd name="connsiteX2" fmla="*/ 2100470 w 2100470"/>
                <a:gd name="connsiteY2" fmla="*/ 1129285 h 1129285"/>
                <a:gd name="connsiteX3" fmla="*/ 0 w 2100470"/>
                <a:gd name="connsiteY3" fmla="*/ 1129285 h 1129285"/>
                <a:gd name="connsiteX4" fmla="*/ 0 w 2100470"/>
                <a:gd name="connsiteY4" fmla="*/ 0 h 112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0470" h="1129285">
                  <a:moveTo>
                    <a:pt x="0" y="0"/>
                  </a:moveTo>
                  <a:lnTo>
                    <a:pt x="2100470" y="0"/>
                  </a:lnTo>
                  <a:lnTo>
                    <a:pt x="2100470" y="1129285"/>
                  </a:lnTo>
                  <a:lnTo>
                    <a:pt x="0" y="112928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9540" tIns="129540" rIns="129540" bIns="129540" numCol="1" spcCol="1270" anchor="ctr" anchorCtr="0">
              <a:noAutofit/>
            </a:bodyPr>
            <a:lstStyle/>
            <a:p>
              <a:pPr defTabSz="1511300">
                <a:lnSpc>
                  <a:spcPct val="90000"/>
                </a:lnSpc>
                <a:spcBef>
                  <a:spcPct val="0"/>
                </a:spcBef>
                <a:spcAft>
                  <a:spcPct val="35000"/>
                </a:spcAft>
              </a:pPr>
              <a:r>
                <a:rPr lang="zh-CN" altLang="en-US" sz="3400" dirty="0" smtClean="0"/>
                <a:t>可信性</a:t>
              </a:r>
              <a:endParaRPr lang="en-US" altLang="zh-CN" sz="3400" kern="1200" dirty="0" smtClean="0"/>
            </a:p>
            <a:p>
              <a:pPr marL="0" lvl="0" indent="0" algn="l" defTabSz="1511300">
                <a:lnSpc>
                  <a:spcPct val="90000"/>
                </a:lnSpc>
                <a:spcBef>
                  <a:spcPct val="0"/>
                </a:spcBef>
                <a:spcAft>
                  <a:spcPct val="35000"/>
                </a:spcAft>
                <a:buNone/>
              </a:pPr>
              <a:r>
                <a:rPr lang="zh-CN" altLang="en-US" sz="3400" kern="1200" dirty="0" smtClean="0"/>
                <a:t>可</a:t>
              </a:r>
              <a:r>
                <a:rPr lang="zh-CN" altLang="en-US" sz="3400" kern="1200" dirty="0"/>
                <a:t>解释性</a:t>
              </a:r>
            </a:p>
          </p:txBody>
        </p:sp>
      </p:grpSp>
      <p:sp>
        <p:nvSpPr>
          <p:cNvPr id="28" name="任意多边形: 形状 23">
            <a:extLst>
              <a:ext uri="{FF2B5EF4-FFF2-40B4-BE49-F238E27FC236}">
                <a16:creationId xmlns:a16="http://schemas.microsoft.com/office/drawing/2014/main" xmlns="" id="{AF4ABAF7-3573-469A-B15F-C2568B1D2550}"/>
              </a:ext>
            </a:extLst>
          </p:cNvPr>
          <p:cNvSpPr/>
          <p:nvPr/>
        </p:nvSpPr>
        <p:spPr>
          <a:xfrm>
            <a:off x="6265628" y="2146932"/>
            <a:ext cx="1637464" cy="523220"/>
          </a:xfrm>
          <a:custGeom>
            <a:avLst/>
            <a:gdLst>
              <a:gd name="connsiteX0" fmla="*/ 0 w 2032713"/>
              <a:gd name="connsiteY0" fmla="*/ 0 h 1129285"/>
              <a:gd name="connsiteX1" fmla="*/ 2032713 w 2032713"/>
              <a:gd name="connsiteY1" fmla="*/ 0 h 1129285"/>
              <a:gd name="connsiteX2" fmla="*/ 2032713 w 2032713"/>
              <a:gd name="connsiteY2" fmla="*/ 1129285 h 1129285"/>
              <a:gd name="connsiteX3" fmla="*/ 0 w 2032713"/>
              <a:gd name="connsiteY3" fmla="*/ 1129285 h 1129285"/>
              <a:gd name="connsiteX4" fmla="*/ 0 w 2032713"/>
              <a:gd name="connsiteY4" fmla="*/ 0 h 112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2713" h="1129285">
                <a:moveTo>
                  <a:pt x="0" y="0"/>
                </a:moveTo>
                <a:lnTo>
                  <a:pt x="2032713" y="0"/>
                </a:lnTo>
                <a:lnTo>
                  <a:pt x="2032713" y="1129285"/>
                </a:lnTo>
                <a:lnTo>
                  <a:pt x="0" y="112928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9540" tIns="129540" rIns="129540" bIns="129540" numCol="1" spcCol="1270" anchor="ctr" anchorCtr="0">
            <a:noAutofit/>
          </a:bodyPr>
          <a:lstStyle/>
          <a:p>
            <a:pPr algn="ctr" defTabSz="1511300">
              <a:lnSpc>
                <a:spcPct val="90000"/>
              </a:lnSpc>
              <a:spcBef>
                <a:spcPct val="0"/>
              </a:spcBef>
              <a:spcAft>
                <a:spcPct val="35000"/>
              </a:spcAft>
            </a:pPr>
            <a:r>
              <a:rPr lang="zh-CN" altLang="en-US" sz="3400" dirty="0" smtClean="0"/>
              <a:t>准确性</a:t>
            </a:r>
          </a:p>
        </p:txBody>
      </p:sp>
      <p:sp>
        <p:nvSpPr>
          <p:cNvPr id="26" name="灯片编号占位符 25"/>
          <p:cNvSpPr>
            <a:spLocks noGrp="1"/>
          </p:cNvSpPr>
          <p:nvPr>
            <p:ph type="sldNum" sz="quarter" idx="12"/>
          </p:nvPr>
        </p:nvSpPr>
        <p:spPr/>
        <p:txBody>
          <a:bodyPr/>
          <a:lstStyle/>
          <a:p>
            <a:fld id="{7D9BB5D0-35E4-459D-AEF3-FE4D7C45CC19}" type="slidenum">
              <a:rPr lang="zh-CN" altLang="en-US" smtClean="0"/>
              <a:pPr/>
              <a:t>5</a:t>
            </a:fld>
            <a:endParaRPr lang="zh-CN" altLang="en-US"/>
          </a:p>
        </p:txBody>
      </p:sp>
    </p:spTree>
    <p:extLst>
      <p:ext uri="{BB962C8B-B14F-4D97-AF65-F5344CB8AC3E}">
        <p14:creationId xmlns:p14="http://schemas.microsoft.com/office/powerpoint/2010/main" xmlns="" val="1044293582"/>
      </p:ext>
    </p:extLst>
  </p:cSld>
  <p:clrMapOvr>
    <a:masterClrMapping/>
  </p:clrMapOvr>
  <mc:AlternateContent xmlns:mc="http://schemas.openxmlformats.org/markup-compatibility/2006">
    <mc:Choice xmlns:p14="http://schemas.microsoft.com/office/powerpoint/2010/main" xmlns="" Requires="p14">
      <p:transition spd="slow" p14:dur="2000" advTm="39023"/>
    </mc:Choice>
    <mc:Fallback>
      <p:transition spd="slow" advTm="39023"/>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66800" y="1600200"/>
            <a:ext cx="10947400" cy="1340880"/>
          </a:xfrm>
          <a:prstGeom prst="rect">
            <a:avLst/>
          </a:prstGeom>
        </p:spPr>
        <p:txBody>
          <a:bodyPr wrap="square">
            <a:spAutoFit/>
          </a:bodyPr>
          <a:lstStyle/>
          <a:p>
            <a:pPr>
              <a:lnSpc>
                <a:spcPct val="130000"/>
              </a:lnSpc>
              <a:spcAft>
                <a:spcPts val="1000"/>
              </a:spcAft>
            </a:pPr>
            <a:r>
              <a:rPr lang="zh-CN" altLang="en-US" sz="2800" b="1" dirty="0" smtClean="0">
                <a:solidFill>
                  <a:srgbClr val="002060"/>
                </a:solidFill>
                <a:latin typeface="Times New Roman" pitchFamily="18" charset="0"/>
              </a:rPr>
              <a:t>取样（抽样）：允许用数据的较小随机样本（子集）表示大的数据集。</a:t>
            </a:r>
            <a:endParaRPr lang="en-US" altLang="zh-CN" sz="2800" b="1" dirty="0" smtClean="0">
              <a:solidFill>
                <a:srgbClr val="002060"/>
              </a:solidFill>
              <a:latin typeface="Times New Roman" pitchFamily="18" charset="0"/>
            </a:endParaRPr>
          </a:p>
          <a:p>
            <a:pPr>
              <a:lnSpc>
                <a:spcPct val="130000"/>
              </a:lnSpc>
              <a:spcAft>
                <a:spcPts val="1000"/>
              </a:spcAft>
            </a:pPr>
            <a:r>
              <a:rPr lang="zh-CN" altLang="en-US" sz="2800" b="1" dirty="0" smtClean="0">
                <a:solidFill>
                  <a:srgbClr val="002060"/>
                </a:solidFill>
                <a:latin typeface="Times New Roman" pitchFamily="18" charset="0"/>
              </a:rPr>
              <a:t>取样方法：</a:t>
            </a:r>
            <a:endParaRPr lang="en-US" altLang="zh-CN" sz="2800" b="1" dirty="0" smtClean="0">
              <a:solidFill>
                <a:srgbClr val="002060"/>
              </a:solidFill>
              <a:latin typeface="Times New Roman" pitchFamily="18" charset="0"/>
            </a:endParaRPr>
          </a:p>
        </p:txBody>
      </p:sp>
      <p:sp>
        <p:nvSpPr>
          <p:cNvPr id="3" name="平行四边形 2">
            <a:extLst>
              <a:ext uri="{FF2B5EF4-FFF2-40B4-BE49-F238E27FC236}">
                <a16:creationId xmlns:a16="http://schemas.microsoft.com/office/drawing/2014/main" xmlns="" id="{D2342B38-0D83-49E5-81BE-B8F2475DE8E1}"/>
              </a:ext>
            </a:extLst>
          </p:cNvPr>
          <p:cNvSpPr/>
          <p:nvPr/>
        </p:nvSpPr>
        <p:spPr>
          <a:xfrm>
            <a:off x="673100" y="790854"/>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平行四边形 3">
            <a:extLst>
              <a:ext uri="{FF2B5EF4-FFF2-40B4-BE49-F238E27FC236}">
                <a16:creationId xmlns:a16="http://schemas.microsoft.com/office/drawing/2014/main" xmlns="" id="{E4EFCB23-78D3-450D-BA63-A6634968570C}"/>
              </a:ext>
            </a:extLst>
          </p:cNvPr>
          <p:cNvSpPr/>
          <p:nvPr/>
        </p:nvSpPr>
        <p:spPr>
          <a:xfrm>
            <a:off x="802640" y="917854"/>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6">
            <a:extLst>
              <a:ext uri="{FF2B5EF4-FFF2-40B4-BE49-F238E27FC236}">
                <a16:creationId xmlns:a16="http://schemas.microsoft.com/office/drawing/2014/main" xmlns="" id="{B1033B14-1328-432A-8383-4ADFA6AB6B06}"/>
              </a:ext>
            </a:extLst>
          </p:cNvPr>
          <p:cNvSpPr txBox="1"/>
          <p:nvPr/>
        </p:nvSpPr>
        <p:spPr>
          <a:xfrm>
            <a:off x="1044896" y="755621"/>
            <a:ext cx="3763493" cy="461665"/>
          </a:xfrm>
          <a:prstGeom prst="rect">
            <a:avLst/>
          </a:prstGeom>
          <a:noFill/>
        </p:spPr>
        <p:txBody>
          <a:bodyPr wrap="square" rtlCol="0">
            <a:spAutoFit/>
          </a:bodyPr>
          <a:lstStyle/>
          <a:p>
            <a:r>
              <a:rPr lang="zh-CN" altLang="en-US" sz="2400" b="1" dirty="0" smtClean="0">
                <a:solidFill>
                  <a:schemeClr val="tx1">
                    <a:lumMod val="65000"/>
                    <a:lumOff val="35000"/>
                  </a:schemeClr>
                </a:solidFill>
                <a:latin typeface="微软雅黑" panose="020B0503020204020204" charset="-122"/>
                <a:ea typeface="微软雅黑" panose="020B0503020204020204" charset="-122"/>
              </a:rPr>
              <a:t>数量规约</a:t>
            </a:r>
            <a:endParaRPr lang="zh-CN" altLang="en-US" sz="2400" b="1" dirty="0">
              <a:solidFill>
                <a:schemeClr val="tx1">
                  <a:lumMod val="65000"/>
                  <a:lumOff val="35000"/>
                </a:schemeClr>
              </a:solidFill>
              <a:latin typeface="微软雅黑" panose="020B0503020204020204" charset="-122"/>
              <a:ea typeface="微软雅黑" panose="020B0503020204020204" charset="-122"/>
            </a:endParaRPr>
          </a:p>
        </p:txBody>
      </p:sp>
      <p:sp>
        <p:nvSpPr>
          <p:cNvPr id="8" name="灯片编号占位符 7"/>
          <p:cNvSpPr>
            <a:spLocks noGrp="1"/>
          </p:cNvSpPr>
          <p:nvPr>
            <p:ph type="sldNum" sz="quarter" idx="12"/>
          </p:nvPr>
        </p:nvSpPr>
        <p:spPr/>
        <p:txBody>
          <a:bodyPr/>
          <a:lstStyle/>
          <a:p>
            <a:fld id="{7D9BB5D0-35E4-459D-AEF3-FE4D7C45CC19}" type="slidenum">
              <a:rPr lang="zh-CN" altLang="en-US" smtClean="0"/>
              <a:pPr/>
              <a:t>50</a:t>
            </a:fld>
            <a:endParaRPr lang="zh-CN" altLang="en-US"/>
          </a:p>
        </p:txBody>
      </p:sp>
      <p:sp>
        <p:nvSpPr>
          <p:cNvPr id="7" name="矩形 6"/>
          <p:cNvSpPr/>
          <p:nvPr/>
        </p:nvSpPr>
        <p:spPr>
          <a:xfrm>
            <a:off x="1079500" y="3126178"/>
            <a:ext cx="8775700" cy="3837974"/>
          </a:xfrm>
          <a:prstGeom prst="rect">
            <a:avLst/>
          </a:prstGeom>
        </p:spPr>
        <p:txBody>
          <a:bodyPr wrap="square">
            <a:spAutoFit/>
          </a:bodyPr>
          <a:lstStyle/>
          <a:p>
            <a:pPr>
              <a:lnSpc>
                <a:spcPct val="130000"/>
              </a:lnSpc>
              <a:spcAft>
                <a:spcPts val="1000"/>
              </a:spcAft>
              <a:buFont typeface="Wingdings" pitchFamily="2" charset="2"/>
              <a:buChar char="u"/>
            </a:pPr>
            <a:r>
              <a:rPr lang="en-US" altLang="zh-CN" sz="2800" dirty="0" smtClean="0">
                <a:solidFill>
                  <a:srgbClr val="002060"/>
                </a:solidFill>
                <a:latin typeface="Times New Roman" pitchFamily="18" charset="0"/>
                <a:ea typeface="华文楷体" pitchFamily="2" charset="-122"/>
              </a:rPr>
              <a:t> </a:t>
            </a:r>
            <a:r>
              <a:rPr lang="zh-CN" altLang="en-US" sz="2800" dirty="0" smtClean="0">
                <a:solidFill>
                  <a:srgbClr val="002060"/>
                </a:solidFill>
                <a:latin typeface="Times New Roman" pitchFamily="18" charset="0"/>
                <a:ea typeface="华文楷体" pitchFamily="2" charset="-122"/>
              </a:rPr>
              <a:t>不放回简单随机取样 （</a:t>
            </a:r>
            <a:r>
              <a:rPr lang="en-US" altLang="zh-CN" sz="2800" dirty="0" smtClean="0">
                <a:solidFill>
                  <a:srgbClr val="002060"/>
                </a:solidFill>
                <a:latin typeface="Times New Roman" pitchFamily="18" charset="0"/>
                <a:ea typeface="华文楷体" pitchFamily="2" charset="-122"/>
              </a:rPr>
              <a:t>Simple Random Sampling Without Replacement, SRSWOR</a:t>
            </a:r>
            <a:r>
              <a:rPr lang="zh-CN" altLang="en-US" sz="2800" dirty="0" smtClean="0">
                <a:solidFill>
                  <a:srgbClr val="002060"/>
                </a:solidFill>
                <a:latin typeface="Times New Roman" pitchFamily="18" charset="0"/>
                <a:ea typeface="华文楷体" pitchFamily="2" charset="-122"/>
              </a:rPr>
              <a:t>）</a:t>
            </a:r>
            <a:endParaRPr lang="en-US" altLang="zh-CN" sz="2800" dirty="0" smtClean="0">
              <a:solidFill>
                <a:srgbClr val="002060"/>
              </a:solidFill>
              <a:latin typeface="Times New Roman" pitchFamily="18" charset="0"/>
              <a:ea typeface="华文楷体" pitchFamily="2" charset="-122"/>
            </a:endParaRPr>
          </a:p>
          <a:p>
            <a:pPr>
              <a:lnSpc>
                <a:spcPct val="130000"/>
              </a:lnSpc>
              <a:spcAft>
                <a:spcPts val="1000"/>
              </a:spcAft>
              <a:buFont typeface="Wingdings" pitchFamily="2" charset="2"/>
              <a:buChar char="u"/>
            </a:pPr>
            <a:r>
              <a:rPr lang="zh-CN" altLang="en-US" sz="2800" dirty="0" smtClean="0">
                <a:solidFill>
                  <a:srgbClr val="002060"/>
                </a:solidFill>
                <a:latin typeface="Times New Roman" pitchFamily="18" charset="0"/>
                <a:ea typeface="华文楷体" pitchFamily="2" charset="-122"/>
              </a:rPr>
              <a:t>放回简单随机取样（</a:t>
            </a:r>
            <a:r>
              <a:rPr lang="en-US" altLang="zh-CN" sz="2800" dirty="0" smtClean="0">
                <a:solidFill>
                  <a:srgbClr val="002060"/>
                </a:solidFill>
                <a:latin typeface="Times New Roman" pitchFamily="18" charset="0"/>
                <a:ea typeface="华文楷体" pitchFamily="2" charset="-122"/>
              </a:rPr>
              <a:t>Simple Random Sampling With Replacement, SRSWR</a:t>
            </a:r>
            <a:r>
              <a:rPr lang="zh-CN" altLang="en-US" sz="2800" dirty="0" smtClean="0">
                <a:solidFill>
                  <a:srgbClr val="002060"/>
                </a:solidFill>
                <a:latin typeface="Times New Roman" pitchFamily="18" charset="0"/>
                <a:ea typeface="华文楷体" pitchFamily="2" charset="-122"/>
              </a:rPr>
              <a:t>）</a:t>
            </a:r>
            <a:endParaRPr lang="en-US" altLang="zh-CN" sz="2800" dirty="0" smtClean="0">
              <a:solidFill>
                <a:srgbClr val="002060"/>
              </a:solidFill>
              <a:latin typeface="Times New Roman" pitchFamily="18" charset="0"/>
              <a:ea typeface="华文楷体" pitchFamily="2" charset="-122"/>
            </a:endParaRPr>
          </a:p>
          <a:p>
            <a:pPr>
              <a:lnSpc>
                <a:spcPct val="130000"/>
              </a:lnSpc>
              <a:spcAft>
                <a:spcPts val="1000"/>
              </a:spcAft>
              <a:buFont typeface="Wingdings" pitchFamily="2" charset="2"/>
              <a:buChar char="u"/>
            </a:pPr>
            <a:r>
              <a:rPr lang="en-US" altLang="zh-CN" sz="2800" dirty="0" smtClean="0">
                <a:solidFill>
                  <a:srgbClr val="002060"/>
                </a:solidFill>
                <a:latin typeface="Times New Roman" pitchFamily="18" charset="0"/>
                <a:ea typeface="华文楷体" pitchFamily="2" charset="-122"/>
              </a:rPr>
              <a:t> </a:t>
            </a:r>
            <a:r>
              <a:rPr lang="zh-CN" altLang="en-US" sz="2800" dirty="0" smtClean="0">
                <a:solidFill>
                  <a:srgbClr val="002060"/>
                </a:solidFill>
                <a:latin typeface="Times New Roman" pitchFamily="18" charset="0"/>
                <a:ea typeface="华文楷体" pitchFamily="2" charset="-122"/>
              </a:rPr>
              <a:t>聚类取样：先聚类，后取样</a:t>
            </a:r>
            <a:endParaRPr lang="en-US" altLang="zh-CN" sz="2800" dirty="0" smtClean="0">
              <a:solidFill>
                <a:srgbClr val="002060"/>
              </a:solidFill>
              <a:latin typeface="Times New Roman" pitchFamily="18" charset="0"/>
              <a:ea typeface="华文楷体" pitchFamily="2" charset="-122"/>
            </a:endParaRPr>
          </a:p>
          <a:p>
            <a:pPr>
              <a:lnSpc>
                <a:spcPct val="130000"/>
              </a:lnSpc>
              <a:spcAft>
                <a:spcPts val="1000"/>
              </a:spcAft>
              <a:buFont typeface="Wingdings" pitchFamily="2" charset="2"/>
              <a:buChar char="u"/>
            </a:pPr>
            <a:r>
              <a:rPr lang="en-US" altLang="zh-CN" sz="2800" dirty="0" smtClean="0">
                <a:solidFill>
                  <a:srgbClr val="002060"/>
                </a:solidFill>
                <a:latin typeface="Times New Roman" pitchFamily="18" charset="0"/>
                <a:ea typeface="华文楷体" pitchFamily="2" charset="-122"/>
              </a:rPr>
              <a:t> </a:t>
            </a:r>
            <a:r>
              <a:rPr lang="zh-CN" altLang="en-US" sz="2800" dirty="0" smtClean="0">
                <a:solidFill>
                  <a:srgbClr val="002060"/>
                </a:solidFill>
                <a:latin typeface="Times New Roman" pitchFamily="18" charset="0"/>
                <a:ea typeface="华文楷体" pitchFamily="2" charset="-122"/>
              </a:rPr>
              <a:t>分层取样：先分层，后取样。</a:t>
            </a:r>
            <a:endParaRPr lang="zh-CN" altLang="en-US" sz="2800" dirty="0">
              <a:solidFill>
                <a:srgbClr val="002060"/>
              </a:solidFill>
              <a:latin typeface="Times New Roman" pitchFamily="18" charset="0"/>
              <a:ea typeface="华文楷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a:extLst>
              <a:ext uri="{FF2B5EF4-FFF2-40B4-BE49-F238E27FC236}">
                <a16:creationId xmlns:a16="http://schemas.microsoft.com/office/drawing/2014/main" xmlns="" id="{D2342B38-0D83-49E5-81BE-B8F2475DE8E1}"/>
              </a:ext>
            </a:extLst>
          </p:cNvPr>
          <p:cNvSpPr/>
          <p:nvPr/>
        </p:nvSpPr>
        <p:spPr>
          <a:xfrm>
            <a:off x="673100" y="790854"/>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a:extLst>
              <a:ext uri="{FF2B5EF4-FFF2-40B4-BE49-F238E27FC236}">
                <a16:creationId xmlns:a16="http://schemas.microsoft.com/office/drawing/2014/main" xmlns="" id="{E4EFCB23-78D3-450D-BA63-A6634968570C}"/>
              </a:ext>
            </a:extLst>
          </p:cNvPr>
          <p:cNvSpPr/>
          <p:nvPr/>
        </p:nvSpPr>
        <p:spPr>
          <a:xfrm>
            <a:off x="802640" y="917854"/>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6">
            <a:extLst>
              <a:ext uri="{FF2B5EF4-FFF2-40B4-BE49-F238E27FC236}">
                <a16:creationId xmlns:a16="http://schemas.microsoft.com/office/drawing/2014/main" xmlns="" id="{B1033B14-1328-432A-8383-4ADFA6AB6B06}"/>
              </a:ext>
            </a:extLst>
          </p:cNvPr>
          <p:cNvSpPr txBox="1"/>
          <p:nvPr/>
        </p:nvSpPr>
        <p:spPr>
          <a:xfrm>
            <a:off x="1044896" y="755621"/>
            <a:ext cx="3763493" cy="461665"/>
          </a:xfrm>
          <a:prstGeom prst="rect">
            <a:avLst/>
          </a:prstGeom>
          <a:noFill/>
        </p:spPr>
        <p:txBody>
          <a:bodyPr wrap="square" rtlCol="0">
            <a:spAutoFit/>
          </a:bodyPr>
          <a:lstStyle/>
          <a:p>
            <a:r>
              <a:rPr lang="zh-CN" altLang="en-US" sz="2400" b="1" dirty="0" smtClean="0">
                <a:solidFill>
                  <a:schemeClr val="tx1">
                    <a:lumMod val="65000"/>
                    <a:lumOff val="35000"/>
                  </a:schemeClr>
                </a:solidFill>
                <a:latin typeface="微软雅黑" panose="020B0503020204020204" charset="-122"/>
                <a:ea typeface="微软雅黑" panose="020B0503020204020204" charset="-122"/>
              </a:rPr>
              <a:t>数量规约 ：</a:t>
            </a:r>
            <a:r>
              <a:rPr lang="zh-CN" altLang="en-US" sz="2400" dirty="0" smtClean="0"/>
              <a:t>取样</a:t>
            </a:r>
            <a:r>
              <a:rPr lang="en-US" altLang="zh-CN" sz="2400" dirty="0" smtClean="0">
                <a:latin typeface="Arial" charset="0"/>
              </a:rPr>
              <a:t>——</a:t>
            </a:r>
            <a:r>
              <a:rPr lang="en-US" altLang="zh-CN" sz="2400" dirty="0" smtClean="0"/>
              <a:t>SRS</a:t>
            </a:r>
            <a:endParaRPr lang="zh-CN" altLang="en-US" sz="2400" b="1" dirty="0">
              <a:solidFill>
                <a:schemeClr val="tx1">
                  <a:lumMod val="65000"/>
                  <a:lumOff val="35000"/>
                </a:schemeClr>
              </a:solidFill>
              <a:latin typeface="微软雅黑" panose="020B0503020204020204" charset="-122"/>
              <a:ea typeface="微软雅黑" panose="020B0503020204020204" charset="-122"/>
            </a:endParaRPr>
          </a:p>
        </p:txBody>
      </p:sp>
      <p:sp>
        <p:nvSpPr>
          <p:cNvPr id="5" name="Text Box 4"/>
          <p:cNvSpPr txBox="1">
            <a:spLocks noChangeArrowheads="1"/>
          </p:cNvSpPr>
          <p:nvPr/>
        </p:nvSpPr>
        <p:spPr bwMode="auto">
          <a:xfrm rot="20586437">
            <a:off x="3689350" y="2597150"/>
            <a:ext cx="1809750" cy="1187450"/>
          </a:xfrm>
          <a:prstGeom prst="rect">
            <a:avLst/>
          </a:prstGeom>
          <a:noFill/>
          <a:ln w="9525">
            <a:noFill/>
            <a:miter lim="800000"/>
            <a:headEnd/>
            <a:tailEnd/>
          </a:ln>
        </p:spPr>
        <p:txBody>
          <a:bodyPr wrap="none">
            <a:spAutoFit/>
          </a:bodyPr>
          <a:lstStyle/>
          <a:p>
            <a:pPr eaLnBrk="0" hangingPunct="0"/>
            <a:r>
              <a:rPr lang="en-US" altLang="zh-CN" sz="2400">
                <a:latin typeface="Times New Roman" pitchFamily="18" charset="0"/>
              </a:rPr>
              <a:t>SRSWOR</a:t>
            </a:r>
          </a:p>
          <a:p>
            <a:pPr eaLnBrk="0" hangingPunct="0"/>
            <a:r>
              <a:rPr lang="en-US" altLang="zh-CN" sz="2400">
                <a:latin typeface="Times New Roman" pitchFamily="18" charset="0"/>
              </a:rPr>
              <a:t>(</a:t>
            </a:r>
            <a:r>
              <a:rPr lang="zh-CN" altLang="en-US" sz="2400">
                <a:latin typeface="Times New Roman" pitchFamily="18" charset="0"/>
              </a:rPr>
              <a:t>简单随机选</a:t>
            </a:r>
          </a:p>
          <a:p>
            <a:pPr eaLnBrk="0" hangingPunct="0"/>
            <a:r>
              <a:rPr lang="zh-CN" altLang="en-US" sz="2400">
                <a:latin typeface="Times New Roman" pitchFamily="18" charset="0"/>
              </a:rPr>
              <a:t>样，不回放</a:t>
            </a:r>
            <a:r>
              <a:rPr lang="en-US" altLang="zh-CN" sz="2400">
                <a:latin typeface="Times New Roman" pitchFamily="18" charset="0"/>
              </a:rPr>
              <a:t>)</a:t>
            </a:r>
          </a:p>
        </p:txBody>
      </p:sp>
      <p:grpSp>
        <p:nvGrpSpPr>
          <p:cNvPr id="6" name="Group 5"/>
          <p:cNvGrpSpPr>
            <a:grpSpLocks/>
          </p:cNvGrpSpPr>
          <p:nvPr/>
        </p:nvGrpSpPr>
        <p:grpSpPr bwMode="auto">
          <a:xfrm>
            <a:off x="5695950" y="1484313"/>
            <a:ext cx="2438400" cy="1676400"/>
            <a:chOff x="3588" y="1116"/>
            <a:chExt cx="1536" cy="1056"/>
          </a:xfrm>
        </p:grpSpPr>
        <p:sp>
          <p:nvSpPr>
            <p:cNvPr id="7" name="AutoShape 6"/>
            <p:cNvSpPr>
              <a:spLocks noChangeArrowheads="1"/>
            </p:cNvSpPr>
            <p:nvPr/>
          </p:nvSpPr>
          <p:spPr bwMode="auto">
            <a:xfrm>
              <a:off x="3588" y="1116"/>
              <a:ext cx="1536" cy="1056"/>
            </a:xfrm>
            <a:prstGeom prst="can">
              <a:avLst>
                <a:gd name="adj" fmla="val 25000"/>
              </a:avLst>
            </a:prstGeom>
            <a:noFill/>
            <a:ln w="9525">
              <a:solidFill>
                <a:schemeClr val="tx1"/>
              </a:solidFill>
              <a:round/>
              <a:headEnd/>
              <a:tailEnd/>
            </a:ln>
          </p:spPr>
          <p:txBody>
            <a:bodyPr wrap="none" anchor="ctr"/>
            <a:lstStyle/>
            <a:p>
              <a:endParaRPr lang="zh-CN" altLang="en-US"/>
            </a:p>
          </p:txBody>
        </p:sp>
        <p:sp>
          <p:nvSpPr>
            <p:cNvPr id="8" name="Oval 7"/>
            <p:cNvSpPr>
              <a:spLocks noChangeArrowheads="1"/>
            </p:cNvSpPr>
            <p:nvPr/>
          </p:nvSpPr>
          <p:spPr bwMode="auto">
            <a:xfrm>
              <a:off x="4092" y="1788"/>
              <a:ext cx="540" cy="360"/>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9" name="Oval 9"/>
            <p:cNvSpPr>
              <a:spLocks noChangeArrowheads="1"/>
            </p:cNvSpPr>
            <p:nvPr/>
          </p:nvSpPr>
          <p:spPr bwMode="auto">
            <a:xfrm>
              <a:off x="3588" y="1668"/>
              <a:ext cx="540" cy="360"/>
            </a:xfrm>
            <a:prstGeom prst="ellipse">
              <a:avLst/>
            </a:prstGeom>
            <a:solidFill>
              <a:schemeClr val="tx2"/>
            </a:solidFill>
            <a:ln w="9525">
              <a:solidFill>
                <a:schemeClr val="tx1"/>
              </a:solidFill>
              <a:round/>
              <a:headEnd/>
              <a:tailEnd/>
            </a:ln>
          </p:spPr>
          <p:txBody>
            <a:bodyPr wrap="none" anchor="ctr"/>
            <a:lstStyle/>
            <a:p>
              <a:endParaRPr lang="zh-CN" altLang="en-US"/>
            </a:p>
          </p:txBody>
        </p:sp>
      </p:grpSp>
      <p:sp>
        <p:nvSpPr>
          <p:cNvPr id="10" name="Text Box 10"/>
          <p:cNvSpPr txBox="1">
            <a:spLocks noChangeArrowheads="1"/>
          </p:cNvSpPr>
          <p:nvPr/>
        </p:nvSpPr>
        <p:spPr bwMode="auto">
          <a:xfrm rot="848056">
            <a:off x="3862388" y="4878388"/>
            <a:ext cx="1809750" cy="1187450"/>
          </a:xfrm>
          <a:prstGeom prst="rect">
            <a:avLst/>
          </a:prstGeom>
          <a:noFill/>
          <a:ln w="9525">
            <a:noFill/>
            <a:miter lim="800000"/>
            <a:headEnd/>
            <a:tailEnd/>
          </a:ln>
        </p:spPr>
        <p:txBody>
          <a:bodyPr wrap="none">
            <a:spAutoFit/>
          </a:bodyPr>
          <a:lstStyle/>
          <a:p>
            <a:pPr eaLnBrk="0" hangingPunct="0"/>
            <a:r>
              <a:rPr lang="en-US" altLang="zh-CN" sz="2400">
                <a:latin typeface="Times New Roman" pitchFamily="18" charset="0"/>
              </a:rPr>
              <a:t>SRSWR</a:t>
            </a:r>
          </a:p>
          <a:p>
            <a:r>
              <a:rPr lang="en-US" altLang="zh-CN" sz="2400"/>
              <a:t>(</a:t>
            </a:r>
            <a:r>
              <a:rPr lang="zh-CN" altLang="en-US" sz="2400"/>
              <a:t>简单随机选</a:t>
            </a:r>
          </a:p>
          <a:p>
            <a:r>
              <a:rPr lang="zh-CN" altLang="en-US" sz="2400"/>
              <a:t>样，回放</a:t>
            </a:r>
            <a:r>
              <a:rPr lang="en-US" altLang="zh-CN" sz="2400"/>
              <a:t>)</a:t>
            </a:r>
          </a:p>
        </p:txBody>
      </p:sp>
      <p:grpSp>
        <p:nvGrpSpPr>
          <p:cNvPr id="11" name="Group 11"/>
          <p:cNvGrpSpPr>
            <a:grpSpLocks/>
          </p:cNvGrpSpPr>
          <p:nvPr/>
        </p:nvGrpSpPr>
        <p:grpSpPr bwMode="auto">
          <a:xfrm>
            <a:off x="5772150" y="4170363"/>
            <a:ext cx="2438400" cy="1676400"/>
            <a:chOff x="3636" y="2808"/>
            <a:chExt cx="1536" cy="1056"/>
          </a:xfrm>
        </p:grpSpPr>
        <p:sp>
          <p:nvSpPr>
            <p:cNvPr id="12" name="AutoShape 12"/>
            <p:cNvSpPr>
              <a:spLocks noChangeArrowheads="1"/>
            </p:cNvSpPr>
            <p:nvPr/>
          </p:nvSpPr>
          <p:spPr bwMode="auto">
            <a:xfrm>
              <a:off x="3636" y="2808"/>
              <a:ext cx="1536" cy="1056"/>
            </a:xfrm>
            <a:prstGeom prst="can">
              <a:avLst>
                <a:gd name="adj" fmla="val 25000"/>
              </a:avLst>
            </a:prstGeom>
            <a:noFill/>
            <a:ln w="9525">
              <a:solidFill>
                <a:schemeClr val="tx1"/>
              </a:solidFill>
              <a:round/>
              <a:headEnd/>
              <a:tailEnd/>
            </a:ln>
          </p:spPr>
          <p:txBody>
            <a:bodyPr wrap="none" anchor="ctr"/>
            <a:lstStyle/>
            <a:p>
              <a:endParaRPr lang="zh-CN" altLang="en-US"/>
            </a:p>
          </p:txBody>
        </p:sp>
        <p:sp>
          <p:nvSpPr>
            <p:cNvPr id="13" name="Oval 13"/>
            <p:cNvSpPr>
              <a:spLocks noChangeArrowheads="1"/>
            </p:cNvSpPr>
            <p:nvPr/>
          </p:nvSpPr>
          <p:spPr bwMode="auto">
            <a:xfrm>
              <a:off x="3648" y="3372"/>
              <a:ext cx="540" cy="360"/>
            </a:xfrm>
            <a:prstGeom prst="ellipse">
              <a:avLst/>
            </a:prstGeom>
            <a:solidFill>
              <a:schemeClr val="tx2"/>
            </a:solidFill>
            <a:ln w="9525">
              <a:solidFill>
                <a:schemeClr val="tx1"/>
              </a:solidFill>
              <a:round/>
              <a:headEnd/>
              <a:tailEnd/>
            </a:ln>
          </p:spPr>
          <p:txBody>
            <a:bodyPr wrap="none" anchor="ctr"/>
            <a:lstStyle/>
            <a:p>
              <a:endParaRPr lang="zh-CN" altLang="en-US"/>
            </a:p>
          </p:txBody>
        </p:sp>
      </p:grpSp>
      <p:grpSp>
        <p:nvGrpSpPr>
          <p:cNvPr id="14" name="Group 16"/>
          <p:cNvGrpSpPr>
            <a:grpSpLocks/>
          </p:cNvGrpSpPr>
          <p:nvPr/>
        </p:nvGrpSpPr>
        <p:grpSpPr bwMode="auto">
          <a:xfrm>
            <a:off x="876300" y="1617663"/>
            <a:ext cx="2724150" cy="4535487"/>
            <a:chOff x="564" y="1284"/>
            <a:chExt cx="1716" cy="2857"/>
          </a:xfrm>
        </p:grpSpPr>
        <p:sp>
          <p:nvSpPr>
            <p:cNvPr id="15" name="AutoShape 17"/>
            <p:cNvSpPr>
              <a:spLocks noChangeArrowheads="1"/>
            </p:cNvSpPr>
            <p:nvPr/>
          </p:nvSpPr>
          <p:spPr bwMode="auto">
            <a:xfrm>
              <a:off x="564" y="1284"/>
              <a:ext cx="1716" cy="2616"/>
            </a:xfrm>
            <a:prstGeom prst="can">
              <a:avLst>
                <a:gd name="adj" fmla="val 38112"/>
              </a:avLst>
            </a:prstGeom>
            <a:noFill/>
            <a:ln w="9525">
              <a:solidFill>
                <a:schemeClr val="tx1"/>
              </a:solidFill>
              <a:round/>
              <a:headEnd/>
              <a:tailEnd/>
            </a:ln>
          </p:spPr>
          <p:txBody>
            <a:bodyPr wrap="none" anchor="ctr"/>
            <a:lstStyle/>
            <a:p>
              <a:endParaRPr lang="zh-CN" altLang="en-US"/>
            </a:p>
          </p:txBody>
        </p:sp>
        <p:sp>
          <p:nvSpPr>
            <p:cNvPr id="16" name="Oval 18"/>
            <p:cNvSpPr>
              <a:spLocks noChangeArrowheads="1"/>
            </p:cNvSpPr>
            <p:nvPr/>
          </p:nvSpPr>
          <p:spPr bwMode="auto">
            <a:xfrm>
              <a:off x="672" y="3336"/>
              <a:ext cx="516" cy="396"/>
            </a:xfrm>
            <a:prstGeom prst="ellipse">
              <a:avLst/>
            </a:prstGeom>
            <a:solidFill>
              <a:srgbClr val="FAE2F6"/>
            </a:solidFill>
            <a:ln w="9525">
              <a:solidFill>
                <a:schemeClr val="tx1"/>
              </a:solidFill>
              <a:round/>
              <a:headEnd/>
              <a:tailEnd/>
            </a:ln>
          </p:spPr>
          <p:txBody>
            <a:bodyPr wrap="none" anchor="ctr"/>
            <a:lstStyle/>
            <a:p>
              <a:endParaRPr lang="zh-CN" altLang="en-US"/>
            </a:p>
          </p:txBody>
        </p:sp>
        <p:sp>
          <p:nvSpPr>
            <p:cNvPr id="17" name="Oval 19"/>
            <p:cNvSpPr>
              <a:spLocks noChangeArrowheads="1"/>
            </p:cNvSpPr>
            <p:nvPr/>
          </p:nvSpPr>
          <p:spPr bwMode="auto">
            <a:xfrm>
              <a:off x="660" y="2916"/>
              <a:ext cx="540" cy="360"/>
            </a:xfrm>
            <a:prstGeom prst="ellipse">
              <a:avLst/>
            </a:prstGeom>
            <a:solidFill>
              <a:srgbClr val="006666"/>
            </a:solidFill>
            <a:ln w="9525">
              <a:solidFill>
                <a:schemeClr val="accent2"/>
              </a:solidFill>
              <a:round/>
              <a:headEnd/>
              <a:tailEnd/>
            </a:ln>
          </p:spPr>
          <p:txBody>
            <a:bodyPr wrap="none" anchor="ctr"/>
            <a:lstStyle/>
            <a:p>
              <a:endParaRPr lang="zh-CN" altLang="en-US"/>
            </a:p>
          </p:txBody>
        </p:sp>
        <p:sp>
          <p:nvSpPr>
            <p:cNvPr id="18" name="Oval 20"/>
            <p:cNvSpPr>
              <a:spLocks noChangeArrowheads="1"/>
            </p:cNvSpPr>
            <p:nvPr/>
          </p:nvSpPr>
          <p:spPr bwMode="auto">
            <a:xfrm>
              <a:off x="1236" y="3468"/>
              <a:ext cx="564" cy="396"/>
            </a:xfrm>
            <a:prstGeom prst="ellipse">
              <a:avLst/>
            </a:prstGeom>
            <a:solidFill>
              <a:srgbClr val="121328"/>
            </a:solidFill>
            <a:ln w="9525">
              <a:solidFill>
                <a:schemeClr val="tx1"/>
              </a:solidFill>
              <a:round/>
              <a:headEnd/>
              <a:tailEnd/>
            </a:ln>
          </p:spPr>
          <p:txBody>
            <a:bodyPr wrap="none" anchor="ctr"/>
            <a:lstStyle/>
            <a:p>
              <a:endParaRPr lang="zh-CN" altLang="en-US"/>
            </a:p>
          </p:txBody>
        </p:sp>
        <p:sp>
          <p:nvSpPr>
            <p:cNvPr id="19" name="Oval 21"/>
            <p:cNvSpPr>
              <a:spLocks noChangeArrowheads="1"/>
            </p:cNvSpPr>
            <p:nvPr/>
          </p:nvSpPr>
          <p:spPr bwMode="auto">
            <a:xfrm>
              <a:off x="1764" y="3240"/>
              <a:ext cx="492" cy="3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0" name="Oval 22"/>
            <p:cNvSpPr>
              <a:spLocks noChangeArrowheads="1"/>
            </p:cNvSpPr>
            <p:nvPr/>
          </p:nvSpPr>
          <p:spPr bwMode="auto">
            <a:xfrm>
              <a:off x="1236" y="3084"/>
              <a:ext cx="468" cy="372"/>
            </a:xfrm>
            <a:prstGeom prst="ellipse">
              <a:avLst/>
            </a:prstGeom>
            <a:solidFill>
              <a:srgbClr val="CCFF99"/>
            </a:solidFill>
            <a:ln w="9525">
              <a:solidFill>
                <a:schemeClr val="tx1"/>
              </a:solidFill>
              <a:round/>
              <a:headEnd/>
              <a:tailEnd/>
            </a:ln>
          </p:spPr>
          <p:txBody>
            <a:bodyPr wrap="none" anchor="ctr"/>
            <a:lstStyle/>
            <a:p>
              <a:endParaRPr lang="zh-CN" altLang="en-US"/>
            </a:p>
          </p:txBody>
        </p:sp>
        <p:sp>
          <p:nvSpPr>
            <p:cNvPr id="21" name="Oval 23"/>
            <p:cNvSpPr>
              <a:spLocks noChangeArrowheads="1"/>
            </p:cNvSpPr>
            <p:nvPr/>
          </p:nvSpPr>
          <p:spPr bwMode="auto">
            <a:xfrm>
              <a:off x="1680" y="2808"/>
              <a:ext cx="540" cy="360"/>
            </a:xfrm>
            <a:prstGeom prst="ellipse">
              <a:avLst/>
            </a:prstGeom>
            <a:solidFill>
              <a:schemeClr val="hlink"/>
            </a:solidFill>
            <a:ln w="9525">
              <a:solidFill>
                <a:schemeClr val="hlink"/>
              </a:solidFill>
              <a:round/>
              <a:headEnd/>
              <a:tailEnd/>
            </a:ln>
          </p:spPr>
          <p:txBody>
            <a:bodyPr wrap="none" anchor="ctr"/>
            <a:lstStyle/>
            <a:p>
              <a:endParaRPr lang="zh-CN" altLang="en-US"/>
            </a:p>
          </p:txBody>
        </p:sp>
        <p:sp>
          <p:nvSpPr>
            <p:cNvPr id="22" name="Oval 24"/>
            <p:cNvSpPr>
              <a:spLocks noChangeArrowheads="1"/>
            </p:cNvSpPr>
            <p:nvPr/>
          </p:nvSpPr>
          <p:spPr bwMode="auto">
            <a:xfrm>
              <a:off x="1092" y="2664"/>
              <a:ext cx="540" cy="360"/>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23" name="Oval 25"/>
            <p:cNvSpPr>
              <a:spLocks noChangeArrowheads="1"/>
            </p:cNvSpPr>
            <p:nvPr/>
          </p:nvSpPr>
          <p:spPr bwMode="auto">
            <a:xfrm>
              <a:off x="564" y="2556"/>
              <a:ext cx="540" cy="360"/>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24" name="Oval 26"/>
            <p:cNvSpPr>
              <a:spLocks noChangeArrowheads="1"/>
            </p:cNvSpPr>
            <p:nvPr/>
          </p:nvSpPr>
          <p:spPr bwMode="auto">
            <a:xfrm>
              <a:off x="1620" y="2424"/>
              <a:ext cx="540" cy="360"/>
            </a:xfrm>
            <a:prstGeom prst="ellipse">
              <a:avLst/>
            </a:prstGeom>
            <a:solidFill>
              <a:srgbClr val="423E78"/>
            </a:solidFill>
            <a:ln w="9525">
              <a:solidFill>
                <a:schemeClr val="tx1"/>
              </a:solidFill>
              <a:round/>
              <a:headEnd/>
              <a:tailEnd/>
            </a:ln>
          </p:spPr>
          <p:txBody>
            <a:bodyPr wrap="none" anchor="ctr"/>
            <a:lstStyle/>
            <a:p>
              <a:endParaRPr lang="zh-CN" altLang="en-US"/>
            </a:p>
          </p:txBody>
        </p:sp>
        <p:sp>
          <p:nvSpPr>
            <p:cNvPr id="25" name="Text Box 27"/>
            <p:cNvSpPr txBox="1">
              <a:spLocks noChangeArrowheads="1"/>
            </p:cNvSpPr>
            <p:nvPr/>
          </p:nvSpPr>
          <p:spPr bwMode="auto">
            <a:xfrm>
              <a:off x="974" y="3853"/>
              <a:ext cx="884" cy="288"/>
            </a:xfrm>
            <a:prstGeom prst="rect">
              <a:avLst/>
            </a:prstGeom>
            <a:noFill/>
            <a:ln w="9525">
              <a:noFill/>
              <a:miter lim="800000"/>
              <a:headEnd/>
              <a:tailEnd/>
            </a:ln>
          </p:spPr>
          <p:txBody>
            <a:bodyPr wrap="none">
              <a:spAutoFit/>
            </a:bodyPr>
            <a:lstStyle/>
            <a:p>
              <a:pPr eaLnBrk="0" hangingPunct="0"/>
              <a:r>
                <a:rPr lang="zh-CN" altLang="en-US" sz="2400">
                  <a:latin typeface="Times New Roman" pitchFamily="18" charset="0"/>
                </a:rPr>
                <a:t>原始数据</a:t>
              </a:r>
            </a:p>
          </p:txBody>
        </p:sp>
      </p:grpSp>
      <p:sp>
        <p:nvSpPr>
          <p:cNvPr id="26" name="Line 29"/>
          <p:cNvSpPr>
            <a:spLocks noChangeShapeType="1"/>
          </p:cNvSpPr>
          <p:nvPr/>
        </p:nvSpPr>
        <p:spPr bwMode="auto">
          <a:xfrm>
            <a:off x="3829050" y="4608513"/>
            <a:ext cx="1790700" cy="4953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27" name="Line 28"/>
          <p:cNvSpPr>
            <a:spLocks noChangeShapeType="1"/>
          </p:cNvSpPr>
          <p:nvPr/>
        </p:nvSpPr>
        <p:spPr bwMode="auto">
          <a:xfrm flipV="1">
            <a:off x="3810000" y="2684463"/>
            <a:ext cx="1657350" cy="552450"/>
          </a:xfrm>
          <a:prstGeom prst="line">
            <a:avLst/>
          </a:prstGeom>
          <a:noFill/>
          <a:ln w="9525">
            <a:solidFill>
              <a:schemeClr val="tx1"/>
            </a:solidFill>
            <a:round/>
            <a:headEnd/>
            <a:tailEnd type="triangle" w="med" len="med"/>
          </a:ln>
        </p:spPr>
        <p:txBody>
          <a:bodyPr wrap="none" anchor="ctr"/>
          <a:lstStyle/>
          <a:p>
            <a:endParaRPr lang="zh-CN" altLang="en-US"/>
          </a:p>
        </p:txBody>
      </p:sp>
      <p:sp>
        <p:nvSpPr>
          <p:cNvPr id="28" name="Oval 21"/>
          <p:cNvSpPr>
            <a:spLocks noChangeArrowheads="1"/>
          </p:cNvSpPr>
          <p:nvPr/>
        </p:nvSpPr>
        <p:spPr bwMode="auto">
          <a:xfrm>
            <a:off x="6691313" y="5189538"/>
            <a:ext cx="781050" cy="62865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9" name="Oval 21"/>
          <p:cNvSpPr>
            <a:spLocks noChangeArrowheads="1"/>
          </p:cNvSpPr>
          <p:nvPr/>
        </p:nvSpPr>
        <p:spPr bwMode="auto">
          <a:xfrm>
            <a:off x="7429500" y="5027613"/>
            <a:ext cx="781050" cy="62865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2" name="灯片编号占位符 31"/>
          <p:cNvSpPr>
            <a:spLocks noGrp="1"/>
          </p:cNvSpPr>
          <p:nvPr>
            <p:ph type="sldNum" sz="quarter" idx="12"/>
          </p:nvPr>
        </p:nvSpPr>
        <p:spPr/>
        <p:txBody>
          <a:bodyPr/>
          <a:lstStyle/>
          <a:p>
            <a:fld id="{7D9BB5D0-35E4-459D-AEF3-FE4D7C45CC19}" type="slidenum">
              <a:rPr lang="zh-CN" altLang="en-US" smtClean="0"/>
              <a:pPr/>
              <a:t>51</a:t>
            </a:fld>
            <a:endParaRPr lang="zh-CN"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a:extLst>
              <a:ext uri="{FF2B5EF4-FFF2-40B4-BE49-F238E27FC236}">
                <a16:creationId xmlns:a16="http://schemas.microsoft.com/office/drawing/2014/main" xmlns="" id="{D2342B38-0D83-49E5-81BE-B8F2475DE8E1}"/>
              </a:ext>
            </a:extLst>
          </p:cNvPr>
          <p:cNvSpPr/>
          <p:nvPr/>
        </p:nvSpPr>
        <p:spPr>
          <a:xfrm>
            <a:off x="673100" y="790854"/>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a:extLst>
              <a:ext uri="{FF2B5EF4-FFF2-40B4-BE49-F238E27FC236}">
                <a16:creationId xmlns:a16="http://schemas.microsoft.com/office/drawing/2014/main" xmlns="" id="{E4EFCB23-78D3-450D-BA63-A6634968570C}"/>
              </a:ext>
            </a:extLst>
          </p:cNvPr>
          <p:cNvSpPr/>
          <p:nvPr/>
        </p:nvSpPr>
        <p:spPr>
          <a:xfrm>
            <a:off x="802640" y="917854"/>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6">
            <a:extLst>
              <a:ext uri="{FF2B5EF4-FFF2-40B4-BE49-F238E27FC236}">
                <a16:creationId xmlns:a16="http://schemas.microsoft.com/office/drawing/2014/main" xmlns="" id="{B1033B14-1328-432A-8383-4ADFA6AB6B06}"/>
              </a:ext>
            </a:extLst>
          </p:cNvPr>
          <p:cNvSpPr txBox="1"/>
          <p:nvPr/>
        </p:nvSpPr>
        <p:spPr>
          <a:xfrm>
            <a:off x="1044896" y="755621"/>
            <a:ext cx="4479604" cy="461665"/>
          </a:xfrm>
          <a:prstGeom prst="rect">
            <a:avLst/>
          </a:prstGeom>
          <a:noFill/>
        </p:spPr>
        <p:txBody>
          <a:bodyPr wrap="square" rtlCol="0">
            <a:spAutoFit/>
          </a:bodyPr>
          <a:lstStyle/>
          <a:p>
            <a:r>
              <a:rPr lang="zh-CN" altLang="en-US" sz="2400" b="1" dirty="0" smtClean="0">
                <a:solidFill>
                  <a:schemeClr val="tx1">
                    <a:lumMod val="65000"/>
                    <a:lumOff val="35000"/>
                  </a:schemeClr>
                </a:solidFill>
                <a:latin typeface="微软雅黑" panose="020B0503020204020204" charset="-122"/>
                <a:ea typeface="微软雅黑" panose="020B0503020204020204" charset="-122"/>
              </a:rPr>
              <a:t>数量规约</a:t>
            </a:r>
            <a:endParaRPr lang="zh-CN" altLang="en-US" sz="2400" dirty="0" smtClean="0">
              <a:solidFill>
                <a:srgbClr val="66FF33"/>
              </a:solidFill>
              <a:latin typeface="+mj-ea"/>
            </a:endParaRPr>
          </a:p>
        </p:txBody>
      </p:sp>
      <p:sp>
        <p:nvSpPr>
          <p:cNvPr id="5" name="灯片编号占位符 3"/>
          <p:cNvSpPr>
            <a:spLocks noGrp="1"/>
          </p:cNvSpPr>
          <p:nvPr>
            <p:ph type="sldNum" sz="quarter" idx="11"/>
          </p:nvPr>
        </p:nvSpPr>
        <p:spPr>
          <a:xfrm>
            <a:off x="7204075" y="6337300"/>
            <a:ext cx="1905000" cy="457200"/>
          </a:xfrm>
        </p:spPr>
        <p:txBody>
          <a:bodyPr/>
          <a:lstStyle/>
          <a:p>
            <a:pPr>
              <a:defRPr/>
            </a:pPr>
            <a:fld id="{CC9EE844-3613-441F-B5BE-2689F6C95A25}" type="slidenum">
              <a:rPr lang="zh-CN" altLang="en-US" smtClean="0"/>
              <a:pPr>
                <a:defRPr/>
              </a:pPr>
              <a:t>52</a:t>
            </a:fld>
            <a:endParaRPr lang="en-US" altLang="zh-CN"/>
          </a:p>
        </p:txBody>
      </p:sp>
      <p:sp>
        <p:nvSpPr>
          <p:cNvPr id="7" name="TextBox 5"/>
          <p:cNvSpPr txBox="1">
            <a:spLocks noChangeArrowheads="1"/>
          </p:cNvSpPr>
          <p:nvPr/>
        </p:nvSpPr>
        <p:spPr bwMode="auto">
          <a:xfrm>
            <a:off x="323850" y="1268413"/>
            <a:ext cx="8143875" cy="1512887"/>
          </a:xfrm>
          <a:prstGeom prst="rect">
            <a:avLst/>
          </a:prstGeom>
          <a:noFill/>
          <a:ln w="9525">
            <a:noFill/>
            <a:miter lim="800000"/>
            <a:headEnd/>
            <a:tailEnd/>
          </a:ln>
        </p:spPr>
        <p:txBody>
          <a:bodyPr>
            <a:spAutoFit/>
          </a:bodyPr>
          <a:lstStyle/>
          <a:p>
            <a:pPr algn="l">
              <a:lnSpc>
                <a:spcPct val="130000"/>
              </a:lnSpc>
              <a:spcAft>
                <a:spcPts val="1000"/>
              </a:spcAft>
            </a:pPr>
            <a:r>
              <a:rPr lang="zh-CN" altLang="en-US" sz="2500" dirty="0">
                <a:solidFill>
                  <a:srgbClr val="FF0000"/>
                </a:solidFill>
                <a:latin typeface="Times New Roman" pitchFamily="18" charset="0"/>
                <a:ea typeface="华文楷体" pitchFamily="2" charset="-122"/>
              </a:rPr>
              <a:t>聚类采样：</a:t>
            </a:r>
            <a:r>
              <a:rPr lang="en-US" altLang="zh-CN" sz="2500" dirty="0">
                <a:solidFill>
                  <a:srgbClr val="FF0000"/>
                </a:solidFill>
                <a:latin typeface="Times New Roman" pitchFamily="18" charset="0"/>
                <a:ea typeface="华文楷体" pitchFamily="2" charset="-122"/>
              </a:rPr>
              <a:t> </a:t>
            </a:r>
            <a:r>
              <a:rPr lang="zh-CN" altLang="en-US" sz="2300" b="0" dirty="0">
                <a:solidFill>
                  <a:srgbClr val="002060"/>
                </a:solidFill>
                <a:latin typeface="Times New Roman" pitchFamily="18" charset="0"/>
                <a:ea typeface="华文楷体" pitchFamily="2" charset="-122"/>
              </a:rPr>
              <a:t>首先将大数据集</a:t>
            </a:r>
            <a:r>
              <a:rPr lang="en-US" altLang="zh-CN" sz="2300" b="0" dirty="0">
                <a:solidFill>
                  <a:srgbClr val="002060"/>
                </a:solidFill>
                <a:latin typeface="Times New Roman" pitchFamily="18" charset="0"/>
                <a:ea typeface="华文楷体" pitchFamily="2" charset="-122"/>
              </a:rPr>
              <a:t>D</a:t>
            </a:r>
            <a:r>
              <a:rPr lang="zh-CN" altLang="en-US" sz="2300" b="0" dirty="0">
                <a:solidFill>
                  <a:srgbClr val="002060"/>
                </a:solidFill>
                <a:latin typeface="Times New Roman" pitchFamily="18" charset="0"/>
                <a:ea typeface="华文楷体" pitchFamily="2" charset="-122"/>
              </a:rPr>
              <a:t>划分为</a:t>
            </a:r>
            <a:r>
              <a:rPr lang="en-US" altLang="zh-CN" sz="2300" b="0" dirty="0">
                <a:solidFill>
                  <a:srgbClr val="002060"/>
                </a:solidFill>
                <a:latin typeface="Times New Roman" pitchFamily="18" charset="0"/>
                <a:ea typeface="华文楷体" pitchFamily="2" charset="-122"/>
              </a:rPr>
              <a:t>M</a:t>
            </a:r>
            <a:r>
              <a:rPr lang="zh-CN" altLang="en-US" sz="2300" b="0" dirty="0">
                <a:solidFill>
                  <a:srgbClr val="002060"/>
                </a:solidFill>
                <a:latin typeface="Times New Roman" pitchFamily="18" charset="0"/>
                <a:ea typeface="华文楷体" pitchFamily="2" charset="-122"/>
              </a:rPr>
              <a:t>个互不相交的聚类，然后再从</a:t>
            </a:r>
            <a:r>
              <a:rPr lang="en-US" altLang="zh-CN" sz="2300" b="0" dirty="0">
                <a:solidFill>
                  <a:srgbClr val="002060"/>
                </a:solidFill>
                <a:latin typeface="Times New Roman" pitchFamily="18" charset="0"/>
                <a:ea typeface="华文楷体" pitchFamily="2" charset="-122"/>
              </a:rPr>
              <a:t>M</a:t>
            </a:r>
            <a:r>
              <a:rPr lang="zh-CN" altLang="en-US" sz="2300" b="0" dirty="0">
                <a:solidFill>
                  <a:srgbClr val="002060"/>
                </a:solidFill>
                <a:latin typeface="Times New Roman" pitchFamily="18" charset="0"/>
                <a:ea typeface="华文楷体" pitchFamily="2" charset="-122"/>
              </a:rPr>
              <a:t>个类中的数据对象分别进行随机抽取，可最终获得聚类采样的数据子集。</a:t>
            </a:r>
            <a:endParaRPr lang="en-US" altLang="zh-CN" sz="2300" b="0" dirty="0">
              <a:solidFill>
                <a:srgbClr val="002060"/>
              </a:solidFill>
              <a:latin typeface="Times New Roman" pitchFamily="18" charset="0"/>
              <a:ea typeface="华文楷体" pitchFamily="2" charset="-122"/>
            </a:endParaRPr>
          </a:p>
        </p:txBody>
      </p:sp>
      <p:pic>
        <p:nvPicPr>
          <p:cNvPr id="8" name="Picture 6"/>
          <p:cNvPicPr>
            <a:picLocks noChangeAspect="1" noChangeArrowheads="1"/>
          </p:cNvPicPr>
          <p:nvPr/>
        </p:nvPicPr>
        <p:blipFill>
          <a:blip r:embed="rId3" cstate="print"/>
          <a:srcRect/>
          <a:stretch>
            <a:fillRect/>
          </a:stretch>
        </p:blipFill>
        <p:spPr bwMode="auto">
          <a:xfrm>
            <a:off x="2001838" y="2698750"/>
            <a:ext cx="5162550" cy="3616325"/>
          </a:xfrm>
          <a:prstGeom prst="rect">
            <a:avLst/>
          </a:prstGeom>
          <a:noFill/>
          <a:ln w="9525" algn="ctr">
            <a:noFill/>
            <a:miter lim="800000"/>
            <a:headEnd/>
            <a:tailEnd/>
          </a:ln>
        </p:spPr>
      </p:pic>
      <p:sp>
        <p:nvSpPr>
          <p:cNvPr id="9" name="TextBox 5"/>
          <p:cNvSpPr txBox="1">
            <a:spLocks noChangeArrowheads="1"/>
          </p:cNvSpPr>
          <p:nvPr/>
        </p:nvSpPr>
        <p:spPr bwMode="auto">
          <a:xfrm>
            <a:off x="2478088" y="6308725"/>
            <a:ext cx="4167187" cy="400050"/>
          </a:xfrm>
          <a:prstGeom prst="rect">
            <a:avLst/>
          </a:prstGeom>
          <a:noFill/>
          <a:ln w="9525">
            <a:noFill/>
            <a:miter lim="800000"/>
            <a:headEnd/>
            <a:tailEnd/>
          </a:ln>
        </p:spPr>
        <p:txBody>
          <a:bodyPr>
            <a:spAutoFit/>
          </a:bodyPr>
          <a:lstStyle/>
          <a:p>
            <a:r>
              <a:rPr lang="zh-CN" altLang="en-US" sz="2000">
                <a:solidFill>
                  <a:srgbClr val="FC2602"/>
                </a:solidFill>
                <a:latin typeface="Times New Roman" pitchFamily="18" charset="0"/>
                <a:ea typeface="华文楷体" pitchFamily="2" charset="-122"/>
              </a:rPr>
              <a:t>聚类采样方法示意图</a:t>
            </a:r>
            <a:endParaRPr lang="zh-CN" altLang="en-US" sz="1900">
              <a:solidFill>
                <a:srgbClr val="FC2602"/>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a:extLst>
              <a:ext uri="{FF2B5EF4-FFF2-40B4-BE49-F238E27FC236}">
                <a16:creationId xmlns:a16="http://schemas.microsoft.com/office/drawing/2014/main" xmlns="" id="{D2342B38-0D83-49E5-81BE-B8F2475DE8E1}"/>
              </a:ext>
            </a:extLst>
          </p:cNvPr>
          <p:cNvSpPr/>
          <p:nvPr/>
        </p:nvSpPr>
        <p:spPr>
          <a:xfrm>
            <a:off x="673100" y="790854"/>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a:extLst>
              <a:ext uri="{FF2B5EF4-FFF2-40B4-BE49-F238E27FC236}">
                <a16:creationId xmlns:a16="http://schemas.microsoft.com/office/drawing/2014/main" xmlns="" id="{E4EFCB23-78D3-450D-BA63-A6634968570C}"/>
              </a:ext>
            </a:extLst>
          </p:cNvPr>
          <p:cNvSpPr/>
          <p:nvPr/>
        </p:nvSpPr>
        <p:spPr>
          <a:xfrm>
            <a:off x="802640" y="917854"/>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6">
            <a:extLst>
              <a:ext uri="{FF2B5EF4-FFF2-40B4-BE49-F238E27FC236}">
                <a16:creationId xmlns:a16="http://schemas.microsoft.com/office/drawing/2014/main" xmlns="" id="{B1033B14-1328-432A-8383-4ADFA6AB6B06}"/>
              </a:ext>
            </a:extLst>
          </p:cNvPr>
          <p:cNvSpPr txBox="1"/>
          <p:nvPr/>
        </p:nvSpPr>
        <p:spPr>
          <a:xfrm>
            <a:off x="1044896" y="755621"/>
            <a:ext cx="3763493" cy="461665"/>
          </a:xfrm>
          <a:prstGeom prst="rect">
            <a:avLst/>
          </a:prstGeom>
          <a:noFill/>
        </p:spPr>
        <p:txBody>
          <a:bodyPr wrap="square" rtlCol="0">
            <a:spAutoFit/>
          </a:bodyPr>
          <a:lstStyle/>
          <a:p>
            <a:r>
              <a:rPr lang="zh-CN" altLang="en-US" sz="2400" b="1" dirty="0" smtClean="0">
                <a:solidFill>
                  <a:schemeClr val="tx1">
                    <a:lumMod val="65000"/>
                    <a:lumOff val="35000"/>
                  </a:schemeClr>
                </a:solidFill>
                <a:latin typeface="微软雅黑" panose="020B0503020204020204" charset="-122"/>
                <a:ea typeface="微软雅黑" panose="020B0503020204020204" charset="-122"/>
              </a:rPr>
              <a:t>数量规约</a:t>
            </a:r>
            <a:endParaRPr lang="zh-CN" altLang="en-US" sz="2400" b="1" dirty="0">
              <a:solidFill>
                <a:schemeClr val="tx1">
                  <a:lumMod val="65000"/>
                  <a:lumOff val="35000"/>
                </a:schemeClr>
              </a:solidFill>
              <a:latin typeface="微软雅黑" panose="020B0503020204020204" charset="-122"/>
              <a:ea typeface="微软雅黑" panose="020B0503020204020204" charset="-122"/>
            </a:endParaRPr>
          </a:p>
        </p:txBody>
      </p:sp>
      <p:sp>
        <p:nvSpPr>
          <p:cNvPr id="5" name="灯片编号占位符 3"/>
          <p:cNvSpPr>
            <a:spLocks noGrp="1"/>
          </p:cNvSpPr>
          <p:nvPr>
            <p:ph type="sldNum" sz="quarter" idx="11"/>
          </p:nvPr>
        </p:nvSpPr>
        <p:spPr>
          <a:xfrm>
            <a:off x="7204075" y="6337300"/>
            <a:ext cx="1905000" cy="457200"/>
          </a:xfrm>
        </p:spPr>
        <p:txBody>
          <a:bodyPr/>
          <a:lstStyle/>
          <a:p>
            <a:pPr>
              <a:defRPr/>
            </a:pPr>
            <a:fld id="{318E9A47-4E93-4CF4-AD0F-08C9719D71AC}" type="slidenum">
              <a:rPr lang="zh-CN" altLang="en-US" smtClean="0"/>
              <a:pPr>
                <a:defRPr/>
              </a:pPr>
              <a:t>53</a:t>
            </a:fld>
            <a:endParaRPr lang="en-US" altLang="zh-CN"/>
          </a:p>
        </p:txBody>
      </p:sp>
      <p:pic>
        <p:nvPicPr>
          <p:cNvPr id="6" name="Picture 2"/>
          <p:cNvPicPr>
            <a:picLocks noChangeAspect="1" noChangeArrowheads="1"/>
          </p:cNvPicPr>
          <p:nvPr/>
        </p:nvPicPr>
        <p:blipFill>
          <a:blip r:embed="rId3" cstate="print"/>
          <a:srcRect/>
          <a:stretch>
            <a:fillRect/>
          </a:stretch>
        </p:blipFill>
        <p:spPr bwMode="auto">
          <a:xfrm>
            <a:off x="833438" y="2263775"/>
            <a:ext cx="7477125" cy="3943350"/>
          </a:xfrm>
          <a:prstGeom prst="rect">
            <a:avLst/>
          </a:prstGeom>
          <a:noFill/>
          <a:ln w="9525" algn="ctr">
            <a:noFill/>
            <a:miter lim="800000"/>
            <a:headEnd/>
            <a:tailEnd/>
          </a:ln>
        </p:spPr>
      </p:pic>
      <p:sp>
        <p:nvSpPr>
          <p:cNvPr id="7" name="TextBox 6"/>
          <p:cNvSpPr txBox="1"/>
          <p:nvPr/>
        </p:nvSpPr>
        <p:spPr>
          <a:xfrm>
            <a:off x="1374775" y="1381125"/>
            <a:ext cx="6357938" cy="523220"/>
          </a:xfrm>
          <a:prstGeom prst="rect">
            <a:avLst/>
          </a:prstGeom>
          <a:noFill/>
        </p:spPr>
        <p:txBody>
          <a:bodyPr>
            <a:spAutoFit/>
          </a:bodyPr>
          <a:lstStyle/>
          <a:p>
            <a:pPr>
              <a:defRPr/>
            </a:pPr>
            <a:r>
              <a:rPr lang="zh-CN" altLang="en-US" sz="2800" dirty="0" smtClean="0">
                <a:latin typeface="+mj-ea"/>
                <a:ea typeface="+mj-ea"/>
              </a:rPr>
              <a:t>聚类取样图示</a:t>
            </a:r>
            <a:endParaRPr lang="zh-CN" altLang="en-US" sz="2800" dirty="0">
              <a:latin typeface="+mj-ea"/>
              <a:ea typeface="+mj-ea"/>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a:extLst>
              <a:ext uri="{FF2B5EF4-FFF2-40B4-BE49-F238E27FC236}">
                <a16:creationId xmlns:a16="http://schemas.microsoft.com/office/drawing/2014/main" xmlns="" id="{D2342B38-0D83-49E5-81BE-B8F2475DE8E1}"/>
              </a:ext>
            </a:extLst>
          </p:cNvPr>
          <p:cNvSpPr/>
          <p:nvPr/>
        </p:nvSpPr>
        <p:spPr>
          <a:xfrm>
            <a:off x="673100" y="790854"/>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a:extLst>
              <a:ext uri="{FF2B5EF4-FFF2-40B4-BE49-F238E27FC236}">
                <a16:creationId xmlns:a16="http://schemas.microsoft.com/office/drawing/2014/main" xmlns="" id="{E4EFCB23-78D3-450D-BA63-A6634968570C}"/>
              </a:ext>
            </a:extLst>
          </p:cNvPr>
          <p:cNvSpPr/>
          <p:nvPr/>
        </p:nvSpPr>
        <p:spPr>
          <a:xfrm>
            <a:off x="802640" y="917854"/>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6">
            <a:extLst>
              <a:ext uri="{FF2B5EF4-FFF2-40B4-BE49-F238E27FC236}">
                <a16:creationId xmlns:a16="http://schemas.microsoft.com/office/drawing/2014/main" xmlns="" id="{B1033B14-1328-432A-8383-4ADFA6AB6B06}"/>
              </a:ext>
            </a:extLst>
          </p:cNvPr>
          <p:cNvSpPr txBox="1"/>
          <p:nvPr/>
        </p:nvSpPr>
        <p:spPr>
          <a:xfrm>
            <a:off x="1044896" y="755621"/>
            <a:ext cx="3763493" cy="461665"/>
          </a:xfrm>
          <a:prstGeom prst="rect">
            <a:avLst/>
          </a:prstGeom>
          <a:noFill/>
        </p:spPr>
        <p:txBody>
          <a:bodyPr wrap="square" rtlCol="0">
            <a:spAutoFit/>
          </a:bodyPr>
          <a:lstStyle/>
          <a:p>
            <a:r>
              <a:rPr lang="zh-CN" altLang="en-US" sz="2400" b="1" dirty="0" smtClean="0">
                <a:solidFill>
                  <a:schemeClr val="tx1">
                    <a:lumMod val="65000"/>
                    <a:lumOff val="35000"/>
                  </a:schemeClr>
                </a:solidFill>
                <a:latin typeface="微软雅黑" panose="020B0503020204020204" charset="-122"/>
                <a:ea typeface="微软雅黑" panose="020B0503020204020204" charset="-122"/>
              </a:rPr>
              <a:t>数量规约</a:t>
            </a:r>
            <a:endParaRPr lang="zh-CN" altLang="en-US" sz="2400" b="1" dirty="0">
              <a:solidFill>
                <a:schemeClr val="tx1">
                  <a:lumMod val="65000"/>
                  <a:lumOff val="35000"/>
                </a:schemeClr>
              </a:solidFill>
              <a:latin typeface="微软雅黑" panose="020B0503020204020204" charset="-122"/>
              <a:ea typeface="微软雅黑" panose="020B0503020204020204" charset="-122"/>
            </a:endParaRPr>
          </a:p>
        </p:txBody>
      </p:sp>
      <p:sp>
        <p:nvSpPr>
          <p:cNvPr id="5" name="TextBox 5"/>
          <p:cNvSpPr txBox="1">
            <a:spLocks noChangeArrowheads="1"/>
          </p:cNvSpPr>
          <p:nvPr/>
        </p:nvSpPr>
        <p:spPr bwMode="auto">
          <a:xfrm>
            <a:off x="642938" y="1357313"/>
            <a:ext cx="8143875" cy="1016817"/>
          </a:xfrm>
          <a:prstGeom prst="rect">
            <a:avLst/>
          </a:prstGeom>
          <a:noFill/>
          <a:ln w="9525">
            <a:noFill/>
            <a:miter lim="800000"/>
            <a:headEnd/>
            <a:tailEnd/>
          </a:ln>
        </p:spPr>
        <p:txBody>
          <a:bodyPr>
            <a:spAutoFit/>
          </a:bodyPr>
          <a:lstStyle/>
          <a:p>
            <a:pPr algn="l">
              <a:lnSpc>
                <a:spcPct val="130000"/>
              </a:lnSpc>
              <a:spcAft>
                <a:spcPts val="1000"/>
              </a:spcAft>
            </a:pPr>
            <a:r>
              <a:rPr lang="zh-CN" altLang="en-US" sz="2500" dirty="0">
                <a:solidFill>
                  <a:srgbClr val="FF0000"/>
                </a:solidFill>
                <a:latin typeface="Times New Roman" pitchFamily="18" charset="0"/>
                <a:ea typeface="华文楷体" pitchFamily="2" charset="-122"/>
              </a:rPr>
              <a:t>分层取样：</a:t>
            </a:r>
            <a:r>
              <a:rPr lang="en-US" altLang="zh-CN" sz="2500" dirty="0">
                <a:solidFill>
                  <a:srgbClr val="FF0000"/>
                </a:solidFill>
                <a:latin typeface="Times New Roman" pitchFamily="18" charset="0"/>
              </a:rPr>
              <a:t> </a:t>
            </a:r>
            <a:r>
              <a:rPr lang="zh-CN" altLang="en-US" sz="2300" b="0" dirty="0">
                <a:solidFill>
                  <a:srgbClr val="002060"/>
                </a:solidFill>
                <a:latin typeface="Times New Roman" pitchFamily="18" charset="0"/>
                <a:ea typeface="华文楷体" pitchFamily="2" charset="-122"/>
              </a:rPr>
              <a:t>首先将大数据集</a:t>
            </a:r>
            <a:r>
              <a:rPr lang="en-US" altLang="zh-CN" sz="2300" b="0" dirty="0">
                <a:solidFill>
                  <a:srgbClr val="002060"/>
                </a:solidFill>
                <a:latin typeface="Times New Roman" pitchFamily="18" charset="0"/>
                <a:ea typeface="华文楷体" pitchFamily="2" charset="-122"/>
              </a:rPr>
              <a:t>D</a:t>
            </a:r>
            <a:r>
              <a:rPr lang="zh-CN" altLang="en-US" sz="2300" b="0" dirty="0">
                <a:solidFill>
                  <a:srgbClr val="002060"/>
                </a:solidFill>
                <a:latin typeface="Times New Roman" pitchFamily="18" charset="0"/>
                <a:ea typeface="华文楷体" pitchFamily="2" charset="-122"/>
              </a:rPr>
              <a:t>划分为互不相交的层，然后对每一层简单随机选样得到</a:t>
            </a:r>
            <a:r>
              <a:rPr lang="en-US" altLang="zh-CN" sz="2300" b="0" dirty="0">
                <a:solidFill>
                  <a:srgbClr val="002060"/>
                </a:solidFill>
                <a:latin typeface="Times New Roman" pitchFamily="18" charset="0"/>
                <a:ea typeface="华文楷体" pitchFamily="2" charset="-122"/>
              </a:rPr>
              <a:t>D</a:t>
            </a:r>
            <a:r>
              <a:rPr lang="zh-CN" altLang="en-US" sz="2300" b="0" dirty="0">
                <a:solidFill>
                  <a:srgbClr val="002060"/>
                </a:solidFill>
                <a:latin typeface="Times New Roman" pitchFamily="18" charset="0"/>
                <a:ea typeface="华文楷体" pitchFamily="2" charset="-122"/>
              </a:rPr>
              <a:t>的分层选样</a:t>
            </a:r>
            <a:r>
              <a:rPr lang="zh-CN" altLang="en-US" sz="2300" b="0" dirty="0" smtClean="0">
                <a:solidFill>
                  <a:srgbClr val="002060"/>
                </a:solidFill>
                <a:latin typeface="Times New Roman" pitchFamily="18" charset="0"/>
                <a:ea typeface="华文楷体" pitchFamily="2" charset="-122"/>
              </a:rPr>
              <a:t>。</a:t>
            </a:r>
            <a:endParaRPr lang="en-US" altLang="zh-CN" sz="2300" b="0" dirty="0">
              <a:solidFill>
                <a:srgbClr val="002060"/>
              </a:solidFill>
              <a:latin typeface="Times New Roman" pitchFamily="18" charset="0"/>
              <a:ea typeface="华文楷体" pitchFamily="2" charset="-122"/>
            </a:endParaRPr>
          </a:p>
        </p:txBody>
      </p:sp>
      <p:sp>
        <p:nvSpPr>
          <p:cNvPr id="8" name="灯片编号占位符 7"/>
          <p:cNvSpPr>
            <a:spLocks noGrp="1"/>
          </p:cNvSpPr>
          <p:nvPr>
            <p:ph type="sldNum" sz="quarter" idx="12"/>
          </p:nvPr>
        </p:nvSpPr>
        <p:spPr/>
        <p:txBody>
          <a:bodyPr/>
          <a:lstStyle/>
          <a:p>
            <a:fld id="{7D9BB5D0-35E4-459D-AEF3-FE4D7C45CC19}" type="slidenum">
              <a:rPr lang="zh-CN" altLang="en-US" smtClean="0"/>
              <a:pPr/>
              <a:t>54</a:t>
            </a:fld>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a:extLst>
              <a:ext uri="{FF2B5EF4-FFF2-40B4-BE49-F238E27FC236}">
                <a16:creationId xmlns:a16="http://schemas.microsoft.com/office/drawing/2014/main" xmlns="" id="{D2342B38-0D83-49E5-81BE-B8F2475DE8E1}"/>
              </a:ext>
            </a:extLst>
          </p:cNvPr>
          <p:cNvSpPr/>
          <p:nvPr/>
        </p:nvSpPr>
        <p:spPr>
          <a:xfrm>
            <a:off x="673100" y="790854"/>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a:extLst>
              <a:ext uri="{FF2B5EF4-FFF2-40B4-BE49-F238E27FC236}">
                <a16:creationId xmlns:a16="http://schemas.microsoft.com/office/drawing/2014/main" xmlns="" id="{E4EFCB23-78D3-450D-BA63-A6634968570C}"/>
              </a:ext>
            </a:extLst>
          </p:cNvPr>
          <p:cNvSpPr/>
          <p:nvPr/>
        </p:nvSpPr>
        <p:spPr>
          <a:xfrm>
            <a:off x="802640" y="917854"/>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6">
            <a:extLst>
              <a:ext uri="{FF2B5EF4-FFF2-40B4-BE49-F238E27FC236}">
                <a16:creationId xmlns:a16="http://schemas.microsoft.com/office/drawing/2014/main" xmlns="" id="{B1033B14-1328-432A-8383-4ADFA6AB6B06}"/>
              </a:ext>
            </a:extLst>
          </p:cNvPr>
          <p:cNvSpPr txBox="1"/>
          <p:nvPr/>
        </p:nvSpPr>
        <p:spPr>
          <a:xfrm>
            <a:off x="1044896" y="755621"/>
            <a:ext cx="3763493" cy="461665"/>
          </a:xfrm>
          <a:prstGeom prst="rect">
            <a:avLst/>
          </a:prstGeom>
          <a:noFill/>
        </p:spPr>
        <p:txBody>
          <a:bodyPr wrap="square" rtlCol="0">
            <a:spAutoFit/>
          </a:bodyPr>
          <a:lstStyle/>
          <a:p>
            <a:r>
              <a:rPr lang="zh-CN" altLang="en-US" sz="2400" b="1" dirty="0" smtClean="0">
                <a:solidFill>
                  <a:schemeClr val="tx1">
                    <a:lumMod val="65000"/>
                    <a:lumOff val="35000"/>
                  </a:schemeClr>
                </a:solidFill>
                <a:latin typeface="微软雅黑" panose="020B0503020204020204" charset="-122"/>
                <a:ea typeface="微软雅黑" panose="020B0503020204020204" charset="-122"/>
              </a:rPr>
              <a:t>数量规约</a:t>
            </a:r>
            <a:endParaRPr lang="zh-CN" altLang="en-US" sz="2400" b="1" dirty="0">
              <a:solidFill>
                <a:schemeClr val="tx1">
                  <a:lumMod val="65000"/>
                  <a:lumOff val="35000"/>
                </a:schemeClr>
              </a:solidFill>
              <a:latin typeface="微软雅黑" panose="020B0503020204020204" charset="-122"/>
              <a:ea typeface="微软雅黑" panose="020B0503020204020204" charset="-122"/>
            </a:endParaRPr>
          </a:p>
        </p:txBody>
      </p:sp>
      <p:sp>
        <p:nvSpPr>
          <p:cNvPr id="6" name="TextBox 5"/>
          <p:cNvSpPr txBox="1"/>
          <p:nvPr/>
        </p:nvSpPr>
        <p:spPr>
          <a:xfrm>
            <a:off x="1603375" y="1203325"/>
            <a:ext cx="6357938" cy="523220"/>
          </a:xfrm>
          <a:prstGeom prst="rect">
            <a:avLst/>
          </a:prstGeom>
          <a:noFill/>
        </p:spPr>
        <p:txBody>
          <a:bodyPr>
            <a:spAutoFit/>
          </a:bodyPr>
          <a:lstStyle/>
          <a:p>
            <a:pPr>
              <a:defRPr/>
            </a:pPr>
            <a:r>
              <a:rPr lang="zh-CN" altLang="en-US" sz="2800" dirty="0">
                <a:latin typeface="+mj-ea"/>
                <a:ea typeface="+mj-ea"/>
              </a:rPr>
              <a:t>分层</a:t>
            </a:r>
            <a:r>
              <a:rPr lang="zh-CN" altLang="en-US" sz="2800" dirty="0" smtClean="0">
                <a:latin typeface="+mj-ea"/>
                <a:ea typeface="+mj-ea"/>
              </a:rPr>
              <a:t>取样图示</a:t>
            </a:r>
            <a:endParaRPr lang="zh-CN" altLang="en-US" sz="2800" dirty="0">
              <a:latin typeface="+mj-ea"/>
              <a:ea typeface="+mj-ea"/>
            </a:endParaRPr>
          </a:p>
        </p:txBody>
      </p:sp>
      <p:pic>
        <p:nvPicPr>
          <p:cNvPr id="7" name="Picture 2"/>
          <p:cNvPicPr>
            <a:picLocks noChangeAspect="1" noChangeArrowheads="1"/>
          </p:cNvPicPr>
          <p:nvPr/>
        </p:nvPicPr>
        <p:blipFill>
          <a:blip r:embed="rId3" cstate="print"/>
          <a:srcRect/>
          <a:stretch>
            <a:fillRect/>
          </a:stretch>
        </p:blipFill>
        <p:spPr bwMode="auto">
          <a:xfrm>
            <a:off x="1695450" y="1903413"/>
            <a:ext cx="5753100" cy="4067175"/>
          </a:xfrm>
          <a:prstGeom prst="rect">
            <a:avLst/>
          </a:prstGeom>
          <a:noFill/>
          <a:ln w="9525" algn="ctr">
            <a:noFill/>
            <a:miter lim="800000"/>
            <a:headEnd/>
            <a:tailEnd/>
          </a:ln>
        </p:spPr>
      </p:pic>
      <p:sp>
        <p:nvSpPr>
          <p:cNvPr id="8" name="TextBox 6"/>
          <p:cNvSpPr txBox="1">
            <a:spLocks noChangeArrowheads="1"/>
          </p:cNvSpPr>
          <p:nvPr/>
        </p:nvSpPr>
        <p:spPr bwMode="auto">
          <a:xfrm>
            <a:off x="2286000" y="6151563"/>
            <a:ext cx="4643438" cy="400050"/>
          </a:xfrm>
          <a:prstGeom prst="rect">
            <a:avLst/>
          </a:prstGeom>
          <a:noFill/>
          <a:ln w="9525">
            <a:noFill/>
            <a:miter lim="800000"/>
            <a:headEnd/>
            <a:tailEnd/>
          </a:ln>
        </p:spPr>
        <p:txBody>
          <a:bodyPr>
            <a:spAutoFit/>
          </a:bodyPr>
          <a:lstStyle/>
          <a:p>
            <a:r>
              <a:rPr lang="zh-CN" altLang="en-US" sz="2000">
                <a:solidFill>
                  <a:srgbClr val="FC2602"/>
                </a:solidFill>
                <a:latin typeface="Times New Roman" pitchFamily="18" charset="0"/>
                <a:ea typeface="华文楷体" pitchFamily="2" charset="-122"/>
              </a:rPr>
              <a:t>分层采样方法示意图</a:t>
            </a:r>
            <a:endParaRPr lang="zh-CN" altLang="en-US" sz="1900">
              <a:solidFill>
                <a:srgbClr val="FC2602"/>
              </a:solidFill>
            </a:endParaRPr>
          </a:p>
        </p:txBody>
      </p:sp>
      <p:sp>
        <p:nvSpPr>
          <p:cNvPr id="9" name="矩形 8"/>
          <p:cNvSpPr/>
          <p:nvPr/>
        </p:nvSpPr>
        <p:spPr>
          <a:xfrm>
            <a:off x="7556938" y="1989873"/>
            <a:ext cx="3699641" cy="1200329"/>
          </a:xfrm>
          <a:prstGeom prst="rect">
            <a:avLst/>
          </a:prstGeom>
        </p:spPr>
        <p:txBody>
          <a:bodyPr wrap="square">
            <a:spAutoFit/>
          </a:bodyPr>
          <a:lstStyle/>
          <a:p>
            <a:r>
              <a:rPr lang="zh-CN" altLang="en-US" dirty="0" smtClean="0">
                <a:solidFill>
                  <a:srgbClr val="002060"/>
                </a:solidFill>
                <a:latin typeface="Times New Roman" pitchFamily="18" charset="0"/>
                <a:ea typeface="华文楷体" pitchFamily="2" charset="-122"/>
              </a:rPr>
              <a:t>根据顾客的年龄组进行分层，然后再在每个年龄组中进行随机选样，从而确保了最终获得分层采样数据子集中的年龄分布具有代表性。</a:t>
            </a:r>
            <a:endParaRPr lang="zh-CN" altLang="en-US" dirty="0"/>
          </a:p>
        </p:txBody>
      </p:sp>
      <p:sp>
        <p:nvSpPr>
          <p:cNvPr id="12" name="灯片编号占位符 11"/>
          <p:cNvSpPr>
            <a:spLocks noGrp="1"/>
          </p:cNvSpPr>
          <p:nvPr>
            <p:ph type="sldNum" sz="quarter" idx="12"/>
          </p:nvPr>
        </p:nvSpPr>
        <p:spPr/>
        <p:txBody>
          <a:bodyPr/>
          <a:lstStyle/>
          <a:p>
            <a:fld id="{7D9BB5D0-35E4-459D-AEF3-FE4D7C45CC19}" type="slidenum">
              <a:rPr lang="zh-CN" altLang="en-US" smtClean="0"/>
              <a:pPr/>
              <a:t>55</a:t>
            </a:fld>
            <a:endParaRPr lang="zh-CN"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2023" y="1542831"/>
            <a:ext cx="6254806" cy="4524315"/>
          </a:xfrm>
          <a:prstGeom prst="rect">
            <a:avLst/>
          </a:prstGeom>
          <a:noFill/>
        </p:spPr>
        <p:txBody>
          <a:bodyPr wrap="square" rtlCol="0">
            <a:spAutoFit/>
          </a:bodyPr>
          <a:lstStyle/>
          <a:p>
            <a:r>
              <a:rPr lang="zh-CN" altLang="en-US" sz="2400" b="1" dirty="0">
                <a:solidFill>
                  <a:srgbClr val="800000"/>
                </a:solidFill>
              </a:rPr>
              <a:t>数据立方体聚集</a:t>
            </a:r>
            <a:endParaRPr lang="en-US" altLang="zh-CN" sz="2400" b="1" dirty="0">
              <a:solidFill>
                <a:srgbClr val="800000"/>
              </a:solidFill>
            </a:endParaRPr>
          </a:p>
          <a:p>
            <a:endParaRPr lang="en-US" altLang="zh-CN" sz="2400" b="1" dirty="0">
              <a:solidFill>
                <a:srgbClr val="800000"/>
              </a:solidFill>
            </a:endParaRPr>
          </a:p>
          <a:p>
            <a:pPr marL="342900" indent="-342900">
              <a:buFont typeface="Wingdings" panose="05000000000000000000" pitchFamily="2" charset="2"/>
              <a:buChar char="Ø"/>
            </a:pPr>
            <a:r>
              <a:rPr lang="zh-CN" altLang="en-US" sz="2400" dirty="0"/>
              <a:t>数据立方体概念</a:t>
            </a:r>
            <a:endParaRPr lang="en-US" altLang="zh-CN" sz="2400" dirty="0"/>
          </a:p>
          <a:p>
            <a:r>
              <a:rPr lang="zh-CN" altLang="en-US" sz="2400" dirty="0"/>
              <a:t>数据立方体是数据的</a:t>
            </a:r>
            <a:r>
              <a:rPr lang="zh-CN" altLang="en-US" sz="2400" b="1" dirty="0">
                <a:solidFill>
                  <a:srgbClr val="FF0000"/>
                </a:solidFill>
              </a:rPr>
              <a:t>多维建模和表示</a:t>
            </a:r>
            <a:r>
              <a:rPr lang="zh-CN" altLang="en-US" sz="2400" dirty="0"/>
              <a:t>，由维度、维度成员和度量值组成。</a:t>
            </a:r>
            <a:endParaRPr lang="en-US" altLang="zh-CN" sz="2400" dirty="0"/>
          </a:p>
          <a:p>
            <a:pPr marL="342900" indent="-342900">
              <a:buFont typeface="Arial" panose="020B0604020202020204" pitchFamily="34" charset="0"/>
              <a:buChar char="•"/>
            </a:pPr>
            <a:r>
              <a:rPr lang="zh-CN" altLang="en-US" sz="2400" b="1" dirty="0">
                <a:solidFill>
                  <a:srgbClr val="FF0000"/>
                </a:solidFill>
              </a:rPr>
              <a:t>维度</a:t>
            </a:r>
            <a:r>
              <a:rPr lang="en-US" altLang="zh-CN" sz="2400" dirty="0"/>
              <a:t>:</a:t>
            </a:r>
            <a:r>
              <a:rPr lang="zh-CN" altLang="en-US" sz="2400" dirty="0"/>
              <a:t>观察数据的角度</a:t>
            </a:r>
            <a:endParaRPr lang="en-US" altLang="zh-CN" sz="2400" dirty="0"/>
          </a:p>
          <a:p>
            <a:pPr marL="342900" indent="-342900">
              <a:buFont typeface="Arial" panose="020B0604020202020204" pitchFamily="34" charset="0"/>
              <a:buChar char="•"/>
            </a:pPr>
            <a:r>
              <a:rPr lang="zh-CN" altLang="en-US" sz="2400" b="1" dirty="0">
                <a:solidFill>
                  <a:srgbClr val="FF0000"/>
                </a:solidFill>
              </a:rPr>
              <a:t>维度成员</a:t>
            </a:r>
            <a:r>
              <a:rPr lang="en-US" altLang="zh-CN" sz="2400" dirty="0"/>
              <a:t>:</a:t>
            </a:r>
            <a:r>
              <a:rPr lang="zh-CN" altLang="en-US" sz="2400" dirty="0"/>
              <a:t>维的取值</a:t>
            </a:r>
            <a:endParaRPr lang="en-US" altLang="zh-CN" sz="2400" dirty="0"/>
          </a:p>
          <a:p>
            <a:pPr marL="342900" indent="-342900">
              <a:buFont typeface="Arial" panose="020B0604020202020204" pitchFamily="34" charset="0"/>
              <a:buChar char="•"/>
            </a:pPr>
            <a:r>
              <a:rPr lang="zh-CN" altLang="en-US" sz="2400" b="1" dirty="0">
                <a:solidFill>
                  <a:srgbClr val="FF0000"/>
                </a:solidFill>
              </a:rPr>
              <a:t>度量值</a:t>
            </a:r>
            <a:r>
              <a:rPr lang="en-US" altLang="zh-CN" sz="2400" dirty="0"/>
              <a:t>:</a:t>
            </a:r>
            <a:r>
              <a:rPr lang="zh-CN" altLang="en-US" sz="2400" dirty="0"/>
              <a:t>实际意义的数值</a:t>
            </a:r>
            <a:endParaRPr lang="en-US" altLang="zh-CN" sz="2400" dirty="0"/>
          </a:p>
          <a:p>
            <a:pPr marL="342900" indent="-342900">
              <a:buFont typeface="Wingdings" panose="05000000000000000000" pitchFamily="2" charset="2"/>
              <a:buChar char="Ø"/>
            </a:pPr>
            <a:r>
              <a:rPr lang="zh-CN" altLang="en-US" sz="2400" dirty="0"/>
              <a:t>数据立方体聚集定义</a:t>
            </a:r>
            <a:endParaRPr lang="en-US" altLang="zh-CN" sz="2400" dirty="0"/>
          </a:p>
          <a:p>
            <a:pPr marL="342900" indent="-342900">
              <a:buFont typeface="Arial" panose="020B0604020202020204" pitchFamily="34" charset="0"/>
              <a:buChar char="•"/>
            </a:pPr>
            <a:r>
              <a:rPr lang="zh-CN" altLang="en-US" sz="2400" dirty="0"/>
              <a:t>将</a:t>
            </a:r>
            <a:r>
              <a:rPr lang="en-US" altLang="zh-CN" sz="2400" b="1" dirty="0">
                <a:solidFill>
                  <a:srgbClr val="FF0000"/>
                </a:solidFill>
              </a:rPr>
              <a:t>n</a:t>
            </a:r>
            <a:r>
              <a:rPr lang="zh-CN" altLang="en-US" sz="2400" b="1" dirty="0">
                <a:solidFill>
                  <a:srgbClr val="FF0000"/>
                </a:solidFill>
              </a:rPr>
              <a:t>维</a:t>
            </a:r>
            <a:r>
              <a:rPr lang="zh-CN" altLang="en-US" sz="2400" dirty="0"/>
              <a:t>数据立方体聚集成</a:t>
            </a:r>
            <a:r>
              <a:rPr lang="en-US" altLang="zh-CN" sz="2400" b="1" dirty="0">
                <a:solidFill>
                  <a:srgbClr val="FF0000"/>
                </a:solidFill>
              </a:rPr>
              <a:t>n-1</a:t>
            </a:r>
            <a:r>
              <a:rPr lang="zh-CN" altLang="en-US" sz="2400" b="1" dirty="0">
                <a:solidFill>
                  <a:srgbClr val="FF0000"/>
                </a:solidFill>
              </a:rPr>
              <a:t>维</a:t>
            </a:r>
            <a:r>
              <a:rPr lang="zh-CN" altLang="en-US" sz="2400" dirty="0"/>
              <a:t>的数据立方体</a:t>
            </a:r>
            <a:endParaRPr lang="en-US" altLang="zh-CN" sz="2400" dirty="0"/>
          </a:p>
          <a:p>
            <a:endParaRPr lang="zh-CN" altLang="en-US" sz="2400" dirty="0"/>
          </a:p>
        </p:txBody>
      </p:sp>
      <p:sp>
        <p:nvSpPr>
          <p:cNvPr id="8" name="平行四边形 7">
            <a:extLst>
              <a:ext uri="{FF2B5EF4-FFF2-40B4-BE49-F238E27FC236}">
                <a16:creationId xmlns:a16="http://schemas.microsoft.com/office/drawing/2014/main" xmlns="" id="{B12CD00F-711B-4BEB-8722-86D5AFE1398A}"/>
              </a:ext>
            </a:extLst>
          </p:cNvPr>
          <p:cNvSpPr/>
          <p:nvPr/>
        </p:nvSpPr>
        <p:spPr>
          <a:xfrm>
            <a:off x="673100" y="790854"/>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a:extLst>
              <a:ext uri="{FF2B5EF4-FFF2-40B4-BE49-F238E27FC236}">
                <a16:creationId xmlns:a16="http://schemas.microsoft.com/office/drawing/2014/main" xmlns="" id="{8584116F-E4F9-4731-81E4-47ACD49B0898}"/>
              </a:ext>
            </a:extLst>
          </p:cNvPr>
          <p:cNvSpPr/>
          <p:nvPr/>
        </p:nvSpPr>
        <p:spPr>
          <a:xfrm>
            <a:off x="800100" y="917854"/>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a:extLst>
              <a:ext uri="{FF2B5EF4-FFF2-40B4-BE49-F238E27FC236}">
                <a16:creationId xmlns:a16="http://schemas.microsoft.com/office/drawing/2014/main" xmlns="" id="{D0EBDE71-48C2-4D49-A388-EC50D91D41B7}"/>
              </a:ext>
            </a:extLst>
          </p:cNvPr>
          <p:cNvSpPr/>
          <p:nvPr/>
        </p:nvSpPr>
        <p:spPr>
          <a:xfrm>
            <a:off x="802640" y="917854"/>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a:extLst>
              <a:ext uri="{FF2B5EF4-FFF2-40B4-BE49-F238E27FC236}">
                <a16:creationId xmlns:a16="http://schemas.microsoft.com/office/drawing/2014/main" xmlns="" id="{586BC035-03FD-4AD1-8534-3E996BB9E4B2}"/>
              </a:ext>
            </a:extLst>
          </p:cNvPr>
          <p:cNvSpPr txBox="1"/>
          <p:nvPr/>
        </p:nvSpPr>
        <p:spPr>
          <a:xfrm>
            <a:off x="1044896" y="755621"/>
            <a:ext cx="3763493" cy="461665"/>
          </a:xfrm>
          <a:prstGeom prst="rect">
            <a:avLst/>
          </a:prstGeom>
          <a:noFill/>
        </p:spPr>
        <p:txBody>
          <a:bodyPr wrap="square" rtlCol="0">
            <a:spAutoFit/>
          </a:bodyPr>
          <a:lstStyle/>
          <a:p>
            <a:r>
              <a:rPr lang="zh-CN" altLang="en-US" sz="2400" b="1" dirty="0" smtClean="0">
                <a:solidFill>
                  <a:schemeClr val="tx1">
                    <a:lumMod val="65000"/>
                    <a:lumOff val="35000"/>
                  </a:schemeClr>
                </a:solidFill>
                <a:latin typeface="微软雅黑" panose="020B0503020204020204" charset="-122"/>
                <a:ea typeface="微软雅黑" panose="020B0503020204020204" charset="-122"/>
              </a:rPr>
              <a:t>数量规约</a:t>
            </a:r>
            <a:endParaRPr lang="zh-CN" altLang="en-US" sz="2400" b="1" dirty="0">
              <a:solidFill>
                <a:schemeClr val="tx1">
                  <a:lumMod val="65000"/>
                  <a:lumOff val="35000"/>
                </a:schemeClr>
              </a:solidFill>
              <a:latin typeface="微软雅黑" panose="020B0503020204020204" charset="-122"/>
              <a:ea typeface="微软雅黑" panose="020B0503020204020204" charset="-122"/>
            </a:endParaRPr>
          </a:p>
        </p:txBody>
      </p:sp>
      <p:pic>
        <p:nvPicPr>
          <p:cNvPr id="12" name="图片 11">
            <a:extLst>
              <a:ext uri="{FF2B5EF4-FFF2-40B4-BE49-F238E27FC236}">
                <a16:creationId xmlns:a16="http://schemas.microsoft.com/office/drawing/2014/main" xmlns="" id="{D1206835-2D14-4365-86F9-0E86B9D70A40}"/>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319445" y="1837662"/>
            <a:ext cx="3931186" cy="3182675"/>
          </a:xfrm>
          <a:prstGeom prst="rect">
            <a:avLst/>
          </a:prstGeom>
        </p:spPr>
      </p:pic>
      <p:sp>
        <p:nvSpPr>
          <p:cNvPr id="14" name="文本框 13">
            <a:extLst>
              <a:ext uri="{FF2B5EF4-FFF2-40B4-BE49-F238E27FC236}">
                <a16:creationId xmlns:a16="http://schemas.microsoft.com/office/drawing/2014/main" xmlns="" id="{0D34650C-3CE6-4D1B-8170-A202E9D72472}"/>
              </a:ext>
            </a:extLst>
          </p:cNvPr>
          <p:cNvSpPr txBox="1"/>
          <p:nvPr/>
        </p:nvSpPr>
        <p:spPr>
          <a:xfrm>
            <a:off x="6908520" y="3153642"/>
            <a:ext cx="461665" cy="1002839"/>
          </a:xfrm>
          <a:prstGeom prst="rect">
            <a:avLst/>
          </a:prstGeom>
          <a:noFill/>
        </p:spPr>
        <p:txBody>
          <a:bodyPr vert="eaVert" wrap="none" rtlCol="0">
            <a:spAutoFit/>
          </a:bodyPr>
          <a:lstStyle/>
          <a:p>
            <a:r>
              <a:rPr lang="zh-CN" altLang="en-US" b="1" dirty="0"/>
              <a:t>产品类型</a:t>
            </a:r>
          </a:p>
        </p:txBody>
      </p:sp>
      <p:sp>
        <p:nvSpPr>
          <p:cNvPr id="15" name="文本框 14">
            <a:extLst>
              <a:ext uri="{FF2B5EF4-FFF2-40B4-BE49-F238E27FC236}">
                <a16:creationId xmlns:a16="http://schemas.microsoft.com/office/drawing/2014/main" xmlns="" id="{337860ED-EED8-4DC6-B9D9-295DFFB28C24}"/>
              </a:ext>
            </a:extLst>
          </p:cNvPr>
          <p:cNvSpPr txBox="1"/>
          <p:nvPr/>
        </p:nvSpPr>
        <p:spPr>
          <a:xfrm>
            <a:off x="8756543" y="5020337"/>
            <a:ext cx="646331" cy="369332"/>
          </a:xfrm>
          <a:prstGeom prst="rect">
            <a:avLst/>
          </a:prstGeom>
          <a:noFill/>
        </p:spPr>
        <p:txBody>
          <a:bodyPr wrap="none" rtlCol="0">
            <a:spAutoFit/>
          </a:bodyPr>
          <a:lstStyle/>
          <a:p>
            <a:r>
              <a:rPr lang="zh-CN" altLang="en-US" b="1" dirty="0"/>
              <a:t>时间</a:t>
            </a:r>
          </a:p>
        </p:txBody>
      </p:sp>
      <p:sp>
        <p:nvSpPr>
          <p:cNvPr id="16" name="文本框 15">
            <a:extLst>
              <a:ext uri="{FF2B5EF4-FFF2-40B4-BE49-F238E27FC236}">
                <a16:creationId xmlns:a16="http://schemas.microsoft.com/office/drawing/2014/main" xmlns="" id="{A99EB740-220F-48DC-B9A5-D67BAFF1028D}"/>
              </a:ext>
            </a:extLst>
          </p:cNvPr>
          <p:cNvSpPr txBox="1"/>
          <p:nvPr/>
        </p:nvSpPr>
        <p:spPr>
          <a:xfrm>
            <a:off x="10923458" y="4370522"/>
            <a:ext cx="654346" cy="369332"/>
          </a:xfrm>
          <a:prstGeom prst="rect">
            <a:avLst/>
          </a:prstGeom>
          <a:noFill/>
        </p:spPr>
        <p:txBody>
          <a:bodyPr wrap="none" rtlCol="0">
            <a:spAutoFit/>
          </a:bodyPr>
          <a:lstStyle/>
          <a:p>
            <a:r>
              <a:rPr lang="zh-CN" altLang="en-US" b="1" dirty="0"/>
              <a:t>地区</a:t>
            </a:r>
          </a:p>
        </p:txBody>
      </p:sp>
      <p:sp>
        <p:nvSpPr>
          <p:cNvPr id="17" name="矩形 16">
            <a:extLst>
              <a:ext uri="{FF2B5EF4-FFF2-40B4-BE49-F238E27FC236}">
                <a16:creationId xmlns:a16="http://schemas.microsoft.com/office/drawing/2014/main" xmlns="" id="{60AAD9AC-20F7-46B3-B025-5589C9853866}"/>
              </a:ext>
            </a:extLst>
          </p:cNvPr>
          <p:cNvSpPr/>
          <p:nvPr/>
        </p:nvSpPr>
        <p:spPr>
          <a:xfrm>
            <a:off x="6656222" y="4968092"/>
            <a:ext cx="966262" cy="456760"/>
          </a:xfrm>
          <a:prstGeom prst="rect">
            <a:avLst/>
          </a:prstGeom>
          <a:solidFill>
            <a:srgbClr val="B226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维度</a:t>
            </a:r>
          </a:p>
        </p:txBody>
      </p:sp>
      <p:cxnSp>
        <p:nvCxnSpPr>
          <p:cNvPr id="19" name="直接箭头连接符 18">
            <a:extLst>
              <a:ext uri="{FF2B5EF4-FFF2-40B4-BE49-F238E27FC236}">
                <a16:creationId xmlns:a16="http://schemas.microsoft.com/office/drawing/2014/main" xmlns="" id="{F2AD6744-ADA7-4855-B807-38AE1AACD12C}"/>
              </a:ext>
            </a:extLst>
          </p:cNvPr>
          <p:cNvCxnSpPr>
            <a:cxnSpLocks/>
            <a:stCxn id="17" idx="0"/>
            <a:endCxn id="14" idx="2"/>
          </p:cNvCxnSpPr>
          <p:nvPr/>
        </p:nvCxnSpPr>
        <p:spPr>
          <a:xfrm flipV="1">
            <a:off x="7139353" y="4156481"/>
            <a:ext cx="0" cy="811611"/>
          </a:xfrm>
          <a:prstGeom prst="straightConnector1">
            <a:avLst/>
          </a:prstGeom>
          <a:ln>
            <a:solidFill>
              <a:srgbClr val="8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xmlns="" id="{8381825D-2CA1-4E72-8836-074B9AC1A5C6}"/>
              </a:ext>
            </a:extLst>
          </p:cNvPr>
          <p:cNvCxnSpPr>
            <a:stCxn id="17" idx="3"/>
            <a:endCxn id="15" idx="1"/>
          </p:cNvCxnSpPr>
          <p:nvPr/>
        </p:nvCxnSpPr>
        <p:spPr>
          <a:xfrm>
            <a:off x="7622484" y="5196472"/>
            <a:ext cx="1134059" cy="8531"/>
          </a:xfrm>
          <a:prstGeom prst="straightConnector1">
            <a:avLst/>
          </a:prstGeom>
          <a:ln>
            <a:solidFill>
              <a:srgbClr val="800000"/>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xmlns="" id="{B068BD1E-15ED-4037-9CE2-6FAB9C216327}"/>
              </a:ext>
            </a:extLst>
          </p:cNvPr>
          <p:cNvSpPr/>
          <p:nvPr/>
        </p:nvSpPr>
        <p:spPr>
          <a:xfrm>
            <a:off x="10881767" y="5205003"/>
            <a:ext cx="1158226" cy="456407"/>
          </a:xfrm>
          <a:prstGeom prst="rect">
            <a:avLst/>
          </a:prstGeom>
          <a:solidFill>
            <a:srgbClr val="B226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维度成员</a:t>
            </a:r>
          </a:p>
        </p:txBody>
      </p:sp>
      <p:cxnSp>
        <p:nvCxnSpPr>
          <p:cNvPr id="28" name="直接箭头连接符 27">
            <a:extLst>
              <a:ext uri="{FF2B5EF4-FFF2-40B4-BE49-F238E27FC236}">
                <a16:creationId xmlns:a16="http://schemas.microsoft.com/office/drawing/2014/main" xmlns="" id="{1AB7F4A5-D9BE-4102-96EE-DF055B8483DC}"/>
              </a:ext>
            </a:extLst>
          </p:cNvPr>
          <p:cNvCxnSpPr>
            <a:stCxn id="26" idx="1"/>
          </p:cNvCxnSpPr>
          <p:nvPr/>
        </p:nvCxnSpPr>
        <p:spPr>
          <a:xfrm flipH="1" flipV="1">
            <a:off x="10647336" y="4651892"/>
            <a:ext cx="234431" cy="781315"/>
          </a:xfrm>
          <a:prstGeom prst="straightConnector1">
            <a:avLst/>
          </a:prstGeom>
          <a:ln>
            <a:solidFill>
              <a:srgbClr val="8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xmlns="" id="{D272C266-0947-439C-9A51-CD04CA292837}"/>
              </a:ext>
            </a:extLst>
          </p:cNvPr>
          <p:cNvCxnSpPr>
            <a:cxnSpLocks/>
            <a:stCxn id="26" idx="1"/>
          </p:cNvCxnSpPr>
          <p:nvPr/>
        </p:nvCxnSpPr>
        <p:spPr>
          <a:xfrm flipH="1" flipV="1">
            <a:off x="10089397" y="4928461"/>
            <a:ext cx="792370" cy="504746"/>
          </a:xfrm>
          <a:prstGeom prst="straightConnector1">
            <a:avLst/>
          </a:prstGeom>
          <a:ln>
            <a:solidFill>
              <a:srgbClr val="800000"/>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xmlns="" id="{C9F7C667-D606-48E7-B0F4-02AF8000218D}"/>
              </a:ext>
            </a:extLst>
          </p:cNvPr>
          <p:cNvSpPr/>
          <p:nvPr/>
        </p:nvSpPr>
        <p:spPr>
          <a:xfrm>
            <a:off x="7771679" y="1609282"/>
            <a:ext cx="966262" cy="456760"/>
          </a:xfrm>
          <a:prstGeom prst="rect">
            <a:avLst/>
          </a:prstGeom>
          <a:solidFill>
            <a:srgbClr val="B226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度量值</a:t>
            </a:r>
          </a:p>
        </p:txBody>
      </p:sp>
      <p:cxnSp>
        <p:nvCxnSpPr>
          <p:cNvPr id="34" name="直接箭头连接符 33">
            <a:extLst>
              <a:ext uri="{FF2B5EF4-FFF2-40B4-BE49-F238E27FC236}">
                <a16:creationId xmlns:a16="http://schemas.microsoft.com/office/drawing/2014/main" xmlns="" id="{1124E37C-763B-40F8-8BD2-45F39939E304}"/>
              </a:ext>
            </a:extLst>
          </p:cNvPr>
          <p:cNvCxnSpPr>
            <a:cxnSpLocks/>
            <a:stCxn id="32" idx="2"/>
          </p:cNvCxnSpPr>
          <p:nvPr/>
        </p:nvCxnSpPr>
        <p:spPr>
          <a:xfrm>
            <a:off x="8254810" y="2066042"/>
            <a:ext cx="0" cy="506955"/>
          </a:xfrm>
          <a:prstGeom prst="straightConnector1">
            <a:avLst/>
          </a:prstGeom>
          <a:ln>
            <a:solidFill>
              <a:srgbClr val="800000"/>
            </a:solidFill>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xmlns="" id="{14127F6F-8858-465A-93C2-9D15A19B4134}"/>
              </a:ext>
            </a:extLst>
          </p:cNvPr>
          <p:cNvSpPr txBox="1"/>
          <p:nvPr/>
        </p:nvSpPr>
        <p:spPr>
          <a:xfrm>
            <a:off x="8026795" y="2705988"/>
            <a:ext cx="652743" cy="369332"/>
          </a:xfrm>
          <a:prstGeom prst="rect">
            <a:avLst/>
          </a:prstGeom>
          <a:noFill/>
        </p:spPr>
        <p:txBody>
          <a:bodyPr wrap="none" rtlCol="0">
            <a:spAutoFit/>
          </a:bodyPr>
          <a:lstStyle/>
          <a:p>
            <a:r>
              <a:rPr lang="en-US" altLang="zh-CN" b="1" dirty="0">
                <a:solidFill>
                  <a:srgbClr val="FF0000"/>
                </a:solidFill>
              </a:rPr>
              <a:t>2300</a:t>
            </a:r>
            <a:endParaRPr lang="zh-CN" altLang="en-US" b="1" dirty="0">
              <a:solidFill>
                <a:srgbClr val="FF0000"/>
              </a:solidFill>
            </a:endParaRPr>
          </a:p>
        </p:txBody>
      </p:sp>
      <p:sp>
        <p:nvSpPr>
          <p:cNvPr id="23" name="灯片编号占位符 22"/>
          <p:cNvSpPr>
            <a:spLocks noGrp="1"/>
          </p:cNvSpPr>
          <p:nvPr>
            <p:ph type="sldNum" sz="quarter" idx="12"/>
          </p:nvPr>
        </p:nvSpPr>
        <p:spPr/>
        <p:txBody>
          <a:bodyPr/>
          <a:lstStyle/>
          <a:p>
            <a:fld id="{7D9BB5D0-35E4-459D-AEF3-FE4D7C45CC19}" type="slidenum">
              <a:rPr lang="zh-CN" altLang="en-US" smtClean="0"/>
              <a:pPr/>
              <a:t>56</a:t>
            </a:fld>
            <a:endParaRPr lang="zh-CN" altLang="en-US"/>
          </a:p>
        </p:txBody>
      </p:sp>
    </p:spTree>
    <p:extLst>
      <p:ext uri="{BB962C8B-B14F-4D97-AF65-F5344CB8AC3E}">
        <p14:creationId xmlns:p14="http://schemas.microsoft.com/office/powerpoint/2010/main" xmlns="" val="4174137758"/>
      </p:ext>
    </p:extLst>
  </p:cSld>
  <p:clrMapOvr>
    <a:masterClrMapping/>
  </p:clrMapOvr>
  <mc:AlternateContent xmlns:mc="http://schemas.openxmlformats.org/markup-compatibility/2006">
    <mc:Choice xmlns:p14="http://schemas.microsoft.com/office/powerpoint/2010/main" xmlns="" Requires="p14">
      <p:transition spd="slow" p14:dur="2000" advTm="46592"/>
    </mc:Choice>
    <mc:Fallback>
      <p:transition spd="slow" advTm="46592"/>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44896" y="1539194"/>
            <a:ext cx="10883900" cy="461665"/>
          </a:xfrm>
          <a:prstGeom prst="rect">
            <a:avLst/>
          </a:prstGeom>
          <a:noFill/>
        </p:spPr>
        <p:txBody>
          <a:bodyPr wrap="square" rtlCol="0">
            <a:spAutoFit/>
          </a:bodyPr>
          <a:lstStyle/>
          <a:p>
            <a:r>
              <a:rPr lang="zh-CN" altLang="en-US" sz="2400" b="1" dirty="0">
                <a:solidFill>
                  <a:srgbClr val="800000"/>
                </a:solidFill>
              </a:rPr>
              <a:t>数据立方体聚集</a:t>
            </a:r>
          </a:p>
        </p:txBody>
      </p:sp>
      <p:pic>
        <p:nvPicPr>
          <p:cNvPr id="6" name="图片 5">
            <a:extLst>
              <a:ext uri="{FF2B5EF4-FFF2-40B4-BE49-F238E27FC236}">
                <a16:creationId xmlns:a16="http://schemas.microsoft.com/office/drawing/2014/main" xmlns="" id="{124D3E45-99C4-43D5-A291-6E9283BF3212}"/>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54830" y="2644496"/>
            <a:ext cx="4210050" cy="3295650"/>
          </a:xfrm>
          <a:prstGeom prst="rect">
            <a:avLst/>
          </a:prstGeom>
        </p:spPr>
      </p:pic>
      <p:graphicFrame>
        <p:nvGraphicFramePr>
          <p:cNvPr id="7" name="表格 6">
            <a:extLst>
              <a:ext uri="{FF2B5EF4-FFF2-40B4-BE49-F238E27FC236}">
                <a16:creationId xmlns:a16="http://schemas.microsoft.com/office/drawing/2014/main" xmlns="" id="{42705A26-1BA9-46B2-885F-F933853F4D29}"/>
              </a:ext>
            </a:extLst>
          </p:cNvPr>
          <p:cNvGraphicFramePr>
            <a:graphicFrameLocks noGrp="1"/>
          </p:cNvGraphicFramePr>
          <p:nvPr>
            <p:extLst>
              <p:ext uri="{D42A27DB-BD31-4B8C-83A1-F6EECF244321}">
                <p14:modId xmlns:p14="http://schemas.microsoft.com/office/powerpoint/2010/main" xmlns="" val="2390737844"/>
              </p:ext>
            </p:extLst>
          </p:nvPr>
        </p:nvGraphicFramePr>
        <p:xfrm>
          <a:off x="5574534" y="2412694"/>
          <a:ext cx="6162636" cy="3118052"/>
        </p:xfrm>
        <a:graphic>
          <a:graphicData uri="http://schemas.openxmlformats.org/drawingml/2006/table">
            <a:tbl>
              <a:tblPr firstRow="1" bandRow="1">
                <a:tableStyleId>{2D5ABB26-0587-4C30-8999-92F81FD0307C}</a:tableStyleId>
              </a:tblPr>
              <a:tblGrid>
                <a:gridCol w="1540659">
                  <a:extLst>
                    <a:ext uri="{9D8B030D-6E8A-4147-A177-3AD203B41FA5}">
                      <a16:colId xmlns:a16="http://schemas.microsoft.com/office/drawing/2014/main" xmlns="" val="849129734"/>
                    </a:ext>
                  </a:extLst>
                </a:gridCol>
                <a:gridCol w="1540659">
                  <a:extLst>
                    <a:ext uri="{9D8B030D-6E8A-4147-A177-3AD203B41FA5}">
                      <a16:colId xmlns:a16="http://schemas.microsoft.com/office/drawing/2014/main" xmlns="" val="847270319"/>
                    </a:ext>
                  </a:extLst>
                </a:gridCol>
                <a:gridCol w="1540659">
                  <a:extLst>
                    <a:ext uri="{9D8B030D-6E8A-4147-A177-3AD203B41FA5}">
                      <a16:colId xmlns:a16="http://schemas.microsoft.com/office/drawing/2014/main" xmlns="" val="2635069011"/>
                    </a:ext>
                  </a:extLst>
                </a:gridCol>
                <a:gridCol w="1540659">
                  <a:extLst>
                    <a:ext uri="{9D8B030D-6E8A-4147-A177-3AD203B41FA5}">
                      <a16:colId xmlns:a16="http://schemas.microsoft.com/office/drawing/2014/main" xmlns="" val="1186074241"/>
                    </a:ext>
                  </a:extLst>
                </a:gridCol>
              </a:tblGrid>
              <a:tr h="619493">
                <a:tc>
                  <a:txBody>
                    <a:bodyPr/>
                    <a:lstStyle/>
                    <a:p>
                      <a:endParaRPr lang="zh-CN" alt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CN" dirty="0"/>
                        <a:t>2002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CN" dirty="0"/>
                        <a:t>2003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CN" dirty="0"/>
                        <a:t>2004</a:t>
                      </a:r>
                      <a:endParaRPr lang="zh-CN" alt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927341251"/>
                  </a:ext>
                </a:extLst>
              </a:tr>
              <a:tr h="638269">
                <a:tc>
                  <a:txBody>
                    <a:bodyPr/>
                    <a:lstStyle/>
                    <a:p>
                      <a:r>
                        <a:rPr lang="en-US" altLang="zh-CN" b="1" dirty="0">
                          <a:solidFill>
                            <a:srgbClr val="FF0000"/>
                          </a:solidFill>
                        </a:rPr>
                        <a:t>Home </a:t>
                      </a:r>
                      <a:r>
                        <a:rPr lang="en-US" altLang="zh-CN" b="1" dirty="0" err="1">
                          <a:solidFill>
                            <a:srgbClr val="FF0000"/>
                          </a:solidFill>
                        </a:rPr>
                        <a:t>entertanment</a:t>
                      </a:r>
                      <a:endParaRPr lang="zh-CN" altLang="en-US" b="1" dirty="0">
                        <a:solidFill>
                          <a:srgbClr val="FF0000"/>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2033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3000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4000</a:t>
                      </a:r>
                      <a:endParaRPr lang="zh-CN"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541833313"/>
                  </a:ext>
                </a:extLst>
              </a:tr>
              <a:tr h="619493">
                <a:tc>
                  <a:txBody>
                    <a:bodyPr/>
                    <a:lstStyle/>
                    <a:p>
                      <a:r>
                        <a:rPr lang="en-US" altLang="zh-CN" b="1" dirty="0">
                          <a:solidFill>
                            <a:srgbClr val="FF0000"/>
                          </a:solidFill>
                        </a:rPr>
                        <a:t>computer</a:t>
                      </a:r>
                      <a:endParaRPr lang="zh-CN" altLang="en-US" b="1" dirty="0">
                        <a:solidFill>
                          <a:srgbClr val="FF0000"/>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3006</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4555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6000</a:t>
                      </a:r>
                      <a:endParaRPr lang="zh-CN"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209139872"/>
                  </a:ext>
                </a:extLst>
              </a:tr>
              <a:tr h="619493">
                <a:tc>
                  <a:txBody>
                    <a:bodyPr/>
                    <a:lstStyle/>
                    <a:p>
                      <a:r>
                        <a:rPr lang="en-US" altLang="zh-CN" b="1" dirty="0">
                          <a:solidFill>
                            <a:srgbClr val="FF0000"/>
                          </a:solidFill>
                        </a:rPr>
                        <a:t>phone</a:t>
                      </a:r>
                      <a:endParaRPr lang="zh-CN" altLang="en-US" b="1" dirty="0">
                        <a:solidFill>
                          <a:srgbClr val="FF0000"/>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600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1000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4000</a:t>
                      </a:r>
                      <a:endParaRPr lang="zh-CN"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98687717"/>
                  </a:ext>
                </a:extLst>
              </a:tr>
              <a:tr h="619493">
                <a:tc>
                  <a:txBody>
                    <a:bodyPr/>
                    <a:lstStyle/>
                    <a:p>
                      <a:r>
                        <a:rPr lang="en-US" altLang="zh-CN" b="1" dirty="0">
                          <a:solidFill>
                            <a:srgbClr val="FF0000"/>
                          </a:solidFill>
                        </a:rPr>
                        <a:t>security</a:t>
                      </a:r>
                      <a:endParaRPr lang="zh-CN" altLang="en-US" b="1" dirty="0">
                        <a:solidFill>
                          <a:srgbClr val="FF0000"/>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CN" dirty="0"/>
                        <a:t>200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CN" dirty="0"/>
                        <a:t>500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CN" dirty="0"/>
                        <a:t>1000</a:t>
                      </a:r>
                      <a:endParaRPr lang="zh-CN"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2540814948"/>
                  </a:ext>
                </a:extLst>
              </a:tr>
            </a:tbl>
          </a:graphicData>
        </a:graphic>
      </p:graphicFrame>
      <p:sp>
        <p:nvSpPr>
          <p:cNvPr id="8" name="平行四边形 7">
            <a:extLst>
              <a:ext uri="{FF2B5EF4-FFF2-40B4-BE49-F238E27FC236}">
                <a16:creationId xmlns:a16="http://schemas.microsoft.com/office/drawing/2014/main" xmlns="" id="{B12CD00F-711B-4BEB-8722-86D5AFE1398A}"/>
              </a:ext>
            </a:extLst>
          </p:cNvPr>
          <p:cNvSpPr/>
          <p:nvPr/>
        </p:nvSpPr>
        <p:spPr>
          <a:xfrm>
            <a:off x="673100" y="790854"/>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a:extLst>
              <a:ext uri="{FF2B5EF4-FFF2-40B4-BE49-F238E27FC236}">
                <a16:creationId xmlns:a16="http://schemas.microsoft.com/office/drawing/2014/main" xmlns="" id="{8584116F-E4F9-4731-81E4-47ACD49B0898}"/>
              </a:ext>
            </a:extLst>
          </p:cNvPr>
          <p:cNvSpPr/>
          <p:nvPr/>
        </p:nvSpPr>
        <p:spPr>
          <a:xfrm>
            <a:off x="800100" y="917854"/>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a:extLst>
              <a:ext uri="{FF2B5EF4-FFF2-40B4-BE49-F238E27FC236}">
                <a16:creationId xmlns:a16="http://schemas.microsoft.com/office/drawing/2014/main" xmlns="" id="{D0EBDE71-48C2-4D49-A388-EC50D91D41B7}"/>
              </a:ext>
            </a:extLst>
          </p:cNvPr>
          <p:cNvSpPr/>
          <p:nvPr/>
        </p:nvSpPr>
        <p:spPr>
          <a:xfrm>
            <a:off x="802640" y="917854"/>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6">
            <a:extLst>
              <a:ext uri="{FF2B5EF4-FFF2-40B4-BE49-F238E27FC236}">
                <a16:creationId xmlns:a16="http://schemas.microsoft.com/office/drawing/2014/main" xmlns="" id="{F311D83D-513A-4A46-8F88-E19F999AB4B1}"/>
              </a:ext>
            </a:extLst>
          </p:cNvPr>
          <p:cNvSpPr txBox="1"/>
          <p:nvPr/>
        </p:nvSpPr>
        <p:spPr>
          <a:xfrm>
            <a:off x="1044896" y="755621"/>
            <a:ext cx="3763493" cy="461665"/>
          </a:xfrm>
          <a:prstGeom prst="rect">
            <a:avLst/>
          </a:prstGeom>
          <a:noFill/>
        </p:spPr>
        <p:txBody>
          <a:bodyPr wrap="square" rtlCol="0">
            <a:spAutoFit/>
          </a:bodyPr>
          <a:lstStyle/>
          <a:p>
            <a:r>
              <a:rPr lang="zh-CN" altLang="en-US" sz="2400" b="1" dirty="0">
                <a:solidFill>
                  <a:schemeClr val="tx1">
                    <a:lumMod val="65000"/>
                    <a:lumOff val="35000"/>
                  </a:schemeClr>
                </a:solidFill>
                <a:latin typeface="微软雅黑" panose="020B0503020204020204" charset="-122"/>
                <a:ea typeface="微软雅黑" panose="020B0503020204020204" charset="-122"/>
              </a:rPr>
              <a:t>数据规约</a:t>
            </a:r>
          </a:p>
        </p:txBody>
      </p:sp>
      <p:sp>
        <p:nvSpPr>
          <p:cNvPr id="14" name="灯片编号占位符 13"/>
          <p:cNvSpPr>
            <a:spLocks noGrp="1"/>
          </p:cNvSpPr>
          <p:nvPr>
            <p:ph type="sldNum" sz="quarter" idx="12"/>
          </p:nvPr>
        </p:nvSpPr>
        <p:spPr/>
        <p:txBody>
          <a:bodyPr/>
          <a:lstStyle/>
          <a:p>
            <a:fld id="{7D9BB5D0-35E4-459D-AEF3-FE4D7C45CC19}" type="slidenum">
              <a:rPr lang="zh-CN" altLang="en-US" smtClean="0"/>
              <a:pPr/>
              <a:t>57</a:t>
            </a:fld>
            <a:endParaRPr lang="zh-CN" altLang="en-US"/>
          </a:p>
        </p:txBody>
      </p:sp>
    </p:spTree>
    <p:extLst>
      <p:ext uri="{BB962C8B-B14F-4D97-AF65-F5344CB8AC3E}">
        <p14:creationId xmlns:p14="http://schemas.microsoft.com/office/powerpoint/2010/main" xmlns="" val="2248813469"/>
      </p:ext>
    </p:extLst>
  </p:cSld>
  <p:clrMapOvr>
    <a:masterClrMapping/>
  </p:clrMapOvr>
  <mc:AlternateContent xmlns:mc="http://schemas.openxmlformats.org/markup-compatibility/2006">
    <mc:Choice xmlns:p14="http://schemas.microsoft.com/office/powerpoint/2010/main" xmlns="" Requires="p14">
      <p:transition spd="slow" p14:dur="2000" advTm="49843"/>
    </mc:Choice>
    <mc:Fallback>
      <p:transition spd="slow" advTm="49843"/>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97560" y="1405841"/>
            <a:ext cx="10143804" cy="4815677"/>
          </a:xfrm>
          <a:prstGeom prst="rect">
            <a:avLst/>
          </a:prstGeom>
          <a:noFill/>
        </p:spPr>
        <p:txBody>
          <a:bodyPr wrap="square" rtlCol="0">
            <a:spAutoFit/>
          </a:bodyPr>
          <a:lstStyle/>
          <a:p>
            <a:r>
              <a:rPr lang="zh-CN" altLang="en-US" sz="2400" b="1" dirty="0">
                <a:solidFill>
                  <a:srgbClr val="800000"/>
                </a:solidFill>
              </a:rPr>
              <a:t>数据压缩</a:t>
            </a:r>
            <a:r>
              <a:rPr lang="zh-CN" altLang="en-US" sz="2400" dirty="0"/>
              <a:t>：利用</a:t>
            </a:r>
            <a:r>
              <a:rPr lang="zh-CN" altLang="en-US" sz="2400" dirty="0">
                <a:latin typeface="Times New Roman" pitchFamily="18" charset="0"/>
              </a:rPr>
              <a:t>数据编码或数据转换将原来的数据集合</a:t>
            </a:r>
            <a:r>
              <a:rPr lang="zh-CN" altLang="en-US" sz="2400" b="1" dirty="0">
                <a:solidFill>
                  <a:srgbClr val="800000"/>
                </a:solidFill>
                <a:latin typeface="Times New Roman" pitchFamily="18" charset="0"/>
              </a:rPr>
              <a:t>压缩</a:t>
            </a:r>
            <a:r>
              <a:rPr lang="zh-CN" altLang="en-US" sz="2400" dirty="0">
                <a:latin typeface="Times New Roman" pitchFamily="18" charset="0"/>
              </a:rPr>
              <a:t>为一个</a:t>
            </a:r>
            <a:r>
              <a:rPr lang="zh-CN" altLang="en-US" sz="2400" b="1" dirty="0">
                <a:solidFill>
                  <a:srgbClr val="800000"/>
                </a:solidFill>
                <a:latin typeface="Times New Roman" pitchFamily="18" charset="0"/>
              </a:rPr>
              <a:t>较小规模</a:t>
            </a:r>
            <a:r>
              <a:rPr lang="zh-CN" altLang="en-US" sz="2400" dirty="0">
                <a:latin typeface="Times New Roman" pitchFamily="18" charset="0"/>
              </a:rPr>
              <a:t>的数据集合。</a:t>
            </a:r>
            <a:endParaRPr lang="en-US" altLang="zh-CN" sz="2400" dirty="0">
              <a:latin typeface="Times New Roman" pitchFamily="18" charset="0"/>
            </a:endParaRPr>
          </a:p>
          <a:p>
            <a:pPr marL="342900" indent="-342900">
              <a:lnSpc>
                <a:spcPct val="120000"/>
              </a:lnSpc>
              <a:spcAft>
                <a:spcPts val="1000"/>
              </a:spcAft>
              <a:buClr>
                <a:schemeClr val="folHlink"/>
              </a:buClr>
              <a:buFont typeface="Wingdings" panose="05000000000000000000" pitchFamily="2" charset="2"/>
              <a:buChar char="l"/>
              <a:defRPr/>
            </a:pPr>
            <a:r>
              <a:rPr lang="zh-CN" altLang="en-US" sz="2400" dirty="0">
                <a:latin typeface="Times New Roman" pitchFamily="18" charset="0"/>
              </a:rPr>
              <a:t>无损压缩（</a:t>
            </a:r>
            <a:r>
              <a:rPr lang="en-US" altLang="zh-CN" sz="2400" dirty="0" err="1">
                <a:latin typeface="Times New Roman" pitchFamily="18" charset="0"/>
              </a:rPr>
              <a:t>loseless</a:t>
            </a:r>
            <a:r>
              <a:rPr lang="zh-CN" altLang="en-US" sz="2400" dirty="0">
                <a:latin typeface="Times New Roman" pitchFamily="18" charset="0"/>
              </a:rPr>
              <a:t>）：可以不丢失任何信息地</a:t>
            </a:r>
            <a:r>
              <a:rPr lang="zh-CN" altLang="en-US" sz="2400" b="1" dirty="0">
                <a:solidFill>
                  <a:srgbClr val="800000"/>
                </a:solidFill>
                <a:latin typeface="Times New Roman" pitchFamily="18" charset="0"/>
              </a:rPr>
              <a:t>还原</a:t>
            </a:r>
            <a:r>
              <a:rPr lang="zh-CN" altLang="en-US" sz="2400" dirty="0">
                <a:latin typeface="Times New Roman" pitchFamily="18" charset="0"/>
              </a:rPr>
              <a:t>压缩数据；如：字符串压缩，</a:t>
            </a:r>
            <a:r>
              <a:rPr lang="zh-CN" altLang="en-US" sz="2400" dirty="0">
                <a:latin typeface="Times New Roman" panose="02020603050405020304" pitchFamily="18" charset="0"/>
                <a:ea typeface="华文楷体" panose="02010600040101010101" pitchFamily="2" charset="-122"/>
              </a:rPr>
              <a:t>压缩格式：</a:t>
            </a:r>
            <a:r>
              <a:rPr lang="en-US" altLang="zh-CN" sz="2400" dirty="0">
                <a:latin typeface="Times New Roman" panose="02020603050405020304" pitchFamily="18" charset="0"/>
                <a:ea typeface="华文楷体" panose="02010600040101010101" pitchFamily="2" charset="-122"/>
              </a:rPr>
              <a:t>Zip</a:t>
            </a:r>
            <a:r>
              <a:rPr lang="zh-CN" altLang="en-US" sz="2400" dirty="0">
                <a:latin typeface="Times New Roman" panose="02020603050405020304" pitchFamily="18" charset="0"/>
                <a:ea typeface="华文楷体" panose="02010600040101010101" pitchFamily="2" charset="-122"/>
              </a:rPr>
              <a:t>或</a:t>
            </a:r>
            <a:r>
              <a:rPr lang="en-US" altLang="zh-CN" sz="2400" dirty="0">
                <a:latin typeface="Times New Roman" panose="02020603050405020304" pitchFamily="18" charset="0"/>
                <a:ea typeface="华文楷体" panose="02010600040101010101" pitchFamily="2" charset="-122"/>
              </a:rPr>
              <a:t>RAR</a:t>
            </a:r>
            <a:endParaRPr lang="en-US" altLang="zh-CN" sz="2400" dirty="0">
              <a:latin typeface="Times New Roman" pitchFamily="18" charset="0"/>
            </a:endParaRPr>
          </a:p>
          <a:p>
            <a:pPr marL="342900" indent="-342900">
              <a:lnSpc>
                <a:spcPct val="120000"/>
              </a:lnSpc>
              <a:spcAft>
                <a:spcPts val="1000"/>
              </a:spcAft>
              <a:buClr>
                <a:schemeClr val="folHlink"/>
              </a:buClr>
              <a:buFont typeface="Wingdings" panose="05000000000000000000" pitchFamily="2" charset="2"/>
              <a:buChar char="l"/>
              <a:defRPr/>
            </a:pPr>
            <a:r>
              <a:rPr lang="zh-CN" altLang="en-US" sz="2400" dirty="0">
                <a:latin typeface="Times New Roman" pitchFamily="18" charset="0"/>
              </a:rPr>
              <a:t>有损压缩（</a:t>
            </a:r>
            <a:r>
              <a:rPr lang="en-US" altLang="zh-CN" sz="2400" dirty="0">
                <a:latin typeface="Times New Roman" pitchFamily="18" charset="0"/>
              </a:rPr>
              <a:t>lossy</a:t>
            </a:r>
            <a:r>
              <a:rPr lang="zh-CN" altLang="en-US" sz="2400" dirty="0">
                <a:latin typeface="Times New Roman" pitchFamily="18" charset="0"/>
              </a:rPr>
              <a:t>）：只能重新构造原数据的</a:t>
            </a:r>
            <a:r>
              <a:rPr lang="zh-CN" altLang="en-US" sz="2400" b="1" dirty="0">
                <a:solidFill>
                  <a:srgbClr val="800000"/>
                </a:solidFill>
                <a:latin typeface="Times New Roman" pitchFamily="18" charset="0"/>
              </a:rPr>
              <a:t>近似</a:t>
            </a:r>
            <a:r>
              <a:rPr lang="zh-CN" altLang="en-US" sz="2400" dirty="0">
                <a:latin typeface="Times New Roman" pitchFamily="18" charset="0"/>
              </a:rPr>
              <a:t>表示；如：音频</a:t>
            </a:r>
            <a:r>
              <a:rPr lang="en-US" altLang="zh-CN" sz="2400" dirty="0">
                <a:latin typeface="Times New Roman" pitchFamily="18" charset="0"/>
              </a:rPr>
              <a:t>/</a:t>
            </a:r>
            <a:r>
              <a:rPr lang="zh-CN" altLang="en-US" sz="2400" dirty="0">
                <a:latin typeface="Times New Roman" pitchFamily="18" charset="0"/>
              </a:rPr>
              <a:t>视频压缩。</a:t>
            </a:r>
            <a:endParaRPr lang="en-US" altLang="zh-CN" sz="2400" dirty="0">
              <a:latin typeface="Times New Roman" pitchFamily="18" charset="0"/>
            </a:endParaRPr>
          </a:p>
          <a:p>
            <a:pPr marL="342900" indent="-342900">
              <a:lnSpc>
                <a:spcPct val="120000"/>
              </a:lnSpc>
              <a:spcAft>
                <a:spcPts val="1000"/>
              </a:spcAft>
              <a:buClr>
                <a:schemeClr val="folHlink"/>
              </a:buClr>
              <a:buFont typeface="Arial" panose="020B0604020202020204" pitchFamily="34" charset="0"/>
              <a:buChar char="•"/>
              <a:defRPr/>
            </a:pPr>
            <a:r>
              <a:rPr lang="zh-CN" altLang="en-US" sz="2400" dirty="0">
                <a:latin typeface="Times New Roman" panose="02020603050405020304" pitchFamily="18" charset="0"/>
                <a:ea typeface="华文楷体" panose="02010600040101010101" pitchFamily="2" charset="-122"/>
              </a:rPr>
              <a:t>音频能够在没有察觉的质量下降情况下实现 </a:t>
            </a:r>
            <a:r>
              <a:rPr lang="en-US" altLang="zh-CN" sz="2400" dirty="0">
                <a:latin typeface="Times New Roman" panose="02020603050405020304" pitchFamily="18" charset="0"/>
                <a:ea typeface="华文楷体" panose="02010600040101010101" pitchFamily="2" charset="-122"/>
              </a:rPr>
              <a:t>10:1 </a:t>
            </a:r>
            <a:r>
              <a:rPr lang="zh-CN" altLang="en-US" sz="2400" dirty="0">
                <a:latin typeface="Times New Roman" panose="02020603050405020304" pitchFamily="18" charset="0"/>
                <a:ea typeface="华文楷体" panose="02010600040101010101" pitchFamily="2" charset="-122"/>
              </a:rPr>
              <a:t>的压缩比，</a:t>
            </a:r>
            <a:endParaRPr lang="en-US" altLang="zh-CN" sz="2400" dirty="0">
              <a:latin typeface="Times New Roman" panose="02020603050405020304" pitchFamily="18" charset="0"/>
              <a:ea typeface="华文楷体" panose="02010600040101010101" pitchFamily="2" charset="-122"/>
            </a:endParaRPr>
          </a:p>
          <a:p>
            <a:pPr marL="342900" indent="-342900">
              <a:lnSpc>
                <a:spcPct val="120000"/>
              </a:lnSpc>
              <a:spcAft>
                <a:spcPts val="1000"/>
              </a:spcAft>
              <a:buClr>
                <a:schemeClr val="folHlink"/>
              </a:buClr>
              <a:buFont typeface="Arial" panose="020B0604020202020204" pitchFamily="34" charset="0"/>
              <a:buChar char="•"/>
              <a:defRPr/>
            </a:pPr>
            <a:r>
              <a:rPr lang="zh-CN" altLang="en-US" sz="2400" dirty="0">
                <a:latin typeface="Times New Roman" panose="02020603050405020304" pitchFamily="18" charset="0"/>
                <a:ea typeface="华文楷体" panose="02010600040101010101" pitchFamily="2" charset="-122"/>
              </a:rPr>
              <a:t>视频能够在稍微观察质量下降的情况下实现如 </a:t>
            </a:r>
            <a:r>
              <a:rPr lang="en-US" altLang="zh-CN" sz="2400" dirty="0">
                <a:latin typeface="Times New Roman" panose="02020603050405020304" pitchFamily="18" charset="0"/>
                <a:ea typeface="华文楷体" panose="02010600040101010101" pitchFamily="2" charset="-122"/>
              </a:rPr>
              <a:t>300:1 </a:t>
            </a:r>
            <a:r>
              <a:rPr lang="zh-CN" altLang="en-US" sz="2400" dirty="0">
                <a:latin typeface="Times New Roman" panose="02020603050405020304" pitchFamily="18" charset="0"/>
                <a:ea typeface="华文楷体" panose="02010600040101010101" pitchFamily="2" charset="-122"/>
              </a:rPr>
              <a:t>这样非常大的压缩比。</a:t>
            </a:r>
            <a:endParaRPr lang="en-US" altLang="zh-CN" sz="2400" dirty="0">
              <a:latin typeface="Times New Roman" panose="02020603050405020304" pitchFamily="18" charset="0"/>
              <a:ea typeface="华文楷体" panose="02010600040101010101" pitchFamily="2" charset="-122"/>
            </a:endParaRPr>
          </a:p>
          <a:p>
            <a:endParaRPr lang="zh-CN" altLang="en-US" sz="2400" dirty="0"/>
          </a:p>
        </p:txBody>
      </p:sp>
      <p:sp>
        <p:nvSpPr>
          <p:cNvPr id="6" name="平行四边形 5">
            <a:extLst>
              <a:ext uri="{FF2B5EF4-FFF2-40B4-BE49-F238E27FC236}">
                <a16:creationId xmlns:a16="http://schemas.microsoft.com/office/drawing/2014/main" xmlns="" id="{D2342B38-0D83-49E5-81BE-B8F2475DE8E1}"/>
              </a:ext>
            </a:extLst>
          </p:cNvPr>
          <p:cNvSpPr/>
          <p:nvPr/>
        </p:nvSpPr>
        <p:spPr>
          <a:xfrm>
            <a:off x="673100" y="790854"/>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a:extLst>
              <a:ext uri="{FF2B5EF4-FFF2-40B4-BE49-F238E27FC236}">
                <a16:creationId xmlns:a16="http://schemas.microsoft.com/office/drawing/2014/main" xmlns="" id="{602C3FED-8A52-4575-95E9-E30A2C08C6E7}"/>
              </a:ext>
            </a:extLst>
          </p:cNvPr>
          <p:cNvSpPr/>
          <p:nvPr/>
        </p:nvSpPr>
        <p:spPr>
          <a:xfrm>
            <a:off x="800100" y="917854"/>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a:extLst>
              <a:ext uri="{FF2B5EF4-FFF2-40B4-BE49-F238E27FC236}">
                <a16:creationId xmlns:a16="http://schemas.microsoft.com/office/drawing/2014/main" xmlns="" id="{E4EFCB23-78D3-450D-BA63-A6634968570C}"/>
              </a:ext>
            </a:extLst>
          </p:cNvPr>
          <p:cNvSpPr/>
          <p:nvPr/>
        </p:nvSpPr>
        <p:spPr>
          <a:xfrm>
            <a:off x="802640" y="917854"/>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6">
            <a:extLst>
              <a:ext uri="{FF2B5EF4-FFF2-40B4-BE49-F238E27FC236}">
                <a16:creationId xmlns:a16="http://schemas.microsoft.com/office/drawing/2014/main" xmlns="" id="{FE441326-6731-440D-BA40-48C1D0491A2F}"/>
              </a:ext>
            </a:extLst>
          </p:cNvPr>
          <p:cNvSpPr txBox="1"/>
          <p:nvPr/>
        </p:nvSpPr>
        <p:spPr>
          <a:xfrm>
            <a:off x="1044896" y="755621"/>
            <a:ext cx="3763493" cy="523220"/>
          </a:xfrm>
          <a:prstGeom prst="rect">
            <a:avLst/>
          </a:prstGeom>
          <a:noFill/>
        </p:spPr>
        <p:txBody>
          <a:bodyPr wrap="square" rtlCol="0">
            <a:spAutoFit/>
          </a:bodyPr>
          <a:lstStyle/>
          <a:p>
            <a:r>
              <a:rPr lang="zh-CN" altLang="en-US" sz="2800" b="1" dirty="0"/>
              <a:t>数据归约</a:t>
            </a:r>
          </a:p>
        </p:txBody>
      </p:sp>
      <p:sp>
        <p:nvSpPr>
          <p:cNvPr id="12" name="灯片编号占位符 11"/>
          <p:cNvSpPr>
            <a:spLocks noGrp="1"/>
          </p:cNvSpPr>
          <p:nvPr>
            <p:ph type="sldNum" sz="quarter" idx="12"/>
          </p:nvPr>
        </p:nvSpPr>
        <p:spPr/>
        <p:txBody>
          <a:bodyPr/>
          <a:lstStyle/>
          <a:p>
            <a:fld id="{7D9BB5D0-35E4-459D-AEF3-FE4D7C45CC19}" type="slidenum">
              <a:rPr lang="zh-CN" altLang="en-US" smtClean="0"/>
              <a:pPr/>
              <a:t>58</a:t>
            </a:fld>
            <a:endParaRPr lang="zh-CN" altLang="en-US"/>
          </a:p>
        </p:txBody>
      </p:sp>
    </p:spTree>
    <p:extLst>
      <p:ext uri="{BB962C8B-B14F-4D97-AF65-F5344CB8AC3E}">
        <p14:creationId xmlns:p14="http://schemas.microsoft.com/office/powerpoint/2010/main" xmlns="" val="1448141552"/>
      </p:ext>
    </p:extLst>
  </p:cSld>
  <p:clrMapOvr>
    <a:masterClrMapping/>
  </p:clrMapOvr>
  <mc:AlternateContent xmlns:mc="http://schemas.openxmlformats.org/markup-compatibility/2006">
    <mc:Choice xmlns:p14="http://schemas.microsoft.com/office/powerpoint/2010/main" xmlns="" Requires="p14">
      <p:transition spd="slow" p14:dur="2000" advTm="104888"/>
    </mc:Choice>
    <mc:Fallback>
      <p:transition spd="slow" advTm="104888"/>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平行四边形 5">
            <a:extLst>
              <a:ext uri="{FF2B5EF4-FFF2-40B4-BE49-F238E27FC236}">
                <a16:creationId xmlns:a16="http://schemas.microsoft.com/office/drawing/2014/main" xmlns="" id="{229655E7-D660-40BC-AC4E-1F2F7009C258}"/>
              </a:ext>
            </a:extLst>
          </p:cNvPr>
          <p:cNvSpPr/>
          <p:nvPr/>
        </p:nvSpPr>
        <p:spPr>
          <a:xfrm>
            <a:off x="673100" y="790854"/>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a:extLst>
              <a:ext uri="{FF2B5EF4-FFF2-40B4-BE49-F238E27FC236}">
                <a16:creationId xmlns:a16="http://schemas.microsoft.com/office/drawing/2014/main" xmlns="" id="{EE2A16AE-8448-42AC-AC1B-BCECEE45C440}"/>
              </a:ext>
            </a:extLst>
          </p:cNvPr>
          <p:cNvSpPr/>
          <p:nvPr/>
        </p:nvSpPr>
        <p:spPr>
          <a:xfrm>
            <a:off x="800100" y="917854"/>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a:extLst>
              <a:ext uri="{FF2B5EF4-FFF2-40B4-BE49-F238E27FC236}">
                <a16:creationId xmlns:a16="http://schemas.microsoft.com/office/drawing/2014/main" xmlns="" id="{DD515498-C8DD-4A2E-A803-9C4FCC95A11E}"/>
              </a:ext>
            </a:extLst>
          </p:cNvPr>
          <p:cNvSpPr/>
          <p:nvPr/>
        </p:nvSpPr>
        <p:spPr>
          <a:xfrm>
            <a:off x="802640" y="917854"/>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6">
            <a:extLst>
              <a:ext uri="{FF2B5EF4-FFF2-40B4-BE49-F238E27FC236}">
                <a16:creationId xmlns:a16="http://schemas.microsoft.com/office/drawing/2014/main" xmlns="" id="{81F16290-1124-4BD1-A9AB-F97D1C10E55D}"/>
              </a:ext>
            </a:extLst>
          </p:cNvPr>
          <p:cNvSpPr txBox="1"/>
          <p:nvPr/>
        </p:nvSpPr>
        <p:spPr>
          <a:xfrm>
            <a:off x="1044896" y="727999"/>
            <a:ext cx="3763493" cy="523220"/>
          </a:xfrm>
          <a:prstGeom prst="rect">
            <a:avLst/>
          </a:prstGeom>
          <a:noFill/>
        </p:spPr>
        <p:txBody>
          <a:bodyPr wrap="square" rtlCol="0">
            <a:spAutoFit/>
          </a:bodyPr>
          <a:lstStyle/>
          <a:p>
            <a:r>
              <a:rPr lang="zh-CN" altLang="en-US" sz="2800" b="1" dirty="0"/>
              <a:t>数据规约小结</a:t>
            </a:r>
          </a:p>
        </p:txBody>
      </p:sp>
      <p:sp>
        <p:nvSpPr>
          <p:cNvPr id="12" name="灯片编号占位符 11"/>
          <p:cNvSpPr>
            <a:spLocks noGrp="1"/>
          </p:cNvSpPr>
          <p:nvPr>
            <p:ph type="sldNum" sz="quarter" idx="12"/>
          </p:nvPr>
        </p:nvSpPr>
        <p:spPr/>
        <p:txBody>
          <a:bodyPr/>
          <a:lstStyle/>
          <a:p>
            <a:fld id="{7D9BB5D0-35E4-459D-AEF3-FE4D7C45CC19}" type="slidenum">
              <a:rPr lang="zh-CN" altLang="en-US" smtClean="0"/>
              <a:pPr/>
              <a:t>59</a:t>
            </a:fld>
            <a:endParaRPr lang="zh-CN" altLang="en-US"/>
          </a:p>
        </p:txBody>
      </p:sp>
      <p:pic>
        <p:nvPicPr>
          <p:cNvPr id="3074" name="Picture 2"/>
          <p:cNvPicPr>
            <a:picLocks noChangeAspect="1" noChangeArrowheads="1"/>
          </p:cNvPicPr>
          <p:nvPr/>
        </p:nvPicPr>
        <p:blipFill>
          <a:blip r:embed="rId3" cstate="print"/>
          <a:srcRect/>
          <a:stretch>
            <a:fillRect/>
          </a:stretch>
        </p:blipFill>
        <p:spPr bwMode="auto">
          <a:xfrm>
            <a:off x="2301766" y="1301749"/>
            <a:ext cx="7986555" cy="4878333"/>
          </a:xfrm>
          <a:prstGeom prst="rect">
            <a:avLst/>
          </a:prstGeom>
          <a:noFill/>
          <a:ln w="9525">
            <a:noFill/>
            <a:miter lim="800000"/>
            <a:headEnd/>
            <a:tailEnd/>
          </a:ln>
        </p:spPr>
      </p:pic>
    </p:spTree>
    <p:extLst>
      <p:ext uri="{BB962C8B-B14F-4D97-AF65-F5344CB8AC3E}">
        <p14:creationId xmlns:p14="http://schemas.microsoft.com/office/powerpoint/2010/main" xmlns="" val="1553631110"/>
      </p:ext>
    </p:extLst>
  </p:cSld>
  <p:clrMapOvr>
    <a:masterClrMapping/>
  </p:clrMapOvr>
  <mc:AlternateContent xmlns:mc="http://schemas.openxmlformats.org/markup-compatibility/2006">
    <mc:Choice xmlns:p14="http://schemas.microsoft.com/office/powerpoint/2010/main" xmlns="" Requires="p14">
      <p:transition spd="slow" p14:dur="2000" advTm="108019"/>
    </mc:Choice>
    <mc:Fallback>
      <p:transition spd="slow" advTm="108019"/>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形状 14">
            <a:extLst>
              <a:ext uri="{FF2B5EF4-FFF2-40B4-BE49-F238E27FC236}">
                <a16:creationId xmlns:a16="http://schemas.microsoft.com/office/drawing/2014/main" xmlns="" id="{0C2BDCEB-9CBF-4B4E-975E-642B0EF83848}"/>
              </a:ext>
            </a:extLst>
          </p:cNvPr>
          <p:cNvSpPr/>
          <p:nvPr/>
        </p:nvSpPr>
        <p:spPr>
          <a:xfrm>
            <a:off x="1367496" y="1852531"/>
            <a:ext cx="1637464" cy="1882143"/>
          </a:xfrm>
          <a:custGeom>
            <a:avLst/>
            <a:gdLst>
              <a:gd name="connsiteX0" fmla="*/ 0 w 1882142"/>
              <a:gd name="connsiteY0" fmla="*/ 818732 h 1637463"/>
              <a:gd name="connsiteX1" fmla="*/ 409366 w 1882142"/>
              <a:gd name="connsiteY1" fmla="*/ 0 h 1637463"/>
              <a:gd name="connsiteX2" fmla="*/ 1472776 w 1882142"/>
              <a:gd name="connsiteY2" fmla="*/ 0 h 1637463"/>
              <a:gd name="connsiteX3" fmla="*/ 1882142 w 1882142"/>
              <a:gd name="connsiteY3" fmla="*/ 818732 h 1637463"/>
              <a:gd name="connsiteX4" fmla="*/ 1472776 w 1882142"/>
              <a:gd name="connsiteY4" fmla="*/ 1637463 h 1637463"/>
              <a:gd name="connsiteX5" fmla="*/ 409366 w 1882142"/>
              <a:gd name="connsiteY5" fmla="*/ 1637463 h 1637463"/>
              <a:gd name="connsiteX6" fmla="*/ 0 w 1882142"/>
              <a:gd name="connsiteY6" fmla="*/ 818732 h 1637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2142" h="1637463">
                <a:moveTo>
                  <a:pt x="941070" y="0"/>
                </a:moveTo>
                <a:lnTo>
                  <a:pt x="1882141" y="356149"/>
                </a:lnTo>
                <a:lnTo>
                  <a:pt x="1882141" y="1281314"/>
                </a:lnTo>
                <a:lnTo>
                  <a:pt x="941070" y="1637463"/>
                </a:lnTo>
                <a:lnTo>
                  <a:pt x="1" y="1281314"/>
                </a:lnTo>
                <a:lnTo>
                  <a:pt x="1" y="356149"/>
                </a:lnTo>
                <a:lnTo>
                  <a:pt x="94107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3">
              <a:hueOff val="1626359"/>
              <a:satOff val="60000"/>
              <a:lumOff val="-8824"/>
              <a:alphaOff val="0"/>
            </a:schemeClr>
          </a:fillRef>
          <a:effectRef idx="2">
            <a:schemeClr val="accent3">
              <a:hueOff val="1626359"/>
              <a:satOff val="60000"/>
              <a:lumOff val="-8824"/>
              <a:alphaOff val="0"/>
            </a:schemeClr>
          </a:effectRef>
          <a:fontRef idx="minor">
            <a:schemeClr val="lt1"/>
          </a:fontRef>
        </p:style>
        <p:txBody>
          <a:bodyPr spcFirstLastPara="0" vert="horz" wrap="square" lIns="255171" tIns="293301" rIns="255172" bIns="293300" numCol="1" spcCol="1270" anchor="ctr" anchorCtr="0">
            <a:noAutofit/>
          </a:bodyPr>
          <a:lstStyle/>
          <a:p>
            <a:pPr algn="ctr" defTabSz="1600200">
              <a:lnSpc>
                <a:spcPct val="90000"/>
              </a:lnSpc>
              <a:spcBef>
                <a:spcPct val="0"/>
              </a:spcBef>
              <a:spcAft>
                <a:spcPct val="35000"/>
              </a:spcAft>
            </a:pPr>
            <a:endParaRPr lang="zh-CN" altLang="en-US" sz="3600" dirty="0"/>
          </a:p>
        </p:txBody>
      </p:sp>
      <p:graphicFrame>
        <p:nvGraphicFramePr>
          <p:cNvPr id="4" name="图示 3">
            <a:extLst>
              <a:ext uri="{FF2B5EF4-FFF2-40B4-BE49-F238E27FC236}">
                <a16:creationId xmlns:a16="http://schemas.microsoft.com/office/drawing/2014/main" xmlns="" id="{4E7117E7-8C91-4852-9BA9-9E3D0A1BB497}"/>
              </a:ext>
            </a:extLst>
          </p:cNvPr>
          <p:cNvGraphicFramePr/>
          <p:nvPr>
            <p:extLst>
              <p:ext uri="{D42A27DB-BD31-4B8C-83A1-F6EECF244321}">
                <p14:modId xmlns:p14="http://schemas.microsoft.com/office/powerpoint/2010/main" xmlns="" val="3885219060"/>
              </p:ext>
            </p:extLst>
          </p:nvPr>
        </p:nvGraphicFramePr>
        <p:xfrm>
          <a:off x="3333197" y="3598727"/>
          <a:ext cx="7292761" cy="29124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平行四边形 5">
            <a:extLst>
              <a:ext uri="{FF2B5EF4-FFF2-40B4-BE49-F238E27FC236}">
                <a16:creationId xmlns:a16="http://schemas.microsoft.com/office/drawing/2014/main" xmlns="" id="{CD1B74A4-50BF-41AC-939F-F3F756DC0CA9}"/>
              </a:ext>
            </a:extLst>
          </p:cNvPr>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a:extLst>
              <a:ext uri="{FF2B5EF4-FFF2-40B4-BE49-F238E27FC236}">
                <a16:creationId xmlns:a16="http://schemas.microsoft.com/office/drawing/2014/main" xmlns="" id="{7D178968-6771-4DC1-91BF-8D685942692B}"/>
              </a:ext>
            </a:extLst>
          </p:cNvPr>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a:extLst>
              <a:ext uri="{FF2B5EF4-FFF2-40B4-BE49-F238E27FC236}">
                <a16:creationId xmlns:a16="http://schemas.microsoft.com/office/drawing/2014/main" xmlns="" id="{CC784B79-D330-4F2F-80FC-F873F8595AE0}"/>
              </a:ext>
            </a:extLst>
          </p:cNvPr>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6">
            <a:extLst>
              <a:ext uri="{FF2B5EF4-FFF2-40B4-BE49-F238E27FC236}">
                <a16:creationId xmlns:a16="http://schemas.microsoft.com/office/drawing/2014/main" xmlns="" id="{054A6B92-11B1-4790-8414-E3EF9398415F}"/>
              </a:ext>
            </a:extLst>
          </p:cNvPr>
          <p:cNvSpPr txBox="1"/>
          <p:nvPr/>
        </p:nvSpPr>
        <p:spPr>
          <a:xfrm>
            <a:off x="1131891" y="766772"/>
            <a:ext cx="3763493" cy="461665"/>
          </a:xfrm>
          <a:prstGeom prst="rect">
            <a:avLst/>
          </a:prstGeom>
          <a:noFill/>
        </p:spPr>
        <p:txBody>
          <a:bodyPr wrap="square" rtlCol="0">
            <a:spAutoFit/>
          </a:bodyPr>
          <a:lstStyle>
            <a:defPPr>
              <a:defRPr lang="zh-CN"/>
            </a:defPPr>
            <a:lvl1pPr>
              <a:defRPr sz="2400" b="1">
                <a:solidFill>
                  <a:schemeClr val="tx1">
                    <a:lumMod val="65000"/>
                    <a:lumOff val="35000"/>
                  </a:schemeClr>
                </a:solidFill>
                <a:latin typeface="微软雅黑" panose="020B0503020204020204" charset="-122"/>
                <a:ea typeface="微软雅黑" panose="020B0503020204020204" charset="-122"/>
              </a:defRPr>
            </a:lvl1pPr>
          </a:lstStyle>
          <a:p>
            <a:r>
              <a:rPr lang="zh-CN" altLang="en-US" dirty="0"/>
              <a:t>数据质量因素</a:t>
            </a:r>
          </a:p>
        </p:txBody>
      </p:sp>
      <p:sp>
        <p:nvSpPr>
          <p:cNvPr id="2" name="矩形 1">
            <a:extLst>
              <a:ext uri="{FF2B5EF4-FFF2-40B4-BE49-F238E27FC236}">
                <a16:creationId xmlns:a16="http://schemas.microsoft.com/office/drawing/2014/main" xmlns="" id="{E04DC4FD-06F1-4378-951C-ABB69DE6C627}"/>
              </a:ext>
            </a:extLst>
          </p:cNvPr>
          <p:cNvSpPr/>
          <p:nvPr/>
        </p:nvSpPr>
        <p:spPr>
          <a:xfrm>
            <a:off x="3333199" y="1751863"/>
            <a:ext cx="7134301" cy="1015663"/>
          </a:xfrm>
          <a:prstGeom prst="rect">
            <a:avLst/>
          </a:prstGeom>
        </p:spPr>
        <p:txBody>
          <a:bodyPr wrap="square">
            <a:spAutoFit/>
          </a:bodyPr>
          <a:lstStyle/>
          <a:p>
            <a:pPr marL="342900" indent="-342900">
              <a:buFont typeface="Arial" panose="020B0604020202020204" pitchFamily="34" charset="0"/>
              <a:buChar char="•"/>
            </a:pPr>
            <a:r>
              <a:rPr lang="zh-CN" altLang="en-US" sz="2000" b="1" dirty="0"/>
              <a:t>数据</a:t>
            </a:r>
            <a:r>
              <a:rPr lang="zh-CN" altLang="en-US" sz="2000" b="1" dirty="0" smtClean="0"/>
              <a:t>是正确</a:t>
            </a:r>
            <a:r>
              <a:rPr lang="zh-CN" altLang="en-US" sz="2000" b="1" dirty="0"/>
              <a:t>的，数据存储在数据库中的值对应于真实世界的值</a:t>
            </a:r>
            <a:endParaRPr lang="en-US" altLang="zh-CN" sz="2000" b="1" dirty="0"/>
          </a:p>
          <a:p>
            <a:endParaRPr lang="zh-CN" altLang="en-US" sz="2000" b="1" dirty="0"/>
          </a:p>
        </p:txBody>
      </p:sp>
      <p:sp>
        <p:nvSpPr>
          <p:cNvPr id="5" name="文本框 4">
            <a:extLst>
              <a:ext uri="{FF2B5EF4-FFF2-40B4-BE49-F238E27FC236}">
                <a16:creationId xmlns:a16="http://schemas.microsoft.com/office/drawing/2014/main" xmlns="" id="{25AF44AE-F548-45C7-8BDB-8B1025073733}"/>
              </a:ext>
            </a:extLst>
          </p:cNvPr>
          <p:cNvSpPr txBox="1"/>
          <p:nvPr/>
        </p:nvSpPr>
        <p:spPr>
          <a:xfrm>
            <a:off x="3324522" y="3074606"/>
            <a:ext cx="2749471" cy="400110"/>
          </a:xfrm>
          <a:prstGeom prst="rect">
            <a:avLst/>
          </a:prstGeom>
          <a:noFill/>
        </p:spPr>
        <p:txBody>
          <a:bodyPr wrap="none" rtlCol="0">
            <a:spAutoFit/>
          </a:bodyPr>
          <a:lstStyle/>
          <a:p>
            <a:r>
              <a:rPr lang="zh-CN" altLang="en-US" sz="2000" b="1" dirty="0"/>
              <a:t>造成数据不准确的原因</a:t>
            </a:r>
          </a:p>
        </p:txBody>
      </p:sp>
      <p:sp>
        <p:nvSpPr>
          <p:cNvPr id="12" name="任意多边形: 形状 16">
            <a:extLst>
              <a:ext uri="{FF2B5EF4-FFF2-40B4-BE49-F238E27FC236}">
                <a16:creationId xmlns:a16="http://schemas.microsoft.com/office/drawing/2014/main" xmlns="" id="{670D3894-84A1-4692-90E2-5B093CB1F6D7}"/>
              </a:ext>
            </a:extLst>
          </p:cNvPr>
          <p:cNvSpPr/>
          <p:nvPr/>
        </p:nvSpPr>
        <p:spPr>
          <a:xfrm>
            <a:off x="1364704" y="2535664"/>
            <a:ext cx="1637464" cy="523220"/>
          </a:xfrm>
          <a:custGeom>
            <a:avLst/>
            <a:gdLst>
              <a:gd name="connsiteX0" fmla="*/ 0 w 2032713"/>
              <a:gd name="connsiteY0" fmla="*/ 0 h 1129285"/>
              <a:gd name="connsiteX1" fmla="*/ 2032713 w 2032713"/>
              <a:gd name="connsiteY1" fmla="*/ 0 h 1129285"/>
              <a:gd name="connsiteX2" fmla="*/ 2032713 w 2032713"/>
              <a:gd name="connsiteY2" fmla="*/ 1129285 h 1129285"/>
              <a:gd name="connsiteX3" fmla="*/ 0 w 2032713"/>
              <a:gd name="connsiteY3" fmla="*/ 1129285 h 1129285"/>
              <a:gd name="connsiteX4" fmla="*/ 0 w 2032713"/>
              <a:gd name="connsiteY4" fmla="*/ 0 h 112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2713" h="1129285">
                <a:moveTo>
                  <a:pt x="0" y="0"/>
                </a:moveTo>
                <a:lnTo>
                  <a:pt x="2032713" y="0"/>
                </a:lnTo>
                <a:lnTo>
                  <a:pt x="2032713" y="1129285"/>
                </a:lnTo>
                <a:lnTo>
                  <a:pt x="0" y="112928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dirty="0" smtClean="0"/>
              <a:t>准</a:t>
            </a:r>
            <a:r>
              <a:rPr lang="zh-CN" altLang="en-US" sz="3400" kern="1200" dirty="0" smtClean="0"/>
              <a:t>确性</a:t>
            </a:r>
            <a:endParaRPr lang="zh-CN" altLang="en-US" sz="3400" kern="1200" dirty="0"/>
          </a:p>
        </p:txBody>
      </p:sp>
      <p:sp>
        <p:nvSpPr>
          <p:cNvPr id="14" name="灯片编号占位符 13"/>
          <p:cNvSpPr>
            <a:spLocks noGrp="1"/>
          </p:cNvSpPr>
          <p:nvPr>
            <p:ph type="sldNum" sz="quarter" idx="12"/>
          </p:nvPr>
        </p:nvSpPr>
        <p:spPr/>
        <p:txBody>
          <a:bodyPr/>
          <a:lstStyle/>
          <a:p>
            <a:fld id="{7D9BB5D0-35E4-459D-AEF3-FE4D7C45CC19}" type="slidenum">
              <a:rPr lang="zh-CN" altLang="en-US" smtClean="0"/>
              <a:pPr/>
              <a:t>6</a:t>
            </a:fld>
            <a:endParaRPr lang="zh-CN" altLang="en-US"/>
          </a:p>
        </p:txBody>
      </p:sp>
    </p:spTree>
    <p:extLst>
      <p:ext uri="{BB962C8B-B14F-4D97-AF65-F5344CB8AC3E}">
        <p14:creationId xmlns:p14="http://schemas.microsoft.com/office/powerpoint/2010/main" xmlns="" val="383928802"/>
      </p:ext>
    </p:extLst>
  </p:cSld>
  <p:clrMapOvr>
    <a:masterClrMapping/>
  </p:clrMapOvr>
  <mc:AlternateContent xmlns:mc="http://schemas.openxmlformats.org/markup-compatibility/2006">
    <mc:Choice xmlns:p14="http://schemas.microsoft.com/office/powerpoint/2010/main" xmlns="" Requires="p14">
      <p:transition spd="slow" p14:dur="2000" advTm="67898"/>
    </mc:Choice>
    <mc:Fallback>
      <p:transition spd="slow" advTm="678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Graphic spid="4" grpId="0">
        <p:bldAsOne/>
      </p:bldGraphic>
      <p:bldP spid="2" grpId="0"/>
      <p:bldP spid="5" grpId="0"/>
      <p:bldP spid="1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501973604"/>
      </p:ext>
    </p:extLst>
  </p:cSld>
  <p:clrMapOvr>
    <a:masterClrMapping/>
  </p:clrMapOvr>
  <mc:AlternateContent xmlns:mc="http://schemas.openxmlformats.org/markup-compatibility/2006">
    <mc:Choice xmlns:p14="http://schemas.microsoft.com/office/powerpoint/2010/main" xmlns="" Requires="p14">
      <p:transition spd="slow" p14:dur="2000" advTm="108019"/>
    </mc:Choice>
    <mc:Fallback>
      <p:transition spd="slow" advTm="108019"/>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674742" y="1995805"/>
            <a:ext cx="5347879" cy="4451350"/>
            <a:chOff x="5726" y="2576"/>
            <a:chExt cx="4993" cy="3031"/>
          </a:xfrm>
        </p:grpSpPr>
        <p:sp>
          <p:nvSpPr>
            <p:cNvPr id="3" name="TextBox 2"/>
            <p:cNvSpPr txBox="1"/>
            <p:nvPr/>
          </p:nvSpPr>
          <p:spPr>
            <a:xfrm>
              <a:off x="6066" y="2689"/>
              <a:ext cx="4653" cy="891"/>
            </a:xfrm>
            <a:prstGeom prst="rect">
              <a:avLst/>
            </a:prstGeom>
            <a:noFill/>
          </p:spPr>
          <p:txBody>
            <a:bodyPr wrap="square" rtlCol="0">
              <a:spAutoFit/>
            </a:bodyPr>
            <a:lstStyle/>
            <a:p>
              <a:pPr marL="0" lvl="1"/>
              <a:endParaRPr lang="zh-CN" altLang="en-US" sz="2800" b="1" dirty="0">
                <a:solidFill>
                  <a:schemeClr val="bg1">
                    <a:lumMod val="50000"/>
                  </a:schemeClr>
                </a:solidFill>
                <a:latin typeface="微软雅黑" panose="020B0503020204020204" charset="-122"/>
                <a:ea typeface="微软雅黑" panose="020B0503020204020204" charset="-122"/>
              </a:endParaRPr>
            </a:p>
            <a:p>
              <a:pPr marL="0" lvl="1"/>
              <a:r>
                <a:rPr lang="zh-CN" altLang="en-US" sz="2800" b="1" dirty="0">
                  <a:solidFill>
                    <a:srgbClr val="080808"/>
                  </a:solidFill>
                  <a:latin typeface="微软雅黑" panose="020B0503020204020204" charset="-122"/>
                  <a:ea typeface="微软雅黑" panose="020B0503020204020204" charset="-122"/>
                </a:rPr>
                <a:t>数据预处理</a:t>
              </a:r>
              <a:endParaRPr lang="en-US" altLang="zh-CN" sz="2800" b="1" dirty="0">
                <a:solidFill>
                  <a:srgbClr val="080808"/>
                </a:solidFill>
                <a:latin typeface="微软雅黑" panose="020B0503020204020204" charset="-122"/>
                <a:ea typeface="微软雅黑" panose="020B0503020204020204" charset="-122"/>
              </a:endParaRPr>
            </a:p>
          </p:txBody>
        </p:sp>
        <p:cxnSp>
          <p:nvCxnSpPr>
            <p:cNvPr id="4" name="直接连接符 3"/>
            <p:cNvCxnSpPr/>
            <p:nvPr/>
          </p:nvCxnSpPr>
          <p:spPr>
            <a:xfrm flipV="1">
              <a:off x="5726" y="2576"/>
              <a:ext cx="0" cy="3031"/>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grpSp>
      <p:cxnSp>
        <p:nvCxnSpPr>
          <p:cNvPr id="5" name="直接连接符 4"/>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Flowchart: Decision 78"/>
          <p:cNvSpPr/>
          <p:nvPr/>
        </p:nvSpPr>
        <p:spPr>
          <a:xfrm>
            <a:off x="1651000" y="2368550"/>
            <a:ext cx="2407920" cy="2408555"/>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7" name="Flowchart: Decision 79"/>
          <p:cNvSpPr/>
          <p:nvPr/>
        </p:nvSpPr>
        <p:spPr>
          <a:xfrm>
            <a:off x="1651000" y="2585085"/>
            <a:ext cx="2407920" cy="2408555"/>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8" name="TextBox 93"/>
          <p:cNvSpPr txBox="1"/>
          <p:nvPr/>
        </p:nvSpPr>
        <p:spPr>
          <a:xfrm>
            <a:off x="2351405" y="3418205"/>
            <a:ext cx="1007110" cy="741680"/>
          </a:xfrm>
          <a:prstGeom prst="rect">
            <a:avLst/>
          </a:prstGeom>
          <a:noFill/>
        </p:spPr>
        <p:txBody>
          <a:bodyPr wrap="square" lIns="65023" tIns="32511" rIns="65023" bIns="32511" rtlCol="0">
            <a:spAutoFit/>
          </a:bodyPr>
          <a:lstStyle/>
          <a:p>
            <a:r>
              <a:rPr lang="en-US" altLang="zh-CN" sz="4400" b="1" dirty="0">
                <a:solidFill>
                  <a:srgbClr val="B23033"/>
                </a:solidFill>
                <a:latin typeface="微软雅黑" panose="020B0503020204020204" charset="-122"/>
                <a:ea typeface="微软雅黑" panose="020B0503020204020204" charset="-122"/>
              </a:rPr>
              <a:t>0 </a:t>
            </a:r>
            <a:r>
              <a:rPr lang="en-US" altLang="zh-CN" sz="4400" b="1" dirty="0" smtClean="0">
                <a:solidFill>
                  <a:srgbClr val="B23033"/>
                </a:solidFill>
                <a:latin typeface="微软雅黑" panose="020B0503020204020204" charset="-122"/>
                <a:ea typeface="微软雅黑" panose="020B0503020204020204" charset="-122"/>
              </a:rPr>
              <a:t>3</a:t>
            </a:r>
            <a:endParaRPr lang="en-US" altLang="zh-CN" sz="4400" b="1" dirty="0">
              <a:solidFill>
                <a:srgbClr val="B23033"/>
              </a:solidFill>
              <a:latin typeface="微软雅黑" panose="020B0503020204020204" charset="-122"/>
              <a:ea typeface="微软雅黑" panose="020B0503020204020204" charset="-122"/>
            </a:endParaRPr>
          </a:p>
        </p:txBody>
      </p:sp>
      <p:pic>
        <p:nvPicPr>
          <p:cNvPr id="9" name="图片 8">
            <a:extLst>
              <a:ext uri="{FF2B5EF4-FFF2-40B4-BE49-F238E27FC236}">
                <a16:creationId xmlns:a16="http://schemas.microsoft.com/office/drawing/2014/main" xmlns="" id="{0891A945-F9E9-4211-A44E-50FF832B4AC4}"/>
              </a:ext>
            </a:extLst>
          </p:cNvPr>
          <p:cNvPicPr>
            <a:picLocks noChangeAspect="1"/>
          </p:cNvPicPr>
          <p:nvPr/>
        </p:nvPicPr>
        <p:blipFill>
          <a:blip r:embed="rId3" cstate="print"/>
          <a:stretch>
            <a:fillRect/>
          </a:stretch>
        </p:blipFill>
        <p:spPr>
          <a:xfrm>
            <a:off x="3358515" y="1429325"/>
            <a:ext cx="9144793" cy="5145470"/>
          </a:xfrm>
          <a:prstGeom prst="rect">
            <a:avLst/>
          </a:prstGeom>
        </p:spPr>
      </p:pic>
      <p:grpSp>
        <p:nvGrpSpPr>
          <p:cNvPr id="10" name="组合 9">
            <a:extLst>
              <a:ext uri="{FF2B5EF4-FFF2-40B4-BE49-F238E27FC236}">
                <a16:creationId xmlns:a16="http://schemas.microsoft.com/office/drawing/2014/main" xmlns="" id="{1D392844-BBE8-4B66-A7A4-2E54022D0560}"/>
              </a:ext>
            </a:extLst>
          </p:cNvPr>
          <p:cNvGrpSpPr/>
          <p:nvPr/>
        </p:nvGrpSpPr>
        <p:grpSpPr>
          <a:xfrm>
            <a:off x="4991515" y="3172767"/>
            <a:ext cx="3522897" cy="1937863"/>
            <a:chOff x="6070291" y="2992056"/>
            <a:chExt cx="4299711" cy="3073166"/>
          </a:xfrm>
        </p:grpSpPr>
        <p:sp>
          <p:nvSpPr>
            <p:cNvPr id="11" name="任意多边形: 形状 10">
              <a:extLst>
                <a:ext uri="{FF2B5EF4-FFF2-40B4-BE49-F238E27FC236}">
                  <a16:creationId xmlns:a16="http://schemas.microsoft.com/office/drawing/2014/main" xmlns="" id="{83D914C2-B9EF-4CCD-A460-9CC297BE6A06}"/>
                </a:ext>
              </a:extLst>
            </p:cNvPr>
            <p:cNvSpPr/>
            <p:nvPr/>
          </p:nvSpPr>
          <p:spPr>
            <a:xfrm>
              <a:off x="6110601" y="2992056"/>
              <a:ext cx="4219091" cy="971172"/>
            </a:xfrm>
            <a:custGeom>
              <a:avLst/>
              <a:gdLst>
                <a:gd name="connsiteX0" fmla="*/ 0 w 4219090"/>
                <a:gd name="connsiteY0" fmla="*/ 0 h 971172"/>
                <a:gd name="connsiteX1" fmla="*/ 4219090 w 4219090"/>
                <a:gd name="connsiteY1" fmla="*/ 0 h 971172"/>
                <a:gd name="connsiteX2" fmla="*/ 4219090 w 4219090"/>
                <a:gd name="connsiteY2" fmla="*/ 971172 h 971172"/>
                <a:gd name="connsiteX3" fmla="*/ 0 w 4219090"/>
                <a:gd name="connsiteY3" fmla="*/ 971172 h 971172"/>
                <a:gd name="connsiteX4" fmla="*/ 0 w 4219090"/>
                <a:gd name="connsiteY4" fmla="*/ 0 h 971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9090" h="971172">
                  <a:moveTo>
                    <a:pt x="0" y="0"/>
                  </a:moveTo>
                  <a:lnTo>
                    <a:pt x="4219090" y="0"/>
                  </a:lnTo>
                  <a:lnTo>
                    <a:pt x="4219090" y="971172"/>
                  </a:lnTo>
                  <a:lnTo>
                    <a:pt x="0" y="97117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3830" tIns="163830" rIns="163830" bIns="163830" numCol="1" spcCol="1270" anchor="t" anchorCtr="0">
              <a:noAutofit/>
            </a:bodyPr>
            <a:lstStyle/>
            <a:p>
              <a:pPr marL="342900" lvl="0" indent="-342900" algn="l" defTabSz="1911350">
                <a:lnSpc>
                  <a:spcPct val="90000"/>
                </a:lnSpc>
                <a:spcBef>
                  <a:spcPct val="0"/>
                </a:spcBef>
                <a:spcAft>
                  <a:spcPct val="35000"/>
                </a:spcAft>
                <a:buFont typeface="Arial" panose="020B0604020202020204" pitchFamily="34" charset="0"/>
                <a:buChar char="•"/>
              </a:pPr>
              <a:r>
                <a:rPr lang="zh-CN" altLang="en-US" sz="2400" kern="1200" dirty="0">
                  <a:solidFill>
                    <a:schemeClr val="tx1"/>
                  </a:solidFill>
                </a:rPr>
                <a:t>影响数据质量的因素</a:t>
              </a:r>
            </a:p>
          </p:txBody>
        </p:sp>
        <p:sp>
          <p:nvSpPr>
            <p:cNvPr id="12" name="直接连接符 11">
              <a:extLst>
                <a:ext uri="{FF2B5EF4-FFF2-40B4-BE49-F238E27FC236}">
                  <a16:creationId xmlns:a16="http://schemas.microsoft.com/office/drawing/2014/main" xmlns="" id="{5C6BB810-F486-41D4-9AF5-FE02558EB2F4}"/>
                </a:ext>
              </a:extLst>
            </p:cNvPr>
            <p:cNvSpPr/>
            <p:nvPr/>
          </p:nvSpPr>
          <p:spPr>
            <a:xfrm>
              <a:off x="6070292" y="3832986"/>
              <a:ext cx="4299710" cy="0"/>
            </a:xfrm>
            <a:prstGeom prst="line">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13" name="任意多边形: 形状 14">
              <a:extLst>
                <a:ext uri="{FF2B5EF4-FFF2-40B4-BE49-F238E27FC236}">
                  <a16:creationId xmlns:a16="http://schemas.microsoft.com/office/drawing/2014/main" xmlns="" id="{241A006F-C9CC-47D0-B6CF-9960E1A9CD55}"/>
                </a:ext>
              </a:extLst>
            </p:cNvPr>
            <p:cNvSpPr/>
            <p:nvPr/>
          </p:nvSpPr>
          <p:spPr>
            <a:xfrm>
              <a:off x="6070291" y="4011785"/>
              <a:ext cx="4219091" cy="971172"/>
            </a:xfrm>
            <a:custGeom>
              <a:avLst/>
              <a:gdLst>
                <a:gd name="connsiteX0" fmla="*/ 0 w 4219090"/>
                <a:gd name="connsiteY0" fmla="*/ 0 h 971172"/>
                <a:gd name="connsiteX1" fmla="*/ 4219090 w 4219090"/>
                <a:gd name="connsiteY1" fmla="*/ 0 h 971172"/>
                <a:gd name="connsiteX2" fmla="*/ 4219090 w 4219090"/>
                <a:gd name="connsiteY2" fmla="*/ 971172 h 971172"/>
                <a:gd name="connsiteX3" fmla="*/ 0 w 4219090"/>
                <a:gd name="connsiteY3" fmla="*/ 971172 h 971172"/>
                <a:gd name="connsiteX4" fmla="*/ 0 w 4219090"/>
                <a:gd name="connsiteY4" fmla="*/ 0 h 971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9090" h="971172">
                  <a:moveTo>
                    <a:pt x="0" y="0"/>
                  </a:moveTo>
                  <a:lnTo>
                    <a:pt x="4219090" y="0"/>
                  </a:lnTo>
                  <a:lnTo>
                    <a:pt x="4219090" y="971172"/>
                  </a:lnTo>
                  <a:lnTo>
                    <a:pt x="0" y="97117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3830" tIns="163830" rIns="163830" bIns="163830" numCol="1" spcCol="1270" anchor="t" anchorCtr="0">
              <a:noAutofit/>
            </a:bodyPr>
            <a:lstStyle/>
            <a:p>
              <a:pPr marL="342900" lvl="0" indent="-342900" algn="l" defTabSz="1911350">
                <a:lnSpc>
                  <a:spcPct val="90000"/>
                </a:lnSpc>
                <a:spcBef>
                  <a:spcPct val="0"/>
                </a:spcBef>
                <a:spcAft>
                  <a:spcPct val="35000"/>
                </a:spcAft>
                <a:buFont typeface="Arial" panose="020B0604020202020204" pitchFamily="34" charset="0"/>
                <a:buChar char="•"/>
              </a:pPr>
              <a:r>
                <a:rPr lang="zh-CN" altLang="en-US" sz="2400" kern="1200" dirty="0">
                  <a:solidFill>
                    <a:schemeClr val="tx1"/>
                  </a:solidFill>
                </a:rPr>
                <a:t>数据清理</a:t>
              </a:r>
            </a:p>
          </p:txBody>
        </p:sp>
        <p:sp>
          <p:nvSpPr>
            <p:cNvPr id="14" name="直接连接符 13">
              <a:extLst>
                <a:ext uri="{FF2B5EF4-FFF2-40B4-BE49-F238E27FC236}">
                  <a16:creationId xmlns:a16="http://schemas.microsoft.com/office/drawing/2014/main" xmlns="" id="{39A9F0AF-1B17-4D8F-A94A-9850D0628FAF}"/>
                </a:ext>
              </a:extLst>
            </p:cNvPr>
            <p:cNvSpPr/>
            <p:nvPr/>
          </p:nvSpPr>
          <p:spPr>
            <a:xfrm>
              <a:off x="6070292" y="4852717"/>
              <a:ext cx="4299710" cy="0"/>
            </a:xfrm>
            <a:prstGeom prst="line">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15" name="任意多边形: 形状 16">
              <a:extLst>
                <a:ext uri="{FF2B5EF4-FFF2-40B4-BE49-F238E27FC236}">
                  <a16:creationId xmlns:a16="http://schemas.microsoft.com/office/drawing/2014/main" xmlns="" id="{A83C1161-7732-4AA4-9DE4-CE4628B49D2F}"/>
                </a:ext>
              </a:extLst>
            </p:cNvPr>
            <p:cNvSpPr/>
            <p:nvPr/>
          </p:nvSpPr>
          <p:spPr>
            <a:xfrm>
              <a:off x="6070291" y="5094050"/>
              <a:ext cx="4219091" cy="971172"/>
            </a:xfrm>
            <a:custGeom>
              <a:avLst/>
              <a:gdLst>
                <a:gd name="connsiteX0" fmla="*/ 0 w 4219090"/>
                <a:gd name="connsiteY0" fmla="*/ 0 h 971172"/>
                <a:gd name="connsiteX1" fmla="*/ 4219090 w 4219090"/>
                <a:gd name="connsiteY1" fmla="*/ 0 h 971172"/>
                <a:gd name="connsiteX2" fmla="*/ 4219090 w 4219090"/>
                <a:gd name="connsiteY2" fmla="*/ 971172 h 971172"/>
                <a:gd name="connsiteX3" fmla="*/ 0 w 4219090"/>
                <a:gd name="connsiteY3" fmla="*/ 971172 h 971172"/>
                <a:gd name="connsiteX4" fmla="*/ 0 w 4219090"/>
                <a:gd name="connsiteY4" fmla="*/ 0 h 971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9090" h="971172">
                  <a:moveTo>
                    <a:pt x="0" y="0"/>
                  </a:moveTo>
                  <a:lnTo>
                    <a:pt x="4219090" y="0"/>
                  </a:lnTo>
                  <a:lnTo>
                    <a:pt x="4219090" y="971172"/>
                  </a:lnTo>
                  <a:lnTo>
                    <a:pt x="0" y="97117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3830" tIns="163830" rIns="163830" bIns="163830" numCol="1" spcCol="1270" anchor="t" anchorCtr="0">
              <a:noAutofit/>
            </a:bodyPr>
            <a:lstStyle/>
            <a:p>
              <a:pPr marL="342900" lvl="0" indent="-342900" algn="l" defTabSz="1911350">
                <a:lnSpc>
                  <a:spcPct val="90000"/>
                </a:lnSpc>
                <a:spcBef>
                  <a:spcPct val="0"/>
                </a:spcBef>
                <a:spcAft>
                  <a:spcPct val="35000"/>
                </a:spcAft>
                <a:buFont typeface="Arial" panose="020B0604020202020204" pitchFamily="34" charset="0"/>
                <a:buChar char="•"/>
              </a:pPr>
              <a:r>
                <a:rPr lang="zh-CN" altLang="en-US" sz="2400" kern="1200" dirty="0">
                  <a:solidFill>
                    <a:schemeClr val="tx1"/>
                  </a:solidFill>
                </a:rPr>
                <a:t>数据集成</a:t>
              </a:r>
            </a:p>
          </p:txBody>
        </p:sp>
        <p:sp>
          <p:nvSpPr>
            <p:cNvPr id="16" name="直接连接符 15">
              <a:extLst>
                <a:ext uri="{FF2B5EF4-FFF2-40B4-BE49-F238E27FC236}">
                  <a16:creationId xmlns:a16="http://schemas.microsoft.com/office/drawing/2014/main" xmlns="" id="{531BDCBC-22DC-43FB-975A-15C8CBE9DF4F}"/>
                </a:ext>
              </a:extLst>
            </p:cNvPr>
            <p:cNvSpPr/>
            <p:nvPr/>
          </p:nvSpPr>
          <p:spPr>
            <a:xfrm>
              <a:off x="6070292" y="5872448"/>
              <a:ext cx="4299710" cy="0"/>
            </a:xfrm>
            <a:prstGeom prst="line">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grpSp>
      <p:sp>
        <p:nvSpPr>
          <p:cNvPr id="17" name="任意多边形: 形状 18">
            <a:extLst>
              <a:ext uri="{FF2B5EF4-FFF2-40B4-BE49-F238E27FC236}">
                <a16:creationId xmlns:a16="http://schemas.microsoft.com/office/drawing/2014/main" xmlns="" id="{83EDED4B-0CE9-4B9C-B847-B42B57C1CCF3}"/>
              </a:ext>
            </a:extLst>
          </p:cNvPr>
          <p:cNvSpPr/>
          <p:nvPr/>
        </p:nvSpPr>
        <p:spPr>
          <a:xfrm>
            <a:off x="4991514" y="5004202"/>
            <a:ext cx="3880252" cy="612397"/>
          </a:xfrm>
          <a:custGeom>
            <a:avLst/>
            <a:gdLst>
              <a:gd name="connsiteX0" fmla="*/ 0 w 4219090"/>
              <a:gd name="connsiteY0" fmla="*/ 0 h 971172"/>
              <a:gd name="connsiteX1" fmla="*/ 4219090 w 4219090"/>
              <a:gd name="connsiteY1" fmla="*/ 0 h 971172"/>
              <a:gd name="connsiteX2" fmla="*/ 4219090 w 4219090"/>
              <a:gd name="connsiteY2" fmla="*/ 971172 h 971172"/>
              <a:gd name="connsiteX3" fmla="*/ 0 w 4219090"/>
              <a:gd name="connsiteY3" fmla="*/ 971172 h 971172"/>
              <a:gd name="connsiteX4" fmla="*/ 0 w 4219090"/>
              <a:gd name="connsiteY4" fmla="*/ 0 h 971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9090" h="971172">
                <a:moveTo>
                  <a:pt x="0" y="0"/>
                </a:moveTo>
                <a:lnTo>
                  <a:pt x="4219090" y="0"/>
                </a:lnTo>
                <a:lnTo>
                  <a:pt x="4219090" y="971172"/>
                </a:lnTo>
                <a:lnTo>
                  <a:pt x="0" y="97117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3830" tIns="163830" rIns="163830" bIns="163830" numCol="1" spcCol="1270" anchor="t" anchorCtr="0">
            <a:noAutofit/>
          </a:bodyPr>
          <a:lstStyle/>
          <a:p>
            <a:pPr marL="342900" indent="-342900" defTabSz="1911350">
              <a:lnSpc>
                <a:spcPct val="90000"/>
              </a:lnSpc>
              <a:spcBef>
                <a:spcPct val="0"/>
              </a:spcBef>
              <a:spcAft>
                <a:spcPct val="35000"/>
              </a:spcAft>
              <a:buFont typeface="Arial" panose="020B0604020202020204" pitchFamily="34" charset="0"/>
              <a:buChar char="•"/>
            </a:pPr>
            <a:r>
              <a:rPr lang="zh-CN" altLang="en-US" sz="2400" dirty="0" smtClean="0">
                <a:solidFill>
                  <a:schemeClr val="tx1"/>
                </a:solidFill>
              </a:rPr>
              <a:t>数据规约</a:t>
            </a:r>
          </a:p>
          <a:p>
            <a:pPr marL="342900" lvl="0" indent="-342900" algn="l" defTabSz="1911350">
              <a:lnSpc>
                <a:spcPct val="90000"/>
              </a:lnSpc>
              <a:spcBef>
                <a:spcPct val="0"/>
              </a:spcBef>
              <a:spcAft>
                <a:spcPct val="35000"/>
              </a:spcAft>
              <a:buFont typeface="Arial" panose="020B0604020202020204" pitchFamily="34" charset="0"/>
              <a:buChar char="•"/>
            </a:pPr>
            <a:endParaRPr lang="zh-CN" altLang="en-US" sz="2400" b="1" kern="1200" dirty="0">
              <a:solidFill>
                <a:srgbClr val="800000"/>
              </a:solidFill>
            </a:endParaRPr>
          </a:p>
        </p:txBody>
      </p:sp>
      <p:sp>
        <p:nvSpPr>
          <p:cNvPr id="18" name="直接连接符 17">
            <a:extLst>
              <a:ext uri="{FF2B5EF4-FFF2-40B4-BE49-F238E27FC236}">
                <a16:creationId xmlns:a16="http://schemas.microsoft.com/office/drawing/2014/main" xmlns="" id="{98BCA625-6A29-465D-9A28-7F5BF6028D5B}"/>
              </a:ext>
            </a:extLst>
          </p:cNvPr>
          <p:cNvSpPr/>
          <p:nvPr/>
        </p:nvSpPr>
        <p:spPr>
          <a:xfrm>
            <a:off x="4991514" y="5616599"/>
            <a:ext cx="3522898" cy="30620"/>
          </a:xfrm>
          <a:prstGeom prst="line">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19" name="任意多边形: 形状 20">
            <a:extLst>
              <a:ext uri="{FF2B5EF4-FFF2-40B4-BE49-F238E27FC236}">
                <a16:creationId xmlns:a16="http://schemas.microsoft.com/office/drawing/2014/main" xmlns="" id="{2007FD1C-2023-44FD-A137-D9DC45933096}"/>
              </a:ext>
            </a:extLst>
          </p:cNvPr>
          <p:cNvSpPr/>
          <p:nvPr/>
        </p:nvSpPr>
        <p:spPr>
          <a:xfrm>
            <a:off x="4991514" y="5670505"/>
            <a:ext cx="3489870" cy="612397"/>
          </a:xfrm>
          <a:custGeom>
            <a:avLst/>
            <a:gdLst>
              <a:gd name="connsiteX0" fmla="*/ 0 w 4219090"/>
              <a:gd name="connsiteY0" fmla="*/ 0 h 971172"/>
              <a:gd name="connsiteX1" fmla="*/ 4219090 w 4219090"/>
              <a:gd name="connsiteY1" fmla="*/ 0 h 971172"/>
              <a:gd name="connsiteX2" fmla="*/ 4219090 w 4219090"/>
              <a:gd name="connsiteY2" fmla="*/ 971172 h 971172"/>
              <a:gd name="connsiteX3" fmla="*/ 0 w 4219090"/>
              <a:gd name="connsiteY3" fmla="*/ 971172 h 971172"/>
              <a:gd name="connsiteX4" fmla="*/ 0 w 4219090"/>
              <a:gd name="connsiteY4" fmla="*/ 0 h 971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9090" h="971172">
                <a:moveTo>
                  <a:pt x="0" y="0"/>
                </a:moveTo>
                <a:lnTo>
                  <a:pt x="4219090" y="0"/>
                </a:lnTo>
                <a:lnTo>
                  <a:pt x="4219090" y="971172"/>
                </a:lnTo>
                <a:lnTo>
                  <a:pt x="0" y="97117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3830" tIns="163830" rIns="163830" bIns="163830" numCol="1" spcCol="1270" anchor="t" anchorCtr="0">
            <a:noAutofit/>
          </a:bodyPr>
          <a:lstStyle/>
          <a:p>
            <a:pPr marL="342900" indent="-342900" defTabSz="1911350">
              <a:lnSpc>
                <a:spcPct val="90000"/>
              </a:lnSpc>
              <a:spcBef>
                <a:spcPct val="0"/>
              </a:spcBef>
              <a:spcAft>
                <a:spcPct val="35000"/>
              </a:spcAft>
              <a:buFont typeface="Arial" panose="020B0604020202020204" pitchFamily="34" charset="0"/>
              <a:buChar char="•"/>
            </a:pPr>
            <a:r>
              <a:rPr lang="zh-CN" altLang="en-US" sz="2400" b="1" dirty="0" smtClean="0">
                <a:solidFill>
                  <a:srgbClr val="800000"/>
                </a:solidFill>
              </a:rPr>
              <a:t>数据变换</a:t>
            </a:r>
          </a:p>
        </p:txBody>
      </p:sp>
      <p:sp>
        <p:nvSpPr>
          <p:cNvPr id="20" name="直接连接符 19">
            <a:extLst>
              <a:ext uri="{FF2B5EF4-FFF2-40B4-BE49-F238E27FC236}">
                <a16:creationId xmlns:a16="http://schemas.microsoft.com/office/drawing/2014/main" xmlns="" id="{983A6B27-CC40-41DC-A378-AB3374F5D7A4}"/>
              </a:ext>
            </a:extLst>
          </p:cNvPr>
          <p:cNvSpPr/>
          <p:nvPr/>
        </p:nvSpPr>
        <p:spPr>
          <a:xfrm>
            <a:off x="4991514" y="6282902"/>
            <a:ext cx="3522898" cy="7334"/>
          </a:xfrm>
          <a:prstGeom prst="line">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23" name="灯片编号占位符 22"/>
          <p:cNvSpPr>
            <a:spLocks noGrp="1"/>
          </p:cNvSpPr>
          <p:nvPr>
            <p:ph type="sldNum" sz="quarter" idx="12"/>
          </p:nvPr>
        </p:nvSpPr>
        <p:spPr/>
        <p:txBody>
          <a:bodyPr/>
          <a:lstStyle/>
          <a:p>
            <a:fld id="{7D9BB5D0-35E4-459D-AEF3-FE4D7C45CC19}" type="slidenum">
              <a:rPr lang="zh-CN" altLang="en-US" smtClean="0"/>
              <a:pPr/>
              <a:t>61</a:t>
            </a:fld>
            <a:endParaRPr lang="zh-CN" alt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a:extLst>
              <a:ext uri="{FF2B5EF4-FFF2-40B4-BE49-F238E27FC236}">
                <a16:creationId xmlns:a16="http://schemas.microsoft.com/office/drawing/2014/main" xmlns="" id="{6B242D86-82D4-42F8-A8E4-C32C067A22D0}"/>
              </a:ext>
            </a:extLst>
          </p:cNvPr>
          <p:cNvSpPr/>
          <p:nvPr/>
        </p:nvSpPr>
        <p:spPr>
          <a:xfrm>
            <a:off x="673100" y="790854"/>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a:extLst>
              <a:ext uri="{FF2B5EF4-FFF2-40B4-BE49-F238E27FC236}">
                <a16:creationId xmlns:a16="http://schemas.microsoft.com/office/drawing/2014/main" xmlns="" id="{0E1CBF12-1228-486F-B879-2702BF55A2DF}"/>
              </a:ext>
            </a:extLst>
          </p:cNvPr>
          <p:cNvSpPr/>
          <p:nvPr/>
        </p:nvSpPr>
        <p:spPr>
          <a:xfrm>
            <a:off x="800100" y="917854"/>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平行四边形 3">
            <a:extLst>
              <a:ext uri="{FF2B5EF4-FFF2-40B4-BE49-F238E27FC236}">
                <a16:creationId xmlns:a16="http://schemas.microsoft.com/office/drawing/2014/main" xmlns="" id="{49EC5429-C2EF-4DF4-BFAF-7CE4253E73A1}"/>
              </a:ext>
            </a:extLst>
          </p:cNvPr>
          <p:cNvSpPr/>
          <p:nvPr/>
        </p:nvSpPr>
        <p:spPr>
          <a:xfrm>
            <a:off x="802640" y="917854"/>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6">
            <a:extLst>
              <a:ext uri="{FF2B5EF4-FFF2-40B4-BE49-F238E27FC236}">
                <a16:creationId xmlns:a16="http://schemas.microsoft.com/office/drawing/2014/main" xmlns="" id="{0BFC1E7B-8CCD-4C3F-BA9A-68E9E0C15D8B}"/>
              </a:ext>
            </a:extLst>
          </p:cNvPr>
          <p:cNvSpPr txBox="1"/>
          <p:nvPr/>
        </p:nvSpPr>
        <p:spPr>
          <a:xfrm>
            <a:off x="1044896" y="755621"/>
            <a:ext cx="3763493" cy="461665"/>
          </a:xfrm>
          <a:prstGeom prst="rect">
            <a:avLst/>
          </a:prstGeom>
          <a:noFill/>
        </p:spPr>
        <p:txBody>
          <a:bodyPr wrap="square" rtlCol="0">
            <a:spAutoFit/>
          </a:bodyPr>
          <a:lstStyle>
            <a:defPPr>
              <a:defRPr lang="zh-CN"/>
            </a:defPPr>
            <a:lvl1pPr>
              <a:defRPr sz="2400" b="1">
                <a:solidFill>
                  <a:schemeClr val="tx1">
                    <a:lumMod val="65000"/>
                    <a:lumOff val="35000"/>
                  </a:schemeClr>
                </a:solidFill>
                <a:latin typeface="微软雅黑" panose="020B0503020204020204" charset="-122"/>
                <a:ea typeface="微软雅黑" panose="020B0503020204020204" charset="-122"/>
              </a:defRPr>
            </a:lvl1pPr>
          </a:lstStyle>
          <a:p>
            <a:r>
              <a:rPr lang="zh-CN" altLang="en-US" dirty="0"/>
              <a:t>数据变换</a:t>
            </a:r>
          </a:p>
        </p:txBody>
      </p:sp>
      <p:sp>
        <p:nvSpPr>
          <p:cNvPr id="6" name="矩形 5">
            <a:extLst>
              <a:ext uri="{FF2B5EF4-FFF2-40B4-BE49-F238E27FC236}">
                <a16:creationId xmlns:a16="http://schemas.microsoft.com/office/drawing/2014/main" xmlns="" id="{8B442526-F109-44D8-9F4D-60D09C7F5A2B}"/>
              </a:ext>
            </a:extLst>
          </p:cNvPr>
          <p:cNvSpPr/>
          <p:nvPr/>
        </p:nvSpPr>
        <p:spPr>
          <a:xfrm>
            <a:off x="1044896" y="1549675"/>
            <a:ext cx="10191375" cy="830997"/>
          </a:xfrm>
          <a:prstGeom prst="rect">
            <a:avLst/>
          </a:prstGeom>
        </p:spPr>
        <p:txBody>
          <a:bodyPr wrap="square">
            <a:spAutoFit/>
          </a:bodyPr>
          <a:lstStyle/>
          <a:p>
            <a:r>
              <a:rPr lang="zh-CN" altLang="en-US" sz="2400" b="1" dirty="0"/>
              <a:t>目的：</a:t>
            </a:r>
            <a:r>
              <a:rPr lang="zh-CN" altLang="zh-CN" sz="2400" dirty="0"/>
              <a:t>将数据转换或统一成</a:t>
            </a:r>
            <a:r>
              <a:rPr lang="zh-CN" altLang="zh-CN" sz="2400" b="1" dirty="0">
                <a:solidFill>
                  <a:srgbClr val="FF0000"/>
                </a:solidFill>
              </a:rPr>
              <a:t>易于进行数据挖掘</a:t>
            </a:r>
            <a:r>
              <a:rPr lang="zh-CN" altLang="zh-CN" sz="2400" dirty="0"/>
              <a:t>的数据存储形式，使得挖掘过程可能更有效</a:t>
            </a:r>
            <a:r>
              <a:rPr lang="zh-CN" altLang="en-US" sz="2400" dirty="0"/>
              <a:t>。</a:t>
            </a:r>
            <a:endParaRPr lang="zh-CN" altLang="en-US" sz="2400" b="1" dirty="0"/>
          </a:p>
        </p:txBody>
      </p:sp>
      <p:sp>
        <p:nvSpPr>
          <p:cNvPr id="7" name="文本框 3">
            <a:extLst>
              <a:ext uri="{FF2B5EF4-FFF2-40B4-BE49-F238E27FC236}">
                <a16:creationId xmlns:a16="http://schemas.microsoft.com/office/drawing/2014/main" xmlns="" id="{31F350A3-D2F5-412B-AB3A-AD4F04D14F58}"/>
              </a:ext>
            </a:extLst>
          </p:cNvPr>
          <p:cNvSpPr txBox="1"/>
          <p:nvPr/>
        </p:nvSpPr>
        <p:spPr>
          <a:xfrm>
            <a:off x="1120541" y="2773512"/>
            <a:ext cx="10191375" cy="4154984"/>
          </a:xfrm>
          <a:prstGeom prst="rect">
            <a:avLst/>
          </a:prstGeom>
          <a:noFill/>
        </p:spPr>
        <p:txBody>
          <a:bodyPr wrap="square" rtlCol="0">
            <a:spAutoFit/>
          </a:bodyPr>
          <a:lstStyle/>
          <a:p>
            <a:r>
              <a:rPr lang="zh-CN" altLang="en-US" sz="2400" b="1" dirty="0" smtClean="0"/>
              <a:t>方法策略</a:t>
            </a:r>
            <a:r>
              <a:rPr lang="zh-CN" altLang="en-US" sz="2400" dirty="0" smtClean="0"/>
              <a:t>：</a:t>
            </a:r>
            <a:endParaRPr lang="en-US" altLang="zh-CN" sz="2400" dirty="0"/>
          </a:p>
          <a:p>
            <a:pPr marL="342900" indent="-342900">
              <a:buFont typeface="Arial" panose="020B0604020202020204" pitchFamily="34" charset="0"/>
              <a:buChar char="•"/>
            </a:pPr>
            <a:r>
              <a:rPr lang="zh-CN" altLang="en-US" sz="2400" dirty="0" smtClean="0"/>
              <a:t>光滑：</a:t>
            </a:r>
            <a:r>
              <a:rPr lang="zh-CN" altLang="zh-CN" sz="2400" dirty="0" smtClean="0"/>
              <a:t>去掉数据中的噪音。</a:t>
            </a:r>
            <a:endParaRPr lang="en-US" altLang="zh-CN" sz="2400" dirty="0" smtClean="0"/>
          </a:p>
          <a:p>
            <a:pPr marL="342900" indent="-342900">
              <a:buFont typeface="Arial" panose="020B0604020202020204" pitchFamily="34" charset="0"/>
              <a:buChar char="•"/>
            </a:pPr>
            <a:r>
              <a:rPr lang="zh-CN" altLang="en-US" sz="2400" dirty="0" smtClean="0"/>
              <a:t>属性构造：由给定的属性</a:t>
            </a:r>
            <a:r>
              <a:rPr lang="zh-CN" altLang="zh-CN" sz="2400" b="1" dirty="0" smtClean="0">
                <a:solidFill>
                  <a:srgbClr val="C00000"/>
                </a:solidFill>
              </a:rPr>
              <a:t>构造新的属性</a:t>
            </a:r>
            <a:r>
              <a:rPr lang="zh-CN" altLang="zh-CN" sz="2400" dirty="0" smtClean="0"/>
              <a:t>并添加到属性集中，</a:t>
            </a:r>
            <a:r>
              <a:rPr lang="zh-CN" altLang="en-US" sz="2400" dirty="0" smtClean="0"/>
              <a:t>帮助数据分析和挖掘。</a:t>
            </a:r>
            <a:endParaRPr lang="en-US" altLang="zh-CN" sz="2400" dirty="0" smtClean="0"/>
          </a:p>
          <a:p>
            <a:pPr marL="342900" indent="-342900">
              <a:buFont typeface="Arial" panose="020B0604020202020204" pitchFamily="34" charset="0"/>
              <a:buChar char="•"/>
            </a:pPr>
            <a:r>
              <a:rPr lang="zh-CN" altLang="en-US" sz="2400" dirty="0" smtClean="0"/>
              <a:t>聚集：</a:t>
            </a:r>
            <a:r>
              <a:rPr lang="zh-CN" altLang="zh-CN" sz="2400" dirty="0" smtClean="0"/>
              <a:t>对数据进行</a:t>
            </a:r>
            <a:r>
              <a:rPr lang="zh-CN" altLang="zh-CN" sz="2400" b="1" dirty="0" smtClean="0">
                <a:solidFill>
                  <a:srgbClr val="C00000"/>
                </a:solidFill>
              </a:rPr>
              <a:t>汇总</a:t>
            </a:r>
            <a:r>
              <a:rPr lang="zh-CN" altLang="zh-CN" sz="2400" dirty="0" smtClean="0"/>
              <a:t>或</a:t>
            </a:r>
            <a:r>
              <a:rPr lang="zh-CN" altLang="zh-CN" sz="2400" b="1" dirty="0" smtClean="0">
                <a:solidFill>
                  <a:srgbClr val="C00000"/>
                </a:solidFill>
              </a:rPr>
              <a:t>聚集</a:t>
            </a:r>
            <a:endParaRPr lang="en-US" altLang="zh-CN" sz="2400" dirty="0" smtClean="0"/>
          </a:p>
          <a:p>
            <a:pPr marL="342900" indent="-342900">
              <a:buFont typeface="Arial" panose="020B0604020202020204" pitchFamily="34" charset="0"/>
              <a:buChar char="•"/>
            </a:pPr>
            <a:r>
              <a:rPr lang="zh-CN" altLang="en-US" sz="2400" dirty="0" smtClean="0"/>
              <a:t>规范化：</a:t>
            </a:r>
            <a:r>
              <a:rPr lang="zh-CN" altLang="en-US" sz="2400" dirty="0" smtClean="0">
                <a:solidFill>
                  <a:schemeClr val="tx1">
                    <a:lumMod val="95000"/>
                    <a:lumOff val="5000"/>
                  </a:schemeClr>
                </a:solidFill>
              </a:rPr>
              <a:t>将属性数据按</a:t>
            </a:r>
            <a:r>
              <a:rPr lang="zh-CN" altLang="en-US" sz="2400" b="1" dirty="0" smtClean="0">
                <a:solidFill>
                  <a:srgbClr val="C00000"/>
                </a:solidFill>
              </a:rPr>
              <a:t>比例缩放</a:t>
            </a:r>
            <a:r>
              <a:rPr lang="zh-CN" altLang="en-US" sz="2400" dirty="0" smtClean="0">
                <a:solidFill>
                  <a:schemeClr val="tx1">
                    <a:lumMod val="95000"/>
                    <a:lumOff val="5000"/>
                  </a:schemeClr>
                </a:solidFill>
              </a:rPr>
              <a:t>，使之落入一个小的特定区间</a:t>
            </a:r>
            <a:endParaRPr lang="en-US" altLang="zh-CN" sz="2400" dirty="0" smtClean="0"/>
          </a:p>
          <a:p>
            <a:pPr marL="342900" indent="-342900">
              <a:buFont typeface="Arial" panose="020B0604020202020204" pitchFamily="34" charset="0"/>
              <a:buChar char="•"/>
            </a:pPr>
            <a:r>
              <a:rPr lang="zh-CN" altLang="en-US" sz="2400" dirty="0" smtClean="0"/>
              <a:t>离散化：数值属性用</a:t>
            </a:r>
            <a:r>
              <a:rPr lang="zh-CN" altLang="en-US" sz="2400" b="1" dirty="0" smtClean="0">
                <a:solidFill>
                  <a:srgbClr val="C00000"/>
                </a:solidFill>
              </a:rPr>
              <a:t>区间标签</a:t>
            </a:r>
            <a:r>
              <a:rPr lang="zh-CN" altLang="en-US" sz="2400" dirty="0" smtClean="0"/>
              <a:t>或</a:t>
            </a:r>
            <a:r>
              <a:rPr lang="zh-CN" altLang="en-US" sz="2400" b="1" dirty="0" smtClean="0">
                <a:solidFill>
                  <a:srgbClr val="C00000"/>
                </a:solidFill>
              </a:rPr>
              <a:t>概念标签</a:t>
            </a:r>
            <a:r>
              <a:rPr lang="zh-CN" altLang="en-US" sz="2400" dirty="0" smtClean="0"/>
              <a:t>替换。</a:t>
            </a:r>
            <a:endParaRPr lang="en-US" altLang="zh-CN" sz="2400" dirty="0" smtClean="0"/>
          </a:p>
          <a:p>
            <a:pPr marL="342900" indent="-342900">
              <a:buFont typeface="Arial" panose="020B0604020202020204" pitchFamily="34" charset="0"/>
              <a:buChar char="•"/>
            </a:pPr>
            <a:r>
              <a:rPr lang="zh-CN" altLang="en-US" sz="2400" dirty="0" smtClean="0"/>
              <a:t>由标称数据产生概念分层：</a:t>
            </a:r>
            <a:r>
              <a:rPr lang="zh-CN" altLang="zh-CN" sz="2400" dirty="0" smtClean="0"/>
              <a:t>属性，如</a:t>
            </a:r>
            <a:r>
              <a:rPr lang="en-US" altLang="zh-CN" sz="2400" dirty="0" smtClean="0"/>
              <a:t>street</a:t>
            </a:r>
            <a:r>
              <a:rPr lang="zh-CN" altLang="zh-CN" sz="2400" dirty="0" smtClean="0"/>
              <a:t>，可以泛化到较高的概念层，如</a:t>
            </a:r>
            <a:r>
              <a:rPr lang="en-US" altLang="zh-CN" sz="2400" dirty="0" smtClean="0"/>
              <a:t>city</a:t>
            </a:r>
            <a:r>
              <a:rPr lang="zh-CN" altLang="zh-CN" sz="2400" dirty="0" smtClean="0"/>
              <a:t>或</a:t>
            </a:r>
            <a:r>
              <a:rPr lang="en-US" altLang="zh-CN" sz="2400" dirty="0" smtClean="0"/>
              <a:t>country</a:t>
            </a:r>
            <a:r>
              <a:rPr lang="zh-CN" altLang="zh-CN" sz="2400" dirty="0" smtClean="0"/>
              <a:t>。</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endParaRPr lang="zh-CN" altLang="en-US" sz="2400" dirty="0">
              <a:solidFill>
                <a:schemeClr val="tx1">
                  <a:lumMod val="95000"/>
                  <a:lumOff val="5000"/>
                </a:schemeClr>
              </a:solidFill>
            </a:endParaRPr>
          </a:p>
        </p:txBody>
      </p:sp>
      <p:sp>
        <p:nvSpPr>
          <p:cNvPr id="13" name="灯片编号占位符 12"/>
          <p:cNvSpPr>
            <a:spLocks noGrp="1"/>
          </p:cNvSpPr>
          <p:nvPr>
            <p:ph type="sldNum" sz="quarter" idx="12"/>
          </p:nvPr>
        </p:nvSpPr>
        <p:spPr/>
        <p:txBody>
          <a:bodyPr/>
          <a:lstStyle/>
          <a:p>
            <a:fld id="{7D9BB5D0-35E4-459D-AEF3-FE4D7C45CC19}" type="slidenum">
              <a:rPr lang="zh-CN" altLang="en-US" smtClean="0"/>
              <a:pPr/>
              <a:t>62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平行四边形 4">
            <a:extLst>
              <a:ext uri="{FF2B5EF4-FFF2-40B4-BE49-F238E27FC236}">
                <a16:creationId xmlns:a16="http://schemas.microsoft.com/office/drawing/2014/main" xmlns="" id="{6B242D86-82D4-42F8-A8E4-C32C067A22D0}"/>
              </a:ext>
            </a:extLst>
          </p:cNvPr>
          <p:cNvSpPr/>
          <p:nvPr/>
        </p:nvSpPr>
        <p:spPr>
          <a:xfrm>
            <a:off x="673100" y="790854"/>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a:extLst>
              <a:ext uri="{FF2B5EF4-FFF2-40B4-BE49-F238E27FC236}">
                <a16:creationId xmlns:a16="http://schemas.microsoft.com/office/drawing/2014/main" xmlns="" id="{0E1CBF12-1228-486F-B879-2702BF55A2DF}"/>
              </a:ext>
            </a:extLst>
          </p:cNvPr>
          <p:cNvSpPr/>
          <p:nvPr/>
        </p:nvSpPr>
        <p:spPr>
          <a:xfrm>
            <a:off x="800100" y="917854"/>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a:extLst>
              <a:ext uri="{FF2B5EF4-FFF2-40B4-BE49-F238E27FC236}">
                <a16:creationId xmlns:a16="http://schemas.microsoft.com/office/drawing/2014/main" xmlns="" id="{49EC5429-C2EF-4DF4-BFAF-7CE4253E73A1}"/>
              </a:ext>
            </a:extLst>
          </p:cNvPr>
          <p:cNvSpPr/>
          <p:nvPr/>
        </p:nvSpPr>
        <p:spPr>
          <a:xfrm>
            <a:off x="802640" y="917854"/>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6">
            <a:extLst>
              <a:ext uri="{FF2B5EF4-FFF2-40B4-BE49-F238E27FC236}">
                <a16:creationId xmlns:a16="http://schemas.microsoft.com/office/drawing/2014/main" xmlns="" id="{0BFC1E7B-8CCD-4C3F-BA9A-68E9E0C15D8B}"/>
              </a:ext>
            </a:extLst>
          </p:cNvPr>
          <p:cNvSpPr txBox="1"/>
          <p:nvPr/>
        </p:nvSpPr>
        <p:spPr>
          <a:xfrm>
            <a:off x="1044896" y="755621"/>
            <a:ext cx="3763493" cy="461665"/>
          </a:xfrm>
          <a:prstGeom prst="rect">
            <a:avLst/>
          </a:prstGeom>
          <a:noFill/>
        </p:spPr>
        <p:txBody>
          <a:bodyPr wrap="square" rtlCol="0">
            <a:spAutoFit/>
          </a:bodyPr>
          <a:lstStyle/>
          <a:p>
            <a:r>
              <a:rPr lang="zh-CN" altLang="en-US" sz="2400" b="1" dirty="0">
                <a:solidFill>
                  <a:schemeClr val="tx1">
                    <a:lumMod val="65000"/>
                    <a:lumOff val="35000"/>
                  </a:schemeClr>
                </a:solidFill>
                <a:latin typeface="微软雅黑" panose="020B0503020204020204" charset="-122"/>
                <a:ea typeface="微软雅黑" panose="020B0503020204020204" charset="-122"/>
              </a:rPr>
              <a:t>数据变换</a:t>
            </a:r>
          </a:p>
        </p:txBody>
      </p:sp>
      <p:sp>
        <p:nvSpPr>
          <p:cNvPr id="2" name="矩形 1">
            <a:extLst>
              <a:ext uri="{FF2B5EF4-FFF2-40B4-BE49-F238E27FC236}">
                <a16:creationId xmlns:a16="http://schemas.microsoft.com/office/drawing/2014/main" xmlns="" id="{CD1E9646-FEEC-4D4A-96ED-572B85F18B2E}"/>
              </a:ext>
            </a:extLst>
          </p:cNvPr>
          <p:cNvSpPr/>
          <p:nvPr/>
        </p:nvSpPr>
        <p:spPr>
          <a:xfrm>
            <a:off x="1044896" y="1623246"/>
            <a:ext cx="10232704" cy="3044551"/>
          </a:xfrm>
          <a:prstGeom prst="rect">
            <a:avLst/>
          </a:prstGeom>
        </p:spPr>
        <p:txBody>
          <a:bodyPr wrap="square">
            <a:spAutoFit/>
          </a:bodyPr>
          <a:lstStyle/>
          <a:p>
            <a:pPr>
              <a:lnSpc>
                <a:spcPct val="120000"/>
              </a:lnSpc>
              <a:spcBef>
                <a:spcPts val="1800"/>
              </a:spcBef>
              <a:spcAft>
                <a:spcPts val="1200"/>
              </a:spcAft>
            </a:pPr>
            <a:r>
              <a:rPr lang="zh-CN" altLang="en-US" sz="2400" b="1" dirty="0">
                <a:solidFill>
                  <a:srgbClr val="800000"/>
                </a:solidFill>
                <a:latin typeface="+mn-ea"/>
              </a:rPr>
              <a:t>规范化</a:t>
            </a:r>
            <a:r>
              <a:rPr lang="zh-CN" altLang="en-US" sz="2400" dirty="0">
                <a:latin typeface="+mn-ea"/>
              </a:rPr>
              <a:t>：将数据按比例进行缩放，使之落入一个特定的区域。</a:t>
            </a:r>
            <a:endParaRPr lang="en-US" altLang="zh-CN" sz="2400" dirty="0">
              <a:latin typeface="+mn-ea"/>
            </a:endParaRPr>
          </a:p>
          <a:p>
            <a:pPr>
              <a:lnSpc>
                <a:spcPct val="120000"/>
              </a:lnSpc>
              <a:spcBef>
                <a:spcPts val="1800"/>
              </a:spcBef>
              <a:spcAft>
                <a:spcPts val="1200"/>
              </a:spcAft>
            </a:pPr>
            <a:r>
              <a:rPr lang="zh-CN" altLang="en-US" sz="2400" dirty="0">
                <a:latin typeface="+mn-ea"/>
              </a:rPr>
              <a:t>常用的算法：</a:t>
            </a:r>
            <a:endParaRPr lang="en-US" altLang="zh-CN" sz="2400" dirty="0">
              <a:latin typeface="+mn-ea"/>
            </a:endParaRPr>
          </a:p>
          <a:p>
            <a:pPr lvl="1">
              <a:lnSpc>
                <a:spcPct val="120000"/>
              </a:lnSpc>
              <a:spcBef>
                <a:spcPct val="0"/>
              </a:spcBef>
              <a:spcAft>
                <a:spcPts val="1000"/>
              </a:spcAft>
              <a:buClr>
                <a:schemeClr val="folHlink"/>
              </a:buClr>
              <a:buFont typeface="Wingdings" panose="05000000000000000000" pitchFamily="2" charset="2"/>
              <a:buChar char="Ø"/>
            </a:pPr>
            <a:r>
              <a:rPr lang="zh-CN" altLang="en-US" sz="2400" dirty="0">
                <a:latin typeface="+mn-ea"/>
              </a:rPr>
              <a:t>最小</a:t>
            </a:r>
            <a:r>
              <a:rPr lang="en-US" altLang="zh-CN" sz="2400" dirty="0">
                <a:latin typeface="+mn-ea"/>
              </a:rPr>
              <a:t>-</a:t>
            </a:r>
            <a:r>
              <a:rPr lang="zh-CN" altLang="en-US" sz="2400" dirty="0">
                <a:latin typeface="+mn-ea"/>
              </a:rPr>
              <a:t>最大规范化；</a:t>
            </a:r>
            <a:endParaRPr lang="en-US" altLang="zh-CN" sz="2400" dirty="0">
              <a:latin typeface="+mn-ea"/>
            </a:endParaRPr>
          </a:p>
          <a:p>
            <a:pPr lvl="1">
              <a:lnSpc>
                <a:spcPct val="120000"/>
              </a:lnSpc>
              <a:spcBef>
                <a:spcPct val="0"/>
              </a:spcBef>
              <a:spcAft>
                <a:spcPts val="1000"/>
              </a:spcAft>
              <a:buClr>
                <a:schemeClr val="folHlink"/>
              </a:buClr>
              <a:buFont typeface="Wingdings" panose="05000000000000000000" pitchFamily="2" charset="2"/>
              <a:buChar char="Ø"/>
            </a:pPr>
            <a:r>
              <a:rPr lang="zh-CN" altLang="en-US" sz="2400" dirty="0">
                <a:latin typeface="+mn-ea"/>
              </a:rPr>
              <a:t>零</a:t>
            </a:r>
            <a:r>
              <a:rPr lang="en-US" altLang="zh-CN" sz="2400" dirty="0">
                <a:latin typeface="+mn-ea"/>
              </a:rPr>
              <a:t>-</a:t>
            </a:r>
            <a:r>
              <a:rPr lang="zh-CN" altLang="en-US" sz="2400" dirty="0">
                <a:latin typeface="+mn-ea"/>
              </a:rPr>
              <a:t>均值规范化（</a:t>
            </a:r>
            <a:r>
              <a:rPr lang="en-US" altLang="zh-CN" sz="2400" dirty="0">
                <a:latin typeface="+mn-ea"/>
              </a:rPr>
              <a:t>z-score</a:t>
            </a:r>
            <a:r>
              <a:rPr lang="zh-CN" altLang="en-US" sz="2400" dirty="0">
                <a:latin typeface="+mn-ea"/>
              </a:rPr>
              <a:t>规范化）；</a:t>
            </a:r>
            <a:endParaRPr lang="en-US" altLang="zh-CN" sz="2400" dirty="0">
              <a:latin typeface="+mn-ea"/>
            </a:endParaRPr>
          </a:p>
          <a:p>
            <a:pPr lvl="1">
              <a:lnSpc>
                <a:spcPct val="120000"/>
              </a:lnSpc>
              <a:spcBef>
                <a:spcPct val="0"/>
              </a:spcBef>
              <a:spcAft>
                <a:spcPts val="1000"/>
              </a:spcAft>
              <a:buClr>
                <a:schemeClr val="folHlink"/>
              </a:buClr>
              <a:buFont typeface="Wingdings" panose="05000000000000000000" pitchFamily="2" charset="2"/>
              <a:buChar char="Ø"/>
            </a:pPr>
            <a:r>
              <a:rPr lang="zh-CN" altLang="en-US" sz="2400" dirty="0">
                <a:latin typeface="+mn-ea"/>
              </a:rPr>
              <a:t>小数定标规范化。</a:t>
            </a:r>
            <a:endParaRPr lang="en-US" altLang="zh-CN" sz="2400" dirty="0">
              <a:latin typeface="+mn-ea"/>
            </a:endParaRPr>
          </a:p>
        </p:txBody>
      </p:sp>
      <p:sp>
        <p:nvSpPr>
          <p:cNvPr id="12" name="灯片编号占位符 11"/>
          <p:cNvSpPr>
            <a:spLocks noGrp="1"/>
          </p:cNvSpPr>
          <p:nvPr>
            <p:ph type="sldNum" sz="quarter" idx="12"/>
          </p:nvPr>
        </p:nvSpPr>
        <p:spPr/>
        <p:txBody>
          <a:bodyPr/>
          <a:lstStyle/>
          <a:p>
            <a:fld id="{7D9BB5D0-35E4-459D-AEF3-FE4D7C45CC19}" type="slidenum">
              <a:rPr lang="zh-CN" altLang="en-US" smtClean="0"/>
              <a:pPr/>
              <a:t>63</a:t>
            </a:fld>
            <a:endParaRPr lang="zh-CN" altLang="en-US"/>
          </a:p>
        </p:txBody>
      </p:sp>
    </p:spTree>
    <p:extLst>
      <p:ext uri="{BB962C8B-B14F-4D97-AF65-F5344CB8AC3E}">
        <p14:creationId xmlns:p14="http://schemas.microsoft.com/office/powerpoint/2010/main" xmlns="" val="1444668741"/>
      </p:ext>
    </p:extLst>
  </p:cSld>
  <p:clrMapOvr>
    <a:masterClrMapping/>
  </p:clrMapOvr>
  <mc:AlternateContent xmlns:mc="http://schemas.openxmlformats.org/markup-compatibility/2006">
    <mc:Choice xmlns:p14="http://schemas.microsoft.com/office/powerpoint/2010/main" xmlns="" Requires="p14">
      <p:transition spd="slow" p14:dur="2000" advTm="146266"/>
    </mc:Choice>
    <mc:Fallback>
      <p:transition spd="slow" advTm="146266"/>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平行四边形 4">
            <a:extLst>
              <a:ext uri="{FF2B5EF4-FFF2-40B4-BE49-F238E27FC236}">
                <a16:creationId xmlns:a16="http://schemas.microsoft.com/office/drawing/2014/main" xmlns="" id="{6B242D86-82D4-42F8-A8E4-C32C067A22D0}"/>
              </a:ext>
            </a:extLst>
          </p:cNvPr>
          <p:cNvSpPr/>
          <p:nvPr/>
        </p:nvSpPr>
        <p:spPr>
          <a:xfrm>
            <a:off x="673100" y="790854"/>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a:extLst>
              <a:ext uri="{FF2B5EF4-FFF2-40B4-BE49-F238E27FC236}">
                <a16:creationId xmlns:a16="http://schemas.microsoft.com/office/drawing/2014/main" xmlns="" id="{0E1CBF12-1228-486F-B879-2702BF55A2DF}"/>
              </a:ext>
            </a:extLst>
          </p:cNvPr>
          <p:cNvSpPr/>
          <p:nvPr/>
        </p:nvSpPr>
        <p:spPr>
          <a:xfrm>
            <a:off x="800100" y="917854"/>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a:extLst>
              <a:ext uri="{FF2B5EF4-FFF2-40B4-BE49-F238E27FC236}">
                <a16:creationId xmlns:a16="http://schemas.microsoft.com/office/drawing/2014/main" xmlns="" id="{49EC5429-C2EF-4DF4-BFAF-7CE4253E73A1}"/>
              </a:ext>
            </a:extLst>
          </p:cNvPr>
          <p:cNvSpPr/>
          <p:nvPr/>
        </p:nvSpPr>
        <p:spPr>
          <a:xfrm>
            <a:off x="802640" y="917854"/>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xmlns="" Requires="a14">
          <p:sp>
            <p:nvSpPr>
              <p:cNvPr id="3" name="矩形 2">
                <a:extLst>
                  <a:ext uri="{FF2B5EF4-FFF2-40B4-BE49-F238E27FC236}">
                    <a16:creationId xmlns:a16="http://schemas.microsoft.com/office/drawing/2014/main" id="{2788AA07-2B60-405B-99A5-D0741AE42A06}"/>
                  </a:ext>
                </a:extLst>
              </p:cNvPr>
              <p:cNvSpPr/>
              <p:nvPr/>
            </p:nvSpPr>
            <p:spPr>
              <a:xfrm>
                <a:off x="1044895" y="1528747"/>
                <a:ext cx="10361041" cy="2619179"/>
              </a:xfrm>
              <a:prstGeom prst="rect">
                <a:avLst/>
              </a:prstGeom>
            </p:spPr>
            <p:txBody>
              <a:bodyPr wrap="square">
                <a:spAutoFit/>
              </a:bodyPr>
              <a:lstStyle/>
              <a:p>
                <a:pPr>
                  <a:lnSpc>
                    <a:spcPct val="120000"/>
                  </a:lnSpc>
                  <a:spcBef>
                    <a:spcPct val="0"/>
                  </a:spcBef>
                  <a:spcAft>
                    <a:spcPts val="1000"/>
                  </a:spcAft>
                </a:pPr>
                <a:r>
                  <a:rPr lang="zh-CN" altLang="en-US" sz="2400" b="1" dirty="0">
                    <a:solidFill>
                      <a:srgbClr val="800000"/>
                    </a:solidFill>
                    <a:latin typeface="+mn-ea"/>
                  </a:rPr>
                  <a:t>数据规范化</a:t>
                </a:r>
                <a:r>
                  <a:rPr lang="zh-CN" altLang="en-US" sz="2400" dirty="0">
                    <a:latin typeface="+mn-ea"/>
                  </a:rPr>
                  <a:t>：将数据按比例缩放至一个小的特定区间：</a:t>
                </a:r>
                <a:endParaRPr lang="en-US" altLang="zh-CN" sz="2400" dirty="0">
                  <a:latin typeface="+mn-ea"/>
                </a:endParaRPr>
              </a:p>
              <a:p>
                <a:pPr>
                  <a:lnSpc>
                    <a:spcPct val="120000"/>
                  </a:lnSpc>
                  <a:spcBef>
                    <a:spcPct val="0"/>
                  </a:spcBef>
                  <a:spcAft>
                    <a:spcPts val="1000"/>
                  </a:spcAft>
                </a:pPr>
                <a:r>
                  <a:rPr lang="en-US" altLang="zh-CN" sz="2300" dirty="0">
                    <a:latin typeface="+mn-ea"/>
                  </a:rPr>
                  <a:t>1</a:t>
                </a:r>
                <a:r>
                  <a:rPr lang="zh-CN" altLang="en-US" sz="2300" dirty="0">
                    <a:latin typeface="+mn-ea"/>
                  </a:rPr>
                  <a:t>）</a:t>
                </a:r>
                <a:r>
                  <a:rPr lang="zh-CN" altLang="en-US" sz="2300" b="1" dirty="0">
                    <a:latin typeface="+mn-ea"/>
                  </a:rPr>
                  <a:t>最小</a:t>
                </a:r>
                <a:r>
                  <a:rPr lang="en-US" altLang="zh-CN" sz="2300" b="1" dirty="0">
                    <a:latin typeface="+mn-ea"/>
                  </a:rPr>
                  <a:t>—</a:t>
                </a:r>
                <a:r>
                  <a:rPr lang="zh-CN" altLang="en-US" sz="2300" b="1" dirty="0">
                    <a:latin typeface="+mn-ea"/>
                  </a:rPr>
                  <a:t>最大规范化</a:t>
                </a:r>
                <a:r>
                  <a:rPr lang="zh-CN" altLang="en-US" sz="2300" dirty="0">
                    <a:latin typeface="+mn-ea"/>
                  </a:rPr>
                  <a:t>：假定</a:t>
                </a:r>
                <a:r>
                  <a:rPr lang="en-US" altLang="zh-CN" sz="2300" dirty="0" err="1">
                    <a:solidFill>
                      <a:srgbClr val="00B050"/>
                    </a:solidFill>
                    <a:latin typeface="+mn-ea"/>
                  </a:rPr>
                  <a:t>min</a:t>
                </a:r>
                <a:r>
                  <a:rPr lang="en-US" altLang="zh-CN" sz="2300" baseline="-25000" dirty="0" err="1">
                    <a:solidFill>
                      <a:srgbClr val="00B050"/>
                    </a:solidFill>
                    <a:latin typeface="+mn-ea"/>
                  </a:rPr>
                  <a:t>A</a:t>
                </a:r>
                <a:r>
                  <a:rPr lang="zh-CN" altLang="en-US" sz="2300" dirty="0">
                    <a:latin typeface="+mn-ea"/>
                  </a:rPr>
                  <a:t>和</a:t>
                </a:r>
                <a:r>
                  <a:rPr lang="en-US" altLang="zh-CN" sz="2300" dirty="0" err="1">
                    <a:solidFill>
                      <a:srgbClr val="00B050"/>
                    </a:solidFill>
                    <a:latin typeface="+mn-ea"/>
                  </a:rPr>
                  <a:t>max</a:t>
                </a:r>
                <a:r>
                  <a:rPr lang="en-US" altLang="zh-CN" sz="2300" baseline="-25000" dirty="0" err="1">
                    <a:solidFill>
                      <a:srgbClr val="00B050"/>
                    </a:solidFill>
                    <a:latin typeface="+mn-ea"/>
                  </a:rPr>
                  <a:t>A</a:t>
                </a:r>
                <a:r>
                  <a:rPr lang="zh-CN" altLang="en-US" sz="2300" dirty="0">
                    <a:latin typeface="+mn-ea"/>
                  </a:rPr>
                  <a:t>分别为属性</a:t>
                </a:r>
                <a:r>
                  <a:rPr lang="en-US" altLang="zh-CN" sz="2300" dirty="0">
                    <a:latin typeface="+mn-ea"/>
                  </a:rPr>
                  <a:t>A</a:t>
                </a:r>
                <a:r>
                  <a:rPr lang="zh-CN" altLang="en-US" sz="2300" dirty="0">
                    <a:latin typeface="+mn-ea"/>
                  </a:rPr>
                  <a:t>的最小和最大值，则通过下面公式将</a:t>
                </a:r>
                <a:r>
                  <a:rPr lang="en-US" altLang="zh-CN" sz="2300" dirty="0">
                    <a:latin typeface="+mn-ea"/>
                  </a:rPr>
                  <a:t>A</a:t>
                </a:r>
                <a:r>
                  <a:rPr lang="zh-CN" altLang="en-US" sz="2300" dirty="0">
                    <a:latin typeface="+mn-ea"/>
                  </a:rPr>
                  <a:t>的值映射到区间</a:t>
                </a:r>
                <a:r>
                  <a:rPr lang="en-US" altLang="zh-CN" sz="2300" dirty="0">
                    <a:latin typeface="+mn-ea"/>
                  </a:rPr>
                  <a:t>[</a:t>
                </a:r>
                <a14:m>
                  <m:oMath xmlns:m="http://schemas.openxmlformats.org/officeDocument/2006/math">
                    <m:r>
                      <a:rPr lang="en-US" altLang="zh-CN" sz="2300" i="1" smtClean="0">
                        <a:solidFill>
                          <a:srgbClr val="FF0000"/>
                        </a:solidFill>
                        <a:latin typeface="Cambria Math" panose="02040503050406030204" pitchFamily="18" charset="0"/>
                      </a:rPr>
                      <m:t>𝑛𝑒𝑤</m:t>
                    </m:r>
                    <m:r>
                      <a:rPr lang="en-US" altLang="zh-CN" sz="2300" i="1" smtClean="0">
                        <a:solidFill>
                          <a:srgbClr val="FF0000"/>
                        </a:solidFill>
                        <a:latin typeface="Cambria Math" panose="02040503050406030204" pitchFamily="18" charset="0"/>
                      </a:rPr>
                      <m:t>_</m:t>
                    </m:r>
                    <m:r>
                      <a:rPr lang="en-US" altLang="zh-CN" sz="2300" i="1" smtClean="0">
                        <a:solidFill>
                          <a:srgbClr val="FF0000"/>
                        </a:solidFill>
                        <a:latin typeface="Cambria Math" panose="02040503050406030204" pitchFamily="18" charset="0"/>
                      </a:rPr>
                      <m:t>𝑚𝑖𝑛𝐴</m:t>
                    </m:r>
                  </m:oMath>
                </a14:m>
                <a:r>
                  <a:rPr lang="en-US" altLang="zh-CN" sz="2300" dirty="0">
                    <a:latin typeface="+mn-ea"/>
                  </a:rPr>
                  <a:t>, </a:t>
                </a:r>
                <a14:m>
                  <m:oMath xmlns:m="http://schemas.openxmlformats.org/officeDocument/2006/math">
                    <m:r>
                      <a:rPr lang="en-US" altLang="zh-CN" sz="2300" i="1">
                        <a:solidFill>
                          <a:srgbClr val="FF0000"/>
                        </a:solidFill>
                        <a:latin typeface="Cambria Math" panose="02040503050406030204" pitchFamily="18" charset="0"/>
                      </a:rPr>
                      <m:t>𝑛𝑒𝑤</m:t>
                    </m:r>
                    <m:r>
                      <a:rPr lang="en-US" altLang="zh-CN" sz="2300" i="1">
                        <a:solidFill>
                          <a:srgbClr val="FF0000"/>
                        </a:solidFill>
                        <a:latin typeface="Cambria Math" panose="02040503050406030204" pitchFamily="18" charset="0"/>
                      </a:rPr>
                      <m:t>_</m:t>
                    </m:r>
                    <m:r>
                      <m:rPr>
                        <m:sty m:val="p"/>
                      </m:rPr>
                      <a:rPr lang="en-US" altLang="zh-CN" sz="2300" i="1">
                        <a:solidFill>
                          <a:srgbClr val="FF0000"/>
                        </a:solidFill>
                        <a:latin typeface="Cambria Math" panose="02040503050406030204" pitchFamily="18" charset="0"/>
                      </a:rPr>
                      <m:t>max</m:t>
                    </m:r>
                    <m:r>
                      <a:rPr lang="en-US" altLang="zh-CN" sz="2300" i="1" baseline="-25000">
                        <a:solidFill>
                          <a:srgbClr val="FF0000"/>
                        </a:solidFill>
                        <a:latin typeface="Cambria Math" panose="02040503050406030204" pitchFamily="18" charset="0"/>
                      </a:rPr>
                      <m:t>𝐴</m:t>
                    </m:r>
                  </m:oMath>
                </a14:m>
                <a:r>
                  <a:rPr lang="en-US" altLang="zh-CN" sz="2300" dirty="0">
                    <a:latin typeface="+mn-ea"/>
                  </a:rPr>
                  <a:t>]</a:t>
                </a:r>
                <a:r>
                  <a:rPr lang="zh-CN" altLang="en-US" sz="2300" dirty="0">
                    <a:latin typeface="+mn-ea"/>
                  </a:rPr>
                  <a:t>中：</a:t>
                </a:r>
                <a:endParaRPr lang="en-US" altLang="zh-CN" sz="2300" dirty="0">
                  <a:latin typeface="+mn-ea"/>
                </a:endParaRPr>
              </a:p>
              <a:p>
                <a:pPr>
                  <a:lnSpc>
                    <a:spcPct val="120000"/>
                  </a:lnSpc>
                  <a:spcBef>
                    <a:spcPct val="0"/>
                  </a:spcBef>
                  <a:spcAft>
                    <a:spcPts val="1000"/>
                  </a:spcAft>
                </a:pPr>
                <a14:m>
                  <m:oMathPara xmlns:m="http://schemas.openxmlformats.org/officeDocument/2006/math">
                    <m:oMathParaPr>
                      <m:jc m:val="centerGroup"/>
                    </m:oMathParaPr>
                    <m:oMath xmlns:m="http://schemas.openxmlformats.org/officeDocument/2006/math">
                      <m:r>
                        <m:rPr>
                          <m:sty m:val="p"/>
                        </m:rPr>
                        <a:rPr lang="en-US" altLang="zh-CN" sz="2300" i="1" dirty="0">
                          <a:latin typeface="Cambria Math" panose="02040503050406030204" pitchFamily="18" charset="0"/>
                        </a:rPr>
                        <m:t>v</m:t>
                      </m:r>
                      <m:r>
                        <a:rPr lang="en-US" altLang="zh-CN" sz="2300" b="0" i="1" baseline="30000" dirty="0" smtClean="0">
                          <a:latin typeface="Cambria Math" panose="02040503050406030204" pitchFamily="18" charset="0"/>
                        </a:rPr>
                        <m:t>,</m:t>
                      </m:r>
                      <m:r>
                        <a:rPr lang="pt-BR" altLang="zh-CN" sz="2300" i="1" smtClean="0">
                          <a:latin typeface="Cambria Math" panose="02040503050406030204" pitchFamily="18" charset="0"/>
                        </a:rPr>
                        <m:t>=</m:t>
                      </m:r>
                      <m:f>
                        <m:fPr>
                          <m:ctrlPr>
                            <a:rPr lang="pt-BR" altLang="zh-CN" sz="2300" i="1" smtClean="0">
                              <a:latin typeface="Cambria Math" panose="02040503050406030204" pitchFamily="18" charset="0"/>
                            </a:rPr>
                          </m:ctrlPr>
                        </m:fPr>
                        <m:num>
                          <m:r>
                            <m:rPr>
                              <m:sty m:val="p"/>
                            </m:rPr>
                            <a:rPr lang="en-US" altLang="zh-CN" sz="2300" i="1">
                              <a:latin typeface="Cambria Math" panose="02040503050406030204" pitchFamily="18" charset="0"/>
                            </a:rPr>
                            <m:t>v</m:t>
                          </m:r>
                          <m:r>
                            <a:rPr lang="en-US" altLang="zh-CN" sz="2300" i="1">
                              <a:latin typeface="Cambria Math" panose="02040503050406030204" pitchFamily="18" charset="0"/>
                            </a:rPr>
                            <m:t>−</m:t>
                          </m:r>
                          <m:r>
                            <m:rPr>
                              <m:sty m:val="p"/>
                            </m:rPr>
                            <a:rPr lang="en-US" altLang="zh-CN" sz="2300" i="1" smtClean="0">
                              <a:solidFill>
                                <a:srgbClr val="00B050"/>
                              </a:solidFill>
                              <a:latin typeface="Cambria Math" panose="02040503050406030204" pitchFamily="18" charset="0"/>
                            </a:rPr>
                            <m:t>min</m:t>
                          </m:r>
                          <m:r>
                            <m:rPr>
                              <m:sty m:val="p"/>
                            </m:rPr>
                            <a:rPr lang="en-US" altLang="zh-CN" sz="2300" i="1" baseline="-25000">
                              <a:solidFill>
                                <a:srgbClr val="00B050"/>
                              </a:solidFill>
                              <a:latin typeface="Cambria Math" panose="02040503050406030204" pitchFamily="18" charset="0"/>
                            </a:rPr>
                            <m:t>A</m:t>
                          </m:r>
                        </m:num>
                        <m:den>
                          <m:r>
                            <m:rPr>
                              <m:sty m:val="p"/>
                            </m:rPr>
                            <a:rPr lang="en-US" altLang="zh-CN" sz="2300" i="1" smtClean="0">
                              <a:solidFill>
                                <a:srgbClr val="00B050"/>
                              </a:solidFill>
                              <a:latin typeface="Cambria Math" panose="02040503050406030204" pitchFamily="18" charset="0"/>
                            </a:rPr>
                            <m:t>max</m:t>
                          </m:r>
                          <m:r>
                            <a:rPr lang="en-US" altLang="zh-CN" sz="2300" b="0" i="1" baseline="-25000" smtClean="0">
                              <a:solidFill>
                                <a:srgbClr val="00B050"/>
                              </a:solidFill>
                              <a:latin typeface="Cambria Math" panose="02040503050406030204" pitchFamily="18" charset="0"/>
                            </a:rPr>
                            <m:t>𝐴</m:t>
                          </m:r>
                          <m:r>
                            <a:rPr lang="en-US" altLang="zh-CN" sz="2300" b="0" i="1" smtClean="0">
                              <a:latin typeface="Cambria Math" panose="02040503050406030204" pitchFamily="18" charset="0"/>
                            </a:rPr>
                            <m:t>−</m:t>
                          </m:r>
                          <m:r>
                            <a:rPr lang="en-US" altLang="zh-CN" sz="2300" b="0" i="1" smtClean="0">
                              <a:solidFill>
                                <a:srgbClr val="00B050"/>
                              </a:solidFill>
                              <a:latin typeface="Cambria Math" panose="02040503050406030204" pitchFamily="18" charset="0"/>
                            </a:rPr>
                            <m:t>𝑚𝑖𝑛</m:t>
                          </m:r>
                          <m:r>
                            <a:rPr lang="en-US" altLang="zh-CN" sz="2300" b="0" i="1" baseline="-25000" smtClean="0">
                              <a:solidFill>
                                <a:srgbClr val="00B050"/>
                              </a:solidFill>
                              <a:latin typeface="Cambria Math" panose="02040503050406030204" pitchFamily="18" charset="0"/>
                            </a:rPr>
                            <m:t>𝐴</m:t>
                          </m:r>
                        </m:den>
                      </m:f>
                      <m:r>
                        <a:rPr lang="en-US" altLang="zh-CN" sz="2300" i="1">
                          <a:latin typeface="Cambria Math" panose="02040503050406030204" pitchFamily="18" charset="0"/>
                        </a:rPr>
                        <m:t>(</m:t>
                      </m:r>
                      <m:r>
                        <a:rPr lang="en-US" altLang="zh-CN" sz="2300" i="1" smtClean="0">
                          <a:solidFill>
                            <a:srgbClr val="FF0000"/>
                          </a:solidFill>
                          <a:latin typeface="Cambria Math" panose="02040503050406030204" pitchFamily="18" charset="0"/>
                        </a:rPr>
                        <m:t>𝑛𝑒𝑤</m:t>
                      </m:r>
                      <m:r>
                        <a:rPr lang="en-US" altLang="zh-CN" sz="2300" i="1" smtClean="0">
                          <a:solidFill>
                            <a:srgbClr val="FF0000"/>
                          </a:solidFill>
                          <a:latin typeface="Cambria Math" panose="02040503050406030204" pitchFamily="18" charset="0"/>
                        </a:rPr>
                        <m:t>_</m:t>
                      </m:r>
                      <m:r>
                        <m:rPr>
                          <m:sty m:val="p"/>
                        </m:rPr>
                        <a:rPr lang="en-US" altLang="zh-CN" sz="2300" i="1">
                          <a:solidFill>
                            <a:srgbClr val="FF0000"/>
                          </a:solidFill>
                          <a:latin typeface="Cambria Math" panose="02040503050406030204" pitchFamily="18" charset="0"/>
                        </a:rPr>
                        <m:t>max</m:t>
                      </m:r>
                      <m:r>
                        <a:rPr lang="en-US" altLang="zh-CN" sz="2300" i="1" baseline="-25000">
                          <a:solidFill>
                            <a:srgbClr val="FF0000"/>
                          </a:solidFill>
                          <a:latin typeface="Cambria Math" panose="02040503050406030204" pitchFamily="18" charset="0"/>
                        </a:rPr>
                        <m:t>𝐴</m:t>
                      </m:r>
                      <m:r>
                        <a:rPr lang="en-US" altLang="zh-CN" sz="2300" i="1">
                          <a:latin typeface="Cambria Math" panose="02040503050406030204" pitchFamily="18" charset="0"/>
                        </a:rPr>
                        <m:t>−</m:t>
                      </m:r>
                      <m:r>
                        <a:rPr lang="en-US" altLang="zh-CN" sz="2300" i="1" smtClean="0">
                          <a:solidFill>
                            <a:srgbClr val="FF0000"/>
                          </a:solidFill>
                          <a:latin typeface="Cambria Math" panose="02040503050406030204" pitchFamily="18" charset="0"/>
                        </a:rPr>
                        <m:t>𝑛𝑒𝑤</m:t>
                      </m:r>
                      <m:r>
                        <a:rPr lang="en-US" altLang="zh-CN" sz="2300" i="1" smtClean="0">
                          <a:solidFill>
                            <a:srgbClr val="FF0000"/>
                          </a:solidFill>
                          <a:latin typeface="Cambria Math" panose="02040503050406030204" pitchFamily="18" charset="0"/>
                        </a:rPr>
                        <m:t>_</m:t>
                      </m:r>
                      <m:r>
                        <a:rPr lang="en-US" altLang="zh-CN" sz="2300" b="0" i="1" smtClean="0">
                          <a:solidFill>
                            <a:srgbClr val="FF0000"/>
                          </a:solidFill>
                          <a:latin typeface="Cambria Math" panose="02040503050406030204" pitchFamily="18" charset="0"/>
                        </a:rPr>
                        <m:t>𝑚𝑖𝑛</m:t>
                      </m:r>
                      <m:r>
                        <a:rPr lang="en-US" altLang="zh-CN" sz="2300" i="1" baseline="-25000">
                          <a:solidFill>
                            <a:srgbClr val="FF0000"/>
                          </a:solidFill>
                          <a:latin typeface="Cambria Math" panose="02040503050406030204" pitchFamily="18" charset="0"/>
                        </a:rPr>
                        <m:t>𝐴</m:t>
                      </m:r>
                      <m:r>
                        <a:rPr lang="en-US" altLang="zh-CN" sz="2300" b="0" i="1" smtClean="0">
                          <a:latin typeface="Cambria Math" panose="02040503050406030204" pitchFamily="18" charset="0"/>
                        </a:rPr>
                        <m:t>)</m:t>
                      </m:r>
                      <m:r>
                        <a:rPr lang="pt-BR" altLang="zh-CN" sz="2300" i="1" smtClean="0">
                          <a:latin typeface="Cambria Math" panose="02040503050406030204" pitchFamily="18" charset="0"/>
                        </a:rPr>
                        <m:t>+</m:t>
                      </m:r>
                      <m:r>
                        <a:rPr lang="en-US" altLang="zh-CN" sz="2300" i="1" smtClean="0">
                          <a:solidFill>
                            <a:srgbClr val="FF0000"/>
                          </a:solidFill>
                          <a:latin typeface="Cambria Math" panose="02040503050406030204" pitchFamily="18" charset="0"/>
                        </a:rPr>
                        <m:t>𝑛𝑒𝑤</m:t>
                      </m:r>
                      <m:r>
                        <a:rPr lang="en-US" altLang="zh-CN" sz="2300" i="1" smtClean="0">
                          <a:solidFill>
                            <a:srgbClr val="FF0000"/>
                          </a:solidFill>
                          <a:latin typeface="Cambria Math" panose="02040503050406030204" pitchFamily="18" charset="0"/>
                        </a:rPr>
                        <m:t>_</m:t>
                      </m:r>
                      <m:r>
                        <a:rPr lang="en-US" altLang="zh-CN" sz="2300" b="0" i="1" smtClean="0">
                          <a:solidFill>
                            <a:srgbClr val="FF0000"/>
                          </a:solidFill>
                          <a:latin typeface="Cambria Math" panose="02040503050406030204" pitchFamily="18" charset="0"/>
                        </a:rPr>
                        <m:t>𝑚𝑖𝑛</m:t>
                      </m:r>
                      <m:r>
                        <a:rPr lang="en-US" altLang="zh-CN" sz="2300" i="1" baseline="-25000">
                          <a:solidFill>
                            <a:srgbClr val="FF0000"/>
                          </a:solidFill>
                          <a:latin typeface="Cambria Math" panose="02040503050406030204" pitchFamily="18" charset="0"/>
                        </a:rPr>
                        <m:t>𝐴</m:t>
                      </m:r>
                    </m:oMath>
                  </m:oMathPara>
                </a14:m>
                <a:endParaRPr lang="zh-CN" altLang="en-US" sz="2300" dirty="0">
                  <a:latin typeface="+mn-ea"/>
                </a:endParaRPr>
              </a:p>
            </p:txBody>
          </p:sp>
        </mc:Choice>
        <mc:Fallback>
          <p:sp>
            <p:nvSpPr>
              <p:cNvPr id="3" name="矩形 2">
                <a:extLst>
                  <a:ext uri="{FF2B5EF4-FFF2-40B4-BE49-F238E27FC236}">
                    <a16:creationId xmlns:a16="http://schemas.microsoft.com/office/drawing/2014/main" xmlns="" xmlns:a14="http://schemas.microsoft.com/office/drawing/2010/main" id="{2788AA07-2B60-405B-99A5-D0741AE42A06}"/>
                  </a:ext>
                </a:extLst>
              </p:cNvPr>
              <p:cNvSpPr>
                <a:spLocks noRot="1" noChangeAspect="1" noMove="1" noResize="1" noEditPoints="1" noAdjustHandles="1" noChangeArrowheads="1" noChangeShapeType="1" noTextEdit="1"/>
              </p:cNvSpPr>
              <p:nvPr/>
            </p:nvSpPr>
            <p:spPr>
              <a:xfrm>
                <a:off x="1044895" y="1528747"/>
                <a:ext cx="10361041" cy="2619179"/>
              </a:xfrm>
              <a:prstGeom prst="rect">
                <a:avLst/>
              </a:prstGeom>
              <a:blipFill>
                <a:blip r:embed="rId3" cstate="print"/>
                <a:stretch>
                  <a:fillRect l="-882" t="-1399" r="-647"/>
                </a:stretch>
              </a:blipFill>
            </p:spPr>
            <p:txBody>
              <a:bodyPr/>
              <a:lstStyle/>
              <a:p>
                <a:r>
                  <a:rPr lang="zh-CN" altLang="en-US">
                    <a:noFill/>
                  </a:rPr>
                  <a:t> </a:t>
                </a:r>
              </a:p>
            </p:txBody>
          </p:sp>
        </mc:Fallback>
      </mc:AlternateContent>
      <p:sp>
        <p:nvSpPr>
          <p:cNvPr id="12" name="TextBox 5">
            <a:extLst>
              <a:ext uri="{FF2B5EF4-FFF2-40B4-BE49-F238E27FC236}">
                <a16:creationId xmlns:a16="http://schemas.microsoft.com/office/drawing/2014/main" xmlns="" id="{DA0C75CB-45BE-4912-B894-684CA759D54D}"/>
              </a:ext>
            </a:extLst>
          </p:cNvPr>
          <p:cNvSpPr txBox="1">
            <a:spLocks noChangeArrowheads="1"/>
          </p:cNvSpPr>
          <p:nvPr/>
        </p:nvSpPr>
        <p:spPr bwMode="auto">
          <a:xfrm>
            <a:off x="924559" y="4414919"/>
            <a:ext cx="10361041" cy="19080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lr>
                <a:schemeClr val="folHlink"/>
              </a:buClr>
              <a:buFont typeface="Symbol" panose="05050102010706020507" pitchFamily="18" charset="2"/>
              <a:buChar char="·"/>
              <a:defRPr kumimoji="1" sz="3200" b="1">
                <a:solidFill>
                  <a:srgbClr val="3333CC"/>
                </a:solidFill>
                <a:latin typeface="Tahoma" panose="020B0604030504040204" pitchFamily="34" charset="0"/>
                <a:ea typeface="宋体" panose="02010600030101010101" pitchFamily="2" charset="-122"/>
              </a:defRPr>
            </a:lvl1pPr>
            <a:lvl2pPr marL="742950" indent="-285750">
              <a:spcBef>
                <a:spcPct val="20000"/>
              </a:spcBef>
              <a:buClr>
                <a:srgbClr val="3333CC"/>
              </a:buClr>
              <a:buFont typeface="Tahoma" panose="020B0604030504040204" pitchFamily="34" charset="0"/>
              <a:buChar char="–"/>
              <a:defRPr kumimoji="1" sz="2800" b="1">
                <a:solidFill>
                  <a:srgbClr val="3333CC"/>
                </a:solidFill>
                <a:latin typeface="Tahoma" panose="020B0604030504040204" pitchFamily="34" charset="0"/>
                <a:ea typeface="宋体" panose="02010600030101010101" pitchFamily="2" charset="-122"/>
              </a:defRPr>
            </a:lvl2pPr>
            <a:lvl3pPr marL="1143000" indent="-228600">
              <a:spcBef>
                <a:spcPct val="20000"/>
              </a:spcBef>
              <a:buClr>
                <a:schemeClr val="folHlink"/>
              </a:buClr>
              <a:buChar char="•"/>
              <a:defRPr kumimoji="1" sz="2400" b="1">
                <a:solidFill>
                  <a:srgbClr val="3333CC"/>
                </a:solidFill>
                <a:latin typeface="Tahoma" panose="020B0604030504040204" pitchFamily="34" charset="0"/>
                <a:ea typeface="宋体" panose="02010600030101010101" pitchFamily="2" charset="-122"/>
              </a:defRPr>
            </a:lvl3pPr>
            <a:lvl4pPr marL="1600200" indent="-228600">
              <a:spcBef>
                <a:spcPct val="20000"/>
              </a:spcBef>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4pPr>
            <a:lvl5pPr marL="2057400" indent="-228600">
              <a:spcBef>
                <a:spcPct val="20000"/>
              </a:spcBef>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9pPr>
          </a:lstStyle>
          <a:p>
            <a:pPr>
              <a:lnSpc>
                <a:spcPct val="120000"/>
              </a:lnSpc>
              <a:spcBef>
                <a:spcPct val="0"/>
              </a:spcBef>
              <a:spcAft>
                <a:spcPts val="600"/>
              </a:spcAft>
              <a:buNone/>
            </a:pPr>
            <a:r>
              <a:rPr lang="zh-CN" altLang="en-US" sz="2300" b="0" dirty="0">
                <a:solidFill>
                  <a:schemeClr val="tx1"/>
                </a:solidFill>
                <a:latin typeface="Times New Roman" panose="02020603050405020304" pitchFamily="18" charset="0"/>
                <a:ea typeface="华文楷体" panose="02010600040101010101" pitchFamily="2" charset="-122"/>
              </a:rPr>
              <a:t>例：假定属性</a:t>
            </a:r>
            <a:r>
              <a:rPr lang="en-US" altLang="zh-CN" sz="2300" b="0" dirty="0">
                <a:solidFill>
                  <a:schemeClr val="tx1"/>
                </a:solidFill>
                <a:latin typeface="Times New Roman" panose="02020603050405020304" pitchFamily="18" charset="0"/>
                <a:ea typeface="华文楷体" panose="02010600040101010101" pitchFamily="2" charset="-122"/>
              </a:rPr>
              <a:t>income</a:t>
            </a:r>
            <a:r>
              <a:rPr lang="zh-CN" altLang="en-US" sz="2300" b="0" dirty="0">
                <a:solidFill>
                  <a:schemeClr val="tx1"/>
                </a:solidFill>
                <a:latin typeface="Times New Roman" panose="02020603050405020304" pitchFamily="18" charset="0"/>
                <a:ea typeface="华文楷体" panose="02010600040101010101" pitchFamily="2" charset="-122"/>
              </a:rPr>
              <a:t>的最小与最大值分别为</a:t>
            </a:r>
            <a:r>
              <a:rPr lang="en-US" altLang="zh-CN" sz="2300" b="0" dirty="0">
                <a:solidFill>
                  <a:srgbClr val="00B050"/>
                </a:solidFill>
                <a:latin typeface="Times New Roman" panose="02020603050405020304" pitchFamily="18" charset="0"/>
                <a:ea typeface="华文楷体" panose="02010600040101010101" pitchFamily="2" charset="-122"/>
              </a:rPr>
              <a:t>$12000</a:t>
            </a:r>
            <a:r>
              <a:rPr lang="zh-CN" altLang="en-US" sz="2300" b="0" dirty="0">
                <a:solidFill>
                  <a:schemeClr val="tx1"/>
                </a:solidFill>
                <a:latin typeface="Times New Roman" panose="02020603050405020304" pitchFamily="18" charset="0"/>
                <a:ea typeface="华文楷体" panose="02010600040101010101" pitchFamily="2" charset="-122"/>
              </a:rPr>
              <a:t>和</a:t>
            </a:r>
            <a:r>
              <a:rPr lang="en-US" altLang="zh-CN" sz="2300" b="0" dirty="0">
                <a:solidFill>
                  <a:srgbClr val="00B050"/>
                </a:solidFill>
                <a:latin typeface="Times New Roman" panose="02020603050405020304" pitchFamily="18" charset="0"/>
                <a:ea typeface="华文楷体" panose="02010600040101010101" pitchFamily="2" charset="-122"/>
              </a:rPr>
              <a:t>$98000</a:t>
            </a:r>
            <a:r>
              <a:rPr lang="zh-CN" altLang="en-US" sz="2300" b="0" dirty="0">
                <a:solidFill>
                  <a:schemeClr val="tx1"/>
                </a:solidFill>
                <a:latin typeface="Times New Roman" panose="02020603050405020304" pitchFamily="18" charset="0"/>
                <a:ea typeface="华文楷体" panose="02010600040101010101" pitchFamily="2" charset="-122"/>
              </a:rPr>
              <a:t>，可根据最小</a:t>
            </a:r>
            <a:r>
              <a:rPr lang="en-US" altLang="zh-CN" sz="2300" b="0" dirty="0">
                <a:solidFill>
                  <a:schemeClr val="tx1"/>
                </a:solidFill>
                <a:latin typeface="Times New Roman" panose="02020603050405020304" pitchFamily="18" charset="0"/>
                <a:ea typeface="华文楷体" panose="02010600040101010101" pitchFamily="2" charset="-122"/>
              </a:rPr>
              <a:t>—</a:t>
            </a:r>
            <a:r>
              <a:rPr lang="zh-CN" altLang="en-US" sz="2300" b="0" dirty="0">
                <a:solidFill>
                  <a:schemeClr val="tx1"/>
                </a:solidFill>
                <a:latin typeface="Times New Roman" panose="02020603050405020304" pitchFamily="18" charset="0"/>
                <a:ea typeface="华文楷体" panose="02010600040101010101" pitchFamily="2" charset="-122"/>
              </a:rPr>
              <a:t>最大规范化方法将其范围映射到</a:t>
            </a:r>
            <a:r>
              <a:rPr lang="en-US" altLang="zh-CN" sz="2300" b="0" dirty="0">
                <a:solidFill>
                  <a:schemeClr val="tx1"/>
                </a:solidFill>
                <a:latin typeface="Times New Roman" panose="02020603050405020304" pitchFamily="18" charset="0"/>
                <a:ea typeface="华文楷体" panose="02010600040101010101" pitchFamily="2" charset="-122"/>
              </a:rPr>
              <a:t>[</a:t>
            </a:r>
            <a:r>
              <a:rPr lang="en-US" altLang="zh-CN" sz="2300" b="0" dirty="0">
                <a:solidFill>
                  <a:srgbClr val="FF0000"/>
                </a:solidFill>
                <a:latin typeface="Times New Roman" panose="02020603050405020304" pitchFamily="18" charset="0"/>
                <a:ea typeface="华文楷体" panose="02010600040101010101" pitchFamily="2" charset="-122"/>
              </a:rPr>
              <a:t>0,1</a:t>
            </a:r>
            <a:r>
              <a:rPr lang="en-US" altLang="zh-CN" sz="2300" b="0" dirty="0">
                <a:solidFill>
                  <a:schemeClr val="tx1"/>
                </a:solidFill>
                <a:latin typeface="Times New Roman" panose="02020603050405020304" pitchFamily="18" charset="0"/>
                <a:ea typeface="华文楷体" panose="02010600040101010101" pitchFamily="2" charset="-122"/>
              </a:rPr>
              <a:t>]</a:t>
            </a:r>
            <a:r>
              <a:rPr lang="zh-CN" altLang="en-US" sz="2300" b="0" dirty="0">
                <a:solidFill>
                  <a:schemeClr val="tx1"/>
                </a:solidFill>
                <a:latin typeface="Times New Roman" panose="02020603050405020304" pitchFamily="18" charset="0"/>
                <a:ea typeface="华文楷体" panose="02010600040101010101" pitchFamily="2" charset="-122"/>
              </a:rPr>
              <a:t>：</a:t>
            </a:r>
            <a:endParaRPr lang="en-US" altLang="zh-CN" sz="2300" b="0" dirty="0">
              <a:solidFill>
                <a:schemeClr val="tx1"/>
              </a:solidFill>
              <a:latin typeface="Times New Roman" panose="02020603050405020304" pitchFamily="18" charset="0"/>
              <a:ea typeface="华文楷体" panose="02010600040101010101" pitchFamily="2" charset="-122"/>
            </a:endParaRPr>
          </a:p>
          <a:p>
            <a:pPr>
              <a:lnSpc>
                <a:spcPct val="120000"/>
              </a:lnSpc>
              <a:spcBef>
                <a:spcPct val="0"/>
              </a:spcBef>
              <a:spcAft>
                <a:spcPts val="600"/>
              </a:spcAft>
              <a:buNone/>
            </a:pPr>
            <a:r>
              <a:rPr lang="zh-CN" altLang="en-US" sz="2300" b="0" dirty="0">
                <a:solidFill>
                  <a:schemeClr val="tx1"/>
                </a:solidFill>
                <a:latin typeface="Times New Roman" panose="02020603050405020304" pitchFamily="18" charset="0"/>
                <a:ea typeface="华文楷体" panose="02010600040101010101" pitchFamily="2" charset="-122"/>
              </a:rPr>
              <a:t>如：属性值</a:t>
            </a:r>
            <a:r>
              <a:rPr lang="en-US" altLang="zh-CN" sz="2300" b="0" dirty="0">
                <a:solidFill>
                  <a:schemeClr val="tx1"/>
                </a:solidFill>
                <a:latin typeface="Times New Roman" panose="02020603050405020304" pitchFamily="18" charset="0"/>
                <a:ea typeface="华文楷体" panose="02010600040101010101" pitchFamily="2" charset="-122"/>
              </a:rPr>
              <a:t>$</a:t>
            </a:r>
            <a:r>
              <a:rPr lang="en-US" altLang="zh-CN" sz="2300" dirty="0">
                <a:solidFill>
                  <a:srgbClr val="00B0F0"/>
                </a:solidFill>
                <a:latin typeface="Times New Roman" panose="02020603050405020304" pitchFamily="18" charset="0"/>
                <a:ea typeface="华文楷体" panose="02010600040101010101" pitchFamily="2" charset="-122"/>
              </a:rPr>
              <a:t>73600</a:t>
            </a:r>
            <a:r>
              <a:rPr lang="zh-CN" altLang="en-US" sz="2300" b="0" dirty="0">
                <a:solidFill>
                  <a:schemeClr val="tx1"/>
                </a:solidFill>
                <a:latin typeface="Times New Roman" panose="02020603050405020304" pitchFamily="18" charset="0"/>
                <a:ea typeface="华文楷体" panose="02010600040101010101" pitchFamily="2" charset="-122"/>
              </a:rPr>
              <a:t>将变换为：</a:t>
            </a:r>
            <a:endParaRPr lang="en-US" altLang="zh-CN" sz="2300" b="0" dirty="0">
              <a:solidFill>
                <a:schemeClr val="tx1"/>
              </a:solidFill>
              <a:latin typeface="Times New Roman" panose="02020603050405020304" pitchFamily="18" charset="0"/>
              <a:ea typeface="华文楷体" panose="02010600040101010101" pitchFamily="2" charset="-122"/>
            </a:endParaRPr>
          </a:p>
          <a:p>
            <a:pPr>
              <a:lnSpc>
                <a:spcPct val="120000"/>
              </a:lnSpc>
              <a:spcBef>
                <a:spcPct val="0"/>
              </a:spcBef>
              <a:spcAft>
                <a:spcPts val="600"/>
              </a:spcAft>
              <a:buNone/>
            </a:pPr>
            <a:r>
              <a:rPr lang="en-US" altLang="zh-CN" sz="2300" b="0" dirty="0">
                <a:solidFill>
                  <a:schemeClr val="tx1"/>
                </a:solidFill>
                <a:latin typeface="Times New Roman" panose="02020603050405020304" pitchFamily="18" charset="0"/>
                <a:ea typeface="华文楷体" panose="02010600040101010101" pitchFamily="2" charset="-122"/>
              </a:rPr>
              <a:t>[(</a:t>
            </a:r>
            <a:r>
              <a:rPr lang="en-US" altLang="zh-CN" sz="2300" dirty="0">
                <a:solidFill>
                  <a:srgbClr val="00B0F0"/>
                </a:solidFill>
                <a:latin typeface="Times New Roman" panose="02020603050405020304" pitchFamily="18" charset="0"/>
                <a:ea typeface="华文楷体" panose="02010600040101010101" pitchFamily="2" charset="-122"/>
              </a:rPr>
              <a:t>73600</a:t>
            </a:r>
            <a:r>
              <a:rPr lang="en-US" altLang="zh-CN" sz="2300" b="0" dirty="0">
                <a:solidFill>
                  <a:schemeClr val="tx1"/>
                </a:solidFill>
                <a:latin typeface="Times New Roman" panose="02020603050405020304" pitchFamily="18" charset="0"/>
                <a:ea typeface="华文楷体" panose="02010600040101010101" pitchFamily="2" charset="-122"/>
              </a:rPr>
              <a:t>-</a:t>
            </a:r>
            <a:r>
              <a:rPr lang="en-US" altLang="zh-CN" sz="2300" b="0" dirty="0">
                <a:solidFill>
                  <a:srgbClr val="00B050"/>
                </a:solidFill>
                <a:latin typeface="Times New Roman" panose="02020603050405020304" pitchFamily="18" charset="0"/>
                <a:ea typeface="华文楷体" panose="02010600040101010101" pitchFamily="2" charset="-122"/>
              </a:rPr>
              <a:t>12000</a:t>
            </a:r>
            <a:r>
              <a:rPr lang="en-US" altLang="zh-CN" sz="2300" b="0" dirty="0">
                <a:solidFill>
                  <a:schemeClr val="tx1"/>
                </a:solidFill>
                <a:latin typeface="Times New Roman" panose="02020603050405020304" pitchFamily="18" charset="0"/>
                <a:ea typeface="华文楷体" panose="02010600040101010101" pitchFamily="2" charset="-122"/>
              </a:rPr>
              <a:t>)/(</a:t>
            </a:r>
            <a:r>
              <a:rPr lang="en-US" altLang="zh-CN" sz="2300" b="0" dirty="0">
                <a:solidFill>
                  <a:srgbClr val="00B050"/>
                </a:solidFill>
                <a:latin typeface="Times New Roman" panose="02020603050405020304" pitchFamily="18" charset="0"/>
                <a:ea typeface="华文楷体" panose="02010600040101010101" pitchFamily="2" charset="-122"/>
              </a:rPr>
              <a:t>98000</a:t>
            </a:r>
            <a:r>
              <a:rPr lang="en-US" altLang="zh-CN" sz="2300" b="0" dirty="0">
                <a:solidFill>
                  <a:schemeClr val="tx1"/>
                </a:solidFill>
                <a:latin typeface="Times New Roman" panose="02020603050405020304" pitchFamily="18" charset="0"/>
                <a:ea typeface="华文楷体" panose="02010600040101010101" pitchFamily="2" charset="-122"/>
              </a:rPr>
              <a:t>-</a:t>
            </a:r>
            <a:r>
              <a:rPr lang="en-US" altLang="zh-CN" sz="2300" b="0" dirty="0">
                <a:solidFill>
                  <a:srgbClr val="00B050"/>
                </a:solidFill>
                <a:latin typeface="Times New Roman" panose="02020603050405020304" pitchFamily="18" charset="0"/>
                <a:ea typeface="华文楷体" panose="02010600040101010101" pitchFamily="2" charset="-122"/>
              </a:rPr>
              <a:t>12000</a:t>
            </a:r>
            <a:r>
              <a:rPr lang="en-US" altLang="zh-CN" sz="2300" b="0" dirty="0">
                <a:solidFill>
                  <a:schemeClr val="tx1"/>
                </a:solidFill>
                <a:latin typeface="Times New Roman" panose="02020603050405020304" pitchFamily="18" charset="0"/>
                <a:ea typeface="华文楷体" panose="02010600040101010101" pitchFamily="2" charset="-122"/>
              </a:rPr>
              <a:t>)]*(</a:t>
            </a:r>
            <a:r>
              <a:rPr lang="en-US" altLang="zh-CN" sz="2300" b="0" dirty="0">
                <a:solidFill>
                  <a:srgbClr val="FF0000"/>
                </a:solidFill>
                <a:latin typeface="Times New Roman" panose="02020603050405020304" pitchFamily="18" charset="0"/>
                <a:ea typeface="华文楷体" panose="02010600040101010101" pitchFamily="2" charset="-122"/>
              </a:rPr>
              <a:t>1</a:t>
            </a:r>
            <a:r>
              <a:rPr lang="en-US" altLang="zh-CN" sz="2300" b="0" dirty="0">
                <a:solidFill>
                  <a:schemeClr val="tx1"/>
                </a:solidFill>
                <a:latin typeface="Times New Roman" panose="02020603050405020304" pitchFamily="18" charset="0"/>
                <a:ea typeface="华文楷体" panose="02010600040101010101" pitchFamily="2" charset="-122"/>
              </a:rPr>
              <a:t>-</a:t>
            </a:r>
            <a:r>
              <a:rPr lang="en-US" altLang="zh-CN" sz="2300" b="0" dirty="0">
                <a:solidFill>
                  <a:srgbClr val="FF0000"/>
                </a:solidFill>
                <a:latin typeface="Times New Roman" panose="02020603050405020304" pitchFamily="18" charset="0"/>
                <a:ea typeface="华文楷体" panose="02010600040101010101" pitchFamily="2" charset="-122"/>
              </a:rPr>
              <a:t>0</a:t>
            </a:r>
            <a:r>
              <a:rPr lang="en-US" altLang="zh-CN" sz="2300" b="0" dirty="0">
                <a:solidFill>
                  <a:schemeClr val="tx1"/>
                </a:solidFill>
                <a:latin typeface="Times New Roman" panose="02020603050405020304" pitchFamily="18" charset="0"/>
                <a:ea typeface="华文楷体" panose="02010600040101010101" pitchFamily="2" charset="-122"/>
              </a:rPr>
              <a:t>)+</a:t>
            </a:r>
            <a:r>
              <a:rPr lang="en-US" altLang="zh-CN" sz="2300" b="0" dirty="0">
                <a:solidFill>
                  <a:srgbClr val="FF0000"/>
                </a:solidFill>
                <a:latin typeface="Times New Roman" panose="02020603050405020304" pitchFamily="18" charset="0"/>
                <a:ea typeface="华文楷体" panose="02010600040101010101" pitchFamily="2" charset="-122"/>
              </a:rPr>
              <a:t>0</a:t>
            </a:r>
            <a:r>
              <a:rPr lang="en-US" altLang="zh-CN" sz="2300" b="0" dirty="0">
                <a:solidFill>
                  <a:schemeClr val="tx1"/>
                </a:solidFill>
                <a:latin typeface="Times New Roman" panose="02020603050405020304" pitchFamily="18" charset="0"/>
                <a:ea typeface="华文楷体" panose="02010600040101010101" pitchFamily="2" charset="-122"/>
              </a:rPr>
              <a:t>=</a:t>
            </a:r>
            <a:r>
              <a:rPr lang="en-US" altLang="zh-CN" sz="2300" dirty="0">
                <a:solidFill>
                  <a:srgbClr val="00B0F0"/>
                </a:solidFill>
                <a:latin typeface="Times New Roman" panose="02020603050405020304" pitchFamily="18" charset="0"/>
                <a:ea typeface="华文楷体" panose="02010600040101010101" pitchFamily="2" charset="-122"/>
              </a:rPr>
              <a:t>0.716</a:t>
            </a:r>
            <a:endParaRPr lang="zh-CN" altLang="en-US" sz="2300" dirty="0">
              <a:solidFill>
                <a:srgbClr val="00B0F0"/>
              </a:solidFill>
              <a:latin typeface="Times New Roman" panose="02020603050405020304" pitchFamily="18" charset="0"/>
              <a:ea typeface="华文楷体" panose="02010600040101010101" pitchFamily="2" charset="-122"/>
            </a:endParaRPr>
          </a:p>
        </p:txBody>
      </p:sp>
      <p:sp>
        <p:nvSpPr>
          <p:cNvPr id="10" name="TextBox 6">
            <a:extLst>
              <a:ext uri="{FF2B5EF4-FFF2-40B4-BE49-F238E27FC236}">
                <a16:creationId xmlns:a16="http://schemas.microsoft.com/office/drawing/2014/main" xmlns="" id="{74021353-72B3-4B6C-8697-38A53C10683F}"/>
              </a:ext>
            </a:extLst>
          </p:cNvPr>
          <p:cNvSpPr txBox="1"/>
          <p:nvPr/>
        </p:nvSpPr>
        <p:spPr>
          <a:xfrm>
            <a:off x="1044896" y="755621"/>
            <a:ext cx="3763493" cy="461665"/>
          </a:xfrm>
          <a:prstGeom prst="rect">
            <a:avLst/>
          </a:prstGeom>
          <a:noFill/>
        </p:spPr>
        <p:txBody>
          <a:bodyPr wrap="square" rtlCol="0">
            <a:spAutoFit/>
          </a:bodyPr>
          <a:lstStyle/>
          <a:p>
            <a:r>
              <a:rPr lang="zh-CN" altLang="en-US" sz="2400" b="1" dirty="0">
                <a:solidFill>
                  <a:schemeClr val="tx1">
                    <a:lumMod val="65000"/>
                    <a:lumOff val="35000"/>
                  </a:schemeClr>
                </a:solidFill>
                <a:latin typeface="微软雅黑" panose="020B0503020204020204" charset="-122"/>
                <a:ea typeface="微软雅黑" panose="020B0503020204020204" charset="-122"/>
              </a:rPr>
              <a:t>数据变换</a:t>
            </a:r>
          </a:p>
        </p:txBody>
      </p:sp>
      <p:sp>
        <p:nvSpPr>
          <p:cNvPr id="13" name="灯片编号占位符 12"/>
          <p:cNvSpPr>
            <a:spLocks noGrp="1"/>
          </p:cNvSpPr>
          <p:nvPr>
            <p:ph type="sldNum" sz="quarter" idx="12"/>
          </p:nvPr>
        </p:nvSpPr>
        <p:spPr/>
        <p:txBody>
          <a:bodyPr/>
          <a:lstStyle/>
          <a:p>
            <a:fld id="{7D9BB5D0-35E4-459D-AEF3-FE4D7C45CC19}" type="slidenum">
              <a:rPr lang="zh-CN" altLang="en-US" smtClean="0"/>
              <a:pPr/>
              <a:t>64</a:t>
            </a:fld>
            <a:endParaRPr lang="zh-CN" altLang="en-US"/>
          </a:p>
        </p:txBody>
      </p:sp>
    </p:spTree>
    <p:extLst>
      <p:ext uri="{BB962C8B-B14F-4D97-AF65-F5344CB8AC3E}">
        <p14:creationId xmlns:p14="http://schemas.microsoft.com/office/powerpoint/2010/main" xmlns="" val="638059903"/>
      </p:ext>
    </p:extLst>
  </p:cSld>
  <p:clrMapOvr>
    <a:masterClrMapping/>
  </p:clrMapOvr>
  <mc:AlternateContent xmlns:mc="http://schemas.openxmlformats.org/markup-compatibility/2006">
    <mc:Choice xmlns:p14="http://schemas.microsoft.com/office/powerpoint/2010/main" xmlns="" Requires="p14">
      <p:transition spd="slow" p14:dur="2000" advTm="71856"/>
    </mc:Choice>
    <mc:Fallback>
      <p:transition spd="slow" advTm="71856"/>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48132" name="TextBox 5">
                <a:extLst>
                  <a:ext uri="{FF2B5EF4-FFF2-40B4-BE49-F238E27FC236}">
                    <a16:creationId xmlns:a16="http://schemas.microsoft.com/office/drawing/2014/main" id="{206850FE-5B06-492A-98DC-65699A5A133C}"/>
                  </a:ext>
                </a:extLst>
              </p:cNvPr>
              <p:cNvSpPr txBox="1">
                <a:spLocks noChangeArrowheads="1"/>
              </p:cNvSpPr>
              <p:nvPr/>
            </p:nvSpPr>
            <p:spPr bwMode="auto">
              <a:xfrm>
                <a:off x="1044896" y="1500188"/>
                <a:ext cx="10264788" cy="307616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kumimoji="1" sz="4800" b="1">
                    <a:solidFill>
                      <a:schemeClr val="hlink"/>
                    </a:solidFill>
                    <a:latin typeface="Tahoma" pitchFamily="34" charset="0"/>
                    <a:ea typeface="黑体" pitchFamily="49" charset="-122"/>
                  </a:defRPr>
                </a:lvl1pPr>
                <a:lvl2pPr marL="742950" indent="-285750" eaLnBrk="0" hangingPunct="0">
                  <a:defRPr kumimoji="1" sz="4800" b="1">
                    <a:solidFill>
                      <a:schemeClr val="hlink"/>
                    </a:solidFill>
                    <a:latin typeface="Tahoma" pitchFamily="34" charset="0"/>
                    <a:ea typeface="黑体" pitchFamily="49" charset="-122"/>
                  </a:defRPr>
                </a:lvl2pPr>
                <a:lvl3pPr marL="1143000" indent="-228600" eaLnBrk="0" hangingPunct="0">
                  <a:defRPr kumimoji="1" sz="4800" b="1">
                    <a:solidFill>
                      <a:schemeClr val="hlink"/>
                    </a:solidFill>
                    <a:latin typeface="Tahoma" pitchFamily="34" charset="0"/>
                    <a:ea typeface="黑体" pitchFamily="49" charset="-122"/>
                  </a:defRPr>
                </a:lvl3pPr>
                <a:lvl4pPr marL="1600200" indent="-228600" eaLnBrk="0" hangingPunct="0">
                  <a:defRPr kumimoji="1" sz="4800" b="1">
                    <a:solidFill>
                      <a:schemeClr val="hlink"/>
                    </a:solidFill>
                    <a:latin typeface="Tahoma" pitchFamily="34" charset="0"/>
                    <a:ea typeface="黑体" pitchFamily="49" charset="-122"/>
                  </a:defRPr>
                </a:lvl4pPr>
                <a:lvl5pPr marL="2057400" indent="-228600" eaLnBrk="0" hangingPunct="0">
                  <a:defRPr kumimoji="1" sz="4800" b="1">
                    <a:solidFill>
                      <a:schemeClr val="hlink"/>
                    </a:solidFill>
                    <a:latin typeface="Tahoma" pitchFamily="34" charset="0"/>
                    <a:ea typeface="黑体" pitchFamily="49" charset="-122"/>
                  </a:defRPr>
                </a:lvl5pPr>
                <a:lvl6pPr marL="2514600" indent="-228600" algn="ctr" eaLnBrk="0" fontAlgn="base" hangingPunct="0">
                  <a:spcBef>
                    <a:spcPct val="0"/>
                  </a:spcBef>
                  <a:spcAft>
                    <a:spcPct val="0"/>
                  </a:spcAft>
                  <a:buClr>
                    <a:schemeClr val="folHlink"/>
                  </a:buClr>
                  <a:defRPr kumimoji="1" sz="4800" b="1">
                    <a:solidFill>
                      <a:schemeClr val="hlink"/>
                    </a:solidFill>
                    <a:latin typeface="Tahoma" pitchFamily="34" charset="0"/>
                    <a:ea typeface="黑体" pitchFamily="49" charset="-122"/>
                  </a:defRPr>
                </a:lvl6pPr>
                <a:lvl7pPr marL="2971800" indent="-228600" algn="ctr" eaLnBrk="0" fontAlgn="base" hangingPunct="0">
                  <a:spcBef>
                    <a:spcPct val="0"/>
                  </a:spcBef>
                  <a:spcAft>
                    <a:spcPct val="0"/>
                  </a:spcAft>
                  <a:buClr>
                    <a:schemeClr val="folHlink"/>
                  </a:buClr>
                  <a:defRPr kumimoji="1" sz="4800" b="1">
                    <a:solidFill>
                      <a:schemeClr val="hlink"/>
                    </a:solidFill>
                    <a:latin typeface="Tahoma" pitchFamily="34" charset="0"/>
                    <a:ea typeface="黑体" pitchFamily="49" charset="-122"/>
                  </a:defRPr>
                </a:lvl7pPr>
                <a:lvl8pPr marL="3429000" indent="-228600" algn="ctr" eaLnBrk="0" fontAlgn="base" hangingPunct="0">
                  <a:spcBef>
                    <a:spcPct val="0"/>
                  </a:spcBef>
                  <a:spcAft>
                    <a:spcPct val="0"/>
                  </a:spcAft>
                  <a:buClr>
                    <a:schemeClr val="folHlink"/>
                  </a:buClr>
                  <a:defRPr kumimoji="1" sz="4800" b="1">
                    <a:solidFill>
                      <a:schemeClr val="hlink"/>
                    </a:solidFill>
                    <a:latin typeface="Tahoma" pitchFamily="34" charset="0"/>
                    <a:ea typeface="黑体" pitchFamily="49" charset="-122"/>
                  </a:defRPr>
                </a:lvl8pPr>
                <a:lvl9pPr marL="3886200" indent="-228600" algn="ctr" eaLnBrk="0" fontAlgn="base" hangingPunct="0">
                  <a:spcBef>
                    <a:spcPct val="0"/>
                  </a:spcBef>
                  <a:spcAft>
                    <a:spcPct val="0"/>
                  </a:spcAft>
                  <a:buClr>
                    <a:schemeClr val="folHlink"/>
                  </a:buClr>
                  <a:defRPr kumimoji="1" sz="4800" b="1">
                    <a:solidFill>
                      <a:schemeClr val="hlink"/>
                    </a:solidFill>
                    <a:latin typeface="Tahoma" pitchFamily="34" charset="0"/>
                    <a:ea typeface="黑体" pitchFamily="49" charset="-122"/>
                  </a:defRPr>
                </a:lvl9pPr>
              </a:lstStyle>
              <a:p>
                <a:pPr eaLnBrk="1" hangingPunct="1">
                  <a:lnSpc>
                    <a:spcPct val="120000"/>
                  </a:lnSpc>
                  <a:buClr>
                    <a:schemeClr val="folHlink"/>
                  </a:buClr>
                  <a:defRPr/>
                </a:pPr>
                <a:r>
                  <a:rPr lang="en-US" altLang="zh-CN" sz="2400" b="0" dirty="0">
                    <a:solidFill>
                      <a:schemeClr val="tx1"/>
                    </a:solidFill>
                    <a:latin typeface="+mn-ea"/>
                    <a:ea typeface="+mn-ea"/>
                  </a:rPr>
                  <a:t>2</a:t>
                </a:r>
                <a:r>
                  <a:rPr lang="zh-CN" altLang="en-US" sz="2400" b="0" dirty="0">
                    <a:solidFill>
                      <a:schemeClr val="tx1"/>
                    </a:solidFill>
                    <a:latin typeface="+mn-ea"/>
                    <a:ea typeface="+mn-ea"/>
                  </a:rPr>
                  <a:t>）</a:t>
                </a:r>
                <a:r>
                  <a:rPr lang="en-US" altLang="zh-CN" sz="2400" dirty="0">
                    <a:solidFill>
                      <a:schemeClr val="tx1"/>
                    </a:solidFill>
                    <a:latin typeface="+mn-ea"/>
                    <a:ea typeface="+mn-ea"/>
                  </a:rPr>
                  <a:t>z-score</a:t>
                </a:r>
                <a:r>
                  <a:rPr lang="zh-CN" altLang="en-US" sz="2400" dirty="0">
                    <a:solidFill>
                      <a:schemeClr val="tx1"/>
                    </a:solidFill>
                    <a:latin typeface="+mn-ea"/>
                    <a:ea typeface="+mn-ea"/>
                  </a:rPr>
                  <a:t>规范化</a:t>
                </a:r>
                <a:r>
                  <a:rPr lang="zh-CN" altLang="en-US" sz="2400" b="0" dirty="0">
                    <a:solidFill>
                      <a:schemeClr val="tx1"/>
                    </a:solidFill>
                    <a:latin typeface="+mn-ea"/>
                    <a:ea typeface="+mn-ea"/>
                  </a:rPr>
                  <a:t>（零均值规范化）：</a:t>
                </a:r>
                <a:endParaRPr lang="en-US" altLang="zh-CN" sz="2400" b="0" dirty="0">
                  <a:solidFill>
                    <a:schemeClr val="tx1"/>
                  </a:solidFill>
                  <a:latin typeface="+mn-ea"/>
                  <a:ea typeface="+mn-ea"/>
                </a:endParaRPr>
              </a:p>
              <a:p>
                <a:pPr marL="342900" indent="-342900" eaLnBrk="1" hangingPunct="1">
                  <a:lnSpc>
                    <a:spcPct val="120000"/>
                  </a:lnSpc>
                  <a:buClr>
                    <a:schemeClr val="folHlink"/>
                  </a:buClr>
                  <a:buFont typeface="Wingdings" pitchFamily="2" charset="2"/>
                  <a:buChar char="Ø"/>
                  <a:defRPr/>
                </a:pPr>
                <a:r>
                  <a:rPr lang="zh-CN" altLang="en-US" sz="2400" b="0" dirty="0">
                    <a:solidFill>
                      <a:schemeClr val="tx1"/>
                    </a:solidFill>
                    <a:latin typeface="+mn-ea"/>
                    <a:ea typeface="+mn-ea"/>
                  </a:rPr>
                  <a:t>将属性</a:t>
                </a:r>
                <a:r>
                  <a:rPr lang="en-US" altLang="zh-CN" sz="2400" b="0" dirty="0">
                    <a:solidFill>
                      <a:schemeClr val="tx1"/>
                    </a:solidFill>
                    <a:latin typeface="+mn-ea"/>
                    <a:ea typeface="+mn-ea"/>
                  </a:rPr>
                  <a:t>A</a:t>
                </a:r>
                <a:r>
                  <a:rPr lang="zh-CN" altLang="en-US" sz="2400" b="0" dirty="0">
                    <a:solidFill>
                      <a:schemeClr val="tx1"/>
                    </a:solidFill>
                    <a:latin typeface="+mn-ea"/>
                    <a:ea typeface="+mn-ea"/>
                  </a:rPr>
                  <a:t>的值根据其</a:t>
                </a:r>
                <a:r>
                  <a:rPr lang="zh-CN" altLang="en-US" sz="2400" dirty="0">
                    <a:solidFill>
                      <a:srgbClr val="FF0000"/>
                    </a:solidFill>
                    <a:latin typeface="+mn-ea"/>
                    <a:ea typeface="+mn-ea"/>
                  </a:rPr>
                  <a:t>平均值</a:t>
                </a:r>
                <a:r>
                  <a:rPr lang="zh-CN" altLang="en-US" sz="2400" b="0" dirty="0">
                    <a:solidFill>
                      <a:schemeClr val="tx1"/>
                    </a:solidFill>
                    <a:latin typeface="+mn-ea"/>
                    <a:ea typeface="+mn-ea"/>
                  </a:rPr>
                  <a:t>和</a:t>
                </a:r>
                <a:r>
                  <a:rPr lang="zh-CN" altLang="en-US" sz="2400" dirty="0">
                    <a:solidFill>
                      <a:srgbClr val="FF0000"/>
                    </a:solidFill>
                    <a:latin typeface="+mn-ea"/>
                    <a:ea typeface="+mn-ea"/>
                  </a:rPr>
                  <a:t>标准差</a:t>
                </a:r>
                <a:r>
                  <a:rPr lang="zh-CN" altLang="en-US" sz="2400" b="0" dirty="0">
                    <a:solidFill>
                      <a:schemeClr val="tx1"/>
                    </a:solidFill>
                    <a:latin typeface="+mn-ea"/>
                    <a:ea typeface="+mn-ea"/>
                  </a:rPr>
                  <a:t>进行规范化；</a:t>
                </a:r>
                <a:endParaRPr lang="en-US" altLang="zh-CN" sz="2400" b="0" dirty="0">
                  <a:solidFill>
                    <a:schemeClr val="tx1"/>
                  </a:solidFill>
                  <a:latin typeface="+mn-ea"/>
                  <a:ea typeface="+mn-ea"/>
                </a:endParaRPr>
              </a:p>
              <a:p>
                <a:pPr marL="342900" indent="-342900" eaLnBrk="1" hangingPunct="1">
                  <a:lnSpc>
                    <a:spcPct val="120000"/>
                  </a:lnSpc>
                  <a:buClr>
                    <a:schemeClr val="folHlink"/>
                  </a:buClr>
                  <a:buFont typeface="Wingdings" pitchFamily="2" charset="2"/>
                  <a:buChar char="Ø"/>
                  <a:defRPr/>
                </a:pPr>
                <a:r>
                  <a:rPr lang="zh-CN" altLang="en-US" sz="2400" b="0" dirty="0">
                    <a:solidFill>
                      <a:schemeClr val="tx1"/>
                    </a:solidFill>
                    <a:latin typeface="+mn-ea"/>
                    <a:ea typeface="+mn-ea"/>
                  </a:rPr>
                  <a:t>常用于属性最大值与最小值未知，或使用最小最大规范化方法会出现异常数据的情况。</a:t>
                </a:r>
                <a:endParaRPr lang="en-US" altLang="zh-CN" sz="2400" b="0" dirty="0">
                  <a:solidFill>
                    <a:schemeClr val="tx1"/>
                  </a:solidFill>
                  <a:latin typeface="+mn-ea"/>
                  <a:ea typeface="+mn-ea"/>
                </a:endParaRPr>
              </a:p>
              <a:p>
                <a:pPr eaLnBrk="1" hangingPunct="1">
                  <a:lnSpc>
                    <a:spcPct val="120000"/>
                  </a:lnSpc>
                  <a:buClr>
                    <a:schemeClr val="folHlink"/>
                  </a:buClr>
                  <a:defRPr/>
                </a:pPr>
                <a14:m>
                  <m:oMathPara xmlns:m="http://schemas.openxmlformats.org/officeDocument/2006/math">
                    <m:oMathParaPr>
                      <m:jc m:val="centerGroup"/>
                    </m:oMathParaPr>
                    <m:oMath xmlns:m="http://schemas.openxmlformats.org/officeDocument/2006/math">
                      <m:r>
                        <m:rPr>
                          <m:sty m:val="p"/>
                        </m:rPr>
                        <a:rPr lang="en-US" altLang="zh-CN" sz="2400" i="1" dirty="0">
                          <a:latin typeface="Cambria Math" panose="02040503050406030204" pitchFamily="18" charset="0"/>
                        </a:rPr>
                        <m:t>v</m:t>
                      </m:r>
                      <m:r>
                        <a:rPr lang="en-US" altLang="zh-CN" sz="2400" b="0" i="1" baseline="30000" dirty="0">
                          <a:latin typeface="Cambria Math" panose="02040503050406030204" pitchFamily="18" charset="0"/>
                        </a:rPr>
                        <m:t>,</m:t>
                      </m:r>
                      <m:r>
                        <a:rPr lang="pt-BR" altLang="zh-CN" sz="2400" i="1">
                          <a:latin typeface="Cambria Math" panose="02040503050406030204" pitchFamily="18" charset="0"/>
                        </a:rPr>
                        <m:t>=</m:t>
                      </m:r>
                      <m:f>
                        <m:fPr>
                          <m:ctrlPr>
                            <a:rPr lang="pt-BR" altLang="zh-CN" sz="2400" i="1">
                              <a:latin typeface="Cambria Math" panose="02040503050406030204" pitchFamily="18" charset="0"/>
                            </a:rPr>
                          </m:ctrlPr>
                        </m:fPr>
                        <m:num>
                          <m:r>
                            <m:rPr>
                              <m:sty m:val="p"/>
                            </m:rPr>
                            <a:rPr lang="en-US" altLang="zh-CN" sz="2400" i="1">
                              <a:latin typeface="Cambria Math" panose="02040503050406030204" pitchFamily="18" charset="0"/>
                            </a:rPr>
                            <m:t>v</m:t>
                          </m:r>
                          <m:r>
                            <a:rPr lang="en-US" altLang="zh-CN" sz="2400" i="1">
                              <a:latin typeface="Cambria Math" panose="02040503050406030204" pitchFamily="18" charset="0"/>
                            </a:rPr>
                            <m:t>−</m:t>
                          </m:r>
                          <m:r>
                            <a:rPr lang="en-US" altLang="zh-CN" sz="2400" b="1" i="1" smtClean="0">
                              <a:solidFill>
                                <a:srgbClr val="00B050"/>
                              </a:solidFill>
                              <a:latin typeface="Cambria Math" panose="02040503050406030204" pitchFamily="18" charset="0"/>
                            </a:rPr>
                            <m:t>𝒎𝒆𝒂𝒏</m:t>
                          </m:r>
                          <m:r>
                            <m:rPr>
                              <m:sty m:val="p"/>
                            </m:rPr>
                            <a:rPr lang="en-US" altLang="zh-CN" sz="2400" i="1" baseline="-25000">
                              <a:solidFill>
                                <a:srgbClr val="00B050"/>
                              </a:solidFill>
                              <a:latin typeface="Cambria Math" panose="02040503050406030204" pitchFamily="18" charset="0"/>
                            </a:rPr>
                            <m:t>A</m:t>
                          </m:r>
                        </m:num>
                        <m:den>
                          <m:r>
                            <a:rPr lang="en-US" altLang="zh-CN" sz="2400" b="1" i="1" smtClean="0">
                              <a:solidFill>
                                <a:srgbClr val="FFC000"/>
                              </a:solidFill>
                              <a:latin typeface="Cambria Math" panose="02040503050406030204" pitchFamily="18" charset="0"/>
                            </a:rPr>
                            <m:t>𝒔𝒕𝒂𝒏𝒅𝒂𝒓𝒅</m:t>
                          </m:r>
                          <m:r>
                            <a:rPr lang="en-US" altLang="zh-CN" sz="2400" b="1" i="1" smtClean="0">
                              <a:solidFill>
                                <a:srgbClr val="FFC000"/>
                              </a:solidFill>
                              <a:latin typeface="Cambria Math" panose="02040503050406030204" pitchFamily="18" charset="0"/>
                            </a:rPr>
                            <m:t>_</m:t>
                          </m:r>
                          <m:r>
                            <a:rPr lang="en-US" altLang="zh-CN" sz="2400" b="1" i="1" smtClean="0">
                              <a:solidFill>
                                <a:srgbClr val="FFC000"/>
                              </a:solidFill>
                              <a:latin typeface="Cambria Math" panose="02040503050406030204" pitchFamily="18" charset="0"/>
                            </a:rPr>
                            <m:t>𝒅𝒆𝒗</m:t>
                          </m:r>
                          <m:r>
                            <a:rPr lang="en-US" altLang="zh-CN" sz="2400" b="0" i="1" baseline="-25000">
                              <a:solidFill>
                                <a:srgbClr val="FFC000"/>
                              </a:solidFill>
                              <a:latin typeface="Cambria Math" panose="02040503050406030204" pitchFamily="18" charset="0"/>
                            </a:rPr>
                            <m:t>𝐴</m:t>
                          </m:r>
                        </m:den>
                      </m:f>
                    </m:oMath>
                  </m:oMathPara>
                </a14:m>
                <a:endParaRPr lang="zh-CN" altLang="en-US" sz="2400" dirty="0">
                  <a:latin typeface="+mn-ea"/>
                </a:endParaRPr>
              </a:p>
              <a:p>
                <a:pPr marL="342900" indent="-342900" eaLnBrk="1" hangingPunct="1">
                  <a:lnSpc>
                    <a:spcPct val="120000"/>
                  </a:lnSpc>
                  <a:buClr>
                    <a:schemeClr val="folHlink"/>
                  </a:buClr>
                  <a:buFont typeface="Wingdings" pitchFamily="2" charset="2"/>
                  <a:buChar char="Ø"/>
                  <a:defRPr/>
                </a:pPr>
                <a:endParaRPr lang="zh-CN" altLang="en-US" sz="2400" b="0" dirty="0">
                  <a:solidFill>
                    <a:schemeClr val="tx1"/>
                  </a:solidFill>
                  <a:latin typeface="+mn-ea"/>
                  <a:ea typeface="+mn-ea"/>
                </a:endParaRPr>
              </a:p>
            </p:txBody>
          </p:sp>
        </mc:Choice>
        <mc:Fallback>
          <p:sp>
            <p:nvSpPr>
              <p:cNvPr id="48132" name="TextBox 5">
                <a:extLst>
                  <a:ext uri="{FF2B5EF4-FFF2-40B4-BE49-F238E27FC236}">
                    <a16:creationId xmlns:a16="http://schemas.microsoft.com/office/drawing/2014/main" xmlns="" xmlns:a14="http://schemas.microsoft.com/office/drawing/2010/main" id="{206850FE-5B06-492A-98DC-65699A5A133C}"/>
                  </a:ext>
                </a:extLst>
              </p:cNvPr>
              <p:cNvSpPr txBox="1">
                <a:spLocks noRot="1" noChangeAspect="1" noMove="1" noResize="1" noEditPoints="1" noAdjustHandles="1" noChangeArrowheads="1" noChangeShapeType="1" noTextEdit="1"/>
              </p:cNvSpPr>
              <p:nvPr/>
            </p:nvSpPr>
            <p:spPr bwMode="auto">
              <a:xfrm>
                <a:off x="1044896" y="1500188"/>
                <a:ext cx="10264788" cy="3076163"/>
              </a:xfrm>
              <a:prstGeom prst="rect">
                <a:avLst/>
              </a:prstGeom>
              <a:blipFill>
                <a:blip r:embed="rId3" cstate="print"/>
                <a:stretch>
                  <a:fillRect l="-891" t="-1188"/>
                </a:stretch>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64518" name="TextBox 7">
                <a:extLst>
                  <a:ext uri="{FF2B5EF4-FFF2-40B4-BE49-F238E27FC236}">
                    <a16:creationId xmlns:a16="http://schemas.microsoft.com/office/drawing/2014/main" id="{4BB1DB3B-CA0A-425D-9F09-5FF606D9413D}"/>
                  </a:ext>
                </a:extLst>
              </p:cNvPr>
              <p:cNvSpPr txBox="1">
                <a:spLocks noChangeArrowheads="1"/>
              </p:cNvSpPr>
              <p:nvPr/>
            </p:nvSpPr>
            <p:spPr bwMode="auto">
              <a:xfrm>
                <a:off x="1044896" y="4709110"/>
                <a:ext cx="10104367" cy="194514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lr>
                    <a:schemeClr val="folHlink"/>
                  </a:buClr>
                  <a:buFont typeface="Symbol" panose="05050102010706020507" pitchFamily="18" charset="2"/>
                  <a:buChar char="·"/>
                  <a:defRPr kumimoji="1" sz="3200" b="1">
                    <a:solidFill>
                      <a:srgbClr val="3333CC"/>
                    </a:solidFill>
                    <a:latin typeface="Tahoma" panose="020B0604030504040204" pitchFamily="34" charset="0"/>
                    <a:ea typeface="宋体" panose="02010600030101010101" pitchFamily="2" charset="-122"/>
                  </a:defRPr>
                </a:lvl1pPr>
                <a:lvl2pPr marL="742950" indent="-285750">
                  <a:spcBef>
                    <a:spcPct val="20000"/>
                  </a:spcBef>
                  <a:buClr>
                    <a:srgbClr val="3333CC"/>
                  </a:buClr>
                  <a:buFont typeface="Tahoma" panose="020B0604030504040204" pitchFamily="34" charset="0"/>
                  <a:buChar char="–"/>
                  <a:defRPr kumimoji="1" sz="2800" b="1">
                    <a:solidFill>
                      <a:srgbClr val="3333CC"/>
                    </a:solidFill>
                    <a:latin typeface="Tahoma" panose="020B0604030504040204" pitchFamily="34" charset="0"/>
                    <a:ea typeface="宋体" panose="02010600030101010101" pitchFamily="2" charset="-122"/>
                  </a:defRPr>
                </a:lvl2pPr>
                <a:lvl3pPr marL="1143000" indent="-228600">
                  <a:spcBef>
                    <a:spcPct val="20000"/>
                  </a:spcBef>
                  <a:buClr>
                    <a:schemeClr val="folHlink"/>
                  </a:buClr>
                  <a:buChar char="•"/>
                  <a:defRPr kumimoji="1" sz="2400" b="1">
                    <a:solidFill>
                      <a:srgbClr val="3333CC"/>
                    </a:solidFill>
                    <a:latin typeface="Tahoma" panose="020B0604030504040204" pitchFamily="34" charset="0"/>
                    <a:ea typeface="宋体" panose="02010600030101010101" pitchFamily="2" charset="-122"/>
                  </a:defRPr>
                </a:lvl3pPr>
                <a:lvl4pPr marL="1600200" indent="-228600">
                  <a:spcBef>
                    <a:spcPct val="20000"/>
                  </a:spcBef>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4pPr>
                <a:lvl5pPr marL="2057400" indent="-228600">
                  <a:spcBef>
                    <a:spcPct val="20000"/>
                  </a:spcBef>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9pPr>
              </a:lstStyle>
              <a:p>
                <a:pPr>
                  <a:lnSpc>
                    <a:spcPct val="120000"/>
                  </a:lnSpc>
                  <a:spcBef>
                    <a:spcPct val="0"/>
                  </a:spcBef>
                  <a:spcAft>
                    <a:spcPts val="600"/>
                  </a:spcAft>
                  <a:buNone/>
                </a:pPr>
                <a:r>
                  <a:rPr lang="zh-CN" altLang="en-US" sz="2300" b="0" dirty="0">
                    <a:solidFill>
                      <a:schemeClr val="tx1"/>
                    </a:solidFill>
                    <a:latin typeface="Times New Roman" panose="02020603050405020304" pitchFamily="18" charset="0"/>
                    <a:ea typeface="华文楷体" panose="02010600040101010101" pitchFamily="2" charset="-122"/>
                  </a:rPr>
                  <a:t>    其中，</a:t>
                </a:r>
                <a:r>
                  <a:rPr lang="en-US" altLang="zh-CN" sz="2300" i="1" dirty="0" err="1">
                    <a:solidFill>
                      <a:srgbClr val="00B050"/>
                    </a:solidFill>
                    <a:latin typeface="Times New Roman" panose="02020603050405020304" pitchFamily="18" charset="0"/>
                    <a:ea typeface="华文楷体" panose="02010600040101010101" pitchFamily="2" charset="-122"/>
                  </a:rPr>
                  <a:t>mean</a:t>
                </a:r>
                <a:r>
                  <a:rPr lang="en-US" altLang="zh-CN" sz="2300" i="1" baseline="-25000" dirty="0" err="1">
                    <a:solidFill>
                      <a:srgbClr val="00B050"/>
                    </a:solidFill>
                    <a:latin typeface="Times New Roman" panose="02020603050405020304" pitchFamily="18" charset="0"/>
                    <a:ea typeface="华文楷体" panose="02010600040101010101" pitchFamily="2" charset="-122"/>
                  </a:rPr>
                  <a:t>A</a:t>
                </a:r>
                <a:r>
                  <a:rPr lang="zh-CN" altLang="en-US" sz="2300" b="0" dirty="0">
                    <a:solidFill>
                      <a:schemeClr val="tx1"/>
                    </a:solidFill>
                    <a:latin typeface="Times New Roman" panose="02020603050405020304" pitchFamily="18" charset="0"/>
                    <a:ea typeface="华文楷体" panose="02010600040101010101" pitchFamily="2" charset="-122"/>
                  </a:rPr>
                  <a:t>、</a:t>
                </a:r>
                <a:r>
                  <a:rPr lang="en-US" altLang="zh-CN" sz="2000" dirty="0">
                    <a:solidFill>
                      <a:srgbClr val="FFC000"/>
                    </a:solidFill>
                  </a:rPr>
                  <a:t> </a:t>
                </a:r>
                <a14:m>
                  <m:oMath xmlns:m="http://schemas.openxmlformats.org/officeDocument/2006/math">
                    <m:r>
                      <a:rPr lang="en-US" altLang="zh-CN" sz="2400" i="1">
                        <a:solidFill>
                          <a:srgbClr val="FFC000"/>
                        </a:solidFill>
                        <a:latin typeface="Cambria Math" panose="02040503050406030204" pitchFamily="18" charset="0"/>
                      </a:rPr>
                      <m:t>𝒔𝒕𝒂𝒏𝒅𝒂𝒓𝒅</m:t>
                    </m:r>
                    <m:r>
                      <a:rPr lang="en-US" altLang="zh-CN" sz="2400" i="1">
                        <a:solidFill>
                          <a:srgbClr val="FFC000"/>
                        </a:solidFill>
                        <a:latin typeface="Cambria Math" panose="02040503050406030204" pitchFamily="18" charset="0"/>
                      </a:rPr>
                      <m:t>_</m:t>
                    </m:r>
                    <m:r>
                      <a:rPr lang="en-US" altLang="zh-CN" sz="2400" i="1">
                        <a:solidFill>
                          <a:srgbClr val="FFC000"/>
                        </a:solidFill>
                        <a:latin typeface="Cambria Math" panose="02040503050406030204" pitchFamily="18" charset="0"/>
                      </a:rPr>
                      <m:t>𝒅𝒆𝒗𝑨</m:t>
                    </m:r>
                  </m:oMath>
                </a14:m>
                <a:r>
                  <a:rPr lang="zh-CN" altLang="en-US" sz="2300" b="0" dirty="0">
                    <a:solidFill>
                      <a:schemeClr val="tx1"/>
                    </a:solidFill>
                    <a:latin typeface="Times New Roman" panose="02020603050405020304" pitchFamily="18" charset="0"/>
                    <a:ea typeface="华文楷体" panose="02010600040101010101" pitchFamily="2" charset="-122"/>
                  </a:rPr>
                  <a:t>分别为属性</a:t>
                </a:r>
                <a:r>
                  <a:rPr lang="en-US" altLang="zh-CN" sz="2300" b="0" dirty="0">
                    <a:solidFill>
                      <a:schemeClr val="tx1"/>
                    </a:solidFill>
                    <a:latin typeface="Times New Roman" panose="02020603050405020304" pitchFamily="18" charset="0"/>
                    <a:ea typeface="华文楷体" panose="02010600040101010101" pitchFamily="2" charset="-122"/>
                  </a:rPr>
                  <a:t>A</a:t>
                </a:r>
                <a:r>
                  <a:rPr lang="zh-CN" altLang="en-US" sz="2300" b="0" dirty="0">
                    <a:solidFill>
                      <a:schemeClr val="tx1"/>
                    </a:solidFill>
                    <a:latin typeface="Times New Roman" panose="02020603050405020304" pitchFamily="18" charset="0"/>
                    <a:ea typeface="华文楷体" panose="02010600040101010101" pitchFamily="2" charset="-122"/>
                  </a:rPr>
                  <a:t>取值的</a:t>
                </a:r>
                <a:r>
                  <a:rPr lang="zh-CN" altLang="en-US" sz="2300" dirty="0">
                    <a:solidFill>
                      <a:srgbClr val="00B050"/>
                    </a:solidFill>
                    <a:latin typeface="Times New Roman" panose="02020603050405020304" pitchFamily="18" charset="0"/>
                    <a:ea typeface="华文楷体" panose="02010600040101010101" pitchFamily="2" charset="-122"/>
                  </a:rPr>
                  <a:t>均值</a:t>
                </a:r>
                <a:r>
                  <a:rPr lang="zh-CN" altLang="en-US" sz="2300" b="0" dirty="0">
                    <a:solidFill>
                      <a:schemeClr val="tx1"/>
                    </a:solidFill>
                    <a:latin typeface="Times New Roman" panose="02020603050405020304" pitchFamily="18" charset="0"/>
                    <a:ea typeface="华文楷体" panose="02010600040101010101" pitchFamily="2" charset="-122"/>
                  </a:rPr>
                  <a:t>和</a:t>
                </a:r>
                <a:r>
                  <a:rPr lang="zh-CN" altLang="en-US" sz="2300" dirty="0">
                    <a:solidFill>
                      <a:srgbClr val="FFC000"/>
                    </a:solidFill>
                    <a:latin typeface="Times New Roman" panose="02020603050405020304" pitchFamily="18" charset="0"/>
                    <a:ea typeface="华文楷体" panose="02010600040101010101" pitchFamily="2" charset="-122"/>
                  </a:rPr>
                  <a:t>标准差</a:t>
                </a:r>
                <a:r>
                  <a:rPr lang="zh-CN" altLang="en-US" sz="2300" b="0" dirty="0">
                    <a:solidFill>
                      <a:schemeClr val="tx1"/>
                    </a:solidFill>
                    <a:latin typeface="Times New Roman" panose="02020603050405020304" pitchFamily="18" charset="0"/>
                    <a:ea typeface="华文楷体" panose="02010600040101010101" pitchFamily="2" charset="-122"/>
                  </a:rPr>
                  <a:t>。</a:t>
                </a:r>
                <a:endParaRPr lang="en-US" altLang="zh-CN" sz="2300" b="0" dirty="0">
                  <a:solidFill>
                    <a:schemeClr val="tx1"/>
                  </a:solidFill>
                  <a:latin typeface="Times New Roman" panose="02020603050405020304" pitchFamily="18" charset="0"/>
                  <a:ea typeface="华文楷体" panose="02010600040101010101" pitchFamily="2" charset="-122"/>
                </a:endParaRPr>
              </a:p>
              <a:p>
                <a:pPr>
                  <a:lnSpc>
                    <a:spcPct val="120000"/>
                  </a:lnSpc>
                  <a:spcBef>
                    <a:spcPct val="0"/>
                  </a:spcBef>
                  <a:spcAft>
                    <a:spcPts val="600"/>
                  </a:spcAft>
                  <a:buNone/>
                </a:pPr>
                <a:r>
                  <a:rPr lang="zh-CN" altLang="en-US" sz="2300" dirty="0">
                    <a:solidFill>
                      <a:schemeClr val="tx1"/>
                    </a:solidFill>
                    <a:latin typeface="Times New Roman" panose="02020603050405020304" pitchFamily="18" charset="0"/>
                    <a:ea typeface="华文楷体" panose="02010600040101010101" pitchFamily="2" charset="-122"/>
                  </a:rPr>
                  <a:t>例：</a:t>
                </a:r>
                <a:r>
                  <a:rPr lang="zh-CN" altLang="en-US" sz="2300" b="0" dirty="0">
                    <a:solidFill>
                      <a:schemeClr val="tx1"/>
                    </a:solidFill>
                    <a:latin typeface="Times New Roman" panose="02020603050405020304" pitchFamily="18" charset="0"/>
                    <a:ea typeface="华文楷体" panose="02010600040101010101" pitchFamily="2" charset="-122"/>
                  </a:rPr>
                  <a:t>假定属性</a:t>
                </a:r>
                <a:r>
                  <a:rPr lang="en-US" altLang="zh-CN" sz="2300" b="0" dirty="0">
                    <a:solidFill>
                      <a:schemeClr val="tx1"/>
                    </a:solidFill>
                    <a:latin typeface="Times New Roman" panose="02020603050405020304" pitchFamily="18" charset="0"/>
                    <a:ea typeface="华文楷体" panose="02010600040101010101" pitchFamily="2" charset="-122"/>
                  </a:rPr>
                  <a:t>income</a:t>
                </a:r>
                <a:r>
                  <a:rPr lang="zh-CN" altLang="en-US" sz="2300" b="0" dirty="0">
                    <a:solidFill>
                      <a:schemeClr val="tx1"/>
                    </a:solidFill>
                    <a:latin typeface="Times New Roman" panose="02020603050405020304" pitchFamily="18" charset="0"/>
                    <a:ea typeface="华文楷体" panose="02010600040101010101" pitchFamily="2" charset="-122"/>
                  </a:rPr>
                  <a:t>的平均值与标准差分别为</a:t>
                </a:r>
                <a:r>
                  <a:rPr lang="en-US" altLang="zh-CN" sz="2300" b="0" dirty="0">
                    <a:solidFill>
                      <a:schemeClr val="tx1"/>
                    </a:solidFill>
                    <a:latin typeface="Times New Roman" panose="02020603050405020304" pitchFamily="18" charset="0"/>
                    <a:ea typeface="华文楷体" panose="02010600040101010101" pitchFamily="2" charset="-122"/>
                  </a:rPr>
                  <a:t>$</a:t>
                </a:r>
                <a:r>
                  <a:rPr lang="en-US" altLang="zh-CN" sz="2300" dirty="0">
                    <a:solidFill>
                      <a:srgbClr val="00B050"/>
                    </a:solidFill>
                    <a:latin typeface="Times New Roman" panose="02020603050405020304" pitchFamily="18" charset="0"/>
                    <a:ea typeface="华文楷体" panose="02010600040101010101" pitchFamily="2" charset="-122"/>
                  </a:rPr>
                  <a:t>54000</a:t>
                </a:r>
                <a:r>
                  <a:rPr lang="zh-CN" altLang="en-US" sz="2300" b="0" dirty="0">
                    <a:solidFill>
                      <a:schemeClr val="tx1"/>
                    </a:solidFill>
                    <a:latin typeface="Times New Roman" panose="02020603050405020304" pitchFamily="18" charset="0"/>
                    <a:ea typeface="华文楷体" panose="02010600040101010101" pitchFamily="2" charset="-122"/>
                  </a:rPr>
                  <a:t>和</a:t>
                </a:r>
                <a:r>
                  <a:rPr lang="en-US" altLang="zh-CN" sz="2300" b="0" dirty="0">
                    <a:solidFill>
                      <a:schemeClr val="tx1"/>
                    </a:solidFill>
                    <a:latin typeface="Times New Roman" panose="02020603050405020304" pitchFamily="18" charset="0"/>
                    <a:ea typeface="华文楷体" panose="02010600040101010101" pitchFamily="2" charset="-122"/>
                  </a:rPr>
                  <a:t>$</a:t>
                </a:r>
                <a:r>
                  <a:rPr lang="en-US" altLang="zh-CN" sz="2300" dirty="0">
                    <a:solidFill>
                      <a:srgbClr val="FFC000"/>
                    </a:solidFill>
                    <a:latin typeface="Times New Roman" panose="02020603050405020304" pitchFamily="18" charset="0"/>
                    <a:ea typeface="华文楷体" panose="02010600040101010101" pitchFamily="2" charset="-122"/>
                  </a:rPr>
                  <a:t>16000</a:t>
                </a:r>
                <a:r>
                  <a:rPr lang="zh-CN" altLang="en-US" sz="2300" b="0" dirty="0">
                    <a:solidFill>
                      <a:schemeClr val="tx1"/>
                    </a:solidFill>
                    <a:latin typeface="Times New Roman" panose="02020603050405020304" pitchFamily="18" charset="0"/>
                    <a:ea typeface="华文楷体" panose="02010600040101010101" pitchFamily="2" charset="-122"/>
                  </a:rPr>
                  <a:t>，使用</a:t>
                </a:r>
                <a:r>
                  <a:rPr lang="en-US" altLang="zh-CN" sz="2300" b="0" dirty="0">
                    <a:solidFill>
                      <a:schemeClr val="tx1"/>
                    </a:solidFill>
                    <a:latin typeface="Times New Roman" panose="02020603050405020304" pitchFamily="18" charset="0"/>
                    <a:ea typeface="华文楷体" panose="02010600040101010101" pitchFamily="2" charset="-122"/>
                  </a:rPr>
                  <a:t>z-score</a:t>
                </a:r>
                <a:r>
                  <a:rPr lang="zh-CN" altLang="en-US" sz="2300" b="0" dirty="0">
                    <a:solidFill>
                      <a:schemeClr val="tx1"/>
                    </a:solidFill>
                    <a:latin typeface="Times New Roman" panose="02020603050405020304" pitchFamily="18" charset="0"/>
                    <a:ea typeface="华文楷体" panose="02010600040101010101" pitchFamily="2" charset="-122"/>
                  </a:rPr>
                  <a:t>规范化，则属性值</a:t>
                </a:r>
                <a:r>
                  <a:rPr lang="en-US" altLang="zh-CN" sz="2300" b="0" dirty="0">
                    <a:solidFill>
                      <a:schemeClr val="tx1"/>
                    </a:solidFill>
                    <a:latin typeface="Times New Roman" panose="02020603050405020304" pitchFamily="18" charset="0"/>
                    <a:ea typeface="华文楷体" panose="02010600040101010101" pitchFamily="2" charset="-122"/>
                  </a:rPr>
                  <a:t>$73600</a:t>
                </a:r>
                <a:r>
                  <a:rPr lang="zh-CN" altLang="en-US" sz="2300" b="0" dirty="0">
                    <a:solidFill>
                      <a:schemeClr val="tx1"/>
                    </a:solidFill>
                    <a:latin typeface="Times New Roman" panose="02020603050405020304" pitchFamily="18" charset="0"/>
                    <a:ea typeface="华文楷体" panose="02010600040101010101" pitchFamily="2" charset="-122"/>
                  </a:rPr>
                  <a:t>将变换为：</a:t>
                </a:r>
                <a:endParaRPr lang="en-US" altLang="zh-CN" sz="2300" b="0" dirty="0">
                  <a:solidFill>
                    <a:schemeClr val="tx1"/>
                  </a:solidFill>
                  <a:latin typeface="Times New Roman" panose="02020603050405020304" pitchFamily="18" charset="0"/>
                  <a:ea typeface="华文楷体" panose="02010600040101010101" pitchFamily="2" charset="-122"/>
                </a:endParaRPr>
              </a:p>
              <a:p>
                <a:pPr>
                  <a:lnSpc>
                    <a:spcPct val="120000"/>
                  </a:lnSpc>
                  <a:spcBef>
                    <a:spcPct val="0"/>
                  </a:spcBef>
                  <a:spcAft>
                    <a:spcPts val="600"/>
                  </a:spcAft>
                  <a:buNone/>
                </a:pPr>
                <a:r>
                  <a:rPr lang="en-US" altLang="zh-CN" sz="2300" b="0" dirty="0">
                    <a:solidFill>
                      <a:schemeClr val="tx1"/>
                    </a:solidFill>
                    <a:latin typeface="Times New Roman" panose="02020603050405020304" pitchFamily="18" charset="0"/>
                    <a:ea typeface="华文楷体" panose="02010600040101010101" pitchFamily="2" charset="-122"/>
                  </a:rPr>
                  <a:t>(73600-</a:t>
                </a:r>
                <a:r>
                  <a:rPr lang="en-US" altLang="zh-CN" sz="2300" dirty="0">
                    <a:solidFill>
                      <a:srgbClr val="00B050"/>
                    </a:solidFill>
                    <a:latin typeface="Times New Roman" panose="02020603050405020304" pitchFamily="18" charset="0"/>
                    <a:ea typeface="华文楷体" panose="02010600040101010101" pitchFamily="2" charset="-122"/>
                  </a:rPr>
                  <a:t>54000</a:t>
                </a:r>
                <a:r>
                  <a:rPr lang="zh-CN" altLang="en-US" sz="2300" b="0" dirty="0">
                    <a:solidFill>
                      <a:schemeClr val="tx1"/>
                    </a:solidFill>
                    <a:latin typeface="Times New Roman" panose="02020603050405020304" pitchFamily="18" charset="0"/>
                    <a:ea typeface="华文楷体" panose="02010600040101010101" pitchFamily="2" charset="-122"/>
                  </a:rPr>
                  <a:t>）</a:t>
                </a:r>
                <a:r>
                  <a:rPr lang="en-US" altLang="zh-CN" sz="2300" b="0" dirty="0">
                    <a:solidFill>
                      <a:schemeClr val="tx1"/>
                    </a:solidFill>
                    <a:latin typeface="Times New Roman" panose="02020603050405020304" pitchFamily="18" charset="0"/>
                    <a:ea typeface="华文楷体" panose="02010600040101010101" pitchFamily="2" charset="-122"/>
                  </a:rPr>
                  <a:t>/</a:t>
                </a:r>
                <a:r>
                  <a:rPr lang="en-US" altLang="zh-CN" sz="2300" dirty="0">
                    <a:solidFill>
                      <a:srgbClr val="FFC000"/>
                    </a:solidFill>
                    <a:latin typeface="Times New Roman" panose="02020603050405020304" pitchFamily="18" charset="0"/>
                    <a:ea typeface="华文楷体" panose="02010600040101010101" pitchFamily="2" charset="-122"/>
                  </a:rPr>
                  <a:t>16000</a:t>
                </a:r>
                <a:r>
                  <a:rPr lang="en-US" altLang="zh-CN" sz="2300" b="0" dirty="0">
                    <a:solidFill>
                      <a:schemeClr val="tx1"/>
                    </a:solidFill>
                    <a:latin typeface="Times New Roman" panose="02020603050405020304" pitchFamily="18" charset="0"/>
                    <a:ea typeface="华文楷体" panose="02010600040101010101" pitchFamily="2" charset="-122"/>
                  </a:rPr>
                  <a:t>=1.225</a:t>
                </a:r>
                <a:endParaRPr lang="zh-CN" altLang="en-US" sz="2300" b="0" dirty="0">
                  <a:solidFill>
                    <a:schemeClr val="tx1"/>
                  </a:solidFill>
                  <a:latin typeface="Times New Roman" panose="02020603050405020304" pitchFamily="18" charset="0"/>
                  <a:ea typeface="华文楷体" panose="02010600040101010101" pitchFamily="2" charset="-122"/>
                </a:endParaRPr>
              </a:p>
            </p:txBody>
          </p:sp>
        </mc:Choice>
        <mc:Fallback>
          <p:sp>
            <p:nvSpPr>
              <p:cNvPr id="64518" name="TextBox 7">
                <a:extLst>
                  <a:ext uri="{FF2B5EF4-FFF2-40B4-BE49-F238E27FC236}">
                    <a16:creationId xmlns:a16="http://schemas.microsoft.com/office/drawing/2014/main" xmlns="" xmlns:a14="http://schemas.microsoft.com/office/drawing/2010/main" id="{4BB1DB3B-CA0A-425D-9F09-5FF606D9413D}"/>
                  </a:ext>
                </a:extLst>
              </p:cNvPr>
              <p:cNvSpPr txBox="1">
                <a:spLocks noRot="1" noChangeAspect="1" noMove="1" noResize="1" noEditPoints="1" noAdjustHandles="1" noChangeArrowheads="1" noChangeShapeType="1" noTextEdit="1"/>
              </p:cNvSpPr>
              <p:nvPr/>
            </p:nvSpPr>
            <p:spPr bwMode="auto">
              <a:xfrm>
                <a:off x="1044896" y="4709110"/>
                <a:ext cx="10104367" cy="1945148"/>
              </a:xfrm>
              <a:prstGeom prst="rect">
                <a:avLst/>
              </a:prstGeom>
              <a:blipFill>
                <a:blip r:embed="rId4" cstate="print"/>
                <a:stretch>
                  <a:fillRect l="-844" t="-313" r="-483" b="-4688"/>
                </a:stretch>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a:noFill/>
                  </a:rPr>
                  <a:t> </a:t>
                </a:r>
              </a:p>
            </p:txBody>
          </p:sp>
        </mc:Fallback>
      </mc:AlternateContent>
      <p:sp>
        <p:nvSpPr>
          <p:cNvPr id="7" name="平行四边形 6">
            <a:extLst>
              <a:ext uri="{FF2B5EF4-FFF2-40B4-BE49-F238E27FC236}">
                <a16:creationId xmlns:a16="http://schemas.microsoft.com/office/drawing/2014/main" xmlns="" id="{C34BE432-7CA1-4FB2-8E01-B750DB9631ED}"/>
              </a:ext>
            </a:extLst>
          </p:cNvPr>
          <p:cNvSpPr/>
          <p:nvPr/>
        </p:nvSpPr>
        <p:spPr>
          <a:xfrm>
            <a:off x="673100" y="790854"/>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a:extLst>
              <a:ext uri="{FF2B5EF4-FFF2-40B4-BE49-F238E27FC236}">
                <a16:creationId xmlns:a16="http://schemas.microsoft.com/office/drawing/2014/main" xmlns="" id="{DE1E7920-F4F5-4057-A837-E771ADF0C25C}"/>
              </a:ext>
            </a:extLst>
          </p:cNvPr>
          <p:cNvSpPr/>
          <p:nvPr/>
        </p:nvSpPr>
        <p:spPr>
          <a:xfrm>
            <a:off x="800100" y="917854"/>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a:extLst>
              <a:ext uri="{FF2B5EF4-FFF2-40B4-BE49-F238E27FC236}">
                <a16:creationId xmlns:a16="http://schemas.microsoft.com/office/drawing/2014/main" xmlns="" id="{0E29CD0A-220B-4997-847D-1F010CF8DE23}"/>
              </a:ext>
            </a:extLst>
          </p:cNvPr>
          <p:cNvSpPr/>
          <p:nvPr/>
        </p:nvSpPr>
        <p:spPr>
          <a:xfrm>
            <a:off x="802640" y="917854"/>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6">
            <a:extLst>
              <a:ext uri="{FF2B5EF4-FFF2-40B4-BE49-F238E27FC236}">
                <a16:creationId xmlns:a16="http://schemas.microsoft.com/office/drawing/2014/main" xmlns="" id="{9B38C68B-BFD3-46C4-9218-7B533E23D5A3}"/>
              </a:ext>
            </a:extLst>
          </p:cNvPr>
          <p:cNvSpPr txBox="1"/>
          <p:nvPr/>
        </p:nvSpPr>
        <p:spPr>
          <a:xfrm>
            <a:off x="1044896" y="755621"/>
            <a:ext cx="3763493" cy="461665"/>
          </a:xfrm>
          <a:prstGeom prst="rect">
            <a:avLst/>
          </a:prstGeom>
          <a:noFill/>
        </p:spPr>
        <p:txBody>
          <a:bodyPr wrap="square" rtlCol="0">
            <a:spAutoFit/>
          </a:bodyPr>
          <a:lstStyle/>
          <a:p>
            <a:r>
              <a:rPr lang="zh-CN" altLang="en-US" sz="2400" b="1" dirty="0">
                <a:solidFill>
                  <a:schemeClr val="tx1">
                    <a:lumMod val="65000"/>
                    <a:lumOff val="35000"/>
                  </a:schemeClr>
                </a:solidFill>
                <a:latin typeface="微软雅黑" panose="020B0503020204020204" charset="-122"/>
                <a:ea typeface="微软雅黑" panose="020B0503020204020204" charset="-122"/>
              </a:rPr>
              <a:t>数据变换</a:t>
            </a:r>
          </a:p>
        </p:txBody>
      </p:sp>
      <p:sp>
        <p:nvSpPr>
          <p:cNvPr id="13" name="灯片编号占位符 12"/>
          <p:cNvSpPr>
            <a:spLocks noGrp="1"/>
          </p:cNvSpPr>
          <p:nvPr>
            <p:ph type="sldNum" sz="quarter" idx="12"/>
          </p:nvPr>
        </p:nvSpPr>
        <p:spPr/>
        <p:txBody>
          <a:bodyPr/>
          <a:lstStyle/>
          <a:p>
            <a:fld id="{7D9BB5D0-35E4-459D-AEF3-FE4D7C45CC19}" type="slidenum">
              <a:rPr lang="zh-CN" altLang="en-US" smtClean="0"/>
              <a:pPr/>
              <a:t>65</a:t>
            </a:fld>
            <a:endParaRPr lang="zh-CN" altLang="en-US"/>
          </a:p>
        </p:txBody>
      </p:sp>
    </p:spTree>
    <p:extLst>
      <p:ext uri="{BB962C8B-B14F-4D97-AF65-F5344CB8AC3E}">
        <p14:creationId xmlns:p14="http://schemas.microsoft.com/office/powerpoint/2010/main" xmlns="" val="144068959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a:extLst>
              <a:ext uri="{FF2B5EF4-FFF2-40B4-BE49-F238E27FC236}">
                <a16:creationId xmlns:a16="http://schemas.microsoft.com/office/drawing/2014/main" xmlns="" id="{890A6B17-AB2C-47D9-B564-FA037ABBFB1F}"/>
              </a:ext>
            </a:extLst>
          </p:cNvPr>
          <p:cNvSpPr>
            <a:spLocks noGrp="1" noChangeArrowheads="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folHlink"/>
              </a:buClr>
              <a:buFont typeface="Symbol" panose="05050102010706020507" pitchFamily="18" charset="2"/>
              <a:buChar char="·"/>
              <a:defRPr kumimoji="1" sz="3200" b="1">
                <a:solidFill>
                  <a:srgbClr val="3333CC"/>
                </a:solidFill>
                <a:latin typeface="Tahoma" panose="020B0604030504040204" pitchFamily="34" charset="0"/>
                <a:ea typeface="宋体" panose="02010600030101010101" pitchFamily="2" charset="-122"/>
              </a:defRPr>
            </a:lvl1pPr>
            <a:lvl2pPr marL="742950" indent="-285750">
              <a:spcBef>
                <a:spcPct val="20000"/>
              </a:spcBef>
              <a:buClr>
                <a:srgbClr val="3333CC"/>
              </a:buClr>
              <a:buFont typeface="Tahoma" panose="020B0604030504040204" pitchFamily="34" charset="0"/>
              <a:buChar char="–"/>
              <a:defRPr kumimoji="1" sz="2800" b="1">
                <a:solidFill>
                  <a:srgbClr val="3333CC"/>
                </a:solidFill>
                <a:latin typeface="Tahoma" panose="020B0604030504040204" pitchFamily="34" charset="0"/>
                <a:ea typeface="宋体" panose="02010600030101010101" pitchFamily="2" charset="-122"/>
              </a:defRPr>
            </a:lvl2pPr>
            <a:lvl3pPr marL="1143000" indent="-228600">
              <a:spcBef>
                <a:spcPct val="20000"/>
              </a:spcBef>
              <a:buClr>
                <a:schemeClr val="folHlink"/>
              </a:buClr>
              <a:buChar char="•"/>
              <a:defRPr kumimoji="1" sz="2400" b="1">
                <a:solidFill>
                  <a:srgbClr val="3333CC"/>
                </a:solidFill>
                <a:latin typeface="Tahoma" panose="020B0604030504040204" pitchFamily="34" charset="0"/>
                <a:ea typeface="宋体" panose="02010600030101010101" pitchFamily="2" charset="-122"/>
              </a:defRPr>
            </a:lvl3pPr>
            <a:lvl4pPr marL="1600200" indent="-228600">
              <a:spcBef>
                <a:spcPct val="20000"/>
              </a:spcBef>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4pPr>
            <a:lvl5pPr marL="2057400" indent="-228600">
              <a:spcBef>
                <a:spcPct val="20000"/>
              </a:spcBef>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9pPr>
          </a:lstStyle>
          <a:p>
            <a:pPr>
              <a:spcBef>
                <a:spcPct val="0"/>
              </a:spcBef>
              <a:buClrTx/>
              <a:buFontTx/>
              <a:buNone/>
            </a:pPr>
            <a:fld id="{911BC045-FF32-42B6-B70F-65ACB6D92901}" type="slidenum">
              <a:rPr kumimoji="0" lang="zh-CN" altLang="en-US" sz="1400" b="0">
                <a:solidFill>
                  <a:schemeClr val="tx1"/>
                </a:solidFill>
              </a:rPr>
              <a:pPr>
                <a:spcBef>
                  <a:spcPct val="0"/>
                </a:spcBef>
                <a:buClrTx/>
                <a:buFontTx/>
                <a:buNone/>
              </a:pPr>
              <a:t>66</a:t>
            </a:fld>
            <a:endParaRPr kumimoji="0" lang="en-US" altLang="zh-CN" sz="1400" b="0">
              <a:solidFill>
                <a:schemeClr val="tx1"/>
              </a:solidFill>
            </a:endParaRPr>
          </a:p>
        </p:txBody>
      </p:sp>
      <p:sp>
        <p:nvSpPr>
          <p:cNvPr id="65540" name="TextBox 5">
            <a:extLst>
              <a:ext uri="{FF2B5EF4-FFF2-40B4-BE49-F238E27FC236}">
                <a16:creationId xmlns:a16="http://schemas.microsoft.com/office/drawing/2014/main" xmlns="" id="{EFF60E90-A91D-48C5-8BD5-26C0222A1CF8}"/>
              </a:ext>
            </a:extLst>
          </p:cNvPr>
          <p:cNvSpPr txBox="1">
            <a:spLocks noChangeArrowheads="1"/>
          </p:cNvSpPr>
          <p:nvPr/>
        </p:nvSpPr>
        <p:spPr bwMode="auto">
          <a:xfrm>
            <a:off x="1044896" y="1500188"/>
            <a:ext cx="10120409"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lr>
                <a:schemeClr val="folHlink"/>
              </a:buClr>
              <a:buFont typeface="Symbol" panose="05050102010706020507" pitchFamily="18" charset="2"/>
              <a:buChar char="·"/>
              <a:defRPr kumimoji="1" sz="3200" b="1">
                <a:solidFill>
                  <a:srgbClr val="3333CC"/>
                </a:solidFill>
                <a:latin typeface="Tahoma" panose="020B0604030504040204" pitchFamily="34" charset="0"/>
                <a:ea typeface="宋体" panose="02010600030101010101" pitchFamily="2" charset="-122"/>
              </a:defRPr>
            </a:lvl1pPr>
            <a:lvl2pPr marL="742950" indent="-285750">
              <a:spcBef>
                <a:spcPct val="20000"/>
              </a:spcBef>
              <a:buClr>
                <a:srgbClr val="3333CC"/>
              </a:buClr>
              <a:buFont typeface="Tahoma" panose="020B0604030504040204" pitchFamily="34" charset="0"/>
              <a:buChar char="–"/>
              <a:defRPr kumimoji="1" sz="2800" b="1">
                <a:solidFill>
                  <a:srgbClr val="3333CC"/>
                </a:solidFill>
                <a:latin typeface="Tahoma" panose="020B0604030504040204" pitchFamily="34" charset="0"/>
                <a:ea typeface="宋体" panose="02010600030101010101" pitchFamily="2" charset="-122"/>
              </a:defRPr>
            </a:lvl2pPr>
            <a:lvl3pPr marL="1143000" indent="-228600">
              <a:spcBef>
                <a:spcPct val="20000"/>
              </a:spcBef>
              <a:buClr>
                <a:schemeClr val="folHlink"/>
              </a:buClr>
              <a:buChar char="•"/>
              <a:defRPr kumimoji="1" sz="2400" b="1">
                <a:solidFill>
                  <a:srgbClr val="3333CC"/>
                </a:solidFill>
                <a:latin typeface="Tahoma" panose="020B0604030504040204" pitchFamily="34" charset="0"/>
                <a:ea typeface="宋体" panose="02010600030101010101" pitchFamily="2" charset="-122"/>
              </a:defRPr>
            </a:lvl3pPr>
            <a:lvl4pPr marL="1600200" indent="-228600">
              <a:spcBef>
                <a:spcPct val="20000"/>
              </a:spcBef>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4pPr>
            <a:lvl5pPr marL="2057400" indent="-228600">
              <a:spcBef>
                <a:spcPct val="20000"/>
              </a:spcBef>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9pPr>
          </a:lstStyle>
          <a:p>
            <a:pPr eaLnBrk="1" hangingPunct="1">
              <a:spcBef>
                <a:spcPct val="0"/>
              </a:spcBef>
              <a:buFontTx/>
              <a:buNone/>
            </a:pPr>
            <a:r>
              <a:rPr lang="en-US" altLang="zh-CN" sz="2400" b="0" dirty="0">
                <a:solidFill>
                  <a:schemeClr val="tx1"/>
                </a:solidFill>
                <a:latin typeface="+mn-ea"/>
                <a:ea typeface="+mn-ea"/>
              </a:rPr>
              <a:t>3</a:t>
            </a:r>
            <a:r>
              <a:rPr lang="zh-CN" altLang="en-US" sz="2400" b="0" dirty="0">
                <a:solidFill>
                  <a:schemeClr val="tx1"/>
                </a:solidFill>
                <a:latin typeface="+mn-ea"/>
                <a:ea typeface="+mn-ea"/>
              </a:rPr>
              <a:t>）</a:t>
            </a:r>
            <a:r>
              <a:rPr lang="zh-CN" altLang="en-US" sz="2400" dirty="0">
                <a:solidFill>
                  <a:schemeClr val="tx1"/>
                </a:solidFill>
                <a:latin typeface="+mn-ea"/>
                <a:ea typeface="+mn-ea"/>
              </a:rPr>
              <a:t>小数定标规范化</a:t>
            </a:r>
            <a:r>
              <a:rPr lang="zh-CN" altLang="en-US" sz="2400" b="0" dirty="0">
                <a:solidFill>
                  <a:schemeClr val="tx1"/>
                </a:solidFill>
                <a:latin typeface="+mn-ea"/>
                <a:ea typeface="+mn-ea"/>
              </a:rPr>
              <a:t>：通过移动属性</a:t>
            </a:r>
            <a:r>
              <a:rPr lang="en-US" altLang="zh-CN" sz="2400" b="0" dirty="0">
                <a:solidFill>
                  <a:schemeClr val="tx1"/>
                </a:solidFill>
                <a:latin typeface="+mn-ea"/>
                <a:ea typeface="+mn-ea"/>
              </a:rPr>
              <a:t>A</a:t>
            </a:r>
            <a:r>
              <a:rPr lang="zh-CN" altLang="en-US" sz="2400" b="0" dirty="0">
                <a:solidFill>
                  <a:schemeClr val="tx1"/>
                </a:solidFill>
                <a:latin typeface="+mn-ea"/>
                <a:ea typeface="+mn-ea"/>
              </a:rPr>
              <a:t>的小数点位置进行规范化，小数点的移动依赖于</a:t>
            </a:r>
            <a:r>
              <a:rPr lang="en-US" altLang="zh-CN" sz="2400" b="0" dirty="0">
                <a:solidFill>
                  <a:schemeClr val="tx1"/>
                </a:solidFill>
                <a:latin typeface="+mn-ea"/>
                <a:ea typeface="+mn-ea"/>
              </a:rPr>
              <a:t>A</a:t>
            </a:r>
            <a:r>
              <a:rPr lang="zh-CN" altLang="en-US" sz="2400" b="0" dirty="0">
                <a:solidFill>
                  <a:schemeClr val="tx1"/>
                </a:solidFill>
                <a:latin typeface="+mn-ea"/>
                <a:ea typeface="+mn-ea"/>
              </a:rPr>
              <a:t>的最大绝对值：</a:t>
            </a:r>
            <a:endParaRPr lang="zh-CN" altLang="en-US" sz="2400" b="0" baseline="30000" dirty="0">
              <a:solidFill>
                <a:schemeClr val="tx1"/>
              </a:solidFill>
              <a:latin typeface="+mn-ea"/>
              <a:ea typeface="+mn-ea"/>
            </a:endParaRPr>
          </a:p>
        </p:txBody>
      </p:sp>
      <p:sp>
        <p:nvSpPr>
          <p:cNvPr id="65541" name="TextBox 7">
            <a:extLst>
              <a:ext uri="{FF2B5EF4-FFF2-40B4-BE49-F238E27FC236}">
                <a16:creationId xmlns:a16="http://schemas.microsoft.com/office/drawing/2014/main" xmlns="" id="{65331747-8140-4A2A-9AF6-B2466AF5D374}"/>
              </a:ext>
            </a:extLst>
          </p:cNvPr>
          <p:cNvSpPr txBox="1">
            <a:spLocks noChangeArrowheads="1"/>
          </p:cNvSpPr>
          <p:nvPr/>
        </p:nvSpPr>
        <p:spPr bwMode="auto">
          <a:xfrm>
            <a:off x="1044896" y="3643313"/>
            <a:ext cx="10120409" cy="10125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lr>
                <a:schemeClr val="folHlink"/>
              </a:buClr>
              <a:buFont typeface="Symbol" panose="05050102010706020507" pitchFamily="18" charset="2"/>
              <a:buChar char="·"/>
              <a:defRPr kumimoji="1" sz="3200" b="1">
                <a:solidFill>
                  <a:srgbClr val="3333CC"/>
                </a:solidFill>
                <a:latin typeface="Tahoma" panose="020B0604030504040204" pitchFamily="34" charset="0"/>
                <a:ea typeface="宋体" panose="02010600030101010101" pitchFamily="2" charset="-122"/>
              </a:defRPr>
            </a:lvl1pPr>
            <a:lvl2pPr marL="742950" indent="-285750">
              <a:spcBef>
                <a:spcPct val="20000"/>
              </a:spcBef>
              <a:buClr>
                <a:srgbClr val="3333CC"/>
              </a:buClr>
              <a:buFont typeface="Tahoma" panose="020B0604030504040204" pitchFamily="34" charset="0"/>
              <a:buChar char="–"/>
              <a:defRPr kumimoji="1" sz="2800" b="1">
                <a:solidFill>
                  <a:srgbClr val="3333CC"/>
                </a:solidFill>
                <a:latin typeface="Tahoma" panose="020B0604030504040204" pitchFamily="34" charset="0"/>
                <a:ea typeface="宋体" panose="02010600030101010101" pitchFamily="2" charset="-122"/>
              </a:defRPr>
            </a:lvl2pPr>
            <a:lvl3pPr marL="1143000" indent="-228600">
              <a:spcBef>
                <a:spcPct val="20000"/>
              </a:spcBef>
              <a:buClr>
                <a:schemeClr val="folHlink"/>
              </a:buClr>
              <a:buChar char="•"/>
              <a:defRPr kumimoji="1" sz="2400" b="1">
                <a:solidFill>
                  <a:srgbClr val="3333CC"/>
                </a:solidFill>
                <a:latin typeface="Tahoma" panose="020B0604030504040204" pitchFamily="34" charset="0"/>
                <a:ea typeface="宋体" panose="02010600030101010101" pitchFamily="2" charset="-122"/>
              </a:defRPr>
            </a:lvl3pPr>
            <a:lvl4pPr marL="1600200" indent="-228600">
              <a:spcBef>
                <a:spcPct val="20000"/>
              </a:spcBef>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4pPr>
            <a:lvl5pPr marL="2057400" indent="-228600">
              <a:spcBef>
                <a:spcPct val="20000"/>
              </a:spcBef>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9pPr>
          </a:lstStyle>
          <a:p>
            <a:pPr>
              <a:lnSpc>
                <a:spcPct val="130000"/>
              </a:lnSpc>
              <a:spcBef>
                <a:spcPct val="0"/>
              </a:spcBef>
              <a:spcAft>
                <a:spcPts val="600"/>
              </a:spcAft>
              <a:buNone/>
            </a:pPr>
            <a:r>
              <a:rPr lang="zh-CN" altLang="en-US" sz="2300" dirty="0">
                <a:solidFill>
                  <a:schemeClr val="tx1"/>
                </a:solidFill>
                <a:latin typeface="Times New Roman" panose="02020603050405020304" pitchFamily="18" charset="0"/>
                <a:ea typeface="华文楷体" panose="02010600040101010101" pitchFamily="2" charset="-122"/>
              </a:rPr>
              <a:t>例：</a:t>
            </a:r>
            <a:r>
              <a:rPr lang="zh-CN" altLang="en-US" sz="2300" b="0" dirty="0">
                <a:solidFill>
                  <a:schemeClr val="tx1"/>
                </a:solidFill>
                <a:latin typeface="Times New Roman" panose="02020603050405020304" pitchFamily="18" charset="0"/>
                <a:ea typeface="华文楷体" panose="02010600040101010101" pitchFamily="2" charset="-122"/>
              </a:rPr>
              <a:t>假定</a:t>
            </a:r>
            <a:r>
              <a:rPr lang="en-US" altLang="zh-CN" sz="2300" b="0" dirty="0">
                <a:solidFill>
                  <a:schemeClr val="tx1"/>
                </a:solidFill>
                <a:latin typeface="Times New Roman" panose="02020603050405020304" pitchFamily="18" charset="0"/>
                <a:ea typeface="华文楷体" panose="02010600040101010101" pitchFamily="2" charset="-122"/>
              </a:rPr>
              <a:t>A</a:t>
            </a:r>
            <a:r>
              <a:rPr lang="zh-CN" altLang="en-US" sz="2300" b="0" dirty="0">
                <a:solidFill>
                  <a:schemeClr val="tx1"/>
                </a:solidFill>
                <a:latin typeface="Times New Roman" panose="02020603050405020304" pitchFamily="18" charset="0"/>
                <a:ea typeface="华文楷体" panose="02010600040101010101" pitchFamily="2" charset="-122"/>
              </a:rPr>
              <a:t>的取值范围</a:t>
            </a:r>
            <a:r>
              <a:rPr lang="en-US" altLang="zh-CN" sz="2300" b="0" dirty="0">
                <a:solidFill>
                  <a:srgbClr val="FF0000"/>
                </a:solidFill>
                <a:latin typeface="Times New Roman" panose="02020603050405020304" pitchFamily="18" charset="0"/>
                <a:ea typeface="华文楷体" panose="02010600040101010101" pitchFamily="2" charset="-122"/>
              </a:rPr>
              <a:t>[-986, 917]</a:t>
            </a:r>
            <a:r>
              <a:rPr lang="zh-CN" altLang="en-US" sz="2300" b="0" dirty="0">
                <a:solidFill>
                  <a:schemeClr val="tx1"/>
                </a:solidFill>
                <a:latin typeface="Times New Roman" panose="02020603050405020304" pitchFamily="18" charset="0"/>
                <a:ea typeface="华文楷体" panose="02010600040101010101" pitchFamily="2" charset="-122"/>
              </a:rPr>
              <a:t>，则</a:t>
            </a:r>
            <a:r>
              <a:rPr lang="en-US" altLang="zh-CN" sz="2300" b="0" dirty="0">
                <a:solidFill>
                  <a:schemeClr val="tx1"/>
                </a:solidFill>
                <a:latin typeface="Times New Roman" panose="02020603050405020304" pitchFamily="18" charset="0"/>
                <a:ea typeface="华文楷体" panose="02010600040101010101" pitchFamily="2" charset="-122"/>
              </a:rPr>
              <a:t>A</a:t>
            </a:r>
            <a:r>
              <a:rPr lang="zh-CN" altLang="en-US" sz="2300" b="0" dirty="0">
                <a:solidFill>
                  <a:schemeClr val="tx1"/>
                </a:solidFill>
                <a:latin typeface="Times New Roman" panose="02020603050405020304" pitchFamily="18" charset="0"/>
                <a:ea typeface="华文楷体" panose="02010600040101010101" pitchFamily="2" charset="-122"/>
              </a:rPr>
              <a:t>的最大绝对值为</a:t>
            </a:r>
            <a:r>
              <a:rPr lang="en-US" altLang="zh-CN" sz="2300" b="0" dirty="0">
                <a:solidFill>
                  <a:schemeClr val="tx1"/>
                </a:solidFill>
                <a:latin typeface="Times New Roman" panose="02020603050405020304" pitchFamily="18" charset="0"/>
                <a:ea typeface="华文楷体" panose="02010600040101010101" pitchFamily="2" charset="-122"/>
              </a:rPr>
              <a:t>986</a:t>
            </a:r>
            <a:r>
              <a:rPr lang="zh-CN" altLang="en-US" sz="2300" b="0" dirty="0">
                <a:solidFill>
                  <a:schemeClr val="tx1"/>
                </a:solidFill>
                <a:latin typeface="Times New Roman" panose="02020603050405020304" pitchFamily="18" charset="0"/>
                <a:ea typeface="华文楷体" panose="02010600040101010101" pitchFamily="2" charset="-122"/>
              </a:rPr>
              <a:t>，为使用小数定标规范化，用</a:t>
            </a:r>
            <a:r>
              <a:rPr lang="en-US" altLang="zh-CN" sz="2300" b="0" dirty="0">
                <a:solidFill>
                  <a:schemeClr val="tx1"/>
                </a:solidFill>
                <a:latin typeface="Times New Roman" panose="02020603050405020304" pitchFamily="18" charset="0"/>
                <a:ea typeface="华文楷体" panose="02010600040101010101" pitchFamily="2" charset="-122"/>
              </a:rPr>
              <a:t>1000</a:t>
            </a:r>
            <a:r>
              <a:rPr lang="zh-CN" altLang="en-US" sz="2300" b="0" dirty="0">
                <a:solidFill>
                  <a:schemeClr val="tx1"/>
                </a:solidFill>
                <a:latin typeface="Times New Roman" panose="02020603050405020304" pitchFamily="18" charset="0"/>
                <a:ea typeface="华文楷体" panose="02010600040101010101" pitchFamily="2" charset="-122"/>
              </a:rPr>
              <a:t>（即</a:t>
            </a:r>
            <a:r>
              <a:rPr lang="en-US" altLang="zh-CN" sz="2300" b="0" dirty="0">
                <a:solidFill>
                  <a:schemeClr val="tx1"/>
                </a:solidFill>
                <a:latin typeface="Times New Roman" panose="02020603050405020304" pitchFamily="18" charset="0"/>
                <a:ea typeface="华文楷体" panose="02010600040101010101" pitchFamily="2" charset="-122"/>
              </a:rPr>
              <a:t>j=3</a:t>
            </a:r>
            <a:r>
              <a:rPr lang="zh-CN" altLang="en-US" sz="2300" b="0" dirty="0">
                <a:solidFill>
                  <a:schemeClr val="tx1"/>
                </a:solidFill>
                <a:latin typeface="Times New Roman" panose="02020603050405020304" pitchFamily="18" charset="0"/>
                <a:ea typeface="华文楷体" panose="02010600040101010101" pitchFamily="2" charset="-122"/>
              </a:rPr>
              <a:t>）除每个值，这样</a:t>
            </a:r>
            <a:r>
              <a:rPr lang="en-US" altLang="zh-CN" sz="2300" b="0" dirty="0">
                <a:solidFill>
                  <a:schemeClr val="tx1"/>
                </a:solidFill>
                <a:latin typeface="Times New Roman" panose="02020603050405020304" pitchFamily="18" charset="0"/>
                <a:ea typeface="华文楷体" panose="02010600040101010101" pitchFamily="2" charset="-122"/>
              </a:rPr>
              <a:t>-986</a:t>
            </a:r>
            <a:r>
              <a:rPr lang="zh-CN" altLang="en-US" sz="2300" b="0" dirty="0">
                <a:solidFill>
                  <a:schemeClr val="tx1"/>
                </a:solidFill>
                <a:latin typeface="Times New Roman" panose="02020603050405020304" pitchFamily="18" charset="0"/>
                <a:ea typeface="华文楷体" panose="02010600040101010101" pitchFamily="2" charset="-122"/>
              </a:rPr>
              <a:t>被规范化为</a:t>
            </a:r>
            <a:r>
              <a:rPr lang="en-US" altLang="zh-CN" sz="2300" b="0" dirty="0">
                <a:solidFill>
                  <a:schemeClr val="tx1"/>
                </a:solidFill>
                <a:latin typeface="Times New Roman" panose="02020603050405020304" pitchFamily="18" charset="0"/>
                <a:ea typeface="华文楷体" panose="02010600040101010101" pitchFamily="2" charset="-122"/>
              </a:rPr>
              <a:t>-0.986</a:t>
            </a:r>
            <a:r>
              <a:rPr lang="zh-CN" altLang="en-US" sz="2300" b="0" dirty="0">
                <a:solidFill>
                  <a:schemeClr val="tx1"/>
                </a:solidFill>
                <a:latin typeface="Times New Roman" panose="02020603050405020304" pitchFamily="18" charset="0"/>
                <a:ea typeface="华文楷体" panose="02010600040101010101" pitchFamily="2" charset="-122"/>
              </a:rPr>
              <a:t>。</a:t>
            </a:r>
          </a:p>
        </p:txBody>
      </p:sp>
      <p:sp>
        <p:nvSpPr>
          <p:cNvPr id="65543" name="Text Box 9">
            <a:extLst>
              <a:ext uri="{FF2B5EF4-FFF2-40B4-BE49-F238E27FC236}">
                <a16:creationId xmlns:a16="http://schemas.microsoft.com/office/drawing/2014/main" xmlns="" id="{3B8A3274-B4BF-46C1-B53B-3A4E63731F0A}"/>
              </a:ext>
            </a:extLst>
          </p:cNvPr>
          <p:cNvSpPr txBox="1">
            <a:spLocks noChangeArrowheads="1"/>
          </p:cNvSpPr>
          <p:nvPr/>
        </p:nvSpPr>
        <p:spPr bwMode="auto">
          <a:xfrm>
            <a:off x="4810126" y="2786064"/>
            <a:ext cx="52863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folHlink"/>
              </a:buClr>
              <a:buFont typeface="Symbol" panose="05050102010706020507" pitchFamily="18" charset="2"/>
              <a:buChar char="·"/>
              <a:defRPr kumimoji="1" sz="3200" b="1">
                <a:solidFill>
                  <a:srgbClr val="3333CC"/>
                </a:solidFill>
                <a:latin typeface="Tahoma" panose="020B0604030504040204" pitchFamily="34" charset="0"/>
                <a:ea typeface="宋体" panose="02010600030101010101" pitchFamily="2" charset="-122"/>
              </a:defRPr>
            </a:lvl1pPr>
            <a:lvl2pPr marL="742950" indent="-285750">
              <a:spcBef>
                <a:spcPct val="20000"/>
              </a:spcBef>
              <a:buClr>
                <a:srgbClr val="3333CC"/>
              </a:buClr>
              <a:buFont typeface="Tahoma" panose="020B0604030504040204" pitchFamily="34" charset="0"/>
              <a:buChar char="–"/>
              <a:defRPr kumimoji="1" sz="2800" b="1">
                <a:solidFill>
                  <a:srgbClr val="3333CC"/>
                </a:solidFill>
                <a:latin typeface="Tahoma" panose="020B0604030504040204" pitchFamily="34" charset="0"/>
                <a:ea typeface="宋体" panose="02010600030101010101" pitchFamily="2" charset="-122"/>
              </a:defRPr>
            </a:lvl2pPr>
            <a:lvl3pPr marL="1143000" indent="-228600">
              <a:spcBef>
                <a:spcPct val="20000"/>
              </a:spcBef>
              <a:buClr>
                <a:schemeClr val="folHlink"/>
              </a:buClr>
              <a:buChar char="•"/>
              <a:defRPr kumimoji="1" sz="2400" b="1">
                <a:solidFill>
                  <a:srgbClr val="3333CC"/>
                </a:solidFill>
                <a:latin typeface="Tahoma" panose="020B0604030504040204" pitchFamily="34" charset="0"/>
                <a:ea typeface="宋体" panose="02010600030101010101" pitchFamily="2" charset="-122"/>
              </a:defRPr>
            </a:lvl3pPr>
            <a:lvl4pPr marL="1600200" indent="-228600">
              <a:spcBef>
                <a:spcPct val="20000"/>
              </a:spcBef>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4pPr>
            <a:lvl5pPr marL="2057400" indent="-228600">
              <a:spcBef>
                <a:spcPct val="20000"/>
              </a:spcBef>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rgbClr val="3333CC"/>
              </a:buClr>
              <a:buFont typeface="Tahoma" panose="020B0604030504040204" pitchFamily="34" charset="0"/>
              <a:buChar char="»"/>
              <a:defRPr kumimoji="1" sz="2000" b="1">
                <a:solidFill>
                  <a:srgbClr val="3333CC"/>
                </a:solidFill>
                <a:latin typeface="Tahoma" panose="020B0604030504040204" pitchFamily="34" charset="0"/>
                <a:ea typeface="宋体" panose="02010600030101010101" pitchFamily="2" charset="-122"/>
              </a:defRPr>
            </a:lvl9pPr>
          </a:lstStyle>
          <a:p>
            <a:pPr>
              <a:spcBef>
                <a:spcPct val="0"/>
              </a:spcBef>
              <a:buFontTx/>
              <a:buNone/>
            </a:pPr>
            <a:r>
              <a:rPr lang="zh-CN" altLang="en-US" sz="2000" dirty="0">
                <a:solidFill>
                  <a:schemeClr val="tx1"/>
                </a:solidFill>
                <a:latin typeface="Times New Roman" panose="02020603050405020304" pitchFamily="18" charset="0"/>
                <a:ea typeface="黑体" panose="02010609060101010101" pitchFamily="49" charset="-122"/>
              </a:rPr>
              <a:t>其中，</a:t>
            </a:r>
            <a:r>
              <a:rPr lang="en-US" altLang="zh-CN" sz="2000" dirty="0">
                <a:solidFill>
                  <a:schemeClr val="tx1"/>
                </a:solidFill>
                <a:latin typeface="Times New Roman" panose="02020603050405020304" pitchFamily="18" charset="0"/>
                <a:ea typeface="黑体" panose="02010609060101010101" pitchFamily="49" charset="-122"/>
              </a:rPr>
              <a:t>j</a:t>
            </a:r>
            <a:r>
              <a:rPr lang="zh-CN" altLang="en-US" sz="2000" dirty="0">
                <a:solidFill>
                  <a:schemeClr val="tx1"/>
                </a:solidFill>
                <a:latin typeface="Times New Roman" panose="02020603050405020304" pitchFamily="18" charset="0"/>
                <a:ea typeface="黑体" panose="02010609060101010101" pitchFamily="49" charset="-122"/>
              </a:rPr>
              <a:t>是使 </a:t>
            </a:r>
            <a:r>
              <a:rPr lang="en-US" altLang="zh-CN" sz="2000" dirty="0">
                <a:solidFill>
                  <a:schemeClr val="tx1"/>
                </a:solidFill>
                <a:latin typeface="Times New Roman" panose="02020603050405020304" pitchFamily="18" charset="0"/>
                <a:ea typeface="黑体" panose="02010609060101010101" pitchFamily="49" charset="-122"/>
              </a:rPr>
              <a:t>Max(|  v’ |)&lt;1</a:t>
            </a:r>
            <a:r>
              <a:rPr lang="zh-CN" altLang="en-US" sz="2000" dirty="0">
                <a:solidFill>
                  <a:schemeClr val="tx1"/>
                </a:solidFill>
                <a:latin typeface="Times New Roman" panose="02020603050405020304" pitchFamily="18" charset="0"/>
                <a:ea typeface="黑体" panose="02010609060101010101" pitchFamily="49" charset="-122"/>
              </a:rPr>
              <a:t>的最小整数</a:t>
            </a:r>
            <a:endParaRPr lang="zh-CN" altLang="en-US" sz="2400" dirty="0">
              <a:solidFill>
                <a:schemeClr val="tx1"/>
              </a:solidFill>
              <a:latin typeface="Times New Roman" panose="02020603050405020304" pitchFamily="18" charset="0"/>
              <a:ea typeface="黑体" panose="02010609060101010101" pitchFamily="49" charset="-122"/>
            </a:endParaRPr>
          </a:p>
        </p:txBody>
      </p:sp>
      <p:sp>
        <p:nvSpPr>
          <p:cNvPr id="8" name="平行四边形 7">
            <a:extLst>
              <a:ext uri="{FF2B5EF4-FFF2-40B4-BE49-F238E27FC236}">
                <a16:creationId xmlns:a16="http://schemas.microsoft.com/office/drawing/2014/main" xmlns="" id="{C96FBF10-D1B2-4B52-8394-EAD6927E9C39}"/>
              </a:ext>
            </a:extLst>
          </p:cNvPr>
          <p:cNvSpPr/>
          <p:nvPr/>
        </p:nvSpPr>
        <p:spPr>
          <a:xfrm>
            <a:off x="673100" y="790854"/>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a:extLst>
              <a:ext uri="{FF2B5EF4-FFF2-40B4-BE49-F238E27FC236}">
                <a16:creationId xmlns:a16="http://schemas.microsoft.com/office/drawing/2014/main" xmlns="" id="{BCFBD42E-C6B1-4469-9A4B-96C238D6CC0E}"/>
              </a:ext>
            </a:extLst>
          </p:cNvPr>
          <p:cNvSpPr/>
          <p:nvPr/>
        </p:nvSpPr>
        <p:spPr>
          <a:xfrm>
            <a:off x="800100" y="917854"/>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a:extLst>
              <a:ext uri="{FF2B5EF4-FFF2-40B4-BE49-F238E27FC236}">
                <a16:creationId xmlns:a16="http://schemas.microsoft.com/office/drawing/2014/main" xmlns="" id="{831DA6B4-9760-43DF-AADA-FAD8C3EEABF9}"/>
              </a:ext>
            </a:extLst>
          </p:cNvPr>
          <p:cNvSpPr/>
          <p:nvPr/>
        </p:nvSpPr>
        <p:spPr>
          <a:xfrm>
            <a:off x="802640" y="917854"/>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6">
            <a:extLst>
              <a:ext uri="{FF2B5EF4-FFF2-40B4-BE49-F238E27FC236}">
                <a16:creationId xmlns:a16="http://schemas.microsoft.com/office/drawing/2014/main" xmlns="" id="{1A220D1B-F7AA-4530-B9BC-255C67D66642}"/>
              </a:ext>
            </a:extLst>
          </p:cNvPr>
          <p:cNvSpPr txBox="1"/>
          <p:nvPr/>
        </p:nvSpPr>
        <p:spPr>
          <a:xfrm>
            <a:off x="1044896" y="755621"/>
            <a:ext cx="3763493" cy="461665"/>
          </a:xfrm>
          <a:prstGeom prst="rect">
            <a:avLst/>
          </a:prstGeom>
          <a:noFill/>
        </p:spPr>
        <p:txBody>
          <a:bodyPr wrap="square" rtlCol="0">
            <a:spAutoFit/>
          </a:bodyPr>
          <a:lstStyle/>
          <a:p>
            <a:r>
              <a:rPr lang="zh-CN" altLang="en-US" sz="2400" b="1" dirty="0">
                <a:solidFill>
                  <a:schemeClr val="tx1">
                    <a:lumMod val="65000"/>
                    <a:lumOff val="35000"/>
                  </a:schemeClr>
                </a:solidFill>
                <a:latin typeface="微软雅黑" panose="020B0503020204020204" charset="-122"/>
                <a:ea typeface="微软雅黑" panose="020B0503020204020204" charset="-122"/>
              </a:rPr>
              <a:t>数据变换</a:t>
            </a:r>
          </a:p>
        </p:txBody>
      </p:sp>
      <mc:AlternateContent xmlns:mc="http://schemas.openxmlformats.org/markup-compatibility/2006">
        <mc:Choice xmlns:a14="http://schemas.microsoft.com/office/drawing/2010/main" xmlns="" Requires="a14">
          <p:sp>
            <p:nvSpPr>
              <p:cNvPr id="2" name="矩形 1">
                <a:extLst>
                  <a:ext uri="{FF2B5EF4-FFF2-40B4-BE49-F238E27FC236}">
                    <a16:creationId xmlns:a16="http://schemas.microsoft.com/office/drawing/2014/main" id="{A427DA7A-0DF9-40B5-B082-D95E6A4085CA}"/>
                  </a:ext>
                </a:extLst>
              </p:cNvPr>
              <p:cNvSpPr/>
              <p:nvPr/>
            </p:nvSpPr>
            <p:spPr>
              <a:xfrm>
                <a:off x="3215295" y="2614070"/>
                <a:ext cx="1227131" cy="7463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sz="2400" i="1" dirty="0">
                          <a:solidFill>
                            <a:prstClr val="black"/>
                          </a:solidFill>
                          <a:latin typeface="Cambria Math" panose="02040503050406030204" pitchFamily="18" charset="0"/>
                        </a:rPr>
                        <m:t>v</m:t>
                      </m:r>
                      <m:r>
                        <a:rPr lang="en-US" altLang="zh-CN" sz="2400" i="1" baseline="30000" dirty="0">
                          <a:solidFill>
                            <a:prstClr val="black"/>
                          </a:solidFill>
                          <a:latin typeface="Cambria Math" panose="02040503050406030204" pitchFamily="18" charset="0"/>
                        </a:rPr>
                        <m:t>,</m:t>
                      </m:r>
                      <m:r>
                        <a:rPr lang="pt-BR" altLang="zh-CN" sz="2400" i="1">
                          <a:solidFill>
                            <a:prstClr val="black"/>
                          </a:solidFill>
                          <a:latin typeface="Cambria Math" panose="02040503050406030204" pitchFamily="18" charset="0"/>
                        </a:rPr>
                        <m:t>=</m:t>
                      </m:r>
                      <m:f>
                        <m:fPr>
                          <m:ctrlPr>
                            <a:rPr lang="pt-BR" altLang="zh-CN" sz="2400" i="1">
                              <a:solidFill>
                                <a:prstClr val="black"/>
                              </a:solidFill>
                              <a:latin typeface="Cambria Math" panose="02040503050406030204" pitchFamily="18" charset="0"/>
                            </a:rPr>
                          </m:ctrlPr>
                        </m:fPr>
                        <m:num>
                          <m:r>
                            <m:rPr>
                              <m:sty m:val="p"/>
                            </m:rPr>
                            <a:rPr lang="en-US" altLang="zh-CN" sz="2400" i="1">
                              <a:solidFill>
                                <a:prstClr val="black"/>
                              </a:solidFill>
                              <a:latin typeface="Cambria Math" panose="02040503050406030204" pitchFamily="18" charset="0"/>
                            </a:rPr>
                            <m:t>v</m:t>
                          </m:r>
                        </m:num>
                        <m:den>
                          <m:r>
                            <m:rPr>
                              <m:nor/>
                            </m:rPr>
                            <a:rPr lang="en-US" altLang="zh-CN" sz="2400" dirty="0">
                              <a:latin typeface="+mn-ea"/>
                            </a:rPr>
                            <m:t>10</m:t>
                          </m:r>
                          <m:r>
                            <m:rPr>
                              <m:nor/>
                            </m:rPr>
                            <a:rPr lang="en-US" altLang="zh-CN" sz="2400" baseline="30000" dirty="0">
                              <a:latin typeface="+mn-ea"/>
                            </a:rPr>
                            <m:t>j</m:t>
                          </m:r>
                        </m:den>
                      </m:f>
                    </m:oMath>
                  </m:oMathPara>
                </a14:m>
                <a:endParaRPr lang="zh-CN" altLang="en-US" dirty="0"/>
              </a:p>
            </p:txBody>
          </p:sp>
        </mc:Choice>
        <mc:Fallback>
          <p:sp>
            <p:nvSpPr>
              <p:cNvPr id="2" name="矩形 1">
                <a:extLst>
                  <a:ext uri="{FF2B5EF4-FFF2-40B4-BE49-F238E27FC236}">
                    <a16:creationId xmlns:a16="http://schemas.microsoft.com/office/drawing/2014/main" xmlns="" xmlns:a14="http://schemas.microsoft.com/office/drawing/2010/main" id="{A427DA7A-0DF9-40B5-B082-D95E6A4085CA}"/>
                  </a:ext>
                </a:extLst>
              </p:cNvPr>
              <p:cNvSpPr>
                <a:spLocks noRot="1" noChangeAspect="1" noMove="1" noResize="1" noEditPoints="1" noAdjustHandles="1" noChangeArrowheads="1" noChangeShapeType="1" noTextEdit="1"/>
              </p:cNvSpPr>
              <p:nvPr/>
            </p:nvSpPr>
            <p:spPr>
              <a:xfrm>
                <a:off x="3215295" y="2614070"/>
                <a:ext cx="1227131" cy="746358"/>
              </a:xfrm>
              <a:prstGeom prst="rect">
                <a:avLst/>
              </a:prstGeom>
              <a:blipFill>
                <a:blip r:embed="rId3" cstate="print"/>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69989150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D9BB5D0-35E4-459D-AEF3-FE4D7C45CC19}" type="slidenum">
              <a:rPr lang="zh-CN" altLang="en-US" smtClean="0"/>
              <a:pPr/>
              <a:t>67</a:t>
            </a:fld>
            <a:endParaRPr lang="zh-CN" altLang="en-US"/>
          </a:p>
        </p:txBody>
      </p:sp>
      <p:pic>
        <p:nvPicPr>
          <p:cNvPr id="4098" name="Picture 2"/>
          <p:cNvPicPr>
            <a:picLocks noChangeAspect="1" noChangeArrowheads="1"/>
          </p:cNvPicPr>
          <p:nvPr/>
        </p:nvPicPr>
        <p:blipFill>
          <a:blip r:embed="rId3" cstate="print"/>
          <a:srcRect/>
          <a:stretch>
            <a:fillRect/>
          </a:stretch>
        </p:blipFill>
        <p:spPr bwMode="auto">
          <a:xfrm>
            <a:off x="3247697" y="1584004"/>
            <a:ext cx="6022427" cy="4609217"/>
          </a:xfrm>
          <a:prstGeom prst="rect">
            <a:avLst/>
          </a:prstGeom>
          <a:noFill/>
          <a:ln w="9525">
            <a:noFill/>
            <a:miter lim="800000"/>
            <a:headEnd/>
            <a:tailEnd/>
          </a:ln>
        </p:spPr>
      </p:pic>
      <p:sp>
        <p:nvSpPr>
          <p:cNvPr id="5" name="平行四边形 4">
            <a:extLst>
              <a:ext uri="{FF2B5EF4-FFF2-40B4-BE49-F238E27FC236}">
                <a16:creationId xmlns:a16="http://schemas.microsoft.com/office/drawing/2014/main" xmlns="" id="{6B242D86-82D4-42F8-A8E4-C32C067A22D0}"/>
              </a:ext>
            </a:extLst>
          </p:cNvPr>
          <p:cNvSpPr/>
          <p:nvPr/>
        </p:nvSpPr>
        <p:spPr>
          <a:xfrm>
            <a:off x="673100" y="790854"/>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a:extLst>
              <a:ext uri="{FF2B5EF4-FFF2-40B4-BE49-F238E27FC236}">
                <a16:creationId xmlns:a16="http://schemas.microsoft.com/office/drawing/2014/main" xmlns="" id="{49EC5429-C2EF-4DF4-BFAF-7CE4253E73A1}"/>
              </a:ext>
            </a:extLst>
          </p:cNvPr>
          <p:cNvSpPr/>
          <p:nvPr/>
        </p:nvSpPr>
        <p:spPr>
          <a:xfrm>
            <a:off x="802640" y="917854"/>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a:extLst>
              <a:ext uri="{FF2B5EF4-FFF2-40B4-BE49-F238E27FC236}">
                <a16:creationId xmlns:a16="http://schemas.microsoft.com/office/drawing/2014/main" xmlns="" id="{0BFC1E7B-8CCD-4C3F-BA9A-68E9E0C15D8B}"/>
              </a:ext>
            </a:extLst>
          </p:cNvPr>
          <p:cNvSpPr txBox="1"/>
          <p:nvPr/>
        </p:nvSpPr>
        <p:spPr>
          <a:xfrm>
            <a:off x="1044896" y="755621"/>
            <a:ext cx="3763493" cy="461665"/>
          </a:xfrm>
          <a:prstGeom prst="rect">
            <a:avLst/>
          </a:prstGeom>
          <a:noFill/>
        </p:spPr>
        <p:txBody>
          <a:bodyPr wrap="square" rtlCol="0">
            <a:spAutoFit/>
          </a:bodyPr>
          <a:lstStyle>
            <a:defPPr>
              <a:defRPr lang="zh-CN"/>
            </a:defPPr>
            <a:lvl1pPr>
              <a:defRPr sz="2400" b="1">
                <a:solidFill>
                  <a:schemeClr val="tx1">
                    <a:lumMod val="65000"/>
                    <a:lumOff val="35000"/>
                  </a:schemeClr>
                </a:solidFill>
                <a:latin typeface="微软雅黑" panose="020B0503020204020204" charset="-122"/>
                <a:ea typeface="微软雅黑" panose="020B0503020204020204" charset="-122"/>
              </a:defRPr>
            </a:lvl1pPr>
          </a:lstStyle>
          <a:p>
            <a:r>
              <a:rPr lang="zh-CN" altLang="en-US" dirty="0" smtClean="0"/>
              <a:t>数据变换总结</a:t>
            </a:r>
            <a:endParaRPr lang="zh-CN" alt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a:extLst>
              <a:ext uri="{FF2B5EF4-FFF2-40B4-BE49-F238E27FC236}">
                <a16:creationId xmlns:a16="http://schemas.microsoft.com/office/drawing/2014/main" xmlns="" id="{6B242D86-82D4-42F8-A8E4-C32C067A22D0}"/>
              </a:ext>
            </a:extLst>
          </p:cNvPr>
          <p:cNvSpPr/>
          <p:nvPr/>
        </p:nvSpPr>
        <p:spPr>
          <a:xfrm>
            <a:off x="673100" y="790854"/>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a:extLst>
              <a:ext uri="{FF2B5EF4-FFF2-40B4-BE49-F238E27FC236}">
                <a16:creationId xmlns:a16="http://schemas.microsoft.com/office/drawing/2014/main" xmlns="" id="{49EC5429-C2EF-4DF4-BFAF-7CE4253E73A1}"/>
              </a:ext>
            </a:extLst>
          </p:cNvPr>
          <p:cNvSpPr/>
          <p:nvPr/>
        </p:nvSpPr>
        <p:spPr>
          <a:xfrm>
            <a:off x="802640" y="917854"/>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6">
            <a:extLst>
              <a:ext uri="{FF2B5EF4-FFF2-40B4-BE49-F238E27FC236}">
                <a16:creationId xmlns:a16="http://schemas.microsoft.com/office/drawing/2014/main" xmlns="" id="{0BFC1E7B-8CCD-4C3F-BA9A-68E9E0C15D8B}"/>
              </a:ext>
            </a:extLst>
          </p:cNvPr>
          <p:cNvSpPr txBox="1"/>
          <p:nvPr/>
        </p:nvSpPr>
        <p:spPr>
          <a:xfrm>
            <a:off x="1044896" y="755621"/>
            <a:ext cx="3763493" cy="461665"/>
          </a:xfrm>
          <a:prstGeom prst="rect">
            <a:avLst/>
          </a:prstGeom>
          <a:noFill/>
        </p:spPr>
        <p:txBody>
          <a:bodyPr wrap="square" rtlCol="0">
            <a:spAutoFit/>
          </a:bodyPr>
          <a:lstStyle>
            <a:defPPr>
              <a:defRPr lang="zh-CN"/>
            </a:defPPr>
            <a:lvl1pPr>
              <a:defRPr sz="2400" b="1">
                <a:solidFill>
                  <a:schemeClr val="tx1">
                    <a:lumMod val="65000"/>
                    <a:lumOff val="35000"/>
                  </a:schemeClr>
                </a:solidFill>
                <a:latin typeface="微软雅黑" panose="020B0503020204020204" charset="-122"/>
                <a:ea typeface="微软雅黑" panose="020B0503020204020204" charset="-122"/>
              </a:defRPr>
            </a:lvl1pPr>
          </a:lstStyle>
          <a:p>
            <a:r>
              <a:rPr lang="zh-CN" altLang="en-US" dirty="0" smtClean="0"/>
              <a:t>数据预处理注意项</a:t>
            </a:r>
            <a:endParaRPr lang="zh-CN" altLang="en-US" dirty="0"/>
          </a:p>
        </p:txBody>
      </p:sp>
      <p:sp>
        <p:nvSpPr>
          <p:cNvPr id="5" name="矩形 4">
            <a:extLst>
              <a:ext uri="{FF2B5EF4-FFF2-40B4-BE49-F238E27FC236}">
                <a16:creationId xmlns:a16="http://schemas.microsoft.com/office/drawing/2014/main" xmlns="" id="{8B442526-F109-44D8-9F4D-60D09C7F5A2B}"/>
              </a:ext>
            </a:extLst>
          </p:cNvPr>
          <p:cNvSpPr/>
          <p:nvPr/>
        </p:nvSpPr>
        <p:spPr>
          <a:xfrm>
            <a:off x="1044897" y="1549675"/>
            <a:ext cx="7730804" cy="830997"/>
          </a:xfrm>
          <a:prstGeom prst="rect">
            <a:avLst/>
          </a:prstGeom>
        </p:spPr>
        <p:txBody>
          <a:bodyPr wrap="square">
            <a:spAutoFit/>
          </a:bodyPr>
          <a:lstStyle/>
          <a:p>
            <a:pPr>
              <a:buFont typeface="Wingdings" pitchFamily="2" charset="2"/>
              <a:buChar char="u"/>
            </a:pPr>
            <a:r>
              <a:rPr lang="zh-CN" altLang="en-US" sz="2400" dirty="0" smtClean="0"/>
              <a:t>数据预处理的上述流程并不是完全分开的，</a:t>
            </a:r>
            <a:r>
              <a:rPr lang="zh-CN" altLang="zh-CN" sz="2400" dirty="0" smtClean="0"/>
              <a:t>在某种场景下是可以一起使用的。</a:t>
            </a:r>
            <a:endParaRPr lang="en-US" altLang="zh-CN" sz="2400" dirty="0" smtClean="0"/>
          </a:p>
        </p:txBody>
      </p:sp>
      <p:sp>
        <p:nvSpPr>
          <p:cNvPr id="8" name="灯片编号占位符 7"/>
          <p:cNvSpPr>
            <a:spLocks noGrp="1"/>
          </p:cNvSpPr>
          <p:nvPr>
            <p:ph type="sldNum" sz="quarter" idx="12"/>
          </p:nvPr>
        </p:nvSpPr>
        <p:spPr/>
        <p:txBody>
          <a:bodyPr/>
          <a:lstStyle/>
          <a:p>
            <a:fld id="{7D9BB5D0-35E4-459D-AEF3-FE4D7C45CC19}" type="slidenum">
              <a:rPr lang="zh-CN" altLang="en-US" smtClean="0"/>
              <a:pPr/>
              <a:t>68</a:t>
            </a:fld>
            <a:endParaRPr lang="zh-CN" altLang="en-US"/>
          </a:p>
        </p:txBody>
      </p:sp>
      <p:sp>
        <p:nvSpPr>
          <p:cNvPr id="7" name="矩形 6"/>
          <p:cNvSpPr/>
          <p:nvPr/>
        </p:nvSpPr>
        <p:spPr>
          <a:xfrm>
            <a:off x="1104900" y="2958237"/>
            <a:ext cx="7442200" cy="830997"/>
          </a:xfrm>
          <a:prstGeom prst="rect">
            <a:avLst/>
          </a:prstGeom>
        </p:spPr>
        <p:txBody>
          <a:bodyPr wrap="square">
            <a:spAutoFit/>
          </a:bodyPr>
          <a:lstStyle/>
          <a:p>
            <a:pPr>
              <a:buFont typeface="Wingdings" pitchFamily="2" charset="2"/>
              <a:buChar char="u"/>
            </a:pPr>
            <a:r>
              <a:rPr lang="zh-CN" altLang="zh-CN" sz="2400" dirty="0" smtClean="0"/>
              <a:t>应该针对具体所要研究的问题通过详细分析后再进行预处理方案的选择</a:t>
            </a:r>
            <a:r>
              <a:rPr lang="zh-CN" altLang="en-US" sz="2400" dirty="0" smtClean="0"/>
              <a:t>。</a:t>
            </a:r>
            <a:endParaRPr lang="en-US" altLang="zh-CN" sz="2400" dirty="0" smtClean="0"/>
          </a:p>
        </p:txBody>
      </p:sp>
      <p:sp>
        <p:nvSpPr>
          <p:cNvPr id="9" name="矩形 8"/>
          <p:cNvSpPr/>
          <p:nvPr/>
        </p:nvSpPr>
        <p:spPr>
          <a:xfrm>
            <a:off x="1181100" y="4454436"/>
            <a:ext cx="7416800" cy="830997"/>
          </a:xfrm>
          <a:prstGeom prst="rect">
            <a:avLst/>
          </a:prstGeom>
        </p:spPr>
        <p:txBody>
          <a:bodyPr wrap="square">
            <a:spAutoFit/>
          </a:bodyPr>
          <a:lstStyle/>
          <a:p>
            <a:pPr>
              <a:buFont typeface="Wingdings" pitchFamily="2" charset="2"/>
              <a:buChar char="u"/>
            </a:pPr>
            <a:r>
              <a:rPr lang="zh-CN" altLang="zh-CN" sz="2400" dirty="0" smtClean="0"/>
              <a:t>整个预处理过程要尽量人机结合，尤其要注重和客户以及专家多交流</a:t>
            </a:r>
            <a:r>
              <a:rPr lang="zh-CN" altLang="en-US" sz="2400" dirty="0" smtClean="0"/>
              <a:t>。</a:t>
            </a:r>
            <a:endParaRPr lang="en-US" altLang="zh-CN" sz="2400" dirty="0" smtClean="0"/>
          </a:p>
        </p:txBody>
      </p:sp>
      <p:sp>
        <p:nvSpPr>
          <p:cNvPr id="10" name="矩形 9"/>
          <p:cNvSpPr/>
          <p:nvPr/>
        </p:nvSpPr>
        <p:spPr>
          <a:xfrm>
            <a:off x="1092200" y="5582335"/>
            <a:ext cx="7543800" cy="830997"/>
          </a:xfrm>
          <a:prstGeom prst="rect">
            <a:avLst/>
          </a:prstGeom>
        </p:spPr>
        <p:txBody>
          <a:bodyPr wrap="square">
            <a:spAutoFit/>
          </a:bodyPr>
          <a:lstStyle/>
          <a:p>
            <a:pPr>
              <a:buFont typeface="Wingdings" pitchFamily="2" charset="2"/>
              <a:buChar char="u"/>
            </a:pPr>
            <a:r>
              <a:rPr lang="zh-CN" altLang="zh-CN" sz="2400" dirty="0" smtClean="0"/>
              <a:t>预处理后，若挖掘结果显示和实际差异较大，在排除源数据的问题后，则有必要考虑数据的二次预处理</a:t>
            </a:r>
            <a:r>
              <a:rPr lang="zh-CN" altLang="en-US" sz="2400" dirty="0" smtClean="0"/>
              <a:t>。</a:t>
            </a:r>
            <a:endParaRPr lang="en-US" altLang="zh-C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674742" y="1995805"/>
            <a:ext cx="5347879" cy="3246556"/>
            <a:chOff x="5726" y="2576"/>
            <a:chExt cx="4993" cy="3031"/>
          </a:xfrm>
        </p:grpSpPr>
        <p:sp>
          <p:nvSpPr>
            <p:cNvPr id="3" name="TextBox 2"/>
            <p:cNvSpPr txBox="1"/>
            <p:nvPr/>
          </p:nvSpPr>
          <p:spPr>
            <a:xfrm>
              <a:off x="6066" y="2689"/>
              <a:ext cx="4653" cy="891"/>
            </a:xfrm>
            <a:prstGeom prst="rect">
              <a:avLst/>
            </a:prstGeom>
            <a:noFill/>
          </p:spPr>
          <p:txBody>
            <a:bodyPr wrap="square" rtlCol="0">
              <a:sp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1"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srgbClr val="080808"/>
                  </a:solidFill>
                  <a:effectLst/>
                  <a:uLnTx/>
                  <a:uFillTx/>
                  <a:latin typeface="微软雅黑" panose="020B0503020204020204" charset="-122"/>
                  <a:ea typeface="微软雅黑" panose="020B0503020204020204" charset="-122"/>
                  <a:cs typeface="+mn-cs"/>
                </a:rPr>
                <a:t>数据预处理的工具</a:t>
              </a:r>
              <a:endParaRPr kumimoji="0" lang="en-US" altLang="zh-CN" sz="2800" b="1" i="0" u="none" strike="noStrike" kern="1200" cap="none" spc="0" normalizeH="0" baseline="0" noProof="0" dirty="0">
                <a:ln>
                  <a:noFill/>
                </a:ln>
                <a:solidFill>
                  <a:srgbClr val="080808"/>
                </a:solidFill>
                <a:effectLst/>
                <a:uLnTx/>
                <a:uFillTx/>
                <a:latin typeface="微软雅黑" panose="020B0503020204020204" charset="-122"/>
                <a:ea typeface="微软雅黑" panose="020B0503020204020204" charset="-122"/>
                <a:cs typeface="+mn-cs"/>
              </a:endParaRPr>
            </a:p>
          </p:txBody>
        </p:sp>
        <p:cxnSp>
          <p:nvCxnSpPr>
            <p:cNvPr id="4" name="直接连接符 3"/>
            <p:cNvCxnSpPr/>
            <p:nvPr/>
          </p:nvCxnSpPr>
          <p:spPr>
            <a:xfrm flipV="1">
              <a:off x="5726" y="2576"/>
              <a:ext cx="0" cy="3031"/>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grpSp>
      <p:cxnSp>
        <p:nvCxnSpPr>
          <p:cNvPr id="5" name="直接连接符 4"/>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Flowchart: Decision 78"/>
          <p:cNvSpPr/>
          <p:nvPr/>
        </p:nvSpPr>
        <p:spPr>
          <a:xfrm>
            <a:off x="1651000" y="2368550"/>
            <a:ext cx="2407920" cy="2408555"/>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Flowchart: Decision 79"/>
          <p:cNvSpPr/>
          <p:nvPr/>
        </p:nvSpPr>
        <p:spPr>
          <a:xfrm>
            <a:off x="1651000" y="2585085"/>
            <a:ext cx="2407920" cy="2408555"/>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TextBox 93"/>
          <p:cNvSpPr txBox="1"/>
          <p:nvPr/>
        </p:nvSpPr>
        <p:spPr>
          <a:xfrm>
            <a:off x="2351405" y="3418205"/>
            <a:ext cx="1007110" cy="741680"/>
          </a:xfrm>
          <a:prstGeom prst="rect">
            <a:avLst/>
          </a:prstGeom>
          <a:noFill/>
        </p:spPr>
        <p:txBody>
          <a:bodyPr wrap="square" lIns="65023" tIns="32511" rIns="65023" bIns="32511"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B23033"/>
                </a:solidFill>
                <a:effectLst/>
                <a:uLnTx/>
                <a:uFillTx/>
                <a:latin typeface="微软雅黑" panose="020B0503020204020204" charset="-122"/>
                <a:ea typeface="微软雅黑" panose="020B0503020204020204" charset="-122"/>
                <a:cs typeface="+mn-cs"/>
              </a:rPr>
              <a:t>0 </a:t>
            </a:r>
            <a:r>
              <a:rPr kumimoji="0" lang="en-US" altLang="zh-CN" sz="4400" b="1" i="0" u="none" strike="noStrike" kern="1200" cap="none" spc="0" normalizeH="0" baseline="0" noProof="0" dirty="0" smtClean="0">
                <a:ln>
                  <a:noFill/>
                </a:ln>
                <a:solidFill>
                  <a:srgbClr val="B23033"/>
                </a:solidFill>
                <a:effectLst/>
                <a:uLnTx/>
                <a:uFillTx/>
                <a:latin typeface="微软雅黑" panose="020B0503020204020204" charset="-122"/>
                <a:ea typeface="微软雅黑" panose="020B0503020204020204" charset="-122"/>
                <a:cs typeface="+mn-cs"/>
              </a:rPr>
              <a:t>4</a:t>
            </a:r>
            <a:endParaRPr kumimoji="0" lang="en-US" altLang="zh-CN" sz="4400" b="1" i="0" u="none" strike="noStrike" kern="1200" cap="none" spc="0" normalizeH="0" baseline="0" noProof="0" dirty="0">
              <a:ln>
                <a:noFill/>
              </a:ln>
              <a:solidFill>
                <a:srgbClr val="B23033"/>
              </a:solidFill>
              <a:effectLst/>
              <a:uLnTx/>
              <a:uFillTx/>
              <a:latin typeface="微软雅黑" panose="020B0503020204020204" charset="-122"/>
              <a:ea typeface="微软雅黑" panose="020B0503020204020204" charset="-122"/>
              <a:cs typeface="+mn-cs"/>
            </a:endParaRPr>
          </a:p>
        </p:txBody>
      </p:sp>
      <p:sp>
        <p:nvSpPr>
          <p:cNvPr id="9" name="文本框 8">
            <a:extLst>
              <a:ext uri="{FF2B5EF4-FFF2-40B4-BE49-F238E27FC236}">
                <a16:creationId xmlns:a16="http://schemas.microsoft.com/office/drawing/2014/main" xmlns="" id="{EC3A91EB-9E5B-49AB-942F-0749BD5913A8}"/>
              </a:ext>
            </a:extLst>
          </p:cNvPr>
          <p:cNvSpPr txBox="1"/>
          <p:nvPr/>
        </p:nvSpPr>
        <p:spPr>
          <a:xfrm>
            <a:off x="5038908" y="3572827"/>
            <a:ext cx="238238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推荐</a:t>
            </a:r>
            <a:r>
              <a:rPr kumimoji="0" lang="en-US" altLang="zh-CN" sz="2000" b="0" i="0" u="none" strike="noStrike" kern="1200" cap="none" spc="0" normalizeH="0" baseline="0" noProof="0" dirty="0" err="1" smtClean="0">
                <a:ln>
                  <a:noFill/>
                </a:ln>
                <a:solidFill>
                  <a:prstClr val="black"/>
                </a:solidFill>
                <a:effectLst/>
                <a:uLnTx/>
                <a:uFillTx/>
                <a:latin typeface="Calibri"/>
                <a:ea typeface="宋体" panose="02010600030101010101" pitchFamily="2" charset="-122"/>
                <a:cs typeface="+mn-cs"/>
              </a:rPr>
              <a:t>Kettle&amp;python</a:t>
            </a:r>
            <a:endPar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2" name="灯片编号占位符 11"/>
          <p:cNvSpPr>
            <a:spLocks noGrp="1"/>
          </p:cNvSpPr>
          <p:nvPr>
            <p:ph type="sldNum" sz="quarter" idx="12"/>
          </p:nvPr>
        </p:nvSpPr>
        <p:spPr/>
        <p:txBody>
          <a:bodyPr/>
          <a:lstStyle/>
          <a:p>
            <a:fld id="{7D9BB5D0-35E4-459D-AEF3-FE4D7C45CC19}" type="slidenum">
              <a:rPr lang="zh-CN" altLang="en-US" smtClean="0"/>
              <a:pPr/>
              <a:t>69</a:t>
            </a:fld>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2E8EB374-6F4F-4753-AB14-14A722DB3488}"/>
              </a:ext>
            </a:extLst>
          </p:cNvPr>
          <p:cNvGrpSpPr/>
          <p:nvPr/>
        </p:nvGrpSpPr>
        <p:grpSpPr>
          <a:xfrm>
            <a:off x="1330780" y="1909117"/>
            <a:ext cx="1637464" cy="1882143"/>
            <a:chOff x="6241409" y="4596627"/>
            <a:chExt cx="1637464" cy="1882143"/>
          </a:xfrm>
        </p:grpSpPr>
        <p:sp>
          <p:nvSpPr>
            <p:cNvPr id="3" name="任意多边形: 形状 15">
              <a:extLst>
                <a:ext uri="{FF2B5EF4-FFF2-40B4-BE49-F238E27FC236}">
                  <a16:creationId xmlns:a16="http://schemas.microsoft.com/office/drawing/2014/main" xmlns="" id="{67EA074A-7D55-4A13-AC33-1761319D0F6D}"/>
                </a:ext>
              </a:extLst>
            </p:cNvPr>
            <p:cNvSpPr/>
            <p:nvPr/>
          </p:nvSpPr>
          <p:spPr>
            <a:xfrm>
              <a:off x="6241409" y="4596627"/>
              <a:ext cx="1637464" cy="1882143"/>
            </a:xfrm>
            <a:custGeom>
              <a:avLst/>
              <a:gdLst>
                <a:gd name="connsiteX0" fmla="*/ 0 w 1882142"/>
                <a:gd name="connsiteY0" fmla="*/ 818732 h 1637463"/>
                <a:gd name="connsiteX1" fmla="*/ 409366 w 1882142"/>
                <a:gd name="connsiteY1" fmla="*/ 0 h 1637463"/>
                <a:gd name="connsiteX2" fmla="*/ 1472776 w 1882142"/>
                <a:gd name="connsiteY2" fmla="*/ 0 h 1637463"/>
                <a:gd name="connsiteX3" fmla="*/ 1882142 w 1882142"/>
                <a:gd name="connsiteY3" fmla="*/ 818732 h 1637463"/>
                <a:gd name="connsiteX4" fmla="*/ 1472776 w 1882142"/>
                <a:gd name="connsiteY4" fmla="*/ 1637463 h 1637463"/>
                <a:gd name="connsiteX5" fmla="*/ 409366 w 1882142"/>
                <a:gd name="connsiteY5" fmla="*/ 1637463 h 1637463"/>
                <a:gd name="connsiteX6" fmla="*/ 0 w 1882142"/>
                <a:gd name="connsiteY6" fmla="*/ 818732 h 1637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2142" h="1637463">
                  <a:moveTo>
                    <a:pt x="941070" y="0"/>
                  </a:moveTo>
                  <a:lnTo>
                    <a:pt x="1882141" y="356149"/>
                  </a:lnTo>
                  <a:lnTo>
                    <a:pt x="1882141" y="1281314"/>
                  </a:lnTo>
                  <a:lnTo>
                    <a:pt x="941070" y="1637463"/>
                  </a:lnTo>
                  <a:lnTo>
                    <a:pt x="1" y="1281314"/>
                  </a:lnTo>
                  <a:lnTo>
                    <a:pt x="1" y="356149"/>
                  </a:lnTo>
                  <a:lnTo>
                    <a:pt x="94107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3">
                <a:hueOff val="2168479"/>
                <a:satOff val="80000"/>
                <a:lumOff val="-11765"/>
                <a:alphaOff val="0"/>
              </a:schemeClr>
            </a:fillRef>
            <a:effectRef idx="2">
              <a:schemeClr val="accent3">
                <a:hueOff val="2168479"/>
                <a:satOff val="80000"/>
                <a:lumOff val="-11765"/>
                <a:alphaOff val="0"/>
              </a:schemeClr>
            </a:effectRef>
            <a:fontRef idx="minor">
              <a:schemeClr val="lt1"/>
            </a:fontRef>
          </p:style>
          <p:txBody>
            <a:bodyPr spcFirstLastPara="0" vert="horz" wrap="square" lIns="384711" tIns="422841" rIns="384712" bIns="422840" numCol="1" spcCol="1270" anchor="ctr" anchorCtr="0">
              <a:noAutofit/>
            </a:bodyPr>
            <a:lstStyle/>
            <a:p>
              <a:pPr marL="0" lvl="0" indent="0" algn="ctr" defTabSz="1511300">
                <a:lnSpc>
                  <a:spcPct val="90000"/>
                </a:lnSpc>
                <a:spcBef>
                  <a:spcPct val="0"/>
                </a:spcBef>
                <a:spcAft>
                  <a:spcPct val="35000"/>
                </a:spcAft>
                <a:buNone/>
              </a:pPr>
              <a:endParaRPr lang="zh-CN" altLang="en-US" sz="3400" kern="1200" dirty="0"/>
            </a:p>
          </p:txBody>
        </p:sp>
        <p:sp>
          <p:nvSpPr>
            <p:cNvPr id="4" name="任意多边形: 形状 17">
              <a:extLst>
                <a:ext uri="{FF2B5EF4-FFF2-40B4-BE49-F238E27FC236}">
                  <a16:creationId xmlns:a16="http://schemas.microsoft.com/office/drawing/2014/main" xmlns="" id="{71521713-8238-4915-ADBC-4C678D3FB6BC}"/>
                </a:ext>
              </a:extLst>
            </p:cNvPr>
            <p:cNvSpPr/>
            <p:nvPr/>
          </p:nvSpPr>
          <p:spPr>
            <a:xfrm>
              <a:off x="6241409" y="5301989"/>
              <a:ext cx="1637464" cy="586947"/>
            </a:xfrm>
            <a:custGeom>
              <a:avLst/>
              <a:gdLst>
                <a:gd name="connsiteX0" fmla="*/ 0 w 2032713"/>
                <a:gd name="connsiteY0" fmla="*/ 0 h 1129285"/>
                <a:gd name="connsiteX1" fmla="*/ 2032713 w 2032713"/>
                <a:gd name="connsiteY1" fmla="*/ 0 h 1129285"/>
                <a:gd name="connsiteX2" fmla="*/ 2032713 w 2032713"/>
                <a:gd name="connsiteY2" fmla="*/ 1129285 h 1129285"/>
                <a:gd name="connsiteX3" fmla="*/ 0 w 2032713"/>
                <a:gd name="connsiteY3" fmla="*/ 1129285 h 1129285"/>
                <a:gd name="connsiteX4" fmla="*/ 0 w 2032713"/>
                <a:gd name="connsiteY4" fmla="*/ 0 h 112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2713" h="1129285">
                  <a:moveTo>
                    <a:pt x="0" y="0"/>
                  </a:moveTo>
                  <a:lnTo>
                    <a:pt x="2032713" y="0"/>
                  </a:lnTo>
                  <a:lnTo>
                    <a:pt x="2032713" y="1129285"/>
                  </a:lnTo>
                  <a:lnTo>
                    <a:pt x="0" y="112928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完整性</a:t>
              </a:r>
            </a:p>
          </p:txBody>
        </p:sp>
      </p:grpSp>
      <p:sp>
        <p:nvSpPr>
          <p:cNvPr id="6" name="平行四边形 5">
            <a:extLst>
              <a:ext uri="{FF2B5EF4-FFF2-40B4-BE49-F238E27FC236}">
                <a16:creationId xmlns:a16="http://schemas.microsoft.com/office/drawing/2014/main" xmlns="" id="{E95F3BDC-DFDF-471E-A779-03C998D76BEB}"/>
              </a:ext>
            </a:extLst>
          </p:cNvPr>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a:extLst>
              <a:ext uri="{FF2B5EF4-FFF2-40B4-BE49-F238E27FC236}">
                <a16:creationId xmlns:a16="http://schemas.microsoft.com/office/drawing/2014/main" xmlns="" id="{BC3C6C42-BE87-4213-A7A5-7E17F93D8667}"/>
              </a:ext>
            </a:extLst>
          </p:cNvPr>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a:extLst>
              <a:ext uri="{FF2B5EF4-FFF2-40B4-BE49-F238E27FC236}">
                <a16:creationId xmlns:a16="http://schemas.microsoft.com/office/drawing/2014/main" xmlns="" id="{1FA87D45-7606-4936-BF55-1ED03DDD6C6C}"/>
              </a:ext>
            </a:extLst>
          </p:cNvPr>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6">
            <a:extLst>
              <a:ext uri="{FF2B5EF4-FFF2-40B4-BE49-F238E27FC236}">
                <a16:creationId xmlns:a16="http://schemas.microsoft.com/office/drawing/2014/main" xmlns="" id="{68A415E7-1FA8-499B-B80E-D6C2539A8A62}"/>
              </a:ext>
            </a:extLst>
          </p:cNvPr>
          <p:cNvSpPr txBox="1"/>
          <p:nvPr/>
        </p:nvSpPr>
        <p:spPr>
          <a:xfrm>
            <a:off x="1131891" y="766772"/>
            <a:ext cx="3763493" cy="461665"/>
          </a:xfrm>
          <a:prstGeom prst="rect">
            <a:avLst/>
          </a:prstGeom>
          <a:noFill/>
        </p:spPr>
        <p:txBody>
          <a:bodyPr wrap="square" rtlCol="0">
            <a:spAutoFit/>
          </a:bodyPr>
          <a:lstStyle>
            <a:defPPr>
              <a:defRPr lang="zh-CN"/>
            </a:defPPr>
            <a:lvl1pPr>
              <a:defRPr sz="2400" b="1">
                <a:solidFill>
                  <a:schemeClr val="tx1">
                    <a:lumMod val="65000"/>
                    <a:lumOff val="35000"/>
                  </a:schemeClr>
                </a:solidFill>
                <a:latin typeface="微软雅黑" panose="020B0503020204020204" charset="-122"/>
                <a:ea typeface="微软雅黑" panose="020B0503020204020204" charset="-122"/>
              </a:defRPr>
            </a:lvl1pPr>
          </a:lstStyle>
          <a:p>
            <a:r>
              <a:rPr lang="zh-CN" altLang="en-US" dirty="0"/>
              <a:t>数据质量因素</a:t>
            </a:r>
          </a:p>
        </p:txBody>
      </p:sp>
      <p:sp>
        <p:nvSpPr>
          <p:cNvPr id="10" name="矩形 9">
            <a:extLst>
              <a:ext uri="{FF2B5EF4-FFF2-40B4-BE49-F238E27FC236}">
                <a16:creationId xmlns:a16="http://schemas.microsoft.com/office/drawing/2014/main" xmlns="" id="{8E8ECA02-93C9-4C08-9E41-A294A317F1D4}"/>
              </a:ext>
            </a:extLst>
          </p:cNvPr>
          <p:cNvSpPr/>
          <p:nvPr/>
        </p:nvSpPr>
        <p:spPr>
          <a:xfrm>
            <a:off x="3527684" y="1751863"/>
            <a:ext cx="7118899" cy="1015663"/>
          </a:xfrm>
          <a:prstGeom prst="rect">
            <a:avLst/>
          </a:prstGeom>
        </p:spPr>
        <p:txBody>
          <a:bodyPr wrap="square">
            <a:spAutoFit/>
          </a:bodyPr>
          <a:lstStyle/>
          <a:p>
            <a:r>
              <a:rPr lang="zh-CN" altLang="en-US" sz="2000" b="1" dirty="0"/>
              <a:t>指信息具有一个实体描述的所有必需的部分，在传统关系型数据库中，完整性通常与空值（</a:t>
            </a:r>
            <a:r>
              <a:rPr lang="en-US" altLang="zh-CN" sz="2000" b="1" dirty="0"/>
              <a:t>NULL</a:t>
            </a:r>
            <a:r>
              <a:rPr lang="zh-CN" altLang="en-US" sz="2000" b="1" dirty="0"/>
              <a:t>）</a:t>
            </a:r>
            <a:r>
              <a:rPr lang="zh-CN" altLang="en-US" sz="2000" b="1" dirty="0" smtClean="0"/>
              <a:t>有关。一般包括</a:t>
            </a:r>
            <a:r>
              <a:rPr lang="zh-CN" altLang="en-US" sz="2000" b="1" dirty="0" smtClean="0">
                <a:solidFill>
                  <a:srgbClr val="FF0000"/>
                </a:solidFill>
              </a:rPr>
              <a:t>记录的缺失</a:t>
            </a:r>
            <a:r>
              <a:rPr lang="zh-CN" altLang="en-US" sz="2000" b="1" dirty="0" smtClean="0"/>
              <a:t>和</a:t>
            </a:r>
            <a:r>
              <a:rPr lang="zh-CN" altLang="en-US" sz="2000" b="1" dirty="0" smtClean="0">
                <a:solidFill>
                  <a:srgbClr val="FF0000"/>
                </a:solidFill>
              </a:rPr>
              <a:t>记录属性的缺失</a:t>
            </a:r>
            <a:r>
              <a:rPr lang="zh-CN" altLang="en-US" sz="2000" b="1" dirty="0" smtClean="0"/>
              <a:t>。</a:t>
            </a:r>
            <a:endParaRPr lang="zh-CN" altLang="en-US" sz="2000" b="1" dirty="0"/>
          </a:p>
        </p:txBody>
      </p:sp>
      <p:graphicFrame>
        <p:nvGraphicFramePr>
          <p:cNvPr id="12" name="图示 11">
            <a:extLst>
              <a:ext uri="{FF2B5EF4-FFF2-40B4-BE49-F238E27FC236}">
                <a16:creationId xmlns:a16="http://schemas.microsoft.com/office/drawing/2014/main" xmlns="" id="{4E7117E7-8C91-4852-9BA9-9E3D0A1BB497}"/>
              </a:ext>
            </a:extLst>
          </p:cNvPr>
          <p:cNvGraphicFramePr/>
          <p:nvPr>
            <p:extLst>
              <p:ext uri="{D42A27DB-BD31-4B8C-83A1-F6EECF244321}">
                <p14:modId xmlns:p14="http://schemas.microsoft.com/office/powerpoint/2010/main" xmlns="" val="3885219060"/>
              </p:ext>
            </p:extLst>
          </p:nvPr>
        </p:nvGraphicFramePr>
        <p:xfrm>
          <a:off x="3333197" y="3898281"/>
          <a:ext cx="7292761" cy="29124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文本框 4">
            <a:extLst>
              <a:ext uri="{FF2B5EF4-FFF2-40B4-BE49-F238E27FC236}">
                <a16:creationId xmlns:a16="http://schemas.microsoft.com/office/drawing/2014/main" xmlns="" id="{25AF44AE-F548-45C7-8BDB-8B1025073733}"/>
              </a:ext>
            </a:extLst>
          </p:cNvPr>
          <p:cNvSpPr txBox="1"/>
          <p:nvPr/>
        </p:nvSpPr>
        <p:spPr>
          <a:xfrm>
            <a:off x="3387586" y="3232266"/>
            <a:ext cx="3023585" cy="400110"/>
          </a:xfrm>
          <a:prstGeom prst="rect">
            <a:avLst/>
          </a:prstGeom>
          <a:noFill/>
        </p:spPr>
        <p:txBody>
          <a:bodyPr wrap="none" rtlCol="0">
            <a:spAutoFit/>
          </a:bodyPr>
          <a:lstStyle/>
          <a:p>
            <a:r>
              <a:rPr lang="zh-CN" altLang="en-US" sz="2000" b="1" dirty="0"/>
              <a:t>造成数据</a:t>
            </a:r>
            <a:r>
              <a:rPr lang="zh-CN" altLang="en-US" sz="2000" b="1" dirty="0" smtClean="0"/>
              <a:t>不完整的原因：</a:t>
            </a:r>
            <a:endParaRPr lang="zh-CN" altLang="en-US" sz="2000" b="1" dirty="0"/>
          </a:p>
        </p:txBody>
      </p:sp>
      <p:sp>
        <p:nvSpPr>
          <p:cNvPr id="16" name="灯片编号占位符 15"/>
          <p:cNvSpPr>
            <a:spLocks noGrp="1"/>
          </p:cNvSpPr>
          <p:nvPr>
            <p:ph type="sldNum" sz="quarter" idx="12"/>
          </p:nvPr>
        </p:nvSpPr>
        <p:spPr/>
        <p:txBody>
          <a:bodyPr/>
          <a:lstStyle/>
          <a:p>
            <a:fld id="{7D9BB5D0-35E4-459D-AEF3-FE4D7C45CC19}" type="slidenum">
              <a:rPr lang="zh-CN" altLang="en-US" smtClean="0"/>
              <a:pPr/>
              <a:t>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Graphic spid="12" grpId="0">
        <p:bldAsOne/>
      </p:bldGraphic>
      <p:bldP spid="13" grpId="0"/>
      <p:bldP spid="1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a:extLst>
              <a:ext uri="{FF2B5EF4-FFF2-40B4-BE49-F238E27FC236}">
                <a16:creationId xmlns:a16="http://schemas.microsoft.com/office/drawing/2014/main" xmlns="" id="{6B242D86-82D4-42F8-A8E4-C32C067A22D0}"/>
              </a:ext>
            </a:extLst>
          </p:cNvPr>
          <p:cNvSpPr/>
          <p:nvPr/>
        </p:nvSpPr>
        <p:spPr>
          <a:xfrm>
            <a:off x="673100" y="790854"/>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a:extLst>
              <a:ext uri="{FF2B5EF4-FFF2-40B4-BE49-F238E27FC236}">
                <a16:creationId xmlns:a16="http://schemas.microsoft.com/office/drawing/2014/main" xmlns="" id="{49EC5429-C2EF-4DF4-BFAF-7CE4253E73A1}"/>
              </a:ext>
            </a:extLst>
          </p:cNvPr>
          <p:cNvSpPr/>
          <p:nvPr/>
        </p:nvSpPr>
        <p:spPr>
          <a:xfrm>
            <a:off x="802640" y="917854"/>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6">
            <a:extLst>
              <a:ext uri="{FF2B5EF4-FFF2-40B4-BE49-F238E27FC236}">
                <a16:creationId xmlns:a16="http://schemas.microsoft.com/office/drawing/2014/main" xmlns="" id="{0BFC1E7B-8CCD-4C3F-BA9A-68E9E0C15D8B}"/>
              </a:ext>
            </a:extLst>
          </p:cNvPr>
          <p:cNvSpPr txBox="1"/>
          <p:nvPr/>
        </p:nvSpPr>
        <p:spPr>
          <a:xfrm>
            <a:off x="1044896" y="755621"/>
            <a:ext cx="3763493" cy="461665"/>
          </a:xfrm>
          <a:prstGeom prst="rect">
            <a:avLst/>
          </a:prstGeom>
          <a:noFill/>
        </p:spPr>
        <p:txBody>
          <a:bodyPr wrap="square" rtlCol="0">
            <a:spAutoFit/>
          </a:bodyPr>
          <a:lstStyle>
            <a:defPPr>
              <a:defRPr lang="zh-CN"/>
            </a:defPPr>
            <a:lvl1pPr>
              <a:defRPr sz="2400" b="1">
                <a:solidFill>
                  <a:schemeClr val="tx1">
                    <a:lumMod val="65000"/>
                    <a:lumOff val="35000"/>
                  </a:schemeClr>
                </a:solidFill>
                <a:latin typeface="微软雅黑" panose="020B0503020204020204" charset="-122"/>
                <a:ea typeface="微软雅黑" panose="020B0503020204020204" charset="-122"/>
              </a:defRPr>
            </a:lvl1pPr>
          </a:lstStyle>
          <a:p>
            <a:r>
              <a:rPr lang="zh-CN" altLang="en-US" dirty="0" smtClean="0"/>
              <a:t>数据预处理工具</a:t>
            </a:r>
            <a:r>
              <a:rPr lang="en-US" altLang="zh-CN" dirty="0" smtClean="0"/>
              <a:t>-Kettle</a:t>
            </a:r>
            <a:endParaRPr lang="zh-CN" altLang="en-US" dirty="0"/>
          </a:p>
        </p:txBody>
      </p:sp>
      <p:sp>
        <p:nvSpPr>
          <p:cNvPr id="5" name="矩形 4">
            <a:extLst>
              <a:ext uri="{FF2B5EF4-FFF2-40B4-BE49-F238E27FC236}">
                <a16:creationId xmlns:a16="http://schemas.microsoft.com/office/drawing/2014/main" xmlns="" id="{8B442526-F109-44D8-9F4D-60D09C7F5A2B}"/>
              </a:ext>
            </a:extLst>
          </p:cNvPr>
          <p:cNvSpPr/>
          <p:nvPr/>
        </p:nvSpPr>
        <p:spPr>
          <a:xfrm>
            <a:off x="1057596" y="1575075"/>
            <a:ext cx="10191375" cy="461665"/>
          </a:xfrm>
          <a:prstGeom prst="rect">
            <a:avLst/>
          </a:prstGeom>
        </p:spPr>
        <p:txBody>
          <a:bodyPr wrap="square">
            <a:spAutoFit/>
          </a:bodyPr>
          <a:lstStyle/>
          <a:p>
            <a:pPr>
              <a:buFont typeface="Wingdings" pitchFamily="2" charset="2"/>
              <a:buChar char="u"/>
            </a:pPr>
            <a:r>
              <a:rPr lang="zh-CN" altLang="en-US" sz="2400" dirty="0" smtClean="0"/>
              <a:t>开源，且支持可视化编程。</a:t>
            </a:r>
            <a:endParaRPr lang="en-US" altLang="zh-CN" sz="2400" dirty="0" smtClean="0"/>
          </a:p>
        </p:txBody>
      </p:sp>
      <p:sp>
        <p:nvSpPr>
          <p:cNvPr id="8" name="灯片编号占位符 7"/>
          <p:cNvSpPr>
            <a:spLocks noGrp="1"/>
          </p:cNvSpPr>
          <p:nvPr>
            <p:ph type="sldNum" sz="quarter" idx="12"/>
          </p:nvPr>
        </p:nvSpPr>
        <p:spPr/>
        <p:txBody>
          <a:bodyPr/>
          <a:lstStyle/>
          <a:p>
            <a:fld id="{7D9BB5D0-35E4-459D-AEF3-FE4D7C45CC19}" type="slidenum">
              <a:rPr lang="zh-CN" altLang="en-US" smtClean="0"/>
              <a:pPr/>
              <a:t>70</a:t>
            </a:fld>
            <a:endParaRPr lang="zh-CN" altLang="en-US"/>
          </a:p>
        </p:txBody>
      </p:sp>
      <p:sp>
        <p:nvSpPr>
          <p:cNvPr id="7" name="矩形 6"/>
          <p:cNvSpPr/>
          <p:nvPr/>
        </p:nvSpPr>
        <p:spPr>
          <a:xfrm>
            <a:off x="1104900" y="2762935"/>
            <a:ext cx="2946400" cy="461665"/>
          </a:xfrm>
          <a:prstGeom prst="rect">
            <a:avLst/>
          </a:prstGeom>
        </p:spPr>
        <p:txBody>
          <a:bodyPr wrap="square">
            <a:spAutoFit/>
          </a:bodyPr>
          <a:lstStyle/>
          <a:p>
            <a:pPr>
              <a:buFont typeface="Wingdings" pitchFamily="2" charset="2"/>
              <a:buChar char="u"/>
            </a:pPr>
            <a:r>
              <a:rPr lang="zh-CN" altLang="zh-CN" sz="2400" dirty="0" smtClean="0"/>
              <a:t>支持各种</a:t>
            </a:r>
            <a:r>
              <a:rPr lang="zh-CN" altLang="en-US" sz="2400" dirty="0" smtClean="0"/>
              <a:t>数据源。</a:t>
            </a:r>
            <a:endParaRPr lang="en-US" altLang="zh-CN" sz="2400" dirty="0" smtClean="0"/>
          </a:p>
        </p:txBody>
      </p:sp>
      <p:sp>
        <p:nvSpPr>
          <p:cNvPr id="9" name="矩形 8"/>
          <p:cNvSpPr/>
          <p:nvPr/>
        </p:nvSpPr>
        <p:spPr>
          <a:xfrm>
            <a:off x="1090791" y="3828534"/>
            <a:ext cx="3565400" cy="461665"/>
          </a:xfrm>
          <a:prstGeom prst="rect">
            <a:avLst/>
          </a:prstGeom>
        </p:spPr>
        <p:txBody>
          <a:bodyPr wrap="none">
            <a:spAutoFit/>
          </a:bodyPr>
          <a:lstStyle/>
          <a:p>
            <a:pPr>
              <a:buFont typeface="Wingdings" pitchFamily="2" charset="2"/>
              <a:buChar char="u"/>
            </a:pPr>
            <a:r>
              <a:rPr lang="zh-CN" altLang="zh-CN" sz="2400" dirty="0" smtClean="0"/>
              <a:t>数据处理功能很强大</a:t>
            </a:r>
            <a:r>
              <a:rPr lang="zh-CN" altLang="en-US" sz="2400" dirty="0" smtClean="0"/>
              <a:t>。</a:t>
            </a:r>
            <a:endParaRPr lang="en-US" altLang="zh-C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a:extLst>
              <a:ext uri="{FF2B5EF4-FFF2-40B4-BE49-F238E27FC236}">
                <a16:creationId xmlns:a16="http://schemas.microsoft.com/office/drawing/2014/main" xmlns="" id="{6B242D86-82D4-42F8-A8E4-C32C067A22D0}"/>
              </a:ext>
            </a:extLst>
          </p:cNvPr>
          <p:cNvSpPr/>
          <p:nvPr/>
        </p:nvSpPr>
        <p:spPr>
          <a:xfrm>
            <a:off x="673100" y="790854"/>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a:extLst>
              <a:ext uri="{FF2B5EF4-FFF2-40B4-BE49-F238E27FC236}">
                <a16:creationId xmlns:a16="http://schemas.microsoft.com/office/drawing/2014/main" xmlns="" id="{49EC5429-C2EF-4DF4-BFAF-7CE4253E73A1}"/>
              </a:ext>
            </a:extLst>
          </p:cNvPr>
          <p:cNvSpPr/>
          <p:nvPr/>
        </p:nvSpPr>
        <p:spPr>
          <a:xfrm>
            <a:off x="802640" y="917854"/>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6">
            <a:extLst>
              <a:ext uri="{FF2B5EF4-FFF2-40B4-BE49-F238E27FC236}">
                <a16:creationId xmlns:a16="http://schemas.microsoft.com/office/drawing/2014/main" xmlns="" id="{0BFC1E7B-8CCD-4C3F-BA9A-68E9E0C15D8B}"/>
              </a:ext>
            </a:extLst>
          </p:cNvPr>
          <p:cNvSpPr txBox="1"/>
          <p:nvPr/>
        </p:nvSpPr>
        <p:spPr>
          <a:xfrm>
            <a:off x="1044896" y="755621"/>
            <a:ext cx="3763493" cy="461665"/>
          </a:xfrm>
          <a:prstGeom prst="rect">
            <a:avLst/>
          </a:prstGeom>
          <a:noFill/>
        </p:spPr>
        <p:txBody>
          <a:bodyPr wrap="square" rtlCol="0">
            <a:spAutoFit/>
          </a:bodyPr>
          <a:lstStyle>
            <a:defPPr>
              <a:defRPr lang="zh-CN"/>
            </a:defPPr>
            <a:lvl1pPr>
              <a:defRPr sz="2400" b="1">
                <a:solidFill>
                  <a:schemeClr val="tx1">
                    <a:lumMod val="65000"/>
                    <a:lumOff val="35000"/>
                  </a:schemeClr>
                </a:solidFill>
                <a:latin typeface="微软雅黑" panose="020B0503020204020204" charset="-122"/>
                <a:ea typeface="微软雅黑" panose="020B0503020204020204" charset="-122"/>
              </a:defRPr>
            </a:lvl1pPr>
          </a:lstStyle>
          <a:p>
            <a:r>
              <a:rPr lang="zh-CN" altLang="en-US" dirty="0" smtClean="0"/>
              <a:t>数据预处理工具</a:t>
            </a:r>
            <a:r>
              <a:rPr lang="en-US" altLang="zh-CN" dirty="0" smtClean="0"/>
              <a:t>-Python</a:t>
            </a:r>
            <a:endParaRPr lang="zh-CN" altLang="en-US" dirty="0"/>
          </a:p>
        </p:txBody>
      </p:sp>
      <p:sp>
        <p:nvSpPr>
          <p:cNvPr id="5" name="矩形 4">
            <a:extLst>
              <a:ext uri="{FF2B5EF4-FFF2-40B4-BE49-F238E27FC236}">
                <a16:creationId xmlns:a16="http://schemas.microsoft.com/office/drawing/2014/main" xmlns="" id="{8B442526-F109-44D8-9F4D-60D09C7F5A2B}"/>
              </a:ext>
            </a:extLst>
          </p:cNvPr>
          <p:cNvSpPr/>
          <p:nvPr/>
        </p:nvSpPr>
        <p:spPr>
          <a:xfrm>
            <a:off x="1044896" y="1549675"/>
            <a:ext cx="10191375" cy="461665"/>
          </a:xfrm>
          <a:prstGeom prst="rect">
            <a:avLst/>
          </a:prstGeom>
        </p:spPr>
        <p:txBody>
          <a:bodyPr wrap="square">
            <a:spAutoFit/>
          </a:bodyPr>
          <a:lstStyle/>
          <a:p>
            <a:pPr>
              <a:buFont typeface="Wingdings" pitchFamily="2" charset="2"/>
              <a:buChar char="u"/>
            </a:pPr>
            <a:r>
              <a:rPr lang="zh-CN" altLang="zh-CN" sz="2400" dirty="0" smtClean="0"/>
              <a:t>可以胜任很多领域的工作，是人工智能和大数据时代的明星</a:t>
            </a:r>
            <a:r>
              <a:rPr lang="zh-CN" altLang="en-US" sz="2400" dirty="0" smtClean="0"/>
              <a:t>语言。</a:t>
            </a:r>
            <a:endParaRPr lang="en-US" altLang="zh-CN" sz="2400" dirty="0" smtClean="0"/>
          </a:p>
        </p:txBody>
      </p:sp>
      <p:sp>
        <p:nvSpPr>
          <p:cNvPr id="8" name="灯片编号占位符 7"/>
          <p:cNvSpPr>
            <a:spLocks noGrp="1"/>
          </p:cNvSpPr>
          <p:nvPr>
            <p:ph type="sldNum" sz="quarter" idx="12"/>
          </p:nvPr>
        </p:nvSpPr>
        <p:spPr/>
        <p:txBody>
          <a:bodyPr/>
          <a:lstStyle/>
          <a:p>
            <a:fld id="{7D9BB5D0-35E4-459D-AEF3-FE4D7C45CC19}" type="slidenum">
              <a:rPr lang="zh-CN" altLang="en-US" smtClean="0"/>
              <a:pPr/>
              <a:t>71</a:t>
            </a:fld>
            <a:endParaRPr lang="zh-CN" altLang="en-US"/>
          </a:p>
        </p:txBody>
      </p:sp>
      <p:sp>
        <p:nvSpPr>
          <p:cNvPr id="7" name="矩形 6"/>
          <p:cNvSpPr/>
          <p:nvPr/>
        </p:nvSpPr>
        <p:spPr>
          <a:xfrm>
            <a:off x="1181100" y="3105835"/>
            <a:ext cx="9017000" cy="830997"/>
          </a:xfrm>
          <a:prstGeom prst="rect">
            <a:avLst/>
          </a:prstGeom>
        </p:spPr>
        <p:txBody>
          <a:bodyPr wrap="square">
            <a:spAutoFit/>
          </a:bodyPr>
          <a:lstStyle/>
          <a:p>
            <a:pPr>
              <a:buFont typeface="Wingdings" pitchFamily="2" charset="2"/>
              <a:buChar char="u"/>
            </a:pPr>
            <a:r>
              <a:rPr lang="zh-CN" altLang="zh-CN" sz="2400" dirty="0" smtClean="0"/>
              <a:t>是一种面向对象的解释型计算机程序设计语言，具有丰富和强大的库</a:t>
            </a:r>
            <a:r>
              <a:rPr lang="zh-CN" altLang="en-US" sz="2400" dirty="0" smtClean="0"/>
              <a:t>。</a:t>
            </a:r>
            <a:endParaRPr lang="en-US" altLang="zh-C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D9BB5D0-35E4-459D-AEF3-FE4D7C45CC19}" type="slidenum">
              <a:rPr lang="zh-CN" altLang="en-US" smtClean="0"/>
              <a:pPr/>
              <a:t>72</a:t>
            </a:fld>
            <a:endParaRPr lang="zh-CN" altLang="en-US"/>
          </a:p>
        </p:txBody>
      </p:sp>
      <p:sp>
        <p:nvSpPr>
          <p:cNvPr id="3" name="平行四边形 2">
            <a:extLst>
              <a:ext uri="{FF2B5EF4-FFF2-40B4-BE49-F238E27FC236}">
                <a16:creationId xmlns:a16="http://schemas.microsoft.com/office/drawing/2014/main" xmlns="" id="{229655E7-D660-40BC-AC4E-1F2F7009C258}"/>
              </a:ext>
            </a:extLst>
          </p:cNvPr>
          <p:cNvSpPr/>
          <p:nvPr/>
        </p:nvSpPr>
        <p:spPr>
          <a:xfrm>
            <a:off x="825500" y="943254"/>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平行四边形 3">
            <a:extLst>
              <a:ext uri="{FF2B5EF4-FFF2-40B4-BE49-F238E27FC236}">
                <a16:creationId xmlns:a16="http://schemas.microsoft.com/office/drawing/2014/main" xmlns="" id="{EE2A16AE-8448-42AC-AC1B-BCECEE45C440}"/>
              </a:ext>
            </a:extLst>
          </p:cNvPr>
          <p:cNvSpPr/>
          <p:nvPr/>
        </p:nvSpPr>
        <p:spPr>
          <a:xfrm>
            <a:off x="952500" y="1070254"/>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平行四边形 4">
            <a:extLst>
              <a:ext uri="{FF2B5EF4-FFF2-40B4-BE49-F238E27FC236}">
                <a16:creationId xmlns:a16="http://schemas.microsoft.com/office/drawing/2014/main" xmlns="" id="{DD515498-C8DD-4A2E-A803-9C4FCC95A11E}"/>
              </a:ext>
            </a:extLst>
          </p:cNvPr>
          <p:cNvSpPr/>
          <p:nvPr/>
        </p:nvSpPr>
        <p:spPr>
          <a:xfrm>
            <a:off x="955040" y="1070254"/>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6">
            <a:extLst>
              <a:ext uri="{FF2B5EF4-FFF2-40B4-BE49-F238E27FC236}">
                <a16:creationId xmlns:a16="http://schemas.microsoft.com/office/drawing/2014/main" xmlns="" id="{81F16290-1124-4BD1-A9AB-F97D1C10E55D}"/>
              </a:ext>
            </a:extLst>
          </p:cNvPr>
          <p:cNvSpPr txBox="1"/>
          <p:nvPr/>
        </p:nvSpPr>
        <p:spPr>
          <a:xfrm>
            <a:off x="1197296" y="880399"/>
            <a:ext cx="3763493" cy="523220"/>
          </a:xfrm>
          <a:prstGeom prst="rect">
            <a:avLst/>
          </a:prstGeom>
          <a:noFill/>
        </p:spPr>
        <p:txBody>
          <a:bodyPr wrap="square" rtlCol="0">
            <a:spAutoFit/>
          </a:bodyPr>
          <a:lstStyle/>
          <a:p>
            <a:r>
              <a:rPr lang="zh-CN" altLang="en-US" sz="2800" b="1" dirty="0"/>
              <a:t>本章总结</a:t>
            </a:r>
          </a:p>
        </p:txBody>
      </p:sp>
      <p:pic>
        <p:nvPicPr>
          <p:cNvPr id="5122" name="Picture 2"/>
          <p:cNvPicPr>
            <a:picLocks noChangeAspect="1" noChangeArrowheads="1"/>
          </p:cNvPicPr>
          <p:nvPr/>
        </p:nvPicPr>
        <p:blipFill>
          <a:blip r:embed="rId3" cstate="print"/>
          <a:srcRect/>
          <a:stretch>
            <a:fillRect/>
          </a:stretch>
        </p:blipFill>
        <p:spPr bwMode="auto">
          <a:xfrm>
            <a:off x="2530475" y="1444625"/>
            <a:ext cx="7131050" cy="3968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_任意多边形 19"/>
          <p:cNvSpPr/>
          <p:nvPr>
            <p:custDataLst>
              <p:tags r:id="rId1"/>
            </p:custDataLst>
          </p:nvPr>
        </p:nvSpPr>
        <p:spPr>
          <a:xfrm>
            <a:off x="0" y="-117614"/>
            <a:ext cx="12192000" cy="3416893"/>
          </a:xfrm>
          <a:custGeom>
            <a:avLst/>
            <a:gdLst>
              <a:gd name="connsiteX0" fmla="*/ 0 w 11644590"/>
              <a:gd name="connsiteY0" fmla="*/ 0 h 3139633"/>
              <a:gd name="connsiteX1" fmla="*/ 11644590 w 11644590"/>
              <a:gd name="connsiteY1" fmla="*/ 0 h 3139633"/>
              <a:gd name="connsiteX2" fmla="*/ 3048000 w 11644590"/>
              <a:gd name="connsiteY2" fmla="*/ 3139633 h 3139633"/>
              <a:gd name="connsiteX3" fmla="*/ 0 w 11644590"/>
              <a:gd name="connsiteY3" fmla="*/ 1605195 h 3139633"/>
              <a:gd name="connsiteX4" fmla="*/ 0 w 11644590"/>
              <a:gd name="connsiteY4" fmla="*/ 0 h 3139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4590" h="3139633">
                <a:moveTo>
                  <a:pt x="0" y="0"/>
                </a:moveTo>
                <a:lnTo>
                  <a:pt x="11644590" y="0"/>
                </a:lnTo>
                <a:lnTo>
                  <a:pt x="3048000" y="3139633"/>
                </a:lnTo>
                <a:lnTo>
                  <a:pt x="0" y="160519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PA_任意多边形 24"/>
          <p:cNvSpPr/>
          <p:nvPr>
            <p:custDataLst>
              <p:tags r:id="rId2"/>
            </p:custDataLst>
          </p:nvPr>
        </p:nvSpPr>
        <p:spPr>
          <a:xfrm>
            <a:off x="1270" y="-86360"/>
            <a:ext cx="12179935" cy="3182620"/>
          </a:xfrm>
          <a:custGeom>
            <a:avLst/>
            <a:gdLst>
              <a:gd name="connsiteX0" fmla="*/ 0 w 11575120"/>
              <a:gd name="connsiteY0" fmla="*/ 0 h 3182710"/>
              <a:gd name="connsiteX1" fmla="*/ 11575120 w 11575120"/>
              <a:gd name="connsiteY1" fmla="*/ 0 h 3182710"/>
              <a:gd name="connsiteX2" fmla="*/ 3191286 w 11575120"/>
              <a:gd name="connsiteY2" fmla="*/ 3182710 h 3182710"/>
              <a:gd name="connsiteX3" fmla="*/ 0 w 11575120"/>
              <a:gd name="connsiteY3" fmla="*/ 1512766 h 3182710"/>
            </a:gdLst>
            <a:ahLst/>
            <a:cxnLst>
              <a:cxn ang="0">
                <a:pos x="connsiteX0" y="connsiteY0"/>
              </a:cxn>
              <a:cxn ang="0">
                <a:pos x="connsiteX1" y="connsiteY1"/>
              </a:cxn>
              <a:cxn ang="0">
                <a:pos x="connsiteX2" y="connsiteY2"/>
              </a:cxn>
              <a:cxn ang="0">
                <a:pos x="connsiteX3" y="connsiteY3"/>
              </a:cxn>
            </a:cxnLst>
            <a:rect l="l" t="t" r="r" b="b"/>
            <a:pathLst>
              <a:path w="11575120" h="3182710">
                <a:moveTo>
                  <a:pt x="0" y="0"/>
                </a:moveTo>
                <a:lnTo>
                  <a:pt x="11575120" y="0"/>
                </a:lnTo>
                <a:lnTo>
                  <a:pt x="3191286" y="3182710"/>
                </a:lnTo>
                <a:lnTo>
                  <a:pt x="0" y="1512766"/>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_任意多边形 25"/>
          <p:cNvSpPr/>
          <p:nvPr>
            <p:custDataLst>
              <p:tags r:id="rId3"/>
            </p:custDataLst>
          </p:nvPr>
        </p:nvSpPr>
        <p:spPr>
          <a:xfrm>
            <a:off x="1905" y="-86360"/>
            <a:ext cx="11691620" cy="2997835"/>
          </a:xfrm>
          <a:custGeom>
            <a:avLst/>
            <a:gdLst>
              <a:gd name="connsiteX0" fmla="*/ 0 w 11087557"/>
              <a:gd name="connsiteY0" fmla="*/ 0 h 2997619"/>
              <a:gd name="connsiteX1" fmla="*/ 11087557 w 11087557"/>
              <a:gd name="connsiteY1" fmla="*/ 0 h 2997619"/>
              <a:gd name="connsiteX2" fmla="*/ 3191286 w 11087557"/>
              <a:gd name="connsiteY2" fmla="*/ 2997619 h 2997619"/>
              <a:gd name="connsiteX3" fmla="*/ 0 w 11087557"/>
              <a:gd name="connsiteY3" fmla="*/ 1327675 h 2997619"/>
            </a:gdLst>
            <a:ahLst/>
            <a:cxnLst>
              <a:cxn ang="0">
                <a:pos x="connsiteX0" y="connsiteY0"/>
              </a:cxn>
              <a:cxn ang="0">
                <a:pos x="connsiteX1" y="connsiteY1"/>
              </a:cxn>
              <a:cxn ang="0">
                <a:pos x="connsiteX2" y="connsiteY2"/>
              </a:cxn>
              <a:cxn ang="0">
                <a:pos x="connsiteX3" y="connsiteY3"/>
              </a:cxn>
            </a:cxnLst>
            <a:rect l="l" t="t" r="r" b="b"/>
            <a:pathLst>
              <a:path w="11087557" h="2997619">
                <a:moveTo>
                  <a:pt x="0" y="0"/>
                </a:moveTo>
                <a:lnTo>
                  <a:pt x="11087557" y="0"/>
                </a:lnTo>
                <a:lnTo>
                  <a:pt x="3191286" y="2997619"/>
                </a:lnTo>
                <a:lnTo>
                  <a:pt x="0" y="13276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_任意多边形 26"/>
          <p:cNvSpPr/>
          <p:nvPr>
            <p:custDataLst>
              <p:tags r:id="rId4"/>
            </p:custDataLst>
          </p:nvPr>
        </p:nvSpPr>
        <p:spPr>
          <a:xfrm>
            <a:off x="1905" y="-86360"/>
            <a:ext cx="11500485" cy="2924810"/>
          </a:xfrm>
          <a:custGeom>
            <a:avLst/>
            <a:gdLst>
              <a:gd name="connsiteX0" fmla="*/ 0 w 10896573"/>
              <a:gd name="connsiteY0" fmla="*/ 0 h 2925117"/>
              <a:gd name="connsiteX1" fmla="*/ 10896573 w 10896573"/>
              <a:gd name="connsiteY1" fmla="*/ 0 h 2925117"/>
              <a:gd name="connsiteX2" fmla="*/ 3191286 w 10896573"/>
              <a:gd name="connsiteY2" fmla="*/ 2925117 h 2925117"/>
              <a:gd name="connsiteX3" fmla="*/ 0 w 10896573"/>
              <a:gd name="connsiteY3" fmla="*/ 1255173 h 2925117"/>
            </a:gdLst>
            <a:ahLst/>
            <a:cxnLst>
              <a:cxn ang="0">
                <a:pos x="connsiteX0" y="connsiteY0"/>
              </a:cxn>
              <a:cxn ang="0">
                <a:pos x="connsiteX1" y="connsiteY1"/>
              </a:cxn>
              <a:cxn ang="0">
                <a:pos x="connsiteX2" y="connsiteY2"/>
              </a:cxn>
              <a:cxn ang="0">
                <a:pos x="connsiteX3" y="connsiteY3"/>
              </a:cxn>
            </a:cxnLst>
            <a:rect l="l" t="t" r="r" b="b"/>
            <a:pathLst>
              <a:path w="10896573" h="2925117">
                <a:moveTo>
                  <a:pt x="0" y="0"/>
                </a:moveTo>
                <a:lnTo>
                  <a:pt x="10896573" y="0"/>
                </a:lnTo>
                <a:lnTo>
                  <a:pt x="3191286" y="2925117"/>
                </a:lnTo>
                <a:lnTo>
                  <a:pt x="0" y="1255173"/>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PA_任意多边形 27"/>
          <p:cNvSpPr/>
          <p:nvPr>
            <p:custDataLst>
              <p:tags r:id="rId5"/>
            </p:custDataLst>
          </p:nvPr>
        </p:nvSpPr>
        <p:spPr>
          <a:xfrm>
            <a:off x="1905" y="-117475"/>
            <a:ext cx="11012805" cy="2740025"/>
          </a:xfrm>
          <a:custGeom>
            <a:avLst/>
            <a:gdLst>
              <a:gd name="connsiteX0" fmla="*/ 0 w 10409010"/>
              <a:gd name="connsiteY0" fmla="*/ 0 h 2740026"/>
              <a:gd name="connsiteX1" fmla="*/ 10409010 w 10409010"/>
              <a:gd name="connsiteY1" fmla="*/ 0 h 2740026"/>
              <a:gd name="connsiteX2" fmla="*/ 3191286 w 10409010"/>
              <a:gd name="connsiteY2" fmla="*/ 2740026 h 2740026"/>
              <a:gd name="connsiteX3" fmla="*/ 0 w 10409010"/>
              <a:gd name="connsiteY3" fmla="*/ 1070082 h 2740026"/>
            </a:gdLst>
            <a:ahLst/>
            <a:cxnLst>
              <a:cxn ang="0">
                <a:pos x="connsiteX0" y="connsiteY0"/>
              </a:cxn>
              <a:cxn ang="0">
                <a:pos x="connsiteX1" y="connsiteY1"/>
              </a:cxn>
              <a:cxn ang="0">
                <a:pos x="connsiteX2" y="connsiteY2"/>
              </a:cxn>
              <a:cxn ang="0">
                <a:pos x="connsiteX3" y="connsiteY3"/>
              </a:cxn>
            </a:cxnLst>
            <a:rect l="l" t="t" r="r" b="b"/>
            <a:pathLst>
              <a:path w="10409010" h="2740026">
                <a:moveTo>
                  <a:pt x="0" y="0"/>
                </a:moveTo>
                <a:lnTo>
                  <a:pt x="10409010" y="0"/>
                </a:lnTo>
                <a:lnTo>
                  <a:pt x="3191286" y="2740026"/>
                </a:lnTo>
                <a:lnTo>
                  <a:pt x="0" y="10700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PA_任意多边形 29"/>
          <p:cNvSpPr/>
          <p:nvPr>
            <p:custDataLst>
              <p:tags r:id="rId6"/>
            </p:custDataLst>
          </p:nvPr>
        </p:nvSpPr>
        <p:spPr>
          <a:xfrm>
            <a:off x="1270" y="-117475"/>
            <a:ext cx="10802620" cy="2660015"/>
          </a:xfrm>
          <a:custGeom>
            <a:avLst/>
            <a:gdLst>
              <a:gd name="connsiteX0" fmla="*/ 0 w 10198012"/>
              <a:gd name="connsiteY0" fmla="*/ 0 h 2659926"/>
              <a:gd name="connsiteX1" fmla="*/ 10198012 w 10198012"/>
              <a:gd name="connsiteY1" fmla="*/ 0 h 2659926"/>
              <a:gd name="connsiteX2" fmla="*/ 3191286 w 10198012"/>
              <a:gd name="connsiteY2" fmla="*/ 2659926 h 2659926"/>
              <a:gd name="connsiteX3" fmla="*/ 0 w 10198012"/>
              <a:gd name="connsiteY3" fmla="*/ 989982 h 2659926"/>
              <a:gd name="connsiteX4" fmla="*/ 0 w 10198012"/>
              <a:gd name="connsiteY4" fmla="*/ 0 h 2659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8012" h="2659926">
                <a:moveTo>
                  <a:pt x="0" y="0"/>
                </a:moveTo>
                <a:lnTo>
                  <a:pt x="10198012" y="0"/>
                </a:lnTo>
                <a:lnTo>
                  <a:pt x="3191286" y="2659926"/>
                </a:lnTo>
                <a:lnTo>
                  <a:pt x="0" y="989982"/>
                </a:lnTo>
                <a:lnTo>
                  <a:pt x="0" y="0"/>
                </a:lnTo>
                <a:close/>
              </a:path>
            </a:pathLst>
          </a:custGeom>
          <a:solidFill>
            <a:srgbClr val="B22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反白瑞翼教育LOGO"/>
          <p:cNvPicPr>
            <a:picLocks noChangeAspect="1"/>
          </p:cNvPicPr>
          <p:nvPr/>
        </p:nvPicPr>
        <p:blipFill>
          <a:blip r:embed="rId8" cstate="print"/>
          <a:stretch>
            <a:fillRect/>
          </a:stretch>
        </p:blipFill>
        <p:spPr>
          <a:xfrm>
            <a:off x="4115435" y="513080"/>
            <a:ext cx="2254250" cy="508635"/>
          </a:xfrm>
          <a:prstGeom prst="rect">
            <a:avLst/>
          </a:prstGeom>
        </p:spPr>
      </p:pic>
      <p:sp>
        <p:nvSpPr>
          <p:cNvPr id="41" name="矩形 40"/>
          <p:cNvSpPr/>
          <p:nvPr/>
        </p:nvSpPr>
        <p:spPr>
          <a:xfrm>
            <a:off x="6419215" y="3292475"/>
            <a:ext cx="4375150" cy="738505"/>
          </a:xfrm>
          <a:prstGeom prst="rect">
            <a:avLst/>
          </a:prstGeom>
        </p:spPr>
        <p:txBody>
          <a:bodyPr wrap="square" lIns="0" tIns="0" rIns="0" bIns="0">
            <a:spAutoFit/>
          </a:bodyPr>
          <a:lstStyle/>
          <a:p>
            <a:r>
              <a:rPr lang="zh-CN" altLang="en-US" sz="4800" b="1" dirty="0">
                <a:solidFill>
                  <a:schemeClr val="tx1">
                    <a:lumMod val="75000"/>
                    <a:lumOff val="25000"/>
                  </a:schemeClr>
                </a:solidFill>
                <a:latin typeface="微软雅黑" panose="020B0503020204020204" charset="-122"/>
                <a:ea typeface="微软雅黑" panose="020B0503020204020204" charset="-122"/>
              </a:rPr>
              <a:t>感谢您的观赏</a:t>
            </a:r>
          </a:p>
        </p:txBody>
      </p:sp>
      <p:sp>
        <p:nvSpPr>
          <p:cNvPr id="42" name="矩形 41"/>
          <p:cNvSpPr/>
          <p:nvPr/>
        </p:nvSpPr>
        <p:spPr>
          <a:xfrm>
            <a:off x="6419215" y="4083685"/>
            <a:ext cx="3575685" cy="245745"/>
          </a:xfrm>
          <a:prstGeom prst="rect">
            <a:avLst/>
          </a:prstGeom>
        </p:spPr>
        <p:txBody>
          <a:bodyPr wrap="square" lIns="0" tIns="0" rIns="0" bIns="0">
            <a:spAutoFit/>
          </a:bodyPr>
          <a:lstStyle/>
          <a:p>
            <a:pPr algn="dist"/>
            <a:r>
              <a:rPr lang="en-US" altLang="zh-CN" sz="1600">
                <a:solidFill>
                  <a:schemeClr val="tx1">
                    <a:lumMod val="75000"/>
                    <a:lumOff val="25000"/>
                  </a:schemeClr>
                </a:solidFill>
              </a:rPr>
              <a:t>THANK YOU FOR WATCHING</a:t>
            </a:r>
            <a:endParaRPr lang="en-US" altLang="zh-CN" sz="1600" dirty="0">
              <a:solidFill>
                <a:schemeClr val="tx1">
                  <a:lumMod val="75000"/>
                  <a:lumOff val="25000"/>
                </a:schemeClr>
              </a:solidFill>
            </a:endParaRPr>
          </a:p>
        </p:txBody>
      </p:sp>
      <p:cxnSp>
        <p:nvCxnSpPr>
          <p:cNvPr id="43" name="直接连接符 42"/>
          <p:cNvCxnSpPr/>
          <p:nvPr/>
        </p:nvCxnSpPr>
        <p:spPr>
          <a:xfrm flipV="1">
            <a:off x="6425565" y="4358640"/>
            <a:ext cx="3630930" cy="3175"/>
          </a:xfrm>
          <a:prstGeom prst="line">
            <a:avLst/>
          </a:prstGeom>
          <a:ln w="6350" cmpd="sng">
            <a:solidFill>
              <a:srgbClr val="10243F"/>
            </a:solidFill>
            <a:prstDash val="solid"/>
          </a:ln>
        </p:spPr>
        <p:style>
          <a:lnRef idx="1">
            <a:schemeClr val="accent1"/>
          </a:lnRef>
          <a:fillRef idx="0">
            <a:schemeClr val="accent1"/>
          </a:fillRef>
          <a:effectRef idx="0">
            <a:schemeClr val="accent1"/>
          </a:effectRef>
          <a:fontRef idx="minor">
            <a:schemeClr val="tx1"/>
          </a:fontRef>
        </p:style>
      </p:cxnSp>
      <p:pic>
        <p:nvPicPr>
          <p:cNvPr id="2" name="图片 1" descr="SUGON图标"/>
          <p:cNvPicPr>
            <a:picLocks noChangeAspect="1"/>
          </p:cNvPicPr>
          <p:nvPr/>
        </p:nvPicPr>
        <p:blipFill>
          <a:blip r:embed="rId9" cstate="print"/>
          <a:stretch>
            <a:fillRect/>
          </a:stretch>
        </p:blipFill>
        <p:spPr>
          <a:xfrm>
            <a:off x="1651635" y="257175"/>
            <a:ext cx="2324735" cy="1020445"/>
          </a:xfrm>
          <a:prstGeom prst="rect">
            <a:avLst/>
          </a:prstGeom>
        </p:spPr>
      </p:pic>
      <p:sp>
        <p:nvSpPr>
          <p:cNvPr id="15" name="灯片编号占位符 14"/>
          <p:cNvSpPr>
            <a:spLocks noGrp="1"/>
          </p:cNvSpPr>
          <p:nvPr>
            <p:ph type="sldNum" sz="quarter" idx="12"/>
          </p:nvPr>
        </p:nvSpPr>
        <p:spPr/>
        <p:txBody>
          <a:bodyPr/>
          <a:lstStyle/>
          <a:p>
            <a:fld id="{7D9BB5D0-35E4-459D-AEF3-FE4D7C45CC19}" type="slidenum">
              <a:rPr lang="zh-CN" altLang="en-US" smtClean="0"/>
              <a:pPr/>
              <a:t>73</a:t>
            </a:fld>
            <a:endParaRPr lang="zh-CN" altLang="en-US"/>
          </a:p>
        </p:txBody>
      </p:sp>
    </p:spTree>
    <p:extLst>
      <p:ext uri="{BB962C8B-B14F-4D97-AF65-F5344CB8AC3E}">
        <p14:creationId xmlns:p14="http://schemas.microsoft.com/office/powerpoint/2010/main" xmlns="" val="15113417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xmlns="" id="{8775A010-3D31-4025-8660-6A548020880E}"/>
              </a:ext>
            </a:extLst>
          </p:cNvPr>
          <p:cNvGrpSpPr/>
          <p:nvPr/>
        </p:nvGrpSpPr>
        <p:grpSpPr>
          <a:xfrm>
            <a:off x="1364704" y="1877581"/>
            <a:ext cx="1648933" cy="1882143"/>
            <a:chOff x="7122252" y="2960347"/>
            <a:chExt cx="1648933" cy="1882143"/>
          </a:xfrm>
        </p:grpSpPr>
        <p:sp>
          <p:nvSpPr>
            <p:cNvPr id="13" name="任意多边形: 形状 12">
              <a:extLst>
                <a:ext uri="{FF2B5EF4-FFF2-40B4-BE49-F238E27FC236}">
                  <a16:creationId xmlns:a16="http://schemas.microsoft.com/office/drawing/2014/main" xmlns="" id="{F67988ED-351F-472B-B6AE-976ECE9EF073}"/>
                </a:ext>
              </a:extLst>
            </p:cNvPr>
            <p:cNvSpPr/>
            <p:nvPr/>
          </p:nvSpPr>
          <p:spPr>
            <a:xfrm>
              <a:off x="7133721" y="2960347"/>
              <a:ext cx="1637464" cy="1882143"/>
            </a:xfrm>
            <a:custGeom>
              <a:avLst/>
              <a:gdLst>
                <a:gd name="connsiteX0" fmla="*/ 0 w 1882142"/>
                <a:gd name="connsiteY0" fmla="*/ 818732 h 1637463"/>
                <a:gd name="connsiteX1" fmla="*/ 409366 w 1882142"/>
                <a:gd name="connsiteY1" fmla="*/ 0 h 1637463"/>
                <a:gd name="connsiteX2" fmla="*/ 1472776 w 1882142"/>
                <a:gd name="connsiteY2" fmla="*/ 0 h 1637463"/>
                <a:gd name="connsiteX3" fmla="*/ 1882142 w 1882142"/>
                <a:gd name="connsiteY3" fmla="*/ 818732 h 1637463"/>
                <a:gd name="connsiteX4" fmla="*/ 1472776 w 1882142"/>
                <a:gd name="connsiteY4" fmla="*/ 1637463 h 1637463"/>
                <a:gd name="connsiteX5" fmla="*/ 409366 w 1882142"/>
                <a:gd name="connsiteY5" fmla="*/ 1637463 h 1637463"/>
                <a:gd name="connsiteX6" fmla="*/ 0 w 1882142"/>
                <a:gd name="connsiteY6" fmla="*/ 818732 h 1637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2142" h="1637463">
                  <a:moveTo>
                    <a:pt x="941070" y="0"/>
                  </a:moveTo>
                  <a:lnTo>
                    <a:pt x="1882141" y="356149"/>
                  </a:lnTo>
                  <a:lnTo>
                    <a:pt x="1882141" y="1281314"/>
                  </a:lnTo>
                  <a:lnTo>
                    <a:pt x="941070" y="1637463"/>
                  </a:lnTo>
                  <a:lnTo>
                    <a:pt x="1" y="1281314"/>
                  </a:lnTo>
                  <a:lnTo>
                    <a:pt x="1" y="356149"/>
                  </a:lnTo>
                  <a:lnTo>
                    <a:pt x="94107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3">
                <a:hueOff val="1626359"/>
                <a:satOff val="60000"/>
                <a:lumOff val="-8824"/>
                <a:alphaOff val="0"/>
              </a:schemeClr>
            </a:fillRef>
            <a:effectRef idx="2">
              <a:schemeClr val="accent3">
                <a:hueOff val="1626359"/>
                <a:satOff val="60000"/>
                <a:lumOff val="-8824"/>
                <a:alphaOff val="0"/>
              </a:schemeClr>
            </a:effectRef>
            <a:fontRef idx="minor">
              <a:schemeClr val="lt1"/>
            </a:fontRef>
          </p:style>
          <p:txBody>
            <a:bodyPr spcFirstLastPara="0" vert="horz" wrap="square" lIns="255171" tIns="293301" rIns="255172" bIns="29330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p:txBody>
        </p:sp>
        <p:sp>
          <p:nvSpPr>
            <p:cNvPr id="17" name="任意多边形: 形状 16">
              <a:extLst>
                <a:ext uri="{FF2B5EF4-FFF2-40B4-BE49-F238E27FC236}">
                  <a16:creationId xmlns:a16="http://schemas.microsoft.com/office/drawing/2014/main" xmlns="" id="{670D3894-84A1-4692-90E2-5B093CB1F6D7}"/>
                </a:ext>
              </a:extLst>
            </p:cNvPr>
            <p:cNvSpPr/>
            <p:nvPr/>
          </p:nvSpPr>
          <p:spPr>
            <a:xfrm>
              <a:off x="7122252" y="3665728"/>
              <a:ext cx="1637464" cy="523220"/>
            </a:xfrm>
            <a:custGeom>
              <a:avLst/>
              <a:gdLst>
                <a:gd name="connsiteX0" fmla="*/ 0 w 2032713"/>
                <a:gd name="connsiteY0" fmla="*/ 0 h 1129285"/>
                <a:gd name="connsiteX1" fmla="*/ 2032713 w 2032713"/>
                <a:gd name="connsiteY1" fmla="*/ 0 h 1129285"/>
                <a:gd name="connsiteX2" fmla="*/ 2032713 w 2032713"/>
                <a:gd name="connsiteY2" fmla="*/ 1129285 h 1129285"/>
                <a:gd name="connsiteX3" fmla="*/ 0 w 2032713"/>
                <a:gd name="connsiteY3" fmla="*/ 1129285 h 1129285"/>
                <a:gd name="connsiteX4" fmla="*/ 0 w 2032713"/>
                <a:gd name="connsiteY4" fmla="*/ 0 h 112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2713" h="1129285">
                  <a:moveTo>
                    <a:pt x="0" y="0"/>
                  </a:moveTo>
                  <a:lnTo>
                    <a:pt x="2032713" y="0"/>
                  </a:lnTo>
                  <a:lnTo>
                    <a:pt x="2032713" y="1129285"/>
                  </a:lnTo>
                  <a:lnTo>
                    <a:pt x="0" y="112928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一致性</a:t>
              </a:r>
            </a:p>
          </p:txBody>
        </p:sp>
      </p:grpSp>
      <p:sp>
        <p:nvSpPr>
          <p:cNvPr id="6" name="平行四边形 5">
            <a:extLst>
              <a:ext uri="{FF2B5EF4-FFF2-40B4-BE49-F238E27FC236}">
                <a16:creationId xmlns:a16="http://schemas.microsoft.com/office/drawing/2014/main" xmlns="" id="{9D3E3F5B-F882-48CA-AD0B-AFAD42F1B0F7}"/>
              </a:ext>
            </a:extLst>
          </p:cNvPr>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a:extLst>
              <a:ext uri="{FF2B5EF4-FFF2-40B4-BE49-F238E27FC236}">
                <a16:creationId xmlns:a16="http://schemas.microsoft.com/office/drawing/2014/main" xmlns="" id="{D706DB64-BA21-481D-AD17-6BFD986E4AD3}"/>
              </a:ext>
            </a:extLst>
          </p:cNvPr>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a:extLst>
              <a:ext uri="{FF2B5EF4-FFF2-40B4-BE49-F238E27FC236}">
                <a16:creationId xmlns:a16="http://schemas.microsoft.com/office/drawing/2014/main" xmlns="" id="{A5E6E70A-6887-4372-A220-2C5FAF8FE745}"/>
              </a:ext>
            </a:extLst>
          </p:cNvPr>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6">
            <a:extLst>
              <a:ext uri="{FF2B5EF4-FFF2-40B4-BE49-F238E27FC236}">
                <a16:creationId xmlns:a16="http://schemas.microsoft.com/office/drawing/2014/main" xmlns="" id="{26A18C47-069C-419C-8BEE-C4E94AE8D381}"/>
              </a:ext>
            </a:extLst>
          </p:cNvPr>
          <p:cNvSpPr txBox="1"/>
          <p:nvPr/>
        </p:nvSpPr>
        <p:spPr>
          <a:xfrm>
            <a:off x="1131891" y="766772"/>
            <a:ext cx="3763493" cy="461665"/>
          </a:xfrm>
          <a:prstGeom prst="rect">
            <a:avLst/>
          </a:prstGeom>
          <a:noFill/>
        </p:spPr>
        <p:txBody>
          <a:bodyPr wrap="square" rtlCol="0">
            <a:spAutoFit/>
          </a:bodyPr>
          <a:lstStyle>
            <a:defPPr>
              <a:defRPr lang="zh-CN"/>
            </a:defPPr>
            <a:lvl1pPr>
              <a:defRPr sz="2400" b="1">
                <a:solidFill>
                  <a:schemeClr val="tx1">
                    <a:lumMod val="65000"/>
                    <a:lumOff val="35000"/>
                  </a:schemeClr>
                </a:solidFill>
                <a:latin typeface="微软雅黑" panose="020B0503020204020204" charset="-122"/>
                <a:ea typeface="微软雅黑" panose="020B0503020204020204" charset="-122"/>
              </a:defRPr>
            </a:lvl1pPr>
          </a:lstStyle>
          <a:p>
            <a:r>
              <a:rPr lang="zh-CN" altLang="en-US" dirty="0"/>
              <a:t>数据质量因素</a:t>
            </a:r>
          </a:p>
        </p:txBody>
      </p:sp>
      <p:sp>
        <p:nvSpPr>
          <p:cNvPr id="2" name="矩形 1">
            <a:extLst>
              <a:ext uri="{FF2B5EF4-FFF2-40B4-BE49-F238E27FC236}">
                <a16:creationId xmlns:a16="http://schemas.microsoft.com/office/drawing/2014/main" xmlns="" id="{296F1C91-7C6C-40ED-881D-03B254C5ABE8}"/>
              </a:ext>
            </a:extLst>
          </p:cNvPr>
          <p:cNvSpPr/>
          <p:nvPr/>
        </p:nvSpPr>
        <p:spPr>
          <a:xfrm>
            <a:off x="3325724" y="1546620"/>
            <a:ext cx="6096000" cy="707886"/>
          </a:xfrm>
          <a:prstGeom prst="rect">
            <a:avLst/>
          </a:prstGeom>
        </p:spPr>
        <p:txBody>
          <a:bodyPr>
            <a:spAutoFit/>
          </a:bodyPr>
          <a:lstStyle/>
          <a:p>
            <a:r>
              <a:rPr lang="zh-CN" altLang="en-US" sz="2000" b="1" dirty="0"/>
              <a:t>在数据库中是指在不同地方存储和使用的同一数据应当是等价的，表示</a:t>
            </a:r>
            <a:r>
              <a:rPr lang="zh-CN" altLang="en-US" sz="2000" b="1" dirty="0" smtClean="0"/>
              <a:t>数据有相等</a:t>
            </a:r>
            <a:r>
              <a:rPr lang="zh-CN" altLang="en-US" sz="2000" b="1" dirty="0"/>
              <a:t>的值和相同的含义</a:t>
            </a:r>
          </a:p>
        </p:txBody>
      </p:sp>
      <p:sp>
        <p:nvSpPr>
          <p:cNvPr id="15" name="文本框 14">
            <a:extLst>
              <a:ext uri="{FF2B5EF4-FFF2-40B4-BE49-F238E27FC236}">
                <a16:creationId xmlns:a16="http://schemas.microsoft.com/office/drawing/2014/main" xmlns="" id="{9E742823-2427-4D22-A64D-435E57EE3074}"/>
              </a:ext>
            </a:extLst>
          </p:cNvPr>
          <p:cNvSpPr txBox="1"/>
          <p:nvPr/>
        </p:nvSpPr>
        <p:spPr>
          <a:xfrm>
            <a:off x="3325724" y="2572689"/>
            <a:ext cx="1627369" cy="369332"/>
          </a:xfrm>
          <a:prstGeom prst="rect">
            <a:avLst/>
          </a:prstGeom>
          <a:noFill/>
        </p:spPr>
        <p:txBody>
          <a:bodyPr wrap="none" rtlCol="0">
            <a:spAutoFit/>
          </a:bodyPr>
          <a:lstStyle/>
          <a:p>
            <a:pPr marL="285750" indent="-285750">
              <a:buFont typeface="Wingdings" panose="05000000000000000000" pitchFamily="2" charset="2"/>
              <a:buChar char="Ø"/>
            </a:pPr>
            <a:r>
              <a:rPr lang="zh-CN" altLang="en-US" b="1" dirty="0">
                <a:solidFill>
                  <a:srgbClr val="C00000"/>
                </a:solidFill>
              </a:rPr>
              <a:t>逻辑不一致</a:t>
            </a:r>
          </a:p>
        </p:txBody>
      </p:sp>
      <p:sp>
        <p:nvSpPr>
          <p:cNvPr id="19" name="灯片编号占位符 18"/>
          <p:cNvSpPr>
            <a:spLocks noGrp="1"/>
          </p:cNvSpPr>
          <p:nvPr>
            <p:ph type="sldNum" sz="quarter" idx="12"/>
          </p:nvPr>
        </p:nvSpPr>
        <p:spPr/>
        <p:txBody>
          <a:bodyPr/>
          <a:lstStyle/>
          <a:p>
            <a:fld id="{7D9BB5D0-35E4-459D-AEF3-FE4D7C45CC19}" type="slidenum">
              <a:rPr lang="zh-CN" altLang="en-US" smtClean="0"/>
              <a:pPr/>
              <a:t>8</a:t>
            </a:fld>
            <a:endParaRPr lang="zh-CN" altLang="en-US"/>
          </a:p>
        </p:txBody>
      </p:sp>
      <p:pic>
        <p:nvPicPr>
          <p:cNvPr id="1027" name="Picture 3"/>
          <p:cNvPicPr>
            <a:picLocks noChangeAspect="1" noChangeArrowheads="1"/>
          </p:cNvPicPr>
          <p:nvPr/>
        </p:nvPicPr>
        <p:blipFill>
          <a:blip r:embed="rId3" cstate="print"/>
          <a:srcRect/>
          <a:stretch>
            <a:fillRect/>
          </a:stretch>
        </p:blipFill>
        <p:spPr bwMode="auto">
          <a:xfrm>
            <a:off x="5109904" y="2768895"/>
            <a:ext cx="4375150" cy="2362200"/>
          </a:xfrm>
          <a:prstGeom prst="rect">
            <a:avLst/>
          </a:prstGeom>
          <a:noFill/>
          <a:ln w="9525">
            <a:noFill/>
            <a:miter lim="800000"/>
            <a:headEnd/>
            <a:tailEnd/>
          </a:ln>
        </p:spPr>
      </p:pic>
    </p:spTree>
    <p:extLst>
      <p:ext uri="{BB962C8B-B14F-4D97-AF65-F5344CB8AC3E}">
        <p14:creationId xmlns:p14="http://schemas.microsoft.com/office/powerpoint/2010/main" xmlns="" val="3788267570"/>
      </p:ext>
    </p:extLst>
  </p:cSld>
  <p:clrMapOvr>
    <a:masterClrMapping/>
  </p:clrMapOvr>
  <mc:AlternateContent xmlns:mc="http://schemas.openxmlformats.org/markup-compatibility/2006">
    <mc:Choice xmlns:p14="http://schemas.microsoft.com/office/powerpoint/2010/main" xmlns="" Requires="p14">
      <p:transition spd="slow" p14:dur="2000" advTm="85127"/>
    </mc:Choice>
    <mc:Fallback>
      <p:transition spd="slow" advTm="85127"/>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xmlns="" id="{8775A010-3D31-4025-8660-6A548020880E}"/>
              </a:ext>
            </a:extLst>
          </p:cNvPr>
          <p:cNvGrpSpPr/>
          <p:nvPr/>
        </p:nvGrpSpPr>
        <p:grpSpPr>
          <a:xfrm>
            <a:off x="1364704" y="1877581"/>
            <a:ext cx="1648933" cy="1882143"/>
            <a:chOff x="7122252" y="2960347"/>
            <a:chExt cx="1648933" cy="1882143"/>
          </a:xfrm>
        </p:grpSpPr>
        <p:sp>
          <p:nvSpPr>
            <p:cNvPr id="13" name="任意多边形: 形状 12">
              <a:extLst>
                <a:ext uri="{FF2B5EF4-FFF2-40B4-BE49-F238E27FC236}">
                  <a16:creationId xmlns:a16="http://schemas.microsoft.com/office/drawing/2014/main" xmlns="" id="{F67988ED-351F-472B-B6AE-976ECE9EF073}"/>
                </a:ext>
              </a:extLst>
            </p:cNvPr>
            <p:cNvSpPr/>
            <p:nvPr/>
          </p:nvSpPr>
          <p:spPr>
            <a:xfrm>
              <a:off x="7133721" y="2960347"/>
              <a:ext cx="1637464" cy="1882143"/>
            </a:xfrm>
            <a:custGeom>
              <a:avLst/>
              <a:gdLst>
                <a:gd name="connsiteX0" fmla="*/ 0 w 1882142"/>
                <a:gd name="connsiteY0" fmla="*/ 818732 h 1637463"/>
                <a:gd name="connsiteX1" fmla="*/ 409366 w 1882142"/>
                <a:gd name="connsiteY1" fmla="*/ 0 h 1637463"/>
                <a:gd name="connsiteX2" fmla="*/ 1472776 w 1882142"/>
                <a:gd name="connsiteY2" fmla="*/ 0 h 1637463"/>
                <a:gd name="connsiteX3" fmla="*/ 1882142 w 1882142"/>
                <a:gd name="connsiteY3" fmla="*/ 818732 h 1637463"/>
                <a:gd name="connsiteX4" fmla="*/ 1472776 w 1882142"/>
                <a:gd name="connsiteY4" fmla="*/ 1637463 h 1637463"/>
                <a:gd name="connsiteX5" fmla="*/ 409366 w 1882142"/>
                <a:gd name="connsiteY5" fmla="*/ 1637463 h 1637463"/>
                <a:gd name="connsiteX6" fmla="*/ 0 w 1882142"/>
                <a:gd name="connsiteY6" fmla="*/ 818732 h 1637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2142" h="1637463">
                  <a:moveTo>
                    <a:pt x="941070" y="0"/>
                  </a:moveTo>
                  <a:lnTo>
                    <a:pt x="1882141" y="356149"/>
                  </a:lnTo>
                  <a:lnTo>
                    <a:pt x="1882141" y="1281314"/>
                  </a:lnTo>
                  <a:lnTo>
                    <a:pt x="941070" y="1637463"/>
                  </a:lnTo>
                  <a:lnTo>
                    <a:pt x="1" y="1281314"/>
                  </a:lnTo>
                  <a:lnTo>
                    <a:pt x="1" y="356149"/>
                  </a:lnTo>
                  <a:lnTo>
                    <a:pt x="94107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3">
                <a:hueOff val="1626359"/>
                <a:satOff val="60000"/>
                <a:lumOff val="-8824"/>
                <a:alphaOff val="0"/>
              </a:schemeClr>
            </a:fillRef>
            <a:effectRef idx="2">
              <a:schemeClr val="accent3">
                <a:hueOff val="1626359"/>
                <a:satOff val="60000"/>
                <a:lumOff val="-8824"/>
                <a:alphaOff val="0"/>
              </a:schemeClr>
            </a:effectRef>
            <a:fontRef idx="minor">
              <a:schemeClr val="lt1"/>
            </a:fontRef>
          </p:style>
          <p:txBody>
            <a:bodyPr spcFirstLastPara="0" vert="horz" wrap="square" lIns="255171" tIns="293301" rIns="255172" bIns="29330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p:txBody>
        </p:sp>
        <p:sp>
          <p:nvSpPr>
            <p:cNvPr id="17" name="任意多边形: 形状 16">
              <a:extLst>
                <a:ext uri="{FF2B5EF4-FFF2-40B4-BE49-F238E27FC236}">
                  <a16:creationId xmlns:a16="http://schemas.microsoft.com/office/drawing/2014/main" xmlns="" id="{670D3894-84A1-4692-90E2-5B093CB1F6D7}"/>
                </a:ext>
              </a:extLst>
            </p:cNvPr>
            <p:cNvSpPr/>
            <p:nvPr/>
          </p:nvSpPr>
          <p:spPr>
            <a:xfrm>
              <a:off x="7122252" y="3665728"/>
              <a:ext cx="1637464" cy="523220"/>
            </a:xfrm>
            <a:custGeom>
              <a:avLst/>
              <a:gdLst>
                <a:gd name="connsiteX0" fmla="*/ 0 w 2032713"/>
                <a:gd name="connsiteY0" fmla="*/ 0 h 1129285"/>
                <a:gd name="connsiteX1" fmla="*/ 2032713 w 2032713"/>
                <a:gd name="connsiteY1" fmla="*/ 0 h 1129285"/>
                <a:gd name="connsiteX2" fmla="*/ 2032713 w 2032713"/>
                <a:gd name="connsiteY2" fmla="*/ 1129285 h 1129285"/>
                <a:gd name="connsiteX3" fmla="*/ 0 w 2032713"/>
                <a:gd name="connsiteY3" fmla="*/ 1129285 h 1129285"/>
                <a:gd name="connsiteX4" fmla="*/ 0 w 2032713"/>
                <a:gd name="connsiteY4" fmla="*/ 0 h 112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2713" h="1129285">
                  <a:moveTo>
                    <a:pt x="0" y="0"/>
                  </a:moveTo>
                  <a:lnTo>
                    <a:pt x="2032713" y="0"/>
                  </a:lnTo>
                  <a:lnTo>
                    <a:pt x="2032713" y="1129285"/>
                  </a:lnTo>
                  <a:lnTo>
                    <a:pt x="0" y="112928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一致性</a:t>
              </a:r>
            </a:p>
          </p:txBody>
        </p:sp>
      </p:grpSp>
      <p:sp>
        <p:nvSpPr>
          <p:cNvPr id="6" name="平行四边形 5">
            <a:extLst>
              <a:ext uri="{FF2B5EF4-FFF2-40B4-BE49-F238E27FC236}">
                <a16:creationId xmlns:a16="http://schemas.microsoft.com/office/drawing/2014/main" xmlns="" id="{9D3E3F5B-F882-48CA-AD0B-AFAD42F1B0F7}"/>
              </a:ext>
            </a:extLst>
          </p:cNvPr>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a:extLst>
              <a:ext uri="{FF2B5EF4-FFF2-40B4-BE49-F238E27FC236}">
                <a16:creationId xmlns:a16="http://schemas.microsoft.com/office/drawing/2014/main" xmlns="" id="{D706DB64-BA21-481D-AD17-6BFD986E4AD3}"/>
              </a:ext>
            </a:extLst>
          </p:cNvPr>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a:extLst>
              <a:ext uri="{FF2B5EF4-FFF2-40B4-BE49-F238E27FC236}">
                <a16:creationId xmlns:a16="http://schemas.microsoft.com/office/drawing/2014/main" xmlns="" id="{A5E6E70A-6887-4372-A220-2C5FAF8FE745}"/>
              </a:ext>
            </a:extLst>
          </p:cNvPr>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6">
            <a:extLst>
              <a:ext uri="{FF2B5EF4-FFF2-40B4-BE49-F238E27FC236}">
                <a16:creationId xmlns:a16="http://schemas.microsoft.com/office/drawing/2014/main" xmlns="" id="{26A18C47-069C-419C-8BEE-C4E94AE8D381}"/>
              </a:ext>
            </a:extLst>
          </p:cNvPr>
          <p:cNvSpPr txBox="1"/>
          <p:nvPr/>
        </p:nvSpPr>
        <p:spPr>
          <a:xfrm>
            <a:off x="1131891" y="766772"/>
            <a:ext cx="3763493" cy="461665"/>
          </a:xfrm>
          <a:prstGeom prst="rect">
            <a:avLst/>
          </a:prstGeom>
          <a:noFill/>
        </p:spPr>
        <p:txBody>
          <a:bodyPr wrap="square" rtlCol="0">
            <a:spAutoFit/>
          </a:bodyPr>
          <a:lstStyle>
            <a:defPPr>
              <a:defRPr lang="zh-CN"/>
            </a:defPPr>
            <a:lvl1pPr>
              <a:defRPr sz="2400" b="1">
                <a:solidFill>
                  <a:schemeClr val="tx1">
                    <a:lumMod val="65000"/>
                    <a:lumOff val="35000"/>
                  </a:schemeClr>
                </a:solidFill>
                <a:latin typeface="微软雅黑" panose="020B0503020204020204" charset="-122"/>
                <a:ea typeface="微软雅黑" panose="020B0503020204020204" charset="-122"/>
              </a:defRPr>
            </a:lvl1pPr>
          </a:lstStyle>
          <a:p>
            <a:r>
              <a:rPr lang="zh-CN" altLang="en-US" dirty="0"/>
              <a:t>数据质量因素</a:t>
            </a:r>
          </a:p>
        </p:txBody>
      </p:sp>
      <p:pic>
        <p:nvPicPr>
          <p:cNvPr id="10" name="图片 9">
            <a:extLst>
              <a:ext uri="{FF2B5EF4-FFF2-40B4-BE49-F238E27FC236}">
                <a16:creationId xmlns:a16="http://schemas.microsoft.com/office/drawing/2014/main" xmlns="" id="{D46AAB3D-4476-4638-A69B-6D00AC74F886}"/>
              </a:ext>
            </a:extLst>
          </p:cNvPr>
          <p:cNvPicPr>
            <a:picLocks noChangeAspect="1"/>
          </p:cNvPicPr>
          <p:nvPr/>
        </p:nvPicPr>
        <p:blipFill>
          <a:blip r:embed="rId3" cstate="print"/>
          <a:stretch>
            <a:fillRect/>
          </a:stretch>
        </p:blipFill>
        <p:spPr>
          <a:xfrm>
            <a:off x="4124325" y="3346596"/>
            <a:ext cx="1971675" cy="2733675"/>
          </a:xfrm>
          <a:prstGeom prst="rect">
            <a:avLst/>
          </a:prstGeom>
        </p:spPr>
      </p:pic>
      <p:sp>
        <p:nvSpPr>
          <p:cNvPr id="14" name="矩形 13">
            <a:extLst>
              <a:ext uri="{FF2B5EF4-FFF2-40B4-BE49-F238E27FC236}">
                <a16:creationId xmlns:a16="http://schemas.microsoft.com/office/drawing/2014/main" xmlns="" id="{AE82A936-461D-4CCB-8F56-FC0D84CC7D54}"/>
              </a:ext>
            </a:extLst>
          </p:cNvPr>
          <p:cNvSpPr/>
          <p:nvPr/>
        </p:nvSpPr>
        <p:spPr>
          <a:xfrm>
            <a:off x="3305405" y="1397868"/>
            <a:ext cx="6096000" cy="707886"/>
          </a:xfrm>
          <a:prstGeom prst="rect">
            <a:avLst/>
          </a:prstGeom>
        </p:spPr>
        <p:txBody>
          <a:bodyPr>
            <a:spAutoFit/>
          </a:bodyPr>
          <a:lstStyle/>
          <a:p>
            <a:r>
              <a:rPr lang="zh-CN" altLang="en-US" sz="2000" b="1" dirty="0"/>
              <a:t>在数据库中是指在不同地方存储和使用的同一数据应当是等价的，表示</a:t>
            </a:r>
            <a:r>
              <a:rPr lang="zh-CN" altLang="en-US" sz="2000" b="1" dirty="0" smtClean="0"/>
              <a:t>数据有相等</a:t>
            </a:r>
            <a:r>
              <a:rPr lang="zh-CN" altLang="en-US" sz="2000" b="1" dirty="0"/>
              <a:t>的值和相同的含义</a:t>
            </a:r>
          </a:p>
        </p:txBody>
      </p:sp>
      <p:sp>
        <p:nvSpPr>
          <p:cNvPr id="16" name="文本框 15">
            <a:extLst>
              <a:ext uri="{FF2B5EF4-FFF2-40B4-BE49-F238E27FC236}">
                <a16:creationId xmlns:a16="http://schemas.microsoft.com/office/drawing/2014/main" xmlns="" id="{30FE0200-045D-4B1D-ADFF-0583D6DA1169}"/>
              </a:ext>
            </a:extLst>
          </p:cNvPr>
          <p:cNvSpPr txBox="1"/>
          <p:nvPr/>
        </p:nvSpPr>
        <p:spPr>
          <a:xfrm>
            <a:off x="3325724" y="2572689"/>
            <a:ext cx="2165978" cy="369332"/>
          </a:xfrm>
          <a:prstGeom prst="rect">
            <a:avLst/>
          </a:prstGeom>
          <a:noFill/>
        </p:spPr>
        <p:txBody>
          <a:bodyPr wrap="none" rtlCol="0">
            <a:spAutoFit/>
          </a:bodyPr>
          <a:lstStyle/>
          <a:p>
            <a:pPr marL="285750" indent="-285750">
              <a:buFont typeface="Wingdings" panose="05000000000000000000" pitchFamily="2" charset="2"/>
              <a:buChar char="Ø"/>
            </a:pPr>
            <a:r>
              <a:rPr lang="zh-CN" altLang="en-US" b="1" dirty="0">
                <a:solidFill>
                  <a:srgbClr val="C00000"/>
                </a:solidFill>
              </a:rPr>
              <a:t>记录规范不一致</a:t>
            </a:r>
          </a:p>
        </p:txBody>
      </p:sp>
      <p:pic>
        <p:nvPicPr>
          <p:cNvPr id="18" name="图片 17">
            <a:extLst>
              <a:ext uri="{FF2B5EF4-FFF2-40B4-BE49-F238E27FC236}">
                <a16:creationId xmlns:a16="http://schemas.microsoft.com/office/drawing/2014/main" xmlns="" id="{A3B1DE6D-E175-4B0E-8B00-B1A62033E4E8}"/>
              </a:ext>
            </a:extLst>
          </p:cNvPr>
          <p:cNvPicPr>
            <a:picLocks noChangeAspect="1"/>
          </p:cNvPicPr>
          <p:nvPr/>
        </p:nvPicPr>
        <p:blipFill>
          <a:blip r:embed="rId4" cstate="print"/>
          <a:stretch>
            <a:fillRect/>
          </a:stretch>
        </p:blipFill>
        <p:spPr>
          <a:xfrm>
            <a:off x="6829389" y="3759724"/>
            <a:ext cx="5144031" cy="1677401"/>
          </a:xfrm>
          <a:prstGeom prst="rect">
            <a:avLst/>
          </a:prstGeom>
        </p:spPr>
      </p:pic>
      <p:sp>
        <p:nvSpPr>
          <p:cNvPr id="20" name="灯片编号占位符 19"/>
          <p:cNvSpPr>
            <a:spLocks noGrp="1"/>
          </p:cNvSpPr>
          <p:nvPr>
            <p:ph type="sldNum" sz="quarter" idx="12"/>
          </p:nvPr>
        </p:nvSpPr>
        <p:spPr/>
        <p:txBody>
          <a:bodyPr/>
          <a:lstStyle/>
          <a:p>
            <a:fld id="{7D9BB5D0-35E4-459D-AEF3-FE4D7C45CC19}" type="slidenum">
              <a:rPr lang="zh-CN" altLang="en-US" smtClean="0"/>
              <a:pPr/>
              <a:t>9</a:t>
            </a:fld>
            <a:endParaRPr lang="zh-CN" altLang="en-US"/>
          </a:p>
        </p:txBody>
      </p:sp>
    </p:spTree>
    <p:extLst>
      <p:ext uri="{BB962C8B-B14F-4D97-AF65-F5344CB8AC3E}">
        <p14:creationId xmlns:p14="http://schemas.microsoft.com/office/powerpoint/2010/main" xmlns="" val="739012799"/>
      </p:ext>
    </p:extLst>
  </p:cSld>
  <p:clrMapOvr>
    <a:masterClrMapping/>
  </p:clrMapOvr>
  <mc:AlternateContent xmlns:mc="http://schemas.openxmlformats.org/markup-compatibility/2006">
    <mc:Choice xmlns:p14="http://schemas.microsoft.com/office/powerpoint/2010/main" xmlns="" Requires="p14">
      <p:transition spd="slow" p14:dur="2000" advTm="85127"/>
    </mc:Choice>
    <mc:Fallback>
      <p:transition spd="slow" advTm="85127"/>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3.0.0"/>
</p:tagLst>
</file>

<file path=ppt/tags/tag10.xml><?xml version="1.0" encoding="utf-8"?>
<p:tagLst xmlns:a="http://schemas.openxmlformats.org/drawingml/2006/main" xmlns:r="http://schemas.openxmlformats.org/officeDocument/2006/relationships" xmlns:p="http://schemas.openxmlformats.org/presentationml/2006/main">
  <p:tag name="PA" val="v3.0.0"/>
</p:tagLst>
</file>

<file path=ppt/tags/tag11.xml><?xml version="1.0" encoding="utf-8"?>
<p:tagLst xmlns:a="http://schemas.openxmlformats.org/drawingml/2006/main" xmlns:r="http://schemas.openxmlformats.org/officeDocument/2006/relationships" xmlns:p="http://schemas.openxmlformats.org/presentationml/2006/main">
  <p:tag name="PA" val="v3.0.0"/>
</p:tagLst>
</file>

<file path=ppt/tags/tag12.xml><?xml version="1.0" encoding="utf-8"?>
<p:tagLst xmlns:a="http://schemas.openxmlformats.org/drawingml/2006/main" xmlns:r="http://schemas.openxmlformats.org/officeDocument/2006/relationships" xmlns:p="http://schemas.openxmlformats.org/presentationml/2006/main">
  <p:tag name="PA" val="v3.0.0"/>
</p:tagLst>
</file>

<file path=ppt/tags/tag13.xml><?xml version="1.0" encoding="utf-8"?>
<p:tagLst xmlns:a="http://schemas.openxmlformats.org/drawingml/2006/main" xmlns:r="http://schemas.openxmlformats.org/officeDocument/2006/relationships" xmlns:p="http://schemas.openxmlformats.org/presentationml/2006/main">
  <p:tag name="PA" val="v3.0.0"/>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ags/tag5.xml><?xml version="1.0" encoding="utf-8"?>
<p:tagLst xmlns:a="http://schemas.openxmlformats.org/drawingml/2006/main" xmlns:r="http://schemas.openxmlformats.org/officeDocument/2006/relationships" xmlns:p="http://schemas.openxmlformats.org/presentationml/2006/main">
  <p:tag name="PA" val="v3.0.0"/>
</p:tagLst>
</file>

<file path=ppt/tags/tag6.xml><?xml version="1.0" encoding="utf-8"?>
<p:tagLst xmlns:a="http://schemas.openxmlformats.org/drawingml/2006/main" xmlns:r="http://schemas.openxmlformats.org/officeDocument/2006/relationships" xmlns:p="http://schemas.openxmlformats.org/presentationml/2006/main">
  <p:tag name="PA" val="v3.0.0"/>
</p:tagLst>
</file>

<file path=ppt/tags/tag7.xml><?xml version="1.0" encoding="utf-8"?>
<p:tagLst xmlns:a="http://schemas.openxmlformats.org/drawingml/2006/main" xmlns:r="http://schemas.openxmlformats.org/officeDocument/2006/relationships" xmlns:p="http://schemas.openxmlformats.org/presentationml/2006/main">
  <p:tag name="PA" val="v3.0.0"/>
</p:tagLst>
</file>

<file path=ppt/tags/tag8.xml><?xml version="1.0" encoding="utf-8"?>
<p:tagLst xmlns:a="http://schemas.openxmlformats.org/drawingml/2006/main" xmlns:r="http://schemas.openxmlformats.org/officeDocument/2006/relationships" xmlns:p="http://schemas.openxmlformats.org/presentationml/2006/main">
  <p:tag name="PA" val="v3.0.0"/>
</p:tagLst>
</file>

<file path=ppt/tags/tag9.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19163</TotalTime>
  <Words>11730</Words>
  <Application>Microsoft Office PowerPoint</Application>
  <PresentationFormat>自定义</PresentationFormat>
  <Paragraphs>996</Paragraphs>
  <Slides>73</Slides>
  <Notes>70</Notes>
  <HiddenSlides>0</HiddenSlides>
  <MMClips>0</MMClips>
  <ScaleCrop>false</ScaleCrop>
  <HeadingPairs>
    <vt:vector size="4" baseType="variant">
      <vt:variant>
        <vt:lpstr>主题</vt:lpstr>
      </vt:variant>
      <vt:variant>
        <vt:i4>1</vt:i4>
      </vt:variant>
      <vt:variant>
        <vt:lpstr>幻灯片标题</vt:lpstr>
      </vt:variant>
      <vt:variant>
        <vt:i4>73</vt:i4>
      </vt:variant>
    </vt:vector>
  </HeadingPairs>
  <TitlesOfParts>
    <vt:vector size="74" baseType="lpstr">
      <vt:lpstr>2_自定义设计方案</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45812</cp:lastModifiedBy>
  <cp:revision>948</cp:revision>
  <dcterms:created xsi:type="dcterms:W3CDTF">2015-05-05T08:02:00Z</dcterms:created>
  <dcterms:modified xsi:type="dcterms:W3CDTF">2018-09-15T02:05:36Z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