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3" r:id="rId5"/>
    <p:sldId id="258" r:id="rId6"/>
    <p:sldId id="264" r:id="rId7"/>
    <p:sldId id="262" r:id="rId8"/>
    <p:sldId id="265" r:id="rId9"/>
    <p:sldId id="259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61" r:id="rId18"/>
    <p:sldId id="276" r:id="rId19"/>
    <p:sldId id="277" r:id="rId20"/>
    <p:sldId id="279" r:id="rId21"/>
    <p:sldId id="280" r:id="rId22"/>
    <p:sldId id="289" r:id="rId23"/>
    <p:sldId id="290" r:id="rId24"/>
    <p:sldId id="281" r:id="rId25"/>
    <p:sldId id="284" r:id="rId26"/>
    <p:sldId id="285" r:id="rId27"/>
    <p:sldId id="287" r:id="rId28"/>
    <p:sldId id="286" r:id="rId29"/>
    <p:sldId id="294" r:id="rId30"/>
    <p:sldId id="283" r:id="rId31"/>
    <p:sldId id="292" r:id="rId32"/>
    <p:sldId id="291" r:id="rId33"/>
    <p:sldId id="293" r:id="rId34"/>
    <p:sldId id="296" r:id="rId35"/>
    <p:sldId id="282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9A08-DF07-60E3-463C-53FD63CE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34D26-CE28-AF28-B58B-117EBC055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91F6-2A98-A31B-1A08-71975FA4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FDA1-22CE-CEE3-0CF9-04716DE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01CF-9B6A-AAD5-1DEC-B4A99EB1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1325-017F-8F29-D66D-1319DB4F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D329-3910-910C-F308-DBA1F4E58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3201-0F2A-CD07-A4EE-9C17140F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388F-8F66-2661-33A3-B43A0236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F21A-23EA-DDB8-CA45-F5E834F7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45F42-B530-83A0-E2F3-8CED6A36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FAD2-CB6E-97C8-A819-F2540A18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7734-1BA2-A6EA-6544-680FAE17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8C59-BE54-5856-8C1F-AFD3C0FB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4C07-6E80-621A-E5D4-4A8FF8F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18FA-E047-62E9-ABB0-53C8AB6A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AEE4-1F10-AE22-0EB9-0E4A24DA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ED53-68B5-E17F-F66E-4AC87D7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CE22-751A-9CB0-1437-53241D0B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B1FF-96A6-25D3-F01C-6BD9F767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3A4-0040-6C1C-FD90-98441FC6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BB83C-54AA-A699-7994-95A534BA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082F-3F95-A082-4775-E95AC106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3926-824C-8FEC-B266-23CAB9A2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1AF5-91EF-ADB6-AC63-68496D32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0A3-50A9-1AFE-2679-3259DBB5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745E-3009-1895-B2AA-C9BFEDD7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CE19-0991-E6A8-07D2-EB759977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BF97-9539-6896-BE08-0D5430C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CCEFC-D0F1-D4AE-5F67-6153CCAB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48615-91DC-091B-8704-D3A70B5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B362-5DA5-346B-E7D2-6CC29399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6D24-27E4-B6A9-AC0A-A05B4217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A45B-3B9A-26F6-0C4C-FA170D1D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94CF-4C29-6026-C75C-645E1576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61875-7BDA-3DE8-71D3-DC1EB67F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4900-4C0F-F441-9218-F9598C7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C9E1A-21C9-4894-9F44-59C0FB33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3493A-409C-B52E-7113-366AC6B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989-5DF2-C41A-541B-CFCDD944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ADC8F-2280-85AC-8791-E278779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029C-46B1-A8A4-6467-B559C8B5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33244-E811-8DD5-3C2D-DDE23D6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0A608-8CC0-000C-F79C-519C8165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E3307-6110-F2B0-7CF0-FBE2C6B1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A7AB-21CA-CF4F-A065-43D7EF3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522A-F121-80AA-62E7-C1EF9023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6F00-9F95-BF50-0404-F6F23DB9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DD1B-7AE8-1D7F-3BAD-EC277E62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198D-CEA8-F116-2570-C29E05F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7ACE4-DF73-59A3-2CAB-9D517E0A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9E42D-2BBB-DBD1-5482-C1A381B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AAF7-38A9-3722-8059-04F861A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CA09A-8BA1-CE93-23A6-3C25368C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464F-941C-CD8C-A292-DC7647F2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FAB2-9F78-623E-4CB6-66FAB3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9B2B-5436-BA2C-BDD8-FF72C6A9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1E14-10E7-C6B8-44AD-21B59E03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06393-7695-6C3A-520F-70D64164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D83F-0B10-E161-9228-5466D76A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5B44-7695-B928-E4A6-E0D4E8F0C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8A83-8C72-4742-9A4E-7CF1E7CB63A8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FD77-385C-4701-B0DD-2636CDCE0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675C-16EE-995D-5FF9-675D032B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3A9C-C5C8-4865-8E0E-8C0DCE54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3C2-EB40-B7C9-1AD0-E3B0C903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0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1: Modular Arithmetic and an Intro to Asymmetric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CECE-CD95-5BED-D677-CF3C6433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678"/>
            <a:ext cx="9144000" cy="1655762"/>
          </a:xfrm>
        </p:spPr>
        <p:txBody>
          <a:bodyPr/>
          <a:lstStyle/>
          <a:p>
            <a:r>
              <a:rPr lang="en-US" dirty="0"/>
              <a:t>Joshua Turner, </a:t>
            </a:r>
            <a:r>
              <a:rPr lang="en-US"/>
              <a:t>Evelyn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8E1E-1032-F9D6-BCA0-9FF76096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24AD-596E-DE26-D108-9F240CB8E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abelian</a:t>
                </a:r>
                <a:r>
                  <a:rPr lang="en-US" dirty="0"/>
                  <a:t> group (commutative group) under addition such that: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+&gt; </m:t>
                    </m:r>
                  </m:oMath>
                </a14:m>
                <a:r>
                  <a:rPr lang="en-US" dirty="0"/>
                  <a:t> is commutative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,+&gt;</m:t>
                    </m:r>
                  </m:oMath>
                </a14:m>
                <a:r>
                  <a:rPr lang="en-US" dirty="0"/>
                  <a:t> has a unique additive identity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∃!0∈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+&gt;</m:t>
                    </m:r>
                  </m:oMath>
                </a14:m>
                <a:r>
                  <a:rPr lang="en-US" dirty="0"/>
                  <a:t> has a unique inverse for every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∃!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24AD-596E-DE26-D108-9F240CB8E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0EF-1C57-52FC-01BA-4CE26096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469A-DC5F-771B-3B00-A053C420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monoid </a:t>
                </a:r>
                <a:r>
                  <a:rPr lang="en-US" dirty="0"/>
                  <a:t>under multiplication such that</a:t>
                </a:r>
                <a:r>
                  <a:rPr lang="en-US" i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,⋅&gt;</m:t>
                    </m:r>
                  </m:oMath>
                </a14:m>
                <a:r>
                  <a:rPr lang="en-US" dirty="0"/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,⋅&gt;</m:t>
                    </m:r>
                  </m:oMath>
                </a14:m>
                <a:r>
                  <a:rPr lang="en-US" dirty="0"/>
                  <a:t> has a unique multiplicative identity </a:t>
                </a:r>
                <a:r>
                  <a:rPr lang="en-US" i="1" dirty="0"/>
                  <a:t>(unity)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∃!1∈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F469A-DC5F-771B-3B00-A053C420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D84D-1983-AF23-30F8-8D6C43C4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Axiom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88436-B219-D221-C0F3-DFD72BE9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+,⋅&gt;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distributive w.r.t addition</a:t>
                </a:r>
              </a:p>
              <a:p>
                <a:pPr marL="0" indent="0">
                  <a:buNone/>
                </a:pPr>
                <a:r>
                  <a:rPr lang="en-US" dirty="0"/>
                  <a:t>Left distributive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Right distributive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88436-B219-D221-C0F3-DFD72BE9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do we (typically) define multiplication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8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3F15-90F1-1094-8A90-5CF70AB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Functions the same as regular multiplication but is followed by a modular division of the specified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10⋅3=30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‘Division’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just multiplication</a:t>
                </a:r>
              </a:p>
              <a:p>
                <a:pPr lvl="1"/>
                <a:r>
                  <a:rPr lang="en-US" dirty="0"/>
                  <a:t>This is beyond the scope of this course, we only care about integers</a:t>
                </a:r>
              </a:p>
              <a:p>
                <a:r>
                  <a:rPr lang="en-US" dirty="0"/>
                  <a:t>Some individuals notate modular multiplication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6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In the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4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B32-F473-86B5-0FD5-3A12E0C1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The answer is </a:t>
            </a:r>
            <a:r>
              <a:rPr lang="en-US" b="1" dirty="0"/>
              <a:t>no</a:t>
            </a:r>
            <a:r>
              <a:rPr lang="en-US" dirty="0"/>
              <a:t>, not all elements in a standardly defined ring have inverses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696A89-629A-EF2B-C026-79A733D996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01941"/>
                <a:ext cx="5257800" cy="17358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4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3696A89-629A-EF2B-C026-79A733D9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01941"/>
                <a:ext cx="5257800" cy="1735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A834EA6-754F-C7A9-C97B-61E2C6675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324959"/>
                <a:ext cx="5257800" cy="17358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4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A834EA6-754F-C7A9-C97B-61E2C667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24959"/>
                <a:ext cx="5257800" cy="1735872"/>
              </a:xfrm>
              <a:prstGeom prst="rect">
                <a:avLst/>
              </a:prstGeom>
              <a:blipFill>
                <a:blip r:embed="rId3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83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EC5-70F4-557A-B304-481F6FC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other further classifications of Rings (Division Rings, Integral Domains, etc.)</a:t>
                </a:r>
              </a:p>
              <a:p>
                <a:r>
                  <a:rPr lang="en-US" dirty="0"/>
                  <a:t>A field is a set of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 ⋅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under either operation forms a field and under both operations forms a field with left and right distributivity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76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Which of the following form a Field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l="-1623"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3">
                <a:extLst>
                  <a:ext uri="{FF2B5EF4-FFF2-40B4-BE49-F238E27FC236}">
                    <a16:creationId xmlns:a16="http://schemas.microsoft.com/office/drawing/2014/main" id="{CDB6D0E0-DD5E-2241-0B71-AC869364C0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2361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3">
                <a:extLst>
                  <a:ext uri="{FF2B5EF4-FFF2-40B4-BE49-F238E27FC236}">
                    <a16:creationId xmlns:a16="http://schemas.microsoft.com/office/drawing/2014/main" id="{CDB6D0E0-DD5E-2241-0B71-AC869364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2361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3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11B73F-370B-EE86-A93C-34648492A6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09187"/>
                <a:ext cx="10515600" cy="17567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en-US" dirty="0"/>
                  <a:t> form fields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do not.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11B73F-370B-EE86-A93C-34648492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09187"/>
                <a:ext cx="10515600" cy="1756752"/>
              </a:xfrm>
              <a:blipFill>
                <a:blip r:embed="rId2"/>
                <a:stretch>
                  <a:fillRect l="-2377" b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2496145-33E1-0030-C925-C8712F36E8F9}"/>
              </a:ext>
            </a:extLst>
          </p:cNvPr>
          <p:cNvSpPr txBox="1">
            <a:spLocks/>
          </p:cNvSpPr>
          <p:nvPr/>
        </p:nvSpPr>
        <p:spPr>
          <a:xfrm>
            <a:off x="838200" y="2780079"/>
            <a:ext cx="10515600" cy="1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Why? What makes 3 and 97 special?</a:t>
            </a:r>
          </a:p>
        </p:txBody>
      </p:sp>
    </p:spTree>
    <p:extLst>
      <p:ext uri="{BB962C8B-B14F-4D97-AF65-F5344CB8AC3E}">
        <p14:creationId xmlns:p14="http://schemas.microsoft.com/office/powerpoint/2010/main" val="105665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7337-D9F6-C6A4-5FF9-3652AD26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sagemath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4A5B-51F1-A37C-B9FB-66027856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literally just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sagemath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If you have any technical problems (skill diff), I am but a simple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MechE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major, ask someone more educated</a:t>
            </a:r>
          </a:p>
        </p:txBody>
      </p:sp>
    </p:spTree>
    <p:extLst>
      <p:ext uri="{BB962C8B-B14F-4D97-AF65-F5344CB8AC3E}">
        <p14:creationId xmlns:p14="http://schemas.microsoft.com/office/powerpoint/2010/main" val="353711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EC5-70F4-557A-B304-481F6FC9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meaning non-infinite</a:t>
                </a:r>
              </a:p>
              <a:p>
                <a:r>
                  <a:rPr lang="en-US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prime forms a finite field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This is used constantly in cryptography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CB1E1-5456-C006-15E0-1E1E3B5CC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4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979A-55CC-8960-693C-09AA6FFC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 (FLT)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48BEA-0DCB-06F1-13A4-AE20DBB1C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48BEA-0DCB-06F1-13A4-AE20DBB1C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2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50624"/>
                <a:ext cx="10515600" cy="17567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Using FLT, what is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0624"/>
                <a:ext cx="10515600" cy="1756752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2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508" y="386983"/>
                <a:ext cx="10515600" cy="878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Using FLT,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128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8" y="386983"/>
                <a:ext cx="10515600" cy="878376"/>
              </a:xfrm>
              <a:prstGeom prst="rect">
                <a:avLst/>
              </a:prstGeom>
              <a:blipFill>
                <a:blip r:embed="rId2"/>
                <a:stretch>
                  <a:fillRect l="-2377" t="-10345" b="-2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A1FBD-AB72-83DD-7D44-C72FE121A679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A1FBD-AB72-83DD-7D44-C72FE121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4570BDD-681F-AB5F-021F-B565E68FF84A}"/>
              </a:ext>
            </a:extLst>
          </p:cNvPr>
          <p:cNvSpPr txBox="1">
            <a:spLocks/>
          </p:cNvSpPr>
          <p:nvPr/>
        </p:nvSpPr>
        <p:spPr>
          <a:xfrm>
            <a:off x="838200" y="2989812"/>
            <a:ext cx="10515600" cy="878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1C3AE-2339-6B27-2412-9C4D5E8D6B35}"/>
                  </a:ext>
                </a:extLst>
              </p:cNvPr>
              <p:cNvSpPr txBox="1"/>
              <p:nvPr/>
            </p:nvSpPr>
            <p:spPr>
              <a:xfrm>
                <a:off x="1500554" y="2272655"/>
                <a:ext cx="9190892" cy="3581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29=8⋅16+1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129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128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 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𝐹𝐿𝑇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128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9 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𝐹𝐿𝑇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1⋅9=9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1C3AE-2339-6B27-2412-9C4D5E8D6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54" y="2272655"/>
                <a:ext cx="9190892" cy="3581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𝑐𝑜𝑝𝑟𝑖𝑚𝑒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65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That’s a lot to take in, let’s do an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18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F9E-C3D3-DFE2-48F7-D07D7803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Remainder Theorem (CRT)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1800" dirty="0">
                    <a:latin typeface="Cambria Math" panose="02040503050406030204" pitchFamily="18" charset="0"/>
                  </a:rPr>
                  <a:t>Consider the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da-DK" sz="18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5, 11, 17</m:t>
                          </m: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=[2, 3, 5]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=935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935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=[187, 85, 55]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𝑙𝑖𝑠𝑡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=[3, 7, 13]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1122, 1785, 3575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=6482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6482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872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C48B5-701F-05E7-8DFF-6ADBEF990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2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DDEF-4CBD-8514-3B05-273C3968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E12F58-D266-3CE0-71EC-0FAF9EBE3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make a finite field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prime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 makes an integer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within the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all operations on 3 are now modular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give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make an integer ring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𝐼𝑛𝑡𝑒𝑔𝑒𝑟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converts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a sagemath integer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sums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the product of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use any python commands and modules as well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E12F58-D266-3CE0-71EC-0FAF9EBE3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850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manually do CRT in sagemath</a:t>
            </a:r>
          </a:p>
        </p:txBody>
      </p:sp>
    </p:spTree>
    <p:extLst>
      <p:ext uri="{BB962C8B-B14F-4D97-AF65-F5344CB8AC3E}">
        <p14:creationId xmlns:p14="http://schemas.microsoft.com/office/powerpoint/2010/main" val="57456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RSA</a:t>
            </a:r>
          </a:p>
        </p:txBody>
      </p:sp>
    </p:spTree>
    <p:extLst>
      <p:ext uri="{BB962C8B-B14F-4D97-AF65-F5344CB8AC3E}">
        <p14:creationId xmlns:p14="http://schemas.microsoft.com/office/powerpoint/2010/main" val="1160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7074-C4A1-1D4A-2B4C-DEE672D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6EB6B-9B33-193D-104A-9304F7A818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remainder of a division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(integers)</a:t>
                </a:r>
              </a:p>
              <a:p>
                <a:r>
                  <a:rPr lang="en-US" dirty="0"/>
                  <a:t>Written Mathematically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10≡1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 operator for programming languages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10%3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6EB6B-9B33-193D-104A-9304F7A81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4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951AD1-AD71-3CCD-7964-968FD007E0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Euler’s Totient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951AD1-AD71-3CCD-7964-968FD007E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9FB45-99F3-FFD5-D1E6-A08975F65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Counts the positive integers up to a given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are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not going to go into the details of different calculation methods</a:t>
                </a:r>
              </a:p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are the totients of the prime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3, 7, 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9FB45-99F3-FFD5-D1E6-A08975F65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98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607" y="2550624"/>
                <a:ext cx="11142785" cy="17567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prime then: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02496145-33E1-0030-C925-C8712F36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7" y="2550624"/>
                <a:ext cx="11142785" cy="1756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/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7D644B-BD58-75AF-1FF9-FDF79A24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9" y="386983"/>
                <a:ext cx="2063261" cy="1162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59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C57E-46EE-7480-237F-6BD12DF7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 </a:t>
            </a:r>
            <a:r>
              <a:rPr lang="en-US" sz="1600" dirty="0"/>
              <a:t>(one of them)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BC9A4-0BA9-6DD6-B8E7-4AD7E67E5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If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4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BC9A4-0BA9-6DD6-B8E7-4AD7E67E5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85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AD8-394D-44D1-5A4F-0D9A9704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400" b="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then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∃!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such that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𝑥𝑦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400" dirty="0"/>
                  <a:t> if and only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a unique inverse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  <a:blipFill>
                <a:blip r:embed="rId2"/>
                <a:stretch>
                  <a:fillRect l="-2245" t="-4342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15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AD8-394D-44D1-5A4F-0D9A9704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400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4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01604-5471-A2AD-2425-ABECDFE77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84" y="2657963"/>
                <a:ext cx="10861431" cy="4351338"/>
              </a:xfrm>
              <a:blipFill>
                <a:blip r:embed="rId2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2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DF4C-CA4D-037E-8DEC-061FF598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Rivest-Shamir-Adleman (RSA)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3FB59-61CB-991B-28FF-BAD25AC89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RSA Encryption is an asymmetric encryption, meaning that different keys are used to encrypt and decrypt</a:t>
                </a:r>
              </a:p>
              <a:p>
                <a:r>
                  <a:rPr lang="en-US" dirty="0"/>
                  <a:t>RSA utilizes what is known as a trapdoor function</a:t>
                </a:r>
              </a:p>
              <a:p>
                <a:r>
                  <a:rPr lang="en-US" dirty="0"/>
                  <a:t>A Trapdoor function is one that is easy to compute but difficult to undo</a:t>
                </a:r>
              </a:p>
              <a:p>
                <a:r>
                  <a:rPr lang="en-US" dirty="0"/>
                  <a:t>The RSA  trapdoor function is the factorization of extremely large prime numbers</a:t>
                </a:r>
              </a:p>
              <a:p>
                <a:r>
                  <a:rPr lang="en-US" dirty="0"/>
                  <a:t>The RSA standard used indicates the number of bits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</a:t>
                </a:r>
              </a:p>
              <a:p>
                <a:pPr lvl="1"/>
                <a:r>
                  <a:rPr lang="en-US" dirty="0"/>
                  <a:t>EX: RSA-2048 uses a 2048-bit primes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3FB59-61CB-991B-28FF-BAD25AC89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53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Setup: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two primes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public modulus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some public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that is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Most common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private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097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Encryption:</a:t>
                </a:r>
              </a:p>
              <a:p>
                <a:pPr marL="0" indent="0">
                  <a:buNone/>
                </a:pPr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be the message to encrypt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as the cipher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Decryption: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320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0AA-6E8B-64EC-2F5C-4ECF58A4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23278-49D5-5DFD-A497-D6DDA4EC5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56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5F2-C705-810B-59A9-8ECA97CA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FC33B-D01C-8A58-964A-6F7DE44B2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Signatures are used to verify that the intended author sent a message</a:t>
                </a:r>
              </a:p>
              <a:p>
                <a:r>
                  <a:rPr lang="en-US" dirty="0"/>
                  <a:t>The author encrypts the hash (sha256 commonly) of their message with their private key</a:t>
                </a:r>
              </a:p>
              <a:p>
                <a:r>
                  <a:rPr lang="en-US" dirty="0"/>
                  <a:t>By using the private key to encrypt, the public key can now be used to decrypt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FC33B-D01C-8A58-964A-6F7DE44B2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6B40-2CF2-22A1-4F78-2F2CB52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Integers Modulo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2ACD-7C4C-66E4-316B-CC30E0C8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𝑚𝑜𝑑𝑢𝑙𝑜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Basically, the set of integers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(notated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is the set of all possible outputs of modular division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={0,1,2,3,4,5,6,7,8,9}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2ACD-7C4C-66E4-316B-CC30E0C8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7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2496145-33E1-0030-C925-C8712F36E8F9}"/>
              </a:ext>
            </a:extLst>
          </p:cNvPr>
          <p:cNvSpPr txBox="1">
            <a:spLocks/>
          </p:cNvSpPr>
          <p:nvPr/>
        </p:nvSpPr>
        <p:spPr>
          <a:xfrm>
            <a:off x="524607" y="2550624"/>
            <a:ext cx="11142785" cy="1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It’s finally time to do some easy RSA Vulnerabilities</a:t>
            </a:r>
          </a:p>
          <a:p>
            <a:pPr algn="ctr"/>
            <a:r>
              <a:rPr lang="en-US" sz="2400" dirty="0"/>
              <a:t>Clone the crypto-workshop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583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6391-15C3-F8DC-32C2-07C059C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79A0E-6B73-7DB8-BD64-C333AD351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 of a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⋆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𝑎𝑥𝑖𝑜𝑚𝑠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closed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(implied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 binary operation)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associative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has a unique identity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,⋆&gt;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has a unique inverse for every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∃!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79A0E-6B73-7DB8-BD64-C333AD351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do we (typically) define addition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8EA8171D-5ABD-1BA4-D225-6FD23D526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0325"/>
                <a:ext cx="10515600" cy="1325563"/>
              </a:xfrm>
              <a:blipFill>
                <a:blip r:embed="rId2"/>
                <a:stretch>
                  <a:fillRect l="-144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6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3F15-90F1-1094-8A90-5CF70AB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Functions the same as regular addition but is followed by a modular division of the specified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10+3=13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‘Subtraction’ is just addition, we only have 1 operation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10−3=7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 individuals notate modular addition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2B6C2-B9D8-1D94-E69C-8A0AA07DD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8171D-5ABD-1BA4-D225-6FD23D52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if we want 2 operations?</a:t>
            </a:r>
          </a:p>
        </p:txBody>
      </p:sp>
    </p:spTree>
    <p:extLst>
      <p:ext uri="{BB962C8B-B14F-4D97-AF65-F5344CB8AC3E}">
        <p14:creationId xmlns:p14="http://schemas.microsoft.com/office/powerpoint/2010/main" val="34766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A0D5-B13C-2CB7-0DD1-1B8A72EF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CB74-A678-F81E-2088-9968426BB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𝑎𝑑𝑑𝑖𝑡𝑖𝑜𝑛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𝑚𝑢𝑙𝑡𝑖𝑝𝑙𝑖𝑐𝑎𝑡𝑖𝑜𝑛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𝑠𝑎𝑡𝑖𝑠𝑓𝑦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𝑎𝑥𝑖𝑜𝑚𝑠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CB74-A678-F81E-2088-9968426BB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15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1761</Words>
  <Application>Microsoft Office PowerPoint</Application>
  <PresentationFormat>Widescreen</PresentationFormat>
  <Paragraphs>216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Module 1: Modular Arithmetic and an Intro to Asymmetric Cryptography</vt:lpstr>
      <vt:lpstr>Install sagemath</vt:lpstr>
      <vt:lpstr>Modular Division</vt:lpstr>
      <vt:lpstr>Set of Integers Modulo n</vt:lpstr>
      <vt:lpstr>Groups</vt:lpstr>
      <vt:lpstr>How do we (typically) define addition for Z_n?</vt:lpstr>
      <vt:lpstr>Modular Addition</vt:lpstr>
      <vt:lpstr>What if we want 2 operations?</vt:lpstr>
      <vt:lpstr>Rings</vt:lpstr>
      <vt:lpstr>Ring Axiom 1</vt:lpstr>
      <vt:lpstr>Ring Axiom 2</vt:lpstr>
      <vt:lpstr>Ring Axiom 3</vt:lpstr>
      <vt:lpstr>How do we (typically) define multiplication for Z_n?</vt:lpstr>
      <vt:lpstr>Modular Multiplication</vt:lpstr>
      <vt:lpstr>In the ring &lt;Z_10,+_10,⋅_10&gt;, does ∃ a∈Z_10 such that 5⋅_10 a=1?</vt:lpstr>
      <vt:lpstr>The answer is no, not all elements in a standardly defined ring have inverses</vt:lpstr>
      <vt:lpstr>Fields</vt:lpstr>
      <vt:lpstr>Which of the following form a Field under +_n and  ⋅_n?</vt:lpstr>
      <vt:lpstr>Z_3 and Z_97 form fields under +_n and ⋅_n whereas Z_4 and Z_9 do not.</vt:lpstr>
      <vt:lpstr>Finite Fields</vt:lpstr>
      <vt:lpstr>Fermat’s Little Theorem (FLT)</vt:lpstr>
      <vt:lpstr>PowerPoint Presentation</vt:lpstr>
      <vt:lpstr>PowerPoint Presentation</vt:lpstr>
      <vt:lpstr>Chinese Remainder Theorem (CRT)</vt:lpstr>
      <vt:lpstr>Chinese Remainder Theorem (CRT)</vt:lpstr>
      <vt:lpstr>Chinese Remainder Theorem (CRT)</vt:lpstr>
      <vt:lpstr>Useful Commands</vt:lpstr>
      <vt:lpstr>Let’s manually do CRT in sagemath</vt:lpstr>
      <vt:lpstr>Introduction to RSA</vt:lpstr>
      <vt:lpstr>Euler’s Totient (ϕ) Function</vt:lpstr>
      <vt:lpstr>PowerPoint Presentation</vt:lpstr>
      <vt:lpstr>Euler’s Theorem (one of them)</vt:lpstr>
      <vt:lpstr>Multiplicative Inverse Theorem</vt:lpstr>
      <vt:lpstr>A Lemma</vt:lpstr>
      <vt:lpstr>Rivest-Shamir-Adleman (RSA) Encryption</vt:lpstr>
      <vt:lpstr>The RSA Algorithm</vt:lpstr>
      <vt:lpstr>The RSA Algorithm</vt:lpstr>
      <vt:lpstr>RSA Decryption Proof</vt:lpstr>
      <vt:lpstr>RSA Signatures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Modular Arithmetic and an Intro to Asymmetric Cryptography</dc:title>
  <dc:creator>Turner, Joshua H</dc:creator>
  <cp:lastModifiedBy>Turner, Joshua H</cp:lastModifiedBy>
  <cp:revision>97</cp:revision>
  <dcterms:created xsi:type="dcterms:W3CDTF">2023-01-28T02:17:08Z</dcterms:created>
  <dcterms:modified xsi:type="dcterms:W3CDTF">2023-01-29T02:44:06Z</dcterms:modified>
</cp:coreProperties>
</file>