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notesMasterIdLst>
    <p:notesMasterId r:id="rId16"/>
  </p:notesMasterIdLst>
  <p:sldIdLst>
    <p:sldId id="313" r:id="rId2"/>
    <p:sldId id="308" r:id="rId3"/>
    <p:sldId id="324" r:id="rId4"/>
    <p:sldId id="309" r:id="rId5"/>
    <p:sldId id="314" r:id="rId6"/>
    <p:sldId id="317" r:id="rId7"/>
    <p:sldId id="318" r:id="rId8"/>
    <p:sldId id="327" r:id="rId9"/>
    <p:sldId id="325" r:id="rId10"/>
    <p:sldId id="322" r:id="rId11"/>
    <p:sldId id="323" r:id="rId12"/>
    <p:sldId id="320" r:id="rId13"/>
    <p:sldId id="326" r:id="rId14"/>
    <p:sldId id="319" r:id="rId15"/>
  </p:sldIdLst>
  <p:sldSz cx="9144000" cy="6858000" type="screen4x3"/>
  <p:notesSz cx="6807200" cy="9939338"/>
  <p:defaultTex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FFFFCC"/>
    <a:srgbClr val="99FFCC"/>
    <a:srgbClr val="FFCCCC"/>
    <a:srgbClr val="0066FF"/>
    <a:srgbClr val="4BFA2E"/>
    <a:srgbClr val="FF7D7D"/>
    <a:srgbClr val="66FFFF"/>
    <a:srgbClr val="CC99FF"/>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4660"/>
  </p:normalViewPr>
  <p:slideViewPr>
    <p:cSldViewPr>
      <p:cViewPr varScale="1">
        <p:scale>
          <a:sx n="65" d="100"/>
          <a:sy n="65" d="100"/>
        </p:scale>
        <p:origin x="1300" y="60"/>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notesViewPr>
    <p:cSldViewPr>
      <p:cViewPr varScale="1">
        <p:scale>
          <a:sx n="56" d="100"/>
          <a:sy n="56" d="100"/>
        </p:scale>
        <p:origin x="1732"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6967"/>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ja-JP" altLang="en-US"/>
          </a:p>
        </p:txBody>
      </p:sp>
      <p:sp>
        <p:nvSpPr>
          <p:cNvPr id="3" name="日付プレースホルダー 2"/>
          <p:cNvSpPr>
            <a:spLocks noGrp="1"/>
          </p:cNvSpPr>
          <p:nvPr>
            <p:ph type="dt" idx="1"/>
          </p:nvPr>
        </p:nvSpPr>
        <p:spPr>
          <a:xfrm>
            <a:off x="3855838" y="0"/>
            <a:ext cx="2949787" cy="496967"/>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4CE5B9EB-F3D1-443F-90A0-6A5619C9D1C2}" type="datetimeFigureOut">
              <a:rPr lang="ja-JP" altLang="en-US"/>
              <a:pPr>
                <a:defRPr/>
              </a:pPr>
              <a:t>2024/5/20</a:t>
            </a:fld>
            <a:endParaRPr lang="ja-JP" altLang="en-US"/>
          </a:p>
        </p:txBody>
      </p:sp>
      <p:sp>
        <p:nvSpPr>
          <p:cNvPr id="4" name="スライド イメージ プレースホルダー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pPr lvl="0"/>
            <a:endParaRPr lang="ja-JP" altLang="en-US" noProof="0"/>
          </a:p>
        </p:txBody>
      </p:sp>
      <p:sp>
        <p:nvSpPr>
          <p:cNvPr id="5" name="ノート プレースホルダー 4"/>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ja-JP" altLang="en-US"/>
          </a:p>
        </p:txBody>
      </p:sp>
      <p:sp>
        <p:nvSpPr>
          <p:cNvPr id="7" name="スライド番号プレースホルダー 6"/>
          <p:cNvSpPr>
            <a:spLocks noGrp="1"/>
          </p:cNvSpPr>
          <p:nvPr>
            <p:ph type="sldNum" sz="quarter" idx="5"/>
          </p:nvPr>
        </p:nvSpPr>
        <p:spPr>
          <a:xfrm>
            <a:off x="3855838" y="9440646"/>
            <a:ext cx="2949787" cy="49696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80E28A52-9997-4D78-BD16-DB9B681FFE98}"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p>
        </p:txBody>
      </p:sp>
    </p:spTree>
    <p:extLst>
      <p:ext uri="{BB962C8B-B14F-4D97-AF65-F5344CB8AC3E}">
        <p14:creationId xmlns:p14="http://schemas.microsoft.com/office/powerpoint/2010/main" val="2440398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274638"/>
            <a:ext cx="8784976" cy="1143000"/>
          </a:xfrm>
        </p:spPr>
        <p:txBody>
          <a:bodyPr/>
          <a:lstStyle/>
          <a:p>
            <a:r>
              <a:rPr lang="ja-JP" altLang="en-US"/>
              <a:t>マスター タイトルの書式設定</a:t>
            </a:r>
          </a:p>
        </p:txBody>
      </p:sp>
      <p:sp>
        <p:nvSpPr>
          <p:cNvPr id="3" name="コンテンツ プレースホルダー 2"/>
          <p:cNvSpPr>
            <a:spLocks noGrp="1"/>
          </p:cNvSpPr>
          <p:nvPr>
            <p:ph idx="1"/>
          </p:nvPr>
        </p:nvSpPr>
        <p:spPr>
          <a:xfrm>
            <a:off x="179512" y="1600200"/>
            <a:ext cx="8784976" cy="4709120"/>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スライド番号プレースホルダー 5"/>
          <p:cNvSpPr>
            <a:spLocks noGrp="1"/>
          </p:cNvSpPr>
          <p:nvPr>
            <p:ph type="sldNum" sz="quarter" idx="10"/>
          </p:nvPr>
        </p:nvSpPr>
        <p:spPr/>
        <p:txBody>
          <a:bodyPr/>
          <a:lstStyle>
            <a:lvl1pPr>
              <a:defRPr/>
            </a:lvl1pPr>
          </a:lstStyle>
          <a:p>
            <a:pPr>
              <a:defRPr/>
            </a:pPr>
            <a:fld id="{D3C6F956-057D-4DBD-BD72-A23F41602430}" type="slidenum">
              <a:rPr lang="ja-JP" altLang="en-US"/>
              <a:pPr>
                <a:defRPr/>
              </a:pPr>
              <a:t>‹#›</a:t>
            </a:fld>
            <a:endParaRPr lang="ja-JP" altLang="en-US"/>
          </a:p>
        </p:txBody>
      </p:sp>
    </p:spTree>
    <p:extLst>
      <p:ext uri="{BB962C8B-B14F-4D97-AF65-F5344CB8AC3E}">
        <p14:creationId xmlns:p14="http://schemas.microsoft.com/office/powerpoint/2010/main" val="29920270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p>
        </p:txBody>
      </p:sp>
      <p:sp>
        <p:nvSpPr>
          <p:cNvPr id="1027" name="テキスト プレースホルダー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スライド番号プレースホルダー 5"/>
          <p:cNvSpPr>
            <a:spLocks noGrp="1"/>
          </p:cNvSpPr>
          <p:nvPr>
            <p:ph type="sldNum" sz="quarter" idx="4"/>
          </p:nvPr>
        </p:nvSpPr>
        <p:spPr>
          <a:xfrm>
            <a:off x="179388" y="6448425"/>
            <a:ext cx="8794750" cy="365125"/>
          </a:xfrm>
          <a:prstGeom prst="rect">
            <a:avLst/>
          </a:prstGeom>
          <a:noFill/>
        </p:spPr>
        <p:txBody>
          <a:bodyPr vert="horz" wrap="square" lIns="91440" tIns="45720" rIns="91440" bIns="45720" numCol="1" anchor="ctr" anchorCtr="0" compatLnSpc="1">
            <a:prstTxWarp prst="textNoShape">
              <a:avLst/>
            </a:prstTxWarp>
          </a:bodyPr>
          <a:lstStyle>
            <a:lvl1pPr algn="ctr" eaLnBrk="1" hangingPunct="1">
              <a:defRPr sz="1200" smtClean="0">
                <a:solidFill>
                  <a:srgbClr val="000000"/>
                </a:solidFill>
              </a:defRPr>
            </a:lvl1pPr>
          </a:lstStyle>
          <a:p>
            <a:pPr>
              <a:defRPr/>
            </a:pPr>
            <a:fld id="{DC56FE34-0CA6-44BB-BAD1-B77D1AEEC6BF}" type="slidenum">
              <a:rPr lang="ja-JP" altLang="en-US"/>
              <a:pPr>
                <a:defRPr/>
              </a:pPr>
              <a:t>‹#›</a:t>
            </a:fld>
            <a:endParaRPr lang="ja-JP" altLang="en-US"/>
          </a:p>
        </p:txBody>
      </p:sp>
      <p:pic>
        <p:nvPicPr>
          <p:cNvPr id="1029" name="図 6"/>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79388" y="6453188"/>
            <a:ext cx="230505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図 7"/>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235825" y="6415088"/>
            <a:ext cx="180022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直線コネクタ 8"/>
          <p:cNvCxnSpPr/>
          <p:nvPr userDrawn="1"/>
        </p:nvCxnSpPr>
        <p:spPr>
          <a:xfrm>
            <a:off x="179388" y="6381750"/>
            <a:ext cx="87852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147" r:id="rId1"/>
    <p:sldLayoutId id="2147484146" r:id="rId2"/>
  </p:sldLayoutIdLst>
  <p:hf hdr="0" ftr="0" dt="0"/>
  <p:txStyles>
    <p:titleStyle>
      <a:lvl1pPr algn="ctr" rtl="0" eaLnBrk="0" fontAlgn="base" hangingPunct="0">
        <a:spcBef>
          <a:spcPct val="0"/>
        </a:spcBef>
        <a:spcAft>
          <a:spcPct val="0"/>
        </a:spcAft>
        <a:defRPr kumimoji="1" sz="4400" kern="1200">
          <a:solidFill>
            <a:schemeClr val="tx1"/>
          </a:solidFill>
          <a:latin typeface="+mj-lt"/>
          <a:ea typeface="+mj-ea"/>
          <a:cs typeface="+mj-cs"/>
        </a:defRPr>
      </a:lvl1pPr>
      <a:lvl2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2pPr>
      <a:lvl3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3pPr>
      <a:lvl4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4pPr>
      <a:lvl5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468DDC40-23E4-CB83-C6E8-F3489EAE21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6380164"/>
            <a:ext cx="2847830" cy="375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テキスト ボックス 8">
            <a:extLst>
              <a:ext uri="{FF2B5EF4-FFF2-40B4-BE49-F238E27FC236}">
                <a16:creationId xmlns:a16="http://schemas.microsoft.com/office/drawing/2014/main" id="{23EEB36C-B29C-A200-A947-59306DD20C1F}"/>
              </a:ext>
            </a:extLst>
          </p:cNvPr>
          <p:cNvSpPr txBox="1"/>
          <p:nvPr/>
        </p:nvSpPr>
        <p:spPr>
          <a:xfrm>
            <a:off x="323528" y="1916832"/>
            <a:ext cx="8313410" cy="1754326"/>
          </a:xfrm>
          <a:prstGeom prst="rect">
            <a:avLst/>
          </a:prstGeom>
          <a:noFill/>
        </p:spPr>
        <p:txBody>
          <a:bodyPr wrap="square" rtlCol="0">
            <a:spAutoFit/>
          </a:bodyPr>
          <a:lstStyle/>
          <a:p>
            <a:pPr algn="ctr"/>
            <a:r>
              <a:rPr lang="en-US" altLang="ja-JP" sz="3600" dirty="0"/>
              <a:t>Hardness defect problem of heat-treated products</a:t>
            </a:r>
          </a:p>
          <a:p>
            <a:pPr algn="ctr"/>
            <a:r>
              <a:rPr lang="en-US" altLang="ja-JP" sz="3600" dirty="0"/>
              <a:t>(</a:t>
            </a:r>
            <a:r>
              <a:rPr lang="ja-JP" altLang="en-US" sz="3600" dirty="0"/>
              <a:t>熱処理品の硬さ不良問題</a:t>
            </a:r>
            <a:r>
              <a:rPr lang="en-US" altLang="ja-JP" sz="3600" dirty="0"/>
              <a:t>)</a:t>
            </a:r>
            <a:endParaRPr kumimoji="1" lang="ja-JP" altLang="en-US" sz="3600" dirty="0"/>
          </a:p>
        </p:txBody>
      </p:sp>
      <p:sp>
        <p:nvSpPr>
          <p:cNvPr id="3" name="テキスト ボックス 2">
            <a:extLst>
              <a:ext uri="{FF2B5EF4-FFF2-40B4-BE49-F238E27FC236}">
                <a16:creationId xmlns:a16="http://schemas.microsoft.com/office/drawing/2014/main" id="{88143595-7C82-D9B7-AB4A-40423C386BD9}"/>
              </a:ext>
            </a:extLst>
          </p:cNvPr>
          <p:cNvSpPr txBox="1"/>
          <p:nvPr/>
        </p:nvSpPr>
        <p:spPr>
          <a:xfrm>
            <a:off x="6081920" y="5313402"/>
            <a:ext cx="2922086" cy="707886"/>
          </a:xfrm>
          <a:prstGeom prst="rect">
            <a:avLst/>
          </a:prstGeom>
          <a:noFill/>
        </p:spPr>
        <p:txBody>
          <a:bodyPr wrap="square" rtlCol="0">
            <a:spAutoFit/>
          </a:bodyPr>
          <a:lstStyle/>
          <a:p>
            <a:pPr algn="r"/>
            <a:r>
              <a:rPr kumimoji="1" lang="en-US" altLang="ja-JP" sz="2000" dirty="0"/>
              <a:t>16/MAY/24</a:t>
            </a:r>
          </a:p>
          <a:p>
            <a:pPr algn="r"/>
            <a:r>
              <a:rPr lang="en-US" altLang="ja-JP" sz="2000" dirty="0"/>
              <a:t>Report No</a:t>
            </a:r>
            <a:r>
              <a:rPr lang="ja-JP" altLang="en-US" sz="2000" dirty="0"/>
              <a:t>：</a:t>
            </a:r>
            <a:r>
              <a:rPr lang="en-US" altLang="ja-JP" sz="2000" dirty="0"/>
              <a:t>ADSI</a:t>
            </a:r>
            <a:r>
              <a:rPr lang="ja-JP" altLang="en-US" sz="2000" dirty="0"/>
              <a:t> </a:t>
            </a:r>
            <a:r>
              <a:rPr lang="en-US" altLang="ja-JP" sz="2000" dirty="0"/>
              <a:t>24-006</a:t>
            </a:r>
            <a:endParaRPr kumimoji="1" lang="ja-JP" altLang="en-US" sz="2000" dirty="0"/>
          </a:p>
        </p:txBody>
      </p:sp>
      <p:sp>
        <p:nvSpPr>
          <p:cNvPr id="4" name="テキスト ボックス 3">
            <a:extLst>
              <a:ext uri="{FF2B5EF4-FFF2-40B4-BE49-F238E27FC236}">
                <a16:creationId xmlns:a16="http://schemas.microsoft.com/office/drawing/2014/main" id="{F7D5CC9B-9A86-3B53-F2CE-A5FB96E9BB00}"/>
              </a:ext>
            </a:extLst>
          </p:cNvPr>
          <p:cNvSpPr txBox="1"/>
          <p:nvPr/>
        </p:nvSpPr>
        <p:spPr>
          <a:xfrm>
            <a:off x="5580112" y="5939988"/>
            <a:ext cx="3528392" cy="369332"/>
          </a:xfrm>
          <a:prstGeom prst="rect">
            <a:avLst/>
          </a:prstGeom>
          <a:noFill/>
        </p:spPr>
        <p:txBody>
          <a:bodyPr wrap="square">
            <a:spAutoFit/>
          </a:bodyPr>
          <a:lstStyle/>
          <a:p>
            <a:r>
              <a:rPr lang="en-US" altLang="ja-JP" dirty="0"/>
              <a:t> TECHNICAL SECTION (Takayuki </a:t>
            </a:r>
            <a:r>
              <a:rPr lang="en-US" altLang="ja-JP" dirty="0" err="1"/>
              <a:t>Eto</a:t>
            </a:r>
            <a:r>
              <a:rPr lang="en-US" altLang="ja-JP" dirty="0"/>
              <a:t> ) </a:t>
            </a:r>
            <a:endParaRPr lang="ja-JP" altLang="en-US" dirty="0"/>
          </a:p>
        </p:txBody>
      </p:sp>
    </p:spTree>
    <p:extLst>
      <p:ext uri="{BB962C8B-B14F-4D97-AF65-F5344CB8AC3E}">
        <p14:creationId xmlns:p14="http://schemas.microsoft.com/office/powerpoint/2010/main" val="4258111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28C0C834-C76F-31D0-4F2F-035218ABC4A1}"/>
              </a:ext>
            </a:extLst>
          </p:cNvPr>
          <p:cNvSpPr/>
          <p:nvPr/>
        </p:nvSpPr>
        <p:spPr>
          <a:xfrm>
            <a:off x="6320932" y="4559430"/>
            <a:ext cx="2518318" cy="1448178"/>
          </a:xfrm>
          <a:prstGeom prst="roundRect">
            <a:avLst/>
          </a:prstGeom>
          <a:solidFill>
            <a:srgbClr val="FFC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rPr>
              <a:t>・</a:t>
            </a:r>
            <a:r>
              <a:rPr kumimoji="1" lang="en-US" altLang="ja-JP" sz="1400" dirty="0">
                <a:solidFill>
                  <a:schemeClr val="tx1"/>
                </a:solidFill>
              </a:rPr>
              <a:t>Always displayed</a:t>
            </a:r>
          </a:p>
          <a:p>
            <a:r>
              <a:rPr kumimoji="1" lang="ja-JP" altLang="en-US" sz="1400" dirty="0">
                <a:solidFill>
                  <a:schemeClr val="tx1"/>
                </a:solidFill>
              </a:rPr>
              <a:t>　</a:t>
            </a:r>
            <a:r>
              <a:rPr kumimoji="1" lang="en-US" altLang="ja-JP" sz="1400" dirty="0">
                <a:solidFill>
                  <a:schemeClr val="tx1"/>
                </a:solidFill>
              </a:rPr>
              <a:t>(</a:t>
            </a:r>
            <a:r>
              <a:rPr kumimoji="1" lang="ja-JP" altLang="en-US" sz="1400" dirty="0">
                <a:solidFill>
                  <a:schemeClr val="tx1"/>
                </a:solidFill>
              </a:rPr>
              <a:t>常に表示されている</a:t>
            </a:r>
            <a:r>
              <a:rPr kumimoji="1" lang="en-US" altLang="ja-JP" sz="1400" dirty="0">
                <a:solidFill>
                  <a:schemeClr val="tx1"/>
                </a:solidFill>
              </a:rPr>
              <a:t>)</a:t>
            </a:r>
          </a:p>
          <a:p>
            <a:endParaRPr kumimoji="1" lang="en-US" altLang="ja-JP" sz="1400" dirty="0">
              <a:solidFill>
                <a:schemeClr val="tx1"/>
              </a:solidFill>
            </a:endParaRPr>
          </a:p>
          <a:p>
            <a:r>
              <a:rPr kumimoji="1" lang="ja-JP" altLang="en-US" sz="1400" dirty="0">
                <a:solidFill>
                  <a:schemeClr val="tx1"/>
                </a:solidFill>
              </a:rPr>
              <a:t>・</a:t>
            </a:r>
            <a:r>
              <a:rPr kumimoji="1" lang="en-US" altLang="ja-JP" sz="1400" dirty="0">
                <a:solidFill>
                  <a:schemeClr val="tx1"/>
                </a:solidFill>
              </a:rPr>
              <a:t>Do not create a state where </a:t>
            </a:r>
          </a:p>
          <a:p>
            <a:r>
              <a:rPr kumimoji="1" lang="ja-JP" altLang="en-US" sz="1400" dirty="0">
                <a:solidFill>
                  <a:schemeClr val="tx1"/>
                </a:solidFill>
              </a:rPr>
              <a:t>　</a:t>
            </a:r>
            <a:r>
              <a:rPr kumimoji="1" lang="en-US" altLang="ja-JP" sz="1400" dirty="0">
                <a:solidFill>
                  <a:schemeClr val="tx1"/>
                </a:solidFill>
              </a:rPr>
              <a:t>there is no display</a:t>
            </a:r>
          </a:p>
          <a:p>
            <a:r>
              <a:rPr kumimoji="1" lang="ja-JP" altLang="en-US" sz="1400" dirty="0">
                <a:solidFill>
                  <a:schemeClr val="tx1"/>
                </a:solidFill>
              </a:rPr>
              <a:t>　</a:t>
            </a:r>
            <a:r>
              <a:rPr kumimoji="1" lang="en-US" altLang="ja-JP" sz="1400" dirty="0">
                <a:solidFill>
                  <a:schemeClr val="tx1"/>
                </a:solidFill>
              </a:rPr>
              <a:t>(</a:t>
            </a:r>
            <a:r>
              <a:rPr kumimoji="1" lang="ja-JP" altLang="en-US" sz="1400" dirty="0">
                <a:solidFill>
                  <a:schemeClr val="tx1"/>
                </a:solidFill>
              </a:rPr>
              <a:t>無表示状態をつくらない</a:t>
            </a:r>
            <a:r>
              <a:rPr kumimoji="1" lang="en-US" altLang="ja-JP" sz="1400" dirty="0">
                <a:solidFill>
                  <a:schemeClr val="tx1"/>
                </a:solidFill>
              </a:rPr>
              <a:t>)</a:t>
            </a:r>
          </a:p>
        </p:txBody>
      </p:sp>
      <p:sp>
        <p:nvSpPr>
          <p:cNvPr id="5" name="テキスト ボックス 4">
            <a:extLst>
              <a:ext uri="{FF2B5EF4-FFF2-40B4-BE49-F238E27FC236}">
                <a16:creationId xmlns:a16="http://schemas.microsoft.com/office/drawing/2014/main" id="{F84848E1-EC69-FF0D-9692-6D75224CEDA8}"/>
              </a:ext>
            </a:extLst>
          </p:cNvPr>
          <p:cNvSpPr txBox="1"/>
          <p:nvPr/>
        </p:nvSpPr>
        <p:spPr>
          <a:xfrm>
            <a:off x="323528" y="44624"/>
            <a:ext cx="6768752" cy="369332"/>
          </a:xfrm>
          <a:prstGeom prst="rect">
            <a:avLst/>
          </a:prstGeom>
          <a:noFill/>
        </p:spPr>
        <p:txBody>
          <a:bodyPr wrap="square" rtlCol="0">
            <a:spAutoFit/>
          </a:bodyPr>
          <a:lstStyle/>
          <a:p>
            <a:r>
              <a:rPr lang="ja-JP" altLang="en-US" u="sng" dirty="0"/>
              <a:t>８．</a:t>
            </a:r>
            <a:r>
              <a:rPr lang="en-US" altLang="ja-JP" u="sng" dirty="0"/>
              <a:t>Measures </a:t>
            </a:r>
            <a:r>
              <a:rPr lang="ja-JP" altLang="en-US" dirty="0"/>
              <a:t>　</a:t>
            </a:r>
            <a:r>
              <a:rPr lang="en-US" altLang="ja-JP" dirty="0"/>
              <a:t>(</a:t>
            </a:r>
            <a:r>
              <a:rPr lang="ja-JP" altLang="en-US" dirty="0"/>
              <a:t>対策</a:t>
            </a:r>
            <a:r>
              <a:rPr lang="en-US" altLang="ja-JP" dirty="0"/>
              <a:t>)</a:t>
            </a:r>
            <a:endParaRPr kumimoji="1" lang="ja-JP" altLang="en-US" u="sng" dirty="0"/>
          </a:p>
        </p:txBody>
      </p:sp>
      <p:sp>
        <p:nvSpPr>
          <p:cNvPr id="4" name="テキスト ボックス 3">
            <a:extLst>
              <a:ext uri="{FF2B5EF4-FFF2-40B4-BE49-F238E27FC236}">
                <a16:creationId xmlns:a16="http://schemas.microsoft.com/office/drawing/2014/main" id="{5582B018-3373-B395-F372-2659032ECA23}"/>
              </a:ext>
            </a:extLst>
          </p:cNvPr>
          <p:cNvSpPr txBox="1"/>
          <p:nvPr/>
        </p:nvSpPr>
        <p:spPr>
          <a:xfrm>
            <a:off x="323528" y="476672"/>
            <a:ext cx="8640960" cy="584775"/>
          </a:xfrm>
          <a:prstGeom prst="rect">
            <a:avLst/>
          </a:prstGeom>
          <a:noFill/>
        </p:spPr>
        <p:txBody>
          <a:bodyPr wrap="square" rtlCol="0">
            <a:spAutoFit/>
          </a:bodyPr>
          <a:lstStyle/>
          <a:p>
            <a:r>
              <a:rPr lang="ja-JP" altLang="en-US" sz="1600" dirty="0"/>
              <a:t>（１） </a:t>
            </a:r>
            <a:r>
              <a:rPr lang="en-US" altLang="ja-JP" sz="1600" dirty="0"/>
              <a:t>Measures to prevent wrong material by changing the material display method</a:t>
            </a:r>
          </a:p>
          <a:p>
            <a:r>
              <a:rPr lang="ja-JP" altLang="en-US" sz="1600" dirty="0"/>
              <a:t>　　　</a:t>
            </a:r>
            <a:r>
              <a:rPr lang="en-US" altLang="ja-JP" sz="1600" dirty="0"/>
              <a:t>(</a:t>
            </a:r>
            <a:r>
              <a:rPr lang="ja-JP" altLang="en-US" sz="1600" dirty="0"/>
              <a:t>材料表示方法変更による異材防止対策</a:t>
            </a:r>
            <a:r>
              <a:rPr lang="en-US" altLang="ja-JP" sz="1600" dirty="0"/>
              <a:t>)</a:t>
            </a:r>
          </a:p>
        </p:txBody>
      </p:sp>
      <p:sp>
        <p:nvSpPr>
          <p:cNvPr id="2" name="直方体 1">
            <a:extLst>
              <a:ext uri="{FF2B5EF4-FFF2-40B4-BE49-F238E27FC236}">
                <a16:creationId xmlns:a16="http://schemas.microsoft.com/office/drawing/2014/main" id="{964B0745-FF6E-B9E5-DAA4-104F79217274}"/>
              </a:ext>
            </a:extLst>
          </p:cNvPr>
          <p:cNvSpPr/>
          <p:nvPr/>
        </p:nvSpPr>
        <p:spPr>
          <a:xfrm>
            <a:off x="683568" y="1196752"/>
            <a:ext cx="2160240" cy="1620180"/>
          </a:xfrm>
          <a:prstGeom prst="cube">
            <a:avLst>
              <a:gd name="adj" fmla="val 48156"/>
            </a:avLst>
          </a:prstGeom>
          <a:gradFill flip="none" rotWithShape="1">
            <a:gsLst>
              <a:gs pos="0">
                <a:schemeClr val="bg1">
                  <a:lumMod val="65000"/>
                  <a:shade val="30000"/>
                  <a:satMod val="115000"/>
                </a:schemeClr>
              </a:gs>
              <a:gs pos="50000">
                <a:schemeClr val="bg1">
                  <a:lumMod val="65000"/>
                  <a:shade val="67500"/>
                  <a:satMod val="115000"/>
                </a:schemeClr>
              </a:gs>
              <a:gs pos="100000">
                <a:schemeClr val="bg1">
                  <a:lumMod val="65000"/>
                  <a:shade val="100000"/>
                  <a:satMod val="115000"/>
                </a:schemeClr>
              </a:gs>
            </a:gsLst>
            <a:lin ang="8100000" scaled="1"/>
            <a:tileRect/>
          </a:gra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FE96A0A8-0B8C-BDDA-89FA-CE98BE8634F3}"/>
              </a:ext>
            </a:extLst>
          </p:cNvPr>
          <p:cNvSpPr txBox="1"/>
          <p:nvPr/>
        </p:nvSpPr>
        <p:spPr>
          <a:xfrm>
            <a:off x="827584" y="2105339"/>
            <a:ext cx="1080120" cy="276999"/>
          </a:xfrm>
          <a:prstGeom prst="rect">
            <a:avLst/>
          </a:prstGeom>
          <a:noFill/>
        </p:spPr>
        <p:txBody>
          <a:bodyPr wrap="square" rtlCol="0">
            <a:spAutoFit/>
          </a:bodyPr>
          <a:lstStyle/>
          <a:p>
            <a:pPr algn="ctr"/>
            <a:r>
              <a:rPr lang="en-US" altLang="ja-JP" sz="1200" dirty="0">
                <a:solidFill>
                  <a:schemeClr val="bg1"/>
                </a:solidFill>
              </a:rPr>
              <a:t>DHA-WORLD</a:t>
            </a:r>
          </a:p>
        </p:txBody>
      </p:sp>
      <p:sp>
        <p:nvSpPr>
          <p:cNvPr id="6" name="フリーフォーム: 図形 5">
            <a:extLst>
              <a:ext uri="{FF2B5EF4-FFF2-40B4-BE49-F238E27FC236}">
                <a16:creationId xmlns:a16="http://schemas.microsoft.com/office/drawing/2014/main" id="{8D2D422D-3662-90DE-A6A4-5BA0D3418574}"/>
              </a:ext>
            </a:extLst>
          </p:cNvPr>
          <p:cNvSpPr/>
          <p:nvPr/>
        </p:nvSpPr>
        <p:spPr>
          <a:xfrm>
            <a:off x="978408" y="1514395"/>
            <a:ext cx="1563624" cy="941832"/>
          </a:xfrm>
          <a:custGeom>
            <a:avLst/>
            <a:gdLst>
              <a:gd name="connsiteX0" fmla="*/ 0 w 1563624"/>
              <a:gd name="connsiteY0" fmla="*/ 0 h 941832"/>
              <a:gd name="connsiteX1" fmla="*/ 1563624 w 1563624"/>
              <a:gd name="connsiteY1" fmla="*/ 0 h 941832"/>
              <a:gd name="connsiteX2" fmla="*/ 1563624 w 1563624"/>
              <a:gd name="connsiteY2" fmla="*/ 941832 h 941832"/>
            </a:gdLst>
            <a:ahLst/>
            <a:cxnLst>
              <a:cxn ang="0">
                <a:pos x="connsiteX0" y="connsiteY0"/>
              </a:cxn>
              <a:cxn ang="0">
                <a:pos x="connsiteX1" y="connsiteY1"/>
              </a:cxn>
              <a:cxn ang="0">
                <a:pos x="connsiteX2" y="connsiteY2"/>
              </a:cxn>
            </a:cxnLst>
            <a:rect l="l" t="t" r="r" b="b"/>
            <a:pathLst>
              <a:path w="1563624" h="941832">
                <a:moveTo>
                  <a:pt x="0" y="0"/>
                </a:moveTo>
                <a:lnTo>
                  <a:pt x="1563624" y="0"/>
                </a:lnTo>
                <a:lnTo>
                  <a:pt x="1563624" y="941832"/>
                </a:lnTo>
              </a:path>
            </a:pathLst>
          </a:cu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直方体 7">
            <a:extLst>
              <a:ext uri="{FF2B5EF4-FFF2-40B4-BE49-F238E27FC236}">
                <a16:creationId xmlns:a16="http://schemas.microsoft.com/office/drawing/2014/main" id="{DBAA07AE-3920-B88B-AF86-1626D9912E6A}"/>
              </a:ext>
            </a:extLst>
          </p:cNvPr>
          <p:cNvSpPr/>
          <p:nvPr/>
        </p:nvSpPr>
        <p:spPr>
          <a:xfrm>
            <a:off x="3923920" y="1720927"/>
            <a:ext cx="1656184" cy="1088776"/>
          </a:xfrm>
          <a:prstGeom prst="cube">
            <a:avLst>
              <a:gd name="adj" fmla="val 22922"/>
            </a:avLst>
          </a:prstGeom>
          <a:gradFill flip="none" rotWithShape="1">
            <a:gsLst>
              <a:gs pos="0">
                <a:schemeClr val="bg1">
                  <a:lumMod val="65000"/>
                  <a:shade val="30000"/>
                  <a:satMod val="115000"/>
                </a:schemeClr>
              </a:gs>
              <a:gs pos="50000">
                <a:schemeClr val="bg1">
                  <a:lumMod val="65000"/>
                  <a:shade val="67500"/>
                  <a:satMod val="115000"/>
                </a:schemeClr>
              </a:gs>
              <a:gs pos="100000">
                <a:schemeClr val="bg1">
                  <a:lumMod val="65000"/>
                  <a:shade val="100000"/>
                  <a:satMod val="115000"/>
                </a:schemeClr>
              </a:gs>
            </a:gsLst>
            <a:lin ang="8100000" scaled="1"/>
            <a:tileRect/>
          </a:gra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右 10">
            <a:extLst>
              <a:ext uri="{FF2B5EF4-FFF2-40B4-BE49-F238E27FC236}">
                <a16:creationId xmlns:a16="http://schemas.microsoft.com/office/drawing/2014/main" id="{3D40C617-9D7A-7402-05B6-A984F9A4E551}"/>
              </a:ext>
            </a:extLst>
          </p:cNvPr>
          <p:cNvSpPr/>
          <p:nvPr/>
        </p:nvSpPr>
        <p:spPr>
          <a:xfrm>
            <a:off x="5940152" y="2060446"/>
            <a:ext cx="576064" cy="360040"/>
          </a:xfrm>
          <a:prstGeom prst="rightArrow">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方体 11">
            <a:extLst>
              <a:ext uri="{FF2B5EF4-FFF2-40B4-BE49-F238E27FC236}">
                <a16:creationId xmlns:a16="http://schemas.microsoft.com/office/drawing/2014/main" id="{312B9F49-A1A1-8925-3F65-A9201FA1E8C0}"/>
              </a:ext>
            </a:extLst>
          </p:cNvPr>
          <p:cNvSpPr/>
          <p:nvPr/>
        </p:nvSpPr>
        <p:spPr>
          <a:xfrm>
            <a:off x="6948264" y="1727831"/>
            <a:ext cx="1656184" cy="1088776"/>
          </a:xfrm>
          <a:prstGeom prst="cube">
            <a:avLst>
              <a:gd name="adj" fmla="val 22922"/>
            </a:avLst>
          </a:prstGeom>
          <a:gradFill flip="none" rotWithShape="1">
            <a:gsLst>
              <a:gs pos="0">
                <a:schemeClr val="bg1">
                  <a:lumMod val="65000"/>
                  <a:shade val="30000"/>
                  <a:satMod val="115000"/>
                </a:schemeClr>
              </a:gs>
              <a:gs pos="50000">
                <a:schemeClr val="bg1">
                  <a:lumMod val="65000"/>
                  <a:shade val="67500"/>
                  <a:satMod val="115000"/>
                </a:schemeClr>
              </a:gs>
              <a:gs pos="100000">
                <a:schemeClr val="bg1">
                  <a:lumMod val="65000"/>
                  <a:shade val="100000"/>
                  <a:satMod val="115000"/>
                </a:schemeClr>
              </a:gs>
            </a:gsLst>
            <a:lin ang="8100000" scaled="1"/>
            <a:tileRect/>
          </a:gra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テキスト ボックス 12">
            <a:extLst>
              <a:ext uri="{FF2B5EF4-FFF2-40B4-BE49-F238E27FC236}">
                <a16:creationId xmlns:a16="http://schemas.microsoft.com/office/drawing/2014/main" id="{C2FE0E3C-BB5E-FE0D-74BA-1D0AB701B56F}"/>
              </a:ext>
            </a:extLst>
          </p:cNvPr>
          <p:cNvSpPr txBox="1"/>
          <p:nvPr/>
        </p:nvSpPr>
        <p:spPr>
          <a:xfrm>
            <a:off x="7098000" y="2128203"/>
            <a:ext cx="1080120" cy="276999"/>
          </a:xfrm>
          <a:prstGeom prst="rect">
            <a:avLst/>
          </a:prstGeom>
          <a:noFill/>
        </p:spPr>
        <p:txBody>
          <a:bodyPr wrap="square" rtlCol="0">
            <a:spAutoFit/>
          </a:bodyPr>
          <a:lstStyle/>
          <a:p>
            <a:pPr algn="ctr"/>
            <a:r>
              <a:rPr lang="en-US" altLang="ja-JP" sz="1200" dirty="0">
                <a:solidFill>
                  <a:schemeClr val="bg1"/>
                </a:solidFill>
              </a:rPr>
              <a:t>DHA-WORLD</a:t>
            </a:r>
          </a:p>
        </p:txBody>
      </p:sp>
      <p:pic>
        <p:nvPicPr>
          <p:cNvPr id="20" name="図 19">
            <a:extLst>
              <a:ext uri="{FF2B5EF4-FFF2-40B4-BE49-F238E27FC236}">
                <a16:creationId xmlns:a16="http://schemas.microsoft.com/office/drawing/2014/main" id="{3B1F3C00-AC1D-9A17-61CC-76BAEC24616E}"/>
              </a:ext>
            </a:extLst>
          </p:cNvPr>
          <p:cNvPicPr>
            <a:picLocks noChangeAspect="1"/>
          </p:cNvPicPr>
          <p:nvPr/>
        </p:nvPicPr>
        <p:blipFill>
          <a:blip r:embed="rId2"/>
          <a:stretch>
            <a:fillRect/>
          </a:stretch>
        </p:blipFill>
        <p:spPr>
          <a:xfrm rot="3192988">
            <a:off x="6754901" y="2226927"/>
            <a:ext cx="247616" cy="720080"/>
          </a:xfrm>
          <a:prstGeom prst="rect">
            <a:avLst/>
          </a:prstGeom>
        </p:spPr>
      </p:pic>
      <p:sp>
        <p:nvSpPr>
          <p:cNvPr id="21" name="テキスト ボックス 20">
            <a:extLst>
              <a:ext uri="{FF2B5EF4-FFF2-40B4-BE49-F238E27FC236}">
                <a16:creationId xmlns:a16="http://schemas.microsoft.com/office/drawing/2014/main" id="{BCE74E3D-BD8A-49B7-BBF8-96EE46D32693}"/>
              </a:ext>
            </a:extLst>
          </p:cNvPr>
          <p:cNvSpPr txBox="1"/>
          <p:nvPr/>
        </p:nvSpPr>
        <p:spPr>
          <a:xfrm>
            <a:off x="709888" y="2812562"/>
            <a:ext cx="1439556" cy="307777"/>
          </a:xfrm>
          <a:prstGeom prst="rect">
            <a:avLst/>
          </a:prstGeom>
          <a:noFill/>
        </p:spPr>
        <p:txBody>
          <a:bodyPr wrap="square" rtlCol="0">
            <a:spAutoFit/>
          </a:bodyPr>
          <a:lstStyle/>
          <a:p>
            <a:pPr algn="ctr"/>
            <a:r>
              <a:rPr lang="en-US" altLang="ja-JP" sz="1400" dirty="0"/>
              <a:t>Cutting</a:t>
            </a:r>
          </a:p>
        </p:txBody>
      </p:sp>
      <p:sp>
        <p:nvSpPr>
          <p:cNvPr id="22" name="テキスト ボックス 21">
            <a:extLst>
              <a:ext uri="{FF2B5EF4-FFF2-40B4-BE49-F238E27FC236}">
                <a16:creationId xmlns:a16="http://schemas.microsoft.com/office/drawing/2014/main" id="{405A0B06-063F-3B97-5419-D8EBF7ED917D}"/>
              </a:ext>
            </a:extLst>
          </p:cNvPr>
          <p:cNvSpPr txBox="1"/>
          <p:nvPr/>
        </p:nvSpPr>
        <p:spPr>
          <a:xfrm>
            <a:off x="3996540" y="2812562"/>
            <a:ext cx="1439556" cy="307777"/>
          </a:xfrm>
          <a:prstGeom prst="rect">
            <a:avLst/>
          </a:prstGeom>
          <a:noFill/>
        </p:spPr>
        <p:txBody>
          <a:bodyPr wrap="square" rtlCol="0">
            <a:spAutoFit/>
          </a:bodyPr>
          <a:lstStyle/>
          <a:p>
            <a:pPr algn="ctr"/>
            <a:r>
              <a:rPr lang="en-US" altLang="ja-JP" sz="1400" dirty="0"/>
              <a:t>After cutting</a:t>
            </a:r>
          </a:p>
        </p:txBody>
      </p:sp>
      <p:sp>
        <p:nvSpPr>
          <p:cNvPr id="23" name="テキスト ボックス 22">
            <a:extLst>
              <a:ext uri="{FF2B5EF4-FFF2-40B4-BE49-F238E27FC236}">
                <a16:creationId xmlns:a16="http://schemas.microsoft.com/office/drawing/2014/main" id="{939F9C54-B6E3-F940-4BA0-123DB6860A63}"/>
              </a:ext>
            </a:extLst>
          </p:cNvPr>
          <p:cNvSpPr txBox="1"/>
          <p:nvPr/>
        </p:nvSpPr>
        <p:spPr>
          <a:xfrm>
            <a:off x="7020876" y="2808275"/>
            <a:ext cx="1439556" cy="307777"/>
          </a:xfrm>
          <a:prstGeom prst="rect">
            <a:avLst/>
          </a:prstGeom>
          <a:noFill/>
        </p:spPr>
        <p:txBody>
          <a:bodyPr wrap="square" rtlCol="0">
            <a:spAutoFit/>
          </a:bodyPr>
          <a:lstStyle/>
          <a:p>
            <a:pPr algn="ctr"/>
            <a:r>
              <a:rPr lang="en-US" altLang="ja-JP" sz="1400" dirty="0"/>
              <a:t>Write</a:t>
            </a:r>
          </a:p>
        </p:txBody>
      </p:sp>
      <p:sp>
        <p:nvSpPr>
          <p:cNvPr id="24" name="テキスト ボックス 23">
            <a:extLst>
              <a:ext uri="{FF2B5EF4-FFF2-40B4-BE49-F238E27FC236}">
                <a16:creationId xmlns:a16="http://schemas.microsoft.com/office/drawing/2014/main" id="{AB9B51D0-5EB3-B2EE-0F58-1A9B9F3921D0}"/>
              </a:ext>
            </a:extLst>
          </p:cNvPr>
          <p:cNvSpPr txBox="1"/>
          <p:nvPr/>
        </p:nvSpPr>
        <p:spPr>
          <a:xfrm>
            <a:off x="3599884" y="3068515"/>
            <a:ext cx="2340260" cy="523220"/>
          </a:xfrm>
          <a:prstGeom prst="rect">
            <a:avLst/>
          </a:prstGeom>
          <a:solidFill>
            <a:schemeClr val="accent5">
              <a:lumMod val="20000"/>
              <a:lumOff val="80000"/>
            </a:schemeClr>
          </a:solidFill>
          <a:ln>
            <a:noFill/>
          </a:ln>
        </p:spPr>
        <p:txBody>
          <a:bodyPr wrap="square" rtlCol="0">
            <a:spAutoFit/>
          </a:bodyPr>
          <a:lstStyle/>
          <a:p>
            <a:pPr algn="ctr"/>
            <a:r>
              <a:rPr lang="en-US" altLang="ja-JP" sz="1400" dirty="0"/>
              <a:t>Temporarily no display</a:t>
            </a:r>
          </a:p>
          <a:p>
            <a:pPr algn="ctr"/>
            <a:r>
              <a:rPr lang="en-US" altLang="ja-JP" sz="1400" dirty="0"/>
              <a:t>(</a:t>
            </a:r>
            <a:r>
              <a:rPr lang="ja-JP" altLang="en-US" sz="1400" dirty="0"/>
              <a:t>一時的に無表示状態となる</a:t>
            </a:r>
            <a:r>
              <a:rPr lang="en-US" altLang="ja-JP" sz="1400" dirty="0"/>
              <a:t>)</a:t>
            </a:r>
          </a:p>
        </p:txBody>
      </p:sp>
      <p:sp>
        <p:nvSpPr>
          <p:cNvPr id="25" name="直方体 24">
            <a:extLst>
              <a:ext uri="{FF2B5EF4-FFF2-40B4-BE49-F238E27FC236}">
                <a16:creationId xmlns:a16="http://schemas.microsoft.com/office/drawing/2014/main" id="{60D0F905-0248-8ED9-6D00-2EDB4A6C1AAB}"/>
              </a:ext>
            </a:extLst>
          </p:cNvPr>
          <p:cNvSpPr/>
          <p:nvPr/>
        </p:nvSpPr>
        <p:spPr>
          <a:xfrm>
            <a:off x="683560" y="4005466"/>
            <a:ext cx="2160240" cy="1620180"/>
          </a:xfrm>
          <a:prstGeom prst="cube">
            <a:avLst>
              <a:gd name="adj" fmla="val 48156"/>
            </a:avLst>
          </a:prstGeom>
          <a:gradFill flip="none" rotWithShape="1">
            <a:gsLst>
              <a:gs pos="0">
                <a:schemeClr val="bg1">
                  <a:lumMod val="65000"/>
                  <a:shade val="30000"/>
                  <a:satMod val="115000"/>
                </a:schemeClr>
              </a:gs>
              <a:gs pos="50000">
                <a:schemeClr val="bg1">
                  <a:lumMod val="65000"/>
                  <a:shade val="67500"/>
                  <a:satMod val="115000"/>
                </a:schemeClr>
              </a:gs>
              <a:gs pos="100000">
                <a:schemeClr val="bg1">
                  <a:lumMod val="65000"/>
                  <a:shade val="100000"/>
                  <a:satMod val="115000"/>
                </a:schemeClr>
              </a:gs>
            </a:gsLst>
            <a:lin ang="8100000" scaled="1"/>
            <a:tileRect/>
          </a:gra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テキスト ボックス 25">
            <a:extLst>
              <a:ext uri="{FF2B5EF4-FFF2-40B4-BE49-F238E27FC236}">
                <a16:creationId xmlns:a16="http://schemas.microsoft.com/office/drawing/2014/main" id="{0754041E-43A9-BE89-F464-8758CE6A4850}"/>
              </a:ext>
            </a:extLst>
          </p:cNvPr>
          <p:cNvSpPr txBox="1"/>
          <p:nvPr/>
        </p:nvSpPr>
        <p:spPr>
          <a:xfrm>
            <a:off x="827576" y="4914053"/>
            <a:ext cx="1080120" cy="276999"/>
          </a:xfrm>
          <a:prstGeom prst="rect">
            <a:avLst/>
          </a:prstGeom>
          <a:noFill/>
        </p:spPr>
        <p:txBody>
          <a:bodyPr wrap="square" rtlCol="0">
            <a:spAutoFit/>
          </a:bodyPr>
          <a:lstStyle/>
          <a:p>
            <a:pPr algn="ctr"/>
            <a:r>
              <a:rPr lang="en-US" altLang="ja-JP" sz="1200" dirty="0">
                <a:solidFill>
                  <a:schemeClr val="bg1"/>
                </a:solidFill>
              </a:rPr>
              <a:t>DHA-WORLD</a:t>
            </a:r>
          </a:p>
        </p:txBody>
      </p:sp>
      <p:sp>
        <p:nvSpPr>
          <p:cNvPr id="27" name="フリーフォーム: 図形 26">
            <a:extLst>
              <a:ext uri="{FF2B5EF4-FFF2-40B4-BE49-F238E27FC236}">
                <a16:creationId xmlns:a16="http://schemas.microsoft.com/office/drawing/2014/main" id="{3E21CFD9-193D-9009-2ADA-A087E521782D}"/>
              </a:ext>
            </a:extLst>
          </p:cNvPr>
          <p:cNvSpPr/>
          <p:nvPr/>
        </p:nvSpPr>
        <p:spPr>
          <a:xfrm>
            <a:off x="978400" y="4323109"/>
            <a:ext cx="1563624" cy="941832"/>
          </a:xfrm>
          <a:custGeom>
            <a:avLst/>
            <a:gdLst>
              <a:gd name="connsiteX0" fmla="*/ 0 w 1563624"/>
              <a:gd name="connsiteY0" fmla="*/ 0 h 941832"/>
              <a:gd name="connsiteX1" fmla="*/ 1563624 w 1563624"/>
              <a:gd name="connsiteY1" fmla="*/ 0 h 941832"/>
              <a:gd name="connsiteX2" fmla="*/ 1563624 w 1563624"/>
              <a:gd name="connsiteY2" fmla="*/ 941832 h 941832"/>
            </a:gdLst>
            <a:ahLst/>
            <a:cxnLst>
              <a:cxn ang="0">
                <a:pos x="connsiteX0" y="connsiteY0"/>
              </a:cxn>
              <a:cxn ang="0">
                <a:pos x="connsiteX1" y="connsiteY1"/>
              </a:cxn>
              <a:cxn ang="0">
                <a:pos x="connsiteX2" y="connsiteY2"/>
              </a:cxn>
            </a:cxnLst>
            <a:rect l="l" t="t" r="r" b="b"/>
            <a:pathLst>
              <a:path w="1563624" h="941832">
                <a:moveTo>
                  <a:pt x="0" y="0"/>
                </a:moveTo>
                <a:lnTo>
                  <a:pt x="1563624" y="0"/>
                </a:lnTo>
                <a:lnTo>
                  <a:pt x="1563624" y="941832"/>
                </a:lnTo>
              </a:path>
            </a:pathLst>
          </a:cu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方体 28">
            <a:extLst>
              <a:ext uri="{FF2B5EF4-FFF2-40B4-BE49-F238E27FC236}">
                <a16:creationId xmlns:a16="http://schemas.microsoft.com/office/drawing/2014/main" id="{962EA1C3-7D28-44FA-EF1E-5D2A7DCF0E3B}"/>
              </a:ext>
            </a:extLst>
          </p:cNvPr>
          <p:cNvSpPr/>
          <p:nvPr/>
        </p:nvSpPr>
        <p:spPr>
          <a:xfrm>
            <a:off x="3923920" y="4547205"/>
            <a:ext cx="1656184" cy="1088776"/>
          </a:xfrm>
          <a:prstGeom prst="cube">
            <a:avLst>
              <a:gd name="adj" fmla="val 22922"/>
            </a:avLst>
          </a:prstGeom>
          <a:gradFill flip="none" rotWithShape="1">
            <a:gsLst>
              <a:gs pos="0">
                <a:schemeClr val="bg1">
                  <a:lumMod val="65000"/>
                  <a:shade val="30000"/>
                  <a:satMod val="115000"/>
                </a:schemeClr>
              </a:gs>
              <a:gs pos="50000">
                <a:schemeClr val="bg1">
                  <a:lumMod val="65000"/>
                  <a:shade val="67500"/>
                  <a:satMod val="115000"/>
                </a:schemeClr>
              </a:gs>
              <a:gs pos="100000">
                <a:schemeClr val="bg1">
                  <a:lumMod val="65000"/>
                  <a:shade val="100000"/>
                  <a:satMod val="115000"/>
                </a:schemeClr>
              </a:gs>
            </a:gsLst>
            <a:lin ang="8100000" scaled="1"/>
            <a:tileRect/>
          </a:gra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3" name="図 32">
            <a:extLst>
              <a:ext uri="{FF2B5EF4-FFF2-40B4-BE49-F238E27FC236}">
                <a16:creationId xmlns:a16="http://schemas.microsoft.com/office/drawing/2014/main" id="{31A185C5-46E5-2F93-8D3A-C7EC12D3D064}"/>
              </a:ext>
            </a:extLst>
          </p:cNvPr>
          <p:cNvPicPr>
            <a:picLocks noChangeAspect="1"/>
          </p:cNvPicPr>
          <p:nvPr/>
        </p:nvPicPr>
        <p:blipFill>
          <a:blip r:embed="rId2"/>
          <a:stretch>
            <a:fillRect/>
          </a:stretch>
        </p:blipFill>
        <p:spPr>
          <a:xfrm rot="3335291">
            <a:off x="1362010" y="4018276"/>
            <a:ext cx="247616" cy="720080"/>
          </a:xfrm>
          <a:prstGeom prst="rect">
            <a:avLst/>
          </a:prstGeom>
        </p:spPr>
      </p:pic>
      <p:sp>
        <p:nvSpPr>
          <p:cNvPr id="34" name="テキスト ボックス 33">
            <a:extLst>
              <a:ext uri="{FF2B5EF4-FFF2-40B4-BE49-F238E27FC236}">
                <a16:creationId xmlns:a16="http://schemas.microsoft.com/office/drawing/2014/main" id="{A9F7F473-C364-CB64-B199-974F818B42ED}"/>
              </a:ext>
            </a:extLst>
          </p:cNvPr>
          <p:cNvSpPr txBox="1"/>
          <p:nvPr/>
        </p:nvSpPr>
        <p:spPr>
          <a:xfrm>
            <a:off x="304750" y="5621276"/>
            <a:ext cx="2565370" cy="307777"/>
          </a:xfrm>
          <a:prstGeom prst="rect">
            <a:avLst/>
          </a:prstGeom>
          <a:noFill/>
        </p:spPr>
        <p:txBody>
          <a:bodyPr wrap="square" rtlCol="0">
            <a:spAutoFit/>
          </a:bodyPr>
          <a:lstStyle/>
          <a:p>
            <a:pPr algn="ctr"/>
            <a:r>
              <a:rPr lang="en-US" altLang="ja-JP" sz="1400" dirty="0"/>
              <a:t>Write &amp; Cutting</a:t>
            </a:r>
          </a:p>
        </p:txBody>
      </p:sp>
      <p:sp>
        <p:nvSpPr>
          <p:cNvPr id="35" name="テキスト ボックス 34">
            <a:extLst>
              <a:ext uri="{FF2B5EF4-FFF2-40B4-BE49-F238E27FC236}">
                <a16:creationId xmlns:a16="http://schemas.microsoft.com/office/drawing/2014/main" id="{AE40BB67-F78C-384B-0FBA-258A92254FC4}"/>
              </a:ext>
            </a:extLst>
          </p:cNvPr>
          <p:cNvSpPr txBox="1"/>
          <p:nvPr/>
        </p:nvSpPr>
        <p:spPr>
          <a:xfrm>
            <a:off x="3996532" y="5621276"/>
            <a:ext cx="1439556" cy="307777"/>
          </a:xfrm>
          <a:prstGeom prst="rect">
            <a:avLst/>
          </a:prstGeom>
          <a:noFill/>
        </p:spPr>
        <p:txBody>
          <a:bodyPr wrap="square" rtlCol="0">
            <a:spAutoFit/>
          </a:bodyPr>
          <a:lstStyle/>
          <a:p>
            <a:pPr algn="ctr"/>
            <a:r>
              <a:rPr lang="en-US" altLang="ja-JP" sz="1400" dirty="0"/>
              <a:t>After cutting</a:t>
            </a:r>
          </a:p>
        </p:txBody>
      </p:sp>
      <p:sp>
        <p:nvSpPr>
          <p:cNvPr id="37" name="テキスト ボックス 36">
            <a:extLst>
              <a:ext uri="{FF2B5EF4-FFF2-40B4-BE49-F238E27FC236}">
                <a16:creationId xmlns:a16="http://schemas.microsoft.com/office/drawing/2014/main" id="{BC4EAAC1-09D0-F075-C39D-76B17F837234}"/>
              </a:ext>
            </a:extLst>
          </p:cNvPr>
          <p:cNvSpPr txBox="1"/>
          <p:nvPr/>
        </p:nvSpPr>
        <p:spPr>
          <a:xfrm>
            <a:off x="329510" y="5877272"/>
            <a:ext cx="3156372" cy="523220"/>
          </a:xfrm>
          <a:prstGeom prst="rect">
            <a:avLst/>
          </a:prstGeom>
          <a:solidFill>
            <a:schemeClr val="accent6">
              <a:lumMod val="20000"/>
              <a:lumOff val="80000"/>
            </a:schemeClr>
          </a:solidFill>
          <a:ln>
            <a:noFill/>
          </a:ln>
        </p:spPr>
        <p:txBody>
          <a:bodyPr wrap="square" rtlCol="0">
            <a:spAutoFit/>
          </a:bodyPr>
          <a:lstStyle/>
          <a:p>
            <a:pPr algn="ctr"/>
            <a:r>
              <a:rPr lang="en-US" altLang="ja-JP" sz="1400" dirty="0"/>
              <a:t>Write the material name before cutting</a:t>
            </a:r>
          </a:p>
          <a:p>
            <a:pPr algn="ctr"/>
            <a:r>
              <a:rPr lang="en-US" altLang="ja-JP" sz="1400" dirty="0"/>
              <a:t>(</a:t>
            </a:r>
            <a:r>
              <a:rPr lang="ja-JP" altLang="en-US" sz="1400" dirty="0"/>
              <a:t>切断前に鋼種名を記入する</a:t>
            </a:r>
            <a:r>
              <a:rPr lang="en-US" altLang="ja-JP" sz="1400" dirty="0"/>
              <a:t>)</a:t>
            </a:r>
          </a:p>
        </p:txBody>
      </p:sp>
      <p:sp>
        <p:nvSpPr>
          <p:cNvPr id="41" name="テキスト ボックス 40">
            <a:extLst>
              <a:ext uri="{FF2B5EF4-FFF2-40B4-BE49-F238E27FC236}">
                <a16:creationId xmlns:a16="http://schemas.microsoft.com/office/drawing/2014/main" id="{6C74FC64-7CF1-55EA-47C8-A7E2EED99AE4}"/>
              </a:ext>
            </a:extLst>
          </p:cNvPr>
          <p:cNvSpPr txBox="1"/>
          <p:nvPr/>
        </p:nvSpPr>
        <p:spPr>
          <a:xfrm>
            <a:off x="4176250" y="4559430"/>
            <a:ext cx="1080120" cy="212751"/>
          </a:xfrm>
          <a:prstGeom prst="rect">
            <a:avLst/>
          </a:prstGeom>
          <a:noFill/>
        </p:spPr>
        <p:txBody>
          <a:bodyPr wrap="square" rtlCol="0">
            <a:spAutoFit/>
          </a:bodyPr>
          <a:lstStyle/>
          <a:p>
            <a:pPr algn="ctr">
              <a:lnSpc>
                <a:spcPts val="900"/>
              </a:lnSpc>
            </a:pPr>
            <a:r>
              <a:rPr lang="en-US" altLang="ja-JP" sz="1000" dirty="0">
                <a:solidFill>
                  <a:schemeClr val="bg1"/>
                </a:solidFill>
              </a:rPr>
              <a:t>DHA-WORLD</a:t>
            </a:r>
          </a:p>
        </p:txBody>
      </p:sp>
      <p:sp>
        <p:nvSpPr>
          <p:cNvPr id="42" name="テキスト ボックス 41">
            <a:extLst>
              <a:ext uri="{FF2B5EF4-FFF2-40B4-BE49-F238E27FC236}">
                <a16:creationId xmlns:a16="http://schemas.microsoft.com/office/drawing/2014/main" id="{6A1AF551-2144-8A3D-E3B2-2AF38E8CC8F0}"/>
              </a:ext>
            </a:extLst>
          </p:cNvPr>
          <p:cNvSpPr txBox="1"/>
          <p:nvPr/>
        </p:nvSpPr>
        <p:spPr>
          <a:xfrm>
            <a:off x="1475656" y="3999773"/>
            <a:ext cx="1080120" cy="212751"/>
          </a:xfrm>
          <a:prstGeom prst="rect">
            <a:avLst/>
          </a:prstGeom>
          <a:noFill/>
        </p:spPr>
        <p:txBody>
          <a:bodyPr wrap="square" rtlCol="0">
            <a:spAutoFit/>
          </a:bodyPr>
          <a:lstStyle/>
          <a:p>
            <a:pPr algn="ctr">
              <a:lnSpc>
                <a:spcPts val="900"/>
              </a:lnSpc>
            </a:pPr>
            <a:r>
              <a:rPr lang="en-US" altLang="ja-JP" sz="1000" dirty="0">
                <a:solidFill>
                  <a:schemeClr val="bg1"/>
                </a:solidFill>
              </a:rPr>
              <a:t>DHA-WORLD</a:t>
            </a:r>
          </a:p>
        </p:txBody>
      </p:sp>
      <p:sp>
        <p:nvSpPr>
          <p:cNvPr id="43" name="テキスト ボックス 42">
            <a:extLst>
              <a:ext uri="{FF2B5EF4-FFF2-40B4-BE49-F238E27FC236}">
                <a16:creationId xmlns:a16="http://schemas.microsoft.com/office/drawing/2014/main" id="{F65C3B47-4773-2546-D9F3-AABA77DB4595}"/>
              </a:ext>
            </a:extLst>
          </p:cNvPr>
          <p:cNvSpPr txBox="1"/>
          <p:nvPr/>
        </p:nvSpPr>
        <p:spPr>
          <a:xfrm>
            <a:off x="3612742" y="5877272"/>
            <a:ext cx="2278540" cy="523220"/>
          </a:xfrm>
          <a:prstGeom prst="rect">
            <a:avLst/>
          </a:prstGeom>
          <a:solidFill>
            <a:schemeClr val="accent6">
              <a:lumMod val="20000"/>
              <a:lumOff val="80000"/>
            </a:schemeClr>
          </a:solidFill>
          <a:ln>
            <a:noFill/>
          </a:ln>
        </p:spPr>
        <p:txBody>
          <a:bodyPr wrap="square" rtlCol="0">
            <a:spAutoFit/>
          </a:bodyPr>
          <a:lstStyle/>
          <a:p>
            <a:pPr algn="ctr"/>
            <a:r>
              <a:rPr lang="en-US" altLang="ja-JP" sz="1400" dirty="0"/>
              <a:t>Displayed even after cutting</a:t>
            </a:r>
          </a:p>
          <a:p>
            <a:pPr algn="ctr"/>
            <a:r>
              <a:rPr lang="en-US" altLang="ja-JP" sz="1400" dirty="0"/>
              <a:t>(</a:t>
            </a:r>
            <a:r>
              <a:rPr lang="ja-JP" altLang="en-US" sz="1400" dirty="0"/>
              <a:t>切断後も表示有り</a:t>
            </a:r>
            <a:r>
              <a:rPr lang="en-US" altLang="ja-JP" sz="1400" dirty="0"/>
              <a:t>)</a:t>
            </a:r>
          </a:p>
        </p:txBody>
      </p:sp>
      <p:sp>
        <p:nvSpPr>
          <p:cNvPr id="16" name="矢印: 右 15">
            <a:extLst>
              <a:ext uri="{FF2B5EF4-FFF2-40B4-BE49-F238E27FC236}">
                <a16:creationId xmlns:a16="http://schemas.microsoft.com/office/drawing/2014/main" id="{28D814B6-69E2-6D9D-7E66-070B6097867B}"/>
              </a:ext>
            </a:extLst>
          </p:cNvPr>
          <p:cNvSpPr/>
          <p:nvPr/>
        </p:nvSpPr>
        <p:spPr>
          <a:xfrm rot="1430637">
            <a:off x="2624370" y="1781317"/>
            <a:ext cx="1230964" cy="326445"/>
          </a:xfrm>
          <a:prstGeom prst="rightArrow">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右 16">
            <a:extLst>
              <a:ext uri="{FF2B5EF4-FFF2-40B4-BE49-F238E27FC236}">
                <a16:creationId xmlns:a16="http://schemas.microsoft.com/office/drawing/2014/main" id="{8BDACE13-5789-6B35-C29B-ECAB717744BE}"/>
              </a:ext>
            </a:extLst>
          </p:cNvPr>
          <p:cNvSpPr/>
          <p:nvPr/>
        </p:nvSpPr>
        <p:spPr>
          <a:xfrm rot="1430637">
            <a:off x="2624370" y="4626010"/>
            <a:ext cx="1230964" cy="326445"/>
          </a:xfrm>
          <a:prstGeom prst="rightArrow">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15CC5DE8-D6DA-F131-C2D1-BDEF94BB6902}"/>
              </a:ext>
            </a:extLst>
          </p:cNvPr>
          <p:cNvSpPr txBox="1"/>
          <p:nvPr/>
        </p:nvSpPr>
        <p:spPr>
          <a:xfrm>
            <a:off x="101442" y="1063328"/>
            <a:ext cx="881502" cy="307777"/>
          </a:xfrm>
          <a:prstGeom prst="rect">
            <a:avLst/>
          </a:prstGeom>
          <a:solidFill>
            <a:srgbClr val="99FFCC"/>
          </a:solidFill>
          <a:ln>
            <a:solidFill>
              <a:schemeClr val="tx1"/>
            </a:solidFill>
          </a:ln>
        </p:spPr>
        <p:txBody>
          <a:bodyPr wrap="square" rtlCol="0">
            <a:spAutoFit/>
          </a:bodyPr>
          <a:lstStyle/>
          <a:p>
            <a:pPr algn="ctr"/>
            <a:r>
              <a:rPr lang="en-US" altLang="ja-JP" sz="1400" dirty="0"/>
              <a:t>Before</a:t>
            </a:r>
          </a:p>
        </p:txBody>
      </p:sp>
      <p:sp>
        <p:nvSpPr>
          <p:cNvPr id="38" name="テキスト ボックス 37">
            <a:extLst>
              <a:ext uri="{FF2B5EF4-FFF2-40B4-BE49-F238E27FC236}">
                <a16:creationId xmlns:a16="http://schemas.microsoft.com/office/drawing/2014/main" id="{B05181ED-111E-B8D8-D39E-845890529B64}"/>
              </a:ext>
            </a:extLst>
          </p:cNvPr>
          <p:cNvSpPr txBox="1"/>
          <p:nvPr/>
        </p:nvSpPr>
        <p:spPr>
          <a:xfrm>
            <a:off x="101442" y="3619988"/>
            <a:ext cx="1374214" cy="307777"/>
          </a:xfrm>
          <a:prstGeom prst="rect">
            <a:avLst/>
          </a:prstGeom>
          <a:solidFill>
            <a:srgbClr val="99FFCC"/>
          </a:solidFill>
          <a:ln>
            <a:solidFill>
              <a:schemeClr val="tx1"/>
            </a:solidFill>
          </a:ln>
        </p:spPr>
        <p:txBody>
          <a:bodyPr wrap="square" rtlCol="0">
            <a:spAutoFit/>
          </a:bodyPr>
          <a:lstStyle/>
          <a:p>
            <a:pPr algn="ctr"/>
            <a:r>
              <a:rPr lang="en-US" altLang="ja-JP" sz="1400" dirty="0"/>
              <a:t>Improvement</a:t>
            </a:r>
          </a:p>
        </p:txBody>
      </p:sp>
      <p:sp>
        <p:nvSpPr>
          <p:cNvPr id="39" name="テキスト ボックス 38">
            <a:extLst>
              <a:ext uri="{FF2B5EF4-FFF2-40B4-BE49-F238E27FC236}">
                <a16:creationId xmlns:a16="http://schemas.microsoft.com/office/drawing/2014/main" id="{1FC3C404-3E6E-0EBC-E82B-177221A1DC68}"/>
              </a:ext>
            </a:extLst>
          </p:cNvPr>
          <p:cNvSpPr txBox="1"/>
          <p:nvPr/>
        </p:nvSpPr>
        <p:spPr>
          <a:xfrm>
            <a:off x="6624228" y="3068515"/>
            <a:ext cx="2340260" cy="523220"/>
          </a:xfrm>
          <a:prstGeom prst="rect">
            <a:avLst/>
          </a:prstGeom>
          <a:solidFill>
            <a:schemeClr val="accent5">
              <a:lumMod val="20000"/>
              <a:lumOff val="80000"/>
            </a:schemeClr>
          </a:solidFill>
          <a:ln>
            <a:noFill/>
          </a:ln>
        </p:spPr>
        <p:txBody>
          <a:bodyPr wrap="square" rtlCol="0">
            <a:spAutoFit/>
          </a:bodyPr>
          <a:lstStyle/>
          <a:p>
            <a:pPr algn="ctr"/>
            <a:r>
              <a:rPr lang="en-US" altLang="ja-JP" sz="1400" dirty="0"/>
              <a:t>Write after cutting</a:t>
            </a:r>
          </a:p>
          <a:p>
            <a:pPr algn="ctr"/>
            <a:r>
              <a:rPr lang="en-US" altLang="ja-JP" sz="1400" dirty="0"/>
              <a:t>(</a:t>
            </a:r>
            <a:r>
              <a:rPr lang="ja-JP" altLang="en-US" sz="1400" dirty="0"/>
              <a:t>切断後に記入</a:t>
            </a:r>
            <a:r>
              <a:rPr lang="en-US" altLang="ja-JP" sz="1400" dirty="0"/>
              <a:t>)</a:t>
            </a:r>
          </a:p>
        </p:txBody>
      </p:sp>
      <p:pic>
        <p:nvPicPr>
          <p:cNvPr id="45" name="Picture 2">
            <a:extLst>
              <a:ext uri="{FF2B5EF4-FFF2-40B4-BE49-F238E27FC236}">
                <a16:creationId xmlns:a16="http://schemas.microsoft.com/office/drawing/2014/main" id="{EA29DA9D-561A-CB80-46C2-AC5A2FDD38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6380164"/>
            <a:ext cx="2847830" cy="375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テキスト ボックス 6">
            <a:extLst>
              <a:ext uri="{FF2B5EF4-FFF2-40B4-BE49-F238E27FC236}">
                <a16:creationId xmlns:a16="http://schemas.microsoft.com/office/drawing/2014/main" id="{051BFD87-A775-7E83-8605-2EF5BE490556}"/>
              </a:ext>
            </a:extLst>
          </p:cNvPr>
          <p:cNvSpPr txBox="1"/>
          <p:nvPr/>
        </p:nvSpPr>
        <p:spPr>
          <a:xfrm>
            <a:off x="542193" y="1342577"/>
            <a:ext cx="542647" cy="307777"/>
          </a:xfrm>
          <a:prstGeom prst="rect">
            <a:avLst/>
          </a:prstGeom>
          <a:noFill/>
        </p:spPr>
        <p:txBody>
          <a:bodyPr wrap="square" rtlCol="0">
            <a:spAutoFit/>
          </a:bodyPr>
          <a:lstStyle/>
          <a:p>
            <a:pPr algn="ctr"/>
            <a:r>
              <a:rPr lang="en-US" altLang="ja-JP" sz="1400" dirty="0"/>
              <a:t>Cut</a:t>
            </a:r>
          </a:p>
        </p:txBody>
      </p:sp>
      <p:sp>
        <p:nvSpPr>
          <p:cNvPr id="9" name="テキスト ボックス 8">
            <a:extLst>
              <a:ext uri="{FF2B5EF4-FFF2-40B4-BE49-F238E27FC236}">
                <a16:creationId xmlns:a16="http://schemas.microsoft.com/office/drawing/2014/main" id="{2063F15C-D053-EE4A-9B3C-849A2E99967D}"/>
              </a:ext>
            </a:extLst>
          </p:cNvPr>
          <p:cNvSpPr txBox="1"/>
          <p:nvPr/>
        </p:nvSpPr>
        <p:spPr>
          <a:xfrm>
            <a:off x="542193" y="4155724"/>
            <a:ext cx="542647" cy="307777"/>
          </a:xfrm>
          <a:prstGeom prst="rect">
            <a:avLst/>
          </a:prstGeom>
          <a:noFill/>
        </p:spPr>
        <p:txBody>
          <a:bodyPr wrap="square" rtlCol="0">
            <a:spAutoFit/>
          </a:bodyPr>
          <a:lstStyle/>
          <a:p>
            <a:pPr algn="ctr"/>
            <a:r>
              <a:rPr lang="en-US" altLang="ja-JP" sz="1400" dirty="0"/>
              <a:t>Cut</a:t>
            </a:r>
          </a:p>
        </p:txBody>
      </p:sp>
    </p:spTree>
    <p:extLst>
      <p:ext uri="{BB962C8B-B14F-4D97-AF65-F5344CB8AC3E}">
        <p14:creationId xmlns:p14="http://schemas.microsoft.com/office/powerpoint/2010/main" val="2029160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84848E1-EC69-FF0D-9692-6D75224CEDA8}"/>
              </a:ext>
            </a:extLst>
          </p:cNvPr>
          <p:cNvSpPr txBox="1"/>
          <p:nvPr/>
        </p:nvSpPr>
        <p:spPr>
          <a:xfrm>
            <a:off x="323528" y="44624"/>
            <a:ext cx="6768752" cy="369332"/>
          </a:xfrm>
          <a:prstGeom prst="rect">
            <a:avLst/>
          </a:prstGeom>
          <a:noFill/>
        </p:spPr>
        <p:txBody>
          <a:bodyPr wrap="square" rtlCol="0">
            <a:spAutoFit/>
          </a:bodyPr>
          <a:lstStyle/>
          <a:p>
            <a:r>
              <a:rPr lang="ja-JP" altLang="en-US" u="sng" dirty="0"/>
              <a:t>８．</a:t>
            </a:r>
            <a:r>
              <a:rPr lang="en-US" altLang="ja-JP" u="sng" dirty="0"/>
              <a:t>Measures </a:t>
            </a:r>
            <a:r>
              <a:rPr lang="ja-JP" altLang="en-US" dirty="0"/>
              <a:t>　</a:t>
            </a:r>
            <a:r>
              <a:rPr lang="en-US" altLang="ja-JP" dirty="0"/>
              <a:t>(</a:t>
            </a:r>
            <a:r>
              <a:rPr lang="ja-JP" altLang="en-US" dirty="0"/>
              <a:t>対策</a:t>
            </a:r>
            <a:r>
              <a:rPr lang="en-US" altLang="ja-JP" dirty="0"/>
              <a:t>)</a:t>
            </a:r>
            <a:endParaRPr kumimoji="1" lang="ja-JP" altLang="en-US" u="sng" dirty="0"/>
          </a:p>
        </p:txBody>
      </p:sp>
      <p:sp>
        <p:nvSpPr>
          <p:cNvPr id="4" name="テキスト ボックス 3">
            <a:extLst>
              <a:ext uri="{FF2B5EF4-FFF2-40B4-BE49-F238E27FC236}">
                <a16:creationId xmlns:a16="http://schemas.microsoft.com/office/drawing/2014/main" id="{5582B018-3373-B395-F372-2659032ECA23}"/>
              </a:ext>
            </a:extLst>
          </p:cNvPr>
          <p:cNvSpPr txBox="1"/>
          <p:nvPr/>
        </p:nvSpPr>
        <p:spPr>
          <a:xfrm>
            <a:off x="323528" y="549260"/>
            <a:ext cx="8640960" cy="584775"/>
          </a:xfrm>
          <a:prstGeom prst="rect">
            <a:avLst/>
          </a:prstGeom>
          <a:noFill/>
        </p:spPr>
        <p:txBody>
          <a:bodyPr wrap="square" rtlCol="0">
            <a:spAutoFit/>
          </a:bodyPr>
          <a:lstStyle/>
          <a:p>
            <a:r>
              <a:rPr lang="ja-JP" altLang="en-US" sz="1600" dirty="0"/>
              <a:t>（２）  </a:t>
            </a:r>
            <a:r>
              <a:rPr lang="en-US" altLang="ja-JP" sz="1600" dirty="0"/>
              <a:t>Measures to prevent wrong material by using a special box for small items.</a:t>
            </a:r>
          </a:p>
          <a:p>
            <a:r>
              <a:rPr lang="ja-JP" altLang="en-US" sz="1600" dirty="0"/>
              <a:t>　　　</a:t>
            </a:r>
            <a:r>
              <a:rPr lang="en-US" altLang="ja-JP" sz="1600" dirty="0"/>
              <a:t>(</a:t>
            </a:r>
            <a:r>
              <a:rPr lang="ja-JP" altLang="en-US" sz="1600" dirty="0"/>
              <a:t>小物用専用</a:t>
            </a:r>
            <a:r>
              <a:rPr lang="en-US" altLang="ja-JP" sz="1600" dirty="0"/>
              <a:t>BOX</a:t>
            </a:r>
            <a:r>
              <a:rPr lang="ja-JP" altLang="en-US" sz="1600" dirty="0"/>
              <a:t>使用による異材防止対策</a:t>
            </a:r>
            <a:r>
              <a:rPr lang="en-US" altLang="ja-JP" sz="1600" dirty="0"/>
              <a:t>)</a:t>
            </a:r>
          </a:p>
        </p:txBody>
      </p:sp>
      <p:grpSp>
        <p:nvGrpSpPr>
          <p:cNvPr id="39" name="グループ化 38">
            <a:extLst>
              <a:ext uri="{FF2B5EF4-FFF2-40B4-BE49-F238E27FC236}">
                <a16:creationId xmlns:a16="http://schemas.microsoft.com/office/drawing/2014/main" id="{FAFA79C4-C64F-EB46-C433-126168969F9E}"/>
              </a:ext>
            </a:extLst>
          </p:cNvPr>
          <p:cNvGrpSpPr/>
          <p:nvPr/>
        </p:nvGrpSpPr>
        <p:grpSpPr>
          <a:xfrm>
            <a:off x="323528" y="1845404"/>
            <a:ext cx="3464862" cy="3024336"/>
            <a:chOff x="467544" y="1916832"/>
            <a:chExt cx="4124836" cy="3600400"/>
          </a:xfrm>
        </p:grpSpPr>
        <p:sp>
          <p:nvSpPr>
            <p:cNvPr id="38" name="円柱 37">
              <a:extLst>
                <a:ext uri="{FF2B5EF4-FFF2-40B4-BE49-F238E27FC236}">
                  <a16:creationId xmlns:a16="http://schemas.microsoft.com/office/drawing/2014/main" id="{E23A166E-9573-FE6F-11CE-26F75F11BCD2}"/>
                </a:ext>
              </a:extLst>
            </p:cNvPr>
            <p:cNvSpPr/>
            <p:nvPr/>
          </p:nvSpPr>
          <p:spPr>
            <a:xfrm rot="5400000">
              <a:off x="4151950" y="3546337"/>
              <a:ext cx="488129" cy="301408"/>
            </a:xfrm>
            <a:prstGeom prst="can">
              <a:avLst>
                <a:gd name="adj" fmla="val 50000"/>
              </a:avLst>
            </a:prstGeom>
            <a:solidFill>
              <a:schemeClr val="tx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柱 31">
              <a:extLst>
                <a:ext uri="{FF2B5EF4-FFF2-40B4-BE49-F238E27FC236}">
                  <a16:creationId xmlns:a16="http://schemas.microsoft.com/office/drawing/2014/main" id="{C3926B85-1025-5F60-6D8B-33144E431E01}"/>
                </a:ext>
              </a:extLst>
            </p:cNvPr>
            <p:cNvSpPr/>
            <p:nvPr/>
          </p:nvSpPr>
          <p:spPr>
            <a:xfrm rot="5400000">
              <a:off x="475865" y="5122464"/>
              <a:ext cx="488129" cy="301408"/>
            </a:xfrm>
            <a:prstGeom prst="can">
              <a:avLst>
                <a:gd name="adj" fmla="val 50000"/>
              </a:avLst>
            </a:prstGeom>
            <a:solidFill>
              <a:schemeClr val="tx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柱 17">
              <a:extLst>
                <a:ext uri="{FF2B5EF4-FFF2-40B4-BE49-F238E27FC236}">
                  <a16:creationId xmlns:a16="http://schemas.microsoft.com/office/drawing/2014/main" id="{88F6723D-D0C4-BA55-7F67-DC327C04177B}"/>
                </a:ext>
              </a:extLst>
            </p:cNvPr>
            <p:cNvSpPr/>
            <p:nvPr/>
          </p:nvSpPr>
          <p:spPr>
            <a:xfrm rot="5400000">
              <a:off x="2435993" y="5122463"/>
              <a:ext cx="488129" cy="301408"/>
            </a:xfrm>
            <a:prstGeom prst="can">
              <a:avLst>
                <a:gd name="adj" fmla="val 50000"/>
              </a:avLst>
            </a:prstGeom>
            <a:solidFill>
              <a:schemeClr val="tx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a:extLst>
                <a:ext uri="{FF2B5EF4-FFF2-40B4-BE49-F238E27FC236}">
                  <a16:creationId xmlns:a16="http://schemas.microsoft.com/office/drawing/2014/main" id="{BA622AAE-EE11-0B55-78A6-D45A8BA5E8AA}"/>
                </a:ext>
              </a:extLst>
            </p:cNvPr>
            <p:cNvGrpSpPr/>
            <p:nvPr/>
          </p:nvGrpSpPr>
          <p:grpSpPr>
            <a:xfrm>
              <a:off x="467544" y="1916832"/>
              <a:ext cx="4124836" cy="3312368"/>
              <a:chOff x="467544" y="1916832"/>
              <a:chExt cx="4752528" cy="3816424"/>
            </a:xfrm>
          </p:grpSpPr>
          <p:sp>
            <p:nvSpPr>
              <p:cNvPr id="10" name="直方体 9">
                <a:extLst>
                  <a:ext uri="{FF2B5EF4-FFF2-40B4-BE49-F238E27FC236}">
                    <a16:creationId xmlns:a16="http://schemas.microsoft.com/office/drawing/2014/main" id="{3EB05A3B-8CDE-2BDA-DB26-219CBF55AB08}"/>
                  </a:ext>
                </a:extLst>
              </p:cNvPr>
              <p:cNvSpPr/>
              <p:nvPr/>
            </p:nvSpPr>
            <p:spPr>
              <a:xfrm>
                <a:off x="467544" y="3501008"/>
                <a:ext cx="4752528" cy="2232248"/>
              </a:xfrm>
              <a:prstGeom prst="cube">
                <a:avLst>
                  <a:gd name="adj" fmla="val 88005"/>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直方体 13">
                <a:extLst>
                  <a:ext uri="{FF2B5EF4-FFF2-40B4-BE49-F238E27FC236}">
                    <a16:creationId xmlns:a16="http://schemas.microsoft.com/office/drawing/2014/main" id="{B3134A6D-B564-27D2-9545-145C70ECC7BE}"/>
                  </a:ext>
                </a:extLst>
              </p:cNvPr>
              <p:cNvSpPr/>
              <p:nvPr/>
            </p:nvSpPr>
            <p:spPr>
              <a:xfrm>
                <a:off x="476688" y="4021064"/>
                <a:ext cx="216024" cy="1440160"/>
              </a:xfrm>
              <a:prstGeom prst="cub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直方体 14">
                <a:extLst>
                  <a:ext uri="{FF2B5EF4-FFF2-40B4-BE49-F238E27FC236}">
                    <a16:creationId xmlns:a16="http://schemas.microsoft.com/office/drawing/2014/main" id="{8622DBB3-FA39-851A-4810-70432D6F102B}"/>
                  </a:ext>
                </a:extLst>
              </p:cNvPr>
              <p:cNvSpPr/>
              <p:nvPr/>
            </p:nvSpPr>
            <p:spPr>
              <a:xfrm>
                <a:off x="3101016" y="4021064"/>
                <a:ext cx="216024" cy="1440160"/>
              </a:xfrm>
              <a:prstGeom prst="cub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直方体 15">
                <a:extLst>
                  <a:ext uri="{FF2B5EF4-FFF2-40B4-BE49-F238E27FC236}">
                    <a16:creationId xmlns:a16="http://schemas.microsoft.com/office/drawing/2014/main" id="{E855F4F2-3909-8E5E-5E15-E037DC087FC5}"/>
                  </a:ext>
                </a:extLst>
              </p:cNvPr>
              <p:cNvSpPr/>
              <p:nvPr/>
            </p:nvSpPr>
            <p:spPr>
              <a:xfrm>
                <a:off x="4993824" y="2119112"/>
                <a:ext cx="216024" cy="1440160"/>
              </a:xfrm>
              <a:prstGeom prst="cub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直方体 8">
                <a:extLst>
                  <a:ext uri="{FF2B5EF4-FFF2-40B4-BE49-F238E27FC236}">
                    <a16:creationId xmlns:a16="http://schemas.microsoft.com/office/drawing/2014/main" id="{3E778B3D-225F-9FFE-8D5B-174B74C69C16}"/>
                  </a:ext>
                </a:extLst>
              </p:cNvPr>
              <p:cNvSpPr/>
              <p:nvPr/>
            </p:nvSpPr>
            <p:spPr>
              <a:xfrm>
                <a:off x="467544" y="1916832"/>
                <a:ext cx="4752528" cy="2232248"/>
              </a:xfrm>
              <a:prstGeom prst="cube">
                <a:avLst>
                  <a:gd name="adj" fmla="val 88005"/>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grpSp>
        <p:nvGrpSpPr>
          <p:cNvPr id="58" name="グループ化 57">
            <a:extLst>
              <a:ext uri="{FF2B5EF4-FFF2-40B4-BE49-F238E27FC236}">
                <a16:creationId xmlns:a16="http://schemas.microsoft.com/office/drawing/2014/main" id="{94E60660-047F-1624-36FE-DF79E6905F0F}"/>
              </a:ext>
            </a:extLst>
          </p:cNvPr>
          <p:cNvGrpSpPr/>
          <p:nvPr/>
        </p:nvGrpSpPr>
        <p:grpSpPr>
          <a:xfrm>
            <a:off x="4923562" y="1845404"/>
            <a:ext cx="3464862" cy="3024336"/>
            <a:chOff x="467544" y="1916832"/>
            <a:chExt cx="4124836" cy="3600400"/>
          </a:xfrm>
        </p:grpSpPr>
        <p:sp>
          <p:nvSpPr>
            <p:cNvPr id="59" name="円柱 58">
              <a:extLst>
                <a:ext uri="{FF2B5EF4-FFF2-40B4-BE49-F238E27FC236}">
                  <a16:creationId xmlns:a16="http://schemas.microsoft.com/office/drawing/2014/main" id="{F299D92C-A54F-4DBB-9166-8AE8F86462AD}"/>
                </a:ext>
              </a:extLst>
            </p:cNvPr>
            <p:cNvSpPr/>
            <p:nvPr/>
          </p:nvSpPr>
          <p:spPr>
            <a:xfrm rot="5400000">
              <a:off x="4151950" y="3546337"/>
              <a:ext cx="488129" cy="301408"/>
            </a:xfrm>
            <a:prstGeom prst="can">
              <a:avLst>
                <a:gd name="adj" fmla="val 50000"/>
              </a:avLst>
            </a:prstGeom>
            <a:solidFill>
              <a:schemeClr val="tx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柱 59">
              <a:extLst>
                <a:ext uri="{FF2B5EF4-FFF2-40B4-BE49-F238E27FC236}">
                  <a16:creationId xmlns:a16="http://schemas.microsoft.com/office/drawing/2014/main" id="{307E39A0-4EF7-7BA8-731C-E4BF467B989D}"/>
                </a:ext>
              </a:extLst>
            </p:cNvPr>
            <p:cNvSpPr/>
            <p:nvPr/>
          </p:nvSpPr>
          <p:spPr>
            <a:xfrm rot="5400000">
              <a:off x="475865" y="5122464"/>
              <a:ext cx="488129" cy="301408"/>
            </a:xfrm>
            <a:prstGeom prst="can">
              <a:avLst>
                <a:gd name="adj" fmla="val 50000"/>
              </a:avLst>
            </a:prstGeom>
            <a:solidFill>
              <a:schemeClr val="tx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柱 60">
              <a:extLst>
                <a:ext uri="{FF2B5EF4-FFF2-40B4-BE49-F238E27FC236}">
                  <a16:creationId xmlns:a16="http://schemas.microsoft.com/office/drawing/2014/main" id="{D950C459-909C-515C-9CCC-625E11A0EB58}"/>
                </a:ext>
              </a:extLst>
            </p:cNvPr>
            <p:cNvSpPr/>
            <p:nvPr/>
          </p:nvSpPr>
          <p:spPr>
            <a:xfrm rot="5400000">
              <a:off x="2435993" y="5122463"/>
              <a:ext cx="488129" cy="301408"/>
            </a:xfrm>
            <a:prstGeom prst="can">
              <a:avLst>
                <a:gd name="adj" fmla="val 50000"/>
              </a:avLst>
            </a:prstGeom>
            <a:solidFill>
              <a:schemeClr val="tx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2" name="グループ化 61">
              <a:extLst>
                <a:ext uri="{FF2B5EF4-FFF2-40B4-BE49-F238E27FC236}">
                  <a16:creationId xmlns:a16="http://schemas.microsoft.com/office/drawing/2014/main" id="{207574F2-099E-562A-52B7-245711D990B1}"/>
                </a:ext>
              </a:extLst>
            </p:cNvPr>
            <p:cNvGrpSpPr/>
            <p:nvPr/>
          </p:nvGrpSpPr>
          <p:grpSpPr>
            <a:xfrm>
              <a:off x="467544" y="1916832"/>
              <a:ext cx="4124836" cy="3312368"/>
              <a:chOff x="467544" y="1916832"/>
              <a:chExt cx="4752528" cy="3816424"/>
            </a:xfrm>
          </p:grpSpPr>
          <p:sp>
            <p:nvSpPr>
              <p:cNvPr id="63" name="直方体 62">
                <a:extLst>
                  <a:ext uri="{FF2B5EF4-FFF2-40B4-BE49-F238E27FC236}">
                    <a16:creationId xmlns:a16="http://schemas.microsoft.com/office/drawing/2014/main" id="{A9BD3ACB-DFDA-8ECE-9B0D-160E84BC4F2F}"/>
                  </a:ext>
                </a:extLst>
              </p:cNvPr>
              <p:cNvSpPr/>
              <p:nvPr/>
            </p:nvSpPr>
            <p:spPr>
              <a:xfrm>
                <a:off x="467544" y="3501008"/>
                <a:ext cx="4752528" cy="2232248"/>
              </a:xfrm>
              <a:prstGeom prst="cube">
                <a:avLst>
                  <a:gd name="adj" fmla="val 88005"/>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直方体 63">
                <a:extLst>
                  <a:ext uri="{FF2B5EF4-FFF2-40B4-BE49-F238E27FC236}">
                    <a16:creationId xmlns:a16="http://schemas.microsoft.com/office/drawing/2014/main" id="{D48FB9F7-A022-D0EE-3678-1BE41E03041A}"/>
                  </a:ext>
                </a:extLst>
              </p:cNvPr>
              <p:cNvSpPr/>
              <p:nvPr/>
            </p:nvSpPr>
            <p:spPr>
              <a:xfrm>
                <a:off x="476688" y="4021064"/>
                <a:ext cx="216024" cy="1440160"/>
              </a:xfrm>
              <a:prstGeom prst="cub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直方体 64">
                <a:extLst>
                  <a:ext uri="{FF2B5EF4-FFF2-40B4-BE49-F238E27FC236}">
                    <a16:creationId xmlns:a16="http://schemas.microsoft.com/office/drawing/2014/main" id="{76B4A4DE-5028-F6BE-7A5B-DFAC5D21D511}"/>
                  </a:ext>
                </a:extLst>
              </p:cNvPr>
              <p:cNvSpPr/>
              <p:nvPr/>
            </p:nvSpPr>
            <p:spPr>
              <a:xfrm>
                <a:off x="3101016" y="4021064"/>
                <a:ext cx="216024" cy="1440160"/>
              </a:xfrm>
              <a:prstGeom prst="cub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直方体 65">
                <a:extLst>
                  <a:ext uri="{FF2B5EF4-FFF2-40B4-BE49-F238E27FC236}">
                    <a16:creationId xmlns:a16="http://schemas.microsoft.com/office/drawing/2014/main" id="{5108A022-BE07-8C77-E0A9-78531955CA38}"/>
                  </a:ext>
                </a:extLst>
              </p:cNvPr>
              <p:cNvSpPr/>
              <p:nvPr/>
            </p:nvSpPr>
            <p:spPr>
              <a:xfrm>
                <a:off x="4993824" y="2119112"/>
                <a:ext cx="216024" cy="1440160"/>
              </a:xfrm>
              <a:prstGeom prst="cub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直方体 66">
                <a:extLst>
                  <a:ext uri="{FF2B5EF4-FFF2-40B4-BE49-F238E27FC236}">
                    <a16:creationId xmlns:a16="http://schemas.microsoft.com/office/drawing/2014/main" id="{DE6BCF4B-9DB2-2752-38A6-6544F92A5A75}"/>
                  </a:ext>
                </a:extLst>
              </p:cNvPr>
              <p:cNvSpPr/>
              <p:nvPr/>
            </p:nvSpPr>
            <p:spPr>
              <a:xfrm>
                <a:off x="467544" y="1916832"/>
                <a:ext cx="4752528" cy="2232248"/>
              </a:xfrm>
              <a:prstGeom prst="cube">
                <a:avLst>
                  <a:gd name="adj" fmla="val 88005"/>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2" name="テキスト ボックス 1">
            <a:extLst>
              <a:ext uri="{FF2B5EF4-FFF2-40B4-BE49-F238E27FC236}">
                <a16:creationId xmlns:a16="http://schemas.microsoft.com/office/drawing/2014/main" id="{636F4CBB-00FE-3ED0-B9FD-AA7FABA9751C}"/>
              </a:ext>
            </a:extLst>
          </p:cNvPr>
          <p:cNvSpPr txBox="1"/>
          <p:nvPr/>
        </p:nvSpPr>
        <p:spPr>
          <a:xfrm>
            <a:off x="306122" y="1314233"/>
            <a:ext cx="881502" cy="307777"/>
          </a:xfrm>
          <a:prstGeom prst="rect">
            <a:avLst/>
          </a:prstGeom>
          <a:solidFill>
            <a:srgbClr val="99FFCC"/>
          </a:solidFill>
          <a:ln>
            <a:solidFill>
              <a:schemeClr val="tx1"/>
            </a:solidFill>
          </a:ln>
        </p:spPr>
        <p:txBody>
          <a:bodyPr wrap="square" rtlCol="0">
            <a:spAutoFit/>
          </a:bodyPr>
          <a:lstStyle/>
          <a:p>
            <a:pPr algn="ctr"/>
            <a:r>
              <a:rPr lang="en-US" altLang="ja-JP" sz="1400" dirty="0"/>
              <a:t>Before</a:t>
            </a:r>
          </a:p>
        </p:txBody>
      </p:sp>
      <p:sp>
        <p:nvSpPr>
          <p:cNvPr id="3" name="テキスト ボックス 2">
            <a:extLst>
              <a:ext uri="{FF2B5EF4-FFF2-40B4-BE49-F238E27FC236}">
                <a16:creationId xmlns:a16="http://schemas.microsoft.com/office/drawing/2014/main" id="{727F8683-8DAA-FEBE-E224-63B01C9D2E7C}"/>
              </a:ext>
            </a:extLst>
          </p:cNvPr>
          <p:cNvSpPr txBox="1"/>
          <p:nvPr/>
        </p:nvSpPr>
        <p:spPr>
          <a:xfrm>
            <a:off x="4853970" y="1321603"/>
            <a:ext cx="1374214" cy="307777"/>
          </a:xfrm>
          <a:prstGeom prst="rect">
            <a:avLst/>
          </a:prstGeom>
          <a:solidFill>
            <a:srgbClr val="99FFCC"/>
          </a:solidFill>
          <a:ln>
            <a:solidFill>
              <a:schemeClr val="tx1"/>
            </a:solidFill>
          </a:ln>
        </p:spPr>
        <p:txBody>
          <a:bodyPr wrap="square" rtlCol="0">
            <a:spAutoFit/>
          </a:bodyPr>
          <a:lstStyle/>
          <a:p>
            <a:pPr algn="ctr"/>
            <a:r>
              <a:rPr lang="en-US" altLang="ja-JP" sz="1400" dirty="0"/>
              <a:t>Improvement</a:t>
            </a:r>
          </a:p>
        </p:txBody>
      </p:sp>
      <p:grpSp>
        <p:nvGrpSpPr>
          <p:cNvPr id="21" name="グループ化 20">
            <a:extLst>
              <a:ext uri="{FF2B5EF4-FFF2-40B4-BE49-F238E27FC236}">
                <a16:creationId xmlns:a16="http://schemas.microsoft.com/office/drawing/2014/main" id="{8E6887FF-D45B-4BE6-17D8-8EA7B4568017}"/>
              </a:ext>
            </a:extLst>
          </p:cNvPr>
          <p:cNvGrpSpPr/>
          <p:nvPr/>
        </p:nvGrpSpPr>
        <p:grpSpPr>
          <a:xfrm>
            <a:off x="2167207" y="2185244"/>
            <a:ext cx="833572" cy="548101"/>
            <a:chOff x="2167207" y="2256672"/>
            <a:chExt cx="833572" cy="548101"/>
          </a:xfrm>
        </p:grpSpPr>
        <p:sp>
          <p:nvSpPr>
            <p:cNvPr id="45" name="直方体 44">
              <a:extLst>
                <a:ext uri="{FF2B5EF4-FFF2-40B4-BE49-F238E27FC236}">
                  <a16:creationId xmlns:a16="http://schemas.microsoft.com/office/drawing/2014/main" id="{891FD0FE-8FF1-037D-CB83-D9A67A3D9A6F}"/>
                </a:ext>
              </a:extLst>
            </p:cNvPr>
            <p:cNvSpPr/>
            <p:nvPr/>
          </p:nvSpPr>
          <p:spPr>
            <a:xfrm>
              <a:off x="2167207" y="2256672"/>
              <a:ext cx="833572" cy="548101"/>
            </a:xfrm>
            <a:prstGeom prst="cube">
              <a:avLst>
                <a:gd name="adj" fmla="val 61555"/>
              </a:avLst>
            </a:prstGeom>
            <a:solidFill>
              <a:schemeClr val="bg1">
                <a:lumMod val="6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テキスト ボックス 18">
              <a:extLst>
                <a:ext uri="{FF2B5EF4-FFF2-40B4-BE49-F238E27FC236}">
                  <a16:creationId xmlns:a16="http://schemas.microsoft.com/office/drawing/2014/main" id="{09B8DFD8-AE2B-4159-2EAE-F087F3E86391}"/>
                </a:ext>
              </a:extLst>
            </p:cNvPr>
            <p:cNvSpPr txBox="1"/>
            <p:nvPr/>
          </p:nvSpPr>
          <p:spPr>
            <a:xfrm rot="18900000">
              <a:off x="2225054" y="2277529"/>
              <a:ext cx="674316" cy="282418"/>
            </a:xfrm>
            <a:prstGeom prst="rect">
              <a:avLst/>
            </a:prstGeom>
            <a:noFill/>
          </p:spPr>
          <p:txBody>
            <a:bodyPr wrap="square" rtlCol="0">
              <a:spAutoFit/>
            </a:bodyPr>
            <a:lstStyle/>
            <a:p>
              <a:pPr algn="ctr"/>
              <a:r>
                <a:rPr lang="en-US" altLang="ja-JP" sz="1200" dirty="0">
                  <a:solidFill>
                    <a:schemeClr val="bg1"/>
                  </a:solidFill>
                </a:rPr>
                <a:t>DHA1</a:t>
              </a:r>
            </a:p>
          </p:txBody>
        </p:sp>
      </p:grpSp>
      <p:grpSp>
        <p:nvGrpSpPr>
          <p:cNvPr id="26" name="グループ化 25">
            <a:extLst>
              <a:ext uri="{FF2B5EF4-FFF2-40B4-BE49-F238E27FC236}">
                <a16:creationId xmlns:a16="http://schemas.microsoft.com/office/drawing/2014/main" id="{921F6D1C-7F53-90A4-A911-EEB88074D2E4}"/>
              </a:ext>
            </a:extLst>
          </p:cNvPr>
          <p:cNvGrpSpPr/>
          <p:nvPr/>
        </p:nvGrpSpPr>
        <p:grpSpPr>
          <a:xfrm>
            <a:off x="1253967" y="1987744"/>
            <a:ext cx="989511" cy="757017"/>
            <a:chOff x="1253967" y="2059172"/>
            <a:chExt cx="989511" cy="757017"/>
          </a:xfrm>
        </p:grpSpPr>
        <p:sp>
          <p:nvSpPr>
            <p:cNvPr id="44" name="直方体 43">
              <a:extLst>
                <a:ext uri="{FF2B5EF4-FFF2-40B4-BE49-F238E27FC236}">
                  <a16:creationId xmlns:a16="http://schemas.microsoft.com/office/drawing/2014/main" id="{D6EE84A8-E42E-CC25-B3F4-C180B11306FA}"/>
                </a:ext>
              </a:extLst>
            </p:cNvPr>
            <p:cNvSpPr/>
            <p:nvPr/>
          </p:nvSpPr>
          <p:spPr>
            <a:xfrm>
              <a:off x="1253967" y="2059172"/>
              <a:ext cx="989511" cy="757017"/>
            </a:xfrm>
            <a:prstGeom prst="cube">
              <a:avLst>
                <a:gd name="adj" fmla="val 61555"/>
              </a:avLst>
            </a:prstGeom>
            <a:solidFill>
              <a:schemeClr val="bg1">
                <a:lumMod val="6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テキスト ボックス 19">
              <a:extLst>
                <a:ext uri="{FF2B5EF4-FFF2-40B4-BE49-F238E27FC236}">
                  <a16:creationId xmlns:a16="http://schemas.microsoft.com/office/drawing/2014/main" id="{CB4717E2-CA65-4D90-AFB0-B7D2350DCBBC}"/>
                </a:ext>
              </a:extLst>
            </p:cNvPr>
            <p:cNvSpPr txBox="1"/>
            <p:nvPr/>
          </p:nvSpPr>
          <p:spPr>
            <a:xfrm rot="18900000">
              <a:off x="1338658" y="2151341"/>
              <a:ext cx="778029" cy="276999"/>
            </a:xfrm>
            <a:prstGeom prst="rect">
              <a:avLst/>
            </a:prstGeom>
            <a:noFill/>
          </p:spPr>
          <p:txBody>
            <a:bodyPr wrap="square" rtlCol="0">
              <a:spAutoFit/>
            </a:bodyPr>
            <a:lstStyle/>
            <a:p>
              <a:pPr algn="ctr"/>
              <a:r>
                <a:rPr lang="en-US" altLang="ja-JP" sz="1200" dirty="0">
                  <a:solidFill>
                    <a:schemeClr val="bg1"/>
                  </a:solidFill>
                </a:rPr>
                <a:t>PAC5000</a:t>
              </a:r>
            </a:p>
          </p:txBody>
        </p:sp>
      </p:grpSp>
      <p:grpSp>
        <p:nvGrpSpPr>
          <p:cNvPr id="30" name="グループ化 29">
            <a:extLst>
              <a:ext uri="{FF2B5EF4-FFF2-40B4-BE49-F238E27FC236}">
                <a16:creationId xmlns:a16="http://schemas.microsoft.com/office/drawing/2014/main" id="{5F61F681-ECBE-285E-9B16-C94828787763}"/>
              </a:ext>
            </a:extLst>
          </p:cNvPr>
          <p:cNvGrpSpPr/>
          <p:nvPr/>
        </p:nvGrpSpPr>
        <p:grpSpPr>
          <a:xfrm>
            <a:off x="6183122" y="1482572"/>
            <a:ext cx="1587341" cy="1067614"/>
            <a:chOff x="6044685" y="1697115"/>
            <a:chExt cx="1587341" cy="1067614"/>
          </a:xfrm>
        </p:grpSpPr>
        <p:grpSp>
          <p:nvGrpSpPr>
            <p:cNvPr id="76" name="グループ化 75">
              <a:extLst>
                <a:ext uri="{FF2B5EF4-FFF2-40B4-BE49-F238E27FC236}">
                  <a16:creationId xmlns:a16="http://schemas.microsoft.com/office/drawing/2014/main" id="{F194BBBB-460C-3DF2-785B-A5228D34F76F}"/>
                </a:ext>
              </a:extLst>
            </p:cNvPr>
            <p:cNvGrpSpPr/>
            <p:nvPr/>
          </p:nvGrpSpPr>
          <p:grpSpPr>
            <a:xfrm>
              <a:off x="6047850" y="1697115"/>
              <a:ext cx="1584176" cy="1061585"/>
              <a:chOff x="6208918" y="1676337"/>
              <a:chExt cx="1584176" cy="1061585"/>
            </a:xfrm>
          </p:grpSpPr>
          <p:sp>
            <p:nvSpPr>
              <p:cNvPr id="68" name="直方体 67">
                <a:extLst>
                  <a:ext uri="{FF2B5EF4-FFF2-40B4-BE49-F238E27FC236}">
                    <a16:creationId xmlns:a16="http://schemas.microsoft.com/office/drawing/2014/main" id="{CEB12153-38CD-D478-9437-8009F5E3DD1A}"/>
                  </a:ext>
                </a:extLst>
              </p:cNvPr>
              <p:cNvSpPr/>
              <p:nvPr/>
            </p:nvSpPr>
            <p:spPr>
              <a:xfrm>
                <a:off x="6208918" y="1687964"/>
                <a:ext cx="1584176" cy="1049958"/>
              </a:xfrm>
              <a:prstGeom prst="cube">
                <a:avLst>
                  <a:gd name="adj" fmla="val 4154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4" name="直線コネクタ 73">
                <a:extLst>
                  <a:ext uri="{FF2B5EF4-FFF2-40B4-BE49-F238E27FC236}">
                    <a16:creationId xmlns:a16="http://schemas.microsoft.com/office/drawing/2014/main" id="{B5FD8A90-0AD9-5419-F3BD-3B81F27F5AD9}"/>
                  </a:ext>
                </a:extLst>
              </p:cNvPr>
              <p:cNvCxnSpPr/>
              <p:nvPr/>
            </p:nvCxnSpPr>
            <p:spPr>
              <a:xfrm>
                <a:off x="6655481" y="1676337"/>
                <a:ext cx="0" cy="441836"/>
              </a:xfrm>
              <a:prstGeom prst="line">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27" name="グループ化 26">
              <a:extLst>
                <a:ext uri="{FF2B5EF4-FFF2-40B4-BE49-F238E27FC236}">
                  <a16:creationId xmlns:a16="http://schemas.microsoft.com/office/drawing/2014/main" id="{2258CDAB-19F4-968F-EB18-C1E38BED13D5}"/>
                </a:ext>
              </a:extLst>
            </p:cNvPr>
            <p:cNvGrpSpPr/>
            <p:nvPr/>
          </p:nvGrpSpPr>
          <p:grpSpPr>
            <a:xfrm>
              <a:off x="6156176" y="1985159"/>
              <a:ext cx="989511" cy="757017"/>
              <a:chOff x="1253967" y="2059172"/>
              <a:chExt cx="989511" cy="757017"/>
            </a:xfrm>
          </p:grpSpPr>
          <p:sp>
            <p:nvSpPr>
              <p:cNvPr id="28" name="直方体 27">
                <a:extLst>
                  <a:ext uri="{FF2B5EF4-FFF2-40B4-BE49-F238E27FC236}">
                    <a16:creationId xmlns:a16="http://schemas.microsoft.com/office/drawing/2014/main" id="{03960EE5-2D47-39D9-D007-9DDFD4DE7865}"/>
                  </a:ext>
                </a:extLst>
              </p:cNvPr>
              <p:cNvSpPr/>
              <p:nvPr/>
            </p:nvSpPr>
            <p:spPr>
              <a:xfrm>
                <a:off x="1253967" y="2059172"/>
                <a:ext cx="989511" cy="757017"/>
              </a:xfrm>
              <a:prstGeom prst="cube">
                <a:avLst>
                  <a:gd name="adj" fmla="val 61555"/>
                </a:avLst>
              </a:prstGeom>
              <a:solidFill>
                <a:schemeClr val="bg1">
                  <a:lumMod val="6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テキスト ボックス 28">
                <a:extLst>
                  <a:ext uri="{FF2B5EF4-FFF2-40B4-BE49-F238E27FC236}">
                    <a16:creationId xmlns:a16="http://schemas.microsoft.com/office/drawing/2014/main" id="{ACAD8C40-1768-B1D8-3925-95D76E1B74D0}"/>
                  </a:ext>
                </a:extLst>
              </p:cNvPr>
              <p:cNvSpPr txBox="1"/>
              <p:nvPr/>
            </p:nvSpPr>
            <p:spPr>
              <a:xfrm rot="18900000">
                <a:off x="1338658" y="2151341"/>
                <a:ext cx="778029" cy="276999"/>
              </a:xfrm>
              <a:prstGeom prst="rect">
                <a:avLst/>
              </a:prstGeom>
              <a:noFill/>
            </p:spPr>
            <p:txBody>
              <a:bodyPr wrap="square" rtlCol="0">
                <a:spAutoFit/>
              </a:bodyPr>
              <a:lstStyle/>
              <a:p>
                <a:pPr algn="ctr"/>
                <a:r>
                  <a:rPr lang="en-US" altLang="ja-JP" sz="1200" dirty="0">
                    <a:solidFill>
                      <a:schemeClr val="bg1"/>
                    </a:solidFill>
                  </a:rPr>
                  <a:t>PAC5000</a:t>
                </a:r>
              </a:p>
            </p:txBody>
          </p:sp>
        </p:grpSp>
        <p:sp>
          <p:nvSpPr>
            <p:cNvPr id="12" name="正方形/長方形 11">
              <a:extLst>
                <a:ext uri="{FF2B5EF4-FFF2-40B4-BE49-F238E27FC236}">
                  <a16:creationId xmlns:a16="http://schemas.microsoft.com/office/drawing/2014/main" id="{CE3C1527-3CA6-EF28-636B-725E86D6B111}"/>
                </a:ext>
              </a:extLst>
            </p:cNvPr>
            <p:cNvSpPr/>
            <p:nvPr/>
          </p:nvSpPr>
          <p:spPr>
            <a:xfrm>
              <a:off x="6044685" y="2144980"/>
              <a:ext cx="1147376" cy="6197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48202372-0B8B-F52B-A498-BE878CD14CF1}"/>
              </a:ext>
            </a:extLst>
          </p:cNvPr>
          <p:cNvGrpSpPr/>
          <p:nvPr/>
        </p:nvGrpSpPr>
        <p:grpSpPr>
          <a:xfrm>
            <a:off x="5686468" y="2058660"/>
            <a:ext cx="1586480" cy="1052311"/>
            <a:chOff x="5505800" y="2240835"/>
            <a:chExt cx="1586480" cy="1052311"/>
          </a:xfrm>
        </p:grpSpPr>
        <p:grpSp>
          <p:nvGrpSpPr>
            <p:cNvPr id="75" name="グループ化 74">
              <a:extLst>
                <a:ext uri="{FF2B5EF4-FFF2-40B4-BE49-F238E27FC236}">
                  <a16:creationId xmlns:a16="http://schemas.microsoft.com/office/drawing/2014/main" id="{1A8F46FE-3FDF-46C0-32B0-3BC5BD8AAEB5}"/>
                </a:ext>
              </a:extLst>
            </p:cNvPr>
            <p:cNvGrpSpPr/>
            <p:nvPr/>
          </p:nvGrpSpPr>
          <p:grpSpPr>
            <a:xfrm>
              <a:off x="5508104" y="2240835"/>
              <a:ext cx="1584176" cy="1052311"/>
              <a:chOff x="5683765" y="2240835"/>
              <a:chExt cx="1584176" cy="1052311"/>
            </a:xfrm>
          </p:grpSpPr>
          <p:sp>
            <p:nvSpPr>
              <p:cNvPr id="69" name="直方体 68">
                <a:extLst>
                  <a:ext uri="{FF2B5EF4-FFF2-40B4-BE49-F238E27FC236}">
                    <a16:creationId xmlns:a16="http://schemas.microsoft.com/office/drawing/2014/main" id="{197B5CFF-A5EF-B176-AFCE-9A88B43AA6A4}"/>
                  </a:ext>
                </a:extLst>
              </p:cNvPr>
              <p:cNvSpPr/>
              <p:nvPr/>
            </p:nvSpPr>
            <p:spPr>
              <a:xfrm>
                <a:off x="5683765" y="2243188"/>
                <a:ext cx="1584176" cy="1049958"/>
              </a:xfrm>
              <a:prstGeom prst="cube">
                <a:avLst>
                  <a:gd name="adj" fmla="val 4154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DD1E8300-7B04-FF12-89CC-6AADA12C1B03}"/>
                  </a:ext>
                </a:extLst>
              </p:cNvPr>
              <p:cNvCxnSpPr/>
              <p:nvPr/>
            </p:nvCxnSpPr>
            <p:spPr>
              <a:xfrm>
                <a:off x="6127098" y="2240835"/>
                <a:ext cx="0" cy="441836"/>
              </a:xfrm>
              <a:prstGeom prst="line">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22" name="グループ化 21">
              <a:extLst>
                <a:ext uri="{FF2B5EF4-FFF2-40B4-BE49-F238E27FC236}">
                  <a16:creationId xmlns:a16="http://schemas.microsoft.com/office/drawing/2014/main" id="{82DA93E4-55A2-5C84-68DA-86C04515AD8C}"/>
                </a:ext>
              </a:extLst>
            </p:cNvPr>
            <p:cNvGrpSpPr/>
            <p:nvPr/>
          </p:nvGrpSpPr>
          <p:grpSpPr>
            <a:xfrm>
              <a:off x="5724128" y="2564904"/>
              <a:ext cx="833572" cy="548101"/>
              <a:chOff x="2167207" y="2256672"/>
              <a:chExt cx="833572" cy="548101"/>
            </a:xfrm>
          </p:grpSpPr>
          <p:sp>
            <p:nvSpPr>
              <p:cNvPr id="23" name="直方体 22">
                <a:extLst>
                  <a:ext uri="{FF2B5EF4-FFF2-40B4-BE49-F238E27FC236}">
                    <a16:creationId xmlns:a16="http://schemas.microsoft.com/office/drawing/2014/main" id="{AB045DDD-353D-48AB-8B20-0070854DA710}"/>
                  </a:ext>
                </a:extLst>
              </p:cNvPr>
              <p:cNvSpPr/>
              <p:nvPr/>
            </p:nvSpPr>
            <p:spPr>
              <a:xfrm>
                <a:off x="2167207" y="2256672"/>
                <a:ext cx="833572" cy="548101"/>
              </a:xfrm>
              <a:prstGeom prst="cube">
                <a:avLst>
                  <a:gd name="adj" fmla="val 61555"/>
                </a:avLst>
              </a:prstGeom>
              <a:solidFill>
                <a:schemeClr val="bg1">
                  <a:lumMod val="6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テキスト ボックス 23">
                <a:extLst>
                  <a:ext uri="{FF2B5EF4-FFF2-40B4-BE49-F238E27FC236}">
                    <a16:creationId xmlns:a16="http://schemas.microsoft.com/office/drawing/2014/main" id="{05FD772B-EAC9-D001-F529-5DE6C62BFBDD}"/>
                  </a:ext>
                </a:extLst>
              </p:cNvPr>
              <p:cNvSpPr txBox="1"/>
              <p:nvPr/>
            </p:nvSpPr>
            <p:spPr>
              <a:xfrm rot="18900000">
                <a:off x="2225054" y="2277529"/>
                <a:ext cx="674316" cy="282418"/>
              </a:xfrm>
              <a:prstGeom prst="rect">
                <a:avLst/>
              </a:prstGeom>
              <a:noFill/>
            </p:spPr>
            <p:txBody>
              <a:bodyPr wrap="square" rtlCol="0">
                <a:spAutoFit/>
              </a:bodyPr>
              <a:lstStyle/>
              <a:p>
                <a:pPr algn="ctr"/>
                <a:r>
                  <a:rPr lang="en-US" altLang="ja-JP" sz="1200" dirty="0">
                    <a:solidFill>
                      <a:schemeClr val="bg1"/>
                    </a:solidFill>
                  </a:rPr>
                  <a:t>DHA1</a:t>
                </a:r>
              </a:p>
            </p:txBody>
          </p:sp>
        </p:grpSp>
        <p:sp>
          <p:nvSpPr>
            <p:cNvPr id="7" name="正方形/長方形 6">
              <a:extLst>
                <a:ext uri="{FF2B5EF4-FFF2-40B4-BE49-F238E27FC236}">
                  <a16:creationId xmlns:a16="http://schemas.microsoft.com/office/drawing/2014/main" id="{594F28FA-338C-D8F3-9827-6D0935A2EC6B}"/>
                </a:ext>
              </a:extLst>
            </p:cNvPr>
            <p:cNvSpPr/>
            <p:nvPr/>
          </p:nvSpPr>
          <p:spPr>
            <a:xfrm>
              <a:off x="5505800" y="2680087"/>
              <a:ext cx="1147377" cy="6104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1" name="テキスト ボックス 30">
            <a:extLst>
              <a:ext uri="{FF2B5EF4-FFF2-40B4-BE49-F238E27FC236}">
                <a16:creationId xmlns:a16="http://schemas.microsoft.com/office/drawing/2014/main" id="{B03D5A51-53B3-5F29-9EB6-D394173C7392}"/>
              </a:ext>
            </a:extLst>
          </p:cNvPr>
          <p:cNvSpPr txBox="1"/>
          <p:nvPr/>
        </p:nvSpPr>
        <p:spPr>
          <a:xfrm>
            <a:off x="107504" y="5354632"/>
            <a:ext cx="3960440" cy="738664"/>
          </a:xfrm>
          <a:prstGeom prst="rect">
            <a:avLst/>
          </a:prstGeom>
          <a:solidFill>
            <a:schemeClr val="accent5">
              <a:lumMod val="20000"/>
              <a:lumOff val="80000"/>
            </a:schemeClr>
          </a:solidFill>
          <a:ln>
            <a:noFill/>
          </a:ln>
        </p:spPr>
        <p:txBody>
          <a:bodyPr wrap="square" rtlCol="0">
            <a:spAutoFit/>
          </a:bodyPr>
          <a:lstStyle/>
          <a:p>
            <a:pPr algn="ctr"/>
            <a:r>
              <a:rPr lang="en-US" altLang="ja-JP" sz="1400" dirty="0"/>
              <a:t>Rest stocks made of different materials are placed on a trolley as is.</a:t>
            </a:r>
          </a:p>
          <a:p>
            <a:pPr algn="ctr"/>
            <a:r>
              <a:rPr lang="en-US" altLang="ja-JP" sz="1400" dirty="0"/>
              <a:t>(</a:t>
            </a:r>
            <a:r>
              <a:rPr lang="ja-JP" altLang="en-US" sz="1400" dirty="0"/>
              <a:t>材質の異なる端材がそのまま台車に乗っている</a:t>
            </a:r>
            <a:r>
              <a:rPr lang="en-US" altLang="ja-JP" sz="1400" dirty="0"/>
              <a:t>)</a:t>
            </a:r>
          </a:p>
        </p:txBody>
      </p:sp>
      <p:sp>
        <p:nvSpPr>
          <p:cNvPr id="33" name="テキスト ボックス 32">
            <a:extLst>
              <a:ext uri="{FF2B5EF4-FFF2-40B4-BE49-F238E27FC236}">
                <a16:creationId xmlns:a16="http://schemas.microsoft.com/office/drawing/2014/main" id="{9B88885C-6659-E9E7-2029-96486B4C38FE}"/>
              </a:ext>
            </a:extLst>
          </p:cNvPr>
          <p:cNvSpPr txBox="1"/>
          <p:nvPr/>
        </p:nvSpPr>
        <p:spPr>
          <a:xfrm>
            <a:off x="4788024" y="5354632"/>
            <a:ext cx="3960440" cy="738664"/>
          </a:xfrm>
          <a:prstGeom prst="rect">
            <a:avLst/>
          </a:prstGeom>
          <a:solidFill>
            <a:schemeClr val="accent6">
              <a:lumMod val="20000"/>
              <a:lumOff val="80000"/>
            </a:schemeClr>
          </a:solidFill>
          <a:ln>
            <a:noFill/>
          </a:ln>
        </p:spPr>
        <p:txBody>
          <a:bodyPr wrap="square" rtlCol="0">
            <a:spAutoFit/>
          </a:bodyPr>
          <a:lstStyle/>
          <a:p>
            <a:pPr algn="ctr"/>
            <a:r>
              <a:rPr lang="en-US" altLang="ja-JP" sz="1400" dirty="0"/>
              <a:t>Manage each material using a dedicated box for small items</a:t>
            </a:r>
          </a:p>
          <a:p>
            <a:pPr algn="ctr"/>
            <a:r>
              <a:rPr lang="en-US" altLang="ja-JP" sz="1400" dirty="0"/>
              <a:t>(</a:t>
            </a:r>
            <a:r>
              <a:rPr lang="ja-JP" altLang="en-US" sz="1400" dirty="0"/>
              <a:t>材料別に小物専用</a:t>
            </a:r>
            <a:r>
              <a:rPr lang="en-US" altLang="ja-JP" sz="1400" dirty="0"/>
              <a:t>BOX</a:t>
            </a:r>
            <a:r>
              <a:rPr lang="ja-JP" altLang="en-US" sz="1400" dirty="0"/>
              <a:t>を使用して管理する</a:t>
            </a:r>
            <a:r>
              <a:rPr lang="en-US" altLang="ja-JP" sz="1400" dirty="0"/>
              <a:t>)</a:t>
            </a:r>
          </a:p>
        </p:txBody>
      </p:sp>
      <p:pic>
        <p:nvPicPr>
          <p:cNvPr id="34" name="Picture 2">
            <a:extLst>
              <a:ext uri="{FF2B5EF4-FFF2-40B4-BE49-F238E27FC236}">
                <a16:creationId xmlns:a16="http://schemas.microsoft.com/office/drawing/2014/main" id="{3149F0EE-FE89-7E95-AFF0-ABE4ACAA77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6380164"/>
            <a:ext cx="2847830" cy="375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4486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84848E1-EC69-FF0D-9692-6D75224CEDA8}"/>
              </a:ext>
            </a:extLst>
          </p:cNvPr>
          <p:cNvSpPr txBox="1"/>
          <p:nvPr/>
        </p:nvSpPr>
        <p:spPr>
          <a:xfrm>
            <a:off x="323528" y="44624"/>
            <a:ext cx="6768752" cy="369332"/>
          </a:xfrm>
          <a:prstGeom prst="rect">
            <a:avLst/>
          </a:prstGeom>
          <a:noFill/>
        </p:spPr>
        <p:txBody>
          <a:bodyPr wrap="square" rtlCol="0">
            <a:spAutoFit/>
          </a:bodyPr>
          <a:lstStyle/>
          <a:p>
            <a:r>
              <a:rPr lang="ja-JP" altLang="en-US" u="sng" dirty="0"/>
              <a:t>７．</a:t>
            </a:r>
            <a:r>
              <a:rPr lang="en-US" altLang="ja-JP" u="sng" dirty="0"/>
              <a:t>Estimated cause of occurrence </a:t>
            </a:r>
            <a:r>
              <a:rPr lang="ja-JP" altLang="en-US" dirty="0"/>
              <a:t>　</a:t>
            </a:r>
            <a:r>
              <a:rPr lang="en-US" altLang="ja-JP" dirty="0"/>
              <a:t>(</a:t>
            </a:r>
            <a:r>
              <a:rPr lang="ja-JP" altLang="en-US" dirty="0"/>
              <a:t>推定発生原因</a:t>
            </a:r>
            <a:r>
              <a:rPr lang="en-US" altLang="ja-JP" dirty="0"/>
              <a:t>)</a:t>
            </a:r>
            <a:endParaRPr kumimoji="1" lang="ja-JP" altLang="en-US" u="sng" dirty="0"/>
          </a:p>
        </p:txBody>
      </p:sp>
      <p:sp>
        <p:nvSpPr>
          <p:cNvPr id="4" name="テキスト ボックス 3">
            <a:extLst>
              <a:ext uri="{FF2B5EF4-FFF2-40B4-BE49-F238E27FC236}">
                <a16:creationId xmlns:a16="http://schemas.microsoft.com/office/drawing/2014/main" id="{5582B018-3373-B395-F372-2659032ECA23}"/>
              </a:ext>
            </a:extLst>
          </p:cNvPr>
          <p:cNvSpPr txBox="1"/>
          <p:nvPr/>
        </p:nvSpPr>
        <p:spPr>
          <a:xfrm>
            <a:off x="323528" y="476672"/>
            <a:ext cx="8640960" cy="1528624"/>
          </a:xfrm>
          <a:prstGeom prst="rect">
            <a:avLst/>
          </a:prstGeom>
          <a:noFill/>
        </p:spPr>
        <p:txBody>
          <a:bodyPr wrap="square" rtlCol="0">
            <a:spAutoFit/>
          </a:bodyPr>
          <a:lstStyle/>
          <a:p>
            <a:pPr>
              <a:lnSpc>
                <a:spcPts val="1600"/>
              </a:lnSpc>
            </a:pPr>
            <a:r>
              <a:rPr lang="ja-JP" altLang="en-US" sz="1600" dirty="0"/>
              <a:t>（１）</a:t>
            </a:r>
            <a:r>
              <a:rPr lang="en-US" altLang="ja-JP" sz="1600" dirty="0"/>
              <a:t> No.➆When cutting, other materials cut before and after were mixed together.</a:t>
            </a:r>
            <a:r>
              <a:rPr lang="ja-JP" altLang="en-US" sz="1600" dirty="0"/>
              <a:t>　　　　</a:t>
            </a:r>
            <a:endParaRPr lang="en-US" altLang="ja-JP" sz="1600" dirty="0"/>
          </a:p>
          <a:p>
            <a:pPr>
              <a:lnSpc>
                <a:spcPts val="1600"/>
              </a:lnSpc>
            </a:pPr>
            <a:r>
              <a:rPr lang="ja-JP" altLang="en-US" sz="1600" dirty="0"/>
              <a:t>　　　</a:t>
            </a:r>
            <a:r>
              <a:rPr lang="en-US" altLang="ja-JP" sz="1600" dirty="0"/>
              <a:t>(No.</a:t>
            </a:r>
            <a:r>
              <a:rPr lang="ja-JP" altLang="en-US" sz="1600" dirty="0"/>
              <a:t>➆切断時に、前後に切断した他鋼種と混在した</a:t>
            </a:r>
            <a:r>
              <a:rPr lang="en-US" altLang="ja-JP" sz="1600" dirty="0"/>
              <a:t>)</a:t>
            </a:r>
          </a:p>
          <a:p>
            <a:pPr>
              <a:lnSpc>
                <a:spcPts val="1600"/>
              </a:lnSpc>
            </a:pPr>
            <a:endParaRPr lang="en-US" altLang="ja-JP" sz="1600" dirty="0"/>
          </a:p>
          <a:p>
            <a:pPr>
              <a:lnSpc>
                <a:spcPts val="1600"/>
              </a:lnSpc>
            </a:pPr>
            <a:r>
              <a:rPr lang="ja-JP" altLang="en-US" sz="1600" dirty="0"/>
              <a:t>⇒</a:t>
            </a:r>
            <a:r>
              <a:rPr lang="en-US" altLang="ja-JP" sz="1600" dirty="0"/>
              <a:t>There is no PX4 in the cutting history before and after the target product.</a:t>
            </a:r>
          </a:p>
          <a:p>
            <a:pPr>
              <a:lnSpc>
                <a:spcPts val="1600"/>
              </a:lnSpc>
            </a:pPr>
            <a:r>
              <a:rPr kumimoji="1" lang="ja-JP" altLang="en-US" sz="1600" dirty="0"/>
              <a:t>　　</a:t>
            </a:r>
            <a:r>
              <a:rPr kumimoji="1" lang="en-US" altLang="ja-JP" sz="1600" dirty="0"/>
              <a:t>(</a:t>
            </a:r>
            <a:r>
              <a:rPr kumimoji="1" lang="ja-JP" altLang="en-US" sz="1600" dirty="0"/>
              <a:t>対象品前後の切断履歴に</a:t>
            </a:r>
            <a:r>
              <a:rPr kumimoji="1" lang="en-US" altLang="ja-JP" sz="1600" dirty="0"/>
              <a:t>PX4</a:t>
            </a:r>
            <a:r>
              <a:rPr kumimoji="1" lang="ja-JP" altLang="en-US" sz="1600" dirty="0"/>
              <a:t>無し</a:t>
            </a:r>
            <a:r>
              <a:rPr lang="en-US" altLang="ja-JP" sz="1600" dirty="0"/>
              <a:t>)</a:t>
            </a:r>
          </a:p>
          <a:p>
            <a:pPr>
              <a:lnSpc>
                <a:spcPts val="1600"/>
              </a:lnSpc>
            </a:pPr>
            <a:endParaRPr lang="en-US" altLang="ja-JP" sz="1600" dirty="0"/>
          </a:p>
          <a:p>
            <a:pPr>
              <a:lnSpc>
                <a:spcPts val="1600"/>
              </a:lnSpc>
            </a:pPr>
            <a:r>
              <a:rPr kumimoji="1" lang="ja-JP" altLang="en-US" sz="1600" b="1" dirty="0">
                <a:solidFill>
                  <a:srgbClr val="FF0000"/>
                </a:solidFill>
              </a:rPr>
              <a:t>◆</a:t>
            </a:r>
            <a:r>
              <a:rPr kumimoji="1" lang="en-US" altLang="ja-JP" sz="1600" b="1" dirty="0">
                <a:solidFill>
                  <a:srgbClr val="FF0000"/>
                </a:solidFill>
              </a:rPr>
              <a:t>No possibility of mixed</a:t>
            </a:r>
            <a:r>
              <a:rPr kumimoji="1" lang="ja-JP" altLang="en-US" sz="1600" b="1" dirty="0">
                <a:solidFill>
                  <a:srgbClr val="FF0000"/>
                </a:solidFill>
              </a:rPr>
              <a:t>　（混在する可能性無し）</a:t>
            </a:r>
          </a:p>
        </p:txBody>
      </p:sp>
      <p:sp>
        <p:nvSpPr>
          <p:cNvPr id="2" name="テキスト ボックス 1">
            <a:extLst>
              <a:ext uri="{FF2B5EF4-FFF2-40B4-BE49-F238E27FC236}">
                <a16:creationId xmlns:a16="http://schemas.microsoft.com/office/drawing/2014/main" id="{BD6B2EE1-DDC3-5B4D-75BC-04450AFF35F0}"/>
              </a:ext>
            </a:extLst>
          </p:cNvPr>
          <p:cNvSpPr txBox="1"/>
          <p:nvPr/>
        </p:nvSpPr>
        <p:spPr>
          <a:xfrm>
            <a:off x="467543" y="3278632"/>
            <a:ext cx="8271471" cy="307777"/>
          </a:xfrm>
          <a:prstGeom prst="rect">
            <a:avLst/>
          </a:prstGeom>
          <a:noFill/>
        </p:spPr>
        <p:txBody>
          <a:bodyPr wrap="square" rtlCol="0">
            <a:spAutoFit/>
          </a:bodyPr>
          <a:lstStyle/>
          <a:p>
            <a:pPr algn="ctr"/>
            <a:r>
              <a:rPr lang="en-US" altLang="ja-JP" sz="1400" u="sng" dirty="0"/>
              <a:t>Table. Cutting history</a:t>
            </a:r>
            <a:endParaRPr kumimoji="1" lang="ja-JP" altLang="en-US" sz="1400" u="sng" dirty="0"/>
          </a:p>
        </p:txBody>
      </p:sp>
      <p:graphicFrame>
        <p:nvGraphicFramePr>
          <p:cNvPr id="8" name="表 7">
            <a:extLst>
              <a:ext uri="{FF2B5EF4-FFF2-40B4-BE49-F238E27FC236}">
                <a16:creationId xmlns:a16="http://schemas.microsoft.com/office/drawing/2014/main" id="{16671057-10D3-2F3A-4E83-0CFE8FE710A2}"/>
              </a:ext>
            </a:extLst>
          </p:cNvPr>
          <p:cNvGraphicFramePr>
            <a:graphicFrameLocks noGrp="1"/>
          </p:cNvGraphicFramePr>
          <p:nvPr>
            <p:extLst>
              <p:ext uri="{D42A27DB-BD31-4B8C-83A1-F6EECF244321}">
                <p14:modId xmlns:p14="http://schemas.microsoft.com/office/powerpoint/2010/main" val="1198075636"/>
              </p:ext>
            </p:extLst>
          </p:nvPr>
        </p:nvGraphicFramePr>
        <p:xfrm>
          <a:off x="395542" y="2326950"/>
          <a:ext cx="8334031" cy="883920"/>
        </p:xfrm>
        <a:graphic>
          <a:graphicData uri="http://schemas.openxmlformats.org/drawingml/2006/table">
            <a:tbl>
              <a:tblPr firstRow="1" bandRow="1">
                <a:tableStyleId>{5940675A-B579-460E-94D1-54222C63F5DA}</a:tableStyleId>
              </a:tblPr>
              <a:tblGrid>
                <a:gridCol w="832731">
                  <a:extLst>
                    <a:ext uri="{9D8B030D-6E8A-4147-A177-3AD203B41FA5}">
                      <a16:colId xmlns:a16="http://schemas.microsoft.com/office/drawing/2014/main" val="194455227"/>
                    </a:ext>
                  </a:extLst>
                </a:gridCol>
                <a:gridCol w="1875325">
                  <a:extLst>
                    <a:ext uri="{9D8B030D-6E8A-4147-A177-3AD203B41FA5}">
                      <a16:colId xmlns:a16="http://schemas.microsoft.com/office/drawing/2014/main" val="1245871805"/>
                    </a:ext>
                  </a:extLst>
                </a:gridCol>
                <a:gridCol w="1875325">
                  <a:extLst>
                    <a:ext uri="{9D8B030D-6E8A-4147-A177-3AD203B41FA5}">
                      <a16:colId xmlns:a16="http://schemas.microsoft.com/office/drawing/2014/main" val="4197973459"/>
                    </a:ext>
                  </a:extLst>
                </a:gridCol>
                <a:gridCol w="1875325">
                  <a:extLst>
                    <a:ext uri="{9D8B030D-6E8A-4147-A177-3AD203B41FA5}">
                      <a16:colId xmlns:a16="http://schemas.microsoft.com/office/drawing/2014/main" val="2760541099"/>
                    </a:ext>
                  </a:extLst>
                </a:gridCol>
                <a:gridCol w="1875325">
                  <a:extLst>
                    <a:ext uri="{9D8B030D-6E8A-4147-A177-3AD203B41FA5}">
                      <a16:colId xmlns:a16="http://schemas.microsoft.com/office/drawing/2014/main" val="1672024435"/>
                    </a:ext>
                  </a:extLst>
                </a:gridCol>
              </a:tblGrid>
              <a:tr h="168019">
                <a:tc>
                  <a:txBody>
                    <a:bodyPr/>
                    <a:lstStyle/>
                    <a:p>
                      <a:pPr algn="ctr">
                        <a:lnSpc>
                          <a:spcPts val="1600"/>
                        </a:lnSpc>
                      </a:pPr>
                      <a:r>
                        <a:rPr kumimoji="1" lang="en-US" altLang="ja-JP" sz="1400" dirty="0"/>
                        <a:t>No.</a:t>
                      </a:r>
                      <a:endParaRPr kumimoji="1" lang="ja-JP" altLang="en-US" sz="1400" dirty="0"/>
                    </a:p>
                  </a:txBody>
                  <a:tcPr>
                    <a:solidFill>
                      <a:schemeClr val="bg1">
                        <a:lumMod val="95000"/>
                      </a:schemeClr>
                    </a:solidFill>
                  </a:tcPr>
                </a:tc>
                <a:tc>
                  <a:txBody>
                    <a:bodyPr/>
                    <a:lstStyle/>
                    <a:p>
                      <a:pPr algn="ctr">
                        <a:lnSpc>
                          <a:spcPts val="1600"/>
                        </a:lnSpc>
                      </a:pPr>
                      <a:r>
                        <a:rPr kumimoji="1" lang="en-US" altLang="ja-JP" sz="1400" dirty="0"/>
                        <a:t>Date</a:t>
                      </a:r>
                      <a:endParaRPr kumimoji="1" lang="ja-JP" altLang="en-US" sz="1400" dirty="0"/>
                    </a:p>
                  </a:txBody>
                  <a:tcPr>
                    <a:solidFill>
                      <a:schemeClr val="bg1">
                        <a:lumMod val="95000"/>
                      </a:schemeClr>
                    </a:solidFill>
                  </a:tcPr>
                </a:tc>
                <a:tc>
                  <a:txBody>
                    <a:bodyPr/>
                    <a:lstStyle/>
                    <a:p>
                      <a:pPr algn="ctr">
                        <a:lnSpc>
                          <a:spcPts val="1600"/>
                        </a:lnSpc>
                      </a:pPr>
                      <a:r>
                        <a:rPr kumimoji="1" lang="en-US" altLang="ja-JP" sz="1400" dirty="0"/>
                        <a:t>Customer</a:t>
                      </a:r>
                      <a:endParaRPr kumimoji="1" lang="ja-JP" altLang="en-US" sz="1400" dirty="0"/>
                    </a:p>
                  </a:txBody>
                  <a:tcPr>
                    <a:solidFill>
                      <a:schemeClr val="bg1">
                        <a:lumMod val="95000"/>
                      </a:schemeClr>
                    </a:solidFill>
                  </a:tcPr>
                </a:tc>
                <a:tc>
                  <a:txBody>
                    <a:bodyPr/>
                    <a:lstStyle/>
                    <a:p>
                      <a:pPr algn="ctr">
                        <a:lnSpc>
                          <a:spcPts val="1600"/>
                        </a:lnSpc>
                      </a:pPr>
                      <a:r>
                        <a:rPr kumimoji="1" lang="en-US" altLang="ja-JP" sz="1400" dirty="0"/>
                        <a:t>Stok Size</a:t>
                      </a:r>
                      <a:endParaRPr kumimoji="1" lang="ja-JP" altLang="en-US" sz="1400" dirty="0"/>
                    </a:p>
                  </a:txBody>
                  <a:tcPr>
                    <a:solidFill>
                      <a:schemeClr val="bg1">
                        <a:lumMod val="95000"/>
                      </a:schemeClr>
                    </a:solidFill>
                  </a:tcPr>
                </a:tc>
                <a:tc>
                  <a:txBody>
                    <a:bodyPr/>
                    <a:lstStyle/>
                    <a:p>
                      <a:pPr algn="ctr">
                        <a:lnSpc>
                          <a:spcPts val="1600"/>
                        </a:lnSpc>
                      </a:pPr>
                      <a:r>
                        <a:rPr kumimoji="1" lang="en-US" altLang="ja-JP" sz="1400" dirty="0"/>
                        <a:t>Order Size</a:t>
                      </a:r>
                      <a:endParaRPr kumimoji="1" lang="ja-JP" altLang="en-US" sz="1400" dirty="0"/>
                    </a:p>
                  </a:txBody>
                  <a:tcPr>
                    <a:solidFill>
                      <a:schemeClr val="bg1">
                        <a:lumMod val="95000"/>
                      </a:schemeClr>
                    </a:solidFill>
                  </a:tcPr>
                </a:tc>
                <a:extLst>
                  <a:ext uri="{0D108BD9-81ED-4DB2-BD59-A6C34878D82A}">
                    <a16:rowId xmlns:a16="http://schemas.microsoft.com/office/drawing/2014/main" val="1857244726"/>
                  </a:ext>
                </a:extLst>
              </a:tr>
              <a:tr h="168019">
                <a:tc>
                  <a:txBody>
                    <a:bodyPr/>
                    <a:lstStyle/>
                    <a:p>
                      <a:pPr algn="ctr">
                        <a:lnSpc>
                          <a:spcPts val="1600"/>
                        </a:lnSpc>
                      </a:pPr>
                      <a:r>
                        <a:rPr kumimoji="1" lang="ja-JP" altLang="en-US" sz="1400" dirty="0"/>
                        <a:t>⑥</a:t>
                      </a:r>
                    </a:p>
                  </a:txBody>
                  <a:tcPr anchor="ctr"/>
                </a:tc>
                <a:tc>
                  <a:txBody>
                    <a:bodyPr/>
                    <a:lstStyle/>
                    <a:p>
                      <a:pPr algn="ctr">
                        <a:lnSpc>
                          <a:spcPts val="1600"/>
                        </a:lnSpc>
                      </a:pPr>
                      <a:r>
                        <a:rPr kumimoji="1" lang="en-US" altLang="ja-JP" sz="1400" dirty="0"/>
                        <a:t>2024/</a:t>
                      </a:r>
                      <a:r>
                        <a:rPr kumimoji="1" lang="ja-JP" altLang="en-US" sz="1400" dirty="0"/>
                        <a:t>　</a:t>
                      </a:r>
                      <a:r>
                        <a:rPr kumimoji="1" lang="en-US" altLang="ja-JP" sz="1400" dirty="0"/>
                        <a:t>2/  1</a:t>
                      </a:r>
                      <a:endParaRPr kumimoji="1" lang="ja-JP" altLang="en-US" sz="1400" dirty="0"/>
                    </a:p>
                  </a:txBody>
                  <a:tcPr/>
                </a:tc>
                <a:tc>
                  <a:txBody>
                    <a:bodyPr/>
                    <a:lstStyle/>
                    <a:p>
                      <a:pPr algn="ctr">
                        <a:lnSpc>
                          <a:spcPts val="1600"/>
                        </a:lnSpc>
                      </a:pPr>
                      <a:r>
                        <a:rPr kumimoji="1" lang="en-US" altLang="ja-JP" sz="1400" dirty="0"/>
                        <a:t>C</a:t>
                      </a:r>
                      <a:endParaRPr kumimoji="1" lang="ja-JP" altLang="en-US" sz="1400" dirty="0"/>
                    </a:p>
                  </a:txBody>
                  <a:tcPr anchor="ctr"/>
                </a:tc>
                <a:tc>
                  <a:txBody>
                    <a:bodyPr/>
                    <a:lstStyle/>
                    <a:p>
                      <a:pPr algn="ctr">
                        <a:lnSpc>
                          <a:spcPts val="1600"/>
                        </a:lnSpc>
                      </a:pPr>
                      <a:r>
                        <a:rPr kumimoji="1" lang="en-US" altLang="ja-JP" sz="1400" dirty="0"/>
                        <a:t>130x160x190</a:t>
                      </a:r>
                      <a:endParaRPr kumimoji="1" lang="ja-JP" altLang="en-US" sz="1400" dirty="0"/>
                    </a:p>
                  </a:txBody>
                  <a:tcPr/>
                </a:tc>
                <a:tc>
                  <a:txBody>
                    <a:bodyPr/>
                    <a:lstStyle/>
                    <a:p>
                      <a:pPr algn="ctr">
                        <a:lnSpc>
                          <a:spcPts val="1600"/>
                        </a:lnSpc>
                      </a:pPr>
                      <a:r>
                        <a:rPr kumimoji="1" lang="en-US" altLang="ja-JP" sz="1400" dirty="0"/>
                        <a:t>105x108x153</a:t>
                      </a:r>
                      <a:endParaRPr kumimoji="1" lang="ja-JP" altLang="en-US" sz="1400" dirty="0"/>
                    </a:p>
                  </a:txBody>
                  <a:tcPr/>
                </a:tc>
                <a:extLst>
                  <a:ext uri="{0D108BD9-81ED-4DB2-BD59-A6C34878D82A}">
                    <a16:rowId xmlns:a16="http://schemas.microsoft.com/office/drawing/2014/main" val="889744703"/>
                  </a:ext>
                </a:extLst>
              </a:tr>
              <a:tr h="168019">
                <a:tc>
                  <a:txBody>
                    <a:bodyPr/>
                    <a:lstStyle/>
                    <a:p>
                      <a:pPr algn="ctr">
                        <a:lnSpc>
                          <a:spcPts val="1600"/>
                        </a:lnSpc>
                      </a:pPr>
                      <a:r>
                        <a:rPr kumimoji="1" lang="ja-JP" altLang="en-US" sz="1400" dirty="0"/>
                        <a:t>➆</a:t>
                      </a:r>
                    </a:p>
                  </a:txBody>
                  <a:tcPr anchor="ctr">
                    <a:solidFill>
                      <a:srgbClr val="FFFFCC"/>
                    </a:solidFill>
                  </a:tcPr>
                </a:tc>
                <a:tc>
                  <a:txBody>
                    <a:bodyPr/>
                    <a:lstStyle/>
                    <a:p>
                      <a:pPr algn="ctr">
                        <a:lnSpc>
                          <a:spcPts val="1600"/>
                        </a:lnSpc>
                      </a:pPr>
                      <a:r>
                        <a:rPr kumimoji="1" lang="en-US" altLang="ja-JP" sz="1400" dirty="0"/>
                        <a:t>2024/</a:t>
                      </a:r>
                      <a:r>
                        <a:rPr kumimoji="1" lang="ja-JP" altLang="en-US" sz="1400" dirty="0"/>
                        <a:t>　</a:t>
                      </a:r>
                      <a:r>
                        <a:rPr kumimoji="1" lang="en-US" altLang="ja-JP" sz="1400" dirty="0"/>
                        <a:t>4/17</a:t>
                      </a:r>
                      <a:endParaRPr kumimoji="1" lang="ja-JP" altLang="en-US" sz="1400" dirty="0"/>
                    </a:p>
                  </a:txBody>
                  <a:tcPr>
                    <a:solidFill>
                      <a:srgbClr val="FFFFCC"/>
                    </a:solidFill>
                  </a:tcPr>
                </a:tc>
                <a:tc>
                  <a:txBody>
                    <a:bodyPr/>
                    <a:lstStyle/>
                    <a:p>
                      <a:pPr algn="ctr">
                        <a:lnSpc>
                          <a:spcPts val="1600"/>
                        </a:lnSpc>
                      </a:pPr>
                      <a:r>
                        <a:rPr kumimoji="1" lang="en-US" altLang="ja-JP" sz="1400" dirty="0"/>
                        <a:t>CSM</a:t>
                      </a:r>
                      <a:endParaRPr kumimoji="1" lang="ja-JP" altLang="en-US" sz="1400" dirty="0"/>
                    </a:p>
                  </a:txBody>
                  <a:tcPr anchor="ctr">
                    <a:solidFill>
                      <a:srgbClr val="FFFFCC"/>
                    </a:solidFill>
                  </a:tcPr>
                </a:tc>
                <a:tc>
                  <a:txBody>
                    <a:bodyPr/>
                    <a:lstStyle/>
                    <a:p>
                      <a:pPr algn="ctr">
                        <a:lnSpc>
                          <a:spcPts val="1600"/>
                        </a:lnSpc>
                      </a:pPr>
                      <a:r>
                        <a:rPr kumimoji="1" lang="en-US" altLang="ja-JP" sz="1400" dirty="0"/>
                        <a:t>60x130x155</a:t>
                      </a:r>
                      <a:endParaRPr kumimoji="1" lang="ja-JP" altLang="en-US" sz="1400" dirty="0"/>
                    </a:p>
                  </a:txBody>
                  <a:tcPr>
                    <a:solidFill>
                      <a:srgbClr val="FFFFCC"/>
                    </a:solidFill>
                  </a:tcPr>
                </a:tc>
                <a:tc>
                  <a:txBody>
                    <a:bodyPr/>
                    <a:lstStyle/>
                    <a:p>
                      <a:pPr algn="ctr">
                        <a:lnSpc>
                          <a:spcPts val="1600"/>
                        </a:lnSpc>
                      </a:pPr>
                      <a:r>
                        <a:rPr kumimoji="1" lang="en-US" altLang="ja-JP" sz="1400" dirty="0"/>
                        <a:t>56x80x121</a:t>
                      </a:r>
                      <a:endParaRPr kumimoji="1" lang="ja-JP" altLang="en-US" sz="1400" dirty="0"/>
                    </a:p>
                  </a:txBody>
                  <a:tcPr>
                    <a:solidFill>
                      <a:srgbClr val="FFFFCC"/>
                    </a:solidFill>
                  </a:tcPr>
                </a:tc>
                <a:extLst>
                  <a:ext uri="{0D108BD9-81ED-4DB2-BD59-A6C34878D82A}">
                    <a16:rowId xmlns:a16="http://schemas.microsoft.com/office/drawing/2014/main" val="3500939652"/>
                  </a:ext>
                </a:extLst>
              </a:tr>
            </a:tbl>
          </a:graphicData>
        </a:graphic>
      </p:graphicFrame>
      <p:sp>
        <p:nvSpPr>
          <p:cNvPr id="9" name="テキスト ボックス 8">
            <a:extLst>
              <a:ext uri="{FF2B5EF4-FFF2-40B4-BE49-F238E27FC236}">
                <a16:creationId xmlns:a16="http://schemas.microsoft.com/office/drawing/2014/main" id="{A75E0753-8280-5696-A516-58960CCD5DB2}"/>
              </a:ext>
            </a:extLst>
          </p:cNvPr>
          <p:cNvSpPr txBox="1"/>
          <p:nvPr/>
        </p:nvSpPr>
        <p:spPr>
          <a:xfrm>
            <a:off x="395536" y="2060848"/>
            <a:ext cx="8480182" cy="307777"/>
          </a:xfrm>
          <a:prstGeom prst="rect">
            <a:avLst/>
          </a:prstGeom>
          <a:noFill/>
        </p:spPr>
        <p:txBody>
          <a:bodyPr wrap="square" rtlCol="0">
            <a:spAutoFit/>
          </a:bodyPr>
          <a:lstStyle/>
          <a:p>
            <a:pPr algn="ctr"/>
            <a:r>
              <a:rPr lang="en-US" altLang="ja-JP" sz="1400" u="sng" dirty="0"/>
              <a:t>Table. Stok B rest stock history</a:t>
            </a:r>
            <a:endParaRPr kumimoji="1" lang="ja-JP" altLang="en-US" sz="1400" u="sng" dirty="0"/>
          </a:p>
        </p:txBody>
      </p:sp>
      <p:pic>
        <p:nvPicPr>
          <p:cNvPr id="11" name="Picture 2">
            <a:extLst>
              <a:ext uri="{FF2B5EF4-FFF2-40B4-BE49-F238E27FC236}">
                <a16:creationId xmlns:a16="http://schemas.microsoft.com/office/drawing/2014/main" id="{437AC558-63DF-F3D9-DFAB-35DDE5F735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6380164"/>
            <a:ext cx="2847830" cy="375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0" name="表 9">
            <a:extLst>
              <a:ext uri="{FF2B5EF4-FFF2-40B4-BE49-F238E27FC236}">
                <a16:creationId xmlns:a16="http://schemas.microsoft.com/office/drawing/2014/main" id="{CCDD93AC-CD49-AA59-CB3D-F34A4FCB6CC2}"/>
              </a:ext>
            </a:extLst>
          </p:cNvPr>
          <p:cNvGraphicFramePr>
            <a:graphicFrameLocks noGrp="1"/>
          </p:cNvGraphicFramePr>
          <p:nvPr>
            <p:extLst>
              <p:ext uri="{D42A27DB-BD31-4B8C-83A1-F6EECF244321}">
                <p14:modId xmlns:p14="http://schemas.microsoft.com/office/powerpoint/2010/main" val="265648827"/>
              </p:ext>
            </p:extLst>
          </p:nvPr>
        </p:nvGraphicFramePr>
        <p:xfrm>
          <a:off x="404985" y="3542051"/>
          <a:ext cx="8334032" cy="2623253"/>
        </p:xfrm>
        <a:graphic>
          <a:graphicData uri="http://schemas.openxmlformats.org/drawingml/2006/table">
            <a:tbl>
              <a:tblPr firstRow="1" bandRow="1">
                <a:tableStyleId>{5940675A-B579-460E-94D1-54222C63F5DA}</a:tableStyleId>
              </a:tblPr>
              <a:tblGrid>
                <a:gridCol w="1190576">
                  <a:extLst>
                    <a:ext uri="{9D8B030D-6E8A-4147-A177-3AD203B41FA5}">
                      <a16:colId xmlns:a16="http://schemas.microsoft.com/office/drawing/2014/main" val="1411938398"/>
                    </a:ext>
                  </a:extLst>
                </a:gridCol>
                <a:gridCol w="1190576">
                  <a:extLst>
                    <a:ext uri="{9D8B030D-6E8A-4147-A177-3AD203B41FA5}">
                      <a16:colId xmlns:a16="http://schemas.microsoft.com/office/drawing/2014/main" val="1987382896"/>
                    </a:ext>
                  </a:extLst>
                </a:gridCol>
                <a:gridCol w="1190576">
                  <a:extLst>
                    <a:ext uri="{9D8B030D-6E8A-4147-A177-3AD203B41FA5}">
                      <a16:colId xmlns:a16="http://schemas.microsoft.com/office/drawing/2014/main" val="3641386065"/>
                    </a:ext>
                  </a:extLst>
                </a:gridCol>
                <a:gridCol w="1190576">
                  <a:extLst>
                    <a:ext uri="{9D8B030D-6E8A-4147-A177-3AD203B41FA5}">
                      <a16:colId xmlns:a16="http://schemas.microsoft.com/office/drawing/2014/main" val="3672393670"/>
                    </a:ext>
                  </a:extLst>
                </a:gridCol>
                <a:gridCol w="1190576">
                  <a:extLst>
                    <a:ext uri="{9D8B030D-6E8A-4147-A177-3AD203B41FA5}">
                      <a16:colId xmlns:a16="http://schemas.microsoft.com/office/drawing/2014/main" val="3575503164"/>
                    </a:ext>
                  </a:extLst>
                </a:gridCol>
                <a:gridCol w="1190576">
                  <a:extLst>
                    <a:ext uri="{9D8B030D-6E8A-4147-A177-3AD203B41FA5}">
                      <a16:colId xmlns:a16="http://schemas.microsoft.com/office/drawing/2014/main" val="756323410"/>
                    </a:ext>
                  </a:extLst>
                </a:gridCol>
                <a:gridCol w="1190576">
                  <a:extLst>
                    <a:ext uri="{9D8B030D-6E8A-4147-A177-3AD203B41FA5}">
                      <a16:colId xmlns:a16="http://schemas.microsoft.com/office/drawing/2014/main" val="2515917478"/>
                    </a:ext>
                  </a:extLst>
                </a:gridCol>
              </a:tblGrid>
              <a:tr h="150693">
                <a:tc>
                  <a:txBody>
                    <a:bodyPr/>
                    <a:lstStyle/>
                    <a:p>
                      <a:pPr algn="ctr">
                        <a:lnSpc>
                          <a:spcPts val="1400"/>
                        </a:lnSpc>
                      </a:pPr>
                      <a:r>
                        <a:rPr kumimoji="1" lang="en-US" altLang="ja-JP" sz="1400" dirty="0"/>
                        <a:t>Date</a:t>
                      </a:r>
                      <a:endParaRPr kumimoji="1" lang="ja-JP" altLang="en-US" sz="1400" dirty="0"/>
                    </a:p>
                  </a:txBody>
                  <a:tcPr anchor="ctr">
                    <a:solidFill>
                      <a:schemeClr val="bg1">
                        <a:lumMod val="95000"/>
                      </a:schemeClr>
                    </a:solidFill>
                  </a:tcPr>
                </a:tc>
                <a:tc>
                  <a:txBody>
                    <a:bodyPr/>
                    <a:lstStyle/>
                    <a:p>
                      <a:pPr algn="ctr">
                        <a:lnSpc>
                          <a:spcPts val="1400"/>
                        </a:lnSpc>
                      </a:pPr>
                      <a:r>
                        <a:rPr kumimoji="1" lang="en-US" altLang="ja-JP" sz="1400" dirty="0"/>
                        <a:t>Cutting </a:t>
                      </a:r>
                    </a:p>
                    <a:p>
                      <a:pPr algn="ctr">
                        <a:lnSpc>
                          <a:spcPts val="1400"/>
                        </a:lnSpc>
                      </a:pPr>
                      <a:r>
                        <a:rPr kumimoji="1" lang="en-US" altLang="ja-JP" sz="1400" dirty="0"/>
                        <a:t>machine</a:t>
                      </a:r>
                    </a:p>
                  </a:txBody>
                  <a:tcPr anchor="ctr">
                    <a:solidFill>
                      <a:schemeClr val="bg1">
                        <a:lumMod val="95000"/>
                      </a:schemeClr>
                    </a:solidFill>
                  </a:tcPr>
                </a:tc>
                <a:tc>
                  <a:txBody>
                    <a:bodyPr/>
                    <a:lstStyle/>
                    <a:p>
                      <a:pPr algn="ctr">
                        <a:lnSpc>
                          <a:spcPts val="1400"/>
                        </a:lnSpc>
                      </a:pPr>
                      <a:r>
                        <a:rPr kumimoji="1" lang="en-US" altLang="ja-JP" sz="1400" dirty="0"/>
                        <a:t>Start</a:t>
                      </a:r>
                      <a:endParaRPr kumimoji="1" lang="ja-JP" altLang="en-US" sz="1400" dirty="0"/>
                    </a:p>
                  </a:txBody>
                  <a:tcPr anchor="ctr">
                    <a:solidFill>
                      <a:schemeClr val="bg1">
                        <a:lumMod val="95000"/>
                      </a:schemeClr>
                    </a:solidFill>
                  </a:tcPr>
                </a:tc>
                <a:tc>
                  <a:txBody>
                    <a:bodyPr/>
                    <a:lstStyle/>
                    <a:p>
                      <a:pPr algn="ctr">
                        <a:lnSpc>
                          <a:spcPts val="1400"/>
                        </a:lnSpc>
                      </a:pPr>
                      <a:r>
                        <a:rPr kumimoji="1" lang="en-US" altLang="ja-JP" sz="1400" dirty="0"/>
                        <a:t>Finish</a:t>
                      </a:r>
                      <a:endParaRPr kumimoji="1" lang="ja-JP" altLang="en-US" sz="1400" dirty="0"/>
                    </a:p>
                  </a:txBody>
                  <a:tcPr anchor="ctr">
                    <a:solidFill>
                      <a:schemeClr val="bg1">
                        <a:lumMod val="95000"/>
                      </a:schemeClr>
                    </a:solidFill>
                  </a:tcPr>
                </a:tc>
                <a:tc>
                  <a:txBody>
                    <a:bodyPr/>
                    <a:lstStyle/>
                    <a:p>
                      <a:pPr algn="ctr">
                        <a:lnSpc>
                          <a:spcPts val="1400"/>
                        </a:lnSpc>
                      </a:pPr>
                      <a:r>
                        <a:rPr kumimoji="1" lang="en-US" altLang="ja-JP" sz="1400" dirty="0"/>
                        <a:t>Material</a:t>
                      </a:r>
                      <a:endParaRPr kumimoji="1" lang="ja-JP" altLang="en-US" sz="1400" dirty="0"/>
                    </a:p>
                  </a:txBody>
                  <a:tcPr anchor="ctr">
                    <a:solidFill>
                      <a:schemeClr val="bg1">
                        <a:lumMod val="95000"/>
                      </a:schemeClr>
                    </a:solidFill>
                  </a:tcPr>
                </a:tc>
                <a:tc>
                  <a:txBody>
                    <a:bodyPr/>
                    <a:lstStyle/>
                    <a:p>
                      <a:pPr algn="ctr">
                        <a:lnSpc>
                          <a:spcPts val="1400"/>
                        </a:lnSpc>
                      </a:pPr>
                      <a:r>
                        <a:rPr kumimoji="1" lang="en-US" altLang="ja-JP" sz="1400" dirty="0"/>
                        <a:t>Order Size</a:t>
                      </a:r>
                      <a:endParaRPr kumimoji="1" lang="ja-JP" altLang="en-US" sz="1400" dirty="0"/>
                    </a:p>
                  </a:txBody>
                  <a:tcPr anchor="ctr">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lnSpc>
                          <a:spcPts val="1400"/>
                        </a:lnSpc>
                      </a:pPr>
                      <a:r>
                        <a:rPr kumimoji="1" lang="en-US" altLang="ja-JP" sz="1400" dirty="0"/>
                        <a:t>Pcs</a:t>
                      </a:r>
                      <a:endParaRPr kumimoji="1" lang="ja-JP" altLang="en-US" sz="1400" dirty="0"/>
                    </a:p>
                  </a:txBody>
                  <a:tcPr anchor="ctr">
                    <a:lnL w="12700" cap="flat" cmpd="sng" algn="ctr">
                      <a:solidFill>
                        <a:schemeClr val="tx1"/>
                      </a:solidFill>
                      <a:prstDash val="solid"/>
                      <a:round/>
                      <a:headEnd type="none" w="med" len="med"/>
                      <a:tailEnd type="none" w="med" len="med"/>
                    </a:lnL>
                    <a:solidFill>
                      <a:schemeClr val="bg1">
                        <a:lumMod val="95000"/>
                      </a:schemeClr>
                    </a:solidFill>
                  </a:tcPr>
                </a:tc>
                <a:extLst>
                  <a:ext uri="{0D108BD9-81ED-4DB2-BD59-A6C34878D82A}">
                    <a16:rowId xmlns:a16="http://schemas.microsoft.com/office/drawing/2014/main" val="1157496638"/>
                  </a:ext>
                </a:extLst>
              </a:tr>
              <a:tr h="150693">
                <a:tc rowSpan="8">
                  <a:txBody>
                    <a:bodyPr/>
                    <a:lstStyle/>
                    <a:p>
                      <a:pPr algn="ctr">
                        <a:lnSpc>
                          <a:spcPts val="1400"/>
                        </a:lnSpc>
                      </a:pPr>
                      <a:r>
                        <a:rPr kumimoji="1" lang="en-US" altLang="ja-JP" sz="1400" dirty="0"/>
                        <a:t>2024/4/17</a:t>
                      </a:r>
                    </a:p>
                  </a:txBody>
                  <a:tcPr anchor="ctr"/>
                </a:tc>
                <a:tc rowSpan="8">
                  <a:txBody>
                    <a:bodyPr/>
                    <a:lstStyle/>
                    <a:p>
                      <a:pPr algn="ctr">
                        <a:lnSpc>
                          <a:spcPts val="1400"/>
                        </a:lnSpc>
                      </a:pPr>
                      <a:r>
                        <a:rPr kumimoji="1" lang="en-US" altLang="ja-JP" sz="1400" dirty="0"/>
                        <a:t>C11</a:t>
                      </a:r>
                    </a:p>
                  </a:txBody>
                  <a:tcPr anchor="ctr"/>
                </a:tc>
                <a:tc>
                  <a:txBody>
                    <a:bodyPr/>
                    <a:lstStyle/>
                    <a:p>
                      <a:pPr algn="ctr">
                        <a:lnSpc>
                          <a:spcPts val="1400"/>
                        </a:lnSpc>
                      </a:pPr>
                      <a:r>
                        <a:rPr kumimoji="1" lang="en-US" altLang="ja-JP" sz="1400" dirty="0"/>
                        <a:t>8:30 AM</a:t>
                      </a:r>
                      <a:endParaRPr kumimoji="1" lang="ja-JP" altLang="en-US" sz="1400" dirty="0"/>
                    </a:p>
                  </a:txBody>
                  <a:tcPr anchor="ctr"/>
                </a:tc>
                <a:tc>
                  <a:txBody>
                    <a:bodyPr/>
                    <a:lstStyle/>
                    <a:p>
                      <a:pPr algn="ctr">
                        <a:lnSpc>
                          <a:spcPts val="1400"/>
                        </a:lnSpc>
                      </a:pPr>
                      <a:r>
                        <a:rPr kumimoji="1" lang="en-US" altLang="ja-JP" sz="1400" dirty="0"/>
                        <a:t>2:30 PM</a:t>
                      </a:r>
                      <a:endParaRPr kumimoji="1" lang="ja-JP" altLang="en-US" sz="1400" dirty="0"/>
                    </a:p>
                  </a:txBody>
                  <a:tcPr anchor="ctr"/>
                </a:tc>
                <a:tc>
                  <a:txBody>
                    <a:bodyPr/>
                    <a:lstStyle/>
                    <a:p>
                      <a:pPr algn="ctr">
                        <a:lnSpc>
                          <a:spcPts val="1400"/>
                        </a:lnSpc>
                      </a:pPr>
                      <a:r>
                        <a:rPr kumimoji="1" lang="en-US" altLang="ja-JP" sz="1400" dirty="0"/>
                        <a:t>SKD61</a:t>
                      </a:r>
                      <a:endParaRPr kumimoji="1" lang="ja-JP" altLang="en-US" sz="1400" dirty="0"/>
                    </a:p>
                  </a:txBody>
                  <a:tcPr anchor="ctr"/>
                </a:tc>
                <a:tc>
                  <a:txBody>
                    <a:bodyPr/>
                    <a:lstStyle/>
                    <a:p>
                      <a:pPr algn="ctr">
                        <a:lnSpc>
                          <a:spcPts val="1400"/>
                        </a:lnSpc>
                      </a:pPr>
                      <a:r>
                        <a:rPr kumimoji="1" lang="en-US" altLang="ja-JP" sz="1400" dirty="0"/>
                        <a:t>φ95x92L</a:t>
                      </a:r>
                      <a:endParaRPr kumimoji="1" lang="ja-JP" altLang="en-US" sz="1400" dirty="0"/>
                    </a:p>
                  </a:txBody>
                  <a:tcPr anchor="ctr">
                    <a:lnR w="12700" cap="flat" cmpd="sng" algn="ctr">
                      <a:solidFill>
                        <a:schemeClr val="tx1"/>
                      </a:solidFill>
                      <a:prstDash val="solid"/>
                      <a:round/>
                      <a:headEnd type="none" w="med" len="med"/>
                      <a:tailEnd type="none" w="med" len="med"/>
                    </a:lnR>
                  </a:tcPr>
                </a:tc>
                <a:tc>
                  <a:txBody>
                    <a:bodyPr/>
                    <a:lstStyle/>
                    <a:p>
                      <a:pPr algn="ctr">
                        <a:lnSpc>
                          <a:spcPts val="1400"/>
                        </a:lnSpc>
                      </a:pPr>
                      <a:r>
                        <a:rPr kumimoji="1" lang="en-US" altLang="ja-JP" sz="1400" dirty="0"/>
                        <a:t>5</a:t>
                      </a:r>
                      <a:endParaRPr kumimoji="1" lang="ja-JP" altLang="en-US" sz="14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919776418"/>
                  </a:ext>
                </a:extLst>
              </a:tr>
              <a:tr h="150693">
                <a:tc vMerge="1">
                  <a:txBody>
                    <a:bodyPr/>
                    <a:lstStyle/>
                    <a:p>
                      <a:pPr algn="ctr">
                        <a:lnSpc>
                          <a:spcPts val="1400"/>
                        </a:lnSpc>
                      </a:pPr>
                      <a:endParaRPr kumimoji="1" lang="ja-JP" altLang="en-US" sz="1400"/>
                    </a:p>
                  </a:txBody>
                  <a:tcPr anchor="ctr"/>
                </a:tc>
                <a:tc vMerge="1">
                  <a:txBody>
                    <a:bodyPr/>
                    <a:lstStyle/>
                    <a:p>
                      <a:pPr algn="ctr">
                        <a:lnSpc>
                          <a:spcPts val="1400"/>
                        </a:lnSpc>
                      </a:pPr>
                      <a:endParaRPr kumimoji="1" lang="ja-JP" altLang="en-US" sz="1400" dirty="0"/>
                    </a:p>
                  </a:txBody>
                  <a:tcPr anchor="ctr"/>
                </a:tc>
                <a:tc>
                  <a:txBody>
                    <a:bodyPr/>
                    <a:lstStyle/>
                    <a:p>
                      <a:pPr algn="ctr">
                        <a:lnSpc>
                          <a:spcPts val="1400"/>
                        </a:lnSpc>
                      </a:pPr>
                      <a:r>
                        <a:rPr kumimoji="1" lang="en-US" altLang="ja-JP" sz="1400" dirty="0"/>
                        <a:t>2:30 PM</a:t>
                      </a:r>
                      <a:endParaRPr kumimoji="1" lang="ja-JP" altLang="en-US" sz="1400" dirty="0"/>
                    </a:p>
                  </a:txBody>
                  <a:tcPr anchor="ctr">
                    <a:solidFill>
                      <a:schemeClr val="accent5">
                        <a:lumMod val="20000"/>
                        <a:lumOff val="80000"/>
                      </a:schemeClr>
                    </a:solidFill>
                  </a:tcPr>
                </a:tc>
                <a:tc>
                  <a:txBody>
                    <a:bodyPr/>
                    <a:lstStyle/>
                    <a:p>
                      <a:pPr algn="ctr">
                        <a:lnSpc>
                          <a:spcPts val="1400"/>
                        </a:lnSpc>
                      </a:pPr>
                      <a:r>
                        <a:rPr kumimoji="1" lang="en-US" altLang="ja-JP" sz="1400" dirty="0"/>
                        <a:t>4:51 PM</a:t>
                      </a:r>
                      <a:endParaRPr kumimoji="1" lang="ja-JP" altLang="en-US" sz="1400" dirty="0"/>
                    </a:p>
                  </a:txBody>
                  <a:tcPr anchor="ctr">
                    <a:solidFill>
                      <a:schemeClr val="accent5">
                        <a:lumMod val="20000"/>
                        <a:lumOff val="80000"/>
                      </a:schemeClr>
                    </a:solidFill>
                  </a:tcPr>
                </a:tc>
                <a:tc>
                  <a:txBody>
                    <a:bodyPr/>
                    <a:lstStyle/>
                    <a:p>
                      <a:pPr algn="ctr">
                        <a:lnSpc>
                          <a:spcPts val="1400"/>
                        </a:lnSpc>
                      </a:pPr>
                      <a:r>
                        <a:rPr kumimoji="1" lang="en-US" altLang="ja-JP" sz="1400" dirty="0"/>
                        <a:t>DC11</a:t>
                      </a:r>
                      <a:endParaRPr kumimoji="1" lang="ja-JP" altLang="en-US" sz="1400" dirty="0"/>
                    </a:p>
                  </a:txBody>
                  <a:tcPr anchor="ctr">
                    <a:solidFill>
                      <a:schemeClr val="accent5">
                        <a:lumMod val="20000"/>
                        <a:lumOff val="80000"/>
                      </a:schemeClr>
                    </a:solidFill>
                  </a:tcPr>
                </a:tc>
                <a:tc>
                  <a:txBody>
                    <a:bodyPr/>
                    <a:lstStyle/>
                    <a:p>
                      <a:pPr algn="ctr">
                        <a:lnSpc>
                          <a:spcPts val="1400"/>
                        </a:lnSpc>
                      </a:pPr>
                      <a:r>
                        <a:rPr kumimoji="1" lang="el-GR" altLang="ja-JP" sz="1400" dirty="0"/>
                        <a:t>φ</a:t>
                      </a:r>
                      <a:r>
                        <a:rPr kumimoji="1" lang="en-US" altLang="ja-JP" sz="1400" dirty="0"/>
                        <a:t>242x42L</a:t>
                      </a:r>
                    </a:p>
                  </a:txBody>
                  <a:tcPr anchor="ct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lnSpc>
                          <a:spcPts val="1400"/>
                        </a:lnSpc>
                      </a:pPr>
                      <a:r>
                        <a:rPr kumimoji="1" lang="en-US" altLang="ja-JP" sz="1400" dirty="0"/>
                        <a:t>1</a:t>
                      </a:r>
                      <a:endParaRPr kumimoji="1" lang="ja-JP" altLang="en-US" sz="1400" dirty="0"/>
                    </a:p>
                  </a:txBody>
                  <a:tcPr anchor="ctr">
                    <a:lnL w="12700" cap="flat" cmpd="sng" algn="ctr">
                      <a:solidFill>
                        <a:schemeClr val="tx1"/>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698352234"/>
                  </a:ext>
                </a:extLst>
              </a:tr>
              <a:tr h="150693">
                <a:tc vMerge="1">
                  <a:txBody>
                    <a:bodyPr/>
                    <a:lstStyle/>
                    <a:p>
                      <a:pPr algn="ctr">
                        <a:lnSpc>
                          <a:spcPts val="1400"/>
                        </a:lnSpc>
                      </a:pPr>
                      <a:endParaRPr kumimoji="1" lang="ja-JP" altLang="en-US" sz="1400"/>
                    </a:p>
                  </a:txBody>
                  <a:tcPr anchor="ctr"/>
                </a:tc>
                <a:tc vMerge="1">
                  <a:txBody>
                    <a:bodyPr/>
                    <a:lstStyle/>
                    <a:p>
                      <a:pPr algn="ctr">
                        <a:lnSpc>
                          <a:spcPts val="1400"/>
                        </a:lnSpc>
                      </a:pPr>
                      <a:endParaRPr kumimoji="1" lang="ja-JP" altLang="en-US" sz="1400"/>
                    </a:p>
                  </a:txBody>
                  <a:tcPr anchor="ctr"/>
                </a:tc>
                <a:tc>
                  <a:txBody>
                    <a:bodyPr/>
                    <a:lstStyle/>
                    <a:p>
                      <a:pPr algn="ctr">
                        <a:lnSpc>
                          <a:spcPts val="1400"/>
                        </a:lnSpc>
                      </a:pPr>
                      <a:r>
                        <a:rPr kumimoji="1" lang="en-US" altLang="ja-JP" sz="1400" dirty="0"/>
                        <a:t>4:51 PM</a:t>
                      </a:r>
                      <a:endParaRPr kumimoji="1" lang="ja-JP" altLang="en-US" sz="1400" dirty="0"/>
                    </a:p>
                  </a:txBody>
                  <a:tcPr anchor="ctr">
                    <a:solidFill>
                      <a:srgbClr val="FFFF00"/>
                    </a:solidFill>
                  </a:tcPr>
                </a:tc>
                <a:tc>
                  <a:txBody>
                    <a:bodyPr/>
                    <a:lstStyle/>
                    <a:p>
                      <a:pPr algn="ctr">
                        <a:lnSpc>
                          <a:spcPts val="1400"/>
                        </a:lnSpc>
                      </a:pPr>
                      <a:r>
                        <a:rPr kumimoji="1" lang="en-US" altLang="ja-JP" sz="1400" dirty="0"/>
                        <a:t>5:27 PM</a:t>
                      </a:r>
                      <a:endParaRPr kumimoji="1" lang="ja-JP" altLang="en-US" sz="1400" dirty="0"/>
                    </a:p>
                  </a:txBody>
                  <a:tcPr anchor="ctr">
                    <a:solidFill>
                      <a:srgbClr val="FFFF00"/>
                    </a:solidFill>
                  </a:tcPr>
                </a:tc>
                <a:tc>
                  <a:txBody>
                    <a:bodyPr/>
                    <a:lstStyle/>
                    <a:p>
                      <a:pPr algn="ctr">
                        <a:lnSpc>
                          <a:spcPts val="1400"/>
                        </a:lnSpc>
                      </a:pPr>
                      <a:r>
                        <a:rPr kumimoji="1" lang="en-US" altLang="ja-JP" sz="1400" dirty="0"/>
                        <a:t>DHA-WORLD</a:t>
                      </a:r>
                      <a:endParaRPr kumimoji="1" lang="ja-JP" altLang="en-US" sz="1400" dirty="0"/>
                    </a:p>
                  </a:txBody>
                  <a:tcPr anchor="ctr">
                    <a:solidFill>
                      <a:srgbClr val="FFFF00"/>
                    </a:solidFill>
                  </a:tcPr>
                </a:tc>
                <a:tc>
                  <a:txBody>
                    <a:bodyPr/>
                    <a:lstStyle/>
                    <a:p>
                      <a:pPr algn="ctr">
                        <a:lnSpc>
                          <a:spcPts val="1400"/>
                        </a:lnSpc>
                      </a:pPr>
                      <a:r>
                        <a:rPr kumimoji="1" lang="en-US" altLang="ja-JP" sz="1400" dirty="0"/>
                        <a:t>61x85x126</a:t>
                      </a:r>
                      <a:endParaRPr kumimoji="1" lang="ja-JP" altLang="en-US" sz="1400" dirty="0"/>
                    </a:p>
                  </a:txBody>
                  <a:tcPr anchor="ctr">
                    <a:lnR w="12700" cap="flat" cmpd="sng" algn="ctr">
                      <a:solidFill>
                        <a:schemeClr val="tx1"/>
                      </a:solidFill>
                      <a:prstDash val="solid"/>
                      <a:round/>
                      <a:headEnd type="none" w="med" len="med"/>
                      <a:tailEnd type="none" w="med" len="med"/>
                    </a:lnR>
                    <a:solidFill>
                      <a:srgbClr val="FFFF00"/>
                    </a:solidFill>
                  </a:tcPr>
                </a:tc>
                <a:tc>
                  <a:txBody>
                    <a:bodyPr/>
                    <a:lstStyle/>
                    <a:p>
                      <a:pPr algn="ctr">
                        <a:lnSpc>
                          <a:spcPts val="1400"/>
                        </a:lnSpc>
                      </a:pPr>
                      <a:r>
                        <a:rPr kumimoji="1" lang="en-US" altLang="ja-JP" sz="1400" dirty="0"/>
                        <a:t>2</a:t>
                      </a:r>
                      <a:endParaRPr kumimoji="1" lang="ja-JP" altLang="en-US" sz="1400" dirty="0"/>
                    </a:p>
                  </a:txBody>
                  <a:tcPr anchor="ct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val="1077660728"/>
                  </a:ext>
                </a:extLst>
              </a:tr>
              <a:tr h="150693">
                <a:tc vMerge="1">
                  <a:txBody>
                    <a:bodyPr/>
                    <a:lstStyle/>
                    <a:p>
                      <a:pPr algn="ctr">
                        <a:lnSpc>
                          <a:spcPts val="1400"/>
                        </a:lnSpc>
                      </a:pPr>
                      <a:endParaRPr kumimoji="1" lang="ja-JP" altLang="en-US" sz="1400"/>
                    </a:p>
                  </a:txBody>
                  <a:tcPr anchor="ctr"/>
                </a:tc>
                <a:tc vMerge="1">
                  <a:txBody>
                    <a:bodyPr/>
                    <a:lstStyle/>
                    <a:p>
                      <a:pPr algn="ctr">
                        <a:lnSpc>
                          <a:spcPts val="1400"/>
                        </a:lnSpc>
                      </a:pPr>
                      <a:endParaRPr kumimoji="1" lang="ja-JP" altLang="en-US" sz="1400"/>
                    </a:p>
                  </a:txBody>
                  <a:tcPr anchor="ctr"/>
                </a:tc>
                <a:tc>
                  <a:txBody>
                    <a:bodyPr/>
                    <a:lstStyle/>
                    <a:p>
                      <a:pPr algn="ctr">
                        <a:lnSpc>
                          <a:spcPts val="1400"/>
                        </a:lnSpc>
                      </a:pPr>
                      <a:r>
                        <a:rPr kumimoji="1" lang="en-US" altLang="ja-JP" sz="1400" dirty="0"/>
                        <a:t>8:00 PM</a:t>
                      </a:r>
                      <a:endParaRPr kumimoji="1" lang="ja-JP" altLang="en-US" sz="1400" dirty="0"/>
                    </a:p>
                  </a:txBody>
                  <a:tcPr anchor="ctr">
                    <a:solidFill>
                      <a:schemeClr val="accent5">
                        <a:lumMod val="20000"/>
                        <a:lumOff val="80000"/>
                      </a:schemeClr>
                    </a:solidFill>
                  </a:tcPr>
                </a:tc>
                <a:tc>
                  <a:txBody>
                    <a:bodyPr/>
                    <a:lstStyle/>
                    <a:p>
                      <a:pPr algn="ctr">
                        <a:lnSpc>
                          <a:spcPts val="1400"/>
                        </a:lnSpc>
                      </a:pPr>
                      <a:r>
                        <a:rPr kumimoji="1" lang="en-US" altLang="ja-JP" sz="1400" dirty="0"/>
                        <a:t>9:08 PM</a:t>
                      </a:r>
                      <a:endParaRPr kumimoji="1" lang="ja-JP" altLang="en-US" sz="1400" dirty="0"/>
                    </a:p>
                  </a:txBody>
                  <a:tcPr anchor="ctr">
                    <a:solidFill>
                      <a:schemeClr val="accent5">
                        <a:lumMod val="20000"/>
                        <a:lumOff val="80000"/>
                      </a:schemeClr>
                    </a:solidFill>
                  </a:tcPr>
                </a:tc>
                <a:tc>
                  <a:txBody>
                    <a:bodyPr/>
                    <a:lstStyle/>
                    <a:p>
                      <a:pPr algn="ctr">
                        <a:lnSpc>
                          <a:spcPts val="1400"/>
                        </a:lnSpc>
                      </a:pPr>
                      <a:r>
                        <a:rPr kumimoji="1" lang="en-US" altLang="ja-JP" sz="1400" dirty="0"/>
                        <a:t>SCM440Q</a:t>
                      </a:r>
                      <a:endParaRPr kumimoji="1" lang="ja-JP" altLang="en-US" sz="1400" dirty="0"/>
                    </a:p>
                  </a:txBody>
                  <a:tcPr anchor="ctr">
                    <a:solidFill>
                      <a:schemeClr val="accent5">
                        <a:lumMod val="20000"/>
                        <a:lumOff val="80000"/>
                      </a:schemeClr>
                    </a:solidFill>
                  </a:tcPr>
                </a:tc>
                <a:tc>
                  <a:txBody>
                    <a:bodyPr/>
                    <a:lstStyle/>
                    <a:p>
                      <a:pPr algn="ctr">
                        <a:lnSpc>
                          <a:spcPts val="1400"/>
                        </a:lnSpc>
                      </a:pPr>
                      <a:r>
                        <a:rPr kumimoji="1" lang="el-GR" altLang="ja-JP" sz="1400" dirty="0"/>
                        <a:t>φ</a:t>
                      </a:r>
                      <a:r>
                        <a:rPr kumimoji="1" lang="en-US" altLang="ja-JP" sz="1400" dirty="0"/>
                        <a:t>180x70L</a:t>
                      </a:r>
                    </a:p>
                  </a:txBody>
                  <a:tcPr anchor="ct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lnSpc>
                          <a:spcPts val="1400"/>
                        </a:lnSpc>
                      </a:pPr>
                      <a:r>
                        <a:rPr kumimoji="1" lang="en-US" altLang="ja-JP" sz="1400" dirty="0"/>
                        <a:t>2</a:t>
                      </a:r>
                      <a:endParaRPr kumimoji="1" lang="ja-JP" altLang="en-US" sz="1400" dirty="0"/>
                    </a:p>
                  </a:txBody>
                  <a:tcPr anchor="ctr">
                    <a:lnL w="12700" cap="flat" cmpd="sng" algn="ctr">
                      <a:solidFill>
                        <a:schemeClr val="tx1"/>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402196331"/>
                  </a:ext>
                </a:extLst>
              </a:tr>
              <a:tr h="150693">
                <a:tc vMerge="1">
                  <a:txBody>
                    <a:bodyPr/>
                    <a:lstStyle/>
                    <a:p>
                      <a:pPr algn="ctr">
                        <a:lnSpc>
                          <a:spcPts val="1400"/>
                        </a:lnSpc>
                      </a:pPr>
                      <a:endParaRPr kumimoji="1" lang="ja-JP" altLang="en-US" sz="1400"/>
                    </a:p>
                  </a:txBody>
                  <a:tcPr anchor="ctr"/>
                </a:tc>
                <a:tc vMerge="1">
                  <a:txBody>
                    <a:bodyPr/>
                    <a:lstStyle/>
                    <a:p>
                      <a:pPr algn="ctr">
                        <a:lnSpc>
                          <a:spcPts val="1400"/>
                        </a:lnSpc>
                      </a:pPr>
                      <a:endParaRPr kumimoji="1" lang="ja-JP" altLang="en-US" sz="1400"/>
                    </a:p>
                  </a:txBody>
                  <a:tcPr anchor="ctr"/>
                </a:tc>
                <a:tc>
                  <a:txBody>
                    <a:bodyPr/>
                    <a:lstStyle/>
                    <a:p>
                      <a:pPr algn="ctr">
                        <a:lnSpc>
                          <a:spcPts val="1400"/>
                        </a:lnSpc>
                      </a:pPr>
                      <a:r>
                        <a:rPr kumimoji="1" lang="en-US" altLang="ja-JP" sz="1400" dirty="0"/>
                        <a:t>9:08 PM</a:t>
                      </a:r>
                      <a:endParaRPr kumimoji="1" lang="ja-JP" altLang="en-US" sz="1400" dirty="0"/>
                    </a:p>
                  </a:txBody>
                  <a:tcPr anchor="ctr">
                    <a:solidFill>
                      <a:schemeClr val="bg1"/>
                    </a:solidFill>
                  </a:tcPr>
                </a:tc>
                <a:tc>
                  <a:txBody>
                    <a:bodyPr/>
                    <a:lstStyle/>
                    <a:p>
                      <a:pPr algn="ctr">
                        <a:lnSpc>
                          <a:spcPts val="1400"/>
                        </a:lnSpc>
                      </a:pPr>
                      <a:r>
                        <a:rPr kumimoji="1" lang="en-US" altLang="ja-JP" sz="1400" dirty="0"/>
                        <a:t>10:17 PM</a:t>
                      </a:r>
                      <a:endParaRPr kumimoji="1" lang="ja-JP" altLang="en-US" sz="1400" dirty="0"/>
                    </a:p>
                  </a:txBody>
                  <a:tcPr anchor="ctr">
                    <a:solidFill>
                      <a:schemeClr val="bg1"/>
                    </a:solidFill>
                  </a:tcPr>
                </a:tc>
                <a:tc>
                  <a:txBody>
                    <a:bodyPr/>
                    <a:lstStyle/>
                    <a:p>
                      <a:pPr algn="ctr">
                        <a:lnSpc>
                          <a:spcPts val="1400"/>
                        </a:lnSpc>
                      </a:pPr>
                      <a:r>
                        <a:rPr kumimoji="1" lang="en-US" altLang="ja-JP" sz="1400" dirty="0"/>
                        <a:t>SCM440Q</a:t>
                      </a:r>
                      <a:endParaRPr kumimoji="1" lang="ja-JP" altLang="en-US" sz="1400" dirty="0"/>
                    </a:p>
                  </a:txBody>
                  <a:tcPr anchor="ctr">
                    <a:solidFill>
                      <a:schemeClr val="bg1"/>
                    </a:solidFill>
                  </a:tcPr>
                </a:tc>
                <a:tc>
                  <a:txBody>
                    <a:bodyPr/>
                    <a:lstStyle/>
                    <a:p>
                      <a:pPr algn="ctr">
                        <a:lnSpc>
                          <a:spcPts val="1400"/>
                        </a:lnSpc>
                      </a:pPr>
                      <a:r>
                        <a:rPr kumimoji="1" lang="el-GR" altLang="ja-JP" sz="1400" dirty="0"/>
                        <a:t>φ</a:t>
                      </a:r>
                      <a:r>
                        <a:rPr kumimoji="1" lang="en-US" altLang="ja-JP" sz="1400" dirty="0"/>
                        <a:t>180x35L</a:t>
                      </a:r>
                    </a:p>
                  </a:txBody>
                  <a:tcPr anchor="ctr">
                    <a:lnR w="12700" cap="flat" cmpd="sng" algn="ctr">
                      <a:solidFill>
                        <a:schemeClr val="tx1"/>
                      </a:solidFill>
                      <a:prstDash val="solid"/>
                      <a:round/>
                      <a:headEnd type="none" w="med" len="med"/>
                      <a:tailEnd type="none" w="med" len="med"/>
                    </a:lnR>
                    <a:solidFill>
                      <a:schemeClr val="bg1"/>
                    </a:solidFill>
                  </a:tcPr>
                </a:tc>
                <a:tc>
                  <a:txBody>
                    <a:bodyPr/>
                    <a:lstStyle/>
                    <a:p>
                      <a:pPr algn="ctr">
                        <a:lnSpc>
                          <a:spcPts val="1400"/>
                        </a:lnSpc>
                      </a:pPr>
                      <a:r>
                        <a:rPr kumimoji="1" lang="en-US" altLang="ja-JP" sz="1400" dirty="0"/>
                        <a:t>2</a:t>
                      </a:r>
                      <a:endParaRPr kumimoji="1" lang="ja-JP" altLang="en-US" sz="1400" dirty="0"/>
                    </a:p>
                  </a:txBody>
                  <a:tcPr anchor="ctr">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3120252415"/>
                  </a:ext>
                </a:extLst>
              </a:tr>
              <a:tr h="150693">
                <a:tc vMerge="1">
                  <a:txBody>
                    <a:bodyPr/>
                    <a:lstStyle/>
                    <a:p>
                      <a:pPr algn="ctr">
                        <a:lnSpc>
                          <a:spcPts val="1400"/>
                        </a:lnSpc>
                      </a:pPr>
                      <a:endParaRPr kumimoji="1" lang="ja-JP" altLang="en-US" sz="1400"/>
                    </a:p>
                  </a:txBody>
                  <a:tcPr anchor="ctr"/>
                </a:tc>
                <a:tc vMerge="1">
                  <a:txBody>
                    <a:bodyPr/>
                    <a:lstStyle/>
                    <a:p>
                      <a:pPr algn="ctr">
                        <a:lnSpc>
                          <a:spcPts val="1400"/>
                        </a:lnSpc>
                      </a:pPr>
                      <a:endParaRPr kumimoji="1" lang="ja-JP" altLang="en-US" sz="1400"/>
                    </a:p>
                  </a:txBody>
                  <a:tcPr anchor="ctr"/>
                </a:tc>
                <a:tc>
                  <a:txBody>
                    <a:bodyPr/>
                    <a:lstStyle/>
                    <a:p>
                      <a:pPr algn="ctr">
                        <a:lnSpc>
                          <a:spcPts val="1400"/>
                        </a:lnSpc>
                      </a:pPr>
                      <a:r>
                        <a:rPr kumimoji="1" lang="en-US" altLang="ja-JP" sz="1400" dirty="0"/>
                        <a:t>10:17 PM</a:t>
                      </a:r>
                      <a:endParaRPr kumimoji="1" lang="ja-JP" altLang="en-US" sz="1400" dirty="0"/>
                    </a:p>
                  </a:txBody>
                  <a:tcPr anchor="ctr">
                    <a:solidFill>
                      <a:schemeClr val="bg1"/>
                    </a:solidFill>
                  </a:tcPr>
                </a:tc>
                <a:tc>
                  <a:txBody>
                    <a:bodyPr/>
                    <a:lstStyle/>
                    <a:p>
                      <a:pPr algn="ctr">
                        <a:lnSpc>
                          <a:spcPts val="1400"/>
                        </a:lnSpc>
                      </a:pPr>
                      <a:r>
                        <a:rPr kumimoji="1" lang="en-US" altLang="ja-JP" sz="1400" dirty="0"/>
                        <a:t>10:40 PM</a:t>
                      </a:r>
                      <a:endParaRPr kumimoji="1" lang="ja-JP" altLang="en-US" sz="1400" dirty="0"/>
                    </a:p>
                  </a:txBody>
                  <a:tcPr anchor="ctr">
                    <a:solidFill>
                      <a:schemeClr val="bg1"/>
                    </a:solidFill>
                  </a:tcPr>
                </a:tc>
                <a:tc>
                  <a:txBody>
                    <a:bodyPr/>
                    <a:lstStyle/>
                    <a:p>
                      <a:pPr algn="ctr">
                        <a:lnSpc>
                          <a:spcPts val="1400"/>
                        </a:lnSpc>
                      </a:pPr>
                      <a:r>
                        <a:rPr kumimoji="1" lang="en-US" altLang="ja-JP" sz="1400" dirty="0"/>
                        <a:t>P20</a:t>
                      </a:r>
                      <a:endParaRPr kumimoji="1" lang="ja-JP" altLang="en-US" sz="1400" dirty="0"/>
                    </a:p>
                  </a:txBody>
                  <a:tcPr anchor="ctr">
                    <a:solidFill>
                      <a:schemeClr val="bg1"/>
                    </a:solidFill>
                  </a:tcPr>
                </a:tc>
                <a:tc>
                  <a:txBody>
                    <a:bodyPr/>
                    <a:lstStyle/>
                    <a:p>
                      <a:pPr algn="ctr">
                        <a:lnSpc>
                          <a:spcPts val="1400"/>
                        </a:lnSpc>
                      </a:pPr>
                      <a:r>
                        <a:rPr kumimoji="1" lang="en-US" altLang="ja-JP" sz="1400" dirty="0"/>
                        <a:t>35x155x155</a:t>
                      </a:r>
                      <a:endParaRPr kumimoji="1" lang="ja-JP" altLang="en-US" sz="1400" dirty="0"/>
                    </a:p>
                  </a:txBody>
                  <a:tcPr anchor="ctr">
                    <a:lnR w="12700" cap="flat" cmpd="sng" algn="ctr">
                      <a:solidFill>
                        <a:schemeClr val="tx1"/>
                      </a:solidFill>
                      <a:prstDash val="solid"/>
                      <a:round/>
                      <a:headEnd type="none" w="med" len="med"/>
                      <a:tailEnd type="none" w="med" len="med"/>
                    </a:lnR>
                    <a:solidFill>
                      <a:schemeClr val="bg1"/>
                    </a:solidFill>
                  </a:tcPr>
                </a:tc>
                <a:tc>
                  <a:txBody>
                    <a:bodyPr/>
                    <a:lstStyle/>
                    <a:p>
                      <a:pPr algn="ctr">
                        <a:lnSpc>
                          <a:spcPts val="1400"/>
                        </a:lnSpc>
                      </a:pPr>
                      <a:r>
                        <a:rPr kumimoji="1" lang="en-US" altLang="ja-JP" sz="1400" dirty="0"/>
                        <a:t>2</a:t>
                      </a:r>
                      <a:endParaRPr kumimoji="1" lang="ja-JP" altLang="en-US" sz="1400" dirty="0"/>
                    </a:p>
                  </a:txBody>
                  <a:tcPr anchor="ctr">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435101088"/>
                  </a:ext>
                </a:extLst>
              </a:tr>
              <a:tr h="150693">
                <a:tc vMerge="1">
                  <a:txBody>
                    <a:bodyPr/>
                    <a:lstStyle/>
                    <a:p>
                      <a:pPr algn="ctr">
                        <a:lnSpc>
                          <a:spcPts val="1400"/>
                        </a:lnSpc>
                      </a:pPr>
                      <a:endParaRPr kumimoji="1" lang="ja-JP" altLang="en-US" sz="1400"/>
                    </a:p>
                  </a:txBody>
                  <a:tcPr anchor="ctr"/>
                </a:tc>
                <a:tc vMerge="1">
                  <a:txBody>
                    <a:bodyPr/>
                    <a:lstStyle/>
                    <a:p>
                      <a:pPr algn="ctr">
                        <a:lnSpc>
                          <a:spcPts val="1400"/>
                        </a:lnSpc>
                      </a:pPr>
                      <a:endParaRPr kumimoji="1" lang="ja-JP" altLang="en-US" sz="1400"/>
                    </a:p>
                  </a:txBody>
                  <a:tcPr anchor="ctr"/>
                </a:tc>
                <a:tc>
                  <a:txBody>
                    <a:bodyPr/>
                    <a:lstStyle/>
                    <a:p>
                      <a:pPr algn="ctr">
                        <a:lnSpc>
                          <a:spcPts val="1400"/>
                        </a:lnSpc>
                      </a:pPr>
                      <a:r>
                        <a:rPr kumimoji="1" lang="en-US" altLang="ja-JP" sz="1400" dirty="0"/>
                        <a:t>10:40 PM</a:t>
                      </a:r>
                      <a:endParaRPr kumimoji="1" lang="ja-JP" altLang="en-US" sz="1400" dirty="0"/>
                    </a:p>
                  </a:txBody>
                  <a:tcPr anchor="ctr">
                    <a:solidFill>
                      <a:schemeClr val="bg1"/>
                    </a:solidFill>
                  </a:tcPr>
                </a:tc>
                <a:tc>
                  <a:txBody>
                    <a:bodyPr/>
                    <a:lstStyle/>
                    <a:p>
                      <a:pPr algn="ctr">
                        <a:lnSpc>
                          <a:spcPts val="1400"/>
                        </a:lnSpc>
                      </a:pPr>
                      <a:r>
                        <a:rPr kumimoji="1" lang="en-US" altLang="ja-JP" sz="1400" dirty="0"/>
                        <a:t>11:12 PM</a:t>
                      </a:r>
                      <a:endParaRPr kumimoji="1" lang="ja-JP" altLang="en-US" sz="1400" dirty="0"/>
                    </a:p>
                  </a:txBody>
                  <a:tcPr anchor="ctr">
                    <a:solidFill>
                      <a:schemeClr val="bg1"/>
                    </a:solidFill>
                  </a:tcPr>
                </a:tc>
                <a:tc>
                  <a:txBody>
                    <a:bodyPr/>
                    <a:lstStyle/>
                    <a:p>
                      <a:pPr algn="ctr">
                        <a:lnSpc>
                          <a:spcPts val="1400"/>
                        </a:lnSpc>
                      </a:pPr>
                      <a:r>
                        <a:rPr kumimoji="1" lang="en-US" altLang="ja-JP" sz="1400" dirty="0"/>
                        <a:t>S50C</a:t>
                      </a:r>
                      <a:endParaRPr kumimoji="1" lang="ja-JP" altLang="en-US" sz="1400" dirty="0"/>
                    </a:p>
                  </a:txBody>
                  <a:tcPr anchor="ctr">
                    <a:solidFill>
                      <a:schemeClr val="bg1"/>
                    </a:solidFill>
                  </a:tcPr>
                </a:tc>
                <a:tc>
                  <a:txBody>
                    <a:bodyPr/>
                    <a:lstStyle/>
                    <a:p>
                      <a:pPr algn="ctr">
                        <a:lnSpc>
                          <a:spcPts val="1400"/>
                        </a:lnSpc>
                      </a:pPr>
                      <a:r>
                        <a:rPr kumimoji="1" lang="en-US" altLang="ja-JP" sz="1400" dirty="0"/>
                        <a:t>70x155x155</a:t>
                      </a:r>
                      <a:endParaRPr kumimoji="1" lang="ja-JP" altLang="en-US" sz="1400" dirty="0"/>
                    </a:p>
                  </a:txBody>
                  <a:tcPr anchor="ctr">
                    <a:lnR w="12700" cap="flat" cmpd="sng" algn="ctr">
                      <a:solidFill>
                        <a:schemeClr val="tx1"/>
                      </a:solidFill>
                      <a:prstDash val="solid"/>
                      <a:round/>
                      <a:headEnd type="none" w="med" len="med"/>
                      <a:tailEnd type="none" w="med" len="med"/>
                    </a:lnR>
                    <a:solidFill>
                      <a:schemeClr val="bg1"/>
                    </a:solidFill>
                  </a:tcPr>
                </a:tc>
                <a:tc>
                  <a:txBody>
                    <a:bodyPr/>
                    <a:lstStyle/>
                    <a:p>
                      <a:pPr algn="ctr">
                        <a:lnSpc>
                          <a:spcPts val="1400"/>
                        </a:lnSpc>
                      </a:pPr>
                      <a:r>
                        <a:rPr kumimoji="1" lang="en-US" altLang="ja-JP" sz="1400" dirty="0"/>
                        <a:t>2</a:t>
                      </a:r>
                      <a:endParaRPr kumimoji="1" lang="ja-JP" altLang="en-US" sz="1400" dirty="0"/>
                    </a:p>
                  </a:txBody>
                  <a:tcPr anchor="ctr">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3855898741"/>
                  </a:ext>
                </a:extLst>
              </a:tr>
              <a:tr h="150693">
                <a:tc vMerge="1">
                  <a:txBody>
                    <a:bodyPr/>
                    <a:lstStyle/>
                    <a:p>
                      <a:pPr algn="ctr">
                        <a:lnSpc>
                          <a:spcPts val="1400"/>
                        </a:lnSpc>
                      </a:pPr>
                      <a:endParaRPr kumimoji="1" lang="ja-JP" altLang="en-US" sz="1400"/>
                    </a:p>
                  </a:txBody>
                  <a:tcPr anchor="ctr"/>
                </a:tc>
                <a:tc vMerge="1">
                  <a:txBody>
                    <a:bodyPr/>
                    <a:lstStyle/>
                    <a:p>
                      <a:pPr algn="ctr">
                        <a:lnSpc>
                          <a:spcPts val="1400"/>
                        </a:lnSpc>
                      </a:pPr>
                      <a:endParaRPr kumimoji="1" lang="ja-JP" altLang="en-US" sz="1400"/>
                    </a:p>
                  </a:txBody>
                  <a:tcPr anchor="ctr"/>
                </a:tc>
                <a:tc>
                  <a:txBody>
                    <a:bodyPr/>
                    <a:lstStyle/>
                    <a:p>
                      <a:pPr algn="ctr">
                        <a:lnSpc>
                          <a:spcPts val="1400"/>
                        </a:lnSpc>
                      </a:pPr>
                      <a:r>
                        <a:rPr kumimoji="1" lang="en-US" altLang="ja-JP" sz="1400" dirty="0"/>
                        <a:t>11:12 PM</a:t>
                      </a:r>
                      <a:endParaRPr kumimoji="1" lang="ja-JP" altLang="en-US" sz="1400" dirty="0"/>
                    </a:p>
                  </a:txBody>
                  <a:tcPr anchor="ctr">
                    <a:solidFill>
                      <a:schemeClr val="bg1"/>
                    </a:solidFill>
                  </a:tcPr>
                </a:tc>
                <a:tc>
                  <a:txBody>
                    <a:bodyPr/>
                    <a:lstStyle/>
                    <a:p>
                      <a:pPr algn="ctr">
                        <a:lnSpc>
                          <a:spcPts val="1400"/>
                        </a:lnSpc>
                      </a:pPr>
                      <a:r>
                        <a:rPr kumimoji="1" lang="en-US" altLang="ja-JP" sz="1400" dirty="0"/>
                        <a:t>12:06 AM</a:t>
                      </a:r>
                      <a:endParaRPr kumimoji="1" lang="ja-JP" altLang="en-US" sz="1400" dirty="0"/>
                    </a:p>
                  </a:txBody>
                  <a:tcPr anchor="ctr">
                    <a:solidFill>
                      <a:schemeClr val="bg1"/>
                    </a:solidFill>
                  </a:tcPr>
                </a:tc>
                <a:tc>
                  <a:txBody>
                    <a:bodyPr/>
                    <a:lstStyle/>
                    <a:p>
                      <a:pPr algn="ctr">
                        <a:lnSpc>
                          <a:spcPts val="1400"/>
                        </a:lnSpc>
                      </a:pPr>
                      <a:r>
                        <a:rPr kumimoji="1" lang="en-US" altLang="ja-JP" sz="1400" dirty="0"/>
                        <a:t>DC53</a:t>
                      </a:r>
                      <a:endParaRPr kumimoji="1" lang="ja-JP" altLang="en-US" sz="1400" dirty="0"/>
                    </a:p>
                  </a:txBody>
                  <a:tcPr anchor="ctr">
                    <a:solidFill>
                      <a:schemeClr val="bg1"/>
                    </a:solidFill>
                  </a:tcPr>
                </a:tc>
                <a:tc>
                  <a:txBody>
                    <a:bodyPr/>
                    <a:lstStyle/>
                    <a:p>
                      <a:pPr algn="ctr">
                        <a:lnSpc>
                          <a:spcPts val="1400"/>
                        </a:lnSpc>
                      </a:pPr>
                      <a:r>
                        <a:rPr kumimoji="1" lang="en-US" altLang="ja-JP" sz="1400" dirty="0"/>
                        <a:t>40x100x340</a:t>
                      </a:r>
                      <a:endParaRPr kumimoji="1" lang="ja-JP" altLang="en-US" sz="1400" dirty="0"/>
                    </a:p>
                  </a:txBody>
                  <a:tcPr anchor="ctr">
                    <a:lnR w="12700" cap="flat" cmpd="sng" algn="ctr">
                      <a:solidFill>
                        <a:schemeClr val="tx1"/>
                      </a:solidFill>
                      <a:prstDash val="solid"/>
                      <a:round/>
                      <a:headEnd type="none" w="med" len="med"/>
                      <a:tailEnd type="none" w="med" len="med"/>
                    </a:lnR>
                    <a:solidFill>
                      <a:schemeClr val="bg1"/>
                    </a:solidFill>
                  </a:tcPr>
                </a:tc>
                <a:tc>
                  <a:txBody>
                    <a:bodyPr/>
                    <a:lstStyle/>
                    <a:p>
                      <a:pPr algn="ctr">
                        <a:lnSpc>
                          <a:spcPts val="1400"/>
                        </a:lnSpc>
                      </a:pPr>
                      <a:r>
                        <a:rPr kumimoji="1" lang="en-US" altLang="ja-JP" sz="1400" dirty="0"/>
                        <a:t>1</a:t>
                      </a:r>
                      <a:endParaRPr kumimoji="1" lang="ja-JP" altLang="en-US" sz="1400" dirty="0"/>
                    </a:p>
                  </a:txBody>
                  <a:tcPr anchor="ctr">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547643937"/>
                  </a:ext>
                </a:extLst>
              </a:tr>
            </a:tbl>
          </a:graphicData>
        </a:graphic>
      </p:graphicFrame>
      <p:sp>
        <p:nvSpPr>
          <p:cNvPr id="3" name="テキスト ボックス 2">
            <a:extLst>
              <a:ext uri="{FF2B5EF4-FFF2-40B4-BE49-F238E27FC236}">
                <a16:creationId xmlns:a16="http://schemas.microsoft.com/office/drawing/2014/main" id="{7D0E36C8-023D-A742-3B79-019BDDD5ED8F}"/>
              </a:ext>
            </a:extLst>
          </p:cNvPr>
          <p:cNvSpPr txBox="1"/>
          <p:nvPr/>
        </p:nvSpPr>
        <p:spPr>
          <a:xfrm>
            <a:off x="2715848" y="4506840"/>
            <a:ext cx="504056" cy="307777"/>
          </a:xfrm>
          <a:prstGeom prst="rect">
            <a:avLst/>
          </a:prstGeom>
          <a:noFill/>
        </p:spPr>
        <p:txBody>
          <a:bodyPr wrap="square" rtlCol="0">
            <a:spAutoFit/>
          </a:bodyPr>
          <a:lstStyle/>
          <a:p>
            <a:r>
              <a:rPr lang="en-US" altLang="ja-JP" sz="1400" dirty="0"/>
              <a:t>➆</a:t>
            </a:r>
            <a:endParaRPr kumimoji="1" lang="ja-JP" altLang="en-US" sz="1400" b="1" dirty="0">
              <a:solidFill>
                <a:srgbClr val="FF0000"/>
              </a:solidFill>
            </a:endParaRPr>
          </a:p>
        </p:txBody>
      </p:sp>
    </p:spTree>
    <p:extLst>
      <p:ext uri="{BB962C8B-B14F-4D97-AF65-F5344CB8AC3E}">
        <p14:creationId xmlns:p14="http://schemas.microsoft.com/office/powerpoint/2010/main" val="2429910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84848E1-EC69-FF0D-9692-6D75224CEDA8}"/>
              </a:ext>
            </a:extLst>
          </p:cNvPr>
          <p:cNvSpPr txBox="1"/>
          <p:nvPr/>
        </p:nvSpPr>
        <p:spPr>
          <a:xfrm>
            <a:off x="323528" y="44624"/>
            <a:ext cx="6768752" cy="369332"/>
          </a:xfrm>
          <a:prstGeom prst="rect">
            <a:avLst/>
          </a:prstGeom>
          <a:noFill/>
        </p:spPr>
        <p:txBody>
          <a:bodyPr wrap="square" rtlCol="0">
            <a:spAutoFit/>
          </a:bodyPr>
          <a:lstStyle/>
          <a:p>
            <a:r>
              <a:rPr lang="ja-JP" altLang="en-US" u="sng" dirty="0"/>
              <a:t>７．</a:t>
            </a:r>
            <a:r>
              <a:rPr lang="en-US" altLang="ja-JP" u="sng" dirty="0"/>
              <a:t>Estimated cause of occurrence </a:t>
            </a:r>
            <a:r>
              <a:rPr lang="ja-JP" altLang="en-US" dirty="0"/>
              <a:t>　</a:t>
            </a:r>
            <a:r>
              <a:rPr lang="en-US" altLang="ja-JP" dirty="0"/>
              <a:t>(</a:t>
            </a:r>
            <a:r>
              <a:rPr lang="ja-JP" altLang="en-US" dirty="0"/>
              <a:t>推定発生原因</a:t>
            </a:r>
            <a:r>
              <a:rPr lang="en-US" altLang="ja-JP" dirty="0"/>
              <a:t>)</a:t>
            </a:r>
            <a:endParaRPr kumimoji="1" lang="ja-JP" altLang="en-US" u="sng" dirty="0"/>
          </a:p>
        </p:txBody>
      </p:sp>
      <p:sp>
        <p:nvSpPr>
          <p:cNvPr id="4" name="テキスト ボックス 3">
            <a:extLst>
              <a:ext uri="{FF2B5EF4-FFF2-40B4-BE49-F238E27FC236}">
                <a16:creationId xmlns:a16="http://schemas.microsoft.com/office/drawing/2014/main" id="{5582B018-3373-B395-F372-2659032ECA23}"/>
              </a:ext>
            </a:extLst>
          </p:cNvPr>
          <p:cNvSpPr txBox="1"/>
          <p:nvPr/>
        </p:nvSpPr>
        <p:spPr>
          <a:xfrm>
            <a:off x="323528" y="476672"/>
            <a:ext cx="8640960" cy="1733808"/>
          </a:xfrm>
          <a:prstGeom prst="rect">
            <a:avLst/>
          </a:prstGeom>
          <a:noFill/>
        </p:spPr>
        <p:txBody>
          <a:bodyPr wrap="square" rtlCol="0">
            <a:spAutoFit/>
          </a:bodyPr>
          <a:lstStyle/>
          <a:p>
            <a:pPr>
              <a:lnSpc>
                <a:spcPts val="1600"/>
              </a:lnSpc>
            </a:pPr>
            <a:r>
              <a:rPr lang="ja-JP" altLang="en-US" sz="1600" dirty="0"/>
              <a:t>（２）</a:t>
            </a:r>
            <a:r>
              <a:rPr lang="en-US" altLang="ja-JP" sz="1600" dirty="0"/>
              <a:t> The worker who was cutting No.</a:t>
            </a:r>
            <a:r>
              <a:rPr lang="ja-JP" altLang="en-US" sz="1600" dirty="0"/>
              <a:t>➆</a:t>
            </a:r>
            <a:r>
              <a:rPr lang="en-US" altLang="ja-JP" sz="1600" dirty="0"/>
              <a:t> mixed the material with other materials that were cut using</a:t>
            </a:r>
          </a:p>
          <a:p>
            <a:pPr>
              <a:lnSpc>
                <a:spcPts val="1600"/>
              </a:lnSpc>
            </a:pPr>
            <a:r>
              <a:rPr lang="en-US" altLang="ja-JP" sz="1600" dirty="0"/>
              <a:t>         the cutting machine that he was in charge of at the same time.</a:t>
            </a:r>
            <a:r>
              <a:rPr lang="ja-JP" altLang="en-US" sz="1600" dirty="0"/>
              <a:t>　　　</a:t>
            </a:r>
            <a:endParaRPr lang="en-US" altLang="ja-JP" sz="1600" dirty="0"/>
          </a:p>
          <a:p>
            <a:pPr>
              <a:lnSpc>
                <a:spcPts val="1600"/>
              </a:lnSpc>
            </a:pPr>
            <a:r>
              <a:rPr lang="ja-JP" altLang="en-US" sz="1600" dirty="0"/>
              <a:t>　　　</a:t>
            </a:r>
            <a:r>
              <a:rPr lang="en-US" altLang="ja-JP" sz="1600" dirty="0"/>
              <a:t>(No.</a:t>
            </a:r>
            <a:r>
              <a:rPr lang="ja-JP" altLang="en-US" sz="1600" dirty="0"/>
              <a:t>➆切断した作業者が同時に担当していた切断機で切断した他鋼種と混在した</a:t>
            </a:r>
            <a:r>
              <a:rPr lang="en-US" altLang="ja-JP" sz="1600" dirty="0"/>
              <a:t>)</a:t>
            </a:r>
          </a:p>
          <a:p>
            <a:pPr>
              <a:lnSpc>
                <a:spcPts val="1600"/>
              </a:lnSpc>
            </a:pPr>
            <a:endParaRPr lang="en-US" altLang="ja-JP" sz="1600" dirty="0"/>
          </a:p>
          <a:p>
            <a:pPr>
              <a:lnSpc>
                <a:spcPts val="1600"/>
              </a:lnSpc>
            </a:pPr>
            <a:r>
              <a:rPr lang="ja-JP" altLang="en-US" sz="1600" dirty="0"/>
              <a:t>⇒</a:t>
            </a:r>
            <a:r>
              <a:rPr lang="en-US" altLang="ja-JP" sz="1600" dirty="0"/>
              <a:t>There is no PX4 in the cutting history for the same time as the target product.</a:t>
            </a:r>
          </a:p>
          <a:p>
            <a:pPr>
              <a:lnSpc>
                <a:spcPts val="1600"/>
              </a:lnSpc>
            </a:pPr>
            <a:r>
              <a:rPr kumimoji="1" lang="ja-JP" altLang="en-US" sz="1600" dirty="0"/>
              <a:t>　　</a:t>
            </a:r>
            <a:r>
              <a:rPr kumimoji="1" lang="en-US" altLang="ja-JP" sz="1600" dirty="0"/>
              <a:t>(</a:t>
            </a:r>
            <a:r>
              <a:rPr kumimoji="1" lang="ja-JP" altLang="en-US" sz="1600" dirty="0"/>
              <a:t>対象品</a:t>
            </a:r>
            <a:r>
              <a:rPr lang="ja-JP" altLang="en-US" sz="1600" dirty="0"/>
              <a:t>と同時間の</a:t>
            </a:r>
            <a:r>
              <a:rPr kumimoji="1" lang="ja-JP" altLang="en-US" sz="1600" dirty="0"/>
              <a:t>切断履歴に</a:t>
            </a:r>
            <a:r>
              <a:rPr kumimoji="1" lang="en-US" altLang="ja-JP" sz="1600" dirty="0"/>
              <a:t>PX4</a:t>
            </a:r>
            <a:r>
              <a:rPr kumimoji="1" lang="ja-JP" altLang="en-US" sz="1600" dirty="0"/>
              <a:t>無し</a:t>
            </a:r>
            <a:r>
              <a:rPr lang="en-US" altLang="ja-JP" sz="1600" dirty="0"/>
              <a:t>)</a:t>
            </a:r>
          </a:p>
          <a:p>
            <a:pPr>
              <a:lnSpc>
                <a:spcPts val="1600"/>
              </a:lnSpc>
            </a:pPr>
            <a:endParaRPr lang="en-US" altLang="ja-JP" sz="1600" dirty="0"/>
          </a:p>
          <a:p>
            <a:pPr>
              <a:lnSpc>
                <a:spcPts val="1600"/>
              </a:lnSpc>
            </a:pPr>
            <a:r>
              <a:rPr kumimoji="1" lang="ja-JP" altLang="en-US" sz="1600" b="1" dirty="0">
                <a:solidFill>
                  <a:srgbClr val="FF0000"/>
                </a:solidFill>
              </a:rPr>
              <a:t>◆</a:t>
            </a:r>
            <a:r>
              <a:rPr kumimoji="1" lang="en-US" altLang="ja-JP" sz="1600" b="1" dirty="0">
                <a:solidFill>
                  <a:srgbClr val="FF0000"/>
                </a:solidFill>
              </a:rPr>
              <a:t>No possibility of mixed</a:t>
            </a:r>
            <a:r>
              <a:rPr kumimoji="1" lang="ja-JP" altLang="en-US" sz="1600" b="1" dirty="0">
                <a:solidFill>
                  <a:srgbClr val="FF0000"/>
                </a:solidFill>
              </a:rPr>
              <a:t>　（混在する可能性無し）</a:t>
            </a:r>
          </a:p>
        </p:txBody>
      </p:sp>
      <p:sp>
        <p:nvSpPr>
          <p:cNvPr id="2" name="テキスト ボックス 1">
            <a:extLst>
              <a:ext uri="{FF2B5EF4-FFF2-40B4-BE49-F238E27FC236}">
                <a16:creationId xmlns:a16="http://schemas.microsoft.com/office/drawing/2014/main" id="{BD6B2EE1-DDC3-5B4D-75BC-04450AFF35F0}"/>
              </a:ext>
            </a:extLst>
          </p:cNvPr>
          <p:cNvSpPr txBox="1"/>
          <p:nvPr/>
        </p:nvSpPr>
        <p:spPr>
          <a:xfrm>
            <a:off x="467543" y="3350640"/>
            <a:ext cx="8271471" cy="307777"/>
          </a:xfrm>
          <a:prstGeom prst="rect">
            <a:avLst/>
          </a:prstGeom>
          <a:noFill/>
        </p:spPr>
        <p:txBody>
          <a:bodyPr wrap="square" rtlCol="0">
            <a:spAutoFit/>
          </a:bodyPr>
          <a:lstStyle/>
          <a:p>
            <a:pPr algn="ctr"/>
            <a:r>
              <a:rPr lang="en-US" altLang="ja-JP" sz="1400" u="sng" dirty="0"/>
              <a:t>Table. Cutting history</a:t>
            </a:r>
            <a:endParaRPr kumimoji="1" lang="ja-JP" altLang="en-US" sz="1400" u="sng" dirty="0"/>
          </a:p>
        </p:txBody>
      </p:sp>
      <p:graphicFrame>
        <p:nvGraphicFramePr>
          <p:cNvPr id="8" name="表 7">
            <a:extLst>
              <a:ext uri="{FF2B5EF4-FFF2-40B4-BE49-F238E27FC236}">
                <a16:creationId xmlns:a16="http://schemas.microsoft.com/office/drawing/2014/main" id="{16671057-10D3-2F3A-4E83-0CFE8FE710A2}"/>
              </a:ext>
            </a:extLst>
          </p:cNvPr>
          <p:cNvGraphicFramePr>
            <a:graphicFrameLocks noGrp="1"/>
          </p:cNvGraphicFramePr>
          <p:nvPr>
            <p:extLst>
              <p:ext uri="{D42A27DB-BD31-4B8C-83A1-F6EECF244321}">
                <p14:modId xmlns:p14="http://schemas.microsoft.com/office/powerpoint/2010/main" val="3559250944"/>
              </p:ext>
            </p:extLst>
          </p:nvPr>
        </p:nvGraphicFramePr>
        <p:xfrm>
          <a:off x="395542" y="2398958"/>
          <a:ext cx="8334031" cy="883920"/>
        </p:xfrm>
        <a:graphic>
          <a:graphicData uri="http://schemas.openxmlformats.org/drawingml/2006/table">
            <a:tbl>
              <a:tblPr firstRow="1" bandRow="1">
                <a:tableStyleId>{5940675A-B579-460E-94D1-54222C63F5DA}</a:tableStyleId>
              </a:tblPr>
              <a:tblGrid>
                <a:gridCol w="832731">
                  <a:extLst>
                    <a:ext uri="{9D8B030D-6E8A-4147-A177-3AD203B41FA5}">
                      <a16:colId xmlns:a16="http://schemas.microsoft.com/office/drawing/2014/main" val="194455227"/>
                    </a:ext>
                  </a:extLst>
                </a:gridCol>
                <a:gridCol w="1875325">
                  <a:extLst>
                    <a:ext uri="{9D8B030D-6E8A-4147-A177-3AD203B41FA5}">
                      <a16:colId xmlns:a16="http://schemas.microsoft.com/office/drawing/2014/main" val="1245871805"/>
                    </a:ext>
                  </a:extLst>
                </a:gridCol>
                <a:gridCol w="1875325">
                  <a:extLst>
                    <a:ext uri="{9D8B030D-6E8A-4147-A177-3AD203B41FA5}">
                      <a16:colId xmlns:a16="http://schemas.microsoft.com/office/drawing/2014/main" val="4197973459"/>
                    </a:ext>
                  </a:extLst>
                </a:gridCol>
                <a:gridCol w="1875325">
                  <a:extLst>
                    <a:ext uri="{9D8B030D-6E8A-4147-A177-3AD203B41FA5}">
                      <a16:colId xmlns:a16="http://schemas.microsoft.com/office/drawing/2014/main" val="2760541099"/>
                    </a:ext>
                  </a:extLst>
                </a:gridCol>
                <a:gridCol w="1875325">
                  <a:extLst>
                    <a:ext uri="{9D8B030D-6E8A-4147-A177-3AD203B41FA5}">
                      <a16:colId xmlns:a16="http://schemas.microsoft.com/office/drawing/2014/main" val="1672024435"/>
                    </a:ext>
                  </a:extLst>
                </a:gridCol>
              </a:tblGrid>
              <a:tr h="168019">
                <a:tc>
                  <a:txBody>
                    <a:bodyPr/>
                    <a:lstStyle/>
                    <a:p>
                      <a:pPr algn="ctr">
                        <a:lnSpc>
                          <a:spcPts val="1600"/>
                        </a:lnSpc>
                      </a:pPr>
                      <a:r>
                        <a:rPr kumimoji="1" lang="en-US" altLang="ja-JP" sz="1400" dirty="0"/>
                        <a:t>No.</a:t>
                      </a:r>
                      <a:endParaRPr kumimoji="1" lang="ja-JP" altLang="en-US" sz="1400" dirty="0"/>
                    </a:p>
                  </a:txBody>
                  <a:tcPr>
                    <a:solidFill>
                      <a:schemeClr val="bg1">
                        <a:lumMod val="95000"/>
                      </a:schemeClr>
                    </a:solidFill>
                  </a:tcPr>
                </a:tc>
                <a:tc>
                  <a:txBody>
                    <a:bodyPr/>
                    <a:lstStyle/>
                    <a:p>
                      <a:pPr algn="ctr">
                        <a:lnSpc>
                          <a:spcPts val="1600"/>
                        </a:lnSpc>
                      </a:pPr>
                      <a:r>
                        <a:rPr kumimoji="1" lang="en-US" altLang="ja-JP" sz="1400" dirty="0"/>
                        <a:t>Date</a:t>
                      </a:r>
                      <a:endParaRPr kumimoji="1" lang="ja-JP" altLang="en-US" sz="1400" dirty="0"/>
                    </a:p>
                  </a:txBody>
                  <a:tcPr>
                    <a:solidFill>
                      <a:schemeClr val="bg1">
                        <a:lumMod val="95000"/>
                      </a:schemeClr>
                    </a:solidFill>
                  </a:tcPr>
                </a:tc>
                <a:tc>
                  <a:txBody>
                    <a:bodyPr/>
                    <a:lstStyle/>
                    <a:p>
                      <a:pPr algn="ctr">
                        <a:lnSpc>
                          <a:spcPts val="1600"/>
                        </a:lnSpc>
                      </a:pPr>
                      <a:r>
                        <a:rPr kumimoji="1" lang="en-US" altLang="ja-JP" sz="1400" dirty="0"/>
                        <a:t>Customer</a:t>
                      </a:r>
                      <a:endParaRPr kumimoji="1" lang="ja-JP" altLang="en-US" sz="1400" dirty="0"/>
                    </a:p>
                  </a:txBody>
                  <a:tcPr>
                    <a:solidFill>
                      <a:schemeClr val="bg1">
                        <a:lumMod val="95000"/>
                      </a:schemeClr>
                    </a:solidFill>
                  </a:tcPr>
                </a:tc>
                <a:tc>
                  <a:txBody>
                    <a:bodyPr/>
                    <a:lstStyle/>
                    <a:p>
                      <a:pPr algn="ctr">
                        <a:lnSpc>
                          <a:spcPts val="1600"/>
                        </a:lnSpc>
                      </a:pPr>
                      <a:r>
                        <a:rPr kumimoji="1" lang="en-US" altLang="ja-JP" sz="1400" dirty="0"/>
                        <a:t>Stok Size</a:t>
                      </a:r>
                      <a:endParaRPr kumimoji="1" lang="ja-JP" altLang="en-US" sz="1400" dirty="0"/>
                    </a:p>
                  </a:txBody>
                  <a:tcPr>
                    <a:solidFill>
                      <a:schemeClr val="bg1">
                        <a:lumMod val="95000"/>
                      </a:schemeClr>
                    </a:solidFill>
                  </a:tcPr>
                </a:tc>
                <a:tc>
                  <a:txBody>
                    <a:bodyPr/>
                    <a:lstStyle/>
                    <a:p>
                      <a:pPr algn="ctr">
                        <a:lnSpc>
                          <a:spcPts val="1600"/>
                        </a:lnSpc>
                      </a:pPr>
                      <a:r>
                        <a:rPr kumimoji="1" lang="en-US" altLang="ja-JP" sz="1400" dirty="0"/>
                        <a:t>Order Size</a:t>
                      </a:r>
                      <a:endParaRPr kumimoji="1" lang="ja-JP" altLang="en-US" sz="1400" dirty="0"/>
                    </a:p>
                  </a:txBody>
                  <a:tcPr>
                    <a:solidFill>
                      <a:schemeClr val="bg1">
                        <a:lumMod val="95000"/>
                      </a:schemeClr>
                    </a:solidFill>
                  </a:tcPr>
                </a:tc>
                <a:extLst>
                  <a:ext uri="{0D108BD9-81ED-4DB2-BD59-A6C34878D82A}">
                    <a16:rowId xmlns:a16="http://schemas.microsoft.com/office/drawing/2014/main" val="1857244726"/>
                  </a:ext>
                </a:extLst>
              </a:tr>
              <a:tr h="168019">
                <a:tc>
                  <a:txBody>
                    <a:bodyPr/>
                    <a:lstStyle/>
                    <a:p>
                      <a:pPr algn="ctr">
                        <a:lnSpc>
                          <a:spcPts val="1600"/>
                        </a:lnSpc>
                      </a:pPr>
                      <a:r>
                        <a:rPr kumimoji="1" lang="ja-JP" altLang="en-US" sz="1400" dirty="0"/>
                        <a:t>⑥</a:t>
                      </a:r>
                    </a:p>
                  </a:txBody>
                  <a:tcPr anchor="ctr"/>
                </a:tc>
                <a:tc>
                  <a:txBody>
                    <a:bodyPr/>
                    <a:lstStyle/>
                    <a:p>
                      <a:pPr algn="ctr">
                        <a:lnSpc>
                          <a:spcPts val="1600"/>
                        </a:lnSpc>
                      </a:pPr>
                      <a:r>
                        <a:rPr kumimoji="1" lang="en-US" altLang="ja-JP" sz="1400" dirty="0"/>
                        <a:t>2024/</a:t>
                      </a:r>
                      <a:r>
                        <a:rPr kumimoji="1" lang="ja-JP" altLang="en-US" sz="1400" dirty="0"/>
                        <a:t>　</a:t>
                      </a:r>
                      <a:r>
                        <a:rPr kumimoji="1" lang="en-US" altLang="ja-JP" sz="1400" dirty="0"/>
                        <a:t>2/  1</a:t>
                      </a:r>
                      <a:endParaRPr kumimoji="1" lang="ja-JP" altLang="en-US" sz="1400" dirty="0"/>
                    </a:p>
                  </a:txBody>
                  <a:tcPr/>
                </a:tc>
                <a:tc>
                  <a:txBody>
                    <a:bodyPr/>
                    <a:lstStyle/>
                    <a:p>
                      <a:pPr algn="ctr">
                        <a:lnSpc>
                          <a:spcPts val="1600"/>
                        </a:lnSpc>
                      </a:pPr>
                      <a:r>
                        <a:rPr kumimoji="1" lang="en-US" altLang="ja-JP" sz="1400" dirty="0"/>
                        <a:t>C</a:t>
                      </a:r>
                      <a:endParaRPr kumimoji="1" lang="ja-JP" altLang="en-US" sz="1400" dirty="0"/>
                    </a:p>
                  </a:txBody>
                  <a:tcPr anchor="ctr"/>
                </a:tc>
                <a:tc>
                  <a:txBody>
                    <a:bodyPr/>
                    <a:lstStyle/>
                    <a:p>
                      <a:pPr algn="ctr">
                        <a:lnSpc>
                          <a:spcPts val="1600"/>
                        </a:lnSpc>
                      </a:pPr>
                      <a:r>
                        <a:rPr kumimoji="1" lang="en-US" altLang="ja-JP" sz="1400" dirty="0"/>
                        <a:t>130x160x190</a:t>
                      </a:r>
                      <a:endParaRPr kumimoji="1" lang="ja-JP" altLang="en-US" sz="1400" dirty="0"/>
                    </a:p>
                  </a:txBody>
                  <a:tcPr/>
                </a:tc>
                <a:tc>
                  <a:txBody>
                    <a:bodyPr/>
                    <a:lstStyle/>
                    <a:p>
                      <a:pPr algn="ctr">
                        <a:lnSpc>
                          <a:spcPts val="1600"/>
                        </a:lnSpc>
                      </a:pPr>
                      <a:r>
                        <a:rPr kumimoji="1" lang="en-US" altLang="ja-JP" sz="1400" dirty="0"/>
                        <a:t>105x108x153</a:t>
                      </a:r>
                      <a:endParaRPr kumimoji="1" lang="ja-JP" altLang="en-US" sz="1400" dirty="0"/>
                    </a:p>
                  </a:txBody>
                  <a:tcPr/>
                </a:tc>
                <a:extLst>
                  <a:ext uri="{0D108BD9-81ED-4DB2-BD59-A6C34878D82A}">
                    <a16:rowId xmlns:a16="http://schemas.microsoft.com/office/drawing/2014/main" val="889744703"/>
                  </a:ext>
                </a:extLst>
              </a:tr>
              <a:tr h="168019">
                <a:tc>
                  <a:txBody>
                    <a:bodyPr/>
                    <a:lstStyle/>
                    <a:p>
                      <a:pPr algn="ctr">
                        <a:lnSpc>
                          <a:spcPts val="1600"/>
                        </a:lnSpc>
                      </a:pPr>
                      <a:r>
                        <a:rPr kumimoji="1" lang="ja-JP" altLang="en-US" sz="1400" dirty="0"/>
                        <a:t>➆</a:t>
                      </a:r>
                    </a:p>
                  </a:txBody>
                  <a:tcPr anchor="ctr">
                    <a:solidFill>
                      <a:srgbClr val="FFFFCC"/>
                    </a:solidFill>
                  </a:tcPr>
                </a:tc>
                <a:tc>
                  <a:txBody>
                    <a:bodyPr/>
                    <a:lstStyle/>
                    <a:p>
                      <a:pPr algn="ctr">
                        <a:lnSpc>
                          <a:spcPts val="1600"/>
                        </a:lnSpc>
                      </a:pPr>
                      <a:r>
                        <a:rPr kumimoji="1" lang="en-US" altLang="ja-JP" sz="1400" dirty="0"/>
                        <a:t>2024/</a:t>
                      </a:r>
                      <a:r>
                        <a:rPr kumimoji="1" lang="ja-JP" altLang="en-US" sz="1400" dirty="0"/>
                        <a:t>　</a:t>
                      </a:r>
                      <a:r>
                        <a:rPr kumimoji="1" lang="en-US" altLang="ja-JP" sz="1400" dirty="0"/>
                        <a:t>4/17</a:t>
                      </a:r>
                      <a:endParaRPr kumimoji="1" lang="ja-JP" altLang="en-US" sz="1400" dirty="0"/>
                    </a:p>
                  </a:txBody>
                  <a:tcPr>
                    <a:solidFill>
                      <a:srgbClr val="FFFFCC"/>
                    </a:solidFill>
                  </a:tcPr>
                </a:tc>
                <a:tc>
                  <a:txBody>
                    <a:bodyPr/>
                    <a:lstStyle/>
                    <a:p>
                      <a:pPr algn="ctr">
                        <a:lnSpc>
                          <a:spcPts val="1600"/>
                        </a:lnSpc>
                      </a:pPr>
                      <a:r>
                        <a:rPr kumimoji="1" lang="en-US" altLang="ja-JP" sz="1400" dirty="0"/>
                        <a:t>CSM</a:t>
                      </a:r>
                      <a:endParaRPr kumimoji="1" lang="ja-JP" altLang="en-US" sz="1400" dirty="0"/>
                    </a:p>
                  </a:txBody>
                  <a:tcPr anchor="ctr">
                    <a:solidFill>
                      <a:srgbClr val="FFFFCC"/>
                    </a:solidFill>
                  </a:tcPr>
                </a:tc>
                <a:tc>
                  <a:txBody>
                    <a:bodyPr/>
                    <a:lstStyle/>
                    <a:p>
                      <a:pPr algn="ctr">
                        <a:lnSpc>
                          <a:spcPts val="1600"/>
                        </a:lnSpc>
                      </a:pPr>
                      <a:r>
                        <a:rPr kumimoji="1" lang="en-US" altLang="ja-JP" sz="1400" dirty="0"/>
                        <a:t>60x130x155</a:t>
                      </a:r>
                      <a:endParaRPr kumimoji="1" lang="ja-JP" altLang="en-US" sz="1400" dirty="0"/>
                    </a:p>
                  </a:txBody>
                  <a:tcPr>
                    <a:solidFill>
                      <a:srgbClr val="FFFFCC"/>
                    </a:solidFill>
                  </a:tcPr>
                </a:tc>
                <a:tc>
                  <a:txBody>
                    <a:bodyPr/>
                    <a:lstStyle/>
                    <a:p>
                      <a:pPr algn="ctr">
                        <a:lnSpc>
                          <a:spcPts val="1600"/>
                        </a:lnSpc>
                      </a:pPr>
                      <a:r>
                        <a:rPr kumimoji="1" lang="en-US" altLang="ja-JP" sz="1400" dirty="0"/>
                        <a:t>56x80x121</a:t>
                      </a:r>
                      <a:endParaRPr kumimoji="1" lang="ja-JP" altLang="en-US" sz="1400" dirty="0"/>
                    </a:p>
                  </a:txBody>
                  <a:tcPr>
                    <a:solidFill>
                      <a:srgbClr val="FFFFCC"/>
                    </a:solidFill>
                  </a:tcPr>
                </a:tc>
                <a:extLst>
                  <a:ext uri="{0D108BD9-81ED-4DB2-BD59-A6C34878D82A}">
                    <a16:rowId xmlns:a16="http://schemas.microsoft.com/office/drawing/2014/main" val="3500939652"/>
                  </a:ext>
                </a:extLst>
              </a:tr>
            </a:tbl>
          </a:graphicData>
        </a:graphic>
      </p:graphicFrame>
      <p:sp>
        <p:nvSpPr>
          <p:cNvPr id="9" name="テキスト ボックス 8">
            <a:extLst>
              <a:ext uri="{FF2B5EF4-FFF2-40B4-BE49-F238E27FC236}">
                <a16:creationId xmlns:a16="http://schemas.microsoft.com/office/drawing/2014/main" id="{A75E0753-8280-5696-A516-58960CCD5DB2}"/>
              </a:ext>
            </a:extLst>
          </p:cNvPr>
          <p:cNvSpPr txBox="1"/>
          <p:nvPr/>
        </p:nvSpPr>
        <p:spPr>
          <a:xfrm>
            <a:off x="395536" y="2132856"/>
            <a:ext cx="8480182" cy="307777"/>
          </a:xfrm>
          <a:prstGeom prst="rect">
            <a:avLst/>
          </a:prstGeom>
          <a:noFill/>
        </p:spPr>
        <p:txBody>
          <a:bodyPr wrap="square" rtlCol="0">
            <a:spAutoFit/>
          </a:bodyPr>
          <a:lstStyle/>
          <a:p>
            <a:pPr algn="ctr"/>
            <a:r>
              <a:rPr lang="en-US" altLang="ja-JP" sz="1400" u="sng" dirty="0"/>
              <a:t>Table. Stok B rest stock history</a:t>
            </a:r>
            <a:endParaRPr kumimoji="1" lang="ja-JP" altLang="en-US" sz="1400" u="sng" dirty="0"/>
          </a:p>
        </p:txBody>
      </p:sp>
      <p:pic>
        <p:nvPicPr>
          <p:cNvPr id="11" name="Picture 2">
            <a:extLst>
              <a:ext uri="{FF2B5EF4-FFF2-40B4-BE49-F238E27FC236}">
                <a16:creationId xmlns:a16="http://schemas.microsoft.com/office/drawing/2014/main" id="{437AC558-63DF-F3D9-DFAB-35DDE5F735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6380164"/>
            <a:ext cx="2847830" cy="375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0" name="表 9">
            <a:extLst>
              <a:ext uri="{FF2B5EF4-FFF2-40B4-BE49-F238E27FC236}">
                <a16:creationId xmlns:a16="http://schemas.microsoft.com/office/drawing/2014/main" id="{CCDD93AC-CD49-AA59-CB3D-F34A4FCB6CC2}"/>
              </a:ext>
            </a:extLst>
          </p:cNvPr>
          <p:cNvGraphicFramePr>
            <a:graphicFrameLocks noGrp="1"/>
          </p:cNvGraphicFramePr>
          <p:nvPr>
            <p:extLst>
              <p:ext uri="{D42A27DB-BD31-4B8C-83A1-F6EECF244321}">
                <p14:modId xmlns:p14="http://schemas.microsoft.com/office/powerpoint/2010/main" val="708902849"/>
              </p:ext>
            </p:extLst>
          </p:nvPr>
        </p:nvGraphicFramePr>
        <p:xfrm>
          <a:off x="404985" y="3614059"/>
          <a:ext cx="8334032" cy="2894970"/>
        </p:xfrm>
        <a:graphic>
          <a:graphicData uri="http://schemas.openxmlformats.org/drawingml/2006/table">
            <a:tbl>
              <a:tblPr firstRow="1" bandRow="1">
                <a:tableStyleId>{5940675A-B579-460E-94D1-54222C63F5DA}</a:tableStyleId>
              </a:tblPr>
              <a:tblGrid>
                <a:gridCol w="1190576">
                  <a:extLst>
                    <a:ext uri="{9D8B030D-6E8A-4147-A177-3AD203B41FA5}">
                      <a16:colId xmlns:a16="http://schemas.microsoft.com/office/drawing/2014/main" val="1411938398"/>
                    </a:ext>
                  </a:extLst>
                </a:gridCol>
                <a:gridCol w="1190576">
                  <a:extLst>
                    <a:ext uri="{9D8B030D-6E8A-4147-A177-3AD203B41FA5}">
                      <a16:colId xmlns:a16="http://schemas.microsoft.com/office/drawing/2014/main" val="1987382896"/>
                    </a:ext>
                  </a:extLst>
                </a:gridCol>
                <a:gridCol w="1190576">
                  <a:extLst>
                    <a:ext uri="{9D8B030D-6E8A-4147-A177-3AD203B41FA5}">
                      <a16:colId xmlns:a16="http://schemas.microsoft.com/office/drawing/2014/main" val="3641386065"/>
                    </a:ext>
                  </a:extLst>
                </a:gridCol>
                <a:gridCol w="1190576">
                  <a:extLst>
                    <a:ext uri="{9D8B030D-6E8A-4147-A177-3AD203B41FA5}">
                      <a16:colId xmlns:a16="http://schemas.microsoft.com/office/drawing/2014/main" val="3672393670"/>
                    </a:ext>
                  </a:extLst>
                </a:gridCol>
                <a:gridCol w="1190576">
                  <a:extLst>
                    <a:ext uri="{9D8B030D-6E8A-4147-A177-3AD203B41FA5}">
                      <a16:colId xmlns:a16="http://schemas.microsoft.com/office/drawing/2014/main" val="3575503164"/>
                    </a:ext>
                  </a:extLst>
                </a:gridCol>
                <a:gridCol w="1190576">
                  <a:extLst>
                    <a:ext uri="{9D8B030D-6E8A-4147-A177-3AD203B41FA5}">
                      <a16:colId xmlns:a16="http://schemas.microsoft.com/office/drawing/2014/main" val="756323410"/>
                    </a:ext>
                  </a:extLst>
                </a:gridCol>
                <a:gridCol w="1190576">
                  <a:extLst>
                    <a:ext uri="{9D8B030D-6E8A-4147-A177-3AD203B41FA5}">
                      <a16:colId xmlns:a16="http://schemas.microsoft.com/office/drawing/2014/main" val="2515917478"/>
                    </a:ext>
                  </a:extLst>
                </a:gridCol>
              </a:tblGrid>
              <a:tr h="150693">
                <a:tc>
                  <a:txBody>
                    <a:bodyPr/>
                    <a:lstStyle/>
                    <a:p>
                      <a:pPr algn="ctr">
                        <a:lnSpc>
                          <a:spcPts val="1400"/>
                        </a:lnSpc>
                      </a:pPr>
                      <a:r>
                        <a:rPr kumimoji="1" lang="en-US" altLang="ja-JP" sz="1400" dirty="0"/>
                        <a:t>Date</a:t>
                      </a:r>
                      <a:endParaRPr kumimoji="1" lang="ja-JP" altLang="en-US" sz="1400" dirty="0"/>
                    </a:p>
                  </a:txBody>
                  <a:tcPr anchor="ctr">
                    <a:solidFill>
                      <a:schemeClr val="bg1">
                        <a:lumMod val="95000"/>
                      </a:schemeClr>
                    </a:solidFill>
                  </a:tcPr>
                </a:tc>
                <a:tc>
                  <a:txBody>
                    <a:bodyPr/>
                    <a:lstStyle/>
                    <a:p>
                      <a:pPr algn="ctr">
                        <a:lnSpc>
                          <a:spcPts val="1400"/>
                        </a:lnSpc>
                      </a:pPr>
                      <a:r>
                        <a:rPr kumimoji="1" lang="en-US" altLang="ja-JP" sz="1400" dirty="0"/>
                        <a:t>Cutting </a:t>
                      </a:r>
                    </a:p>
                    <a:p>
                      <a:pPr algn="ctr">
                        <a:lnSpc>
                          <a:spcPts val="1400"/>
                        </a:lnSpc>
                      </a:pPr>
                      <a:r>
                        <a:rPr kumimoji="1" lang="en-US" altLang="ja-JP" sz="1400" dirty="0"/>
                        <a:t>machine</a:t>
                      </a:r>
                    </a:p>
                  </a:txBody>
                  <a:tcPr anchor="ctr">
                    <a:solidFill>
                      <a:schemeClr val="bg1">
                        <a:lumMod val="95000"/>
                      </a:schemeClr>
                    </a:solidFill>
                  </a:tcPr>
                </a:tc>
                <a:tc>
                  <a:txBody>
                    <a:bodyPr/>
                    <a:lstStyle/>
                    <a:p>
                      <a:pPr algn="ctr">
                        <a:lnSpc>
                          <a:spcPts val="1400"/>
                        </a:lnSpc>
                      </a:pPr>
                      <a:r>
                        <a:rPr kumimoji="1" lang="en-US" altLang="ja-JP" sz="1400" dirty="0"/>
                        <a:t>Start</a:t>
                      </a:r>
                      <a:endParaRPr kumimoji="1" lang="ja-JP" altLang="en-US" sz="1400" dirty="0"/>
                    </a:p>
                  </a:txBody>
                  <a:tcPr anchor="ctr">
                    <a:solidFill>
                      <a:schemeClr val="bg1">
                        <a:lumMod val="95000"/>
                      </a:schemeClr>
                    </a:solidFill>
                  </a:tcPr>
                </a:tc>
                <a:tc>
                  <a:txBody>
                    <a:bodyPr/>
                    <a:lstStyle/>
                    <a:p>
                      <a:pPr algn="ctr">
                        <a:lnSpc>
                          <a:spcPts val="1400"/>
                        </a:lnSpc>
                      </a:pPr>
                      <a:r>
                        <a:rPr kumimoji="1" lang="en-US" altLang="ja-JP" sz="1400" dirty="0"/>
                        <a:t>Finish</a:t>
                      </a:r>
                      <a:endParaRPr kumimoji="1" lang="ja-JP" altLang="en-US" sz="1400" dirty="0"/>
                    </a:p>
                  </a:txBody>
                  <a:tcPr anchor="ctr">
                    <a:solidFill>
                      <a:schemeClr val="bg1">
                        <a:lumMod val="95000"/>
                      </a:schemeClr>
                    </a:solidFill>
                  </a:tcPr>
                </a:tc>
                <a:tc>
                  <a:txBody>
                    <a:bodyPr/>
                    <a:lstStyle/>
                    <a:p>
                      <a:pPr algn="ctr">
                        <a:lnSpc>
                          <a:spcPts val="1400"/>
                        </a:lnSpc>
                      </a:pPr>
                      <a:r>
                        <a:rPr kumimoji="1" lang="en-US" altLang="ja-JP" sz="1400" dirty="0"/>
                        <a:t>Material</a:t>
                      </a:r>
                      <a:endParaRPr kumimoji="1" lang="ja-JP" altLang="en-US" sz="1400" dirty="0"/>
                    </a:p>
                  </a:txBody>
                  <a:tcPr anchor="ctr">
                    <a:solidFill>
                      <a:schemeClr val="bg1">
                        <a:lumMod val="95000"/>
                      </a:schemeClr>
                    </a:solidFill>
                  </a:tcPr>
                </a:tc>
                <a:tc>
                  <a:txBody>
                    <a:bodyPr/>
                    <a:lstStyle/>
                    <a:p>
                      <a:pPr algn="ctr">
                        <a:lnSpc>
                          <a:spcPts val="1400"/>
                        </a:lnSpc>
                      </a:pPr>
                      <a:r>
                        <a:rPr kumimoji="1" lang="en-US" altLang="ja-JP" sz="1400" dirty="0"/>
                        <a:t>Order Size</a:t>
                      </a:r>
                      <a:endParaRPr kumimoji="1" lang="ja-JP" altLang="en-US" sz="1400" dirty="0"/>
                    </a:p>
                  </a:txBody>
                  <a:tcPr anchor="ctr">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lnSpc>
                          <a:spcPts val="1400"/>
                        </a:lnSpc>
                      </a:pPr>
                      <a:r>
                        <a:rPr kumimoji="1" lang="en-US" altLang="ja-JP" sz="1400" dirty="0"/>
                        <a:t>Pcs</a:t>
                      </a:r>
                      <a:endParaRPr kumimoji="1" lang="ja-JP" altLang="en-US" sz="1400" dirty="0"/>
                    </a:p>
                  </a:txBody>
                  <a:tcPr anchor="ctr">
                    <a:lnL w="12700" cap="flat" cmpd="sng" algn="ctr">
                      <a:solidFill>
                        <a:schemeClr val="tx1"/>
                      </a:solidFill>
                      <a:prstDash val="solid"/>
                      <a:round/>
                      <a:headEnd type="none" w="med" len="med"/>
                      <a:tailEnd type="none" w="med" len="med"/>
                    </a:lnL>
                    <a:solidFill>
                      <a:schemeClr val="bg1">
                        <a:lumMod val="95000"/>
                      </a:schemeClr>
                    </a:solidFill>
                  </a:tcPr>
                </a:tc>
                <a:extLst>
                  <a:ext uri="{0D108BD9-81ED-4DB2-BD59-A6C34878D82A}">
                    <a16:rowId xmlns:a16="http://schemas.microsoft.com/office/drawing/2014/main" val="1157496638"/>
                  </a:ext>
                </a:extLst>
              </a:tr>
              <a:tr h="150693">
                <a:tc rowSpan="9">
                  <a:txBody>
                    <a:bodyPr/>
                    <a:lstStyle/>
                    <a:p>
                      <a:pPr algn="ctr">
                        <a:lnSpc>
                          <a:spcPts val="1400"/>
                        </a:lnSpc>
                      </a:pPr>
                      <a:r>
                        <a:rPr kumimoji="1" lang="en-US" altLang="ja-JP" sz="1400" dirty="0"/>
                        <a:t>2024/4/17</a:t>
                      </a:r>
                    </a:p>
                  </a:txBody>
                  <a:tcPr anchor="ctr">
                    <a:lnB w="12700" cap="flat" cmpd="sng" algn="ctr">
                      <a:solidFill>
                        <a:schemeClr val="tx1"/>
                      </a:solidFill>
                      <a:prstDash val="solid"/>
                      <a:round/>
                      <a:headEnd type="none" w="med" len="med"/>
                      <a:tailEnd type="none" w="med" len="med"/>
                    </a:lnB>
                  </a:tcPr>
                </a:tc>
                <a:tc rowSpan="3">
                  <a:txBody>
                    <a:bodyPr/>
                    <a:lstStyle/>
                    <a:p>
                      <a:pPr algn="ctr">
                        <a:lnSpc>
                          <a:spcPts val="1400"/>
                        </a:lnSpc>
                      </a:pPr>
                      <a:r>
                        <a:rPr kumimoji="1" lang="en-US" altLang="ja-JP" sz="1400" dirty="0"/>
                        <a:t>C10</a:t>
                      </a:r>
                      <a:endParaRPr kumimoji="1" lang="ja-JP" altLang="en-US" sz="1400" dirty="0"/>
                    </a:p>
                  </a:txBody>
                  <a:tcPr anchor="ctr">
                    <a:lnB w="12700" cap="flat" cmpd="sng" algn="ctr">
                      <a:solidFill>
                        <a:schemeClr val="tx1"/>
                      </a:solidFill>
                      <a:prstDash val="solid"/>
                      <a:round/>
                      <a:headEnd type="none" w="med" len="med"/>
                      <a:tailEnd type="none" w="med" len="med"/>
                    </a:lnB>
                  </a:tcPr>
                </a:tc>
                <a:tc>
                  <a:txBody>
                    <a:bodyPr/>
                    <a:lstStyle/>
                    <a:p>
                      <a:pPr algn="ctr">
                        <a:lnSpc>
                          <a:spcPts val="1400"/>
                        </a:lnSpc>
                      </a:pPr>
                      <a:r>
                        <a:rPr kumimoji="1" lang="en-US" altLang="ja-JP" sz="1400" dirty="0"/>
                        <a:t>2:46 PM</a:t>
                      </a:r>
                      <a:endParaRPr kumimoji="1" lang="ja-JP" altLang="en-US" sz="1400" dirty="0"/>
                    </a:p>
                  </a:txBody>
                  <a:tcPr anchor="ctr"/>
                </a:tc>
                <a:tc>
                  <a:txBody>
                    <a:bodyPr/>
                    <a:lstStyle/>
                    <a:p>
                      <a:pPr algn="ctr">
                        <a:lnSpc>
                          <a:spcPts val="1400"/>
                        </a:lnSpc>
                      </a:pPr>
                      <a:r>
                        <a:rPr kumimoji="1" lang="en-US" altLang="ja-JP" sz="1400" dirty="0"/>
                        <a:t>3:02 PM</a:t>
                      </a:r>
                      <a:endParaRPr kumimoji="1" lang="ja-JP" altLang="en-US" sz="1400" dirty="0"/>
                    </a:p>
                  </a:txBody>
                  <a:tcPr anchor="ctr"/>
                </a:tc>
                <a:tc>
                  <a:txBody>
                    <a:bodyPr/>
                    <a:lstStyle/>
                    <a:p>
                      <a:pPr algn="ctr">
                        <a:lnSpc>
                          <a:spcPts val="1400"/>
                        </a:lnSpc>
                      </a:pPr>
                      <a:r>
                        <a:rPr kumimoji="1" lang="en-US" altLang="ja-JP" sz="1400" dirty="0"/>
                        <a:t>SKD61</a:t>
                      </a:r>
                      <a:endParaRPr kumimoji="1" lang="ja-JP" altLang="en-US" sz="1400" dirty="0"/>
                    </a:p>
                  </a:txBody>
                  <a:tcPr anchor="ct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φ60x80</a:t>
                      </a:r>
                      <a:endParaRPr kumimoji="1" lang="ja-JP" altLang="en-US"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txBody>
                  <a:tcPr anchor="ctr">
                    <a:lnR w="12700" cap="flat" cmpd="sng" algn="ctr">
                      <a:solidFill>
                        <a:schemeClr val="tx1"/>
                      </a:solidFill>
                      <a:prstDash val="solid"/>
                      <a:round/>
                      <a:headEnd type="none" w="med" len="med"/>
                      <a:tailEnd type="none" w="med" len="med"/>
                    </a:lnR>
                  </a:tcPr>
                </a:tc>
                <a:tc>
                  <a:txBody>
                    <a:bodyPr/>
                    <a:lstStyle/>
                    <a:p>
                      <a:pPr algn="ctr">
                        <a:lnSpc>
                          <a:spcPts val="1400"/>
                        </a:lnSpc>
                      </a:pPr>
                      <a:r>
                        <a:rPr kumimoji="1" lang="en-US" altLang="ja-JP" sz="1400" dirty="0"/>
                        <a:t>1</a:t>
                      </a:r>
                      <a:endParaRPr kumimoji="1" lang="ja-JP" altLang="en-US" sz="14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958157371"/>
                  </a:ext>
                </a:extLst>
              </a:tr>
              <a:tr h="150693">
                <a:tc vMerge="1">
                  <a:txBody>
                    <a:bodyPr/>
                    <a:lstStyle/>
                    <a:p>
                      <a:pPr algn="ctr">
                        <a:lnSpc>
                          <a:spcPts val="1400"/>
                        </a:lnSpc>
                      </a:pPr>
                      <a:endParaRPr kumimoji="1" lang="ja-JP" altLang="en-US" sz="1400" dirty="0"/>
                    </a:p>
                  </a:txBody>
                  <a:tcPr anchor="ctr"/>
                </a:tc>
                <a:tc vMerge="1">
                  <a:txBody>
                    <a:bodyPr/>
                    <a:lstStyle/>
                    <a:p>
                      <a:pPr algn="ctr">
                        <a:lnSpc>
                          <a:spcPts val="1400"/>
                        </a:lnSpc>
                      </a:pPr>
                      <a:endParaRPr kumimoji="1" lang="ja-JP" altLang="en-US" sz="1400" dirty="0"/>
                    </a:p>
                  </a:txBody>
                  <a:tcPr anchor="ctr"/>
                </a:tc>
                <a:tc>
                  <a:txBody>
                    <a:bodyPr/>
                    <a:lstStyle/>
                    <a:p>
                      <a:pPr algn="ctr">
                        <a:lnSpc>
                          <a:spcPts val="1400"/>
                        </a:lnSpc>
                      </a:pPr>
                      <a:r>
                        <a:rPr kumimoji="1" lang="en-US" altLang="ja-JP" sz="1400" dirty="0"/>
                        <a:t>3:02 PM</a:t>
                      </a:r>
                      <a:endParaRPr kumimoji="1" lang="ja-JP" altLang="en-US" sz="1400" dirty="0"/>
                    </a:p>
                  </a:txBody>
                  <a:tcPr anchor="ctr"/>
                </a:tc>
                <a:tc>
                  <a:txBody>
                    <a:bodyPr/>
                    <a:lstStyle/>
                    <a:p>
                      <a:pPr algn="ctr">
                        <a:lnSpc>
                          <a:spcPts val="1400"/>
                        </a:lnSpc>
                      </a:pPr>
                      <a:r>
                        <a:rPr kumimoji="1" lang="en-US" altLang="ja-JP" sz="1400" dirty="0"/>
                        <a:t>5:02 PM</a:t>
                      </a:r>
                      <a:endParaRPr kumimoji="1" lang="ja-JP" altLang="en-US" sz="1400" dirty="0"/>
                    </a:p>
                  </a:txBody>
                  <a:tcPr anchor="ctr"/>
                </a:tc>
                <a:tc>
                  <a:txBody>
                    <a:bodyPr/>
                    <a:lstStyle/>
                    <a:p>
                      <a:pPr algn="ctr">
                        <a:lnSpc>
                          <a:spcPts val="1400"/>
                        </a:lnSpc>
                      </a:pPr>
                      <a:r>
                        <a:rPr kumimoji="1" lang="en-US" altLang="ja-JP" sz="1400" dirty="0"/>
                        <a:t>DC53</a:t>
                      </a:r>
                      <a:endParaRPr kumimoji="1" lang="ja-JP" altLang="en-US" sz="1400" dirty="0"/>
                    </a:p>
                  </a:txBody>
                  <a:tcPr anchor="ctr"/>
                </a:tc>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φ90x2565</a:t>
                      </a:r>
                      <a:endParaRPr kumimoji="1" lang="ja-JP" altLang="en-US"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txBody>
                  <a:tcPr anchor="ctr">
                    <a:lnR w="12700" cap="flat" cmpd="sng" algn="ctr">
                      <a:solidFill>
                        <a:schemeClr val="tx1"/>
                      </a:solidFill>
                      <a:prstDash val="solid"/>
                      <a:round/>
                      <a:headEnd type="none" w="med" len="med"/>
                      <a:tailEnd type="none" w="med" len="med"/>
                    </a:lnR>
                  </a:tcPr>
                </a:tc>
                <a:tc>
                  <a:txBody>
                    <a:bodyPr/>
                    <a:lstStyle/>
                    <a:p>
                      <a:pPr algn="ctr">
                        <a:lnSpc>
                          <a:spcPts val="1400"/>
                        </a:lnSpc>
                      </a:pPr>
                      <a:r>
                        <a:rPr kumimoji="1" lang="en-US" altLang="ja-JP" sz="1400" dirty="0"/>
                        <a:t>1</a:t>
                      </a:r>
                      <a:endParaRPr kumimoji="1" lang="ja-JP" altLang="en-US" sz="14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522208119"/>
                  </a:ext>
                </a:extLst>
              </a:tr>
              <a:tr h="150693">
                <a:tc vMerge="1">
                  <a:txBody>
                    <a:bodyPr/>
                    <a:lstStyle/>
                    <a:p>
                      <a:pPr algn="ctr">
                        <a:lnSpc>
                          <a:spcPts val="1400"/>
                        </a:lnSpc>
                      </a:pPr>
                      <a:endParaRPr kumimoji="1" lang="ja-JP" altLang="en-US" sz="1400" dirty="0"/>
                    </a:p>
                  </a:txBody>
                  <a:tcPr anchor="ctr"/>
                </a:tc>
                <a:tc vMerge="1">
                  <a:txBody>
                    <a:bodyPr/>
                    <a:lstStyle/>
                    <a:p>
                      <a:pPr algn="ctr">
                        <a:lnSpc>
                          <a:spcPts val="1400"/>
                        </a:lnSpc>
                      </a:pPr>
                      <a:endParaRPr kumimoji="1" lang="ja-JP" altLang="en-US" sz="1400" dirty="0"/>
                    </a:p>
                  </a:txBody>
                  <a:tcPr anchor="ctr">
                    <a:lnB w="12700" cap="flat" cmpd="sng" algn="ctr">
                      <a:solidFill>
                        <a:schemeClr val="tx1"/>
                      </a:solidFill>
                      <a:prstDash val="solid"/>
                      <a:round/>
                      <a:headEnd type="none" w="med" len="med"/>
                      <a:tailEnd type="none" w="med" len="med"/>
                    </a:lnB>
                  </a:tcPr>
                </a:tc>
                <a:tc>
                  <a:txBody>
                    <a:bodyPr/>
                    <a:lstStyle/>
                    <a:p>
                      <a:pPr algn="ctr">
                        <a:lnSpc>
                          <a:spcPts val="1400"/>
                        </a:lnSpc>
                      </a:pPr>
                      <a:r>
                        <a:rPr kumimoji="1" lang="en-US" altLang="ja-JP" sz="1400" dirty="0"/>
                        <a:t>8:00 PM</a:t>
                      </a:r>
                      <a:endParaRPr kumimoji="1" lang="ja-JP" altLang="en-US" sz="1400" dirty="0"/>
                    </a:p>
                  </a:txBody>
                  <a:tcPr anchor="ctr"/>
                </a:tc>
                <a:tc>
                  <a:txBody>
                    <a:bodyPr/>
                    <a:lstStyle/>
                    <a:p>
                      <a:pPr algn="ctr">
                        <a:lnSpc>
                          <a:spcPts val="1400"/>
                        </a:lnSpc>
                      </a:pPr>
                      <a:r>
                        <a:rPr kumimoji="1" lang="en-US" altLang="ja-JP" sz="1400" dirty="0"/>
                        <a:t>8:11 PM</a:t>
                      </a:r>
                      <a:endParaRPr kumimoji="1" lang="ja-JP" altLang="en-US" sz="1400" dirty="0"/>
                    </a:p>
                  </a:txBody>
                  <a:tcPr anchor="ctr"/>
                </a:tc>
                <a:tc>
                  <a:txBody>
                    <a:bodyPr/>
                    <a:lstStyle/>
                    <a:p>
                      <a:pPr algn="ctr">
                        <a:lnSpc>
                          <a:spcPts val="1400"/>
                        </a:lnSpc>
                      </a:pPr>
                      <a:r>
                        <a:rPr kumimoji="1" lang="en-US" altLang="ja-JP" sz="1400" dirty="0"/>
                        <a:t>S45C</a:t>
                      </a:r>
                      <a:endParaRPr kumimoji="1" lang="ja-JP" altLang="en-US" sz="1400" dirty="0"/>
                    </a:p>
                  </a:txBody>
                  <a:tcPr anchor="ctr"/>
                </a:tc>
                <a:tc>
                  <a:txBody>
                    <a:bodyPr/>
                    <a:lstStyle/>
                    <a:p>
                      <a:pPr algn="ctr">
                        <a:lnSpc>
                          <a:spcPts val="1400"/>
                        </a:lnSpc>
                      </a:pPr>
                      <a:r>
                        <a:rPr kumimoji="1" lang="en-US" altLang="ja-JP" sz="1400" dirty="0"/>
                        <a:t>φ75x60</a:t>
                      </a:r>
                      <a:endParaRPr kumimoji="1" lang="ja-JP" altLang="en-US" sz="1400" dirty="0"/>
                    </a:p>
                  </a:txBody>
                  <a:tcPr anchor="ctr">
                    <a:lnR w="12700" cap="flat" cmpd="sng" algn="ctr">
                      <a:solidFill>
                        <a:schemeClr val="tx1"/>
                      </a:solidFill>
                      <a:prstDash val="solid"/>
                      <a:round/>
                      <a:headEnd type="none" w="med" len="med"/>
                      <a:tailEnd type="none" w="med" len="med"/>
                    </a:lnR>
                  </a:tcPr>
                </a:tc>
                <a:tc>
                  <a:txBody>
                    <a:bodyPr/>
                    <a:lstStyle/>
                    <a:p>
                      <a:pPr algn="ctr">
                        <a:lnSpc>
                          <a:spcPts val="1400"/>
                        </a:lnSpc>
                      </a:pPr>
                      <a:r>
                        <a:rPr kumimoji="1" lang="en-US" altLang="ja-JP" sz="1400" dirty="0"/>
                        <a:t>1</a:t>
                      </a:r>
                      <a:endParaRPr kumimoji="1" lang="ja-JP" altLang="en-US" sz="14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919776418"/>
                  </a:ext>
                </a:extLst>
              </a:tr>
              <a:tr h="150693">
                <a:tc vMerge="1">
                  <a:txBody>
                    <a:bodyPr/>
                    <a:lstStyle/>
                    <a:p>
                      <a:pPr algn="ctr">
                        <a:lnSpc>
                          <a:spcPts val="1400"/>
                        </a:lnSpc>
                      </a:pPr>
                      <a:endParaRPr kumimoji="1" lang="ja-JP" altLang="en-US" sz="1400"/>
                    </a:p>
                  </a:txBody>
                  <a:tcPr anchor="ctr"/>
                </a:tc>
                <a:tc rowSpan="3">
                  <a:txBody>
                    <a:bodyPr/>
                    <a:lstStyle/>
                    <a:p>
                      <a:pPr algn="ctr">
                        <a:lnSpc>
                          <a:spcPts val="1400"/>
                        </a:lnSpc>
                      </a:pPr>
                      <a:r>
                        <a:rPr kumimoji="1" lang="en-US" altLang="ja-JP" sz="1400" dirty="0"/>
                        <a:t>C11</a:t>
                      </a:r>
                      <a:endParaRPr kumimoji="1" lang="ja-JP" altLang="en-US" sz="14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pPr>
                      <a:r>
                        <a:rPr kumimoji="1" lang="en-US" altLang="ja-JP" sz="1400" dirty="0"/>
                        <a:t>2:30 PM</a:t>
                      </a:r>
                      <a:endParaRPr kumimoji="1" lang="ja-JP" altLang="en-US" sz="1400" dirty="0"/>
                    </a:p>
                  </a:txBody>
                  <a:tcPr anchor="ctr">
                    <a:noFill/>
                  </a:tcPr>
                </a:tc>
                <a:tc>
                  <a:txBody>
                    <a:bodyPr/>
                    <a:lstStyle/>
                    <a:p>
                      <a:pPr algn="ctr">
                        <a:lnSpc>
                          <a:spcPts val="1400"/>
                        </a:lnSpc>
                      </a:pPr>
                      <a:r>
                        <a:rPr kumimoji="1" lang="en-US" altLang="ja-JP" sz="1400" dirty="0"/>
                        <a:t>4:51 PM</a:t>
                      </a:r>
                      <a:endParaRPr kumimoji="1" lang="ja-JP" altLang="en-US" sz="1400" dirty="0"/>
                    </a:p>
                  </a:txBody>
                  <a:tcPr anchor="ctr">
                    <a:noFill/>
                  </a:tcPr>
                </a:tc>
                <a:tc>
                  <a:txBody>
                    <a:bodyPr/>
                    <a:lstStyle/>
                    <a:p>
                      <a:pPr algn="ctr">
                        <a:lnSpc>
                          <a:spcPts val="1400"/>
                        </a:lnSpc>
                      </a:pPr>
                      <a:r>
                        <a:rPr kumimoji="1" lang="en-US" altLang="ja-JP" sz="1400" dirty="0"/>
                        <a:t>DC11</a:t>
                      </a:r>
                      <a:endParaRPr kumimoji="1" lang="ja-JP" altLang="en-US" sz="1400" dirty="0"/>
                    </a:p>
                  </a:txBody>
                  <a:tcPr anchor="ctr">
                    <a:noFill/>
                  </a:tcPr>
                </a:tc>
                <a:tc>
                  <a:txBody>
                    <a:bodyPr/>
                    <a:lstStyle/>
                    <a:p>
                      <a:pPr algn="ctr">
                        <a:lnSpc>
                          <a:spcPts val="1400"/>
                        </a:lnSpc>
                      </a:pPr>
                      <a:r>
                        <a:rPr kumimoji="1" lang="el-GR" altLang="ja-JP" sz="1400" dirty="0"/>
                        <a:t>φ</a:t>
                      </a:r>
                      <a:r>
                        <a:rPr kumimoji="1" lang="en-US" altLang="ja-JP" sz="1400" dirty="0"/>
                        <a:t>242x42L</a:t>
                      </a:r>
                    </a:p>
                  </a:txBody>
                  <a:tcPr anchor="ctr">
                    <a:lnR w="12700" cap="flat" cmpd="sng" algn="ctr">
                      <a:solidFill>
                        <a:schemeClr val="tx1"/>
                      </a:solidFill>
                      <a:prstDash val="solid"/>
                      <a:round/>
                      <a:headEnd type="none" w="med" len="med"/>
                      <a:tailEnd type="none" w="med" len="med"/>
                    </a:lnR>
                    <a:noFill/>
                  </a:tcPr>
                </a:tc>
                <a:tc>
                  <a:txBody>
                    <a:bodyPr/>
                    <a:lstStyle/>
                    <a:p>
                      <a:pPr algn="ctr">
                        <a:lnSpc>
                          <a:spcPts val="1400"/>
                        </a:lnSpc>
                      </a:pPr>
                      <a:r>
                        <a:rPr kumimoji="1" lang="en-US" altLang="ja-JP" sz="1400" dirty="0"/>
                        <a:t>1</a:t>
                      </a:r>
                      <a:endParaRPr kumimoji="1" lang="ja-JP" altLang="en-US" sz="1400" dirty="0"/>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698352234"/>
                  </a:ext>
                </a:extLst>
              </a:tr>
              <a:tr h="150693">
                <a:tc vMerge="1">
                  <a:txBody>
                    <a:bodyPr/>
                    <a:lstStyle/>
                    <a:p>
                      <a:pPr algn="ctr">
                        <a:lnSpc>
                          <a:spcPts val="1400"/>
                        </a:lnSpc>
                      </a:pPr>
                      <a:endParaRPr kumimoji="1" lang="ja-JP" altLang="en-US" sz="1400"/>
                    </a:p>
                  </a:txBody>
                  <a:tcPr anchor="ctr"/>
                </a:tc>
                <a:tc vMerge="1">
                  <a:txBody>
                    <a:bodyPr/>
                    <a:lstStyle/>
                    <a:p>
                      <a:pPr algn="ctr">
                        <a:lnSpc>
                          <a:spcPts val="1400"/>
                        </a:lnSpc>
                      </a:pPr>
                      <a:endParaRPr kumimoji="1" lang="ja-JP" altLang="en-US" sz="1400"/>
                    </a:p>
                  </a:txBody>
                  <a:tcPr anchor="ctr"/>
                </a:tc>
                <a:tc>
                  <a:txBody>
                    <a:bodyPr/>
                    <a:lstStyle/>
                    <a:p>
                      <a:pPr algn="ctr">
                        <a:lnSpc>
                          <a:spcPts val="1400"/>
                        </a:lnSpc>
                      </a:pPr>
                      <a:r>
                        <a:rPr kumimoji="1" lang="en-US" altLang="ja-JP" sz="1400" dirty="0"/>
                        <a:t>4:51 PM</a:t>
                      </a:r>
                      <a:endParaRPr kumimoji="1" lang="ja-JP" altLang="en-US" sz="1400" dirty="0"/>
                    </a:p>
                  </a:txBody>
                  <a:tcPr anchor="ctr">
                    <a:solidFill>
                      <a:srgbClr val="FFFF00"/>
                    </a:solidFill>
                  </a:tcPr>
                </a:tc>
                <a:tc>
                  <a:txBody>
                    <a:bodyPr/>
                    <a:lstStyle/>
                    <a:p>
                      <a:pPr algn="ctr">
                        <a:lnSpc>
                          <a:spcPts val="1400"/>
                        </a:lnSpc>
                      </a:pPr>
                      <a:r>
                        <a:rPr kumimoji="1" lang="en-US" altLang="ja-JP" sz="1400" dirty="0"/>
                        <a:t>5:27 PM</a:t>
                      </a:r>
                      <a:endParaRPr kumimoji="1" lang="ja-JP" altLang="en-US" sz="1400" dirty="0"/>
                    </a:p>
                  </a:txBody>
                  <a:tcPr anchor="ctr">
                    <a:solidFill>
                      <a:srgbClr val="FFFF00"/>
                    </a:solidFill>
                  </a:tcPr>
                </a:tc>
                <a:tc>
                  <a:txBody>
                    <a:bodyPr/>
                    <a:lstStyle/>
                    <a:p>
                      <a:pPr algn="ctr">
                        <a:lnSpc>
                          <a:spcPts val="1400"/>
                        </a:lnSpc>
                      </a:pPr>
                      <a:r>
                        <a:rPr kumimoji="1" lang="en-US" altLang="ja-JP" sz="1400" dirty="0"/>
                        <a:t>DHA-WORLD</a:t>
                      </a:r>
                      <a:endParaRPr kumimoji="1" lang="ja-JP" altLang="en-US" sz="1400" dirty="0"/>
                    </a:p>
                  </a:txBody>
                  <a:tcPr anchor="ctr">
                    <a:solidFill>
                      <a:srgbClr val="FFFF00"/>
                    </a:solidFill>
                  </a:tcPr>
                </a:tc>
                <a:tc>
                  <a:txBody>
                    <a:bodyPr/>
                    <a:lstStyle/>
                    <a:p>
                      <a:pPr algn="ctr">
                        <a:lnSpc>
                          <a:spcPts val="1400"/>
                        </a:lnSpc>
                      </a:pPr>
                      <a:r>
                        <a:rPr kumimoji="1" lang="en-US" altLang="ja-JP" sz="1400" dirty="0"/>
                        <a:t>61x85x126</a:t>
                      </a:r>
                      <a:endParaRPr kumimoji="1" lang="ja-JP" altLang="en-US" sz="1400" dirty="0"/>
                    </a:p>
                  </a:txBody>
                  <a:tcPr anchor="ctr">
                    <a:lnR w="12700" cap="flat" cmpd="sng" algn="ctr">
                      <a:solidFill>
                        <a:schemeClr val="tx1"/>
                      </a:solidFill>
                      <a:prstDash val="solid"/>
                      <a:round/>
                      <a:headEnd type="none" w="med" len="med"/>
                      <a:tailEnd type="none" w="med" len="med"/>
                    </a:lnR>
                    <a:solidFill>
                      <a:srgbClr val="FFFF00"/>
                    </a:solidFill>
                  </a:tcPr>
                </a:tc>
                <a:tc>
                  <a:txBody>
                    <a:bodyPr/>
                    <a:lstStyle/>
                    <a:p>
                      <a:pPr algn="ctr">
                        <a:lnSpc>
                          <a:spcPts val="1400"/>
                        </a:lnSpc>
                      </a:pPr>
                      <a:r>
                        <a:rPr kumimoji="1" lang="en-US" altLang="ja-JP" sz="1400" dirty="0"/>
                        <a:t>2</a:t>
                      </a:r>
                      <a:endParaRPr kumimoji="1" lang="ja-JP" altLang="en-US" sz="1400" dirty="0"/>
                    </a:p>
                  </a:txBody>
                  <a:tcPr anchor="ct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val="1077660728"/>
                  </a:ext>
                </a:extLst>
              </a:tr>
              <a:tr h="150693">
                <a:tc vMerge="1">
                  <a:txBody>
                    <a:bodyPr/>
                    <a:lstStyle/>
                    <a:p>
                      <a:pPr algn="ctr">
                        <a:lnSpc>
                          <a:spcPts val="1400"/>
                        </a:lnSpc>
                      </a:pPr>
                      <a:endParaRPr kumimoji="1" lang="ja-JP" altLang="en-US" sz="1400"/>
                    </a:p>
                  </a:txBody>
                  <a:tcPr anchor="ctr"/>
                </a:tc>
                <a:tc vMerge="1">
                  <a:txBody>
                    <a:bodyPr/>
                    <a:lstStyle/>
                    <a:p>
                      <a:pPr algn="ctr">
                        <a:lnSpc>
                          <a:spcPts val="1400"/>
                        </a:lnSpc>
                      </a:pPr>
                      <a:endParaRPr kumimoji="1" lang="ja-JP" altLang="en-US" sz="1400"/>
                    </a:p>
                  </a:txBody>
                  <a:tcPr anchor="ctr"/>
                </a:tc>
                <a:tc>
                  <a:txBody>
                    <a:bodyPr/>
                    <a:lstStyle/>
                    <a:p>
                      <a:pPr algn="ctr">
                        <a:lnSpc>
                          <a:spcPts val="1400"/>
                        </a:lnSpc>
                      </a:pPr>
                      <a:r>
                        <a:rPr kumimoji="1" lang="en-US" altLang="ja-JP" sz="1400" dirty="0"/>
                        <a:t>8:00 PM</a:t>
                      </a:r>
                      <a:endParaRPr kumimoji="1" lang="ja-JP" altLang="en-US" sz="1400" dirty="0"/>
                    </a:p>
                  </a:txBody>
                  <a:tcPr anchor="ctr">
                    <a:noFill/>
                  </a:tcPr>
                </a:tc>
                <a:tc>
                  <a:txBody>
                    <a:bodyPr/>
                    <a:lstStyle/>
                    <a:p>
                      <a:pPr algn="ctr">
                        <a:lnSpc>
                          <a:spcPts val="1400"/>
                        </a:lnSpc>
                      </a:pPr>
                      <a:r>
                        <a:rPr kumimoji="1" lang="en-US" altLang="ja-JP" sz="1400" dirty="0"/>
                        <a:t>9:08 PM</a:t>
                      </a:r>
                      <a:endParaRPr kumimoji="1" lang="ja-JP" altLang="en-US" sz="1400" dirty="0"/>
                    </a:p>
                  </a:txBody>
                  <a:tcPr anchor="ctr">
                    <a:noFill/>
                  </a:tcPr>
                </a:tc>
                <a:tc>
                  <a:txBody>
                    <a:bodyPr/>
                    <a:lstStyle/>
                    <a:p>
                      <a:pPr algn="ctr">
                        <a:lnSpc>
                          <a:spcPts val="1400"/>
                        </a:lnSpc>
                      </a:pPr>
                      <a:r>
                        <a:rPr kumimoji="1" lang="en-US" altLang="ja-JP" sz="1400" dirty="0"/>
                        <a:t>SCM440Q</a:t>
                      </a:r>
                      <a:endParaRPr kumimoji="1" lang="ja-JP" altLang="en-US" sz="1400" dirty="0"/>
                    </a:p>
                  </a:txBody>
                  <a:tcPr anchor="ctr">
                    <a:noFill/>
                  </a:tcPr>
                </a:tc>
                <a:tc>
                  <a:txBody>
                    <a:bodyPr/>
                    <a:lstStyle/>
                    <a:p>
                      <a:pPr algn="ctr">
                        <a:lnSpc>
                          <a:spcPts val="1400"/>
                        </a:lnSpc>
                      </a:pPr>
                      <a:r>
                        <a:rPr kumimoji="1" lang="el-GR" altLang="ja-JP" sz="1400" dirty="0"/>
                        <a:t>φ</a:t>
                      </a:r>
                      <a:r>
                        <a:rPr kumimoji="1" lang="en-US" altLang="ja-JP" sz="1400" dirty="0"/>
                        <a:t>180x70L</a:t>
                      </a:r>
                    </a:p>
                  </a:txBody>
                  <a:tcPr anchor="ctr">
                    <a:lnR w="12700" cap="flat" cmpd="sng" algn="ctr">
                      <a:solidFill>
                        <a:schemeClr val="tx1"/>
                      </a:solidFill>
                      <a:prstDash val="solid"/>
                      <a:round/>
                      <a:headEnd type="none" w="med" len="med"/>
                      <a:tailEnd type="none" w="med" len="med"/>
                    </a:lnR>
                    <a:noFill/>
                  </a:tcPr>
                </a:tc>
                <a:tc>
                  <a:txBody>
                    <a:bodyPr/>
                    <a:lstStyle/>
                    <a:p>
                      <a:pPr algn="ctr">
                        <a:lnSpc>
                          <a:spcPts val="1400"/>
                        </a:lnSpc>
                      </a:pPr>
                      <a:r>
                        <a:rPr kumimoji="1" lang="en-US" altLang="ja-JP" sz="1400" dirty="0"/>
                        <a:t>2</a:t>
                      </a:r>
                      <a:endParaRPr kumimoji="1" lang="ja-JP" altLang="en-US" sz="1400" dirty="0"/>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402196331"/>
                  </a:ext>
                </a:extLst>
              </a:tr>
              <a:tr h="150693">
                <a:tc vMerge="1">
                  <a:txBody>
                    <a:bodyPr/>
                    <a:lstStyle/>
                    <a:p>
                      <a:pPr algn="ctr">
                        <a:lnSpc>
                          <a:spcPts val="1400"/>
                        </a:lnSpc>
                      </a:pPr>
                      <a:endParaRPr kumimoji="1" lang="ja-JP" altLang="en-US" sz="1400"/>
                    </a:p>
                  </a:txBody>
                  <a:tcPr anchor="ctr"/>
                </a:tc>
                <a:tc rowSpan="3">
                  <a:txBody>
                    <a:bodyPr/>
                    <a:lstStyle/>
                    <a:p>
                      <a:pPr algn="ctr">
                        <a:lnSpc>
                          <a:spcPts val="1400"/>
                        </a:lnSpc>
                      </a:pPr>
                      <a:r>
                        <a:rPr kumimoji="1" lang="en-US" altLang="ja-JP" sz="1400" dirty="0"/>
                        <a:t>C12</a:t>
                      </a:r>
                      <a:endParaRPr kumimoji="1" lang="ja-JP" altLang="en-US" sz="14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pPr>
                      <a:r>
                        <a:rPr kumimoji="1" lang="en-US" altLang="ja-JP" sz="1400" dirty="0"/>
                        <a:t>3:37 PM</a:t>
                      </a:r>
                      <a:endParaRPr kumimoji="1" lang="ja-JP" altLang="en-US" sz="1400" dirty="0"/>
                    </a:p>
                  </a:txBody>
                  <a:tcPr anchor="ctr">
                    <a:solidFill>
                      <a:schemeClr val="bg1"/>
                    </a:solidFill>
                  </a:tcPr>
                </a:tc>
                <a:tc>
                  <a:txBody>
                    <a:bodyPr/>
                    <a:lstStyle/>
                    <a:p>
                      <a:pPr algn="ctr">
                        <a:lnSpc>
                          <a:spcPts val="1400"/>
                        </a:lnSpc>
                      </a:pPr>
                      <a:r>
                        <a:rPr kumimoji="1" lang="en-US" altLang="ja-JP" sz="1400" dirty="0"/>
                        <a:t>4:22 PM</a:t>
                      </a:r>
                      <a:endParaRPr kumimoji="1" lang="ja-JP" altLang="en-US" sz="1400" dirty="0"/>
                    </a:p>
                  </a:txBody>
                  <a:tcPr anchor="ctr">
                    <a:solidFill>
                      <a:schemeClr val="bg1"/>
                    </a:solidFill>
                  </a:tcPr>
                </a:tc>
                <a:tc>
                  <a:txBody>
                    <a:bodyPr/>
                    <a:lstStyle/>
                    <a:p>
                      <a:pPr algn="ctr">
                        <a:lnSpc>
                          <a:spcPts val="1400"/>
                        </a:lnSpc>
                      </a:pPr>
                      <a:r>
                        <a:rPr kumimoji="1" lang="en-US" altLang="ja-JP" sz="1400" dirty="0"/>
                        <a:t>DH31-EX</a:t>
                      </a:r>
                      <a:endParaRPr kumimoji="1" lang="ja-JP" altLang="en-US" sz="1400" dirty="0"/>
                    </a:p>
                  </a:txBody>
                  <a:tcPr anchor="ctr">
                    <a:solidFill>
                      <a:schemeClr val="bg1"/>
                    </a:solidFill>
                  </a:tcPr>
                </a:tc>
                <a:tc>
                  <a:txBody>
                    <a:bodyPr/>
                    <a:lstStyle/>
                    <a:p>
                      <a:pPr algn="ctr">
                        <a:lnSpc>
                          <a:spcPts val="1400"/>
                        </a:lnSpc>
                      </a:pPr>
                      <a:r>
                        <a:rPr kumimoji="1" lang="en-US" altLang="ja-JP" sz="1400" dirty="0"/>
                        <a:t>125x376x381</a:t>
                      </a:r>
                    </a:p>
                  </a:txBody>
                  <a:tcPr anchor="ctr">
                    <a:lnR w="12700" cap="flat" cmpd="sng" algn="ctr">
                      <a:solidFill>
                        <a:schemeClr val="tx1"/>
                      </a:solidFill>
                      <a:prstDash val="solid"/>
                      <a:round/>
                      <a:headEnd type="none" w="med" len="med"/>
                      <a:tailEnd type="none" w="med" len="med"/>
                    </a:lnR>
                    <a:solidFill>
                      <a:schemeClr val="bg1"/>
                    </a:solidFill>
                  </a:tcPr>
                </a:tc>
                <a:tc>
                  <a:txBody>
                    <a:bodyPr/>
                    <a:lstStyle/>
                    <a:p>
                      <a:pPr algn="ctr">
                        <a:lnSpc>
                          <a:spcPts val="1400"/>
                        </a:lnSpc>
                      </a:pPr>
                      <a:r>
                        <a:rPr kumimoji="1" lang="en-US" altLang="ja-JP" sz="1400" dirty="0"/>
                        <a:t>1</a:t>
                      </a:r>
                      <a:endParaRPr kumimoji="1" lang="ja-JP" altLang="en-US" sz="1400" dirty="0"/>
                    </a:p>
                  </a:txBody>
                  <a:tcPr anchor="ctr">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3120252415"/>
                  </a:ext>
                </a:extLst>
              </a:tr>
              <a:tr h="150693">
                <a:tc vMerge="1">
                  <a:txBody>
                    <a:bodyPr/>
                    <a:lstStyle/>
                    <a:p>
                      <a:pPr algn="ctr">
                        <a:lnSpc>
                          <a:spcPts val="1400"/>
                        </a:lnSpc>
                      </a:pPr>
                      <a:endParaRPr kumimoji="1" lang="ja-JP" altLang="en-US" sz="1400"/>
                    </a:p>
                  </a:txBody>
                  <a:tcPr anchor="ctr"/>
                </a:tc>
                <a:tc vMerge="1">
                  <a:txBody>
                    <a:bodyPr/>
                    <a:lstStyle/>
                    <a:p>
                      <a:pPr algn="ctr">
                        <a:lnSpc>
                          <a:spcPts val="1400"/>
                        </a:lnSpc>
                      </a:pPr>
                      <a:endParaRPr kumimoji="1" lang="ja-JP" altLang="en-US" sz="1400"/>
                    </a:p>
                  </a:txBody>
                  <a:tcPr anchor="ctr"/>
                </a:tc>
                <a:tc>
                  <a:txBody>
                    <a:bodyPr/>
                    <a:lstStyle/>
                    <a:p>
                      <a:pPr algn="ctr">
                        <a:lnSpc>
                          <a:spcPts val="1400"/>
                        </a:lnSpc>
                      </a:pPr>
                      <a:r>
                        <a:rPr kumimoji="1" lang="en-US" altLang="ja-JP" sz="1400" dirty="0"/>
                        <a:t>4:22 PM</a:t>
                      </a:r>
                      <a:endParaRPr kumimoji="1" lang="ja-JP" altLang="en-US" sz="1400" dirty="0"/>
                    </a:p>
                  </a:txBody>
                  <a:tcPr anchor="ctr">
                    <a:solidFill>
                      <a:schemeClr val="bg1"/>
                    </a:solidFill>
                  </a:tcPr>
                </a:tc>
                <a:tc>
                  <a:txBody>
                    <a:bodyPr/>
                    <a:lstStyle/>
                    <a:p>
                      <a:pPr algn="ctr">
                        <a:lnSpc>
                          <a:spcPts val="1400"/>
                        </a:lnSpc>
                      </a:pPr>
                      <a:r>
                        <a:rPr kumimoji="1" lang="en-US" altLang="ja-JP" sz="1400" dirty="0"/>
                        <a:t>6:02 PM</a:t>
                      </a:r>
                      <a:endParaRPr kumimoji="1" lang="ja-JP" altLang="en-US" sz="1400" dirty="0"/>
                    </a:p>
                  </a:txBody>
                  <a:tcPr anchor="ctr">
                    <a:solidFill>
                      <a:schemeClr val="bg1"/>
                    </a:solidFill>
                  </a:tcPr>
                </a:tc>
                <a:tc>
                  <a:txBody>
                    <a:bodyPr/>
                    <a:lstStyle/>
                    <a:p>
                      <a:pPr algn="ctr">
                        <a:lnSpc>
                          <a:spcPts val="1400"/>
                        </a:lnSpc>
                      </a:pPr>
                      <a:r>
                        <a:rPr kumimoji="1" lang="en-US" altLang="ja-JP" sz="1400" dirty="0"/>
                        <a:t>DHA-WORLD</a:t>
                      </a:r>
                      <a:endParaRPr kumimoji="1" lang="ja-JP" altLang="en-US" sz="1400" dirty="0"/>
                    </a:p>
                  </a:txBody>
                  <a:tcPr anchor="ctr">
                    <a:solidFill>
                      <a:schemeClr val="bg1"/>
                    </a:solidFill>
                  </a:tcPr>
                </a:tc>
                <a:tc>
                  <a:txBody>
                    <a:bodyPr/>
                    <a:lstStyle/>
                    <a:p>
                      <a:pPr algn="ctr">
                        <a:lnSpc>
                          <a:spcPts val="1400"/>
                        </a:lnSpc>
                      </a:pPr>
                      <a:r>
                        <a:rPr kumimoji="1" lang="en-US" altLang="ja-JP" sz="1400" dirty="0"/>
                        <a:t>87x257x297</a:t>
                      </a:r>
                      <a:endParaRPr kumimoji="1" lang="ja-JP" altLang="en-US" sz="1400" dirty="0"/>
                    </a:p>
                  </a:txBody>
                  <a:tcPr anchor="ctr">
                    <a:lnR w="12700" cap="flat" cmpd="sng" algn="ctr">
                      <a:solidFill>
                        <a:schemeClr val="tx1"/>
                      </a:solidFill>
                      <a:prstDash val="solid"/>
                      <a:round/>
                      <a:headEnd type="none" w="med" len="med"/>
                      <a:tailEnd type="none" w="med" len="med"/>
                    </a:lnR>
                    <a:solidFill>
                      <a:schemeClr val="bg1"/>
                    </a:solidFill>
                  </a:tcPr>
                </a:tc>
                <a:tc>
                  <a:txBody>
                    <a:bodyPr/>
                    <a:lstStyle/>
                    <a:p>
                      <a:pPr algn="ctr">
                        <a:lnSpc>
                          <a:spcPts val="1400"/>
                        </a:lnSpc>
                      </a:pPr>
                      <a:r>
                        <a:rPr kumimoji="1" lang="en-US" altLang="ja-JP" sz="1400" dirty="0"/>
                        <a:t>2</a:t>
                      </a:r>
                      <a:endParaRPr kumimoji="1" lang="ja-JP" altLang="en-US" sz="1400" dirty="0"/>
                    </a:p>
                  </a:txBody>
                  <a:tcPr anchor="ctr">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435101088"/>
                  </a:ext>
                </a:extLst>
              </a:tr>
              <a:tr h="150693">
                <a:tc vMerge="1">
                  <a:txBody>
                    <a:bodyPr/>
                    <a:lstStyle/>
                    <a:p>
                      <a:pPr algn="ctr">
                        <a:lnSpc>
                          <a:spcPts val="1400"/>
                        </a:lnSpc>
                      </a:pPr>
                      <a:endParaRPr kumimoji="1" lang="ja-JP" altLang="en-US" sz="1400"/>
                    </a:p>
                  </a:txBody>
                  <a:tcPr anchor="ctr"/>
                </a:tc>
                <a:tc vMerge="1">
                  <a:txBody>
                    <a:bodyPr/>
                    <a:lstStyle/>
                    <a:p>
                      <a:pPr algn="ctr">
                        <a:lnSpc>
                          <a:spcPts val="1400"/>
                        </a:lnSpc>
                      </a:pPr>
                      <a:endParaRPr kumimoji="1" lang="ja-JP" altLang="en-US" sz="1400"/>
                    </a:p>
                  </a:txBody>
                  <a:tcPr anchor="ctr"/>
                </a:tc>
                <a:tc>
                  <a:txBody>
                    <a:bodyPr/>
                    <a:lstStyle/>
                    <a:p>
                      <a:pPr algn="ctr">
                        <a:lnSpc>
                          <a:spcPts val="1400"/>
                        </a:lnSpc>
                      </a:pPr>
                      <a:r>
                        <a:rPr kumimoji="1" lang="en-US" altLang="ja-JP" sz="1400" dirty="0"/>
                        <a:t>8:00 PM</a:t>
                      </a:r>
                      <a:endParaRPr kumimoji="1" lang="ja-JP" altLang="en-US" sz="1400" dirty="0"/>
                    </a:p>
                  </a:txBody>
                  <a:tcPr anchor="ctr">
                    <a:solidFill>
                      <a:schemeClr val="bg1"/>
                    </a:solidFill>
                  </a:tcPr>
                </a:tc>
                <a:tc>
                  <a:txBody>
                    <a:bodyPr/>
                    <a:lstStyle/>
                    <a:p>
                      <a:pPr algn="ctr">
                        <a:lnSpc>
                          <a:spcPts val="1400"/>
                        </a:lnSpc>
                      </a:pPr>
                      <a:r>
                        <a:rPr kumimoji="1" lang="en-US" altLang="ja-JP" sz="1400" dirty="0"/>
                        <a:t>9:40 PM</a:t>
                      </a:r>
                      <a:endParaRPr kumimoji="1" lang="ja-JP" altLang="en-US" sz="1400" dirty="0"/>
                    </a:p>
                  </a:txBody>
                  <a:tcPr anchor="ctr">
                    <a:solidFill>
                      <a:schemeClr val="bg1"/>
                    </a:solidFill>
                  </a:tcPr>
                </a:tc>
                <a:tc>
                  <a:txBody>
                    <a:bodyPr/>
                    <a:lstStyle/>
                    <a:p>
                      <a:pPr algn="ctr">
                        <a:lnSpc>
                          <a:spcPts val="1400"/>
                        </a:lnSpc>
                      </a:pPr>
                      <a:r>
                        <a:rPr kumimoji="1" lang="en-US" altLang="ja-JP" sz="1400" dirty="0"/>
                        <a:t>DHA-WORLD</a:t>
                      </a:r>
                      <a:endParaRPr kumimoji="1" lang="ja-JP" altLang="en-US" sz="1400" dirty="0"/>
                    </a:p>
                  </a:txBody>
                  <a:tcPr anchor="ctr">
                    <a:solidFill>
                      <a:schemeClr val="bg1"/>
                    </a:solidFill>
                  </a:tcPr>
                </a:tc>
                <a:tc>
                  <a:txBody>
                    <a:bodyPr/>
                    <a:lstStyle/>
                    <a:p>
                      <a:pPr algn="ctr">
                        <a:lnSpc>
                          <a:spcPts val="1400"/>
                        </a:lnSpc>
                      </a:pPr>
                      <a:r>
                        <a:rPr kumimoji="1" lang="en-US" altLang="ja-JP" sz="1400" dirty="0"/>
                        <a:t>87x257x297</a:t>
                      </a:r>
                      <a:endParaRPr kumimoji="1" lang="ja-JP" altLang="en-US" sz="1400" dirty="0"/>
                    </a:p>
                  </a:txBody>
                  <a:tcPr anchor="ctr">
                    <a:lnR w="12700" cap="flat" cmpd="sng" algn="ctr">
                      <a:solidFill>
                        <a:schemeClr val="tx1"/>
                      </a:solidFill>
                      <a:prstDash val="solid"/>
                      <a:round/>
                      <a:headEnd type="none" w="med" len="med"/>
                      <a:tailEnd type="none" w="med" len="med"/>
                    </a:lnR>
                    <a:solidFill>
                      <a:schemeClr val="bg1"/>
                    </a:solidFill>
                  </a:tcPr>
                </a:tc>
                <a:tc>
                  <a:txBody>
                    <a:bodyPr/>
                    <a:lstStyle/>
                    <a:p>
                      <a:pPr algn="ctr">
                        <a:lnSpc>
                          <a:spcPts val="1400"/>
                        </a:lnSpc>
                      </a:pPr>
                      <a:r>
                        <a:rPr kumimoji="1" lang="en-US" altLang="ja-JP" sz="1400" dirty="0"/>
                        <a:t>2</a:t>
                      </a:r>
                      <a:endParaRPr kumimoji="1" lang="ja-JP" altLang="en-US" sz="1400" dirty="0"/>
                    </a:p>
                  </a:txBody>
                  <a:tcPr anchor="ctr">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3855898741"/>
                  </a:ext>
                </a:extLst>
              </a:tr>
            </a:tbl>
          </a:graphicData>
        </a:graphic>
      </p:graphicFrame>
      <p:sp>
        <p:nvSpPr>
          <p:cNvPr id="3" name="テキスト ボックス 2">
            <a:extLst>
              <a:ext uri="{FF2B5EF4-FFF2-40B4-BE49-F238E27FC236}">
                <a16:creationId xmlns:a16="http://schemas.microsoft.com/office/drawing/2014/main" id="{7D0E36C8-023D-A742-3B79-019BDDD5ED8F}"/>
              </a:ext>
            </a:extLst>
          </p:cNvPr>
          <p:cNvSpPr txBox="1"/>
          <p:nvPr/>
        </p:nvSpPr>
        <p:spPr>
          <a:xfrm>
            <a:off x="2758136" y="5130528"/>
            <a:ext cx="504056" cy="307777"/>
          </a:xfrm>
          <a:prstGeom prst="rect">
            <a:avLst/>
          </a:prstGeom>
          <a:noFill/>
        </p:spPr>
        <p:txBody>
          <a:bodyPr wrap="square" rtlCol="0">
            <a:spAutoFit/>
          </a:bodyPr>
          <a:lstStyle/>
          <a:p>
            <a:r>
              <a:rPr lang="en-US" altLang="ja-JP" sz="1400" dirty="0"/>
              <a:t>➆</a:t>
            </a:r>
            <a:endParaRPr kumimoji="1" lang="ja-JP" altLang="en-US" sz="1400" b="1" dirty="0">
              <a:solidFill>
                <a:srgbClr val="FF0000"/>
              </a:solidFill>
            </a:endParaRPr>
          </a:p>
        </p:txBody>
      </p:sp>
    </p:spTree>
    <p:extLst>
      <p:ext uri="{BB962C8B-B14F-4D97-AF65-F5344CB8AC3E}">
        <p14:creationId xmlns:p14="http://schemas.microsoft.com/office/powerpoint/2010/main" val="1123380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84848E1-EC69-FF0D-9692-6D75224CEDA8}"/>
              </a:ext>
            </a:extLst>
          </p:cNvPr>
          <p:cNvSpPr txBox="1"/>
          <p:nvPr/>
        </p:nvSpPr>
        <p:spPr>
          <a:xfrm>
            <a:off x="323528" y="44624"/>
            <a:ext cx="6768752" cy="369332"/>
          </a:xfrm>
          <a:prstGeom prst="rect">
            <a:avLst/>
          </a:prstGeom>
          <a:noFill/>
        </p:spPr>
        <p:txBody>
          <a:bodyPr wrap="square" rtlCol="0">
            <a:spAutoFit/>
          </a:bodyPr>
          <a:lstStyle/>
          <a:p>
            <a:r>
              <a:rPr lang="ja-JP" altLang="en-US" u="sng" dirty="0"/>
              <a:t>７．</a:t>
            </a:r>
            <a:r>
              <a:rPr lang="en-US" altLang="ja-JP" u="sng" dirty="0"/>
              <a:t>Estimated cause of occurrence </a:t>
            </a:r>
            <a:r>
              <a:rPr lang="ja-JP" altLang="en-US" u="sng" dirty="0"/>
              <a:t>　</a:t>
            </a:r>
            <a:r>
              <a:rPr lang="en-US" altLang="ja-JP" dirty="0"/>
              <a:t>(</a:t>
            </a:r>
            <a:r>
              <a:rPr lang="ja-JP" altLang="en-US" dirty="0"/>
              <a:t>推定発生原因</a:t>
            </a:r>
            <a:r>
              <a:rPr lang="en-US" altLang="ja-JP" dirty="0"/>
              <a:t>)</a:t>
            </a:r>
            <a:endParaRPr kumimoji="1" lang="ja-JP" altLang="en-US" u="sng" dirty="0"/>
          </a:p>
        </p:txBody>
      </p:sp>
      <p:sp>
        <p:nvSpPr>
          <p:cNvPr id="4" name="テキスト ボックス 3">
            <a:extLst>
              <a:ext uri="{FF2B5EF4-FFF2-40B4-BE49-F238E27FC236}">
                <a16:creationId xmlns:a16="http://schemas.microsoft.com/office/drawing/2014/main" id="{5582B018-3373-B395-F372-2659032ECA23}"/>
              </a:ext>
            </a:extLst>
          </p:cNvPr>
          <p:cNvSpPr txBox="1"/>
          <p:nvPr/>
        </p:nvSpPr>
        <p:spPr>
          <a:xfrm>
            <a:off x="323528" y="532224"/>
            <a:ext cx="8640960" cy="1528624"/>
          </a:xfrm>
          <a:prstGeom prst="rect">
            <a:avLst/>
          </a:prstGeom>
          <a:noFill/>
        </p:spPr>
        <p:txBody>
          <a:bodyPr wrap="square" rtlCol="0">
            <a:spAutoFit/>
          </a:bodyPr>
          <a:lstStyle/>
          <a:p>
            <a:pPr>
              <a:lnSpc>
                <a:spcPts val="1600"/>
              </a:lnSpc>
            </a:pPr>
            <a:r>
              <a:rPr lang="ja-JP" altLang="en-US" sz="1600" dirty="0"/>
              <a:t>（３） </a:t>
            </a:r>
            <a:r>
              <a:rPr lang="en-US" altLang="ja-JP" sz="1600" dirty="0"/>
              <a:t>No.</a:t>
            </a:r>
            <a:r>
              <a:rPr lang="ja-JP" altLang="en-US" sz="1600" dirty="0"/>
              <a:t>⑥ </a:t>
            </a:r>
            <a:r>
              <a:rPr lang="en-US" altLang="ja-JP" sz="1600" dirty="0"/>
              <a:t>When cutting, other materials cut before and after were mixed together.</a:t>
            </a:r>
            <a:r>
              <a:rPr lang="ja-JP" altLang="en-US" sz="1600" dirty="0"/>
              <a:t>　　　　</a:t>
            </a:r>
          </a:p>
          <a:p>
            <a:pPr>
              <a:lnSpc>
                <a:spcPts val="1600"/>
              </a:lnSpc>
            </a:pPr>
            <a:r>
              <a:rPr lang="ja-JP" altLang="en-US" sz="1600" dirty="0"/>
              <a:t>　　　</a:t>
            </a:r>
            <a:r>
              <a:rPr lang="en-US" altLang="ja-JP" sz="1600" dirty="0"/>
              <a:t>(No.</a:t>
            </a:r>
            <a:r>
              <a:rPr lang="ja-JP" altLang="en-US" sz="1600" dirty="0"/>
              <a:t>⑥ 切断時に、前後に切断した他鋼種と混在した</a:t>
            </a:r>
            <a:r>
              <a:rPr lang="en-US" altLang="ja-JP" sz="1600" dirty="0"/>
              <a:t>)</a:t>
            </a:r>
          </a:p>
          <a:p>
            <a:pPr>
              <a:lnSpc>
                <a:spcPts val="1600"/>
              </a:lnSpc>
            </a:pPr>
            <a:endParaRPr lang="en-US" altLang="ja-JP" sz="1600" dirty="0"/>
          </a:p>
          <a:p>
            <a:pPr>
              <a:lnSpc>
                <a:spcPts val="1600"/>
              </a:lnSpc>
            </a:pPr>
            <a:r>
              <a:rPr lang="en-US" altLang="ja-JP" sz="1600" dirty="0"/>
              <a:t>⇒There is no PX4 in the cutting history before and after the target product.</a:t>
            </a:r>
          </a:p>
          <a:p>
            <a:pPr>
              <a:lnSpc>
                <a:spcPts val="1600"/>
              </a:lnSpc>
            </a:pPr>
            <a:r>
              <a:rPr lang="ja-JP" altLang="en-US" sz="1600" dirty="0"/>
              <a:t>　　</a:t>
            </a:r>
            <a:r>
              <a:rPr lang="en-US" altLang="ja-JP" sz="1600" dirty="0"/>
              <a:t>(</a:t>
            </a:r>
            <a:r>
              <a:rPr lang="ja-JP" altLang="en-US" sz="1600" dirty="0"/>
              <a:t>対象品前後の切断履歴に</a:t>
            </a:r>
            <a:r>
              <a:rPr lang="en-US" altLang="ja-JP" sz="1600" dirty="0"/>
              <a:t>PX4</a:t>
            </a:r>
            <a:r>
              <a:rPr lang="ja-JP" altLang="en-US" sz="1600" dirty="0"/>
              <a:t>無し</a:t>
            </a:r>
            <a:r>
              <a:rPr lang="en-US" altLang="ja-JP" sz="1600" dirty="0"/>
              <a:t>)</a:t>
            </a:r>
          </a:p>
          <a:p>
            <a:pPr>
              <a:lnSpc>
                <a:spcPts val="1600"/>
              </a:lnSpc>
            </a:pPr>
            <a:endParaRPr lang="en-US" altLang="ja-JP" sz="1600" dirty="0"/>
          </a:p>
          <a:p>
            <a:pPr>
              <a:lnSpc>
                <a:spcPts val="1600"/>
              </a:lnSpc>
            </a:pPr>
            <a:r>
              <a:rPr lang="en-US" altLang="ja-JP" sz="1600" b="1" dirty="0">
                <a:solidFill>
                  <a:srgbClr val="FF0000"/>
                </a:solidFill>
              </a:rPr>
              <a:t>◆No possibility of mixed</a:t>
            </a:r>
            <a:r>
              <a:rPr lang="ja-JP" altLang="en-US" sz="1600" b="1" dirty="0">
                <a:solidFill>
                  <a:srgbClr val="FF0000"/>
                </a:solidFill>
              </a:rPr>
              <a:t>　（混在する可能性無し）</a:t>
            </a:r>
          </a:p>
        </p:txBody>
      </p:sp>
      <p:sp>
        <p:nvSpPr>
          <p:cNvPr id="3" name="テキスト ボックス 2">
            <a:extLst>
              <a:ext uri="{FF2B5EF4-FFF2-40B4-BE49-F238E27FC236}">
                <a16:creationId xmlns:a16="http://schemas.microsoft.com/office/drawing/2014/main" id="{2EDDD499-0A57-6F0D-C7AF-B3D17CD78902}"/>
              </a:ext>
            </a:extLst>
          </p:cNvPr>
          <p:cNvSpPr txBox="1"/>
          <p:nvPr/>
        </p:nvSpPr>
        <p:spPr>
          <a:xfrm>
            <a:off x="467543" y="3276526"/>
            <a:ext cx="8271471" cy="307777"/>
          </a:xfrm>
          <a:prstGeom prst="rect">
            <a:avLst/>
          </a:prstGeom>
          <a:noFill/>
        </p:spPr>
        <p:txBody>
          <a:bodyPr wrap="square" rtlCol="0">
            <a:spAutoFit/>
          </a:bodyPr>
          <a:lstStyle/>
          <a:p>
            <a:pPr algn="ctr"/>
            <a:r>
              <a:rPr lang="en-US" altLang="ja-JP" sz="1400" u="sng" dirty="0"/>
              <a:t>Table. Cutting history</a:t>
            </a:r>
            <a:endParaRPr kumimoji="1" lang="ja-JP" altLang="en-US" sz="1400" u="sng" dirty="0"/>
          </a:p>
        </p:txBody>
      </p:sp>
      <p:graphicFrame>
        <p:nvGraphicFramePr>
          <p:cNvPr id="7" name="表 6">
            <a:extLst>
              <a:ext uri="{FF2B5EF4-FFF2-40B4-BE49-F238E27FC236}">
                <a16:creationId xmlns:a16="http://schemas.microsoft.com/office/drawing/2014/main" id="{2ED54B22-3B5B-9D76-D51F-521E17F8B5E5}"/>
              </a:ext>
            </a:extLst>
          </p:cNvPr>
          <p:cNvGraphicFramePr>
            <a:graphicFrameLocks noGrp="1"/>
          </p:cNvGraphicFramePr>
          <p:nvPr>
            <p:extLst>
              <p:ext uri="{D42A27DB-BD31-4B8C-83A1-F6EECF244321}">
                <p14:modId xmlns:p14="http://schemas.microsoft.com/office/powerpoint/2010/main" val="2409358225"/>
              </p:ext>
            </p:extLst>
          </p:nvPr>
        </p:nvGraphicFramePr>
        <p:xfrm>
          <a:off x="395542" y="2398958"/>
          <a:ext cx="8334031" cy="883920"/>
        </p:xfrm>
        <a:graphic>
          <a:graphicData uri="http://schemas.openxmlformats.org/drawingml/2006/table">
            <a:tbl>
              <a:tblPr firstRow="1" bandRow="1">
                <a:tableStyleId>{5940675A-B579-460E-94D1-54222C63F5DA}</a:tableStyleId>
              </a:tblPr>
              <a:tblGrid>
                <a:gridCol w="832731">
                  <a:extLst>
                    <a:ext uri="{9D8B030D-6E8A-4147-A177-3AD203B41FA5}">
                      <a16:colId xmlns:a16="http://schemas.microsoft.com/office/drawing/2014/main" val="194455227"/>
                    </a:ext>
                  </a:extLst>
                </a:gridCol>
                <a:gridCol w="1875325">
                  <a:extLst>
                    <a:ext uri="{9D8B030D-6E8A-4147-A177-3AD203B41FA5}">
                      <a16:colId xmlns:a16="http://schemas.microsoft.com/office/drawing/2014/main" val="1245871805"/>
                    </a:ext>
                  </a:extLst>
                </a:gridCol>
                <a:gridCol w="1875325">
                  <a:extLst>
                    <a:ext uri="{9D8B030D-6E8A-4147-A177-3AD203B41FA5}">
                      <a16:colId xmlns:a16="http://schemas.microsoft.com/office/drawing/2014/main" val="4197973459"/>
                    </a:ext>
                  </a:extLst>
                </a:gridCol>
                <a:gridCol w="1875325">
                  <a:extLst>
                    <a:ext uri="{9D8B030D-6E8A-4147-A177-3AD203B41FA5}">
                      <a16:colId xmlns:a16="http://schemas.microsoft.com/office/drawing/2014/main" val="2760541099"/>
                    </a:ext>
                  </a:extLst>
                </a:gridCol>
                <a:gridCol w="1875325">
                  <a:extLst>
                    <a:ext uri="{9D8B030D-6E8A-4147-A177-3AD203B41FA5}">
                      <a16:colId xmlns:a16="http://schemas.microsoft.com/office/drawing/2014/main" val="1672024435"/>
                    </a:ext>
                  </a:extLst>
                </a:gridCol>
              </a:tblGrid>
              <a:tr h="168019">
                <a:tc>
                  <a:txBody>
                    <a:bodyPr/>
                    <a:lstStyle/>
                    <a:p>
                      <a:pPr algn="ctr">
                        <a:lnSpc>
                          <a:spcPts val="1600"/>
                        </a:lnSpc>
                      </a:pPr>
                      <a:r>
                        <a:rPr kumimoji="1" lang="en-US" altLang="ja-JP" sz="1400" dirty="0"/>
                        <a:t>No.</a:t>
                      </a:r>
                      <a:endParaRPr kumimoji="1" lang="ja-JP" altLang="en-US" sz="1400" dirty="0"/>
                    </a:p>
                  </a:txBody>
                  <a:tcPr>
                    <a:solidFill>
                      <a:schemeClr val="bg1">
                        <a:lumMod val="95000"/>
                      </a:schemeClr>
                    </a:solidFill>
                  </a:tcPr>
                </a:tc>
                <a:tc>
                  <a:txBody>
                    <a:bodyPr/>
                    <a:lstStyle/>
                    <a:p>
                      <a:pPr algn="ctr">
                        <a:lnSpc>
                          <a:spcPts val="1600"/>
                        </a:lnSpc>
                      </a:pPr>
                      <a:r>
                        <a:rPr kumimoji="1" lang="en-US" altLang="ja-JP" sz="1400" dirty="0"/>
                        <a:t>Date</a:t>
                      </a:r>
                      <a:endParaRPr kumimoji="1" lang="ja-JP" altLang="en-US" sz="1400" dirty="0"/>
                    </a:p>
                  </a:txBody>
                  <a:tcPr>
                    <a:solidFill>
                      <a:schemeClr val="bg1">
                        <a:lumMod val="95000"/>
                      </a:schemeClr>
                    </a:solidFill>
                  </a:tcPr>
                </a:tc>
                <a:tc>
                  <a:txBody>
                    <a:bodyPr/>
                    <a:lstStyle/>
                    <a:p>
                      <a:pPr algn="ctr">
                        <a:lnSpc>
                          <a:spcPts val="1600"/>
                        </a:lnSpc>
                      </a:pPr>
                      <a:r>
                        <a:rPr kumimoji="1" lang="en-US" altLang="ja-JP" sz="1400" dirty="0"/>
                        <a:t>Customer</a:t>
                      </a:r>
                      <a:endParaRPr kumimoji="1" lang="ja-JP" altLang="en-US" sz="1400" dirty="0"/>
                    </a:p>
                  </a:txBody>
                  <a:tcPr>
                    <a:solidFill>
                      <a:schemeClr val="bg1">
                        <a:lumMod val="95000"/>
                      </a:schemeClr>
                    </a:solidFill>
                  </a:tcPr>
                </a:tc>
                <a:tc>
                  <a:txBody>
                    <a:bodyPr/>
                    <a:lstStyle/>
                    <a:p>
                      <a:pPr algn="ctr">
                        <a:lnSpc>
                          <a:spcPts val="1600"/>
                        </a:lnSpc>
                      </a:pPr>
                      <a:r>
                        <a:rPr kumimoji="1" lang="en-US" altLang="ja-JP" sz="1400" dirty="0"/>
                        <a:t>Stok Size</a:t>
                      </a:r>
                      <a:endParaRPr kumimoji="1" lang="ja-JP" altLang="en-US" sz="1400" dirty="0"/>
                    </a:p>
                  </a:txBody>
                  <a:tcPr>
                    <a:solidFill>
                      <a:schemeClr val="bg1">
                        <a:lumMod val="95000"/>
                      </a:schemeClr>
                    </a:solidFill>
                  </a:tcPr>
                </a:tc>
                <a:tc>
                  <a:txBody>
                    <a:bodyPr/>
                    <a:lstStyle/>
                    <a:p>
                      <a:pPr algn="ctr">
                        <a:lnSpc>
                          <a:spcPts val="1600"/>
                        </a:lnSpc>
                      </a:pPr>
                      <a:r>
                        <a:rPr kumimoji="1" lang="en-US" altLang="ja-JP" sz="1400" dirty="0"/>
                        <a:t>Order Size</a:t>
                      </a:r>
                      <a:endParaRPr kumimoji="1" lang="ja-JP" altLang="en-US" sz="1400" dirty="0"/>
                    </a:p>
                  </a:txBody>
                  <a:tcPr>
                    <a:solidFill>
                      <a:schemeClr val="bg1">
                        <a:lumMod val="95000"/>
                      </a:schemeClr>
                    </a:solidFill>
                  </a:tcPr>
                </a:tc>
                <a:extLst>
                  <a:ext uri="{0D108BD9-81ED-4DB2-BD59-A6C34878D82A}">
                    <a16:rowId xmlns:a16="http://schemas.microsoft.com/office/drawing/2014/main" val="1857244726"/>
                  </a:ext>
                </a:extLst>
              </a:tr>
              <a:tr h="168019">
                <a:tc>
                  <a:txBody>
                    <a:bodyPr/>
                    <a:lstStyle/>
                    <a:p>
                      <a:pPr algn="ctr">
                        <a:lnSpc>
                          <a:spcPts val="1600"/>
                        </a:lnSpc>
                      </a:pPr>
                      <a:r>
                        <a:rPr kumimoji="1" lang="ja-JP" altLang="en-US" sz="1400" dirty="0"/>
                        <a:t>⑥</a:t>
                      </a:r>
                    </a:p>
                  </a:txBody>
                  <a:tcPr anchor="ctr">
                    <a:solidFill>
                      <a:srgbClr val="FFFFCC"/>
                    </a:solidFill>
                  </a:tcPr>
                </a:tc>
                <a:tc>
                  <a:txBody>
                    <a:bodyPr/>
                    <a:lstStyle/>
                    <a:p>
                      <a:pPr algn="ctr">
                        <a:lnSpc>
                          <a:spcPts val="1600"/>
                        </a:lnSpc>
                      </a:pPr>
                      <a:r>
                        <a:rPr kumimoji="1" lang="en-US" altLang="ja-JP" sz="1400" dirty="0"/>
                        <a:t>2024/</a:t>
                      </a:r>
                      <a:r>
                        <a:rPr kumimoji="1" lang="ja-JP" altLang="en-US" sz="1400" dirty="0"/>
                        <a:t>　</a:t>
                      </a:r>
                      <a:r>
                        <a:rPr kumimoji="1" lang="en-US" altLang="ja-JP" sz="1400" dirty="0"/>
                        <a:t>2/  1</a:t>
                      </a:r>
                      <a:endParaRPr kumimoji="1" lang="ja-JP" altLang="en-US" sz="1400" dirty="0"/>
                    </a:p>
                  </a:txBody>
                  <a:tcPr>
                    <a:solidFill>
                      <a:srgbClr val="FFFFCC"/>
                    </a:solidFill>
                  </a:tcPr>
                </a:tc>
                <a:tc>
                  <a:txBody>
                    <a:bodyPr/>
                    <a:lstStyle/>
                    <a:p>
                      <a:pPr algn="ctr">
                        <a:lnSpc>
                          <a:spcPts val="1600"/>
                        </a:lnSpc>
                      </a:pPr>
                      <a:r>
                        <a:rPr kumimoji="1" lang="en-US" altLang="ja-JP" sz="1400" dirty="0"/>
                        <a:t>C</a:t>
                      </a:r>
                      <a:endParaRPr kumimoji="1" lang="ja-JP" altLang="en-US" sz="1400" dirty="0"/>
                    </a:p>
                  </a:txBody>
                  <a:tcPr anchor="ctr">
                    <a:solidFill>
                      <a:srgbClr val="FFFFCC"/>
                    </a:solidFill>
                  </a:tcPr>
                </a:tc>
                <a:tc>
                  <a:txBody>
                    <a:bodyPr/>
                    <a:lstStyle/>
                    <a:p>
                      <a:pPr algn="ctr">
                        <a:lnSpc>
                          <a:spcPts val="1600"/>
                        </a:lnSpc>
                      </a:pPr>
                      <a:r>
                        <a:rPr kumimoji="1" lang="en-US" altLang="ja-JP" sz="1400" dirty="0"/>
                        <a:t>130x160x190</a:t>
                      </a:r>
                      <a:endParaRPr kumimoji="1" lang="ja-JP" altLang="en-US" sz="1400" dirty="0"/>
                    </a:p>
                  </a:txBody>
                  <a:tcPr>
                    <a:solidFill>
                      <a:srgbClr val="FFFFCC"/>
                    </a:solidFill>
                  </a:tcPr>
                </a:tc>
                <a:tc>
                  <a:txBody>
                    <a:bodyPr/>
                    <a:lstStyle/>
                    <a:p>
                      <a:pPr algn="ctr">
                        <a:lnSpc>
                          <a:spcPts val="1600"/>
                        </a:lnSpc>
                      </a:pPr>
                      <a:r>
                        <a:rPr kumimoji="1" lang="en-US" altLang="ja-JP" sz="1400" dirty="0"/>
                        <a:t>105x108x153</a:t>
                      </a:r>
                      <a:endParaRPr kumimoji="1" lang="ja-JP" altLang="en-US" sz="1400" dirty="0"/>
                    </a:p>
                  </a:txBody>
                  <a:tcPr>
                    <a:solidFill>
                      <a:srgbClr val="FFFFCC"/>
                    </a:solidFill>
                  </a:tcPr>
                </a:tc>
                <a:extLst>
                  <a:ext uri="{0D108BD9-81ED-4DB2-BD59-A6C34878D82A}">
                    <a16:rowId xmlns:a16="http://schemas.microsoft.com/office/drawing/2014/main" val="889744703"/>
                  </a:ext>
                </a:extLst>
              </a:tr>
              <a:tr h="168019">
                <a:tc>
                  <a:txBody>
                    <a:bodyPr/>
                    <a:lstStyle/>
                    <a:p>
                      <a:pPr algn="ctr">
                        <a:lnSpc>
                          <a:spcPts val="1600"/>
                        </a:lnSpc>
                      </a:pPr>
                      <a:r>
                        <a:rPr kumimoji="1" lang="ja-JP" altLang="en-US" sz="1400" dirty="0"/>
                        <a:t>➆</a:t>
                      </a:r>
                    </a:p>
                  </a:txBody>
                  <a:tcPr anchor="ctr">
                    <a:noFill/>
                  </a:tcPr>
                </a:tc>
                <a:tc>
                  <a:txBody>
                    <a:bodyPr/>
                    <a:lstStyle/>
                    <a:p>
                      <a:pPr algn="ctr">
                        <a:lnSpc>
                          <a:spcPts val="1600"/>
                        </a:lnSpc>
                      </a:pPr>
                      <a:r>
                        <a:rPr kumimoji="1" lang="en-US" altLang="ja-JP" sz="1400" dirty="0"/>
                        <a:t>2024/</a:t>
                      </a:r>
                      <a:r>
                        <a:rPr kumimoji="1" lang="ja-JP" altLang="en-US" sz="1400" dirty="0"/>
                        <a:t>　</a:t>
                      </a:r>
                      <a:r>
                        <a:rPr kumimoji="1" lang="en-US" altLang="ja-JP" sz="1400" dirty="0"/>
                        <a:t>4/17</a:t>
                      </a:r>
                      <a:endParaRPr kumimoji="1" lang="ja-JP" altLang="en-US" sz="1400" dirty="0"/>
                    </a:p>
                  </a:txBody>
                  <a:tcPr>
                    <a:noFill/>
                  </a:tcPr>
                </a:tc>
                <a:tc>
                  <a:txBody>
                    <a:bodyPr/>
                    <a:lstStyle/>
                    <a:p>
                      <a:pPr algn="ctr">
                        <a:lnSpc>
                          <a:spcPts val="1600"/>
                        </a:lnSpc>
                      </a:pPr>
                      <a:r>
                        <a:rPr kumimoji="1" lang="en-US" altLang="ja-JP" sz="1400" dirty="0"/>
                        <a:t>CSM</a:t>
                      </a:r>
                      <a:endParaRPr kumimoji="1" lang="ja-JP" altLang="en-US" sz="1400" dirty="0"/>
                    </a:p>
                  </a:txBody>
                  <a:tcPr anchor="ctr">
                    <a:noFill/>
                  </a:tcPr>
                </a:tc>
                <a:tc>
                  <a:txBody>
                    <a:bodyPr/>
                    <a:lstStyle/>
                    <a:p>
                      <a:pPr algn="ctr">
                        <a:lnSpc>
                          <a:spcPts val="1600"/>
                        </a:lnSpc>
                      </a:pPr>
                      <a:r>
                        <a:rPr kumimoji="1" lang="en-US" altLang="ja-JP" sz="1400" dirty="0"/>
                        <a:t>60x130x155</a:t>
                      </a:r>
                      <a:endParaRPr kumimoji="1" lang="ja-JP" altLang="en-US" sz="1400" dirty="0"/>
                    </a:p>
                  </a:txBody>
                  <a:tcPr>
                    <a:noFill/>
                  </a:tcPr>
                </a:tc>
                <a:tc>
                  <a:txBody>
                    <a:bodyPr/>
                    <a:lstStyle/>
                    <a:p>
                      <a:pPr algn="ctr">
                        <a:lnSpc>
                          <a:spcPts val="1600"/>
                        </a:lnSpc>
                      </a:pPr>
                      <a:r>
                        <a:rPr kumimoji="1" lang="en-US" altLang="ja-JP" sz="1400" dirty="0"/>
                        <a:t>56x80x121</a:t>
                      </a:r>
                      <a:endParaRPr kumimoji="1" lang="ja-JP" altLang="en-US" sz="1400" dirty="0"/>
                    </a:p>
                  </a:txBody>
                  <a:tcPr>
                    <a:noFill/>
                  </a:tcPr>
                </a:tc>
                <a:extLst>
                  <a:ext uri="{0D108BD9-81ED-4DB2-BD59-A6C34878D82A}">
                    <a16:rowId xmlns:a16="http://schemas.microsoft.com/office/drawing/2014/main" val="3500939652"/>
                  </a:ext>
                </a:extLst>
              </a:tr>
            </a:tbl>
          </a:graphicData>
        </a:graphic>
      </p:graphicFrame>
      <p:sp>
        <p:nvSpPr>
          <p:cNvPr id="8" name="テキスト ボックス 7">
            <a:extLst>
              <a:ext uri="{FF2B5EF4-FFF2-40B4-BE49-F238E27FC236}">
                <a16:creationId xmlns:a16="http://schemas.microsoft.com/office/drawing/2014/main" id="{DBE01F13-D9DE-32F5-4B63-EDAFF6D12893}"/>
              </a:ext>
            </a:extLst>
          </p:cNvPr>
          <p:cNvSpPr txBox="1"/>
          <p:nvPr/>
        </p:nvSpPr>
        <p:spPr>
          <a:xfrm>
            <a:off x="395536" y="2132856"/>
            <a:ext cx="8480182" cy="307777"/>
          </a:xfrm>
          <a:prstGeom prst="rect">
            <a:avLst/>
          </a:prstGeom>
          <a:noFill/>
        </p:spPr>
        <p:txBody>
          <a:bodyPr wrap="square" rtlCol="0">
            <a:spAutoFit/>
          </a:bodyPr>
          <a:lstStyle/>
          <a:p>
            <a:pPr algn="ctr"/>
            <a:r>
              <a:rPr lang="en-US" altLang="ja-JP" sz="1400" u="sng" dirty="0"/>
              <a:t>Table. Stok B rest stock history</a:t>
            </a:r>
            <a:endParaRPr kumimoji="1" lang="ja-JP" altLang="en-US" sz="1400" u="sng" dirty="0"/>
          </a:p>
        </p:txBody>
      </p:sp>
      <p:pic>
        <p:nvPicPr>
          <p:cNvPr id="9" name="Picture 2">
            <a:extLst>
              <a:ext uri="{FF2B5EF4-FFF2-40B4-BE49-F238E27FC236}">
                <a16:creationId xmlns:a16="http://schemas.microsoft.com/office/drawing/2014/main" id="{05115AF4-2898-9B56-36E8-51093E0E7C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6380164"/>
            <a:ext cx="2847830" cy="375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表 1">
            <a:extLst>
              <a:ext uri="{FF2B5EF4-FFF2-40B4-BE49-F238E27FC236}">
                <a16:creationId xmlns:a16="http://schemas.microsoft.com/office/drawing/2014/main" id="{A5CCE45E-6B41-F93B-2FF1-F3E2C7C5431E}"/>
              </a:ext>
            </a:extLst>
          </p:cNvPr>
          <p:cNvGraphicFramePr>
            <a:graphicFrameLocks noGrp="1"/>
          </p:cNvGraphicFramePr>
          <p:nvPr>
            <p:extLst>
              <p:ext uri="{D42A27DB-BD31-4B8C-83A1-F6EECF244321}">
                <p14:modId xmlns:p14="http://schemas.microsoft.com/office/powerpoint/2010/main" val="2843787706"/>
              </p:ext>
            </p:extLst>
          </p:nvPr>
        </p:nvGraphicFramePr>
        <p:xfrm>
          <a:off x="404985" y="3539945"/>
          <a:ext cx="8334032" cy="2623253"/>
        </p:xfrm>
        <a:graphic>
          <a:graphicData uri="http://schemas.openxmlformats.org/drawingml/2006/table">
            <a:tbl>
              <a:tblPr firstRow="1" bandRow="1">
                <a:tableStyleId>{5940675A-B579-460E-94D1-54222C63F5DA}</a:tableStyleId>
              </a:tblPr>
              <a:tblGrid>
                <a:gridCol w="1190576">
                  <a:extLst>
                    <a:ext uri="{9D8B030D-6E8A-4147-A177-3AD203B41FA5}">
                      <a16:colId xmlns:a16="http://schemas.microsoft.com/office/drawing/2014/main" val="1411938398"/>
                    </a:ext>
                  </a:extLst>
                </a:gridCol>
                <a:gridCol w="1190576">
                  <a:extLst>
                    <a:ext uri="{9D8B030D-6E8A-4147-A177-3AD203B41FA5}">
                      <a16:colId xmlns:a16="http://schemas.microsoft.com/office/drawing/2014/main" val="1987382896"/>
                    </a:ext>
                  </a:extLst>
                </a:gridCol>
                <a:gridCol w="1190576">
                  <a:extLst>
                    <a:ext uri="{9D8B030D-6E8A-4147-A177-3AD203B41FA5}">
                      <a16:colId xmlns:a16="http://schemas.microsoft.com/office/drawing/2014/main" val="3641386065"/>
                    </a:ext>
                  </a:extLst>
                </a:gridCol>
                <a:gridCol w="1190576">
                  <a:extLst>
                    <a:ext uri="{9D8B030D-6E8A-4147-A177-3AD203B41FA5}">
                      <a16:colId xmlns:a16="http://schemas.microsoft.com/office/drawing/2014/main" val="3672393670"/>
                    </a:ext>
                  </a:extLst>
                </a:gridCol>
                <a:gridCol w="1190576">
                  <a:extLst>
                    <a:ext uri="{9D8B030D-6E8A-4147-A177-3AD203B41FA5}">
                      <a16:colId xmlns:a16="http://schemas.microsoft.com/office/drawing/2014/main" val="3575503164"/>
                    </a:ext>
                  </a:extLst>
                </a:gridCol>
                <a:gridCol w="1190576">
                  <a:extLst>
                    <a:ext uri="{9D8B030D-6E8A-4147-A177-3AD203B41FA5}">
                      <a16:colId xmlns:a16="http://schemas.microsoft.com/office/drawing/2014/main" val="756323410"/>
                    </a:ext>
                  </a:extLst>
                </a:gridCol>
                <a:gridCol w="1190576">
                  <a:extLst>
                    <a:ext uri="{9D8B030D-6E8A-4147-A177-3AD203B41FA5}">
                      <a16:colId xmlns:a16="http://schemas.microsoft.com/office/drawing/2014/main" val="2515917478"/>
                    </a:ext>
                  </a:extLst>
                </a:gridCol>
              </a:tblGrid>
              <a:tr h="150693">
                <a:tc>
                  <a:txBody>
                    <a:bodyPr/>
                    <a:lstStyle/>
                    <a:p>
                      <a:pPr algn="ctr">
                        <a:lnSpc>
                          <a:spcPts val="1400"/>
                        </a:lnSpc>
                      </a:pPr>
                      <a:r>
                        <a:rPr kumimoji="1" lang="en-US" altLang="ja-JP" sz="1400" dirty="0"/>
                        <a:t>Date</a:t>
                      </a:r>
                      <a:endParaRPr kumimoji="1" lang="ja-JP" altLang="en-US" sz="1400" dirty="0"/>
                    </a:p>
                  </a:txBody>
                  <a:tcPr anchor="ctr">
                    <a:solidFill>
                      <a:schemeClr val="bg1">
                        <a:lumMod val="95000"/>
                      </a:schemeClr>
                    </a:solidFill>
                  </a:tcPr>
                </a:tc>
                <a:tc>
                  <a:txBody>
                    <a:bodyPr/>
                    <a:lstStyle/>
                    <a:p>
                      <a:pPr algn="ctr">
                        <a:lnSpc>
                          <a:spcPts val="1400"/>
                        </a:lnSpc>
                      </a:pPr>
                      <a:r>
                        <a:rPr kumimoji="1" lang="en-US" altLang="ja-JP" sz="1400" dirty="0"/>
                        <a:t>Cutting </a:t>
                      </a:r>
                    </a:p>
                    <a:p>
                      <a:pPr algn="ctr">
                        <a:lnSpc>
                          <a:spcPts val="1400"/>
                        </a:lnSpc>
                      </a:pPr>
                      <a:r>
                        <a:rPr kumimoji="1" lang="en-US" altLang="ja-JP" sz="1400" dirty="0"/>
                        <a:t>machine</a:t>
                      </a:r>
                      <a:endParaRPr kumimoji="1" lang="ja-JP" altLang="en-US" sz="1400" dirty="0"/>
                    </a:p>
                  </a:txBody>
                  <a:tcPr anchor="ctr">
                    <a:solidFill>
                      <a:schemeClr val="bg1">
                        <a:lumMod val="95000"/>
                      </a:schemeClr>
                    </a:solidFill>
                  </a:tcPr>
                </a:tc>
                <a:tc>
                  <a:txBody>
                    <a:bodyPr/>
                    <a:lstStyle/>
                    <a:p>
                      <a:pPr algn="ctr">
                        <a:lnSpc>
                          <a:spcPts val="1400"/>
                        </a:lnSpc>
                      </a:pPr>
                      <a:r>
                        <a:rPr kumimoji="1" lang="en-US" altLang="ja-JP" sz="1400" dirty="0"/>
                        <a:t>Start</a:t>
                      </a:r>
                      <a:endParaRPr kumimoji="1" lang="ja-JP" altLang="en-US" sz="1400" dirty="0"/>
                    </a:p>
                  </a:txBody>
                  <a:tcPr anchor="ctr">
                    <a:solidFill>
                      <a:schemeClr val="bg1">
                        <a:lumMod val="95000"/>
                      </a:schemeClr>
                    </a:solidFill>
                  </a:tcPr>
                </a:tc>
                <a:tc>
                  <a:txBody>
                    <a:bodyPr/>
                    <a:lstStyle/>
                    <a:p>
                      <a:pPr algn="ctr">
                        <a:lnSpc>
                          <a:spcPts val="1400"/>
                        </a:lnSpc>
                      </a:pPr>
                      <a:r>
                        <a:rPr kumimoji="1" lang="en-US" altLang="ja-JP" sz="1400" dirty="0"/>
                        <a:t>Finish</a:t>
                      </a:r>
                      <a:endParaRPr kumimoji="1" lang="ja-JP" altLang="en-US" sz="1400" dirty="0"/>
                    </a:p>
                  </a:txBody>
                  <a:tcPr anchor="ctr">
                    <a:solidFill>
                      <a:schemeClr val="bg1">
                        <a:lumMod val="95000"/>
                      </a:schemeClr>
                    </a:solidFill>
                  </a:tcPr>
                </a:tc>
                <a:tc>
                  <a:txBody>
                    <a:bodyPr/>
                    <a:lstStyle/>
                    <a:p>
                      <a:pPr algn="ctr">
                        <a:lnSpc>
                          <a:spcPts val="1400"/>
                        </a:lnSpc>
                      </a:pPr>
                      <a:r>
                        <a:rPr kumimoji="1" lang="en-US" altLang="ja-JP" sz="1400" dirty="0"/>
                        <a:t>Material</a:t>
                      </a:r>
                      <a:endParaRPr kumimoji="1" lang="ja-JP" altLang="en-US" sz="1400" dirty="0"/>
                    </a:p>
                  </a:txBody>
                  <a:tcPr anchor="ctr">
                    <a:solidFill>
                      <a:schemeClr val="bg1">
                        <a:lumMod val="95000"/>
                      </a:schemeClr>
                    </a:solidFill>
                  </a:tcPr>
                </a:tc>
                <a:tc>
                  <a:txBody>
                    <a:bodyPr/>
                    <a:lstStyle/>
                    <a:p>
                      <a:pPr algn="ctr">
                        <a:lnSpc>
                          <a:spcPts val="1400"/>
                        </a:lnSpc>
                      </a:pPr>
                      <a:r>
                        <a:rPr kumimoji="1" lang="en-US" altLang="ja-JP" sz="1400" dirty="0"/>
                        <a:t>Order Size</a:t>
                      </a:r>
                      <a:endParaRPr kumimoji="1" lang="ja-JP" altLang="en-US" sz="1400" dirty="0"/>
                    </a:p>
                  </a:txBody>
                  <a:tcPr anchor="ctr">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lnSpc>
                          <a:spcPts val="1400"/>
                        </a:lnSpc>
                      </a:pPr>
                      <a:r>
                        <a:rPr kumimoji="1" lang="en-US" altLang="ja-JP" sz="1400" dirty="0"/>
                        <a:t>Pcs</a:t>
                      </a:r>
                      <a:endParaRPr kumimoji="1" lang="ja-JP" altLang="en-US" sz="1400" dirty="0"/>
                    </a:p>
                  </a:txBody>
                  <a:tcPr anchor="ctr">
                    <a:lnL w="12700" cap="flat" cmpd="sng" algn="ctr">
                      <a:solidFill>
                        <a:schemeClr val="tx1"/>
                      </a:solidFill>
                      <a:prstDash val="solid"/>
                      <a:round/>
                      <a:headEnd type="none" w="med" len="med"/>
                      <a:tailEnd type="none" w="med" len="med"/>
                    </a:lnL>
                    <a:solidFill>
                      <a:schemeClr val="bg1">
                        <a:lumMod val="95000"/>
                      </a:schemeClr>
                    </a:solidFill>
                  </a:tcPr>
                </a:tc>
                <a:extLst>
                  <a:ext uri="{0D108BD9-81ED-4DB2-BD59-A6C34878D82A}">
                    <a16:rowId xmlns:a16="http://schemas.microsoft.com/office/drawing/2014/main" val="1157496638"/>
                  </a:ext>
                </a:extLst>
              </a:tr>
              <a:tr h="150693">
                <a:tc rowSpan="8">
                  <a:txBody>
                    <a:bodyPr/>
                    <a:lstStyle/>
                    <a:p>
                      <a:pPr algn="ctr">
                        <a:lnSpc>
                          <a:spcPts val="1400"/>
                        </a:lnSpc>
                      </a:pPr>
                      <a:r>
                        <a:rPr kumimoji="1" lang="en-US" altLang="ja-JP" sz="1400" dirty="0"/>
                        <a:t>2024/2/1</a:t>
                      </a:r>
                      <a:endParaRPr kumimoji="1" lang="ja-JP" altLang="en-US" sz="1400" dirty="0"/>
                    </a:p>
                  </a:txBody>
                  <a:tcPr anchor="ctr"/>
                </a:tc>
                <a:tc rowSpan="8">
                  <a:txBody>
                    <a:bodyPr/>
                    <a:lstStyle/>
                    <a:p>
                      <a:pPr algn="ctr">
                        <a:lnSpc>
                          <a:spcPts val="1400"/>
                        </a:lnSpc>
                      </a:pPr>
                      <a:r>
                        <a:rPr kumimoji="1" lang="en-US" altLang="ja-JP" sz="1400" dirty="0"/>
                        <a:t>C13</a:t>
                      </a:r>
                    </a:p>
                  </a:txBody>
                  <a:tcPr anchor="ctr"/>
                </a:tc>
                <a:tc>
                  <a:txBody>
                    <a:bodyPr/>
                    <a:lstStyle/>
                    <a:p>
                      <a:pPr algn="ctr">
                        <a:lnSpc>
                          <a:spcPts val="1400"/>
                        </a:lnSpc>
                      </a:pPr>
                      <a:r>
                        <a:rPr kumimoji="1" lang="en-US" altLang="ja-JP" sz="1400" dirty="0"/>
                        <a:t>2:00 AM</a:t>
                      </a:r>
                      <a:endParaRPr kumimoji="1" lang="ja-JP" altLang="en-US" sz="1400" dirty="0"/>
                    </a:p>
                  </a:txBody>
                  <a:tcPr anchor="ctr">
                    <a:solidFill>
                      <a:schemeClr val="accent5">
                        <a:lumMod val="20000"/>
                        <a:lumOff val="80000"/>
                      </a:schemeClr>
                    </a:solidFill>
                  </a:tcPr>
                </a:tc>
                <a:tc>
                  <a:txBody>
                    <a:bodyPr/>
                    <a:lstStyle/>
                    <a:p>
                      <a:pPr algn="ctr">
                        <a:lnSpc>
                          <a:spcPts val="1400"/>
                        </a:lnSpc>
                      </a:pPr>
                      <a:r>
                        <a:rPr kumimoji="1" lang="en-US" altLang="ja-JP" sz="1400" dirty="0"/>
                        <a:t>3:09 AM</a:t>
                      </a:r>
                      <a:endParaRPr kumimoji="1" lang="ja-JP" altLang="en-US" sz="1400" dirty="0"/>
                    </a:p>
                  </a:txBody>
                  <a:tcPr anchor="ctr">
                    <a:solidFill>
                      <a:schemeClr val="accent5">
                        <a:lumMod val="20000"/>
                        <a:lumOff val="80000"/>
                      </a:schemeClr>
                    </a:solidFill>
                  </a:tcPr>
                </a:tc>
                <a:tc>
                  <a:txBody>
                    <a:bodyPr/>
                    <a:lstStyle/>
                    <a:p>
                      <a:pPr algn="ctr">
                        <a:lnSpc>
                          <a:spcPts val="1400"/>
                        </a:lnSpc>
                      </a:pPr>
                      <a:r>
                        <a:rPr kumimoji="1" lang="en-US" altLang="ja-JP" sz="1400" dirty="0"/>
                        <a:t>GFA</a:t>
                      </a:r>
                      <a:endParaRPr kumimoji="1" lang="ja-JP" altLang="en-US" sz="1400" dirty="0"/>
                    </a:p>
                  </a:txBody>
                  <a:tcPr anchor="ctr">
                    <a:solidFill>
                      <a:schemeClr val="accent5">
                        <a:lumMod val="20000"/>
                        <a:lumOff val="80000"/>
                      </a:schemeClr>
                    </a:solidFill>
                  </a:tcPr>
                </a:tc>
                <a:tc>
                  <a:txBody>
                    <a:bodyPr/>
                    <a:lstStyle/>
                    <a:p>
                      <a:pPr algn="ctr">
                        <a:lnSpc>
                          <a:spcPts val="1400"/>
                        </a:lnSpc>
                      </a:pPr>
                      <a:r>
                        <a:rPr kumimoji="1" lang="en-US" altLang="ja-JP" sz="1400" dirty="0"/>
                        <a:t>15x270x510</a:t>
                      </a:r>
                      <a:endParaRPr kumimoji="1" lang="ja-JP" altLang="en-US" sz="1400" dirty="0"/>
                    </a:p>
                  </a:txBody>
                  <a:tcPr anchor="ct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lnSpc>
                          <a:spcPts val="1400"/>
                        </a:lnSpc>
                      </a:pPr>
                      <a:r>
                        <a:rPr kumimoji="1" lang="en-US" altLang="ja-JP" sz="1400" dirty="0"/>
                        <a:t>1</a:t>
                      </a:r>
                      <a:endParaRPr kumimoji="1" lang="ja-JP" altLang="en-US" sz="1400" dirty="0"/>
                    </a:p>
                  </a:txBody>
                  <a:tcPr anchor="ctr">
                    <a:lnL w="12700" cap="flat" cmpd="sng" algn="ctr">
                      <a:solidFill>
                        <a:schemeClr val="tx1"/>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1077660728"/>
                  </a:ext>
                </a:extLst>
              </a:tr>
              <a:tr h="150693">
                <a:tc vMerge="1">
                  <a:txBody>
                    <a:bodyPr/>
                    <a:lstStyle/>
                    <a:p>
                      <a:pPr algn="ctr">
                        <a:lnSpc>
                          <a:spcPts val="1400"/>
                        </a:lnSpc>
                      </a:pPr>
                      <a:endParaRPr kumimoji="1" lang="ja-JP" altLang="en-US" sz="1400"/>
                    </a:p>
                  </a:txBody>
                  <a:tcPr anchor="ctr"/>
                </a:tc>
                <a:tc vMerge="1">
                  <a:txBody>
                    <a:bodyPr/>
                    <a:lstStyle/>
                    <a:p>
                      <a:pPr algn="ctr">
                        <a:lnSpc>
                          <a:spcPts val="1400"/>
                        </a:lnSpc>
                      </a:pPr>
                      <a:endParaRPr kumimoji="1" lang="ja-JP" altLang="en-US" sz="1400" dirty="0"/>
                    </a:p>
                  </a:txBody>
                  <a:tcPr anchor="ctr"/>
                </a:tc>
                <a:tc>
                  <a:txBody>
                    <a:bodyPr/>
                    <a:lstStyle/>
                    <a:p>
                      <a:pPr algn="ctr">
                        <a:lnSpc>
                          <a:spcPts val="1400"/>
                        </a:lnSpc>
                      </a:pPr>
                      <a:r>
                        <a:rPr kumimoji="1" lang="en-US" altLang="ja-JP" sz="1400" dirty="0"/>
                        <a:t>8:30 AM</a:t>
                      </a:r>
                      <a:endParaRPr kumimoji="1" lang="ja-JP" altLang="en-US" sz="1400" dirty="0"/>
                    </a:p>
                  </a:txBody>
                  <a:tcPr anchor="ctr">
                    <a:solidFill>
                      <a:srgbClr val="FFFF00"/>
                    </a:solidFill>
                  </a:tcPr>
                </a:tc>
                <a:tc>
                  <a:txBody>
                    <a:bodyPr/>
                    <a:lstStyle/>
                    <a:p>
                      <a:pPr algn="ctr">
                        <a:lnSpc>
                          <a:spcPts val="1400"/>
                        </a:lnSpc>
                      </a:pPr>
                      <a:r>
                        <a:rPr kumimoji="1" lang="en-US" altLang="ja-JP" sz="1400" dirty="0"/>
                        <a:t>10:12 AM</a:t>
                      </a:r>
                      <a:endParaRPr kumimoji="1" lang="ja-JP" altLang="en-US" sz="1400" dirty="0"/>
                    </a:p>
                  </a:txBody>
                  <a:tcPr anchor="ctr">
                    <a:solidFill>
                      <a:srgbClr val="FFFF00"/>
                    </a:solidFill>
                  </a:tcPr>
                </a:tc>
                <a:tc>
                  <a:txBody>
                    <a:bodyPr/>
                    <a:lstStyle/>
                    <a:p>
                      <a:pPr algn="ctr">
                        <a:lnSpc>
                          <a:spcPts val="1400"/>
                        </a:lnSpc>
                      </a:pPr>
                      <a:r>
                        <a:rPr kumimoji="1" lang="en-US" altLang="ja-JP" sz="1400" dirty="0"/>
                        <a:t>DHA-WORLD</a:t>
                      </a:r>
                      <a:endParaRPr kumimoji="1" lang="ja-JP" altLang="en-US" sz="1400" dirty="0"/>
                    </a:p>
                  </a:txBody>
                  <a:tcPr anchor="ctr">
                    <a:solidFill>
                      <a:srgbClr val="FFFF00"/>
                    </a:solidFill>
                  </a:tcPr>
                </a:tc>
                <a:tc>
                  <a:txBody>
                    <a:bodyPr/>
                    <a:lstStyle/>
                    <a:p>
                      <a:pPr algn="ctr">
                        <a:lnSpc>
                          <a:spcPts val="1400"/>
                        </a:lnSpc>
                      </a:pPr>
                      <a:r>
                        <a:rPr kumimoji="1" lang="en-US" altLang="ja-JP" sz="1400" dirty="0"/>
                        <a:t>105x108x153</a:t>
                      </a:r>
                    </a:p>
                  </a:txBody>
                  <a:tcPr anchor="ctr">
                    <a:lnR w="12700" cap="flat" cmpd="sng" algn="ctr">
                      <a:solidFill>
                        <a:schemeClr val="tx1"/>
                      </a:solidFill>
                      <a:prstDash val="solid"/>
                      <a:round/>
                      <a:headEnd type="none" w="med" len="med"/>
                      <a:tailEnd type="none" w="med" len="med"/>
                    </a:lnR>
                    <a:solidFill>
                      <a:srgbClr val="FFFF00"/>
                    </a:solidFill>
                  </a:tcPr>
                </a:tc>
                <a:tc>
                  <a:txBody>
                    <a:bodyPr/>
                    <a:lstStyle/>
                    <a:p>
                      <a:pPr algn="ctr">
                        <a:lnSpc>
                          <a:spcPts val="1400"/>
                        </a:lnSpc>
                      </a:pPr>
                      <a:r>
                        <a:rPr kumimoji="1" lang="en-US" altLang="ja-JP" sz="1400" dirty="0"/>
                        <a:t>1</a:t>
                      </a:r>
                      <a:endParaRPr kumimoji="1" lang="ja-JP" altLang="en-US" sz="1400" dirty="0"/>
                    </a:p>
                  </a:txBody>
                  <a:tcPr anchor="ct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val="402196331"/>
                  </a:ext>
                </a:extLst>
              </a:tr>
              <a:tr h="150693">
                <a:tc vMerge="1">
                  <a:txBody>
                    <a:bodyPr/>
                    <a:lstStyle/>
                    <a:p>
                      <a:pPr algn="ctr">
                        <a:lnSpc>
                          <a:spcPts val="1400"/>
                        </a:lnSpc>
                      </a:pPr>
                      <a:endParaRPr kumimoji="1" lang="ja-JP" altLang="en-US" sz="1400"/>
                    </a:p>
                  </a:txBody>
                  <a:tcPr anchor="ctr"/>
                </a:tc>
                <a:tc vMerge="1">
                  <a:txBody>
                    <a:bodyPr/>
                    <a:lstStyle/>
                    <a:p>
                      <a:pPr algn="ctr">
                        <a:lnSpc>
                          <a:spcPts val="1400"/>
                        </a:lnSpc>
                      </a:pPr>
                      <a:endParaRPr kumimoji="1" lang="ja-JP" altLang="en-US" sz="1400"/>
                    </a:p>
                  </a:txBody>
                  <a:tcPr anchor="ctr"/>
                </a:tc>
                <a:tc>
                  <a:txBody>
                    <a:bodyPr/>
                    <a:lstStyle/>
                    <a:p>
                      <a:pPr algn="ctr">
                        <a:lnSpc>
                          <a:spcPts val="1400"/>
                        </a:lnSpc>
                      </a:pPr>
                      <a:r>
                        <a:rPr kumimoji="1" lang="en-US" altLang="ja-JP" sz="1400" dirty="0"/>
                        <a:t>10:12 AM</a:t>
                      </a:r>
                      <a:endParaRPr kumimoji="1" lang="ja-JP" altLang="en-US" sz="1400" dirty="0"/>
                    </a:p>
                  </a:txBody>
                  <a:tcPr anchor="ctr">
                    <a:solidFill>
                      <a:schemeClr val="accent5">
                        <a:lumMod val="20000"/>
                        <a:lumOff val="80000"/>
                      </a:schemeClr>
                    </a:solidFill>
                  </a:tcPr>
                </a:tc>
                <a:tc>
                  <a:txBody>
                    <a:bodyPr/>
                    <a:lstStyle/>
                    <a:p>
                      <a:pPr algn="ctr">
                        <a:lnSpc>
                          <a:spcPts val="1400"/>
                        </a:lnSpc>
                      </a:pPr>
                      <a:r>
                        <a:rPr kumimoji="1" lang="en-US" altLang="ja-JP" sz="1400" dirty="0"/>
                        <a:t>11:21 AM</a:t>
                      </a:r>
                      <a:endParaRPr kumimoji="1" lang="ja-JP" altLang="en-US" sz="1400" dirty="0"/>
                    </a:p>
                  </a:txBody>
                  <a:tcPr anchor="ctr">
                    <a:solidFill>
                      <a:schemeClr val="accent5">
                        <a:lumMod val="20000"/>
                        <a:lumOff val="80000"/>
                      </a:schemeClr>
                    </a:solidFill>
                  </a:tcPr>
                </a:tc>
                <a:tc>
                  <a:txBody>
                    <a:bodyPr/>
                    <a:lstStyle/>
                    <a:p>
                      <a:pPr algn="ctr">
                        <a:lnSpc>
                          <a:spcPts val="1400"/>
                        </a:lnSpc>
                      </a:pPr>
                      <a:r>
                        <a:rPr kumimoji="1" lang="en-US" altLang="ja-JP" sz="1400" dirty="0"/>
                        <a:t>PAC5000</a:t>
                      </a:r>
                      <a:endParaRPr kumimoji="1" lang="ja-JP" altLang="en-US" sz="1400" dirty="0"/>
                    </a:p>
                  </a:txBody>
                  <a:tcPr anchor="ctr">
                    <a:solidFill>
                      <a:schemeClr val="accent5">
                        <a:lumMod val="20000"/>
                        <a:lumOff val="80000"/>
                      </a:schemeClr>
                    </a:solidFill>
                  </a:tcPr>
                </a:tc>
                <a:tc>
                  <a:txBody>
                    <a:bodyPr/>
                    <a:lstStyle/>
                    <a:p>
                      <a:pPr algn="ctr">
                        <a:lnSpc>
                          <a:spcPts val="1400"/>
                        </a:lnSpc>
                      </a:pPr>
                      <a:r>
                        <a:rPr kumimoji="1" lang="en-US" altLang="ja-JP" sz="1400" dirty="0"/>
                        <a:t>30x200x425</a:t>
                      </a:r>
                      <a:endParaRPr kumimoji="1" lang="ja-JP" altLang="en-US" sz="1400" dirty="0"/>
                    </a:p>
                  </a:txBody>
                  <a:tcPr anchor="ct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lnSpc>
                          <a:spcPts val="1400"/>
                        </a:lnSpc>
                      </a:pPr>
                      <a:r>
                        <a:rPr kumimoji="1" lang="en-US" altLang="ja-JP" sz="1400" dirty="0"/>
                        <a:t>1</a:t>
                      </a:r>
                      <a:endParaRPr kumimoji="1" lang="ja-JP" altLang="en-US" sz="1400" dirty="0"/>
                    </a:p>
                  </a:txBody>
                  <a:tcPr anchor="ctr">
                    <a:lnL w="12700" cap="flat" cmpd="sng" algn="ctr">
                      <a:solidFill>
                        <a:schemeClr val="tx1"/>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3120252415"/>
                  </a:ext>
                </a:extLst>
              </a:tr>
              <a:tr h="150693">
                <a:tc vMerge="1">
                  <a:txBody>
                    <a:bodyPr/>
                    <a:lstStyle/>
                    <a:p>
                      <a:pPr algn="ctr">
                        <a:lnSpc>
                          <a:spcPts val="1400"/>
                        </a:lnSpc>
                      </a:pPr>
                      <a:endParaRPr kumimoji="1" lang="ja-JP" altLang="en-US" sz="1400"/>
                    </a:p>
                  </a:txBody>
                  <a:tcPr anchor="ctr"/>
                </a:tc>
                <a:tc vMerge="1">
                  <a:txBody>
                    <a:bodyPr/>
                    <a:lstStyle/>
                    <a:p>
                      <a:pPr algn="ctr">
                        <a:lnSpc>
                          <a:spcPts val="1400"/>
                        </a:lnSpc>
                      </a:pPr>
                      <a:endParaRPr kumimoji="1" lang="ja-JP" altLang="en-US" sz="1400"/>
                    </a:p>
                  </a:txBody>
                  <a:tcPr anchor="ctr"/>
                </a:tc>
                <a:tc>
                  <a:txBody>
                    <a:bodyPr/>
                    <a:lstStyle/>
                    <a:p>
                      <a:pPr algn="ctr">
                        <a:lnSpc>
                          <a:spcPts val="1400"/>
                        </a:lnSpc>
                      </a:pPr>
                      <a:r>
                        <a:rPr kumimoji="1" lang="en-US" altLang="ja-JP" sz="1400" dirty="0"/>
                        <a:t>11:45 AM</a:t>
                      </a:r>
                      <a:endParaRPr kumimoji="1" lang="ja-JP" altLang="en-US" sz="1400" dirty="0"/>
                    </a:p>
                  </a:txBody>
                  <a:tcPr anchor="ctr">
                    <a:solidFill>
                      <a:schemeClr val="bg1"/>
                    </a:solidFill>
                  </a:tcPr>
                </a:tc>
                <a:tc>
                  <a:txBody>
                    <a:bodyPr/>
                    <a:lstStyle/>
                    <a:p>
                      <a:pPr algn="ctr">
                        <a:lnSpc>
                          <a:spcPts val="1400"/>
                        </a:lnSpc>
                      </a:pPr>
                      <a:r>
                        <a:rPr kumimoji="1" lang="en-US" altLang="ja-JP" sz="1400" dirty="0"/>
                        <a:t>12:46 PM</a:t>
                      </a:r>
                      <a:endParaRPr kumimoji="1" lang="ja-JP" altLang="en-US" sz="1400" dirty="0"/>
                    </a:p>
                  </a:txBody>
                  <a:tcPr anchor="ctr">
                    <a:solidFill>
                      <a:schemeClr val="bg1"/>
                    </a:solidFill>
                  </a:tcPr>
                </a:tc>
                <a:tc>
                  <a:txBody>
                    <a:bodyPr/>
                    <a:lstStyle/>
                    <a:p>
                      <a:pPr algn="ctr">
                        <a:lnSpc>
                          <a:spcPts val="1400"/>
                        </a:lnSpc>
                      </a:pPr>
                      <a:r>
                        <a:rPr kumimoji="1" lang="en-US" altLang="ja-JP" sz="1400" dirty="0"/>
                        <a:t>SKD11</a:t>
                      </a:r>
                      <a:endParaRPr kumimoji="1" lang="ja-JP" altLang="en-US" sz="1400" dirty="0"/>
                    </a:p>
                  </a:txBody>
                  <a:tcPr anchor="ctr">
                    <a:solidFill>
                      <a:schemeClr val="bg1"/>
                    </a:solidFill>
                  </a:tcPr>
                </a:tc>
                <a:tc>
                  <a:txBody>
                    <a:bodyPr/>
                    <a:lstStyle/>
                    <a:p>
                      <a:pPr algn="ctr">
                        <a:lnSpc>
                          <a:spcPts val="1400"/>
                        </a:lnSpc>
                      </a:pPr>
                      <a:r>
                        <a:rPr kumimoji="1" lang="el-GR" altLang="ja-JP" sz="1400" dirty="0"/>
                        <a:t>φ</a:t>
                      </a:r>
                      <a:r>
                        <a:rPr kumimoji="1" lang="en-US" altLang="ja-JP" sz="1400" dirty="0"/>
                        <a:t>180x15</a:t>
                      </a:r>
                    </a:p>
                  </a:txBody>
                  <a:tcPr anchor="ctr">
                    <a:lnR w="12700" cap="flat" cmpd="sng" algn="ctr">
                      <a:solidFill>
                        <a:schemeClr val="tx1"/>
                      </a:solidFill>
                      <a:prstDash val="solid"/>
                      <a:round/>
                      <a:headEnd type="none" w="med" len="med"/>
                      <a:tailEnd type="none" w="med" len="med"/>
                    </a:lnR>
                    <a:solidFill>
                      <a:schemeClr val="bg1"/>
                    </a:solidFill>
                  </a:tcPr>
                </a:tc>
                <a:tc>
                  <a:txBody>
                    <a:bodyPr/>
                    <a:lstStyle/>
                    <a:p>
                      <a:pPr algn="ctr">
                        <a:lnSpc>
                          <a:spcPts val="1400"/>
                        </a:lnSpc>
                      </a:pPr>
                      <a:r>
                        <a:rPr kumimoji="1" lang="en-US" altLang="ja-JP" sz="1400" dirty="0"/>
                        <a:t>5</a:t>
                      </a:r>
                      <a:endParaRPr kumimoji="1" lang="ja-JP" altLang="en-US" sz="1400" dirty="0"/>
                    </a:p>
                  </a:txBody>
                  <a:tcPr anchor="ctr">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435101088"/>
                  </a:ext>
                </a:extLst>
              </a:tr>
              <a:tr h="150693">
                <a:tc vMerge="1">
                  <a:txBody>
                    <a:bodyPr/>
                    <a:lstStyle/>
                    <a:p>
                      <a:pPr algn="ctr">
                        <a:lnSpc>
                          <a:spcPts val="1400"/>
                        </a:lnSpc>
                      </a:pPr>
                      <a:endParaRPr kumimoji="1" lang="ja-JP" altLang="en-US" sz="1400"/>
                    </a:p>
                  </a:txBody>
                  <a:tcPr anchor="ctr"/>
                </a:tc>
                <a:tc vMerge="1">
                  <a:txBody>
                    <a:bodyPr/>
                    <a:lstStyle/>
                    <a:p>
                      <a:pPr algn="ctr">
                        <a:lnSpc>
                          <a:spcPts val="1400"/>
                        </a:lnSpc>
                      </a:pPr>
                      <a:endParaRPr kumimoji="1" lang="ja-JP" altLang="en-US" sz="1400"/>
                    </a:p>
                  </a:txBody>
                  <a:tcPr anchor="ctr"/>
                </a:tc>
                <a:tc>
                  <a:txBody>
                    <a:bodyPr/>
                    <a:lstStyle/>
                    <a:p>
                      <a:pPr algn="ctr">
                        <a:lnSpc>
                          <a:spcPts val="1400"/>
                        </a:lnSpc>
                      </a:pPr>
                      <a:r>
                        <a:rPr kumimoji="1" lang="en-US" altLang="ja-JP" sz="1400" dirty="0"/>
                        <a:t>1:00 PM</a:t>
                      </a:r>
                      <a:endParaRPr kumimoji="1" lang="ja-JP" altLang="en-US" sz="1400" dirty="0"/>
                    </a:p>
                  </a:txBody>
                  <a:tcPr anchor="ctr">
                    <a:solidFill>
                      <a:schemeClr val="bg1"/>
                    </a:solidFill>
                  </a:tcPr>
                </a:tc>
                <a:tc>
                  <a:txBody>
                    <a:bodyPr/>
                    <a:lstStyle/>
                    <a:p>
                      <a:pPr algn="ctr">
                        <a:lnSpc>
                          <a:spcPts val="1400"/>
                        </a:lnSpc>
                      </a:pPr>
                      <a:r>
                        <a:rPr kumimoji="1" lang="en-US" altLang="ja-JP" sz="1400" dirty="0"/>
                        <a:t>1:11 PM</a:t>
                      </a:r>
                      <a:endParaRPr kumimoji="1" lang="ja-JP" altLang="en-US" sz="1400" dirty="0"/>
                    </a:p>
                  </a:txBody>
                  <a:tcPr anchor="ctr">
                    <a:solidFill>
                      <a:schemeClr val="bg1"/>
                    </a:solidFill>
                  </a:tcPr>
                </a:tc>
                <a:tc>
                  <a:txBody>
                    <a:bodyPr/>
                    <a:lstStyle/>
                    <a:p>
                      <a:pPr algn="ctr">
                        <a:lnSpc>
                          <a:spcPts val="1400"/>
                        </a:lnSpc>
                      </a:pPr>
                      <a:r>
                        <a:rPr kumimoji="1" lang="en-US" altLang="ja-JP" sz="1400" dirty="0"/>
                        <a:t>DH31-S</a:t>
                      </a:r>
                      <a:endParaRPr kumimoji="1" lang="ja-JP" altLang="en-US" sz="1400" dirty="0"/>
                    </a:p>
                  </a:txBody>
                  <a:tcPr anchor="ctr">
                    <a:solidFill>
                      <a:schemeClr val="bg1"/>
                    </a:solidFill>
                  </a:tcPr>
                </a:tc>
                <a:tc>
                  <a:txBody>
                    <a:bodyPr/>
                    <a:lstStyle/>
                    <a:p>
                      <a:pPr algn="ctr">
                        <a:lnSpc>
                          <a:spcPts val="1400"/>
                        </a:lnSpc>
                      </a:pPr>
                      <a:r>
                        <a:rPr kumimoji="1" lang="en-US" altLang="ja-JP" sz="1400" dirty="0"/>
                        <a:t>127x127x80</a:t>
                      </a:r>
                    </a:p>
                  </a:txBody>
                  <a:tcPr anchor="ctr">
                    <a:lnR w="12700" cap="flat" cmpd="sng" algn="ctr">
                      <a:solidFill>
                        <a:schemeClr val="tx1"/>
                      </a:solidFill>
                      <a:prstDash val="solid"/>
                      <a:round/>
                      <a:headEnd type="none" w="med" len="med"/>
                      <a:tailEnd type="none" w="med" len="med"/>
                    </a:lnR>
                    <a:solidFill>
                      <a:schemeClr val="bg1"/>
                    </a:solidFill>
                  </a:tcPr>
                </a:tc>
                <a:tc>
                  <a:txBody>
                    <a:bodyPr/>
                    <a:lstStyle/>
                    <a:p>
                      <a:pPr algn="ctr">
                        <a:lnSpc>
                          <a:spcPts val="1400"/>
                        </a:lnSpc>
                      </a:pPr>
                      <a:r>
                        <a:rPr kumimoji="1" lang="en-US" altLang="ja-JP" sz="1400" dirty="0"/>
                        <a:t>4</a:t>
                      </a:r>
                      <a:endParaRPr kumimoji="1" lang="ja-JP" altLang="en-US" sz="1400" dirty="0"/>
                    </a:p>
                  </a:txBody>
                  <a:tcPr anchor="ctr">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3855898741"/>
                  </a:ext>
                </a:extLst>
              </a:tr>
              <a:tr h="150693">
                <a:tc vMerge="1">
                  <a:txBody>
                    <a:bodyPr/>
                    <a:lstStyle/>
                    <a:p>
                      <a:pPr algn="ctr">
                        <a:lnSpc>
                          <a:spcPts val="1400"/>
                        </a:lnSpc>
                      </a:pPr>
                      <a:endParaRPr kumimoji="1" lang="ja-JP" altLang="en-US" sz="1400"/>
                    </a:p>
                  </a:txBody>
                  <a:tcPr anchor="ctr"/>
                </a:tc>
                <a:tc vMerge="1">
                  <a:txBody>
                    <a:bodyPr/>
                    <a:lstStyle/>
                    <a:p>
                      <a:pPr algn="ctr">
                        <a:lnSpc>
                          <a:spcPts val="1400"/>
                        </a:lnSpc>
                      </a:pPr>
                      <a:endParaRPr kumimoji="1" lang="ja-JP" altLang="en-US" sz="1400"/>
                    </a:p>
                  </a:txBody>
                  <a:tcPr anchor="ctr"/>
                </a:tc>
                <a:tc>
                  <a:txBody>
                    <a:bodyPr/>
                    <a:lstStyle/>
                    <a:p>
                      <a:pPr algn="ctr">
                        <a:lnSpc>
                          <a:spcPts val="1400"/>
                        </a:lnSpc>
                      </a:pPr>
                      <a:r>
                        <a:rPr kumimoji="1" lang="en-US" altLang="ja-JP" sz="1400" dirty="0"/>
                        <a:t>1:11 PM</a:t>
                      </a:r>
                      <a:endParaRPr kumimoji="1" lang="ja-JP" altLang="en-US" sz="1400" dirty="0"/>
                    </a:p>
                  </a:txBody>
                  <a:tcPr anchor="ctr">
                    <a:solidFill>
                      <a:schemeClr val="bg1"/>
                    </a:solidFill>
                  </a:tcPr>
                </a:tc>
                <a:tc>
                  <a:txBody>
                    <a:bodyPr/>
                    <a:lstStyle/>
                    <a:p>
                      <a:pPr algn="ctr">
                        <a:lnSpc>
                          <a:spcPts val="1400"/>
                        </a:lnSpc>
                      </a:pPr>
                      <a:r>
                        <a:rPr kumimoji="1" lang="en-US" altLang="ja-JP" sz="1400" dirty="0"/>
                        <a:t>1:23 PM</a:t>
                      </a:r>
                      <a:endParaRPr kumimoji="1" lang="ja-JP" altLang="en-US" sz="1400" dirty="0"/>
                    </a:p>
                  </a:txBody>
                  <a:tcPr anchor="ctr">
                    <a:solidFill>
                      <a:schemeClr val="bg1"/>
                    </a:solidFill>
                  </a:tcPr>
                </a:tc>
                <a:tc>
                  <a:txBody>
                    <a:bodyPr/>
                    <a:lstStyle/>
                    <a:p>
                      <a:pPr algn="ctr">
                        <a:lnSpc>
                          <a:spcPts val="1400"/>
                        </a:lnSpc>
                      </a:pPr>
                      <a:r>
                        <a:rPr kumimoji="1" lang="en-US" altLang="ja-JP" sz="1400" dirty="0"/>
                        <a:t>DH31-S</a:t>
                      </a:r>
                      <a:endParaRPr kumimoji="1" lang="ja-JP" altLang="en-US" sz="1400" dirty="0"/>
                    </a:p>
                  </a:txBody>
                  <a:tcPr anchor="ctr">
                    <a:solidFill>
                      <a:schemeClr val="bg1"/>
                    </a:solidFill>
                  </a:tcPr>
                </a:tc>
                <a:tc>
                  <a:txBody>
                    <a:bodyPr/>
                    <a:lstStyle/>
                    <a:p>
                      <a:pPr algn="ctr">
                        <a:lnSpc>
                          <a:spcPts val="1400"/>
                        </a:lnSpc>
                      </a:pPr>
                      <a:r>
                        <a:rPr kumimoji="1" lang="en-US" altLang="ja-JP" sz="1400" dirty="0"/>
                        <a:t>127x127x75</a:t>
                      </a:r>
                      <a:endParaRPr kumimoji="1" lang="ja-JP" altLang="en-US" sz="1400" dirty="0"/>
                    </a:p>
                  </a:txBody>
                  <a:tcPr anchor="ctr">
                    <a:lnR w="12700" cap="flat" cmpd="sng" algn="ctr">
                      <a:solidFill>
                        <a:schemeClr val="tx1"/>
                      </a:solidFill>
                      <a:prstDash val="solid"/>
                      <a:round/>
                      <a:headEnd type="none" w="med" len="med"/>
                      <a:tailEnd type="none" w="med" len="med"/>
                    </a:lnR>
                    <a:solidFill>
                      <a:schemeClr val="bg1"/>
                    </a:solidFill>
                  </a:tcPr>
                </a:tc>
                <a:tc>
                  <a:txBody>
                    <a:bodyPr/>
                    <a:lstStyle/>
                    <a:p>
                      <a:pPr algn="ctr">
                        <a:lnSpc>
                          <a:spcPts val="1400"/>
                        </a:lnSpc>
                      </a:pPr>
                      <a:r>
                        <a:rPr kumimoji="1" lang="en-US" altLang="ja-JP" sz="1400" dirty="0"/>
                        <a:t>4</a:t>
                      </a:r>
                      <a:endParaRPr kumimoji="1" lang="ja-JP" altLang="en-US" sz="1400" dirty="0"/>
                    </a:p>
                  </a:txBody>
                  <a:tcPr anchor="ctr">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547643937"/>
                  </a:ext>
                </a:extLst>
              </a:tr>
              <a:tr h="150693">
                <a:tc vMerge="1">
                  <a:txBody>
                    <a:bodyPr/>
                    <a:lstStyle/>
                    <a:p>
                      <a:pPr algn="ctr">
                        <a:lnSpc>
                          <a:spcPts val="1400"/>
                        </a:lnSpc>
                      </a:pPr>
                      <a:endParaRPr kumimoji="1" lang="ja-JP" altLang="en-US" sz="1400"/>
                    </a:p>
                  </a:txBody>
                  <a:tcPr anchor="ctr"/>
                </a:tc>
                <a:tc vMerge="1">
                  <a:txBody>
                    <a:bodyPr/>
                    <a:lstStyle/>
                    <a:p>
                      <a:pPr algn="ctr">
                        <a:lnSpc>
                          <a:spcPts val="1400"/>
                        </a:lnSpc>
                      </a:pPr>
                      <a:endParaRPr kumimoji="1" lang="ja-JP" altLang="en-US" sz="1400"/>
                    </a:p>
                  </a:txBody>
                  <a:tcPr anchor="ctr"/>
                </a:tc>
                <a:tc>
                  <a:txBody>
                    <a:bodyPr/>
                    <a:lstStyle/>
                    <a:p>
                      <a:pPr algn="ctr">
                        <a:lnSpc>
                          <a:spcPts val="1400"/>
                        </a:lnSpc>
                      </a:pPr>
                      <a:r>
                        <a:rPr kumimoji="1" lang="en-US" altLang="ja-JP" sz="1400" dirty="0"/>
                        <a:t>1:23 PM</a:t>
                      </a:r>
                      <a:endParaRPr kumimoji="1" lang="ja-JP" altLang="en-US" sz="1400" dirty="0"/>
                    </a:p>
                  </a:txBody>
                  <a:tcPr anchor="ctr">
                    <a:solidFill>
                      <a:schemeClr val="bg1"/>
                    </a:solidFill>
                  </a:tcPr>
                </a:tc>
                <a:tc>
                  <a:txBody>
                    <a:bodyPr/>
                    <a:lstStyle/>
                    <a:p>
                      <a:pPr algn="ctr">
                        <a:lnSpc>
                          <a:spcPts val="1400"/>
                        </a:lnSpc>
                      </a:pPr>
                      <a:r>
                        <a:rPr kumimoji="1" lang="en-US" altLang="ja-JP" sz="1400" dirty="0"/>
                        <a:t>2:33 PM</a:t>
                      </a:r>
                      <a:endParaRPr kumimoji="1" lang="ja-JP" altLang="en-US" sz="1400" dirty="0"/>
                    </a:p>
                  </a:txBody>
                  <a:tcPr anchor="ctr">
                    <a:solidFill>
                      <a:schemeClr val="bg1"/>
                    </a:solidFill>
                  </a:tcPr>
                </a:tc>
                <a:tc>
                  <a:txBody>
                    <a:bodyPr/>
                    <a:lstStyle/>
                    <a:p>
                      <a:pPr algn="ctr">
                        <a:lnSpc>
                          <a:spcPts val="1400"/>
                        </a:lnSpc>
                      </a:pPr>
                      <a:r>
                        <a:rPr kumimoji="1" lang="en-US" altLang="ja-JP" sz="1400" dirty="0"/>
                        <a:t>SNCM439</a:t>
                      </a:r>
                      <a:endParaRPr kumimoji="1" lang="ja-JP" altLang="en-US" sz="1400" dirty="0"/>
                    </a:p>
                  </a:txBody>
                  <a:tcPr anchor="ctr">
                    <a:solidFill>
                      <a:schemeClr val="bg1"/>
                    </a:solidFill>
                  </a:tcPr>
                </a:tc>
                <a:tc>
                  <a:txBody>
                    <a:bodyPr/>
                    <a:lstStyle/>
                    <a:p>
                      <a:pPr algn="ctr">
                        <a:lnSpc>
                          <a:spcPts val="1400"/>
                        </a:lnSpc>
                      </a:pPr>
                      <a:r>
                        <a:rPr kumimoji="1" lang="el-GR" altLang="ja-JP" sz="1400" dirty="0"/>
                        <a:t>φ</a:t>
                      </a:r>
                      <a:r>
                        <a:rPr kumimoji="1" lang="en-US" altLang="ja-JP" sz="1400" dirty="0"/>
                        <a:t>45</a:t>
                      </a:r>
                      <a:r>
                        <a:rPr kumimoji="1" lang="el-GR" altLang="ja-JP" sz="1400" dirty="0"/>
                        <a:t>0</a:t>
                      </a:r>
                      <a:r>
                        <a:rPr kumimoji="1" lang="en-US" altLang="ja-JP" sz="1400" dirty="0"/>
                        <a:t>x80</a:t>
                      </a:r>
                    </a:p>
                  </a:txBody>
                  <a:tcPr anchor="ctr">
                    <a:lnR w="12700" cap="flat" cmpd="sng" algn="ctr">
                      <a:solidFill>
                        <a:schemeClr val="tx1"/>
                      </a:solidFill>
                      <a:prstDash val="solid"/>
                      <a:round/>
                      <a:headEnd type="none" w="med" len="med"/>
                      <a:tailEnd type="none" w="med" len="med"/>
                    </a:lnR>
                    <a:solidFill>
                      <a:schemeClr val="bg1"/>
                    </a:solidFill>
                  </a:tcPr>
                </a:tc>
                <a:tc>
                  <a:txBody>
                    <a:bodyPr/>
                    <a:lstStyle/>
                    <a:p>
                      <a:pPr algn="ctr">
                        <a:lnSpc>
                          <a:spcPts val="1400"/>
                        </a:lnSpc>
                      </a:pPr>
                      <a:r>
                        <a:rPr kumimoji="1" lang="en-US" altLang="ja-JP" sz="1400" dirty="0"/>
                        <a:t>2</a:t>
                      </a:r>
                      <a:endParaRPr kumimoji="1" lang="ja-JP" altLang="en-US" sz="1400" dirty="0"/>
                    </a:p>
                  </a:txBody>
                  <a:tcPr anchor="ctr">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396937004"/>
                  </a:ext>
                </a:extLst>
              </a:tr>
              <a:tr h="150693">
                <a:tc vMerge="1">
                  <a:txBody>
                    <a:bodyPr/>
                    <a:lstStyle/>
                    <a:p>
                      <a:pPr algn="ctr">
                        <a:lnSpc>
                          <a:spcPts val="1400"/>
                        </a:lnSpc>
                      </a:pPr>
                      <a:endParaRPr kumimoji="1" lang="ja-JP" altLang="en-US" sz="1400"/>
                    </a:p>
                  </a:txBody>
                  <a:tcPr anchor="ctr"/>
                </a:tc>
                <a:tc vMerge="1">
                  <a:txBody>
                    <a:bodyPr/>
                    <a:lstStyle/>
                    <a:p>
                      <a:pPr algn="ctr">
                        <a:lnSpc>
                          <a:spcPts val="1400"/>
                        </a:lnSpc>
                      </a:pPr>
                      <a:endParaRPr kumimoji="1" lang="ja-JP" altLang="en-US" sz="1400"/>
                    </a:p>
                  </a:txBody>
                  <a:tcPr anchor="ctr"/>
                </a:tc>
                <a:tc>
                  <a:txBody>
                    <a:bodyPr/>
                    <a:lstStyle/>
                    <a:p>
                      <a:pPr algn="ctr">
                        <a:lnSpc>
                          <a:spcPts val="1400"/>
                        </a:lnSpc>
                      </a:pPr>
                      <a:r>
                        <a:rPr kumimoji="1" lang="en-US" altLang="ja-JP" sz="1400" dirty="0"/>
                        <a:t>2:33 PM</a:t>
                      </a:r>
                      <a:endParaRPr kumimoji="1" lang="ja-JP" altLang="en-US" sz="1400" dirty="0"/>
                    </a:p>
                  </a:txBody>
                  <a:tcPr anchor="ctr">
                    <a:solidFill>
                      <a:schemeClr val="bg1"/>
                    </a:solidFill>
                  </a:tcPr>
                </a:tc>
                <a:tc>
                  <a:txBody>
                    <a:bodyPr/>
                    <a:lstStyle/>
                    <a:p>
                      <a:pPr algn="ctr">
                        <a:lnSpc>
                          <a:spcPts val="1400"/>
                        </a:lnSpc>
                      </a:pPr>
                      <a:r>
                        <a:rPr kumimoji="1" lang="en-US" altLang="ja-JP" sz="1400" dirty="0"/>
                        <a:t>3:53 PM</a:t>
                      </a:r>
                      <a:endParaRPr kumimoji="1" lang="ja-JP" altLang="en-US" sz="1400" dirty="0"/>
                    </a:p>
                  </a:txBody>
                  <a:tcPr anchor="ctr">
                    <a:solidFill>
                      <a:schemeClr val="bg1"/>
                    </a:solidFill>
                  </a:tcPr>
                </a:tc>
                <a:tc>
                  <a:txBody>
                    <a:bodyPr/>
                    <a:lstStyle/>
                    <a:p>
                      <a:pPr algn="ctr">
                        <a:lnSpc>
                          <a:spcPts val="1400"/>
                        </a:lnSpc>
                      </a:pPr>
                      <a:r>
                        <a:rPr kumimoji="1" lang="en-US" altLang="ja-JP" sz="1400" dirty="0"/>
                        <a:t>DC53</a:t>
                      </a:r>
                      <a:endParaRPr kumimoji="1" lang="ja-JP" altLang="en-US" sz="1400" dirty="0"/>
                    </a:p>
                  </a:txBody>
                  <a:tcPr anchor="ctr">
                    <a:solidFill>
                      <a:schemeClr val="bg1"/>
                    </a:solidFill>
                  </a:tcPr>
                </a:tc>
                <a:tc>
                  <a:txBody>
                    <a:bodyPr/>
                    <a:lstStyle/>
                    <a:p>
                      <a:pPr algn="ctr">
                        <a:lnSpc>
                          <a:spcPts val="1400"/>
                        </a:lnSpc>
                      </a:pPr>
                      <a:r>
                        <a:rPr kumimoji="1" lang="el-GR" altLang="ja-JP" sz="1400" dirty="0"/>
                        <a:t>φ</a:t>
                      </a:r>
                      <a:r>
                        <a:rPr kumimoji="1" lang="en-US" altLang="ja-JP" sz="1400" dirty="0"/>
                        <a:t>32</a:t>
                      </a:r>
                      <a:r>
                        <a:rPr kumimoji="1" lang="el-GR" altLang="ja-JP" sz="1400" dirty="0"/>
                        <a:t>0</a:t>
                      </a:r>
                      <a:r>
                        <a:rPr kumimoji="1" lang="en-US" altLang="ja-JP" sz="1400" dirty="0"/>
                        <a:t>x50</a:t>
                      </a:r>
                    </a:p>
                  </a:txBody>
                  <a:tcPr anchor="ctr">
                    <a:lnR w="12700" cap="flat" cmpd="sng" algn="ctr">
                      <a:solidFill>
                        <a:schemeClr val="tx1"/>
                      </a:solidFill>
                      <a:prstDash val="solid"/>
                      <a:round/>
                      <a:headEnd type="none" w="med" len="med"/>
                      <a:tailEnd type="none" w="med" len="med"/>
                    </a:lnR>
                    <a:solidFill>
                      <a:schemeClr val="bg1"/>
                    </a:solidFill>
                  </a:tcPr>
                </a:tc>
                <a:tc>
                  <a:txBody>
                    <a:bodyPr/>
                    <a:lstStyle/>
                    <a:p>
                      <a:pPr algn="ctr">
                        <a:lnSpc>
                          <a:spcPts val="1400"/>
                        </a:lnSpc>
                      </a:pPr>
                      <a:r>
                        <a:rPr kumimoji="1" lang="en-US" altLang="ja-JP" sz="1400" dirty="0"/>
                        <a:t>2</a:t>
                      </a:r>
                      <a:endParaRPr kumimoji="1" lang="ja-JP" altLang="en-US" sz="1400" dirty="0"/>
                    </a:p>
                  </a:txBody>
                  <a:tcPr anchor="ctr">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4150949873"/>
                  </a:ext>
                </a:extLst>
              </a:tr>
            </a:tbl>
          </a:graphicData>
        </a:graphic>
      </p:graphicFrame>
      <p:sp>
        <p:nvSpPr>
          <p:cNvPr id="6" name="テキスト ボックス 5">
            <a:extLst>
              <a:ext uri="{FF2B5EF4-FFF2-40B4-BE49-F238E27FC236}">
                <a16:creationId xmlns:a16="http://schemas.microsoft.com/office/drawing/2014/main" id="{FA911777-FEA1-C288-0847-F96678142975}"/>
              </a:ext>
            </a:extLst>
          </p:cNvPr>
          <p:cNvSpPr txBox="1"/>
          <p:nvPr/>
        </p:nvSpPr>
        <p:spPr>
          <a:xfrm>
            <a:off x="2729560" y="4236134"/>
            <a:ext cx="504056" cy="307777"/>
          </a:xfrm>
          <a:prstGeom prst="rect">
            <a:avLst/>
          </a:prstGeom>
          <a:noFill/>
        </p:spPr>
        <p:txBody>
          <a:bodyPr wrap="square" rtlCol="0">
            <a:spAutoFit/>
          </a:bodyPr>
          <a:lstStyle/>
          <a:p>
            <a:r>
              <a:rPr lang="ja-JP" altLang="en-US" sz="1400" dirty="0"/>
              <a:t>⑥</a:t>
            </a:r>
            <a:endParaRPr kumimoji="1" lang="ja-JP" altLang="en-US" sz="1400" dirty="0"/>
          </a:p>
        </p:txBody>
      </p:sp>
    </p:spTree>
    <p:extLst>
      <p:ext uri="{BB962C8B-B14F-4D97-AF65-F5344CB8AC3E}">
        <p14:creationId xmlns:p14="http://schemas.microsoft.com/office/powerpoint/2010/main" val="1255252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84848E1-EC69-FF0D-9692-6D75224CEDA8}"/>
              </a:ext>
            </a:extLst>
          </p:cNvPr>
          <p:cNvSpPr txBox="1"/>
          <p:nvPr/>
        </p:nvSpPr>
        <p:spPr>
          <a:xfrm>
            <a:off x="323528" y="44624"/>
            <a:ext cx="4392488" cy="369332"/>
          </a:xfrm>
          <a:prstGeom prst="rect">
            <a:avLst/>
          </a:prstGeom>
          <a:noFill/>
        </p:spPr>
        <p:txBody>
          <a:bodyPr wrap="square" rtlCol="0">
            <a:spAutoFit/>
          </a:bodyPr>
          <a:lstStyle/>
          <a:p>
            <a:r>
              <a:rPr lang="ja-JP" altLang="en-US" u="sng" dirty="0"/>
              <a:t>１．</a:t>
            </a:r>
            <a:r>
              <a:rPr lang="en-US" altLang="ja-JP" u="sng" dirty="0"/>
              <a:t>Occurrence Status</a:t>
            </a:r>
            <a:r>
              <a:rPr lang="ja-JP" altLang="en-US" dirty="0"/>
              <a:t>　</a:t>
            </a:r>
            <a:r>
              <a:rPr lang="en-US" altLang="ja-JP" dirty="0"/>
              <a:t>(</a:t>
            </a:r>
            <a:r>
              <a:rPr lang="ja-JP" altLang="en-US" dirty="0"/>
              <a:t>発生状況</a:t>
            </a:r>
            <a:r>
              <a:rPr lang="en-US" altLang="ja-JP" dirty="0"/>
              <a:t>)</a:t>
            </a:r>
            <a:endParaRPr kumimoji="1" lang="ja-JP" altLang="en-US" dirty="0"/>
          </a:p>
        </p:txBody>
      </p:sp>
      <p:pic>
        <p:nvPicPr>
          <p:cNvPr id="6" name="Picture 2">
            <a:extLst>
              <a:ext uri="{FF2B5EF4-FFF2-40B4-BE49-F238E27FC236}">
                <a16:creationId xmlns:a16="http://schemas.microsoft.com/office/drawing/2014/main" id="{63B23A7A-7501-64FB-5DE0-1D72E3A527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6380164"/>
            <a:ext cx="2847830" cy="375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テキスト ボックス 1">
            <a:extLst>
              <a:ext uri="{FF2B5EF4-FFF2-40B4-BE49-F238E27FC236}">
                <a16:creationId xmlns:a16="http://schemas.microsoft.com/office/drawing/2014/main" id="{0790BF4B-FDBA-ADFC-B2EB-EE6C947AC313}"/>
              </a:ext>
            </a:extLst>
          </p:cNvPr>
          <p:cNvSpPr txBox="1"/>
          <p:nvPr/>
        </p:nvSpPr>
        <p:spPr>
          <a:xfrm>
            <a:off x="323528" y="620688"/>
            <a:ext cx="8680478" cy="1815882"/>
          </a:xfrm>
          <a:prstGeom prst="rect">
            <a:avLst/>
          </a:prstGeom>
          <a:noFill/>
        </p:spPr>
        <p:txBody>
          <a:bodyPr wrap="square" rtlCol="0">
            <a:spAutoFit/>
          </a:bodyPr>
          <a:lstStyle/>
          <a:p>
            <a:r>
              <a:rPr lang="en-US" altLang="ja-JP" sz="1600" dirty="0"/>
              <a:t>When the DHA-WORLD mold manufactured by your company was heat treated with ADSI, an event occurred where the hardness was significantly lower than the hardness standard (47-49HRC).</a:t>
            </a:r>
          </a:p>
          <a:p>
            <a:r>
              <a:rPr lang="ja-JP" altLang="en-US" sz="1600" dirty="0"/>
              <a:t> </a:t>
            </a:r>
            <a:r>
              <a:rPr lang="en-US" altLang="ja-JP" sz="1600" dirty="0"/>
              <a:t>(</a:t>
            </a:r>
            <a:r>
              <a:rPr lang="ja-JP" altLang="en-US" sz="1600" dirty="0"/>
              <a:t>貴社にて製造した</a:t>
            </a:r>
            <a:r>
              <a:rPr lang="en-US" altLang="ja-JP" sz="1600" dirty="0"/>
              <a:t>DHA-WORLD</a:t>
            </a:r>
            <a:r>
              <a:rPr lang="ja-JP" altLang="en-US" sz="1600" dirty="0"/>
              <a:t>製金型を</a:t>
            </a:r>
            <a:r>
              <a:rPr lang="en-US" altLang="ja-JP" sz="1600" dirty="0"/>
              <a:t>ADSI</a:t>
            </a:r>
            <a:r>
              <a:rPr lang="ja-JP" altLang="en-US" sz="1600" dirty="0"/>
              <a:t>で熱処理したところ、硬さ規格</a:t>
            </a:r>
            <a:r>
              <a:rPr lang="en-US" altLang="ja-JP" sz="1600" dirty="0"/>
              <a:t>(47-49HRC)</a:t>
            </a:r>
            <a:r>
              <a:rPr lang="ja-JP" altLang="en-US" sz="1600" dirty="0"/>
              <a:t>に対し、</a:t>
            </a:r>
            <a:endParaRPr lang="en-US" altLang="ja-JP" sz="1600" dirty="0"/>
          </a:p>
          <a:p>
            <a:r>
              <a:rPr lang="ja-JP" altLang="en-US" sz="1600" dirty="0"/>
              <a:t>　大きく下回る事象が発生</a:t>
            </a:r>
            <a:r>
              <a:rPr lang="en-US" altLang="ja-JP" sz="1600" dirty="0"/>
              <a:t>)</a:t>
            </a:r>
          </a:p>
          <a:p>
            <a:endParaRPr lang="en-US" altLang="ja-JP" sz="1600" dirty="0"/>
          </a:p>
          <a:p>
            <a:r>
              <a:rPr lang="en-US" altLang="ja-JP" sz="1600" dirty="0"/>
              <a:t>We have investigated the cause of the occurrence and will report it here.</a:t>
            </a:r>
          </a:p>
          <a:p>
            <a:r>
              <a:rPr lang="en-US" altLang="ja-JP" sz="1600" dirty="0"/>
              <a:t>(</a:t>
            </a:r>
            <a:r>
              <a:rPr lang="ja-JP" altLang="en-US" sz="1600" dirty="0"/>
              <a:t>発生原因について調査しましたので、報告致します</a:t>
            </a:r>
            <a:r>
              <a:rPr lang="en-US" altLang="ja-JP" sz="1600"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84848E1-EC69-FF0D-9692-6D75224CEDA8}"/>
              </a:ext>
            </a:extLst>
          </p:cNvPr>
          <p:cNvSpPr txBox="1"/>
          <p:nvPr/>
        </p:nvSpPr>
        <p:spPr>
          <a:xfrm>
            <a:off x="323528" y="44624"/>
            <a:ext cx="4392488" cy="369332"/>
          </a:xfrm>
          <a:prstGeom prst="rect">
            <a:avLst/>
          </a:prstGeom>
          <a:noFill/>
        </p:spPr>
        <p:txBody>
          <a:bodyPr wrap="square" rtlCol="0">
            <a:spAutoFit/>
          </a:bodyPr>
          <a:lstStyle/>
          <a:p>
            <a:r>
              <a:rPr lang="ja-JP" altLang="en-US" u="sng" dirty="0"/>
              <a:t>２．</a:t>
            </a:r>
            <a:r>
              <a:rPr lang="en-US" altLang="ja-JP" u="sng" dirty="0"/>
              <a:t>Process </a:t>
            </a:r>
            <a:r>
              <a:rPr lang="ja-JP" altLang="en-US" dirty="0"/>
              <a:t>　</a:t>
            </a:r>
            <a:r>
              <a:rPr lang="en-US" altLang="ja-JP" dirty="0"/>
              <a:t>(</a:t>
            </a:r>
            <a:r>
              <a:rPr lang="ja-JP" altLang="en-US" dirty="0"/>
              <a:t>工程</a:t>
            </a:r>
            <a:r>
              <a:rPr lang="en-US" altLang="ja-JP" dirty="0"/>
              <a:t>)</a:t>
            </a:r>
            <a:endParaRPr kumimoji="1" lang="ja-JP" altLang="en-US" dirty="0"/>
          </a:p>
        </p:txBody>
      </p:sp>
      <p:graphicFrame>
        <p:nvGraphicFramePr>
          <p:cNvPr id="4" name="表 3">
            <a:extLst>
              <a:ext uri="{FF2B5EF4-FFF2-40B4-BE49-F238E27FC236}">
                <a16:creationId xmlns:a16="http://schemas.microsoft.com/office/drawing/2014/main" id="{30A8722A-8E0B-A091-F2DB-1821916D549D}"/>
              </a:ext>
            </a:extLst>
          </p:cNvPr>
          <p:cNvGraphicFramePr>
            <a:graphicFrameLocks noGrp="1"/>
          </p:cNvGraphicFramePr>
          <p:nvPr>
            <p:extLst>
              <p:ext uri="{D42A27DB-BD31-4B8C-83A1-F6EECF244321}">
                <p14:modId xmlns:p14="http://schemas.microsoft.com/office/powerpoint/2010/main" val="2042080017"/>
              </p:ext>
            </p:extLst>
          </p:nvPr>
        </p:nvGraphicFramePr>
        <p:xfrm>
          <a:off x="467544" y="942568"/>
          <a:ext cx="8280920" cy="4785360"/>
        </p:xfrm>
        <a:graphic>
          <a:graphicData uri="http://schemas.openxmlformats.org/drawingml/2006/table">
            <a:tbl>
              <a:tblPr firstRow="1" bandRow="1">
                <a:tableStyleId>{5940675A-B579-460E-94D1-54222C63F5DA}</a:tableStyleId>
              </a:tblPr>
              <a:tblGrid>
                <a:gridCol w="1296144">
                  <a:extLst>
                    <a:ext uri="{9D8B030D-6E8A-4147-A177-3AD203B41FA5}">
                      <a16:colId xmlns:a16="http://schemas.microsoft.com/office/drawing/2014/main" val="848275713"/>
                    </a:ext>
                  </a:extLst>
                </a:gridCol>
                <a:gridCol w="1656184">
                  <a:extLst>
                    <a:ext uri="{9D8B030D-6E8A-4147-A177-3AD203B41FA5}">
                      <a16:colId xmlns:a16="http://schemas.microsoft.com/office/drawing/2014/main" val="3064462620"/>
                    </a:ext>
                  </a:extLst>
                </a:gridCol>
                <a:gridCol w="1080120">
                  <a:extLst>
                    <a:ext uri="{9D8B030D-6E8A-4147-A177-3AD203B41FA5}">
                      <a16:colId xmlns:a16="http://schemas.microsoft.com/office/drawing/2014/main" val="466124891"/>
                    </a:ext>
                  </a:extLst>
                </a:gridCol>
                <a:gridCol w="4248472">
                  <a:extLst>
                    <a:ext uri="{9D8B030D-6E8A-4147-A177-3AD203B41FA5}">
                      <a16:colId xmlns:a16="http://schemas.microsoft.com/office/drawing/2014/main" val="2408926466"/>
                    </a:ext>
                  </a:extLst>
                </a:gridCol>
              </a:tblGrid>
              <a:tr h="256258">
                <a:tc>
                  <a:txBody>
                    <a:bodyPr/>
                    <a:lstStyle/>
                    <a:p>
                      <a:pPr algn="ctr">
                        <a:lnSpc>
                          <a:spcPct val="100000"/>
                        </a:lnSpc>
                      </a:pPr>
                      <a:r>
                        <a:rPr kumimoji="1" lang="en-US" altLang="ja-JP" sz="1400" dirty="0"/>
                        <a:t>Process</a:t>
                      </a:r>
                      <a:endParaRPr kumimoji="1" lang="ja-JP" altLang="en-US" sz="1400" dirty="0"/>
                    </a:p>
                  </a:txBody>
                  <a:tcPr anchor="ctr">
                    <a:solidFill>
                      <a:schemeClr val="bg1">
                        <a:lumMod val="95000"/>
                      </a:schemeClr>
                    </a:solidFill>
                  </a:tcPr>
                </a:tc>
                <a:tc>
                  <a:txBody>
                    <a:bodyPr/>
                    <a:lstStyle/>
                    <a:p>
                      <a:pPr algn="ctr">
                        <a:lnSpc>
                          <a:spcPct val="100000"/>
                        </a:lnSpc>
                      </a:pPr>
                      <a:r>
                        <a:rPr kumimoji="1" lang="en-US" altLang="ja-JP" sz="1400" dirty="0"/>
                        <a:t>Date</a:t>
                      </a:r>
                      <a:endParaRPr kumimoji="1" lang="ja-JP" altLang="en-US" sz="1400" dirty="0"/>
                    </a:p>
                  </a:txBody>
                  <a:tcPr anchor="ctr">
                    <a:solidFill>
                      <a:schemeClr val="bg1">
                        <a:lumMod val="95000"/>
                      </a:schemeClr>
                    </a:solidFill>
                  </a:tcPr>
                </a:tc>
                <a:tc>
                  <a:txBody>
                    <a:bodyPr/>
                    <a:lstStyle/>
                    <a:p>
                      <a:pPr algn="ctr">
                        <a:lnSpc>
                          <a:spcPct val="100000"/>
                        </a:lnSpc>
                      </a:pPr>
                      <a:r>
                        <a:rPr kumimoji="1" lang="en-US" altLang="ja-JP" sz="1400" dirty="0"/>
                        <a:t>Pcs</a:t>
                      </a:r>
                      <a:endParaRPr kumimoji="1" lang="ja-JP" altLang="en-US" sz="1400" dirty="0"/>
                    </a:p>
                  </a:txBody>
                  <a:tcPr anchor="ctr">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lnSpc>
                          <a:spcPct val="100000"/>
                        </a:lnSpc>
                      </a:pPr>
                      <a:r>
                        <a:rPr kumimoji="1" lang="en-US" altLang="ja-JP" sz="1400" dirty="0"/>
                        <a:t>Remarks</a:t>
                      </a:r>
                      <a:endParaRPr kumimoji="1" lang="ja-JP" altLang="en-US" sz="1400" dirty="0"/>
                    </a:p>
                  </a:txBody>
                  <a:tcPr anchor="ctr">
                    <a:lnL w="12700" cap="flat" cmpd="sng" algn="ctr">
                      <a:solidFill>
                        <a:schemeClr val="tx1"/>
                      </a:solidFill>
                      <a:prstDash val="solid"/>
                      <a:round/>
                      <a:headEnd type="none" w="med" len="med"/>
                      <a:tailEnd type="none" w="med" len="med"/>
                    </a:lnL>
                    <a:solidFill>
                      <a:schemeClr val="bg1">
                        <a:lumMod val="95000"/>
                      </a:schemeClr>
                    </a:solidFill>
                  </a:tcPr>
                </a:tc>
                <a:extLst>
                  <a:ext uri="{0D108BD9-81ED-4DB2-BD59-A6C34878D82A}">
                    <a16:rowId xmlns:a16="http://schemas.microsoft.com/office/drawing/2014/main" val="1869139470"/>
                  </a:ext>
                </a:extLst>
              </a:tr>
              <a:tr h="256258">
                <a:tc>
                  <a:txBody>
                    <a:bodyPr/>
                    <a:lstStyle/>
                    <a:p>
                      <a:pPr algn="ctr">
                        <a:lnSpc>
                          <a:spcPct val="100000"/>
                        </a:lnSpc>
                      </a:pPr>
                      <a:r>
                        <a:rPr kumimoji="1" lang="en-US" altLang="ja-JP" sz="1400" dirty="0"/>
                        <a:t>Order</a:t>
                      </a:r>
                      <a:endParaRPr kumimoji="1" lang="ja-JP" altLang="en-US" sz="1400" dirty="0"/>
                    </a:p>
                  </a:txBody>
                  <a:tcPr/>
                </a:tc>
                <a:tc>
                  <a:txBody>
                    <a:bodyPr/>
                    <a:lstStyle/>
                    <a:p>
                      <a:pPr algn="ctr">
                        <a:lnSpc>
                          <a:spcPct val="100000"/>
                        </a:lnSpc>
                      </a:pPr>
                      <a:r>
                        <a:rPr kumimoji="1" lang="en-US" altLang="ja-JP" sz="1400" dirty="0"/>
                        <a:t>2024/4/17</a:t>
                      </a:r>
                      <a:endParaRPr kumimoji="1" lang="ja-JP" altLang="en-US" sz="1400" dirty="0"/>
                    </a:p>
                  </a:txBody>
                  <a:tcPr/>
                </a:tc>
                <a:tc>
                  <a:txBody>
                    <a:bodyPr/>
                    <a:lstStyle/>
                    <a:p>
                      <a:pPr algn="ctr">
                        <a:lnSpc>
                          <a:spcPct val="100000"/>
                        </a:lnSpc>
                      </a:pPr>
                      <a:r>
                        <a:rPr kumimoji="1" lang="en-US" altLang="ja-JP" sz="1400" dirty="0"/>
                        <a:t>2</a:t>
                      </a:r>
                      <a:endParaRPr kumimoji="1" lang="ja-JP" altLang="en-US" sz="1400" dirty="0"/>
                    </a:p>
                  </a:txBody>
                  <a:tcPr>
                    <a:lnR w="12700" cap="flat" cmpd="sng" algn="ctr">
                      <a:solidFill>
                        <a:schemeClr val="tx1"/>
                      </a:solidFill>
                      <a:prstDash val="solid"/>
                      <a:round/>
                      <a:headEnd type="none" w="med" len="med"/>
                      <a:tailEnd type="none" w="med" len="med"/>
                    </a:lnR>
                  </a:tcPr>
                </a:tc>
                <a:tc>
                  <a:txBody>
                    <a:bodyPr/>
                    <a:lstStyle/>
                    <a:p>
                      <a:pPr>
                        <a:lnSpc>
                          <a:spcPct val="100000"/>
                        </a:lnSpc>
                      </a:pPr>
                      <a:r>
                        <a:rPr kumimoji="1" lang="en-US" altLang="ja-JP" sz="1400" dirty="0"/>
                        <a:t>Material</a:t>
                      </a:r>
                      <a:r>
                        <a:rPr kumimoji="1" lang="ja-JP" altLang="en-US" sz="1400" dirty="0"/>
                        <a:t>：</a:t>
                      </a:r>
                      <a:r>
                        <a:rPr kumimoji="1" lang="en-US" altLang="ja-JP" sz="1400" dirty="0"/>
                        <a:t>DHA-WORLD</a:t>
                      </a:r>
                    </a:p>
                    <a:p>
                      <a:pPr>
                        <a:lnSpc>
                          <a:spcPct val="100000"/>
                        </a:lnSpc>
                      </a:pPr>
                      <a:r>
                        <a:rPr kumimoji="1" lang="en-US" altLang="ja-JP" sz="1400" dirty="0"/>
                        <a:t>Order Size</a:t>
                      </a:r>
                      <a:r>
                        <a:rPr kumimoji="1" lang="ja-JP" altLang="en-US" sz="1400" dirty="0"/>
                        <a:t>：</a:t>
                      </a:r>
                      <a:r>
                        <a:rPr kumimoji="1" lang="en-US" altLang="ja-JP" sz="1400" dirty="0"/>
                        <a:t>56x80x121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15378575"/>
                  </a:ext>
                </a:extLst>
              </a:tr>
              <a:tr h="358059">
                <a:tc>
                  <a:txBody>
                    <a:bodyPr/>
                    <a:lstStyle/>
                    <a:p>
                      <a:pPr algn="ctr">
                        <a:lnSpc>
                          <a:spcPct val="100000"/>
                        </a:lnSpc>
                      </a:pPr>
                      <a:r>
                        <a:rPr kumimoji="1" lang="en-US" altLang="ja-JP" sz="1400" dirty="0"/>
                        <a:t>Cutting</a:t>
                      </a:r>
                      <a:endParaRPr kumimoji="1" lang="ja-JP" altLang="en-US" sz="1400" dirty="0"/>
                    </a:p>
                  </a:txBody>
                  <a:tcPr/>
                </a:tc>
                <a:tc>
                  <a:txBody>
                    <a:bodyPr/>
                    <a:lstStyle/>
                    <a:p>
                      <a:pPr algn="ctr">
                        <a:lnSpc>
                          <a:spcPct val="100000"/>
                        </a:lnSpc>
                      </a:pPr>
                      <a:r>
                        <a:rPr kumimoji="1" lang="en-US" altLang="ja-JP" sz="1400" dirty="0"/>
                        <a:t>2024/4/17</a:t>
                      </a:r>
                      <a:endParaRPr kumimoji="1" lang="ja-JP" altLang="en-US" sz="1400" dirty="0"/>
                    </a:p>
                  </a:txBody>
                  <a:tcPr/>
                </a:tc>
                <a:tc>
                  <a:txBody>
                    <a:bodyPr/>
                    <a:lstStyle/>
                    <a:p>
                      <a:pPr algn="ctr">
                        <a:lnSpc>
                          <a:spcPct val="100000"/>
                        </a:lnSpc>
                      </a:pPr>
                      <a:r>
                        <a:rPr kumimoji="1" lang="en-US" altLang="ja-JP" sz="1400" dirty="0"/>
                        <a:t>2</a:t>
                      </a:r>
                      <a:endParaRPr kumimoji="1" lang="ja-JP" altLang="en-US" sz="1400" dirty="0"/>
                    </a:p>
                  </a:txBody>
                  <a:tcPr anchor="ctr">
                    <a:lnR w="12700" cap="flat" cmpd="sng" algn="ctr">
                      <a:solidFill>
                        <a:schemeClr val="tx1"/>
                      </a:solidFill>
                      <a:prstDash val="solid"/>
                      <a:round/>
                      <a:headEnd type="none" w="med" len="med"/>
                      <a:tailEnd type="none" w="med" len="med"/>
                    </a:lnR>
                  </a:tcPr>
                </a:tc>
                <a:tc>
                  <a:txBody>
                    <a:bodyPr/>
                    <a:lstStyle/>
                    <a:p>
                      <a:pPr algn="l">
                        <a:lnSpc>
                          <a:spcPct val="100000"/>
                        </a:lnSpc>
                      </a:pPr>
                      <a:r>
                        <a:rPr kumimoji="1" lang="en-US" altLang="ja-JP" sz="1400" dirty="0"/>
                        <a:t>Stock size used</a:t>
                      </a:r>
                      <a:r>
                        <a:rPr kumimoji="1" lang="ja-JP" altLang="en-US" sz="1400" dirty="0"/>
                        <a:t>：</a:t>
                      </a:r>
                      <a:r>
                        <a:rPr kumimoji="1" lang="en-US" altLang="ja-JP" sz="1400" dirty="0"/>
                        <a:t>Stok A</a:t>
                      </a:r>
                      <a:r>
                        <a:rPr kumimoji="1" lang="ja-JP" altLang="en-US" sz="1400" dirty="0"/>
                        <a:t> </a:t>
                      </a:r>
                      <a:r>
                        <a:rPr kumimoji="1" lang="en-US" altLang="ja-JP" sz="1400" dirty="0"/>
                        <a:t>[60x115x153]</a:t>
                      </a:r>
                    </a:p>
                    <a:p>
                      <a:pPr algn="l">
                        <a:lnSpc>
                          <a:spcPct val="100000"/>
                        </a:lnSpc>
                      </a:pPr>
                      <a:r>
                        <a:rPr kumimoji="1" lang="ja-JP" altLang="en-US" sz="1400" dirty="0"/>
                        <a:t>　　　　　　　　　   </a:t>
                      </a:r>
                      <a:r>
                        <a:rPr kumimoji="1" lang="en-US" altLang="ja-JP" sz="1400" dirty="0"/>
                        <a:t>Stok B</a:t>
                      </a:r>
                      <a:r>
                        <a:rPr kumimoji="1" lang="ja-JP" altLang="en-US" sz="1400" dirty="0"/>
                        <a:t> </a:t>
                      </a:r>
                      <a:r>
                        <a:rPr kumimoji="1" lang="en-US" altLang="ja-JP" sz="1400" dirty="0"/>
                        <a:t>[60x130x155]</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5661461"/>
                  </a:ext>
                </a:extLst>
              </a:tr>
              <a:tr h="256258">
                <a:tc>
                  <a:txBody>
                    <a:bodyPr/>
                    <a:lstStyle/>
                    <a:p>
                      <a:pPr algn="ctr">
                        <a:lnSpc>
                          <a:spcPct val="100000"/>
                        </a:lnSpc>
                      </a:pPr>
                      <a:r>
                        <a:rPr kumimoji="1" lang="en-US" altLang="ja-JP" sz="1400" dirty="0"/>
                        <a:t>Milling</a:t>
                      </a:r>
                      <a:endParaRPr kumimoji="1" lang="ja-JP" altLang="en-US" sz="1400" dirty="0"/>
                    </a:p>
                  </a:txBody>
                  <a:tcPr/>
                </a:tc>
                <a:tc>
                  <a:txBody>
                    <a:bodyPr/>
                    <a:lstStyle/>
                    <a:p>
                      <a:pPr algn="ctr">
                        <a:lnSpc>
                          <a:spcPct val="100000"/>
                        </a:lnSpc>
                      </a:pPr>
                      <a:r>
                        <a:rPr kumimoji="1" lang="en-US" altLang="ja-JP" sz="1400" dirty="0"/>
                        <a:t>2024/4/18</a:t>
                      </a:r>
                    </a:p>
                  </a:txBody>
                  <a:tcPr/>
                </a:tc>
                <a:tc>
                  <a:txBody>
                    <a:bodyPr/>
                    <a:lstStyle/>
                    <a:p>
                      <a:pPr algn="ctr">
                        <a:lnSpc>
                          <a:spcPct val="100000"/>
                        </a:lnSpc>
                      </a:pPr>
                      <a:r>
                        <a:rPr kumimoji="1" lang="en-US" altLang="ja-JP" sz="1400" dirty="0"/>
                        <a:t>2</a:t>
                      </a:r>
                      <a:endParaRPr kumimoji="1" lang="ja-JP" altLang="en-US" sz="1400" dirty="0"/>
                    </a:p>
                  </a:txBody>
                  <a:tcPr anchor="ctr">
                    <a:lnR w="12700" cap="flat" cmpd="sng" algn="ctr">
                      <a:solidFill>
                        <a:schemeClr val="tx1"/>
                      </a:solidFill>
                      <a:prstDash val="solid"/>
                      <a:round/>
                      <a:headEnd type="none" w="med" len="med"/>
                      <a:tailEnd type="none" w="med" len="med"/>
                    </a:lnR>
                  </a:tcPr>
                </a:tc>
                <a:tc>
                  <a:txBody>
                    <a:bodyPr/>
                    <a:lstStyle/>
                    <a:p>
                      <a:pPr algn="l">
                        <a:lnSpc>
                          <a:spcPct val="100000"/>
                        </a:lnSpc>
                      </a:pPr>
                      <a:r>
                        <a:rPr kumimoji="1" lang="en-US" altLang="ja-JP" sz="1400" dirty="0"/>
                        <a:t>Process</a:t>
                      </a:r>
                      <a:r>
                        <a:rPr kumimoji="1" lang="ja-JP" altLang="en-US" sz="1400" dirty="0"/>
                        <a:t>：</a:t>
                      </a:r>
                      <a:r>
                        <a:rPr kumimoji="1" lang="en-US" altLang="ja-JP" sz="1400" dirty="0"/>
                        <a:t>6W</a:t>
                      </a:r>
                      <a:endParaRPr kumimoji="1" lang="ja-JP" altLang="en-US" sz="14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277460146"/>
                  </a:ext>
                </a:extLst>
              </a:tr>
              <a:tr h="256258">
                <a:tc>
                  <a:txBody>
                    <a:bodyPr/>
                    <a:lstStyle/>
                    <a:p>
                      <a:pPr algn="ctr">
                        <a:lnSpc>
                          <a:spcPct val="100000"/>
                        </a:lnSpc>
                      </a:pPr>
                      <a:r>
                        <a:rPr kumimoji="1" lang="en-US" altLang="ja-JP" sz="1400" dirty="0"/>
                        <a:t>Delivery</a:t>
                      </a:r>
                      <a:endParaRPr kumimoji="1" lang="ja-JP" altLang="en-US" sz="1400" dirty="0"/>
                    </a:p>
                  </a:txBody>
                  <a:tcPr/>
                </a:tc>
                <a:tc>
                  <a:txBody>
                    <a:bodyPr/>
                    <a:lstStyle/>
                    <a:p>
                      <a:pPr algn="ctr">
                        <a:lnSpc>
                          <a:spcPct val="100000"/>
                        </a:lnSpc>
                      </a:pPr>
                      <a:r>
                        <a:rPr kumimoji="1" lang="en-US" altLang="ja-JP" sz="1400" dirty="0"/>
                        <a:t>2024/4/20</a:t>
                      </a:r>
                      <a:endParaRPr kumimoji="1" lang="ja-JP" altLang="en-US" sz="1400" dirty="0"/>
                    </a:p>
                  </a:txBody>
                  <a:tcPr/>
                </a:tc>
                <a:tc>
                  <a:txBody>
                    <a:bodyPr/>
                    <a:lstStyle/>
                    <a:p>
                      <a:pPr algn="ctr">
                        <a:lnSpc>
                          <a:spcPct val="100000"/>
                        </a:lnSpc>
                      </a:pPr>
                      <a:r>
                        <a:rPr kumimoji="1" lang="en-US" altLang="ja-JP" sz="1400" dirty="0"/>
                        <a:t>2</a:t>
                      </a:r>
                      <a:endParaRPr kumimoji="1" lang="ja-JP" altLang="en-US" sz="1400" dirty="0"/>
                    </a:p>
                  </a:txBody>
                  <a:tcPr>
                    <a:lnR w="12700" cap="flat" cmpd="sng" algn="ctr">
                      <a:solidFill>
                        <a:schemeClr val="tx1"/>
                      </a:solidFill>
                      <a:prstDash val="solid"/>
                      <a:round/>
                      <a:headEnd type="none" w="med" len="med"/>
                      <a:tailEnd type="none" w="med" len="med"/>
                    </a:lnR>
                  </a:tcPr>
                </a:tc>
                <a:tc>
                  <a:txBody>
                    <a:bodyPr/>
                    <a:lstStyle/>
                    <a:p>
                      <a:pPr algn="l">
                        <a:lnSpc>
                          <a:spcPct val="100000"/>
                        </a:lnSpc>
                      </a:pPr>
                      <a:endParaRPr kumimoji="1" lang="ja-JP" altLang="en-US" sz="14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729500423"/>
                  </a:ext>
                </a:extLst>
              </a:tr>
              <a:tr h="505494">
                <a:tc rowSpan="3">
                  <a:txBody>
                    <a:bodyPr/>
                    <a:lstStyle/>
                    <a:p>
                      <a:pPr algn="ctr">
                        <a:lnSpc>
                          <a:spcPct val="100000"/>
                        </a:lnSpc>
                      </a:pPr>
                      <a:r>
                        <a:rPr kumimoji="1" lang="en-US" altLang="ja-JP" sz="1400" dirty="0"/>
                        <a:t>HT</a:t>
                      </a:r>
                      <a:endParaRPr kumimoji="1" lang="ja-JP" altLang="en-US" sz="1400" dirty="0"/>
                    </a:p>
                  </a:txBody>
                  <a:tcPr/>
                </a:tc>
                <a:tc>
                  <a:txBody>
                    <a:bodyPr/>
                    <a:lstStyle/>
                    <a:p>
                      <a:pPr algn="ctr">
                        <a:lnSpc>
                          <a:spcPct val="100000"/>
                        </a:lnSpc>
                      </a:pPr>
                      <a:r>
                        <a:rPr kumimoji="1" lang="ja-JP" altLang="en-US" sz="1400" dirty="0"/>
                        <a:t>ー</a:t>
                      </a:r>
                    </a:p>
                  </a:txBody>
                  <a:tcPr anchor="ctr"/>
                </a:tc>
                <a:tc>
                  <a:txBody>
                    <a:bodyPr/>
                    <a:lstStyle/>
                    <a:p>
                      <a:pPr algn="ctr">
                        <a:lnSpc>
                          <a:spcPct val="100000"/>
                        </a:lnSpc>
                      </a:pPr>
                      <a:r>
                        <a:rPr kumimoji="1" lang="en-US" altLang="ja-JP" sz="1400" dirty="0"/>
                        <a:t>2</a:t>
                      </a:r>
                      <a:endParaRPr kumimoji="1" lang="ja-JP" altLang="en-US" sz="1400" dirty="0"/>
                    </a:p>
                  </a:txBody>
                  <a:tcPr>
                    <a:lnR w="12700" cap="flat" cmpd="sng" algn="ctr">
                      <a:solidFill>
                        <a:schemeClr val="tx1"/>
                      </a:solidFill>
                      <a:prstDash val="solid"/>
                      <a:round/>
                      <a:headEnd type="none" w="med" len="med"/>
                      <a:tailEnd type="none" w="med" len="med"/>
                    </a:lnR>
                  </a:tcPr>
                </a:tc>
                <a:tc>
                  <a:txBody>
                    <a:bodyPr/>
                    <a:lstStyle/>
                    <a:p>
                      <a:pPr algn="l">
                        <a:lnSpc>
                          <a:spcPct val="100000"/>
                        </a:lnSpc>
                      </a:pPr>
                      <a:r>
                        <a:rPr kumimoji="1" lang="en-US" altLang="ja-JP" sz="1400" dirty="0"/>
                        <a:t>HT processing (At Kanetsu) </a:t>
                      </a:r>
                    </a:p>
                    <a:p>
                      <a:pPr algn="l">
                        <a:lnSpc>
                          <a:spcPct val="100000"/>
                        </a:lnSpc>
                      </a:pPr>
                      <a:r>
                        <a:rPr kumimoji="1" lang="en-US" altLang="ja-JP" sz="1400" dirty="0"/>
                        <a:t>【Request hardness :47-49HRC】</a:t>
                      </a:r>
                    </a:p>
                    <a:p>
                      <a:pPr algn="l">
                        <a:lnSpc>
                          <a:spcPct val="100000"/>
                        </a:lnSpc>
                      </a:pPr>
                      <a:r>
                        <a:rPr kumimoji="1" lang="ja-JP" altLang="en-US" sz="1400" dirty="0">
                          <a:solidFill>
                            <a:srgbClr val="FF0000"/>
                          </a:solidFill>
                        </a:rPr>
                        <a:t>・</a:t>
                      </a:r>
                      <a:r>
                        <a:rPr kumimoji="1" lang="en-US" altLang="ja-JP" sz="1400" dirty="0">
                          <a:solidFill>
                            <a:srgbClr val="FF0000"/>
                          </a:solidFill>
                        </a:rPr>
                        <a:t>Hardness of both is NG</a:t>
                      </a:r>
                      <a:endParaRPr kumimoji="1" lang="ja-JP" altLang="en-US" sz="1400" dirty="0">
                        <a:solidFill>
                          <a:srgbClr val="FF0000"/>
                        </a:solidFill>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448725363"/>
                  </a:ext>
                </a:extLst>
              </a:tr>
              <a:tr h="358059">
                <a:tc vMerge="1">
                  <a:txBody>
                    <a:bodyPr/>
                    <a:lstStyle/>
                    <a:p>
                      <a:pPr algn="ctr"/>
                      <a:endParaRPr kumimoji="1" lang="ja-JP" altLang="en-US" dirty="0"/>
                    </a:p>
                  </a:txBody>
                  <a:tcPr/>
                </a:tc>
                <a:tc>
                  <a:txBody>
                    <a:bodyPr/>
                    <a:lstStyle/>
                    <a:p>
                      <a:pPr algn="ctr">
                        <a:lnSpc>
                          <a:spcPct val="100000"/>
                        </a:lnSpc>
                      </a:pPr>
                      <a:r>
                        <a:rPr kumimoji="1" lang="ja-JP" altLang="en-US" sz="1400" dirty="0"/>
                        <a:t>ー</a:t>
                      </a:r>
                    </a:p>
                  </a:txBody>
                  <a:tcPr anchor="ctr"/>
                </a:tc>
                <a:tc>
                  <a:txBody>
                    <a:bodyPr/>
                    <a:lstStyle/>
                    <a:p>
                      <a:pPr algn="ctr">
                        <a:lnSpc>
                          <a:spcPct val="100000"/>
                        </a:lnSpc>
                      </a:pPr>
                      <a:r>
                        <a:rPr kumimoji="1" lang="en-US" altLang="ja-JP" sz="1400" dirty="0"/>
                        <a:t>1</a:t>
                      </a:r>
                      <a:endParaRPr kumimoji="1" lang="ja-JP" altLang="en-US" sz="1400" dirty="0"/>
                    </a:p>
                  </a:txBody>
                  <a:tcPr>
                    <a:lnR w="12700" cap="flat" cmpd="sng" algn="ctr">
                      <a:solidFill>
                        <a:schemeClr val="tx1"/>
                      </a:solidFill>
                      <a:prstDash val="solid"/>
                      <a:round/>
                      <a:headEnd type="none" w="med" len="med"/>
                      <a:tailEnd type="none" w="med" len="med"/>
                    </a:lnR>
                  </a:tcPr>
                </a:tc>
                <a:tc>
                  <a:txBody>
                    <a:bodyPr/>
                    <a:lstStyle/>
                    <a:p>
                      <a:pPr algn="l">
                        <a:lnSpc>
                          <a:spcPct val="100000"/>
                        </a:lnSpc>
                      </a:pPr>
                      <a:r>
                        <a:rPr kumimoji="1" lang="en-US" altLang="ja-JP" sz="1400" dirty="0">
                          <a:solidFill>
                            <a:schemeClr val="tx1"/>
                          </a:solidFill>
                        </a:rPr>
                        <a:t>Re-HT processing (At Kanetsu)</a:t>
                      </a:r>
                    </a:p>
                    <a:p>
                      <a:pPr algn="l">
                        <a:lnSpc>
                          <a:spcPct val="100000"/>
                        </a:lnSpc>
                      </a:pPr>
                      <a:r>
                        <a:rPr kumimoji="1" lang="ja-JP" altLang="en-US" sz="1400" dirty="0">
                          <a:solidFill>
                            <a:srgbClr val="FF0000"/>
                          </a:solidFill>
                        </a:rPr>
                        <a:t>・</a:t>
                      </a:r>
                      <a:r>
                        <a:rPr kumimoji="1" lang="en-US" altLang="ja-JP" sz="1400" dirty="0">
                          <a:solidFill>
                            <a:srgbClr val="FF0000"/>
                          </a:solidFill>
                        </a:rPr>
                        <a:t>Hardness OK</a:t>
                      </a:r>
                      <a:endParaRPr kumimoji="1" lang="ja-JP" altLang="en-US" sz="1400" dirty="0">
                        <a:solidFill>
                          <a:srgbClr val="FF0000"/>
                        </a:solidFill>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322776158"/>
                  </a:ext>
                </a:extLst>
              </a:tr>
              <a:tr h="800366">
                <a:tc vMerge="1">
                  <a:txBody>
                    <a:bodyPr/>
                    <a:lstStyle/>
                    <a:p>
                      <a:pPr algn="ctr"/>
                      <a:endParaRPr kumimoji="1" lang="ja-JP" altLang="en-US" dirty="0"/>
                    </a:p>
                  </a:txBody>
                  <a:tcPr/>
                </a:tc>
                <a:tc>
                  <a:txBody>
                    <a:bodyPr/>
                    <a:lstStyle/>
                    <a:p>
                      <a:pPr algn="ctr">
                        <a:lnSpc>
                          <a:spcPct val="100000"/>
                        </a:lnSpc>
                      </a:pPr>
                      <a:r>
                        <a:rPr kumimoji="1" lang="en-US" altLang="ja-JP" sz="1400" dirty="0"/>
                        <a:t>2024/5/7</a:t>
                      </a:r>
                      <a:endParaRPr kumimoji="1" lang="ja-JP" altLang="en-US" sz="1400" dirty="0"/>
                    </a:p>
                  </a:txBody>
                  <a:tcPr/>
                </a:tc>
                <a:tc>
                  <a:txBody>
                    <a:bodyPr/>
                    <a:lstStyle/>
                    <a:p>
                      <a:pPr algn="ctr">
                        <a:lnSpc>
                          <a:spcPct val="100000"/>
                        </a:lnSpc>
                      </a:pPr>
                      <a:r>
                        <a:rPr kumimoji="1" lang="en-US" altLang="ja-JP" sz="1400" dirty="0"/>
                        <a:t>1</a:t>
                      </a:r>
                      <a:endParaRPr kumimoji="1" lang="ja-JP" altLang="en-US" sz="1400" dirty="0"/>
                    </a:p>
                  </a:txBody>
                  <a:tcPr>
                    <a:lnR w="12700" cap="flat" cmpd="sng" algn="ctr">
                      <a:solidFill>
                        <a:schemeClr val="tx1"/>
                      </a:solidFill>
                      <a:prstDash val="solid"/>
                      <a:round/>
                      <a:headEnd type="none" w="med" len="med"/>
                      <a:tailEnd type="none" w="med" len="med"/>
                    </a:lnR>
                  </a:tcPr>
                </a:tc>
                <a:tc>
                  <a:txBody>
                    <a:bodyPr/>
                    <a:lstStyle/>
                    <a:p>
                      <a:pPr>
                        <a:lnSpc>
                          <a:spcPct val="100000"/>
                        </a:lnSpc>
                      </a:pPr>
                      <a:r>
                        <a:rPr kumimoji="1" lang="en-US" altLang="ja-JP" sz="1400" dirty="0"/>
                        <a:t>Re-HT processing (At ADSI)</a:t>
                      </a:r>
                    </a:p>
                    <a:p>
                      <a:pPr>
                        <a:lnSpc>
                          <a:spcPct val="100000"/>
                        </a:lnSpc>
                      </a:pPr>
                      <a:r>
                        <a:rPr kumimoji="1" lang="en-US" altLang="ja-JP" sz="1400" dirty="0"/>
                        <a:t>Heat treatment conditions H:1030℃</a:t>
                      </a:r>
                      <a:r>
                        <a:rPr kumimoji="1" lang="ja-JP" altLang="en-US" sz="1400" dirty="0"/>
                        <a:t>、</a:t>
                      </a:r>
                      <a:r>
                        <a:rPr kumimoji="1" lang="en-US" altLang="ja-JP" sz="1400" dirty="0"/>
                        <a:t>T:500℃</a:t>
                      </a:r>
                    </a:p>
                    <a:p>
                      <a:pPr>
                        <a:lnSpc>
                          <a:spcPct val="100000"/>
                        </a:lnSpc>
                      </a:pPr>
                      <a:r>
                        <a:rPr kumimoji="1" lang="ja-JP" altLang="en-US" sz="1400" dirty="0">
                          <a:solidFill>
                            <a:srgbClr val="FF0000"/>
                          </a:solidFill>
                        </a:rPr>
                        <a:t>・</a:t>
                      </a:r>
                      <a:r>
                        <a:rPr kumimoji="1" lang="en-US" altLang="ja-JP" sz="1400" dirty="0">
                          <a:solidFill>
                            <a:srgbClr val="FF0000"/>
                          </a:solidFill>
                        </a:rPr>
                        <a:t>Hardness NG (35.5HRC)</a:t>
                      </a:r>
                    </a:p>
                    <a:p>
                      <a:pPr>
                        <a:lnSpc>
                          <a:spcPct val="100000"/>
                        </a:lnSpc>
                      </a:pPr>
                      <a:endParaRPr kumimoji="1" lang="en-US" altLang="ja-JP" sz="1400" dirty="0">
                        <a:solidFill>
                          <a:srgbClr val="FF0000"/>
                        </a:solidFill>
                      </a:endParaRPr>
                    </a:p>
                    <a:p>
                      <a:pPr>
                        <a:lnSpc>
                          <a:spcPct val="100000"/>
                        </a:lnSpc>
                      </a:pPr>
                      <a:endParaRPr kumimoji="1" lang="en-US" altLang="ja-JP" sz="1400" dirty="0">
                        <a:solidFill>
                          <a:srgbClr val="FF0000"/>
                        </a:solidFill>
                      </a:endParaRPr>
                    </a:p>
                    <a:p>
                      <a:pPr>
                        <a:lnSpc>
                          <a:spcPct val="100000"/>
                        </a:lnSpc>
                      </a:pPr>
                      <a:endParaRPr kumimoji="1" lang="en-US" altLang="ja-JP" sz="1400" dirty="0">
                        <a:solidFill>
                          <a:srgbClr val="FF0000"/>
                        </a:solidFill>
                      </a:endParaRPr>
                    </a:p>
                    <a:p>
                      <a:pPr>
                        <a:lnSpc>
                          <a:spcPct val="100000"/>
                        </a:lnSpc>
                      </a:pPr>
                      <a:endParaRPr kumimoji="1" lang="en-US" altLang="ja-JP" sz="1400" dirty="0">
                        <a:solidFill>
                          <a:srgbClr val="FF0000"/>
                        </a:solidFill>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40178625"/>
                  </a:ext>
                </a:extLst>
              </a:tr>
            </a:tbl>
          </a:graphicData>
        </a:graphic>
      </p:graphicFrame>
      <p:pic>
        <p:nvPicPr>
          <p:cNvPr id="3" name="図 2">
            <a:extLst>
              <a:ext uri="{FF2B5EF4-FFF2-40B4-BE49-F238E27FC236}">
                <a16:creationId xmlns:a16="http://schemas.microsoft.com/office/drawing/2014/main" id="{753703C3-D506-EA6A-9FB2-AD842D8B2D9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1151" t="24184" r="34750" b="18570"/>
          <a:stretch/>
        </p:blipFill>
        <p:spPr>
          <a:xfrm>
            <a:off x="1889416" y="4490062"/>
            <a:ext cx="1376933" cy="1008112"/>
          </a:xfrm>
          <a:prstGeom prst="rect">
            <a:avLst/>
          </a:prstGeom>
        </p:spPr>
      </p:pic>
      <p:sp>
        <p:nvSpPr>
          <p:cNvPr id="2" name="テキスト ボックス 1">
            <a:extLst>
              <a:ext uri="{FF2B5EF4-FFF2-40B4-BE49-F238E27FC236}">
                <a16:creationId xmlns:a16="http://schemas.microsoft.com/office/drawing/2014/main" id="{E5E5FDFD-2761-862A-6E27-91F78D1CC167}"/>
              </a:ext>
            </a:extLst>
          </p:cNvPr>
          <p:cNvSpPr txBox="1"/>
          <p:nvPr/>
        </p:nvSpPr>
        <p:spPr>
          <a:xfrm>
            <a:off x="424112" y="675615"/>
            <a:ext cx="8252344" cy="307777"/>
          </a:xfrm>
          <a:prstGeom prst="rect">
            <a:avLst/>
          </a:prstGeom>
          <a:noFill/>
        </p:spPr>
        <p:txBody>
          <a:bodyPr wrap="square" rtlCol="0">
            <a:spAutoFit/>
          </a:bodyPr>
          <a:lstStyle/>
          <a:p>
            <a:pPr algn="ctr"/>
            <a:r>
              <a:rPr lang="en-US" altLang="ja-JP" sz="1400" u="sng" dirty="0"/>
              <a:t>Table. Process details</a:t>
            </a:r>
            <a:endParaRPr kumimoji="1" lang="ja-JP" altLang="en-US" sz="1400" u="sng" dirty="0"/>
          </a:p>
        </p:txBody>
      </p:sp>
      <p:pic>
        <p:nvPicPr>
          <p:cNvPr id="6" name="Picture 2">
            <a:extLst>
              <a:ext uri="{FF2B5EF4-FFF2-40B4-BE49-F238E27FC236}">
                <a16:creationId xmlns:a16="http://schemas.microsoft.com/office/drawing/2014/main" id="{63B23A7A-7501-64FB-5DE0-1D72E3A527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6380164"/>
            <a:ext cx="2847830" cy="375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テキスト ボックス 7">
            <a:extLst>
              <a:ext uri="{FF2B5EF4-FFF2-40B4-BE49-F238E27FC236}">
                <a16:creationId xmlns:a16="http://schemas.microsoft.com/office/drawing/2014/main" id="{7471F126-B0FF-A644-D744-0B52E0DA5BF7}"/>
              </a:ext>
            </a:extLst>
          </p:cNvPr>
          <p:cNvSpPr txBox="1"/>
          <p:nvPr/>
        </p:nvSpPr>
        <p:spPr>
          <a:xfrm>
            <a:off x="1782366" y="5431731"/>
            <a:ext cx="1627608" cy="292388"/>
          </a:xfrm>
          <a:prstGeom prst="rect">
            <a:avLst/>
          </a:prstGeom>
          <a:noFill/>
        </p:spPr>
        <p:txBody>
          <a:bodyPr wrap="square" rtlCol="0">
            <a:spAutoFit/>
          </a:bodyPr>
          <a:lstStyle/>
          <a:p>
            <a:pPr algn="ctr"/>
            <a:r>
              <a:rPr lang="en-US" altLang="ja-JP" sz="1300" dirty="0"/>
              <a:t>Low hardness mold</a:t>
            </a:r>
          </a:p>
        </p:txBody>
      </p:sp>
    </p:spTree>
    <p:extLst>
      <p:ext uri="{BB962C8B-B14F-4D97-AF65-F5344CB8AC3E}">
        <p14:creationId xmlns:p14="http://schemas.microsoft.com/office/powerpoint/2010/main" val="4281965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D1B4481-016F-237A-A945-AD3D09FF15D4}"/>
              </a:ext>
            </a:extLst>
          </p:cNvPr>
          <p:cNvSpPr txBox="1"/>
          <p:nvPr/>
        </p:nvSpPr>
        <p:spPr>
          <a:xfrm>
            <a:off x="780776" y="1412775"/>
            <a:ext cx="2495080" cy="338554"/>
          </a:xfrm>
          <a:prstGeom prst="rect">
            <a:avLst/>
          </a:prstGeom>
          <a:noFill/>
          <a:ln>
            <a:solidFill>
              <a:schemeClr val="tx1"/>
            </a:solidFill>
          </a:ln>
        </p:spPr>
        <p:txBody>
          <a:bodyPr wrap="square" rtlCol="0">
            <a:spAutoFit/>
          </a:bodyPr>
          <a:lstStyle/>
          <a:p>
            <a:pPr algn="ctr"/>
            <a:r>
              <a:rPr lang="en-US" altLang="ja-JP" sz="1600" dirty="0"/>
              <a:t>[</a:t>
            </a:r>
            <a:r>
              <a:rPr kumimoji="1" lang="en-US" altLang="ja-JP" sz="1600" dirty="0"/>
              <a:t>Stok A]</a:t>
            </a:r>
            <a:r>
              <a:rPr kumimoji="1" lang="ja-JP" altLang="en-US" sz="1600" dirty="0"/>
              <a:t> </a:t>
            </a:r>
            <a:r>
              <a:rPr kumimoji="1" lang="en-US" altLang="ja-JP" sz="1600" dirty="0"/>
              <a:t>Size:60x115x153</a:t>
            </a:r>
            <a:endParaRPr lang="en-US" altLang="ja-JP" sz="1600" dirty="0"/>
          </a:p>
        </p:txBody>
      </p:sp>
      <p:sp>
        <p:nvSpPr>
          <p:cNvPr id="3" name="テキスト ボックス 2">
            <a:extLst>
              <a:ext uri="{FF2B5EF4-FFF2-40B4-BE49-F238E27FC236}">
                <a16:creationId xmlns:a16="http://schemas.microsoft.com/office/drawing/2014/main" id="{6E8713AC-4B74-ED13-FAFC-90CC4E976D5A}"/>
              </a:ext>
            </a:extLst>
          </p:cNvPr>
          <p:cNvSpPr txBox="1"/>
          <p:nvPr/>
        </p:nvSpPr>
        <p:spPr>
          <a:xfrm>
            <a:off x="5958846" y="1465619"/>
            <a:ext cx="2376777" cy="344287"/>
          </a:xfrm>
          <a:prstGeom prst="rect">
            <a:avLst/>
          </a:prstGeom>
          <a:noFill/>
          <a:ln>
            <a:solidFill>
              <a:schemeClr val="tx1"/>
            </a:solidFill>
          </a:ln>
        </p:spPr>
        <p:txBody>
          <a:bodyPr wrap="square" rtlCol="0">
            <a:spAutoFit/>
          </a:bodyPr>
          <a:lstStyle/>
          <a:p>
            <a:pPr algn="ctr"/>
            <a:r>
              <a:rPr kumimoji="1" lang="en-US" altLang="ja-JP" sz="1600" dirty="0"/>
              <a:t>[Stok</a:t>
            </a:r>
            <a:r>
              <a:rPr kumimoji="1" lang="ja-JP" altLang="en-US" sz="1600" dirty="0"/>
              <a:t> </a:t>
            </a:r>
            <a:r>
              <a:rPr kumimoji="1" lang="en-US" altLang="ja-JP" sz="1600" dirty="0"/>
              <a:t>B] Size:60x115x153</a:t>
            </a:r>
            <a:endParaRPr lang="en-US" altLang="ja-JP" sz="1600" dirty="0"/>
          </a:p>
        </p:txBody>
      </p:sp>
      <p:sp>
        <p:nvSpPr>
          <p:cNvPr id="90" name="テキスト ボックス 89">
            <a:extLst>
              <a:ext uri="{FF2B5EF4-FFF2-40B4-BE49-F238E27FC236}">
                <a16:creationId xmlns:a16="http://schemas.microsoft.com/office/drawing/2014/main" id="{62E275AA-C01E-4B1B-7A97-91BB3B2DF920}"/>
              </a:ext>
            </a:extLst>
          </p:cNvPr>
          <p:cNvSpPr txBox="1"/>
          <p:nvPr/>
        </p:nvSpPr>
        <p:spPr>
          <a:xfrm>
            <a:off x="323528" y="44624"/>
            <a:ext cx="4392488" cy="369332"/>
          </a:xfrm>
          <a:prstGeom prst="rect">
            <a:avLst/>
          </a:prstGeom>
          <a:noFill/>
        </p:spPr>
        <p:txBody>
          <a:bodyPr wrap="square" rtlCol="0">
            <a:spAutoFit/>
          </a:bodyPr>
          <a:lstStyle/>
          <a:p>
            <a:r>
              <a:rPr lang="ja-JP" altLang="en-US" u="sng" dirty="0"/>
              <a:t>３．</a:t>
            </a:r>
            <a:r>
              <a:rPr lang="en-US" altLang="ja-JP" u="sng" dirty="0"/>
              <a:t>Inventory &amp; Cutting</a:t>
            </a:r>
            <a:r>
              <a:rPr lang="ja-JP" altLang="en-US" dirty="0"/>
              <a:t>　</a:t>
            </a:r>
            <a:r>
              <a:rPr lang="en-US" altLang="ja-JP" dirty="0"/>
              <a:t>(</a:t>
            </a:r>
            <a:r>
              <a:rPr lang="ja-JP" altLang="en-US" dirty="0"/>
              <a:t>在庫＆切断</a:t>
            </a:r>
            <a:r>
              <a:rPr lang="en-US" altLang="ja-JP" dirty="0"/>
              <a:t>)</a:t>
            </a:r>
          </a:p>
        </p:txBody>
      </p:sp>
      <p:sp>
        <p:nvSpPr>
          <p:cNvPr id="92" name="テキスト ボックス 91">
            <a:extLst>
              <a:ext uri="{FF2B5EF4-FFF2-40B4-BE49-F238E27FC236}">
                <a16:creationId xmlns:a16="http://schemas.microsoft.com/office/drawing/2014/main" id="{8C6FE265-CCE9-5F8B-2C30-0D203327334E}"/>
              </a:ext>
            </a:extLst>
          </p:cNvPr>
          <p:cNvSpPr txBox="1"/>
          <p:nvPr/>
        </p:nvSpPr>
        <p:spPr>
          <a:xfrm>
            <a:off x="539552" y="620688"/>
            <a:ext cx="4392488" cy="584775"/>
          </a:xfrm>
          <a:prstGeom prst="rect">
            <a:avLst/>
          </a:prstGeom>
          <a:noFill/>
        </p:spPr>
        <p:txBody>
          <a:bodyPr wrap="square" rtlCol="0">
            <a:spAutoFit/>
          </a:bodyPr>
          <a:lstStyle/>
          <a:p>
            <a:r>
              <a:rPr lang="en-US" altLang="ja-JP" sz="1600" dirty="0"/>
              <a:t>Material</a:t>
            </a:r>
            <a:r>
              <a:rPr lang="ja-JP" altLang="en-US" sz="1600" dirty="0"/>
              <a:t>　：</a:t>
            </a:r>
            <a:r>
              <a:rPr lang="en-US" altLang="ja-JP" sz="1600" dirty="0"/>
              <a:t>DHA-WORLD</a:t>
            </a:r>
          </a:p>
          <a:p>
            <a:r>
              <a:rPr lang="en-US" altLang="ja-JP" sz="1600" dirty="0"/>
              <a:t>Order Size</a:t>
            </a:r>
            <a:r>
              <a:rPr lang="ja-JP" altLang="en-US" sz="1600" dirty="0"/>
              <a:t>：</a:t>
            </a:r>
            <a:r>
              <a:rPr lang="en-US" altLang="ja-JP" sz="1600" dirty="0"/>
              <a:t>56x80x121 (2pcs) </a:t>
            </a:r>
          </a:p>
        </p:txBody>
      </p:sp>
      <p:grpSp>
        <p:nvGrpSpPr>
          <p:cNvPr id="158" name="グループ化 157">
            <a:extLst>
              <a:ext uri="{FF2B5EF4-FFF2-40B4-BE49-F238E27FC236}">
                <a16:creationId xmlns:a16="http://schemas.microsoft.com/office/drawing/2014/main" id="{DB5811EE-803F-83ED-B2D0-032B2340F758}"/>
              </a:ext>
            </a:extLst>
          </p:cNvPr>
          <p:cNvGrpSpPr/>
          <p:nvPr/>
        </p:nvGrpSpPr>
        <p:grpSpPr>
          <a:xfrm>
            <a:off x="467544" y="2069625"/>
            <a:ext cx="2692816" cy="2156770"/>
            <a:chOff x="467544" y="2352350"/>
            <a:chExt cx="2692816" cy="2156770"/>
          </a:xfrm>
        </p:grpSpPr>
        <p:cxnSp>
          <p:nvCxnSpPr>
            <p:cNvPr id="140" name="直線コネクタ 139">
              <a:extLst>
                <a:ext uri="{FF2B5EF4-FFF2-40B4-BE49-F238E27FC236}">
                  <a16:creationId xmlns:a16="http://schemas.microsoft.com/office/drawing/2014/main" id="{A0A67EB7-D0F4-BB57-A875-B64211E9BDA2}"/>
                </a:ext>
              </a:extLst>
            </p:cNvPr>
            <p:cNvCxnSpPr>
              <a:cxnSpLocks/>
            </p:cNvCxnSpPr>
            <p:nvPr/>
          </p:nvCxnSpPr>
          <p:spPr>
            <a:xfrm>
              <a:off x="1907704" y="3861048"/>
              <a:ext cx="0" cy="1854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765F30D2-E69D-5E2D-3147-29C5DB4520B6}"/>
                </a:ext>
              </a:extLst>
            </p:cNvPr>
            <p:cNvCxnSpPr>
              <a:cxnSpLocks/>
            </p:cNvCxnSpPr>
            <p:nvPr/>
          </p:nvCxnSpPr>
          <p:spPr>
            <a:xfrm>
              <a:off x="3042732" y="3058575"/>
              <a:ext cx="0" cy="2489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直方体 102">
              <a:extLst>
                <a:ext uri="{FF2B5EF4-FFF2-40B4-BE49-F238E27FC236}">
                  <a16:creationId xmlns:a16="http://schemas.microsoft.com/office/drawing/2014/main" id="{12ED410D-E1E3-A291-699C-F5AA1B22CDAD}"/>
                </a:ext>
              </a:extLst>
            </p:cNvPr>
            <p:cNvSpPr/>
            <p:nvPr/>
          </p:nvSpPr>
          <p:spPr>
            <a:xfrm>
              <a:off x="898071" y="2352350"/>
              <a:ext cx="2261090" cy="1527894"/>
            </a:xfrm>
            <a:prstGeom prst="cube">
              <a:avLst>
                <a:gd name="adj" fmla="val 58315"/>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07" name="直線コネクタ 106">
              <a:extLst>
                <a:ext uri="{FF2B5EF4-FFF2-40B4-BE49-F238E27FC236}">
                  <a16:creationId xmlns:a16="http://schemas.microsoft.com/office/drawing/2014/main" id="{53010CA3-8B72-2796-D7F3-836503A95467}"/>
                </a:ext>
              </a:extLst>
            </p:cNvPr>
            <p:cNvCxnSpPr/>
            <p:nvPr/>
          </p:nvCxnSpPr>
          <p:spPr>
            <a:xfrm>
              <a:off x="898071" y="3880244"/>
              <a:ext cx="0" cy="4749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DA236FCC-0578-A93A-EE41-28734E59767C}"/>
                </a:ext>
              </a:extLst>
            </p:cNvPr>
            <p:cNvCxnSpPr/>
            <p:nvPr/>
          </p:nvCxnSpPr>
          <p:spPr>
            <a:xfrm>
              <a:off x="2266077" y="3880244"/>
              <a:ext cx="0" cy="4749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FCFB7592-9209-5586-170A-52ECB05C2DCF}"/>
                </a:ext>
              </a:extLst>
            </p:cNvPr>
            <p:cNvCxnSpPr/>
            <p:nvPr/>
          </p:nvCxnSpPr>
          <p:spPr>
            <a:xfrm>
              <a:off x="3160360" y="2967018"/>
              <a:ext cx="0" cy="4749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線矢印コネクタ 115">
              <a:extLst>
                <a:ext uri="{FF2B5EF4-FFF2-40B4-BE49-F238E27FC236}">
                  <a16:creationId xmlns:a16="http://schemas.microsoft.com/office/drawing/2014/main" id="{F1D2AEF3-4585-A4DE-631B-AEF2D94BE052}"/>
                </a:ext>
              </a:extLst>
            </p:cNvPr>
            <p:cNvCxnSpPr>
              <a:cxnSpLocks/>
            </p:cNvCxnSpPr>
            <p:nvPr/>
          </p:nvCxnSpPr>
          <p:spPr>
            <a:xfrm>
              <a:off x="898071" y="4283224"/>
              <a:ext cx="1368006"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7" name="直線矢印コネクタ 116">
              <a:extLst>
                <a:ext uri="{FF2B5EF4-FFF2-40B4-BE49-F238E27FC236}">
                  <a16:creationId xmlns:a16="http://schemas.microsoft.com/office/drawing/2014/main" id="{AB8BE87B-66F6-5C1E-9859-B7264665A88E}"/>
                </a:ext>
              </a:extLst>
            </p:cNvPr>
            <p:cNvCxnSpPr>
              <a:cxnSpLocks/>
            </p:cNvCxnSpPr>
            <p:nvPr/>
          </p:nvCxnSpPr>
          <p:spPr>
            <a:xfrm flipV="1">
              <a:off x="2272601" y="3247351"/>
              <a:ext cx="758966" cy="758966"/>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5F9123D0-890C-5830-59FC-F807A7DF355E}"/>
                </a:ext>
              </a:extLst>
            </p:cNvPr>
            <p:cNvCxnSpPr>
              <a:cxnSpLocks/>
            </p:cNvCxnSpPr>
            <p:nvPr/>
          </p:nvCxnSpPr>
          <p:spPr>
            <a:xfrm flipV="1">
              <a:off x="2253049" y="3367882"/>
              <a:ext cx="901057" cy="90105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0312CA79-05D3-2127-E0EE-7A67B727A5A1}"/>
                </a:ext>
              </a:extLst>
            </p:cNvPr>
            <p:cNvSpPr txBox="1"/>
            <p:nvPr/>
          </p:nvSpPr>
          <p:spPr>
            <a:xfrm>
              <a:off x="1319261" y="4201343"/>
              <a:ext cx="647115" cy="307777"/>
            </a:xfrm>
            <a:prstGeom prst="rect">
              <a:avLst/>
            </a:prstGeom>
            <a:noFill/>
          </p:spPr>
          <p:txBody>
            <a:bodyPr wrap="square" rtlCol="0">
              <a:spAutoFit/>
            </a:bodyPr>
            <a:lstStyle/>
            <a:p>
              <a:pPr algn="ctr"/>
              <a:r>
                <a:rPr lang="en-US" altLang="ja-JP" sz="1400" dirty="0"/>
                <a:t>115</a:t>
              </a:r>
              <a:r>
                <a:rPr lang="ja-JP" altLang="en-US" sz="1400" dirty="0"/>
                <a:t>　　</a:t>
              </a:r>
              <a:endParaRPr kumimoji="1" lang="ja-JP" altLang="en-US" sz="1400" dirty="0"/>
            </a:p>
          </p:txBody>
        </p:sp>
        <p:sp>
          <p:nvSpPr>
            <p:cNvPr id="123" name="テキスト ボックス 122">
              <a:extLst>
                <a:ext uri="{FF2B5EF4-FFF2-40B4-BE49-F238E27FC236}">
                  <a16:creationId xmlns:a16="http://schemas.microsoft.com/office/drawing/2014/main" id="{8868B370-BDD8-D95E-A6C2-599C0AAF13A1}"/>
                </a:ext>
              </a:extLst>
            </p:cNvPr>
            <p:cNvSpPr txBox="1"/>
            <p:nvPr/>
          </p:nvSpPr>
          <p:spPr>
            <a:xfrm rot="18900000">
              <a:off x="2473282" y="3699404"/>
              <a:ext cx="647115" cy="307777"/>
            </a:xfrm>
            <a:prstGeom prst="rect">
              <a:avLst/>
            </a:prstGeom>
            <a:noFill/>
          </p:spPr>
          <p:txBody>
            <a:bodyPr wrap="square" rtlCol="0">
              <a:spAutoFit/>
            </a:bodyPr>
            <a:lstStyle/>
            <a:p>
              <a:pPr algn="ctr"/>
              <a:r>
                <a:rPr lang="en-US" altLang="ja-JP" sz="1400" dirty="0"/>
                <a:t>153</a:t>
              </a:r>
              <a:r>
                <a:rPr lang="ja-JP" altLang="en-US" sz="1400" dirty="0"/>
                <a:t>　　</a:t>
              </a:r>
              <a:endParaRPr kumimoji="1" lang="ja-JP" altLang="en-US" sz="1400" dirty="0"/>
            </a:p>
          </p:txBody>
        </p:sp>
        <p:cxnSp>
          <p:nvCxnSpPr>
            <p:cNvPr id="126" name="直線コネクタ 125">
              <a:extLst>
                <a:ext uri="{FF2B5EF4-FFF2-40B4-BE49-F238E27FC236}">
                  <a16:creationId xmlns:a16="http://schemas.microsoft.com/office/drawing/2014/main" id="{6890F0DD-3D65-452A-21E6-816C87331203}"/>
                </a:ext>
              </a:extLst>
            </p:cNvPr>
            <p:cNvCxnSpPr/>
            <p:nvPr/>
          </p:nvCxnSpPr>
          <p:spPr>
            <a:xfrm flipH="1">
              <a:off x="569975" y="3880244"/>
              <a:ext cx="3280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835FC6CE-BC0D-DA22-18C3-3793CCDD0956}"/>
                </a:ext>
              </a:extLst>
            </p:cNvPr>
            <p:cNvCxnSpPr/>
            <p:nvPr/>
          </p:nvCxnSpPr>
          <p:spPr>
            <a:xfrm flipH="1">
              <a:off x="569975" y="3245599"/>
              <a:ext cx="3280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線矢印コネクタ 127">
              <a:extLst>
                <a:ext uri="{FF2B5EF4-FFF2-40B4-BE49-F238E27FC236}">
                  <a16:creationId xmlns:a16="http://schemas.microsoft.com/office/drawing/2014/main" id="{588A5108-141E-7BC2-9F61-38E6FC10A426}"/>
                </a:ext>
              </a:extLst>
            </p:cNvPr>
            <p:cNvCxnSpPr/>
            <p:nvPr/>
          </p:nvCxnSpPr>
          <p:spPr>
            <a:xfrm>
              <a:off x="713991" y="3245599"/>
              <a:ext cx="0" cy="599763"/>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0" name="テキスト ボックス 129">
              <a:extLst>
                <a:ext uri="{FF2B5EF4-FFF2-40B4-BE49-F238E27FC236}">
                  <a16:creationId xmlns:a16="http://schemas.microsoft.com/office/drawing/2014/main" id="{527FBB07-6444-1431-5BBC-FA7FD196297B}"/>
                </a:ext>
              </a:extLst>
            </p:cNvPr>
            <p:cNvSpPr txBox="1"/>
            <p:nvPr/>
          </p:nvSpPr>
          <p:spPr>
            <a:xfrm rot="16200000">
              <a:off x="297875" y="3385357"/>
              <a:ext cx="647115" cy="307777"/>
            </a:xfrm>
            <a:prstGeom prst="rect">
              <a:avLst/>
            </a:prstGeom>
            <a:noFill/>
          </p:spPr>
          <p:txBody>
            <a:bodyPr wrap="square" rtlCol="0">
              <a:spAutoFit/>
            </a:bodyPr>
            <a:lstStyle/>
            <a:p>
              <a:pPr algn="ctr"/>
              <a:r>
                <a:rPr lang="en-US" altLang="ja-JP" sz="1400" dirty="0"/>
                <a:t>60</a:t>
              </a:r>
              <a:r>
                <a:rPr lang="ja-JP" altLang="en-US" sz="1400" dirty="0"/>
                <a:t>　　</a:t>
              </a:r>
              <a:endParaRPr kumimoji="1" lang="ja-JP" altLang="en-US" sz="1400" dirty="0"/>
            </a:p>
          </p:txBody>
        </p:sp>
        <p:sp>
          <p:nvSpPr>
            <p:cNvPr id="132" name="テキスト ボックス 131">
              <a:extLst>
                <a:ext uri="{FF2B5EF4-FFF2-40B4-BE49-F238E27FC236}">
                  <a16:creationId xmlns:a16="http://schemas.microsoft.com/office/drawing/2014/main" id="{3A8DE37A-28E4-4E1B-84A8-6D196B291939}"/>
                </a:ext>
              </a:extLst>
            </p:cNvPr>
            <p:cNvSpPr txBox="1"/>
            <p:nvPr/>
          </p:nvSpPr>
          <p:spPr>
            <a:xfrm rot="18900000">
              <a:off x="2391789" y="3511923"/>
              <a:ext cx="647115" cy="307777"/>
            </a:xfrm>
            <a:prstGeom prst="rect">
              <a:avLst/>
            </a:prstGeom>
            <a:noFill/>
          </p:spPr>
          <p:txBody>
            <a:bodyPr wrap="square" rtlCol="0">
              <a:spAutoFit/>
            </a:bodyPr>
            <a:lstStyle/>
            <a:p>
              <a:pPr algn="ctr"/>
              <a:r>
                <a:rPr lang="en-US" altLang="ja-JP" sz="1400" dirty="0"/>
                <a:t>121</a:t>
              </a:r>
              <a:endParaRPr kumimoji="1" lang="ja-JP" altLang="en-US" sz="1400" dirty="0"/>
            </a:p>
          </p:txBody>
        </p:sp>
        <p:sp>
          <p:nvSpPr>
            <p:cNvPr id="134" name="フリーフォーム: 図形 133">
              <a:extLst>
                <a:ext uri="{FF2B5EF4-FFF2-40B4-BE49-F238E27FC236}">
                  <a16:creationId xmlns:a16="http://schemas.microsoft.com/office/drawing/2014/main" id="{9AADDF6D-566A-4DEE-36F1-30FD26A48402}"/>
                </a:ext>
              </a:extLst>
            </p:cNvPr>
            <p:cNvSpPr/>
            <p:nvPr/>
          </p:nvSpPr>
          <p:spPr>
            <a:xfrm>
              <a:off x="1642818" y="2499924"/>
              <a:ext cx="1361440" cy="616373"/>
            </a:xfrm>
            <a:custGeom>
              <a:avLst/>
              <a:gdLst>
                <a:gd name="connsiteX0" fmla="*/ 0 w 1361440"/>
                <a:gd name="connsiteY0" fmla="*/ 0 h 616373"/>
                <a:gd name="connsiteX1" fmla="*/ 1361440 w 1361440"/>
                <a:gd name="connsiteY1" fmla="*/ 0 h 616373"/>
                <a:gd name="connsiteX2" fmla="*/ 1361440 w 1361440"/>
                <a:gd name="connsiteY2" fmla="*/ 616373 h 616373"/>
              </a:gdLst>
              <a:ahLst/>
              <a:cxnLst>
                <a:cxn ang="0">
                  <a:pos x="connsiteX0" y="connsiteY0"/>
                </a:cxn>
                <a:cxn ang="0">
                  <a:pos x="connsiteX1" y="connsiteY1"/>
                </a:cxn>
                <a:cxn ang="0">
                  <a:pos x="connsiteX2" y="connsiteY2"/>
                </a:cxn>
              </a:cxnLst>
              <a:rect l="l" t="t" r="r" b="b"/>
              <a:pathLst>
                <a:path w="1361440" h="616373">
                  <a:moveTo>
                    <a:pt x="0" y="0"/>
                  </a:moveTo>
                  <a:lnTo>
                    <a:pt x="1361440" y="0"/>
                  </a:lnTo>
                  <a:lnTo>
                    <a:pt x="1361440" y="616373"/>
                  </a:lnTo>
                </a:path>
              </a:pathLst>
            </a:cu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フリーフォーム: 図形 136">
              <a:extLst>
                <a:ext uri="{FF2B5EF4-FFF2-40B4-BE49-F238E27FC236}">
                  <a16:creationId xmlns:a16="http://schemas.microsoft.com/office/drawing/2014/main" id="{DFD727B7-8DD1-D458-212F-17DF50E745F5}"/>
                </a:ext>
              </a:extLst>
            </p:cNvPr>
            <p:cNvSpPr/>
            <p:nvPr/>
          </p:nvSpPr>
          <p:spPr>
            <a:xfrm>
              <a:off x="1907704" y="2481939"/>
              <a:ext cx="772160" cy="1415627"/>
            </a:xfrm>
            <a:custGeom>
              <a:avLst/>
              <a:gdLst>
                <a:gd name="connsiteX0" fmla="*/ 0 w 772160"/>
                <a:gd name="connsiteY0" fmla="*/ 1415627 h 1415627"/>
                <a:gd name="connsiteX1" fmla="*/ 0 w 772160"/>
                <a:gd name="connsiteY1" fmla="*/ 772160 h 1415627"/>
                <a:gd name="connsiteX2" fmla="*/ 772160 w 772160"/>
                <a:gd name="connsiteY2" fmla="*/ 0 h 1415627"/>
              </a:gdLst>
              <a:ahLst/>
              <a:cxnLst>
                <a:cxn ang="0">
                  <a:pos x="connsiteX0" y="connsiteY0"/>
                </a:cxn>
                <a:cxn ang="0">
                  <a:pos x="connsiteX1" y="connsiteY1"/>
                </a:cxn>
                <a:cxn ang="0">
                  <a:pos x="connsiteX2" y="connsiteY2"/>
                </a:cxn>
              </a:cxnLst>
              <a:rect l="l" t="t" r="r" b="b"/>
              <a:pathLst>
                <a:path w="772160" h="1415627">
                  <a:moveTo>
                    <a:pt x="0" y="1415627"/>
                  </a:moveTo>
                  <a:lnTo>
                    <a:pt x="0" y="772160"/>
                  </a:lnTo>
                  <a:lnTo>
                    <a:pt x="772160" y="0"/>
                  </a:lnTo>
                </a:path>
              </a:pathLst>
            </a:cu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6" name="直線矢印コネクタ 145">
              <a:extLst>
                <a:ext uri="{FF2B5EF4-FFF2-40B4-BE49-F238E27FC236}">
                  <a16:creationId xmlns:a16="http://schemas.microsoft.com/office/drawing/2014/main" id="{227924CA-E187-AC48-9C7C-4090EAA00C6F}"/>
                </a:ext>
              </a:extLst>
            </p:cNvPr>
            <p:cNvCxnSpPr>
              <a:cxnSpLocks/>
            </p:cNvCxnSpPr>
            <p:nvPr/>
          </p:nvCxnSpPr>
          <p:spPr>
            <a:xfrm>
              <a:off x="885043" y="3999547"/>
              <a:ext cx="1022661"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9" name="テキスト ボックス 148">
              <a:extLst>
                <a:ext uri="{FF2B5EF4-FFF2-40B4-BE49-F238E27FC236}">
                  <a16:creationId xmlns:a16="http://schemas.microsoft.com/office/drawing/2014/main" id="{33C59735-4D15-4541-B185-782246637E77}"/>
                </a:ext>
              </a:extLst>
            </p:cNvPr>
            <p:cNvSpPr txBox="1"/>
            <p:nvPr/>
          </p:nvSpPr>
          <p:spPr>
            <a:xfrm>
              <a:off x="1115616" y="3925814"/>
              <a:ext cx="647115" cy="307777"/>
            </a:xfrm>
            <a:prstGeom prst="rect">
              <a:avLst/>
            </a:prstGeom>
            <a:noFill/>
          </p:spPr>
          <p:txBody>
            <a:bodyPr wrap="square" rtlCol="0">
              <a:spAutoFit/>
            </a:bodyPr>
            <a:lstStyle/>
            <a:p>
              <a:pPr algn="ctr"/>
              <a:r>
                <a:rPr lang="en-US" altLang="ja-JP" sz="1400" dirty="0"/>
                <a:t>80</a:t>
              </a:r>
              <a:r>
                <a:rPr lang="ja-JP" altLang="en-US" sz="1400" dirty="0"/>
                <a:t>　</a:t>
              </a:r>
              <a:endParaRPr kumimoji="1" lang="ja-JP" altLang="en-US" sz="1400" dirty="0"/>
            </a:p>
          </p:txBody>
        </p:sp>
        <p:sp>
          <p:nvSpPr>
            <p:cNvPr id="153" name="フリーフォーム: 図形 152">
              <a:extLst>
                <a:ext uri="{FF2B5EF4-FFF2-40B4-BE49-F238E27FC236}">
                  <a16:creationId xmlns:a16="http://schemas.microsoft.com/office/drawing/2014/main" id="{CC441EF2-13F3-15AB-E80D-8F02DAC6A8DD}"/>
                </a:ext>
              </a:extLst>
            </p:cNvPr>
            <p:cNvSpPr/>
            <p:nvPr/>
          </p:nvSpPr>
          <p:spPr>
            <a:xfrm>
              <a:off x="894080" y="2472267"/>
              <a:ext cx="1774613" cy="1415626"/>
            </a:xfrm>
            <a:custGeom>
              <a:avLst/>
              <a:gdLst>
                <a:gd name="connsiteX0" fmla="*/ 0 w 1774613"/>
                <a:gd name="connsiteY0" fmla="*/ 1415626 h 1415626"/>
                <a:gd name="connsiteX1" fmla="*/ 0 w 1774613"/>
                <a:gd name="connsiteY1" fmla="*/ 758613 h 1415626"/>
                <a:gd name="connsiteX2" fmla="*/ 758613 w 1774613"/>
                <a:gd name="connsiteY2" fmla="*/ 0 h 1415626"/>
                <a:gd name="connsiteX3" fmla="*/ 1774613 w 1774613"/>
                <a:gd name="connsiteY3" fmla="*/ 0 h 1415626"/>
                <a:gd name="connsiteX4" fmla="*/ 1016000 w 1774613"/>
                <a:gd name="connsiteY4" fmla="*/ 758613 h 1415626"/>
                <a:gd name="connsiteX5" fmla="*/ 1016000 w 1774613"/>
                <a:gd name="connsiteY5" fmla="*/ 1395306 h 1415626"/>
                <a:gd name="connsiteX6" fmla="*/ 0 w 1774613"/>
                <a:gd name="connsiteY6" fmla="*/ 1415626 h 1415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4613" h="1415626">
                  <a:moveTo>
                    <a:pt x="0" y="1415626"/>
                  </a:moveTo>
                  <a:lnTo>
                    <a:pt x="0" y="758613"/>
                  </a:lnTo>
                  <a:lnTo>
                    <a:pt x="758613" y="0"/>
                  </a:lnTo>
                  <a:lnTo>
                    <a:pt x="1774613" y="0"/>
                  </a:lnTo>
                  <a:lnTo>
                    <a:pt x="1016000" y="758613"/>
                  </a:lnTo>
                  <a:lnTo>
                    <a:pt x="1016000" y="1395306"/>
                  </a:lnTo>
                  <a:lnTo>
                    <a:pt x="0" y="1415626"/>
                  </a:lnTo>
                  <a:close/>
                </a:path>
              </a:pathLst>
            </a:custGeom>
            <a:solidFill>
              <a:srgbClr val="FFFF00">
                <a:alpha val="1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フリーフォーム: 図形 155">
              <a:extLst>
                <a:ext uri="{FF2B5EF4-FFF2-40B4-BE49-F238E27FC236}">
                  <a16:creationId xmlns:a16="http://schemas.microsoft.com/office/drawing/2014/main" id="{D30ECC1C-0FA8-BAE5-0D95-040A7ABC7BF6}"/>
                </a:ext>
              </a:extLst>
            </p:cNvPr>
            <p:cNvSpPr/>
            <p:nvPr/>
          </p:nvSpPr>
          <p:spPr>
            <a:xfrm>
              <a:off x="1903307" y="2472267"/>
              <a:ext cx="1131146" cy="1408853"/>
            </a:xfrm>
            <a:custGeom>
              <a:avLst/>
              <a:gdLst>
                <a:gd name="connsiteX0" fmla="*/ 0 w 1131146"/>
                <a:gd name="connsiteY0" fmla="*/ 1408853 h 1408853"/>
                <a:gd name="connsiteX1" fmla="*/ 0 w 1131146"/>
                <a:gd name="connsiteY1" fmla="*/ 772160 h 1408853"/>
                <a:gd name="connsiteX2" fmla="*/ 772160 w 1131146"/>
                <a:gd name="connsiteY2" fmla="*/ 0 h 1408853"/>
                <a:gd name="connsiteX3" fmla="*/ 1131146 w 1131146"/>
                <a:gd name="connsiteY3" fmla="*/ 0 h 1408853"/>
                <a:gd name="connsiteX4" fmla="*/ 1131146 w 1131146"/>
                <a:gd name="connsiteY4" fmla="*/ 623146 h 1408853"/>
                <a:gd name="connsiteX5" fmla="*/ 365760 w 1131146"/>
                <a:gd name="connsiteY5" fmla="*/ 1388532 h 1408853"/>
                <a:gd name="connsiteX6" fmla="*/ 0 w 1131146"/>
                <a:gd name="connsiteY6" fmla="*/ 1408853 h 1408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146" h="1408853">
                  <a:moveTo>
                    <a:pt x="0" y="1408853"/>
                  </a:moveTo>
                  <a:lnTo>
                    <a:pt x="0" y="772160"/>
                  </a:lnTo>
                  <a:lnTo>
                    <a:pt x="772160" y="0"/>
                  </a:lnTo>
                  <a:lnTo>
                    <a:pt x="1131146" y="0"/>
                  </a:lnTo>
                  <a:lnTo>
                    <a:pt x="1131146" y="623146"/>
                  </a:lnTo>
                  <a:lnTo>
                    <a:pt x="365760" y="1388532"/>
                  </a:lnTo>
                  <a:lnTo>
                    <a:pt x="0" y="1408853"/>
                  </a:lnTo>
                  <a:close/>
                </a:path>
              </a:pathLst>
            </a:custGeom>
            <a:solidFill>
              <a:schemeClr val="accent5">
                <a:alpha val="1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フリーフォーム: 図形 156">
              <a:extLst>
                <a:ext uri="{FF2B5EF4-FFF2-40B4-BE49-F238E27FC236}">
                  <a16:creationId xmlns:a16="http://schemas.microsoft.com/office/drawing/2014/main" id="{5579F130-7F1D-53B1-10E7-BDA082DFA25B}"/>
                </a:ext>
              </a:extLst>
            </p:cNvPr>
            <p:cNvSpPr/>
            <p:nvPr/>
          </p:nvSpPr>
          <p:spPr>
            <a:xfrm>
              <a:off x="1663973" y="2358002"/>
              <a:ext cx="1490133" cy="785707"/>
            </a:xfrm>
            <a:custGeom>
              <a:avLst/>
              <a:gdLst>
                <a:gd name="connsiteX0" fmla="*/ 121920 w 1490133"/>
                <a:gd name="connsiteY0" fmla="*/ 6774 h 785707"/>
                <a:gd name="connsiteX1" fmla="*/ 0 w 1490133"/>
                <a:gd name="connsiteY1" fmla="*/ 128694 h 785707"/>
                <a:gd name="connsiteX2" fmla="*/ 1347893 w 1490133"/>
                <a:gd name="connsiteY2" fmla="*/ 128694 h 785707"/>
                <a:gd name="connsiteX3" fmla="*/ 1347893 w 1490133"/>
                <a:gd name="connsiteY3" fmla="*/ 785707 h 785707"/>
                <a:gd name="connsiteX4" fmla="*/ 1490133 w 1490133"/>
                <a:gd name="connsiteY4" fmla="*/ 643467 h 785707"/>
                <a:gd name="connsiteX5" fmla="*/ 1490133 w 1490133"/>
                <a:gd name="connsiteY5" fmla="*/ 0 h 785707"/>
                <a:gd name="connsiteX6" fmla="*/ 121920 w 1490133"/>
                <a:gd name="connsiteY6" fmla="*/ 6774 h 78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0133" h="785707">
                  <a:moveTo>
                    <a:pt x="121920" y="6774"/>
                  </a:moveTo>
                  <a:lnTo>
                    <a:pt x="0" y="128694"/>
                  </a:lnTo>
                  <a:lnTo>
                    <a:pt x="1347893" y="128694"/>
                  </a:lnTo>
                  <a:lnTo>
                    <a:pt x="1347893" y="785707"/>
                  </a:lnTo>
                  <a:lnTo>
                    <a:pt x="1490133" y="643467"/>
                  </a:lnTo>
                  <a:lnTo>
                    <a:pt x="1490133" y="0"/>
                  </a:lnTo>
                  <a:lnTo>
                    <a:pt x="121920" y="6774"/>
                  </a:lnTo>
                  <a:close/>
                </a:path>
              </a:pathLst>
            </a:custGeom>
            <a:solidFill>
              <a:schemeClr val="accent5">
                <a:alpha val="1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2" name="グループ化 161">
            <a:extLst>
              <a:ext uri="{FF2B5EF4-FFF2-40B4-BE49-F238E27FC236}">
                <a16:creationId xmlns:a16="http://schemas.microsoft.com/office/drawing/2014/main" id="{0A9F14A4-057D-1D97-DB89-6171DEDD5DC0}"/>
              </a:ext>
            </a:extLst>
          </p:cNvPr>
          <p:cNvGrpSpPr/>
          <p:nvPr/>
        </p:nvGrpSpPr>
        <p:grpSpPr>
          <a:xfrm>
            <a:off x="5312812" y="2132856"/>
            <a:ext cx="2893733" cy="2156770"/>
            <a:chOff x="5653645" y="2352350"/>
            <a:chExt cx="2893733" cy="2156770"/>
          </a:xfrm>
        </p:grpSpPr>
        <p:cxnSp>
          <p:nvCxnSpPr>
            <p:cNvPr id="16" name="直線コネクタ 15">
              <a:extLst>
                <a:ext uri="{FF2B5EF4-FFF2-40B4-BE49-F238E27FC236}">
                  <a16:creationId xmlns:a16="http://schemas.microsoft.com/office/drawing/2014/main" id="{3E63D467-6CD4-502C-021C-4CB1E425D5D8}"/>
                </a:ext>
              </a:extLst>
            </p:cNvPr>
            <p:cNvCxnSpPr>
              <a:cxnSpLocks/>
            </p:cNvCxnSpPr>
            <p:nvPr/>
          </p:nvCxnSpPr>
          <p:spPr>
            <a:xfrm>
              <a:off x="8109799" y="3367882"/>
              <a:ext cx="0" cy="2489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直方体 3">
              <a:extLst>
                <a:ext uri="{FF2B5EF4-FFF2-40B4-BE49-F238E27FC236}">
                  <a16:creationId xmlns:a16="http://schemas.microsoft.com/office/drawing/2014/main" id="{C07B883B-C197-5A0D-09E6-169A117D1276}"/>
                </a:ext>
              </a:extLst>
            </p:cNvPr>
            <p:cNvSpPr/>
            <p:nvPr/>
          </p:nvSpPr>
          <p:spPr>
            <a:xfrm>
              <a:off x="6084172" y="2352350"/>
              <a:ext cx="2448268" cy="1527894"/>
            </a:xfrm>
            <a:prstGeom prst="cube">
              <a:avLst>
                <a:gd name="adj" fmla="val 58315"/>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フリーフォーム: 図形 4">
              <a:extLst>
                <a:ext uri="{FF2B5EF4-FFF2-40B4-BE49-F238E27FC236}">
                  <a16:creationId xmlns:a16="http://schemas.microsoft.com/office/drawing/2014/main" id="{08CD15FF-CF85-F842-ED88-043271463405}"/>
                </a:ext>
              </a:extLst>
            </p:cNvPr>
            <p:cNvSpPr/>
            <p:nvPr/>
          </p:nvSpPr>
          <p:spPr>
            <a:xfrm>
              <a:off x="6542551" y="2789764"/>
              <a:ext cx="1577578" cy="602827"/>
            </a:xfrm>
            <a:custGeom>
              <a:avLst/>
              <a:gdLst>
                <a:gd name="connsiteX0" fmla="*/ 0 w 1571413"/>
                <a:gd name="connsiteY0" fmla="*/ 0 h 602827"/>
                <a:gd name="connsiteX1" fmla="*/ 1571413 w 1571413"/>
                <a:gd name="connsiteY1" fmla="*/ 0 h 602827"/>
                <a:gd name="connsiteX2" fmla="*/ 1571413 w 1571413"/>
                <a:gd name="connsiteY2" fmla="*/ 602827 h 602827"/>
              </a:gdLst>
              <a:ahLst/>
              <a:cxnLst>
                <a:cxn ang="0">
                  <a:pos x="connsiteX0" y="connsiteY0"/>
                </a:cxn>
                <a:cxn ang="0">
                  <a:pos x="connsiteX1" y="connsiteY1"/>
                </a:cxn>
                <a:cxn ang="0">
                  <a:pos x="connsiteX2" y="connsiteY2"/>
                </a:cxn>
              </a:cxnLst>
              <a:rect l="l" t="t" r="r" b="b"/>
              <a:pathLst>
                <a:path w="1571413" h="602827">
                  <a:moveTo>
                    <a:pt x="0" y="0"/>
                  </a:moveTo>
                  <a:lnTo>
                    <a:pt x="1571413" y="0"/>
                  </a:lnTo>
                  <a:lnTo>
                    <a:pt x="1571413" y="602827"/>
                  </a:lnTo>
                </a:path>
              </a:pathLst>
            </a:cu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6BB72DA7-100C-94A3-8BD6-1C1B2894A091}"/>
                </a:ext>
              </a:extLst>
            </p:cNvPr>
            <p:cNvCxnSpPr/>
            <p:nvPr/>
          </p:nvCxnSpPr>
          <p:spPr>
            <a:xfrm>
              <a:off x="6084172" y="3880244"/>
              <a:ext cx="0" cy="4749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15E0108-5F5C-A840-4F0C-4774F9045463}"/>
                </a:ext>
              </a:extLst>
            </p:cNvPr>
            <p:cNvCxnSpPr/>
            <p:nvPr/>
          </p:nvCxnSpPr>
          <p:spPr>
            <a:xfrm>
              <a:off x="7628284" y="3880244"/>
              <a:ext cx="0" cy="4749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E7FBDCD0-6AD3-FCF8-36C3-D8F7F41E7923}"/>
                </a:ext>
              </a:extLst>
            </p:cNvPr>
            <p:cNvCxnSpPr/>
            <p:nvPr/>
          </p:nvCxnSpPr>
          <p:spPr>
            <a:xfrm>
              <a:off x="8529341" y="3000885"/>
              <a:ext cx="0" cy="4749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A41BEC45-9CAD-9F7E-6FC7-E2174F53317D}"/>
                </a:ext>
              </a:extLst>
            </p:cNvPr>
            <p:cNvCxnSpPr/>
            <p:nvPr/>
          </p:nvCxnSpPr>
          <p:spPr>
            <a:xfrm>
              <a:off x="6084172" y="4283224"/>
              <a:ext cx="1544112"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58E02900-6F9B-68E6-196F-C04B0FEC7061}"/>
                </a:ext>
              </a:extLst>
            </p:cNvPr>
            <p:cNvCxnSpPr>
              <a:cxnSpLocks/>
            </p:cNvCxnSpPr>
            <p:nvPr/>
          </p:nvCxnSpPr>
          <p:spPr>
            <a:xfrm flipV="1">
              <a:off x="7628284" y="3518032"/>
              <a:ext cx="481515" cy="481515"/>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58F63E33-6669-609A-D7F8-DFB80914143B}"/>
                </a:ext>
              </a:extLst>
            </p:cNvPr>
            <p:cNvCxnSpPr>
              <a:cxnSpLocks/>
            </p:cNvCxnSpPr>
            <p:nvPr/>
          </p:nvCxnSpPr>
          <p:spPr>
            <a:xfrm flipV="1">
              <a:off x="7628284" y="3394834"/>
              <a:ext cx="901057" cy="90105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0ED702E0-6A88-E708-FC7B-36182335D729}"/>
                </a:ext>
              </a:extLst>
            </p:cNvPr>
            <p:cNvSpPr txBox="1"/>
            <p:nvPr/>
          </p:nvSpPr>
          <p:spPr>
            <a:xfrm>
              <a:off x="6505362" y="4201343"/>
              <a:ext cx="647115" cy="307777"/>
            </a:xfrm>
            <a:prstGeom prst="rect">
              <a:avLst/>
            </a:prstGeom>
            <a:noFill/>
          </p:spPr>
          <p:txBody>
            <a:bodyPr wrap="square" rtlCol="0">
              <a:spAutoFit/>
            </a:bodyPr>
            <a:lstStyle/>
            <a:p>
              <a:pPr algn="ctr"/>
              <a:r>
                <a:rPr lang="en-US" altLang="ja-JP" sz="1400" dirty="0"/>
                <a:t>130</a:t>
              </a:r>
              <a:r>
                <a:rPr lang="ja-JP" altLang="en-US" sz="1400" dirty="0"/>
                <a:t>　　</a:t>
              </a:r>
              <a:endParaRPr kumimoji="1" lang="ja-JP" altLang="en-US" sz="1400" dirty="0"/>
            </a:p>
          </p:txBody>
        </p:sp>
        <p:sp>
          <p:nvSpPr>
            <p:cNvPr id="36" name="テキスト ボックス 35">
              <a:extLst>
                <a:ext uri="{FF2B5EF4-FFF2-40B4-BE49-F238E27FC236}">
                  <a16:creationId xmlns:a16="http://schemas.microsoft.com/office/drawing/2014/main" id="{7746B749-D4B0-6B30-0076-6881957CF779}"/>
                </a:ext>
              </a:extLst>
            </p:cNvPr>
            <p:cNvSpPr txBox="1"/>
            <p:nvPr/>
          </p:nvSpPr>
          <p:spPr>
            <a:xfrm rot="18900000">
              <a:off x="7848517" y="3726356"/>
              <a:ext cx="647115" cy="307777"/>
            </a:xfrm>
            <a:prstGeom prst="rect">
              <a:avLst/>
            </a:prstGeom>
            <a:noFill/>
          </p:spPr>
          <p:txBody>
            <a:bodyPr wrap="square" rtlCol="0">
              <a:spAutoFit/>
            </a:bodyPr>
            <a:lstStyle/>
            <a:p>
              <a:pPr algn="ctr"/>
              <a:r>
                <a:rPr lang="en-US" altLang="ja-JP" sz="1400" dirty="0"/>
                <a:t>155</a:t>
              </a:r>
              <a:r>
                <a:rPr lang="ja-JP" altLang="en-US" sz="1400" dirty="0"/>
                <a:t>　　</a:t>
              </a:r>
              <a:endParaRPr kumimoji="1" lang="ja-JP" altLang="en-US" sz="1400" dirty="0"/>
            </a:p>
          </p:txBody>
        </p:sp>
        <p:cxnSp>
          <p:nvCxnSpPr>
            <p:cNvPr id="54" name="直線コネクタ 53">
              <a:extLst>
                <a:ext uri="{FF2B5EF4-FFF2-40B4-BE49-F238E27FC236}">
                  <a16:creationId xmlns:a16="http://schemas.microsoft.com/office/drawing/2014/main" id="{1762CFE9-A3B6-8771-CF91-5B0CF6B1BAB1}"/>
                </a:ext>
              </a:extLst>
            </p:cNvPr>
            <p:cNvCxnSpPr/>
            <p:nvPr/>
          </p:nvCxnSpPr>
          <p:spPr>
            <a:xfrm flipH="1">
              <a:off x="5756076" y="3880244"/>
              <a:ext cx="3280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3486B9A9-164F-7E9F-4F5A-F72F5EAB68A8}"/>
                </a:ext>
              </a:extLst>
            </p:cNvPr>
            <p:cNvCxnSpPr/>
            <p:nvPr/>
          </p:nvCxnSpPr>
          <p:spPr>
            <a:xfrm flipH="1">
              <a:off x="5756076" y="3245599"/>
              <a:ext cx="3280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4978229B-CDAD-E908-A3C7-61A9D79578C5}"/>
                </a:ext>
              </a:extLst>
            </p:cNvPr>
            <p:cNvCxnSpPr/>
            <p:nvPr/>
          </p:nvCxnSpPr>
          <p:spPr>
            <a:xfrm>
              <a:off x="5900092" y="3245599"/>
              <a:ext cx="0" cy="599763"/>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8" name="テキスト ボックス 97">
              <a:extLst>
                <a:ext uri="{FF2B5EF4-FFF2-40B4-BE49-F238E27FC236}">
                  <a16:creationId xmlns:a16="http://schemas.microsoft.com/office/drawing/2014/main" id="{1115CE61-A9C1-131C-3166-A95B5D678F85}"/>
                </a:ext>
              </a:extLst>
            </p:cNvPr>
            <p:cNvSpPr txBox="1"/>
            <p:nvPr/>
          </p:nvSpPr>
          <p:spPr>
            <a:xfrm rot="16200000">
              <a:off x="5483976" y="3385357"/>
              <a:ext cx="647115" cy="307777"/>
            </a:xfrm>
            <a:prstGeom prst="rect">
              <a:avLst/>
            </a:prstGeom>
            <a:noFill/>
          </p:spPr>
          <p:txBody>
            <a:bodyPr wrap="square" rtlCol="0">
              <a:spAutoFit/>
            </a:bodyPr>
            <a:lstStyle/>
            <a:p>
              <a:pPr algn="ctr"/>
              <a:r>
                <a:rPr lang="en-US" altLang="ja-JP" sz="1400" dirty="0"/>
                <a:t>60</a:t>
              </a:r>
              <a:r>
                <a:rPr lang="ja-JP" altLang="en-US" sz="1400" dirty="0"/>
                <a:t>　　</a:t>
              </a:r>
              <a:endParaRPr kumimoji="1" lang="ja-JP" altLang="en-US" sz="1400" dirty="0"/>
            </a:p>
          </p:txBody>
        </p:sp>
        <p:sp>
          <p:nvSpPr>
            <p:cNvPr id="100" name="テキスト ボックス 99">
              <a:extLst>
                <a:ext uri="{FF2B5EF4-FFF2-40B4-BE49-F238E27FC236}">
                  <a16:creationId xmlns:a16="http://schemas.microsoft.com/office/drawing/2014/main" id="{3D519F6D-2855-25E7-2C30-8E10F58D91DE}"/>
                </a:ext>
              </a:extLst>
            </p:cNvPr>
            <p:cNvSpPr txBox="1"/>
            <p:nvPr/>
          </p:nvSpPr>
          <p:spPr>
            <a:xfrm rot="18900000">
              <a:off x="7610410" y="3648315"/>
              <a:ext cx="647115" cy="307777"/>
            </a:xfrm>
            <a:prstGeom prst="rect">
              <a:avLst/>
            </a:prstGeom>
            <a:noFill/>
          </p:spPr>
          <p:txBody>
            <a:bodyPr wrap="square" rtlCol="0">
              <a:spAutoFit/>
            </a:bodyPr>
            <a:lstStyle/>
            <a:p>
              <a:pPr algn="ctr"/>
              <a:r>
                <a:rPr lang="en-US" altLang="ja-JP" sz="1400" dirty="0"/>
                <a:t>80</a:t>
              </a:r>
              <a:r>
                <a:rPr lang="ja-JP" altLang="en-US" sz="1400" dirty="0"/>
                <a:t>　</a:t>
              </a:r>
              <a:endParaRPr kumimoji="1" lang="ja-JP" altLang="en-US" sz="1400" dirty="0"/>
            </a:p>
          </p:txBody>
        </p:sp>
        <p:sp>
          <p:nvSpPr>
            <p:cNvPr id="101" name="フリーフォーム: 図形 100">
              <a:extLst>
                <a:ext uri="{FF2B5EF4-FFF2-40B4-BE49-F238E27FC236}">
                  <a16:creationId xmlns:a16="http://schemas.microsoft.com/office/drawing/2014/main" id="{C845EE21-325B-AE49-E56D-3707163F86A1}"/>
                </a:ext>
              </a:extLst>
            </p:cNvPr>
            <p:cNvSpPr/>
            <p:nvPr/>
          </p:nvSpPr>
          <p:spPr>
            <a:xfrm>
              <a:off x="6089227" y="2790613"/>
              <a:ext cx="2011680" cy="1090507"/>
            </a:xfrm>
            <a:custGeom>
              <a:avLst/>
              <a:gdLst>
                <a:gd name="connsiteX0" fmla="*/ 0 w 2011680"/>
                <a:gd name="connsiteY0" fmla="*/ 1090507 h 1090507"/>
                <a:gd name="connsiteX1" fmla="*/ 0 w 2011680"/>
                <a:gd name="connsiteY1" fmla="*/ 447040 h 1090507"/>
                <a:gd name="connsiteX2" fmla="*/ 453813 w 2011680"/>
                <a:gd name="connsiteY2" fmla="*/ 0 h 1090507"/>
                <a:gd name="connsiteX3" fmla="*/ 2011680 w 2011680"/>
                <a:gd name="connsiteY3" fmla="*/ 0 h 1090507"/>
                <a:gd name="connsiteX4" fmla="*/ 2011680 w 2011680"/>
                <a:gd name="connsiteY4" fmla="*/ 629920 h 1090507"/>
                <a:gd name="connsiteX5" fmla="*/ 1571413 w 2011680"/>
                <a:gd name="connsiteY5" fmla="*/ 1070187 h 1090507"/>
                <a:gd name="connsiteX6" fmla="*/ 0 w 2011680"/>
                <a:gd name="connsiteY6" fmla="*/ 1090507 h 1090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1680" h="1090507">
                  <a:moveTo>
                    <a:pt x="0" y="1090507"/>
                  </a:moveTo>
                  <a:lnTo>
                    <a:pt x="0" y="447040"/>
                  </a:lnTo>
                  <a:lnTo>
                    <a:pt x="453813" y="0"/>
                  </a:lnTo>
                  <a:lnTo>
                    <a:pt x="2011680" y="0"/>
                  </a:lnTo>
                  <a:lnTo>
                    <a:pt x="2011680" y="629920"/>
                  </a:lnTo>
                  <a:lnTo>
                    <a:pt x="1571413" y="1070187"/>
                  </a:lnTo>
                  <a:lnTo>
                    <a:pt x="0" y="1090507"/>
                  </a:lnTo>
                  <a:close/>
                </a:path>
              </a:pathLst>
            </a:custGeom>
            <a:solidFill>
              <a:srgbClr val="FFFF00">
                <a:alpha val="1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フリーフォーム: 図形 160">
              <a:extLst>
                <a:ext uri="{FF2B5EF4-FFF2-40B4-BE49-F238E27FC236}">
                  <a16:creationId xmlns:a16="http://schemas.microsoft.com/office/drawing/2014/main" id="{6BEFFE10-2094-A4AE-96E1-D041A065587D}"/>
                </a:ext>
              </a:extLst>
            </p:cNvPr>
            <p:cNvSpPr/>
            <p:nvPr/>
          </p:nvSpPr>
          <p:spPr>
            <a:xfrm>
              <a:off x="6549245" y="2364659"/>
              <a:ext cx="1998133" cy="1049866"/>
            </a:xfrm>
            <a:custGeom>
              <a:avLst/>
              <a:gdLst>
                <a:gd name="connsiteX0" fmla="*/ 1578186 w 1998133"/>
                <a:gd name="connsiteY0" fmla="*/ 1049866 h 1049866"/>
                <a:gd name="connsiteX1" fmla="*/ 1578186 w 1998133"/>
                <a:gd name="connsiteY1" fmla="*/ 413173 h 1049866"/>
                <a:gd name="connsiteX2" fmla="*/ 0 w 1998133"/>
                <a:gd name="connsiteY2" fmla="*/ 413173 h 1049866"/>
                <a:gd name="connsiteX3" fmla="*/ 413173 w 1998133"/>
                <a:gd name="connsiteY3" fmla="*/ 0 h 1049866"/>
                <a:gd name="connsiteX4" fmla="*/ 1998133 w 1998133"/>
                <a:gd name="connsiteY4" fmla="*/ 0 h 1049866"/>
                <a:gd name="connsiteX5" fmla="*/ 1998133 w 1998133"/>
                <a:gd name="connsiteY5" fmla="*/ 609600 h 1049866"/>
                <a:gd name="connsiteX6" fmla="*/ 1578186 w 1998133"/>
                <a:gd name="connsiteY6" fmla="*/ 1049866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8133" h="1049866">
                  <a:moveTo>
                    <a:pt x="1578186" y="1049866"/>
                  </a:moveTo>
                  <a:lnTo>
                    <a:pt x="1578186" y="413173"/>
                  </a:lnTo>
                  <a:lnTo>
                    <a:pt x="0" y="413173"/>
                  </a:lnTo>
                  <a:lnTo>
                    <a:pt x="413173" y="0"/>
                  </a:lnTo>
                  <a:lnTo>
                    <a:pt x="1998133" y="0"/>
                  </a:lnTo>
                  <a:lnTo>
                    <a:pt x="1998133" y="609600"/>
                  </a:lnTo>
                  <a:lnTo>
                    <a:pt x="1578186" y="1049866"/>
                  </a:lnTo>
                  <a:close/>
                </a:path>
              </a:pathLst>
            </a:custGeom>
            <a:solidFill>
              <a:srgbClr val="FF0000">
                <a:alpha val="1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3" name="テキスト ボックス 162">
            <a:extLst>
              <a:ext uri="{FF2B5EF4-FFF2-40B4-BE49-F238E27FC236}">
                <a16:creationId xmlns:a16="http://schemas.microsoft.com/office/drawing/2014/main" id="{92CBD1C1-13CA-AD0F-721B-6F121D6CA6FE}"/>
              </a:ext>
            </a:extLst>
          </p:cNvPr>
          <p:cNvSpPr txBox="1"/>
          <p:nvPr/>
        </p:nvSpPr>
        <p:spPr>
          <a:xfrm>
            <a:off x="270727" y="4221088"/>
            <a:ext cx="3437178" cy="584775"/>
          </a:xfrm>
          <a:prstGeom prst="rect">
            <a:avLst/>
          </a:prstGeom>
          <a:noFill/>
        </p:spPr>
        <p:txBody>
          <a:bodyPr wrap="square" rtlCol="0">
            <a:spAutoFit/>
          </a:bodyPr>
          <a:lstStyle/>
          <a:p>
            <a:pPr algn="ctr"/>
            <a:r>
              <a:rPr lang="en-US" altLang="ja-JP" sz="1600" dirty="0"/>
              <a:t>All rest stock is scrapped.</a:t>
            </a:r>
          </a:p>
          <a:p>
            <a:pPr algn="ctr"/>
            <a:r>
              <a:rPr lang="en-US" altLang="ja-JP" sz="1600" dirty="0"/>
              <a:t>(</a:t>
            </a:r>
            <a:r>
              <a:rPr lang="ja-JP" altLang="en-US" sz="1600" dirty="0"/>
              <a:t>残った端材はすべて屑化</a:t>
            </a:r>
            <a:r>
              <a:rPr lang="en-US" altLang="ja-JP" sz="1600" dirty="0"/>
              <a:t>)</a:t>
            </a:r>
            <a:endParaRPr kumimoji="1" lang="ja-JP" altLang="en-US" sz="1600" dirty="0"/>
          </a:p>
        </p:txBody>
      </p:sp>
      <p:sp>
        <p:nvSpPr>
          <p:cNvPr id="164" name="テキスト ボックス 163">
            <a:extLst>
              <a:ext uri="{FF2B5EF4-FFF2-40B4-BE49-F238E27FC236}">
                <a16:creationId xmlns:a16="http://schemas.microsoft.com/office/drawing/2014/main" id="{7B31E0C7-32B6-3A3B-67A4-AB01B45D8265}"/>
              </a:ext>
            </a:extLst>
          </p:cNvPr>
          <p:cNvSpPr txBox="1"/>
          <p:nvPr/>
        </p:nvSpPr>
        <p:spPr>
          <a:xfrm>
            <a:off x="5292080" y="4237190"/>
            <a:ext cx="3240360" cy="584775"/>
          </a:xfrm>
          <a:prstGeom prst="rect">
            <a:avLst/>
          </a:prstGeom>
          <a:noFill/>
        </p:spPr>
        <p:txBody>
          <a:bodyPr wrap="square" rtlCol="0">
            <a:spAutoFit/>
          </a:bodyPr>
          <a:lstStyle/>
          <a:p>
            <a:pPr algn="ctr"/>
            <a:r>
              <a:rPr lang="en-US" altLang="ja-JP" sz="1600" dirty="0"/>
              <a:t>Rest stock is kept(60x67x130)</a:t>
            </a:r>
          </a:p>
          <a:p>
            <a:pPr algn="ctr"/>
            <a:r>
              <a:rPr lang="en-US" altLang="ja-JP" sz="1600" dirty="0"/>
              <a:t>(</a:t>
            </a:r>
            <a:r>
              <a:rPr lang="ja-JP" altLang="en-US" sz="1600" dirty="0"/>
              <a:t>残った端材は保管</a:t>
            </a:r>
            <a:r>
              <a:rPr lang="en-US" altLang="ja-JP" sz="1600" dirty="0"/>
              <a:t>(60x67x130))</a:t>
            </a:r>
            <a:r>
              <a:rPr lang="ja-JP" altLang="en-US" sz="1600" dirty="0"/>
              <a:t>　　</a:t>
            </a:r>
            <a:endParaRPr kumimoji="1" lang="ja-JP" altLang="en-US" sz="1600" dirty="0"/>
          </a:p>
        </p:txBody>
      </p:sp>
      <p:sp>
        <p:nvSpPr>
          <p:cNvPr id="8" name="テキスト ボックス 7">
            <a:extLst>
              <a:ext uri="{FF2B5EF4-FFF2-40B4-BE49-F238E27FC236}">
                <a16:creationId xmlns:a16="http://schemas.microsoft.com/office/drawing/2014/main" id="{187E01CE-8EA0-C9D3-9F68-9BF151E21C7F}"/>
              </a:ext>
            </a:extLst>
          </p:cNvPr>
          <p:cNvSpPr txBox="1"/>
          <p:nvPr/>
        </p:nvSpPr>
        <p:spPr>
          <a:xfrm rot="18900000">
            <a:off x="2112601" y="2746424"/>
            <a:ext cx="1033982" cy="307777"/>
          </a:xfrm>
          <a:prstGeom prst="rect">
            <a:avLst/>
          </a:prstGeom>
          <a:noFill/>
        </p:spPr>
        <p:txBody>
          <a:bodyPr wrap="square" rtlCol="0">
            <a:spAutoFit/>
          </a:bodyPr>
          <a:lstStyle/>
          <a:p>
            <a:pPr algn="ctr"/>
            <a:r>
              <a:rPr lang="en-US" altLang="ja-JP" sz="1400" dirty="0"/>
              <a:t>Scrapped</a:t>
            </a:r>
          </a:p>
        </p:txBody>
      </p:sp>
      <p:sp>
        <p:nvSpPr>
          <p:cNvPr id="9" name="テキスト ボックス 8">
            <a:extLst>
              <a:ext uri="{FF2B5EF4-FFF2-40B4-BE49-F238E27FC236}">
                <a16:creationId xmlns:a16="http://schemas.microsoft.com/office/drawing/2014/main" id="{6CD57305-D884-E081-537C-BF1B3EE224DC}"/>
              </a:ext>
            </a:extLst>
          </p:cNvPr>
          <p:cNvSpPr txBox="1"/>
          <p:nvPr/>
        </p:nvSpPr>
        <p:spPr>
          <a:xfrm>
            <a:off x="1854277" y="1987098"/>
            <a:ext cx="1033982" cy="307777"/>
          </a:xfrm>
          <a:prstGeom prst="rect">
            <a:avLst/>
          </a:prstGeom>
          <a:noFill/>
        </p:spPr>
        <p:txBody>
          <a:bodyPr wrap="square" rtlCol="0">
            <a:spAutoFit/>
          </a:bodyPr>
          <a:lstStyle/>
          <a:p>
            <a:pPr algn="ctr"/>
            <a:r>
              <a:rPr lang="en-US" altLang="ja-JP" sz="1400" dirty="0"/>
              <a:t>Scrapped</a:t>
            </a:r>
          </a:p>
        </p:txBody>
      </p:sp>
      <p:sp>
        <p:nvSpPr>
          <p:cNvPr id="10" name="テキスト ボックス 9">
            <a:extLst>
              <a:ext uri="{FF2B5EF4-FFF2-40B4-BE49-F238E27FC236}">
                <a16:creationId xmlns:a16="http://schemas.microsoft.com/office/drawing/2014/main" id="{B1A9BEE5-08FC-EF19-3DF3-4BFB2E311A99}"/>
              </a:ext>
            </a:extLst>
          </p:cNvPr>
          <p:cNvSpPr txBox="1"/>
          <p:nvPr/>
        </p:nvSpPr>
        <p:spPr>
          <a:xfrm>
            <a:off x="6661686" y="2186789"/>
            <a:ext cx="1033982" cy="307777"/>
          </a:xfrm>
          <a:prstGeom prst="rect">
            <a:avLst/>
          </a:prstGeom>
          <a:noFill/>
        </p:spPr>
        <p:txBody>
          <a:bodyPr wrap="square" rtlCol="0">
            <a:spAutoFit/>
          </a:bodyPr>
          <a:lstStyle/>
          <a:p>
            <a:pPr algn="ctr"/>
            <a:r>
              <a:rPr lang="en-US" altLang="ja-JP" sz="1400" dirty="0"/>
              <a:t>Rest stock</a:t>
            </a:r>
          </a:p>
        </p:txBody>
      </p:sp>
      <p:pic>
        <p:nvPicPr>
          <p:cNvPr id="6" name="Picture 2">
            <a:extLst>
              <a:ext uri="{FF2B5EF4-FFF2-40B4-BE49-F238E27FC236}">
                <a16:creationId xmlns:a16="http://schemas.microsoft.com/office/drawing/2014/main" id="{911DA3CD-BB3B-2F19-E1F5-302A7B285F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6380164"/>
            <a:ext cx="2847830" cy="375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3555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84848E1-EC69-FF0D-9692-6D75224CEDA8}"/>
              </a:ext>
            </a:extLst>
          </p:cNvPr>
          <p:cNvSpPr txBox="1"/>
          <p:nvPr/>
        </p:nvSpPr>
        <p:spPr>
          <a:xfrm>
            <a:off x="323528" y="44624"/>
            <a:ext cx="5256584" cy="369332"/>
          </a:xfrm>
          <a:prstGeom prst="rect">
            <a:avLst/>
          </a:prstGeom>
          <a:noFill/>
        </p:spPr>
        <p:txBody>
          <a:bodyPr wrap="square" rtlCol="0">
            <a:spAutoFit/>
          </a:bodyPr>
          <a:lstStyle/>
          <a:p>
            <a:r>
              <a:rPr lang="ja-JP" altLang="en-US" u="sng" dirty="0"/>
              <a:t>４．</a:t>
            </a:r>
            <a:r>
              <a:rPr lang="en-US" altLang="ja-JP" u="sng" dirty="0"/>
              <a:t>Chemical analysis results</a:t>
            </a:r>
            <a:r>
              <a:rPr lang="ja-JP" altLang="en-US" dirty="0"/>
              <a:t>　</a:t>
            </a:r>
            <a:r>
              <a:rPr lang="en-US" altLang="ja-JP" dirty="0"/>
              <a:t>(</a:t>
            </a:r>
            <a:r>
              <a:rPr lang="ja-JP" altLang="en-US" dirty="0"/>
              <a:t>化学分析結果</a:t>
            </a:r>
            <a:r>
              <a:rPr lang="en-US" altLang="ja-JP" dirty="0"/>
              <a:t>)</a:t>
            </a:r>
            <a:endParaRPr kumimoji="1" lang="ja-JP" altLang="en-US" u="sng" dirty="0"/>
          </a:p>
        </p:txBody>
      </p:sp>
      <p:graphicFrame>
        <p:nvGraphicFramePr>
          <p:cNvPr id="4" name="表 3">
            <a:extLst>
              <a:ext uri="{FF2B5EF4-FFF2-40B4-BE49-F238E27FC236}">
                <a16:creationId xmlns:a16="http://schemas.microsoft.com/office/drawing/2014/main" id="{30A8722A-8E0B-A091-F2DB-1821916D549D}"/>
              </a:ext>
            </a:extLst>
          </p:cNvPr>
          <p:cNvGraphicFramePr>
            <a:graphicFrameLocks noGrp="1"/>
          </p:cNvGraphicFramePr>
          <p:nvPr>
            <p:extLst>
              <p:ext uri="{D42A27DB-BD31-4B8C-83A1-F6EECF244321}">
                <p14:modId xmlns:p14="http://schemas.microsoft.com/office/powerpoint/2010/main" val="1817650640"/>
              </p:ext>
            </p:extLst>
          </p:nvPr>
        </p:nvGraphicFramePr>
        <p:xfrm>
          <a:off x="467544" y="626656"/>
          <a:ext cx="8496942" cy="3332480"/>
        </p:xfrm>
        <a:graphic>
          <a:graphicData uri="http://schemas.openxmlformats.org/drawingml/2006/table">
            <a:tbl>
              <a:tblPr firstRow="1" bandRow="1">
                <a:tableStyleId>{5940675A-B579-460E-94D1-54222C63F5DA}</a:tableStyleId>
              </a:tblPr>
              <a:tblGrid>
                <a:gridCol w="1660686">
                  <a:extLst>
                    <a:ext uri="{9D8B030D-6E8A-4147-A177-3AD203B41FA5}">
                      <a16:colId xmlns:a16="http://schemas.microsoft.com/office/drawing/2014/main" val="848275713"/>
                    </a:ext>
                  </a:extLst>
                </a:gridCol>
                <a:gridCol w="854532">
                  <a:extLst>
                    <a:ext uri="{9D8B030D-6E8A-4147-A177-3AD203B41FA5}">
                      <a16:colId xmlns:a16="http://schemas.microsoft.com/office/drawing/2014/main" val="466124891"/>
                    </a:ext>
                  </a:extLst>
                </a:gridCol>
                <a:gridCol w="854532">
                  <a:extLst>
                    <a:ext uri="{9D8B030D-6E8A-4147-A177-3AD203B41FA5}">
                      <a16:colId xmlns:a16="http://schemas.microsoft.com/office/drawing/2014/main" val="2408926466"/>
                    </a:ext>
                  </a:extLst>
                </a:gridCol>
                <a:gridCol w="854532">
                  <a:extLst>
                    <a:ext uri="{9D8B030D-6E8A-4147-A177-3AD203B41FA5}">
                      <a16:colId xmlns:a16="http://schemas.microsoft.com/office/drawing/2014/main" val="765773940"/>
                    </a:ext>
                  </a:extLst>
                </a:gridCol>
                <a:gridCol w="854532">
                  <a:extLst>
                    <a:ext uri="{9D8B030D-6E8A-4147-A177-3AD203B41FA5}">
                      <a16:colId xmlns:a16="http://schemas.microsoft.com/office/drawing/2014/main" val="978620148"/>
                    </a:ext>
                  </a:extLst>
                </a:gridCol>
                <a:gridCol w="854532">
                  <a:extLst>
                    <a:ext uri="{9D8B030D-6E8A-4147-A177-3AD203B41FA5}">
                      <a16:colId xmlns:a16="http://schemas.microsoft.com/office/drawing/2014/main" val="1640157967"/>
                    </a:ext>
                  </a:extLst>
                </a:gridCol>
                <a:gridCol w="854532">
                  <a:extLst>
                    <a:ext uri="{9D8B030D-6E8A-4147-A177-3AD203B41FA5}">
                      <a16:colId xmlns:a16="http://schemas.microsoft.com/office/drawing/2014/main" val="1470125215"/>
                    </a:ext>
                  </a:extLst>
                </a:gridCol>
                <a:gridCol w="854532">
                  <a:extLst>
                    <a:ext uri="{9D8B030D-6E8A-4147-A177-3AD203B41FA5}">
                      <a16:colId xmlns:a16="http://schemas.microsoft.com/office/drawing/2014/main" val="1678369554"/>
                    </a:ext>
                  </a:extLst>
                </a:gridCol>
                <a:gridCol w="854532">
                  <a:extLst>
                    <a:ext uri="{9D8B030D-6E8A-4147-A177-3AD203B41FA5}">
                      <a16:colId xmlns:a16="http://schemas.microsoft.com/office/drawing/2014/main" val="2865193234"/>
                    </a:ext>
                  </a:extLst>
                </a:gridCol>
              </a:tblGrid>
              <a:tr h="370840">
                <a:tc rowSpan="2">
                  <a:txBody>
                    <a:bodyPr/>
                    <a:lstStyle/>
                    <a:p>
                      <a:pPr algn="ctr"/>
                      <a:endParaRPr kumimoji="1" lang="ja-JP" altLang="en-US" sz="1400" dirty="0"/>
                    </a:p>
                  </a:txBody>
                  <a:tcPr anchor="ctr">
                    <a:solidFill>
                      <a:schemeClr val="bg1">
                        <a:lumMod val="95000"/>
                      </a:schemeClr>
                    </a:solidFill>
                  </a:tcPr>
                </a:tc>
                <a:tc gridSpan="8">
                  <a:txBody>
                    <a:bodyPr/>
                    <a:lstStyle/>
                    <a:p>
                      <a:pPr algn="ctr"/>
                      <a:r>
                        <a:rPr kumimoji="1" lang="en-US" altLang="ja-JP" sz="1400" dirty="0"/>
                        <a:t>Measuring element</a:t>
                      </a:r>
                    </a:p>
                  </a:txBody>
                  <a:tcPr anchor="ctr">
                    <a:solidFill>
                      <a:schemeClr val="bg1">
                        <a:lumMod val="95000"/>
                      </a:schemeClr>
                    </a:solidFill>
                  </a:tcPr>
                </a:tc>
                <a:tc hMerge="1">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hMerge="1">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hMerge="1">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hMerge="1">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hMerge="1">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hMerge="1">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hMerge="1">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solidFill>
                      <a:schemeClr val="bg1">
                        <a:lumMod val="95000"/>
                      </a:schemeClr>
                    </a:solidFill>
                  </a:tcPr>
                </a:tc>
                <a:extLst>
                  <a:ext uri="{0D108BD9-81ED-4DB2-BD59-A6C34878D82A}">
                    <a16:rowId xmlns:a16="http://schemas.microsoft.com/office/drawing/2014/main" val="1108376406"/>
                  </a:ext>
                </a:extLst>
              </a:tr>
              <a:tr h="370840">
                <a:tc vMerge="1">
                  <a:txBody>
                    <a:bodyPr/>
                    <a:lstStyle/>
                    <a:p>
                      <a:pPr algn="ctr"/>
                      <a:endParaRPr kumimoji="1" lang="ja-JP" altLang="en-US" sz="1400" dirty="0"/>
                    </a:p>
                  </a:txBody>
                  <a:tcPr anchor="ctr">
                    <a:solidFill>
                      <a:schemeClr val="bg1">
                        <a:lumMod val="95000"/>
                      </a:schemeClr>
                    </a:solidFill>
                  </a:tcPr>
                </a:tc>
                <a:tc>
                  <a:txBody>
                    <a:bodyPr/>
                    <a:lstStyle/>
                    <a:p>
                      <a:pPr algn="ctr"/>
                      <a:r>
                        <a:rPr kumimoji="1" lang="en-US" altLang="ja-JP" sz="1400" dirty="0"/>
                        <a:t>Si</a:t>
                      </a:r>
                      <a:endParaRPr kumimoji="1" lang="ja-JP" altLang="en-US" sz="1400" dirty="0"/>
                    </a:p>
                  </a:txBody>
                  <a:tcPr anchor="ctr">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r>
                        <a:rPr kumimoji="1" lang="en-US" altLang="ja-JP" sz="1400" dirty="0"/>
                        <a:t>Mn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r>
                        <a:rPr kumimoji="1" lang="en-US" altLang="ja-JP" sz="1400" dirty="0"/>
                        <a:t>P</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r>
                        <a:rPr kumimoji="1" lang="en-US" altLang="ja-JP" sz="1400" dirty="0"/>
                        <a:t>S</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r>
                        <a:rPr kumimoji="1" lang="en-US" altLang="ja-JP" sz="1400" dirty="0"/>
                        <a:t>Ni</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r>
                        <a:rPr kumimoji="1" lang="en-US" altLang="ja-JP" sz="1400" dirty="0"/>
                        <a:t>Cr</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r>
                        <a:rPr kumimoji="1" lang="en-US" altLang="ja-JP" sz="1400" dirty="0"/>
                        <a:t>Mo</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r>
                        <a:rPr kumimoji="1" lang="en-US" altLang="ja-JP" sz="1400" dirty="0"/>
                        <a:t>V</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1869139470"/>
                  </a:ext>
                </a:extLst>
              </a:tr>
              <a:tr h="370840">
                <a:tc>
                  <a:txBody>
                    <a:bodyPr/>
                    <a:lstStyle/>
                    <a:p>
                      <a:r>
                        <a:rPr kumimoji="1" lang="en-US" altLang="ja-JP" sz="1400" dirty="0"/>
                        <a:t>Low hardness mold</a:t>
                      </a:r>
                    </a:p>
                    <a:p>
                      <a:endParaRPr kumimoji="1" lang="ja-JP" altLang="en-US" sz="1400" dirty="0"/>
                    </a:p>
                  </a:txBody>
                  <a:tcPr>
                    <a:solidFill>
                      <a:srgbClr val="FFFFCC"/>
                    </a:solidFill>
                  </a:tcPr>
                </a:tc>
                <a:tc>
                  <a:txBody>
                    <a:bodyPr/>
                    <a:lstStyle/>
                    <a:p>
                      <a:pPr algn="ctr"/>
                      <a:r>
                        <a:rPr kumimoji="1" lang="en-US" altLang="ja-JP" sz="1400" dirty="0"/>
                        <a:t>0.296</a:t>
                      </a:r>
                      <a:endParaRPr kumimoji="1" lang="ja-JP" altLang="en-US" sz="1400" dirty="0"/>
                    </a:p>
                  </a:txBody>
                  <a:tcPr anchor="ctr">
                    <a:lnR w="12700" cap="flat" cmpd="sng" algn="ctr">
                      <a:solidFill>
                        <a:schemeClr val="tx1"/>
                      </a:solidFill>
                      <a:prstDash val="solid"/>
                      <a:round/>
                      <a:headEnd type="none" w="med" len="med"/>
                      <a:tailEnd type="none" w="med" len="med"/>
                    </a:lnR>
                    <a:solidFill>
                      <a:srgbClr val="FFFFCC"/>
                    </a:solidFill>
                  </a:tcPr>
                </a:tc>
                <a:tc>
                  <a:txBody>
                    <a:bodyPr/>
                    <a:lstStyle/>
                    <a:p>
                      <a:pPr algn="ctr"/>
                      <a:r>
                        <a:rPr kumimoji="1" lang="en-US" altLang="ja-JP" sz="1400" dirty="0"/>
                        <a:t>1.62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CC"/>
                    </a:solidFill>
                  </a:tcPr>
                </a:tc>
                <a:tc>
                  <a:txBody>
                    <a:bodyPr/>
                    <a:lstStyle/>
                    <a:p>
                      <a:pPr algn="ctr"/>
                      <a:r>
                        <a:rPr kumimoji="1" lang="en-US" altLang="ja-JP" sz="1400" dirty="0"/>
                        <a:t>0.0143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CC"/>
                    </a:solidFill>
                  </a:tcPr>
                </a:tc>
                <a:tc>
                  <a:txBody>
                    <a:bodyPr/>
                    <a:lstStyle/>
                    <a:p>
                      <a:pPr algn="ctr"/>
                      <a:r>
                        <a:rPr kumimoji="1" lang="en-US" altLang="ja-JP" sz="1400" dirty="0"/>
                        <a:t>0.0218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CC"/>
                    </a:solidFill>
                  </a:tcPr>
                </a:tc>
                <a:tc>
                  <a:txBody>
                    <a:bodyPr/>
                    <a:lstStyle/>
                    <a:p>
                      <a:pPr algn="ctr"/>
                      <a:r>
                        <a:rPr kumimoji="1" lang="en-US" altLang="ja-JP" sz="1400" dirty="0"/>
                        <a:t>0.064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CC"/>
                    </a:solidFill>
                  </a:tcPr>
                </a:tc>
                <a:tc>
                  <a:txBody>
                    <a:bodyPr/>
                    <a:lstStyle/>
                    <a:p>
                      <a:pPr algn="ctr"/>
                      <a:r>
                        <a:rPr kumimoji="1" lang="en-US" altLang="ja-JP" sz="1400" dirty="0"/>
                        <a:t>2.33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CC"/>
                    </a:solidFill>
                  </a:tcPr>
                </a:tc>
                <a:tc>
                  <a:txBody>
                    <a:bodyPr/>
                    <a:lstStyle/>
                    <a:p>
                      <a:pPr algn="ctr"/>
                      <a:r>
                        <a:rPr kumimoji="1" lang="en-US" altLang="ja-JP" sz="1400" dirty="0"/>
                        <a:t>0.265</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CC"/>
                    </a:solidFill>
                  </a:tcPr>
                </a:tc>
                <a:tc>
                  <a:txBody>
                    <a:bodyPr/>
                    <a:lstStyle/>
                    <a:p>
                      <a:pPr algn="ctr"/>
                      <a:r>
                        <a:rPr kumimoji="1" lang="en-US" altLang="ja-JP" sz="1400" dirty="0"/>
                        <a:t>0.098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CC"/>
                    </a:solidFill>
                  </a:tcPr>
                </a:tc>
                <a:extLst>
                  <a:ext uri="{0D108BD9-81ED-4DB2-BD59-A6C34878D82A}">
                    <a16:rowId xmlns:a16="http://schemas.microsoft.com/office/drawing/2014/main" val="315378575"/>
                  </a:ext>
                </a:extLst>
              </a:tr>
              <a:tr h="370840">
                <a:tc>
                  <a:txBody>
                    <a:bodyPr/>
                    <a:lstStyle/>
                    <a:p>
                      <a:r>
                        <a:rPr kumimoji="1" lang="en-US" altLang="ja-JP" sz="1400" dirty="0"/>
                        <a:t>Stock B (rest stock) </a:t>
                      </a:r>
                    </a:p>
                    <a:p>
                      <a:r>
                        <a:rPr kumimoji="1" lang="en-US" altLang="ja-JP" sz="1400" dirty="0"/>
                        <a:t>(60x67x130)</a:t>
                      </a:r>
                      <a:endParaRPr kumimoji="1" lang="ja-JP" altLang="en-US" sz="1400" dirty="0"/>
                    </a:p>
                  </a:txBody>
                  <a:tcPr>
                    <a:lnB w="38100" cap="flat" cmpd="sng" algn="ctr">
                      <a:solidFill>
                        <a:srgbClr val="0070C0"/>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400" dirty="0"/>
                        <a:t>0.296</a:t>
                      </a:r>
                      <a:endParaRPr kumimoji="1" lang="ja-JP" altLang="en-US" sz="1400" dirty="0"/>
                    </a:p>
                  </a:txBody>
                  <a:tcPr anchor="ctr">
                    <a:lnR w="12700" cap="flat" cmpd="sng" algn="ctr">
                      <a:solidFill>
                        <a:schemeClr val="tx1"/>
                      </a:solidFill>
                      <a:prstDash val="solid"/>
                      <a:round/>
                      <a:headEnd type="none" w="med" len="med"/>
                      <a:tailEnd type="none" w="med" len="med"/>
                    </a:lnR>
                    <a:lnB w="38100" cap="flat" cmpd="sng" algn="ctr">
                      <a:solidFill>
                        <a:srgbClr val="0070C0"/>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400" dirty="0"/>
                        <a:t>1.64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ap="flat" cmpd="sng" algn="ctr">
                      <a:solidFill>
                        <a:srgbClr val="0070C0"/>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400" dirty="0"/>
                        <a:t>0.0136</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ap="flat" cmpd="sng" algn="ctr">
                      <a:solidFill>
                        <a:srgbClr val="0070C0"/>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400" dirty="0"/>
                        <a:t>0.0142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ap="flat" cmpd="sng" algn="ctr">
                      <a:solidFill>
                        <a:srgbClr val="0070C0"/>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400" dirty="0"/>
                        <a:t>0.064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ap="flat" cmpd="sng" algn="ctr">
                      <a:solidFill>
                        <a:srgbClr val="0070C0"/>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400" dirty="0"/>
                        <a:t>2.34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ap="flat" cmpd="sng" algn="ctr">
                      <a:solidFill>
                        <a:srgbClr val="0070C0"/>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400" dirty="0"/>
                        <a:t>0.264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ap="flat" cmpd="sng" algn="ctr">
                      <a:solidFill>
                        <a:srgbClr val="0070C0"/>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400" dirty="0"/>
                        <a:t>0.099</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ap="flat" cmpd="sng" algn="ctr">
                      <a:solidFill>
                        <a:srgbClr val="0070C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476029387"/>
                  </a:ext>
                </a:extLst>
              </a:tr>
              <a:tr h="370840">
                <a:tc>
                  <a:txBody>
                    <a:bodyPr/>
                    <a:lstStyle/>
                    <a:p>
                      <a:pPr algn="l"/>
                      <a:r>
                        <a:rPr kumimoji="1" lang="en-US" altLang="ja-JP" sz="1400" dirty="0"/>
                        <a:t>DHA-WORLD</a:t>
                      </a:r>
                    </a:p>
                    <a:p>
                      <a:pPr algn="l"/>
                      <a:endParaRPr kumimoji="1" lang="en-US" altLang="ja-JP" sz="1400" dirty="0"/>
                    </a:p>
                  </a:txBody>
                  <a:tcPr anchor="ctr">
                    <a:lnT w="38100" cap="flat" cmpd="sng" algn="ctr">
                      <a:solidFill>
                        <a:srgbClr val="0070C0"/>
                      </a:solidFill>
                      <a:prstDash val="solid"/>
                      <a:round/>
                      <a:headEnd type="none" w="med" len="med"/>
                      <a:tailEnd type="none" w="med" len="med"/>
                    </a:lnT>
                  </a:tcPr>
                </a:tc>
                <a:tc>
                  <a:txBody>
                    <a:bodyPr/>
                    <a:lstStyle/>
                    <a:p>
                      <a:pPr algn="ctr"/>
                      <a:r>
                        <a:rPr kumimoji="1" lang="en-US" altLang="ja-JP" sz="1400" dirty="0"/>
                        <a:t>0.47</a:t>
                      </a:r>
                      <a:endParaRPr kumimoji="1" lang="ja-JP" altLang="en-US" sz="1400" dirty="0"/>
                    </a:p>
                  </a:txBody>
                  <a:tcPr anchor="ctr">
                    <a:lnR w="12700" cap="flat" cmpd="sng" algn="ctr">
                      <a:solidFill>
                        <a:schemeClr val="tx1"/>
                      </a:solidFill>
                      <a:prstDash val="solid"/>
                      <a:round/>
                      <a:headEnd type="none" w="med" len="med"/>
                      <a:tailEnd type="none" w="med" len="med"/>
                    </a:lnR>
                    <a:lnT w="38100" cap="flat" cmpd="sng" algn="ctr">
                      <a:solidFill>
                        <a:srgbClr val="0070C0"/>
                      </a:solidFill>
                      <a:prstDash val="solid"/>
                      <a:round/>
                      <a:headEnd type="none" w="med" len="med"/>
                      <a:tailEnd type="none" w="med" len="med"/>
                    </a:lnT>
                  </a:tcPr>
                </a:tc>
                <a:tc>
                  <a:txBody>
                    <a:bodyPr/>
                    <a:lstStyle/>
                    <a:p>
                      <a:pPr algn="ctr"/>
                      <a:r>
                        <a:rPr kumimoji="1" lang="en-US" altLang="ja-JP" sz="1400" dirty="0"/>
                        <a:t>0.71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70C0"/>
                      </a:solidFill>
                      <a:prstDash val="solid"/>
                      <a:round/>
                      <a:headEnd type="none" w="med" len="med"/>
                      <a:tailEnd type="none" w="med" len="med"/>
                    </a:lnT>
                  </a:tcPr>
                </a:tc>
                <a:tc>
                  <a:txBody>
                    <a:bodyPr/>
                    <a:lstStyle/>
                    <a:p>
                      <a:pPr algn="ctr"/>
                      <a:r>
                        <a:rPr kumimoji="1" lang="en-US" altLang="ja-JP" sz="1400" dirty="0"/>
                        <a:t>0.011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70C0"/>
                      </a:solidFill>
                      <a:prstDash val="solid"/>
                      <a:round/>
                      <a:headEnd type="none" w="med" len="med"/>
                      <a:tailEnd type="none" w="med" len="med"/>
                    </a:lnT>
                  </a:tcPr>
                </a:tc>
                <a:tc>
                  <a:txBody>
                    <a:bodyPr/>
                    <a:lstStyle/>
                    <a:p>
                      <a:pPr algn="ctr"/>
                      <a:r>
                        <a:rPr kumimoji="1" lang="en-US" altLang="ja-JP" sz="1400" dirty="0"/>
                        <a:t>0.001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70C0"/>
                      </a:solidFill>
                      <a:prstDash val="solid"/>
                      <a:round/>
                      <a:headEnd type="none" w="med" len="med"/>
                      <a:tailEnd type="none" w="med" len="med"/>
                    </a:lnT>
                  </a:tcPr>
                </a:tc>
                <a:tc>
                  <a:txBody>
                    <a:bodyPr/>
                    <a:lstStyle/>
                    <a:p>
                      <a:pPr algn="ctr"/>
                      <a:r>
                        <a:rPr kumimoji="1" lang="en-US" altLang="ja-JP" sz="1400" dirty="0"/>
                        <a:t>0.07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70C0"/>
                      </a:solidFill>
                      <a:prstDash val="solid"/>
                      <a:round/>
                      <a:headEnd type="none" w="med" len="med"/>
                      <a:tailEnd type="none" w="med" len="med"/>
                    </a:lnT>
                  </a:tcPr>
                </a:tc>
                <a:tc>
                  <a:txBody>
                    <a:bodyPr/>
                    <a:lstStyle/>
                    <a:p>
                      <a:pPr algn="ctr"/>
                      <a:r>
                        <a:rPr kumimoji="1" lang="en-US" altLang="ja-JP" sz="1400" dirty="0"/>
                        <a:t>5.54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70C0"/>
                      </a:solidFill>
                      <a:prstDash val="solid"/>
                      <a:round/>
                      <a:headEnd type="none" w="med" len="med"/>
                      <a:tailEnd type="none" w="med" len="med"/>
                    </a:lnT>
                  </a:tcPr>
                </a:tc>
                <a:tc>
                  <a:txBody>
                    <a:bodyPr/>
                    <a:lstStyle/>
                    <a:p>
                      <a:pPr algn="ctr"/>
                      <a:r>
                        <a:rPr kumimoji="1" lang="en-US" altLang="ja-JP" sz="1400" dirty="0"/>
                        <a:t>1.24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70C0"/>
                      </a:solidFill>
                      <a:prstDash val="solid"/>
                      <a:round/>
                      <a:headEnd type="none" w="med" len="med"/>
                      <a:tailEnd type="none" w="med" len="med"/>
                    </a:lnT>
                  </a:tcPr>
                </a:tc>
                <a:tc>
                  <a:txBody>
                    <a:bodyPr/>
                    <a:lstStyle/>
                    <a:p>
                      <a:pPr algn="ctr"/>
                      <a:r>
                        <a:rPr kumimoji="1" lang="en-US" altLang="ja-JP" sz="1400" dirty="0"/>
                        <a:t>0.57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70C0"/>
                      </a:solidFill>
                      <a:prstDash val="solid"/>
                      <a:round/>
                      <a:headEnd type="none" w="med" len="med"/>
                      <a:tailEnd type="none" w="med" len="med"/>
                    </a:lnT>
                  </a:tcPr>
                </a:tc>
                <a:extLst>
                  <a:ext uri="{0D108BD9-81ED-4DB2-BD59-A6C34878D82A}">
                    <a16:rowId xmlns:a16="http://schemas.microsoft.com/office/drawing/2014/main" val="2819464906"/>
                  </a:ext>
                </a:extLst>
              </a:tr>
              <a:tr h="370840">
                <a:tc>
                  <a:txBody>
                    <a:bodyPr/>
                    <a:lstStyle/>
                    <a:p>
                      <a:pPr algn="l"/>
                      <a:r>
                        <a:rPr kumimoji="1" lang="en-US" altLang="ja-JP" sz="1400" dirty="0"/>
                        <a:t>PX4</a:t>
                      </a:r>
                    </a:p>
                    <a:p>
                      <a:pPr algn="l"/>
                      <a:endParaRPr kumimoji="1" lang="ja-JP" altLang="en-US" sz="1400" dirty="0"/>
                    </a:p>
                  </a:txBody>
                  <a:tcPr anchor="ctr"/>
                </a:tc>
                <a:tc>
                  <a:txBody>
                    <a:bodyPr/>
                    <a:lstStyle/>
                    <a:p>
                      <a:pPr algn="ctr"/>
                      <a:r>
                        <a:rPr kumimoji="1" lang="en-US" altLang="ja-JP" sz="1400" dirty="0"/>
                        <a:t>0.24</a:t>
                      </a:r>
                      <a:endParaRPr kumimoji="1" lang="ja-JP" altLang="en-US" sz="1400" dirty="0"/>
                    </a:p>
                  </a:txBody>
                  <a:tcPr anchor="ctr">
                    <a:lnR w="12700" cap="flat" cmpd="sng" algn="ctr">
                      <a:solidFill>
                        <a:schemeClr val="tx1"/>
                      </a:solidFill>
                      <a:prstDash val="solid"/>
                      <a:round/>
                      <a:headEnd type="none" w="med" len="med"/>
                      <a:tailEnd type="none" w="med" len="med"/>
                    </a:lnR>
                  </a:tcPr>
                </a:tc>
                <a:tc>
                  <a:txBody>
                    <a:bodyPr/>
                    <a:lstStyle/>
                    <a:p>
                      <a:pPr algn="ctr"/>
                      <a:r>
                        <a:rPr kumimoji="1" lang="en-US" altLang="ja-JP" sz="1400" dirty="0"/>
                        <a:t>1.60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kumimoji="1" lang="en-US" altLang="ja-JP" sz="1400" dirty="0"/>
                        <a:t>0.011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kumimoji="1" lang="en-US" altLang="ja-JP" sz="1400" dirty="0"/>
                        <a:t>0.01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kumimoji="1" lang="en-US" altLang="ja-JP" sz="1400" dirty="0"/>
                        <a:t>0.06</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kumimoji="1" lang="en-US" altLang="ja-JP" sz="1400" dirty="0"/>
                        <a:t>2.20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kumimoji="1" lang="en-US" altLang="ja-JP" sz="1400" dirty="0"/>
                        <a:t>0.37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kumimoji="1" lang="en-US" altLang="ja-JP" sz="1400" dirty="0"/>
                        <a:t>0.11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64591160"/>
                  </a:ext>
                </a:extLst>
              </a:tr>
              <a:tr h="370840">
                <a:tc>
                  <a:txBody>
                    <a:bodyPr/>
                    <a:lstStyle/>
                    <a:p>
                      <a:pPr algn="l"/>
                      <a:r>
                        <a:rPr kumimoji="1" lang="en-US" altLang="ja-JP" sz="1400" dirty="0"/>
                        <a:t>P20</a:t>
                      </a:r>
                    </a:p>
                    <a:p>
                      <a:pPr algn="l"/>
                      <a:endParaRPr kumimoji="1" lang="en-US" altLang="ja-JP" sz="1400" dirty="0"/>
                    </a:p>
                  </a:txBody>
                  <a:tcPr anchor="ctr"/>
                </a:tc>
                <a:tc>
                  <a:txBody>
                    <a:bodyPr/>
                    <a:lstStyle/>
                    <a:p>
                      <a:pPr algn="ctr"/>
                      <a:r>
                        <a:rPr kumimoji="1" lang="en-US" altLang="ja-JP" sz="1400" dirty="0"/>
                        <a:t>0.32</a:t>
                      </a:r>
                      <a:endParaRPr kumimoji="1" lang="ja-JP" altLang="en-US" sz="1400" dirty="0"/>
                    </a:p>
                  </a:txBody>
                  <a:tcPr anchor="ctr">
                    <a:lnR w="12700" cap="flat" cmpd="sng" algn="ctr">
                      <a:solidFill>
                        <a:schemeClr val="tx1"/>
                      </a:solidFill>
                      <a:prstDash val="solid"/>
                      <a:round/>
                      <a:headEnd type="none" w="med" len="med"/>
                      <a:tailEnd type="none" w="med" len="med"/>
                    </a:lnR>
                  </a:tcPr>
                </a:tc>
                <a:tc>
                  <a:txBody>
                    <a:bodyPr/>
                    <a:lstStyle/>
                    <a:p>
                      <a:pPr algn="ctr"/>
                      <a:r>
                        <a:rPr kumimoji="1" lang="en-US" altLang="ja-JP" sz="1400" dirty="0"/>
                        <a:t>1.39</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kumimoji="1" lang="en-US" altLang="ja-JP" sz="1400" dirty="0"/>
                        <a:t>0.12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kumimoji="1" lang="en-US" altLang="ja-JP" sz="1400" dirty="0"/>
                        <a:t>1.92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kumimoji="1" lang="en-US" altLang="ja-JP" sz="1400" dirty="0"/>
                        <a:t>0.19</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48021358"/>
                  </a:ext>
                </a:extLst>
              </a:tr>
            </a:tbl>
          </a:graphicData>
        </a:graphic>
      </p:graphicFrame>
      <p:sp>
        <p:nvSpPr>
          <p:cNvPr id="12" name="正方形/長方形 11">
            <a:extLst>
              <a:ext uri="{FF2B5EF4-FFF2-40B4-BE49-F238E27FC236}">
                <a16:creationId xmlns:a16="http://schemas.microsoft.com/office/drawing/2014/main" id="{830F58B2-ABDF-10B2-FC0B-4FE9586C36A9}"/>
              </a:ext>
            </a:extLst>
          </p:cNvPr>
          <p:cNvSpPr/>
          <p:nvPr/>
        </p:nvSpPr>
        <p:spPr>
          <a:xfrm>
            <a:off x="467544" y="2906749"/>
            <a:ext cx="8496946" cy="52225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3E979737-3DEA-97AD-1C72-5022BE4C7025}"/>
              </a:ext>
            </a:extLst>
          </p:cNvPr>
          <p:cNvSpPr txBox="1"/>
          <p:nvPr/>
        </p:nvSpPr>
        <p:spPr>
          <a:xfrm>
            <a:off x="467544" y="4077072"/>
            <a:ext cx="8496944" cy="1077218"/>
          </a:xfrm>
          <a:prstGeom prst="rect">
            <a:avLst/>
          </a:prstGeom>
          <a:solidFill>
            <a:schemeClr val="accent6">
              <a:lumMod val="20000"/>
              <a:lumOff val="80000"/>
            </a:schemeClr>
          </a:solidFill>
        </p:spPr>
        <p:txBody>
          <a:bodyPr wrap="square" rtlCol="0">
            <a:spAutoFit/>
          </a:bodyPr>
          <a:lstStyle/>
          <a:p>
            <a:r>
              <a:rPr lang="ja-JP" altLang="en-US" sz="1600" dirty="0"/>
              <a:t>・</a:t>
            </a:r>
            <a:r>
              <a:rPr lang="en-US" altLang="ja-JP" sz="1600" dirty="0"/>
              <a:t>Both low hardness mold and stock B (rest stock) have chemical composition similar to PX4.</a:t>
            </a:r>
          </a:p>
          <a:p>
            <a:r>
              <a:rPr lang="ja-JP" altLang="en-US" sz="1600" dirty="0"/>
              <a:t>　 </a:t>
            </a:r>
            <a:r>
              <a:rPr lang="en-US" altLang="ja-JP" sz="1600" dirty="0"/>
              <a:t>(</a:t>
            </a:r>
            <a:r>
              <a:rPr lang="ja-JP" altLang="en-US" sz="1600" dirty="0"/>
              <a:t>低硬度型、ストック</a:t>
            </a:r>
            <a:r>
              <a:rPr lang="en-US" altLang="ja-JP" sz="1600" dirty="0"/>
              <a:t>B(</a:t>
            </a:r>
            <a:r>
              <a:rPr lang="ja-JP" altLang="en-US" sz="1600" dirty="0"/>
              <a:t>端材</a:t>
            </a:r>
            <a:r>
              <a:rPr lang="en-US" altLang="ja-JP" sz="1600" dirty="0"/>
              <a:t>)</a:t>
            </a:r>
            <a:r>
              <a:rPr lang="ja-JP" altLang="en-US" sz="1600" dirty="0"/>
              <a:t>ともに</a:t>
            </a:r>
            <a:r>
              <a:rPr lang="en-US" altLang="ja-JP" sz="1600" dirty="0"/>
              <a:t>PX4</a:t>
            </a:r>
            <a:r>
              <a:rPr lang="ja-JP" altLang="en-US" sz="1600" dirty="0"/>
              <a:t>に近しい化学組成</a:t>
            </a:r>
            <a:r>
              <a:rPr lang="en-US" altLang="ja-JP" sz="1600" dirty="0"/>
              <a:t>)</a:t>
            </a:r>
          </a:p>
          <a:p>
            <a:r>
              <a:rPr lang="ja-JP" altLang="en-US" sz="1600" dirty="0"/>
              <a:t>・</a:t>
            </a:r>
            <a:r>
              <a:rPr lang="en-US" altLang="ja-JP" sz="1600" dirty="0"/>
              <a:t>Low hardness mold and stock B(rest stock)  were not DHA-WORLD but PX4 equivalent material</a:t>
            </a:r>
          </a:p>
          <a:p>
            <a:r>
              <a:rPr lang="ja-JP" altLang="en-US" sz="1600" dirty="0"/>
              <a:t>　</a:t>
            </a:r>
            <a:r>
              <a:rPr lang="en-US" altLang="ja-JP" sz="1600" dirty="0"/>
              <a:t>(</a:t>
            </a:r>
            <a:r>
              <a:rPr lang="ja-JP" altLang="en-US" sz="1600" dirty="0"/>
              <a:t>低硬度型とストック</a:t>
            </a:r>
            <a:r>
              <a:rPr lang="en-US" altLang="ja-JP" sz="1600" dirty="0"/>
              <a:t>B(</a:t>
            </a:r>
            <a:r>
              <a:rPr lang="ja-JP" altLang="en-US" sz="1600" dirty="0"/>
              <a:t>端材</a:t>
            </a:r>
            <a:r>
              <a:rPr lang="en-US" altLang="ja-JP" sz="1600" dirty="0"/>
              <a:t>)</a:t>
            </a:r>
            <a:r>
              <a:rPr lang="ja-JP" altLang="en-US" sz="1600" dirty="0"/>
              <a:t>は</a:t>
            </a:r>
            <a:r>
              <a:rPr lang="en-US" altLang="ja-JP" sz="1600" dirty="0"/>
              <a:t>DHA-WORLD</a:t>
            </a:r>
            <a:r>
              <a:rPr lang="ja-JP" altLang="en-US" sz="1600" dirty="0"/>
              <a:t>ではなく、</a:t>
            </a:r>
            <a:r>
              <a:rPr lang="en-US" altLang="ja-JP" sz="1600" dirty="0"/>
              <a:t>PX4</a:t>
            </a:r>
            <a:r>
              <a:rPr lang="ja-JP" altLang="en-US" sz="1600" dirty="0"/>
              <a:t>相当材であった</a:t>
            </a:r>
            <a:r>
              <a:rPr lang="en-US" altLang="ja-JP" sz="1600" dirty="0"/>
              <a:t>)</a:t>
            </a:r>
          </a:p>
        </p:txBody>
      </p:sp>
      <p:sp>
        <p:nvSpPr>
          <p:cNvPr id="2" name="テキスト ボックス 1">
            <a:extLst>
              <a:ext uri="{FF2B5EF4-FFF2-40B4-BE49-F238E27FC236}">
                <a16:creationId xmlns:a16="http://schemas.microsoft.com/office/drawing/2014/main" id="{920EABE1-3372-1341-392A-EF7AFD59D06F}"/>
              </a:ext>
            </a:extLst>
          </p:cNvPr>
          <p:cNvSpPr txBox="1"/>
          <p:nvPr/>
        </p:nvSpPr>
        <p:spPr>
          <a:xfrm>
            <a:off x="467540" y="366419"/>
            <a:ext cx="8496942" cy="307777"/>
          </a:xfrm>
          <a:prstGeom prst="rect">
            <a:avLst/>
          </a:prstGeom>
          <a:noFill/>
        </p:spPr>
        <p:txBody>
          <a:bodyPr wrap="square" rtlCol="0">
            <a:spAutoFit/>
          </a:bodyPr>
          <a:lstStyle/>
          <a:p>
            <a:pPr algn="ctr"/>
            <a:r>
              <a:rPr lang="en-US" altLang="ja-JP" sz="1400" u="sng" dirty="0"/>
              <a:t>Table. Chemical analysis results</a:t>
            </a:r>
            <a:endParaRPr kumimoji="1" lang="ja-JP" altLang="en-US" sz="1400" u="sng" dirty="0"/>
          </a:p>
        </p:txBody>
      </p:sp>
      <p:pic>
        <p:nvPicPr>
          <p:cNvPr id="6" name="Picture 2">
            <a:extLst>
              <a:ext uri="{FF2B5EF4-FFF2-40B4-BE49-F238E27FC236}">
                <a16:creationId xmlns:a16="http://schemas.microsoft.com/office/drawing/2014/main" id="{1C039628-1BFB-2754-0CF1-F289F63A9C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6380164"/>
            <a:ext cx="2847830" cy="375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テキスト ボックス 6">
            <a:extLst>
              <a:ext uri="{FF2B5EF4-FFF2-40B4-BE49-F238E27FC236}">
                <a16:creationId xmlns:a16="http://schemas.microsoft.com/office/drawing/2014/main" id="{44686155-ABAC-9483-C2EF-CAA73B35DF29}"/>
              </a:ext>
            </a:extLst>
          </p:cNvPr>
          <p:cNvSpPr txBox="1"/>
          <p:nvPr/>
        </p:nvSpPr>
        <p:spPr>
          <a:xfrm>
            <a:off x="423102" y="5683916"/>
            <a:ext cx="8480184" cy="584775"/>
          </a:xfrm>
          <a:prstGeom prst="rect">
            <a:avLst/>
          </a:prstGeom>
          <a:solidFill>
            <a:srgbClr val="FFCCFF"/>
          </a:solidFill>
        </p:spPr>
        <p:txBody>
          <a:bodyPr wrap="square" rtlCol="0">
            <a:spAutoFit/>
          </a:bodyPr>
          <a:lstStyle/>
          <a:p>
            <a:r>
              <a:rPr lang="ja-JP" altLang="en-US" sz="1600" dirty="0"/>
              <a:t>・</a:t>
            </a:r>
            <a:r>
              <a:rPr lang="en-US" altLang="ja-JP" sz="1600" dirty="0"/>
              <a:t>It is assumed that the low hardness problem occurred with the ordered product cut  from stock B.</a:t>
            </a:r>
          </a:p>
          <a:p>
            <a:r>
              <a:rPr lang="ja-JP" altLang="en-US" sz="1600" dirty="0"/>
              <a:t>　</a:t>
            </a:r>
            <a:r>
              <a:rPr lang="en-US" altLang="ja-JP" sz="1600" dirty="0"/>
              <a:t>(</a:t>
            </a:r>
            <a:r>
              <a:rPr lang="ja-JP" altLang="en-US" sz="1600" dirty="0"/>
              <a:t>ストック</a:t>
            </a:r>
            <a:r>
              <a:rPr lang="en-US" altLang="ja-JP" sz="1600" dirty="0"/>
              <a:t>B</a:t>
            </a:r>
            <a:r>
              <a:rPr lang="ja-JP" altLang="en-US" sz="1600" dirty="0"/>
              <a:t>から採取したオーダー品で低硬度問題が発生したと推察される</a:t>
            </a:r>
            <a:r>
              <a:rPr lang="en-US" altLang="ja-JP" sz="1600" dirty="0"/>
              <a:t>)</a:t>
            </a:r>
          </a:p>
        </p:txBody>
      </p:sp>
      <p:sp>
        <p:nvSpPr>
          <p:cNvPr id="8" name="矢印: 右 7">
            <a:extLst>
              <a:ext uri="{FF2B5EF4-FFF2-40B4-BE49-F238E27FC236}">
                <a16:creationId xmlns:a16="http://schemas.microsoft.com/office/drawing/2014/main" id="{65855F13-AC5B-5037-545C-FFD41F1EA13B}"/>
              </a:ext>
            </a:extLst>
          </p:cNvPr>
          <p:cNvSpPr/>
          <p:nvPr/>
        </p:nvSpPr>
        <p:spPr>
          <a:xfrm rot="5400000">
            <a:off x="4282338" y="5231053"/>
            <a:ext cx="382708" cy="379003"/>
          </a:xfrm>
          <a:prstGeom prst="rightArrow">
            <a:avLst/>
          </a:prstGeom>
          <a:solidFill>
            <a:srgbClr val="FF0000"/>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37077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84848E1-EC69-FF0D-9692-6D75224CEDA8}"/>
              </a:ext>
            </a:extLst>
          </p:cNvPr>
          <p:cNvSpPr txBox="1"/>
          <p:nvPr/>
        </p:nvSpPr>
        <p:spPr>
          <a:xfrm>
            <a:off x="323528" y="44624"/>
            <a:ext cx="5256584" cy="369332"/>
          </a:xfrm>
          <a:prstGeom prst="rect">
            <a:avLst/>
          </a:prstGeom>
          <a:noFill/>
        </p:spPr>
        <p:txBody>
          <a:bodyPr wrap="square" rtlCol="0">
            <a:spAutoFit/>
          </a:bodyPr>
          <a:lstStyle/>
          <a:p>
            <a:r>
              <a:rPr lang="ja-JP" altLang="en-US" u="sng" dirty="0"/>
              <a:t>５．</a:t>
            </a:r>
            <a:r>
              <a:rPr lang="en-US" altLang="ja-JP" u="sng" dirty="0"/>
              <a:t>Rest stock history </a:t>
            </a:r>
            <a:r>
              <a:rPr lang="ja-JP" altLang="en-US" dirty="0"/>
              <a:t>　</a:t>
            </a:r>
            <a:r>
              <a:rPr lang="en-US" altLang="ja-JP" dirty="0"/>
              <a:t>(</a:t>
            </a:r>
            <a:r>
              <a:rPr lang="ja-JP" altLang="en-US" dirty="0"/>
              <a:t>端材履歴</a:t>
            </a:r>
            <a:r>
              <a:rPr lang="en-US" altLang="ja-JP" dirty="0"/>
              <a:t>)</a:t>
            </a:r>
            <a:endParaRPr kumimoji="1" lang="ja-JP" altLang="en-US" u="sng" dirty="0"/>
          </a:p>
        </p:txBody>
      </p:sp>
      <p:graphicFrame>
        <p:nvGraphicFramePr>
          <p:cNvPr id="6" name="表 5">
            <a:extLst>
              <a:ext uri="{FF2B5EF4-FFF2-40B4-BE49-F238E27FC236}">
                <a16:creationId xmlns:a16="http://schemas.microsoft.com/office/drawing/2014/main" id="{53FCAE82-191A-52C1-D58E-5837CBD1CB5D}"/>
              </a:ext>
            </a:extLst>
          </p:cNvPr>
          <p:cNvGraphicFramePr>
            <a:graphicFrameLocks noGrp="1"/>
          </p:cNvGraphicFramePr>
          <p:nvPr>
            <p:extLst>
              <p:ext uri="{D42A27DB-BD31-4B8C-83A1-F6EECF244321}">
                <p14:modId xmlns:p14="http://schemas.microsoft.com/office/powerpoint/2010/main" val="3354039748"/>
              </p:ext>
            </p:extLst>
          </p:nvPr>
        </p:nvGraphicFramePr>
        <p:xfrm>
          <a:off x="484306" y="670766"/>
          <a:ext cx="8480182" cy="2357120"/>
        </p:xfrm>
        <a:graphic>
          <a:graphicData uri="http://schemas.openxmlformats.org/drawingml/2006/table">
            <a:tbl>
              <a:tblPr firstRow="1" bandRow="1">
                <a:tableStyleId>{5940675A-B579-460E-94D1-54222C63F5DA}</a:tableStyleId>
              </a:tblPr>
              <a:tblGrid>
                <a:gridCol w="847334">
                  <a:extLst>
                    <a:ext uri="{9D8B030D-6E8A-4147-A177-3AD203B41FA5}">
                      <a16:colId xmlns:a16="http://schemas.microsoft.com/office/drawing/2014/main" val="194455227"/>
                    </a:ext>
                  </a:extLst>
                </a:gridCol>
                <a:gridCol w="1908212">
                  <a:extLst>
                    <a:ext uri="{9D8B030D-6E8A-4147-A177-3AD203B41FA5}">
                      <a16:colId xmlns:a16="http://schemas.microsoft.com/office/drawing/2014/main" val="1245871805"/>
                    </a:ext>
                  </a:extLst>
                </a:gridCol>
                <a:gridCol w="1908212">
                  <a:extLst>
                    <a:ext uri="{9D8B030D-6E8A-4147-A177-3AD203B41FA5}">
                      <a16:colId xmlns:a16="http://schemas.microsoft.com/office/drawing/2014/main" val="4197973459"/>
                    </a:ext>
                  </a:extLst>
                </a:gridCol>
                <a:gridCol w="1908212">
                  <a:extLst>
                    <a:ext uri="{9D8B030D-6E8A-4147-A177-3AD203B41FA5}">
                      <a16:colId xmlns:a16="http://schemas.microsoft.com/office/drawing/2014/main" val="2760541099"/>
                    </a:ext>
                  </a:extLst>
                </a:gridCol>
                <a:gridCol w="1908212">
                  <a:extLst>
                    <a:ext uri="{9D8B030D-6E8A-4147-A177-3AD203B41FA5}">
                      <a16:colId xmlns:a16="http://schemas.microsoft.com/office/drawing/2014/main" val="1672024435"/>
                    </a:ext>
                  </a:extLst>
                </a:gridCol>
              </a:tblGrid>
              <a:tr h="168019">
                <a:tc>
                  <a:txBody>
                    <a:bodyPr/>
                    <a:lstStyle/>
                    <a:p>
                      <a:pPr algn="ctr">
                        <a:lnSpc>
                          <a:spcPts val="1600"/>
                        </a:lnSpc>
                      </a:pPr>
                      <a:r>
                        <a:rPr kumimoji="1" lang="en-US" altLang="ja-JP" sz="1400" dirty="0"/>
                        <a:t>No.</a:t>
                      </a:r>
                      <a:endParaRPr kumimoji="1" lang="ja-JP" altLang="en-US" sz="1400" dirty="0"/>
                    </a:p>
                  </a:txBody>
                  <a:tcPr>
                    <a:solidFill>
                      <a:schemeClr val="bg1">
                        <a:lumMod val="95000"/>
                      </a:schemeClr>
                    </a:solidFill>
                  </a:tcPr>
                </a:tc>
                <a:tc>
                  <a:txBody>
                    <a:bodyPr/>
                    <a:lstStyle/>
                    <a:p>
                      <a:pPr algn="ctr">
                        <a:lnSpc>
                          <a:spcPts val="1600"/>
                        </a:lnSpc>
                      </a:pPr>
                      <a:r>
                        <a:rPr kumimoji="1" lang="en-US" altLang="ja-JP" sz="1400" dirty="0"/>
                        <a:t>Date</a:t>
                      </a:r>
                      <a:endParaRPr kumimoji="1" lang="ja-JP" altLang="en-US" sz="1400" dirty="0"/>
                    </a:p>
                  </a:txBody>
                  <a:tcPr>
                    <a:solidFill>
                      <a:schemeClr val="bg1">
                        <a:lumMod val="95000"/>
                      </a:schemeClr>
                    </a:solidFill>
                  </a:tcPr>
                </a:tc>
                <a:tc>
                  <a:txBody>
                    <a:bodyPr/>
                    <a:lstStyle/>
                    <a:p>
                      <a:pPr algn="ctr">
                        <a:lnSpc>
                          <a:spcPts val="1600"/>
                        </a:lnSpc>
                      </a:pPr>
                      <a:r>
                        <a:rPr kumimoji="1" lang="en-US" altLang="ja-JP" sz="1400" dirty="0"/>
                        <a:t>Customer</a:t>
                      </a:r>
                      <a:endParaRPr kumimoji="1" lang="ja-JP" altLang="en-US" sz="1400" dirty="0"/>
                    </a:p>
                  </a:txBody>
                  <a:tcPr>
                    <a:solidFill>
                      <a:schemeClr val="bg1">
                        <a:lumMod val="95000"/>
                      </a:schemeClr>
                    </a:solidFill>
                  </a:tcPr>
                </a:tc>
                <a:tc>
                  <a:txBody>
                    <a:bodyPr/>
                    <a:lstStyle/>
                    <a:p>
                      <a:pPr algn="ctr">
                        <a:lnSpc>
                          <a:spcPts val="1600"/>
                        </a:lnSpc>
                      </a:pPr>
                      <a:r>
                        <a:rPr kumimoji="1" lang="en-US" altLang="ja-JP" sz="1400" dirty="0"/>
                        <a:t>Stok Size</a:t>
                      </a:r>
                      <a:endParaRPr kumimoji="1" lang="ja-JP" altLang="en-US" sz="1400" dirty="0"/>
                    </a:p>
                  </a:txBody>
                  <a:tcPr>
                    <a:solidFill>
                      <a:schemeClr val="bg1">
                        <a:lumMod val="95000"/>
                      </a:schemeClr>
                    </a:solidFill>
                  </a:tcPr>
                </a:tc>
                <a:tc>
                  <a:txBody>
                    <a:bodyPr/>
                    <a:lstStyle/>
                    <a:p>
                      <a:pPr algn="ctr">
                        <a:lnSpc>
                          <a:spcPts val="1600"/>
                        </a:lnSpc>
                      </a:pPr>
                      <a:r>
                        <a:rPr kumimoji="1" lang="en-US" altLang="ja-JP" sz="1400" dirty="0"/>
                        <a:t>Order Size</a:t>
                      </a:r>
                      <a:endParaRPr kumimoji="1" lang="ja-JP" altLang="en-US" sz="1400" dirty="0"/>
                    </a:p>
                  </a:txBody>
                  <a:tcPr>
                    <a:solidFill>
                      <a:schemeClr val="bg1">
                        <a:lumMod val="95000"/>
                      </a:schemeClr>
                    </a:solidFill>
                  </a:tcPr>
                </a:tc>
                <a:extLst>
                  <a:ext uri="{0D108BD9-81ED-4DB2-BD59-A6C34878D82A}">
                    <a16:rowId xmlns:a16="http://schemas.microsoft.com/office/drawing/2014/main" val="1857244726"/>
                  </a:ext>
                </a:extLst>
              </a:tr>
              <a:tr h="168019">
                <a:tc>
                  <a:txBody>
                    <a:bodyPr/>
                    <a:lstStyle/>
                    <a:p>
                      <a:pPr algn="ctr">
                        <a:lnSpc>
                          <a:spcPts val="1600"/>
                        </a:lnSpc>
                      </a:pPr>
                      <a:r>
                        <a:rPr kumimoji="1" lang="ja-JP" altLang="en-US" sz="1400" dirty="0"/>
                        <a:t>①</a:t>
                      </a:r>
                    </a:p>
                  </a:txBody>
                  <a:tcPr anchor="ctr"/>
                </a:tc>
                <a:tc>
                  <a:txBody>
                    <a:bodyPr/>
                    <a:lstStyle/>
                    <a:p>
                      <a:pPr algn="ctr">
                        <a:lnSpc>
                          <a:spcPts val="1600"/>
                        </a:lnSpc>
                      </a:pPr>
                      <a:r>
                        <a:rPr kumimoji="1" lang="en-US" altLang="ja-JP" sz="1400" dirty="0"/>
                        <a:t>2023/</a:t>
                      </a:r>
                      <a:r>
                        <a:rPr kumimoji="1" lang="ja-JP" altLang="en-US" sz="1400" dirty="0"/>
                        <a:t>　</a:t>
                      </a:r>
                      <a:r>
                        <a:rPr kumimoji="1" lang="en-US" altLang="ja-JP" sz="1400" dirty="0"/>
                        <a:t>9/26</a:t>
                      </a:r>
                      <a:endParaRPr kumimoji="1" lang="ja-JP" altLang="en-US" sz="1400" dirty="0"/>
                    </a:p>
                  </a:txBody>
                  <a:tcPr/>
                </a:tc>
                <a:tc rowSpan="3">
                  <a:txBody>
                    <a:bodyPr/>
                    <a:lstStyle/>
                    <a:p>
                      <a:pPr algn="ctr">
                        <a:lnSpc>
                          <a:spcPts val="1600"/>
                        </a:lnSpc>
                      </a:pPr>
                      <a:r>
                        <a:rPr kumimoji="1" lang="en-US" altLang="ja-JP" sz="1400" dirty="0"/>
                        <a:t>A</a:t>
                      </a:r>
                      <a:endParaRPr kumimoji="1" lang="ja-JP" altLang="en-US" sz="1400" dirty="0"/>
                    </a:p>
                  </a:txBody>
                  <a:tcPr anchor="ctr"/>
                </a:tc>
                <a:tc>
                  <a:txBody>
                    <a:bodyPr/>
                    <a:lstStyle/>
                    <a:p>
                      <a:pPr algn="ctr">
                        <a:lnSpc>
                          <a:spcPts val="1600"/>
                        </a:lnSpc>
                      </a:pPr>
                      <a:r>
                        <a:rPr kumimoji="1" lang="en-US" altLang="ja-JP" sz="1400" dirty="0"/>
                        <a:t>165x518x660</a:t>
                      </a:r>
                      <a:endParaRPr kumimoji="1" lang="ja-JP" altLang="en-US" sz="1400" dirty="0"/>
                    </a:p>
                  </a:txBody>
                  <a:tcPr/>
                </a:tc>
                <a:tc>
                  <a:txBody>
                    <a:bodyPr/>
                    <a:lstStyle/>
                    <a:p>
                      <a:pPr algn="ctr">
                        <a:lnSpc>
                          <a:spcPts val="1600"/>
                        </a:lnSpc>
                      </a:pPr>
                      <a:r>
                        <a:rPr kumimoji="1" lang="en-US" altLang="ja-JP" sz="1400" dirty="0"/>
                        <a:t>155x159x516</a:t>
                      </a:r>
                      <a:endParaRPr kumimoji="1" lang="ja-JP" altLang="en-US" sz="1400" dirty="0"/>
                    </a:p>
                  </a:txBody>
                  <a:tcPr/>
                </a:tc>
                <a:extLst>
                  <a:ext uri="{0D108BD9-81ED-4DB2-BD59-A6C34878D82A}">
                    <a16:rowId xmlns:a16="http://schemas.microsoft.com/office/drawing/2014/main" val="1674288185"/>
                  </a:ext>
                </a:extLst>
              </a:tr>
              <a:tr h="168019">
                <a:tc>
                  <a:txBody>
                    <a:bodyPr/>
                    <a:lstStyle/>
                    <a:p>
                      <a:pPr algn="ctr">
                        <a:lnSpc>
                          <a:spcPts val="1600"/>
                        </a:lnSpc>
                      </a:pPr>
                      <a:r>
                        <a:rPr kumimoji="1" lang="ja-JP" altLang="en-US" sz="1400" dirty="0"/>
                        <a:t>②</a:t>
                      </a:r>
                    </a:p>
                  </a:txBody>
                  <a:tcPr anchor="ctr"/>
                </a:tc>
                <a:tc>
                  <a:txBody>
                    <a:bodyPr/>
                    <a:lstStyle/>
                    <a:p>
                      <a:pPr algn="ctr">
                        <a:lnSpc>
                          <a:spcPts val="1600"/>
                        </a:lnSpc>
                      </a:pPr>
                      <a:r>
                        <a:rPr kumimoji="1" lang="en-US" altLang="ja-JP" sz="1400" dirty="0"/>
                        <a:t>2023/</a:t>
                      </a:r>
                      <a:r>
                        <a:rPr kumimoji="1" lang="ja-JP" altLang="en-US" sz="1400" dirty="0"/>
                        <a:t>　</a:t>
                      </a:r>
                      <a:r>
                        <a:rPr kumimoji="1" lang="en-US" altLang="ja-JP" sz="1400" dirty="0"/>
                        <a:t>9/27</a:t>
                      </a:r>
                      <a:endParaRPr kumimoji="1" lang="ja-JP" altLang="en-US" sz="1400" dirty="0"/>
                    </a:p>
                  </a:txBody>
                  <a:tcPr/>
                </a:tc>
                <a:tc vMerge="1">
                  <a:txBody>
                    <a:bodyPr/>
                    <a:lstStyle/>
                    <a:p>
                      <a:pPr algn="ctr">
                        <a:lnSpc>
                          <a:spcPts val="1600"/>
                        </a:lnSpc>
                      </a:pPr>
                      <a:endParaRPr kumimoji="1" lang="ja-JP" altLang="en-US" sz="1600" dirty="0"/>
                    </a:p>
                  </a:txBody>
                  <a:tcPr/>
                </a:tc>
                <a:tc>
                  <a:txBody>
                    <a:bodyPr/>
                    <a:lstStyle/>
                    <a:p>
                      <a:pPr algn="ctr">
                        <a:lnSpc>
                          <a:spcPts val="1600"/>
                        </a:lnSpc>
                      </a:pPr>
                      <a:r>
                        <a:rPr kumimoji="1" lang="en-US" altLang="ja-JP" sz="1400" dirty="0"/>
                        <a:t>165x507x518</a:t>
                      </a:r>
                      <a:endParaRPr kumimoji="1" lang="ja-JP" altLang="en-US" sz="1400" dirty="0"/>
                    </a:p>
                  </a:txBody>
                  <a:tcPr/>
                </a:tc>
                <a:tc>
                  <a:txBody>
                    <a:bodyPr/>
                    <a:lstStyle/>
                    <a:p>
                      <a:pPr algn="ctr">
                        <a:lnSpc>
                          <a:spcPts val="1600"/>
                        </a:lnSpc>
                      </a:pPr>
                      <a:r>
                        <a:rPr kumimoji="1" lang="en-US" altLang="ja-JP" sz="1400" dirty="0"/>
                        <a:t>133x142x417</a:t>
                      </a:r>
                      <a:endParaRPr kumimoji="1" lang="ja-JP" altLang="en-US" sz="1400" dirty="0"/>
                    </a:p>
                  </a:txBody>
                  <a:tcPr/>
                </a:tc>
                <a:extLst>
                  <a:ext uri="{0D108BD9-81ED-4DB2-BD59-A6C34878D82A}">
                    <a16:rowId xmlns:a16="http://schemas.microsoft.com/office/drawing/2014/main" val="1889102618"/>
                  </a:ext>
                </a:extLst>
              </a:tr>
              <a:tr h="168019">
                <a:tc>
                  <a:txBody>
                    <a:bodyPr/>
                    <a:lstStyle/>
                    <a:p>
                      <a:pPr algn="ctr">
                        <a:lnSpc>
                          <a:spcPts val="1600"/>
                        </a:lnSpc>
                      </a:pPr>
                      <a:r>
                        <a:rPr kumimoji="1" lang="ja-JP" altLang="en-US" sz="1400" dirty="0"/>
                        <a:t>③</a:t>
                      </a:r>
                    </a:p>
                  </a:txBody>
                  <a:tcPr anchor="ctr"/>
                </a:tc>
                <a:tc>
                  <a:txBody>
                    <a:bodyPr/>
                    <a:lstStyle/>
                    <a:p>
                      <a:pPr algn="ctr">
                        <a:lnSpc>
                          <a:spcPts val="1600"/>
                        </a:lnSpc>
                      </a:pPr>
                      <a:r>
                        <a:rPr kumimoji="1" lang="en-US" altLang="ja-JP" sz="1400" dirty="0"/>
                        <a:t>2023/</a:t>
                      </a:r>
                      <a:r>
                        <a:rPr kumimoji="1" lang="ja-JP" altLang="en-US" sz="1400" dirty="0"/>
                        <a:t>　</a:t>
                      </a:r>
                      <a:r>
                        <a:rPr kumimoji="1" lang="en-US" altLang="ja-JP" sz="1400" dirty="0"/>
                        <a:t>9/27</a:t>
                      </a:r>
                      <a:endParaRPr kumimoji="1" lang="ja-JP" altLang="en-US" sz="1400" dirty="0"/>
                    </a:p>
                  </a:txBody>
                  <a:tcPr/>
                </a:tc>
                <a:tc vMerge="1">
                  <a:txBody>
                    <a:bodyPr/>
                    <a:lstStyle/>
                    <a:p>
                      <a:pPr algn="ctr">
                        <a:lnSpc>
                          <a:spcPts val="1600"/>
                        </a:lnSpc>
                      </a:pPr>
                      <a:endParaRPr kumimoji="1" lang="ja-JP" altLang="en-US" sz="1600" dirty="0"/>
                    </a:p>
                  </a:txBody>
                  <a:tcPr/>
                </a:tc>
                <a:tc>
                  <a:txBody>
                    <a:bodyPr/>
                    <a:lstStyle/>
                    <a:p>
                      <a:pPr algn="ctr">
                        <a:lnSpc>
                          <a:spcPts val="1600"/>
                        </a:lnSpc>
                      </a:pPr>
                      <a:r>
                        <a:rPr kumimoji="1" lang="en-US" altLang="ja-JP" sz="1400" dirty="0"/>
                        <a:t>165x345x518</a:t>
                      </a:r>
                      <a:endParaRPr kumimoji="1" lang="ja-JP" altLang="en-US" sz="1400" dirty="0"/>
                    </a:p>
                  </a:txBody>
                  <a:tcPr/>
                </a:tc>
                <a:tc>
                  <a:txBody>
                    <a:bodyPr/>
                    <a:lstStyle/>
                    <a:p>
                      <a:pPr algn="ctr">
                        <a:lnSpc>
                          <a:spcPts val="1600"/>
                        </a:lnSpc>
                      </a:pPr>
                      <a:r>
                        <a:rPr kumimoji="1" lang="en-US" altLang="ja-JP" sz="1400" dirty="0"/>
                        <a:t>155x159x516</a:t>
                      </a:r>
                      <a:endParaRPr kumimoji="1" lang="ja-JP" altLang="en-US" sz="1400" dirty="0"/>
                    </a:p>
                  </a:txBody>
                  <a:tcPr/>
                </a:tc>
                <a:extLst>
                  <a:ext uri="{0D108BD9-81ED-4DB2-BD59-A6C34878D82A}">
                    <a16:rowId xmlns:a16="http://schemas.microsoft.com/office/drawing/2014/main" val="2158694103"/>
                  </a:ext>
                </a:extLst>
              </a:tr>
              <a:tr h="168019">
                <a:tc>
                  <a:txBody>
                    <a:bodyPr/>
                    <a:lstStyle/>
                    <a:p>
                      <a:pPr algn="ctr">
                        <a:lnSpc>
                          <a:spcPts val="1600"/>
                        </a:lnSpc>
                      </a:pPr>
                      <a:r>
                        <a:rPr kumimoji="1" lang="ja-JP" altLang="en-US" sz="1400" dirty="0"/>
                        <a:t>④</a:t>
                      </a:r>
                    </a:p>
                  </a:txBody>
                  <a:tcPr anchor="ctr"/>
                </a:tc>
                <a:tc>
                  <a:txBody>
                    <a:bodyPr/>
                    <a:lstStyle/>
                    <a:p>
                      <a:pPr algn="ctr">
                        <a:lnSpc>
                          <a:spcPts val="1600"/>
                        </a:lnSpc>
                      </a:pPr>
                      <a:r>
                        <a:rPr kumimoji="1" lang="en-US" altLang="ja-JP" sz="1400" dirty="0"/>
                        <a:t>2023/10/16</a:t>
                      </a:r>
                      <a:endParaRPr kumimoji="1" lang="ja-JP" altLang="en-US" sz="1400" dirty="0"/>
                    </a:p>
                  </a:txBody>
                  <a:tcPr/>
                </a:tc>
                <a:tc rowSpan="2">
                  <a:txBody>
                    <a:bodyPr/>
                    <a:lstStyle/>
                    <a:p>
                      <a:pPr algn="ctr">
                        <a:lnSpc>
                          <a:spcPts val="1600"/>
                        </a:lnSpc>
                      </a:pPr>
                      <a:r>
                        <a:rPr kumimoji="1" lang="en-US" altLang="ja-JP" sz="1400" dirty="0"/>
                        <a:t>B</a:t>
                      </a:r>
                      <a:endParaRPr kumimoji="1" lang="ja-JP" altLang="en-US" sz="1400" dirty="0"/>
                    </a:p>
                  </a:txBody>
                  <a:tcPr anchor="ctr"/>
                </a:tc>
                <a:tc>
                  <a:txBody>
                    <a:bodyPr/>
                    <a:lstStyle/>
                    <a:p>
                      <a:pPr algn="ctr">
                        <a:lnSpc>
                          <a:spcPts val="1600"/>
                        </a:lnSpc>
                      </a:pPr>
                      <a:r>
                        <a:rPr kumimoji="1" lang="en-US" altLang="ja-JP" sz="1400" dirty="0"/>
                        <a:t>150x165x518</a:t>
                      </a:r>
                      <a:endParaRPr kumimoji="1" lang="ja-JP" altLang="en-US" sz="1400" dirty="0"/>
                    </a:p>
                  </a:txBody>
                  <a:tcPr/>
                </a:tc>
                <a:tc>
                  <a:txBody>
                    <a:bodyPr/>
                    <a:lstStyle/>
                    <a:p>
                      <a:pPr algn="ctr">
                        <a:lnSpc>
                          <a:spcPts val="1600"/>
                        </a:lnSpc>
                      </a:pPr>
                      <a:r>
                        <a:rPr kumimoji="1" lang="en-US" altLang="ja-JP" sz="1400" dirty="0"/>
                        <a:t>111x156x176</a:t>
                      </a:r>
                      <a:endParaRPr kumimoji="1" lang="ja-JP" altLang="en-US" sz="1400" dirty="0"/>
                    </a:p>
                  </a:txBody>
                  <a:tcPr/>
                </a:tc>
                <a:extLst>
                  <a:ext uri="{0D108BD9-81ED-4DB2-BD59-A6C34878D82A}">
                    <a16:rowId xmlns:a16="http://schemas.microsoft.com/office/drawing/2014/main" val="2756304896"/>
                  </a:ext>
                </a:extLst>
              </a:tr>
              <a:tr h="168019">
                <a:tc>
                  <a:txBody>
                    <a:bodyPr/>
                    <a:lstStyle/>
                    <a:p>
                      <a:pPr algn="ctr">
                        <a:lnSpc>
                          <a:spcPts val="1600"/>
                        </a:lnSpc>
                      </a:pPr>
                      <a:r>
                        <a:rPr kumimoji="1" lang="ja-JP" altLang="en-US" sz="1400" dirty="0"/>
                        <a:t>⑤</a:t>
                      </a:r>
                    </a:p>
                  </a:txBody>
                  <a:tcPr anchor="ctr"/>
                </a:tc>
                <a:tc>
                  <a:txBody>
                    <a:bodyPr/>
                    <a:lstStyle/>
                    <a:p>
                      <a:pPr algn="ctr">
                        <a:lnSpc>
                          <a:spcPts val="1600"/>
                        </a:lnSpc>
                      </a:pPr>
                      <a:r>
                        <a:rPr kumimoji="1" lang="en-US" altLang="ja-JP" sz="1400" dirty="0"/>
                        <a:t>2023/10/16</a:t>
                      </a:r>
                      <a:endParaRPr kumimoji="1" lang="ja-JP" altLang="en-US" sz="1400" dirty="0"/>
                    </a:p>
                  </a:txBody>
                  <a:tcPr/>
                </a:tc>
                <a:tc vMerge="1">
                  <a:txBody>
                    <a:bodyPr/>
                    <a:lstStyle/>
                    <a:p>
                      <a:pPr algn="ctr">
                        <a:lnSpc>
                          <a:spcPts val="1600"/>
                        </a:lnSpc>
                      </a:pPr>
                      <a:endParaRPr kumimoji="1" lang="ja-JP" altLang="en-US" sz="1600" dirty="0"/>
                    </a:p>
                  </a:txBody>
                  <a:tcPr/>
                </a:tc>
                <a:tc>
                  <a:txBody>
                    <a:bodyPr/>
                    <a:lstStyle/>
                    <a:p>
                      <a:pPr algn="ctr">
                        <a:lnSpc>
                          <a:spcPts val="1600"/>
                        </a:lnSpc>
                      </a:pPr>
                      <a:r>
                        <a:rPr kumimoji="1" lang="en-US" altLang="ja-JP" sz="1400" dirty="0"/>
                        <a:t>125x165x303</a:t>
                      </a:r>
                      <a:endParaRPr kumimoji="1" lang="ja-JP" altLang="en-US" sz="1400" dirty="0"/>
                    </a:p>
                  </a:txBody>
                  <a:tcPr/>
                </a:tc>
                <a:tc>
                  <a:txBody>
                    <a:bodyPr/>
                    <a:lstStyle/>
                    <a:p>
                      <a:pPr algn="ctr">
                        <a:lnSpc>
                          <a:spcPts val="1600"/>
                        </a:lnSpc>
                      </a:pPr>
                      <a:r>
                        <a:rPr kumimoji="1" lang="en-US" altLang="ja-JP" sz="1400" dirty="0"/>
                        <a:t>76x76x107</a:t>
                      </a:r>
                      <a:endParaRPr kumimoji="1" lang="ja-JP" altLang="en-US" sz="1400" dirty="0"/>
                    </a:p>
                  </a:txBody>
                  <a:tcPr/>
                </a:tc>
                <a:extLst>
                  <a:ext uri="{0D108BD9-81ED-4DB2-BD59-A6C34878D82A}">
                    <a16:rowId xmlns:a16="http://schemas.microsoft.com/office/drawing/2014/main" val="423783873"/>
                  </a:ext>
                </a:extLst>
              </a:tr>
              <a:tr h="168019">
                <a:tc>
                  <a:txBody>
                    <a:bodyPr/>
                    <a:lstStyle/>
                    <a:p>
                      <a:pPr algn="ctr">
                        <a:lnSpc>
                          <a:spcPts val="1600"/>
                        </a:lnSpc>
                      </a:pPr>
                      <a:r>
                        <a:rPr kumimoji="1" lang="ja-JP" altLang="en-US" sz="1400" dirty="0"/>
                        <a:t>⑥</a:t>
                      </a:r>
                    </a:p>
                  </a:txBody>
                  <a:tcPr anchor="ctr"/>
                </a:tc>
                <a:tc>
                  <a:txBody>
                    <a:bodyPr/>
                    <a:lstStyle/>
                    <a:p>
                      <a:pPr algn="ctr">
                        <a:lnSpc>
                          <a:spcPts val="1600"/>
                        </a:lnSpc>
                      </a:pPr>
                      <a:r>
                        <a:rPr kumimoji="1" lang="en-US" altLang="ja-JP" sz="1400" dirty="0"/>
                        <a:t>2024/</a:t>
                      </a:r>
                      <a:r>
                        <a:rPr kumimoji="1" lang="ja-JP" altLang="en-US" sz="1400" dirty="0"/>
                        <a:t>　</a:t>
                      </a:r>
                      <a:r>
                        <a:rPr kumimoji="1" lang="en-US" altLang="ja-JP" sz="1400" dirty="0"/>
                        <a:t>2/</a:t>
                      </a:r>
                      <a:r>
                        <a:rPr kumimoji="1" lang="ja-JP" altLang="en-US" sz="1400" dirty="0"/>
                        <a:t> </a:t>
                      </a:r>
                      <a:r>
                        <a:rPr kumimoji="1" lang="en-US" altLang="ja-JP" sz="1400" dirty="0"/>
                        <a:t>1</a:t>
                      </a:r>
                      <a:endParaRPr kumimoji="1" lang="ja-JP" altLang="en-US" sz="1400" dirty="0"/>
                    </a:p>
                  </a:txBody>
                  <a:tcPr/>
                </a:tc>
                <a:tc>
                  <a:txBody>
                    <a:bodyPr/>
                    <a:lstStyle/>
                    <a:p>
                      <a:pPr algn="ctr">
                        <a:lnSpc>
                          <a:spcPts val="1600"/>
                        </a:lnSpc>
                      </a:pPr>
                      <a:r>
                        <a:rPr kumimoji="1" lang="en-US" altLang="ja-JP" sz="1400" dirty="0"/>
                        <a:t>C</a:t>
                      </a:r>
                      <a:endParaRPr kumimoji="1" lang="ja-JP" altLang="en-US" sz="1400" dirty="0"/>
                    </a:p>
                  </a:txBody>
                  <a:tcPr anchor="ctr"/>
                </a:tc>
                <a:tc>
                  <a:txBody>
                    <a:bodyPr/>
                    <a:lstStyle/>
                    <a:p>
                      <a:pPr algn="ctr">
                        <a:lnSpc>
                          <a:spcPts val="1600"/>
                        </a:lnSpc>
                      </a:pPr>
                      <a:r>
                        <a:rPr kumimoji="1" lang="en-US" altLang="ja-JP" sz="1400" dirty="0"/>
                        <a:t>130x160x190</a:t>
                      </a:r>
                      <a:endParaRPr kumimoji="1" lang="ja-JP" altLang="en-US" sz="1400" dirty="0"/>
                    </a:p>
                  </a:txBody>
                  <a:tcPr/>
                </a:tc>
                <a:tc>
                  <a:txBody>
                    <a:bodyPr/>
                    <a:lstStyle/>
                    <a:p>
                      <a:pPr algn="ctr">
                        <a:lnSpc>
                          <a:spcPts val="1600"/>
                        </a:lnSpc>
                      </a:pPr>
                      <a:r>
                        <a:rPr kumimoji="1" lang="en-US" altLang="ja-JP" sz="1400" dirty="0"/>
                        <a:t>105x108x153</a:t>
                      </a:r>
                      <a:endParaRPr kumimoji="1" lang="ja-JP" altLang="en-US" sz="1400" dirty="0"/>
                    </a:p>
                  </a:txBody>
                  <a:tcPr/>
                </a:tc>
                <a:extLst>
                  <a:ext uri="{0D108BD9-81ED-4DB2-BD59-A6C34878D82A}">
                    <a16:rowId xmlns:a16="http://schemas.microsoft.com/office/drawing/2014/main" val="889744703"/>
                  </a:ext>
                </a:extLst>
              </a:tr>
              <a:tr h="168019">
                <a:tc>
                  <a:txBody>
                    <a:bodyPr/>
                    <a:lstStyle/>
                    <a:p>
                      <a:pPr algn="ctr">
                        <a:lnSpc>
                          <a:spcPts val="1600"/>
                        </a:lnSpc>
                      </a:pPr>
                      <a:r>
                        <a:rPr kumimoji="1" lang="ja-JP" altLang="en-US" sz="1400" dirty="0"/>
                        <a:t>➆</a:t>
                      </a:r>
                    </a:p>
                  </a:txBody>
                  <a:tcPr anchor="ctr">
                    <a:solidFill>
                      <a:srgbClr val="FFFF00"/>
                    </a:solidFill>
                  </a:tcPr>
                </a:tc>
                <a:tc>
                  <a:txBody>
                    <a:bodyPr/>
                    <a:lstStyle/>
                    <a:p>
                      <a:pPr algn="ctr">
                        <a:lnSpc>
                          <a:spcPts val="1600"/>
                        </a:lnSpc>
                      </a:pPr>
                      <a:r>
                        <a:rPr kumimoji="1" lang="en-US" altLang="ja-JP" sz="1400" dirty="0"/>
                        <a:t>2024/</a:t>
                      </a:r>
                      <a:r>
                        <a:rPr kumimoji="1" lang="ja-JP" altLang="en-US" sz="1400" dirty="0"/>
                        <a:t>　</a:t>
                      </a:r>
                      <a:r>
                        <a:rPr kumimoji="1" lang="en-US" altLang="ja-JP" sz="1400" dirty="0"/>
                        <a:t>4/17</a:t>
                      </a:r>
                      <a:endParaRPr kumimoji="1" lang="ja-JP" altLang="en-US" sz="1400" dirty="0"/>
                    </a:p>
                  </a:txBody>
                  <a:tcPr>
                    <a:solidFill>
                      <a:srgbClr val="FFFF00"/>
                    </a:solidFill>
                  </a:tcPr>
                </a:tc>
                <a:tc>
                  <a:txBody>
                    <a:bodyPr/>
                    <a:lstStyle/>
                    <a:p>
                      <a:pPr algn="ctr">
                        <a:lnSpc>
                          <a:spcPts val="1600"/>
                        </a:lnSpc>
                      </a:pPr>
                      <a:r>
                        <a:rPr kumimoji="1" lang="en-US" altLang="ja-JP" sz="1400" dirty="0"/>
                        <a:t>CSM</a:t>
                      </a:r>
                      <a:endParaRPr kumimoji="1" lang="ja-JP" altLang="en-US" sz="1400" dirty="0"/>
                    </a:p>
                  </a:txBody>
                  <a:tcPr anchor="ctr">
                    <a:solidFill>
                      <a:srgbClr val="FFFF00"/>
                    </a:solidFill>
                  </a:tcPr>
                </a:tc>
                <a:tc>
                  <a:txBody>
                    <a:bodyPr/>
                    <a:lstStyle/>
                    <a:p>
                      <a:pPr algn="ctr">
                        <a:lnSpc>
                          <a:spcPts val="1600"/>
                        </a:lnSpc>
                      </a:pPr>
                      <a:r>
                        <a:rPr kumimoji="1" lang="en-US" altLang="ja-JP" sz="1400" dirty="0"/>
                        <a:t>60x130x155</a:t>
                      </a:r>
                      <a:endParaRPr kumimoji="1" lang="ja-JP" altLang="en-US" sz="1400" dirty="0"/>
                    </a:p>
                  </a:txBody>
                  <a:tcPr>
                    <a:solidFill>
                      <a:srgbClr val="FFFF00"/>
                    </a:solidFill>
                  </a:tcPr>
                </a:tc>
                <a:tc>
                  <a:txBody>
                    <a:bodyPr/>
                    <a:lstStyle/>
                    <a:p>
                      <a:pPr algn="ctr">
                        <a:lnSpc>
                          <a:spcPts val="1600"/>
                        </a:lnSpc>
                      </a:pPr>
                      <a:r>
                        <a:rPr kumimoji="1" lang="en-US" altLang="ja-JP" sz="1400" dirty="0"/>
                        <a:t>56x80x121</a:t>
                      </a:r>
                      <a:endParaRPr kumimoji="1" lang="ja-JP" altLang="en-US" sz="1400" dirty="0"/>
                    </a:p>
                  </a:txBody>
                  <a:tcPr>
                    <a:solidFill>
                      <a:srgbClr val="FFFF00"/>
                    </a:solidFill>
                  </a:tcPr>
                </a:tc>
                <a:extLst>
                  <a:ext uri="{0D108BD9-81ED-4DB2-BD59-A6C34878D82A}">
                    <a16:rowId xmlns:a16="http://schemas.microsoft.com/office/drawing/2014/main" val="3500939652"/>
                  </a:ext>
                </a:extLst>
              </a:tr>
            </a:tbl>
          </a:graphicData>
        </a:graphic>
      </p:graphicFrame>
      <p:grpSp>
        <p:nvGrpSpPr>
          <p:cNvPr id="142" name="グループ化 141">
            <a:extLst>
              <a:ext uri="{FF2B5EF4-FFF2-40B4-BE49-F238E27FC236}">
                <a16:creationId xmlns:a16="http://schemas.microsoft.com/office/drawing/2014/main" id="{57979EC7-89D0-A66D-BD88-6022927CE573}"/>
              </a:ext>
            </a:extLst>
          </p:cNvPr>
          <p:cNvGrpSpPr/>
          <p:nvPr/>
        </p:nvGrpSpPr>
        <p:grpSpPr>
          <a:xfrm>
            <a:off x="65358" y="3401086"/>
            <a:ext cx="2562426" cy="1746760"/>
            <a:chOff x="35496" y="3501008"/>
            <a:chExt cx="2562426" cy="1746760"/>
          </a:xfrm>
        </p:grpSpPr>
        <p:sp>
          <p:nvSpPr>
            <p:cNvPr id="8" name="直方体 7">
              <a:extLst>
                <a:ext uri="{FF2B5EF4-FFF2-40B4-BE49-F238E27FC236}">
                  <a16:creationId xmlns:a16="http://schemas.microsoft.com/office/drawing/2014/main" id="{A4721716-3585-AFCC-EAFE-1C2FC6DBF40C}"/>
                </a:ext>
              </a:extLst>
            </p:cNvPr>
            <p:cNvSpPr/>
            <p:nvPr/>
          </p:nvSpPr>
          <p:spPr>
            <a:xfrm>
              <a:off x="390873" y="3501008"/>
              <a:ext cx="2196244" cy="1278992"/>
            </a:xfrm>
            <a:prstGeom prst="cube">
              <a:avLst>
                <a:gd name="adj" fmla="val 62927"/>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5" name="直線コネクタ 14">
              <a:extLst>
                <a:ext uri="{FF2B5EF4-FFF2-40B4-BE49-F238E27FC236}">
                  <a16:creationId xmlns:a16="http://schemas.microsoft.com/office/drawing/2014/main" id="{F294D6E1-7515-1CD7-FC7B-DE616F836F0C}"/>
                </a:ext>
              </a:extLst>
            </p:cNvPr>
            <p:cNvCxnSpPr>
              <a:cxnSpLocks/>
            </p:cNvCxnSpPr>
            <p:nvPr/>
          </p:nvCxnSpPr>
          <p:spPr>
            <a:xfrm>
              <a:off x="1775789" y="4761642"/>
              <a:ext cx="0" cy="3955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38D8C0B2-30AC-874B-1A18-168C945062E0}"/>
                </a:ext>
              </a:extLst>
            </p:cNvPr>
            <p:cNvCxnSpPr>
              <a:cxnSpLocks/>
            </p:cNvCxnSpPr>
            <p:nvPr/>
          </p:nvCxnSpPr>
          <p:spPr>
            <a:xfrm>
              <a:off x="2592535" y="3980407"/>
              <a:ext cx="0" cy="3846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7E322B3A-B489-C238-CFB0-B9A97A26C1AE}"/>
                </a:ext>
              </a:extLst>
            </p:cNvPr>
            <p:cNvCxnSpPr/>
            <p:nvPr/>
          </p:nvCxnSpPr>
          <p:spPr>
            <a:xfrm>
              <a:off x="395562" y="5064758"/>
              <a:ext cx="1384916" cy="0"/>
            </a:xfrm>
            <a:prstGeom prst="straightConnector1">
              <a:avLst/>
            </a:prstGeom>
            <a:ln>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C7897CCB-26DA-677C-6A66-9D6714ECA8B7}"/>
                </a:ext>
              </a:extLst>
            </p:cNvPr>
            <p:cNvCxnSpPr>
              <a:cxnSpLocks/>
            </p:cNvCxnSpPr>
            <p:nvPr/>
          </p:nvCxnSpPr>
          <p:spPr>
            <a:xfrm rot="5400000">
              <a:off x="236053" y="4641549"/>
              <a:ext cx="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4B16CD3-B60A-30C4-F8DB-3F6E05AB74C4}"/>
                </a:ext>
              </a:extLst>
            </p:cNvPr>
            <p:cNvCxnSpPr>
              <a:cxnSpLocks/>
            </p:cNvCxnSpPr>
            <p:nvPr/>
          </p:nvCxnSpPr>
          <p:spPr>
            <a:xfrm rot="5400000">
              <a:off x="262686" y="4157958"/>
              <a:ext cx="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E70A74F0-1F11-BBF5-FB90-AAD5B455E32F}"/>
                </a:ext>
              </a:extLst>
            </p:cNvPr>
            <p:cNvCxnSpPr/>
            <p:nvPr/>
          </p:nvCxnSpPr>
          <p:spPr>
            <a:xfrm>
              <a:off x="236053" y="4301974"/>
              <a:ext cx="0" cy="459668"/>
            </a:xfrm>
            <a:prstGeom prst="straightConnector1">
              <a:avLst/>
            </a:prstGeom>
            <a:ln>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24" name="フリーフォーム: 図形 23">
              <a:extLst>
                <a:ext uri="{FF2B5EF4-FFF2-40B4-BE49-F238E27FC236}">
                  <a16:creationId xmlns:a16="http://schemas.microsoft.com/office/drawing/2014/main" id="{88A58D53-A100-A7FC-BABB-D6D7318DC802}"/>
                </a:ext>
              </a:extLst>
            </p:cNvPr>
            <p:cNvSpPr/>
            <p:nvPr/>
          </p:nvSpPr>
          <p:spPr>
            <a:xfrm>
              <a:off x="587211" y="4109116"/>
              <a:ext cx="1397391" cy="459545"/>
            </a:xfrm>
            <a:custGeom>
              <a:avLst/>
              <a:gdLst>
                <a:gd name="connsiteX0" fmla="*/ 0 w 1397391"/>
                <a:gd name="connsiteY0" fmla="*/ 0 h 459545"/>
                <a:gd name="connsiteX1" fmla="*/ 1397391 w 1397391"/>
                <a:gd name="connsiteY1" fmla="*/ 0 h 459545"/>
                <a:gd name="connsiteX2" fmla="*/ 1397391 w 1397391"/>
                <a:gd name="connsiteY2" fmla="*/ 459545 h 459545"/>
              </a:gdLst>
              <a:ahLst/>
              <a:cxnLst>
                <a:cxn ang="0">
                  <a:pos x="connsiteX0" y="connsiteY0"/>
                </a:cxn>
                <a:cxn ang="0">
                  <a:pos x="connsiteX1" y="connsiteY1"/>
                </a:cxn>
                <a:cxn ang="0">
                  <a:pos x="connsiteX2" y="connsiteY2"/>
                </a:cxn>
              </a:cxnLst>
              <a:rect l="l" t="t" r="r" b="b"/>
              <a:pathLst>
                <a:path w="1397391" h="459545">
                  <a:moveTo>
                    <a:pt x="0" y="0"/>
                  </a:moveTo>
                  <a:lnTo>
                    <a:pt x="1397391" y="0"/>
                  </a:lnTo>
                  <a:lnTo>
                    <a:pt x="1397391" y="459545"/>
                  </a:lnTo>
                </a:path>
              </a:pathLst>
            </a:cu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13D4595D-CAA6-6997-0BF4-DB973D7A7958}"/>
                </a:ext>
              </a:extLst>
            </p:cNvPr>
            <p:cNvCxnSpPr>
              <a:cxnSpLocks/>
            </p:cNvCxnSpPr>
            <p:nvPr/>
          </p:nvCxnSpPr>
          <p:spPr>
            <a:xfrm>
              <a:off x="1984602" y="4568661"/>
              <a:ext cx="0" cy="1564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07C25C67-5D39-0351-2B46-A290376E2A7B}"/>
                </a:ext>
              </a:extLst>
            </p:cNvPr>
            <p:cNvCxnSpPr/>
            <p:nvPr/>
          </p:nvCxnSpPr>
          <p:spPr>
            <a:xfrm flipV="1">
              <a:off x="1775789" y="4660347"/>
              <a:ext cx="208813" cy="208813"/>
            </a:xfrm>
            <a:prstGeom prst="straightConnector1">
              <a:avLst/>
            </a:prstGeom>
            <a:ln>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70B51817-2430-2400-1B38-E8944DCA8144}"/>
                </a:ext>
              </a:extLst>
            </p:cNvPr>
            <p:cNvCxnSpPr/>
            <p:nvPr/>
          </p:nvCxnSpPr>
          <p:spPr>
            <a:xfrm flipV="1">
              <a:off x="1786594" y="4273856"/>
              <a:ext cx="811328" cy="811328"/>
            </a:xfrm>
            <a:prstGeom prst="straightConnector1">
              <a:avLst/>
            </a:prstGeom>
            <a:ln>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FF8B6B5E-FE45-8F40-9C9C-475ECC0E83BF}"/>
                </a:ext>
              </a:extLst>
            </p:cNvPr>
            <p:cNvCxnSpPr>
              <a:cxnSpLocks/>
            </p:cNvCxnSpPr>
            <p:nvPr/>
          </p:nvCxnSpPr>
          <p:spPr>
            <a:xfrm>
              <a:off x="390873" y="4761642"/>
              <a:ext cx="0" cy="3955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44D446A2-B135-F515-9D0A-F1D06318F3B6}"/>
                </a:ext>
              </a:extLst>
            </p:cNvPr>
            <p:cNvSpPr txBox="1"/>
            <p:nvPr/>
          </p:nvSpPr>
          <p:spPr>
            <a:xfrm>
              <a:off x="866467" y="5001547"/>
              <a:ext cx="419439" cy="246221"/>
            </a:xfrm>
            <a:prstGeom prst="rect">
              <a:avLst/>
            </a:prstGeom>
            <a:noFill/>
            <a:ln>
              <a:noFill/>
            </a:ln>
          </p:spPr>
          <p:txBody>
            <a:bodyPr wrap="square" rtlCol="0">
              <a:spAutoFit/>
            </a:bodyPr>
            <a:lstStyle/>
            <a:p>
              <a:pPr algn="ctr"/>
              <a:r>
                <a:rPr lang="en-US" altLang="ja-JP" sz="1000" dirty="0"/>
                <a:t>518</a:t>
              </a:r>
            </a:p>
          </p:txBody>
        </p:sp>
        <p:sp>
          <p:nvSpPr>
            <p:cNvPr id="36" name="テキスト ボックス 35">
              <a:extLst>
                <a:ext uri="{FF2B5EF4-FFF2-40B4-BE49-F238E27FC236}">
                  <a16:creationId xmlns:a16="http://schemas.microsoft.com/office/drawing/2014/main" id="{B5891F71-FA46-9966-E8F7-25AA53346A66}"/>
                </a:ext>
              </a:extLst>
            </p:cNvPr>
            <p:cNvSpPr txBox="1"/>
            <p:nvPr/>
          </p:nvSpPr>
          <p:spPr>
            <a:xfrm rot="18900000">
              <a:off x="2073621" y="4563922"/>
              <a:ext cx="419439" cy="246221"/>
            </a:xfrm>
            <a:prstGeom prst="rect">
              <a:avLst/>
            </a:prstGeom>
            <a:noFill/>
            <a:ln>
              <a:noFill/>
            </a:ln>
          </p:spPr>
          <p:txBody>
            <a:bodyPr wrap="square" rtlCol="0">
              <a:spAutoFit/>
            </a:bodyPr>
            <a:lstStyle/>
            <a:p>
              <a:pPr algn="ctr"/>
              <a:r>
                <a:rPr lang="en-US" altLang="ja-JP" sz="1000" dirty="0"/>
                <a:t>660</a:t>
              </a:r>
            </a:p>
          </p:txBody>
        </p:sp>
        <p:sp>
          <p:nvSpPr>
            <p:cNvPr id="37" name="テキスト ボックス 36">
              <a:extLst>
                <a:ext uri="{FF2B5EF4-FFF2-40B4-BE49-F238E27FC236}">
                  <a16:creationId xmlns:a16="http://schemas.microsoft.com/office/drawing/2014/main" id="{4E3AC4A2-F76A-D525-EBED-B7D097B5D960}"/>
                </a:ext>
              </a:extLst>
            </p:cNvPr>
            <p:cNvSpPr txBox="1"/>
            <p:nvPr/>
          </p:nvSpPr>
          <p:spPr>
            <a:xfrm rot="18900000">
              <a:off x="1702173" y="4726727"/>
              <a:ext cx="419439" cy="246221"/>
            </a:xfrm>
            <a:prstGeom prst="rect">
              <a:avLst/>
            </a:prstGeom>
            <a:noFill/>
            <a:ln>
              <a:noFill/>
            </a:ln>
          </p:spPr>
          <p:txBody>
            <a:bodyPr wrap="square" rtlCol="0">
              <a:spAutoFit/>
            </a:bodyPr>
            <a:lstStyle/>
            <a:p>
              <a:pPr algn="ctr"/>
              <a:r>
                <a:rPr lang="en-US" altLang="ja-JP" sz="1000" dirty="0"/>
                <a:t>159</a:t>
              </a:r>
            </a:p>
          </p:txBody>
        </p:sp>
        <p:sp>
          <p:nvSpPr>
            <p:cNvPr id="38" name="テキスト ボックス 37">
              <a:extLst>
                <a:ext uri="{FF2B5EF4-FFF2-40B4-BE49-F238E27FC236}">
                  <a16:creationId xmlns:a16="http://schemas.microsoft.com/office/drawing/2014/main" id="{46F16477-C283-DC29-F742-FD9CD3DF277B}"/>
                </a:ext>
              </a:extLst>
            </p:cNvPr>
            <p:cNvSpPr txBox="1"/>
            <p:nvPr/>
          </p:nvSpPr>
          <p:spPr>
            <a:xfrm rot="16200000">
              <a:off x="-51113" y="4415597"/>
              <a:ext cx="419439" cy="246221"/>
            </a:xfrm>
            <a:prstGeom prst="rect">
              <a:avLst/>
            </a:prstGeom>
            <a:noFill/>
            <a:ln>
              <a:noFill/>
            </a:ln>
          </p:spPr>
          <p:txBody>
            <a:bodyPr wrap="square" rtlCol="0">
              <a:spAutoFit/>
            </a:bodyPr>
            <a:lstStyle/>
            <a:p>
              <a:pPr algn="ctr"/>
              <a:r>
                <a:rPr lang="en-US" altLang="ja-JP" sz="1000" dirty="0"/>
                <a:t>165</a:t>
              </a:r>
            </a:p>
          </p:txBody>
        </p:sp>
        <p:sp>
          <p:nvSpPr>
            <p:cNvPr id="132" name="フリーフォーム: 図形 131">
              <a:extLst>
                <a:ext uri="{FF2B5EF4-FFF2-40B4-BE49-F238E27FC236}">
                  <a16:creationId xmlns:a16="http://schemas.microsoft.com/office/drawing/2014/main" id="{C994A757-6C8B-4D2B-56E8-52430CF04B8E}"/>
                </a:ext>
              </a:extLst>
            </p:cNvPr>
            <p:cNvSpPr/>
            <p:nvPr/>
          </p:nvSpPr>
          <p:spPr>
            <a:xfrm>
              <a:off x="389860" y="4097079"/>
              <a:ext cx="1587796" cy="687572"/>
            </a:xfrm>
            <a:custGeom>
              <a:avLst/>
              <a:gdLst>
                <a:gd name="connsiteX0" fmla="*/ 0 w 1587796"/>
                <a:gd name="connsiteY0" fmla="*/ 687572 h 687572"/>
                <a:gd name="connsiteX1" fmla="*/ 0 w 1587796"/>
                <a:gd name="connsiteY1" fmla="*/ 191386 h 687572"/>
                <a:gd name="connsiteX2" fmla="*/ 212652 w 1587796"/>
                <a:gd name="connsiteY2" fmla="*/ 0 h 687572"/>
                <a:gd name="connsiteX3" fmla="*/ 1587796 w 1587796"/>
                <a:gd name="connsiteY3" fmla="*/ 0 h 687572"/>
                <a:gd name="connsiteX4" fmla="*/ 1587796 w 1587796"/>
                <a:gd name="connsiteY4" fmla="*/ 467833 h 687572"/>
                <a:gd name="connsiteX5" fmla="*/ 1396410 w 1587796"/>
                <a:gd name="connsiteY5" fmla="*/ 659219 h 687572"/>
                <a:gd name="connsiteX6" fmla="*/ 0 w 1587796"/>
                <a:gd name="connsiteY6" fmla="*/ 687572 h 68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7796" h="687572">
                  <a:moveTo>
                    <a:pt x="0" y="687572"/>
                  </a:moveTo>
                  <a:lnTo>
                    <a:pt x="0" y="191386"/>
                  </a:lnTo>
                  <a:lnTo>
                    <a:pt x="212652" y="0"/>
                  </a:lnTo>
                  <a:lnTo>
                    <a:pt x="1587796" y="0"/>
                  </a:lnTo>
                  <a:lnTo>
                    <a:pt x="1587796" y="467833"/>
                  </a:lnTo>
                  <a:lnTo>
                    <a:pt x="1396410" y="659219"/>
                  </a:lnTo>
                  <a:lnTo>
                    <a:pt x="0" y="687572"/>
                  </a:lnTo>
                  <a:close/>
                </a:path>
              </a:pathLst>
            </a:custGeom>
            <a:solidFill>
              <a:srgbClr val="FFFF00">
                <a:alpha val="1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テキスト ボックス 132">
              <a:extLst>
                <a:ext uri="{FF2B5EF4-FFF2-40B4-BE49-F238E27FC236}">
                  <a16:creationId xmlns:a16="http://schemas.microsoft.com/office/drawing/2014/main" id="{F6632F6D-BF85-FC7C-287A-E4EEF13334C2}"/>
                </a:ext>
              </a:extLst>
            </p:cNvPr>
            <p:cNvSpPr txBox="1"/>
            <p:nvPr/>
          </p:nvSpPr>
          <p:spPr>
            <a:xfrm>
              <a:off x="878300" y="4407965"/>
              <a:ext cx="419439" cy="246221"/>
            </a:xfrm>
            <a:prstGeom prst="rect">
              <a:avLst/>
            </a:prstGeom>
            <a:noFill/>
            <a:ln>
              <a:noFill/>
            </a:ln>
          </p:spPr>
          <p:txBody>
            <a:bodyPr wrap="square" rtlCol="0">
              <a:spAutoFit/>
            </a:bodyPr>
            <a:lstStyle/>
            <a:p>
              <a:pPr algn="ctr"/>
              <a:r>
                <a:rPr lang="ja-JP" altLang="en-US" sz="1000" b="1" dirty="0"/>
                <a:t>①</a:t>
              </a:r>
              <a:endParaRPr lang="en-US" altLang="ja-JP" sz="1000" b="1" dirty="0"/>
            </a:p>
          </p:txBody>
        </p:sp>
      </p:grpSp>
      <p:grpSp>
        <p:nvGrpSpPr>
          <p:cNvPr id="143" name="グループ化 142">
            <a:extLst>
              <a:ext uri="{FF2B5EF4-FFF2-40B4-BE49-F238E27FC236}">
                <a16:creationId xmlns:a16="http://schemas.microsoft.com/office/drawing/2014/main" id="{C9F82054-C418-D95C-DEEF-13D8E05987ED}"/>
              </a:ext>
            </a:extLst>
          </p:cNvPr>
          <p:cNvGrpSpPr/>
          <p:nvPr/>
        </p:nvGrpSpPr>
        <p:grpSpPr>
          <a:xfrm>
            <a:off x="3419872" y="3516956"/>
            <a:ext cx="2416362" cy="1595320"/>
            <a:chOff x="3193311" y="3652448"/>
            <a:chExt cx="2416362" cy="1595320"/>
          </a:xfrm>
        </p:grpSpPr>
        <p:sp>
          <p:nvSpPr>
            <p:cNvPr id="39" name="直方体 38">
              <a:extLst>
                <a:ext uri="{FF2B5EF4-FFF2-40B4-BE49-F238E27FC236}">
                  <a16:creationId xmlns:a16="http://schemas.microsoft.com/office/drawing/2014/main" id="{B3CD3C81-C84B-D18C-6FB3-290CE915A8AD}"/>
                </a:ext>
              </a:extLst>
            </p:cNvPr>
            <p:cNvSpPr/>
            <p:nvPr/>
          </p:nvSpPr>
          <p:spPr>
            <a:xfrm>
              <a:off x="3548688" y="3652448"/>
              <a:ext cx="2046626" cy="1127552"/>
            </a:xfrm>
            <a:prstGeom prst="cube">
              <a:avLst>
                <a:gd name="adj" fmla="val 58100"/>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0" name="直線コネクタ 39">
              <a:extLst>
                <a:ext uri="{FF2B5EF4-FFF2-40B4-BE49-F238E27FC236}">
                  <a16:creationId xmlns:a16="http://schemas.microsoft.com/office/drawing/2014/main" id="{B8ECF2D8-DE5B-065C-6159-48FDFDFE8177}"/>
                </a:ext>
              </a:extLst>
            </p:cNvPr>
            <p:cNvCxnSpPr>
              <a:cxnSpLocks/>
            </p:cNvCxnSpPr>
            <p:nvPr/>
          </p:nvCxnSpPr>
          <p:spPr>
            <a:xfrm>
              <a:off x="4933604" y="4761642"/>
              <a:ext cx="0" cy="3955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A5BE5BB5-BB12-413A-365C-039FA727AD86}"/>
                </a:ext>
              </a:extLst>
            </p:cNvPr>
            <p:cNvCxnSpPr>
              <a:cxnSpLocks/>
            </p:cNvCxnSpPr>
            <p:nvPr/>
          </p:nvCxnSpPr>
          <p:spPr>
            <a:xfrm>
              <a:off x="5609673" y="4092948"/>
              <a:ext cx="0" cy="3846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AE0058B5-6E94-89C9-BE83-8ED5E278BA7E}"/>
                </a:ext>
              </a:extLst>
            </p:cNvPr>
            <p:cNvCxnSpPr/>
            <p:nvPr/>
          </p:nvCxnSpPr>
          <p:spPr>
            <a:xfrm>
              <a:off x="3553377" y="5064758"/>
              <a:ext cx="1384916" cy="0"/>
            </a:xfrm>
            <a:prstGeom prst="straightConnector1">
              <a:avLst/>
            </a:prstGeom>
            <a:ln>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2DA6DE9B-415F-FE0B-C123-43508D9564B2}"/>
                </a:ext>
              </a:extLst>
            </p:cNvPr>
            <p:cNvCxnSpPr>
              <a:cxnSpLocks/>
            </p:cNvCxnSpPr>
            <p:nvPr/>
          </p:nvCxnSpPr>
          <p:spPr>
            <a:xfrm rot="5400000">
              <a:off x="3393868" y="4641549"/>
              <a:ext cx="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5CD6350-0E3E-5C39-21C9-30F5C90F4A4C}"/>
                </a:ext>
              </a:extLst>
            </p:cNvPr>
            <p:cNvCxnSpPr>
              <a:cxnSpLocks/>
            </p:cNvCxnSpPr>
            <p:nvPr/>
          </p:nvCxnSpPr>
          <p:spPr>
            <a:xfrm rot="5400000">
              <a:off x="3420501" y="4157958"/>
              <a:ext cx="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DD8D3751-BDE7-FBA4-2AB7-B08717F8739F}"/>
                </a:ext>
              </a:extLst>
            </p:cNvPr>
            <p:cNvCxnSpPr/>
            <p:nvPr/>
          </p:nvCxnSpPr>
          <p:spPr>
            <a:xfrm>
              <a:off x="3393868" y="4301974"/>
              <a:ext cx="0" cy="459668"/>
            </a:xfrm>
            <a:prstGeom prst="straightConnector1">
              <a:avLst/>
            </a:prstGeom>
            <a:ln>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46" name="フリーフォーム: 図形 45">
              <a:extLst>
                <a:ext uri="{FF2B5EF4-FFF2-40B4-BE49-F238E27FC236}">
                  <a16:creationId xmlns:a16="http://schemas.microsoft.com/office/drawing/2014/main" id="{7FC8CBF4-1549-F661-E87D-E23DBDEA17A8}"/>
                </a:ext>
              </a:extLst>
            </p:cNvPr>
            <p:cNvSpPr/>
            <p:nvPr/>
          </p:nvSpPr>
          <p:spPr>
            <a:xfrm>
              <a:off x="3745026" y="4109116"/>
              <a:ext cx="1397391" cy="459545"/>
            </a:xfrm>
            <a:custGeom>
              <a:avLst/>
              <a:gdLst>
                <a:gd name="connsiteX0" fmla="*/ 0 w 1397391"/>
                <a:gd name="connsiteY0" fmla="*/ 0 h 459545"/>
                <a:gd name="connsiteX1" fmla="*/ 1397391 w 1397391"/>
                <a:gd name="connsiteY1" fmla="*/ 0 h 459545"/>
                <a:gd name="connsiteX2" fmla="*/ 1397391 w 1397391"/>
                <a:gd name="connsiteY2" fmla="*/ 459545 h 459545"/>
              </a:gdLst>
              <a:ahLst/>
              <a:cxnLst>
                <a:cxn ang="0">
                  <a:pos x="connsiteX0" y="connsiteY0"/>
                </a:cxn>
                <a:cxn ang="0">
                  <a:pos x="connsiteX1" y="connsiteY1"/>
                </a:cxn>
                <a:cxn ang="0">
                  <a:pos x="connsiteX2" y="connsiteY2"/>
                </a:cxn>
              </a:cxnLst>
              <a:rect l="l" t="t" r="r" b="b"/>
              <a:pathLst>
                <a:path w="1397391" h="459545">
                  <a:moveTo>
                    <a:pt x="0" y="0"/>
                  </a:moveTo>
                  <a:lnTo>
                    <a:pt x="1397391" y="0"/>
                  </a:lnTo>
                  <a:lnTo>
                    <a:pt x="1397391" y="459545"/>
                  </a:lnTo>
                </a:path>
              </a:pathLst>
            </a:cu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7" name="直線コネクタ 46">
              <a:extLst>
                <a:ext uri="{FF2B5EF4-FFF2-40B4-BE49-F238E27FC236}">
                  <a16:creationId xmlns:a16="http://schemas.microsoft.com/office/drawing/2014/main" id="{C4B1C1C1-F2A9-C615-765D-9133182C1559}"/>
                </a:ext>
              </a:extLst>
            </p:cNvPr>
            <p:cNvCxnSpPr>
              <a:cxnSpLocks/>
            </p:cNvCxnSpPr>
            <p:nvPr/>
          </p:nvCxnSpPr>
          <p:spPr>
            <a:xfrm>
              <a:off x="5142417" y="4568661"/>
              <a:ext cx="0" cy="1564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ECEE1F74-C7BE-525F-1FDB-BEFCB10F1AAC}"/>
                </a:ext>
              </a:extLst>
            </p:cNvPr>
            <p:cNvCxnSpPr/>
            <p:nvPr/>
          </p:nvCxnSpPr>
          <p:spPr>
            <a:xfrm flipV="1">
              <a:off x="4933604" y="4660347"/>
              <a:ext cx="208813" cy="208813"/>
            </a:xfrm>
            <a:prstGeom prst="straightConnector1">
              <a:avLst/>
            </a:prstGeom>
            <a:ln>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BAFA42C0-3F8B-EAF4-A9F1-457D8208CFC7}"/>
                </a:ext>
              </a:extLst>
            </p:cNvPr>
            <p:cNvCxnSpPr>
              <a:cxnSpLocks/>
            </p:cNvCxnSpPr>
            <p:nvPr/>
          </p:nvCxnSpPr>
          <p:spPr>
            <a:xfrm flipV="1">
              <a:off x="4944409" y="4434279"/>
              <a:ext cx="650905" cy="650905"/>
            </a:xfrm>
            <a:prstGeom prst="straightConnector1">
              <a:avLst/>
            </a:prstGeom>
            <a:ln>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188A581B-50CE-F15A-EC1D-DBB67CF327CF}"/>
                </a:ext>
              </a:extLst>
            </p:cNvPr>
            <p:cNvCxnSpPr>
              <a:cxnSpLocks/>
            </p:cNvCxnSpPr>
            <p:nvPr/>
          </p:nvCxnSpPr>
          <p:spPr>
            <a:xfrm>
              <a:off x="3548688" y="4761642"/>
              <a:ext cx="0" cy="3955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ED5CDE0F-A60B-7864-B710-109F137DB6AF}"/>
                </a:ext>
              </a:extLst>
            </p:cNvPr>
            <p:cNvSpPr txBox="1"/>
            <p:nvPr/>
          </p:nvSpPr>
          <p:spPr>
            <a:xfrm>
              <a:off x="4024282" y="5001547"/>
              <a:ext cx="419439" cy="246221"/>
            </a:xfrm>
            <a:prstGeom prst="rect">
              <a:avLst/>
            </a:prstGeom>
            <a:noFill/>
            <a:ln>
              <a:noFill/>
            </a:ln>
          </p:spPr>
          <p:txBody>
            <a:bodyPr wrap="square" rtlCol="0">
              <a:spAutoFit/>
            </a:bodyPr>
            <a:lstStyle/>
            <a:p>
              <a:pPr algn="ctr"/>
              <a:r>
                <a:rPr lang="en-US" altLang="ja-JP" sz="1000" dirty="0"/>
                <a:t>518</a:t>
              </a:r>
            </a:p>
          </p:txBody>
        </p:sp>
        <p:sp>
          <p:nvSpPr>
            <p:cNvPr id="52" name="テキスト ボックス 51">
              <a:extLst>
                <a:ext uri="{FF2B5EF4-FFF2-40B4-BE49-F238E27FC236}">
                  <a16:creationId xmlns:a16="http://schemas.microsoft.com/office/drawing/2014/main" id="{75EEF60C-BD07-BC12-7ADC-C01E904549C3}"/>
                </a:ext>
              </a:extLst>
            </p:cNvPr>
            <p:cNvSpPr txBox="1"/>
            <p:nvPr/>
          </p:nvSpPr>
          <p:spPr>
            <a:xfrm rot="18900000">
              <a:off x="5157429" y="4625316"/>
              <a:ext cx="419439" cy="246221"/>
            </a:xfrm>
            <a:prstGeom prst="rect">
              <a:avLst/>
            </a:prstGeom>
            <a:noFill/>
            <a:ln>
              <a:noFill/>
            </a:ln>
          </p:spPr>
          <p:txBody>
            <a:bodyPr wrap="square" rtlCol="0">
              <a:spAutoFit/>
            </a:bodyPr>
            <a:lstStyle/>
            <a:p>
              <a:pPr algn="ctr"/>
              <a:r>
                <a:rPr lang="en-US" altLang="ja-JP" sz="1000" dirty="0"/>
                <a:t>507</a:t>
              </a:r>
            </a:p>
          </p:txBody>
        </p:sp>
        <p:sp>
          <p:nvSpPr>
            <p:cNvPr id="53" name="テキスト ボックス 52">
              <a:extLst>
                <a:ext uri="{FF2B5EF4-FFF2-40B4-BE49-F238E27FC236}">
                  <a16:creationId xmlns:a16="http://schemas.microsoft.com/office/drawing/2014/main" id="{8AB13B52-E849-D627-617A-9D73F603C3FB}"/>
                </a:ext>
              </a:extLst>
            </p:cNvPr>
            <p:cNvSpPr txBox="1"/>
            <p:nvPr/>
          </p:nvSpPr>
          <p:spPr>
            <a:xfrm rot="18900000">
              <a:off x="4859988" y="4726727"/>
              <a:ext cx="419439" cy="246221"/>
            </a:xfrm>
            <a:prstGeom prst="rect">
              <a:avLst/>
            </a:prstGeom>
            <a:noFill/>
            <a:ln>
              <a:noFill/>
            </a:ln>
          </p:spPr>
          <p:txBody>
            <a:bodyPr wrap="square" rtlCol="0">
              <a:spAutoFit/>
            </a:bodyPr>
            <a:lstStyle/>
            <a:p>
              <a:pPr algn="ctr"/>
              <a:r>
                <a:rPr lang="en-US" altLang="ja-JP" sz="1000" dirty="0"/>
                <a:t>142</a:t>
              </a:r>
            </a:p>
          </p:txBody>
        </p:sp>
        <p:sp>
          <p:nvSpPr>
            <p:cNvPr id="54" name="テキスト ボックス 53">
              <a:extLst>
                <a:ext uri="{FF2B5EF4-FFF2-40B4-BE49-F238E27FC236}">
                  <a16:creationId xmlns:a16="http://schemas.microsoft.com/office/drawing/2014/main" id="{8E867171-150F-7511-82CD-4FF379C6EE54}"/>
                </a:ext>
              </a:extLst>
            </p:cNvPr>
            <p:cNvSpPr txBox="1"/>
            <p:nvPr/>
          </p:nvSpPr>
          <p:spPr>
            <a:xfrm rot="16200000">
              <a:off x="3106702" y="4415597"/>
              <a:ext cx="419439" cy="246221"/>
            </a:xfrm>
            <a:prstGeom prst="rect">
              <a:avLst/>
            </a:prstGeom>
            <a:noFill/>
            <a:ln>
              <a:noFill/>
            </a:ln>
          </p:spPr>
          <p:txBody>
            <a:bodyPr wrap="square" rtlCol="0">
              <a:spAutoFit/>
            </a:bodyPr>
            <a:lstStyle/>
            <a:p>
              <a:pPr algn="ctr"/>
              <a:r>
                <a:rPr lang="en-US" altLang="ja-JP" sz="1000" dirty="0"/>
                <a:t>165</a:t>
              </a:r>
            </a:p>
          </p:txBody>
        </p:sp>
        <p:sp>
          <p:nvSpPr>
            <p:cNvPr id="134" name="フリーフォーム: 図形 133">
              <a:extLst>
                <a:ext uri="{FF2B5EF4-FFF2-40B4-BE49-F238E27FC236}">
                  <a16:creationId xmlns:a16="http://schemas.microsoft.com/office/drawing/2014/main" id="{FB0563C2-DF70-A4FA-9806-25312C3D1D01}"/>
                </a:ext>
              </a:extLst>
            </p:cNvPr>
            <p:cNvSpPr/>
            <p:nvPr/>
          </p:nvSpPr>
          <p:spPr>
            <a:xfrm>
              <a:off x="3551274" y="4104167"/>
              <a:ext cx="1580707" cy="680484"/>
            </a:xfrm>
            <a:custGeom>
              <a:avLst/>
              <a:gdLst>
                <a:gd name="connsiteX0" fmla="*/ 0 w 1580707"/>
                <a:gd name="connsiteY0" fmla="*/ 680484 h 680484"/>
                <a:gd name="connsiteX1" fmla="*/ 0 w 1580707"/>
                <a:gd name="connsiteY1" fmla="*/ 198475 h 680484"/>
                <a:gd name="connsiteX2" fmla="*/ 198475 w 1580707"/>
                <a:gd name="connsiteY2" fmla="*/ 0 h 680484"/>
                <a:gd name="connsiteX3" fmla="*/ 1580707 w 1580707"/>
                <a:gd name="connsiteY3" fmla="*/ 0 h 680484"/>
                <a:gd name="connsiteX4" fmla="*/ 1580707 w 1580707"/>
                <a:gd name="connsiteY4" fmla="*/ 460745 h 680484"/>
                <a:gd name="connsiteX5" fmla="*/ 1389321 w 1580707"/>
                <a:gd name="connsiteY5" fmla="*/ 652131 h 680484"/>
                <a:gd name="connsiteX6" fmla="*/ 0 w 1580707"/>
                <a:gd name="connsiteY6" fmla="*/ 680484 h 68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0707" h="680484">
                  <a:moveTo>
                    <a:pt x="0" y="680484"/>
                  </a:moveTo>
                  <a:lnTo>
                    <a:pt x="0" y="198475"/>
                  </a:lnTo>
                  <a:lnTo>
                    <a:pt x="198475" y="0"/>
                  </a:lnTo>
                  <a:lnTo>
                    <a:pt x="1580707" y="0"/>
                  </a:lnTo>
                  <a:lnTo>
                    <a:pt x="1580707" y="460745"/>
                  </a:lnTo>
                  <a:lnTo>
                    <a:pt x="1389321" y="652131"/>
                  </a:lnTo>
                  <a:lnTo>
                    <a:pt x="0" y="680484"/>
                  </a:lnTo>
                  <a:close/>
                </a:path>
              </a:pathLst>
            </a:custGeom>
            <a:solidFill>
              <a:srgbClr val="FFFF00">
                <a:alpha val="1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テキスト ボックス 134">
              <a:extLst>
                <a:ext uri="{FF2B5EF4-FFF2-40B4-BE49-F238E27FC236}">
                  <a16:creationId xmlns:a16="http://schemas.microsoft.com/office/drawing/2014/main" id="{5B908D61-CC6F-AA06-1CD0-E10C1C23D775}"/>
                </a:ext>
              </a:extLst>
            </p:cNvPr>
            <p:cNvSpPr txBox="1"/>
            <p:nvPr/>
          </p:nvSpPr>
          <p:spPr>
            <a:xfrm>
              <a:off x="4079829" y="4394846"/>
              <a:ext cx="419439" cy="246221"/>
            </a:xfrm>
            <a:prstGeom prst="rect">
              <a:avLst/>
            </a:prstGeom>
            <a:noFill/>
            <a:ln>
              <a:noFill/>
            </a:ln>
          </p:spPr>
          <p:txBody>
            <a:bodyPr wrap="square" rtlCol="0">
              <a:spAutoFit/>
            </a:bodyPr>
            <a:lstStyle/>
            <a:p>
              <a:pPr algn="ctr"/>
              <a:r>
                <a:rPr lang="ja-JP" altLang="en-US" sz="1000" b="1" dirty="0"/>
                <a:t>②</a:t>
              </a:r>
              <a:endParaRPr lang="en-US" altLang="ja-JP" sz="1000" b="1" dirty="0"/>
            </a:p>
          </p:txBody>
        </p:sp>
      </p:grpSp>
      <p:grpSp>
        <p:nvGrpSpPr>
          <p:cNvPr id="144" name="グループ化 143">
            <a:extLst>
              <a:ext uri="{FF2B5EF4-FFF2-40B4-BE49-F238E27FC236}">
                <a16:creationId xmlns:a16="http://schemas.microsoft.com/office/drawing/2014/main" id="{BC60B77D-A676-C474-EF73-B2704A3A06CA}"/>
              </a:ext>
            </a:extLst>
          </p:cNvPr>
          <p:cNvGrpSpPr/>
          <p:nvPr/>
        </p:nvGrpSpPr>
        <p:grpSpPr>
          <a:xfrm>
            <a:off x="6505604" y="3617199"/>
            <a:ext cx="2242860" cy="1328636"/>
            <a:chOff x="5828046" y="3919132"/>
            <a:chExt cx="2242860" cy="1328636"/>
          </a:xfrm>
        </p:grpSpPr>
        <p:sp>
          <p:nvSpPr>
            <p:cNvPr id="56" name="直方体 55">
              <a:extLst>
                <a:ext uri="{FF2B5EF4-FFF2-40B4-BE49-F238E27FC236}">
                  <a16:creationId xmlns:a16="http://schemas.microsoft.com/office/drawing/2014/main" id="{31B845BF-AB24-0894-49B2-9E34539A4917}"/>
                </a:ext>
              </a:extLst>
            </p:cNvPr>
            <p:cNvSpPr/>
            <p:nvPr/>
          </p:nvSpPr>
          <p:spPr>
            <a:xfrm>
              <a:off x="6183422" y="3919132"/>
              <a:ext cx="1794507" cy="860867"/>
            </a:xfrm>
            <a:prstGeom prst="cube">
              <a:avLst>
                <a:gd name="adj" fmla="val 46406"/>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7" name="直線コネクタ 56">
              <a:extLst>
                <a:ext uri="{FF2B5EF4-FFF2-40B4-BE49-F238E27FC236}">
                  <a16:creationId xmlns:a16="http://schemas.microsoft.com/office/drawing/2014/main" id="{0D8A41F3-1BC3-9A3F-D459-BBD31C59A10A}"/>
                </a:ext>
              </a:extLst>
            </p:cNvPr>
            <p:cNvCxnSpPr>
              <a:cxnSpLocks/>
            </p:cNvCxnSpPr>
            <p:nvPr/>
          </p:nvCxnSpPr>
          <p:spPr>
            <a:xfrm>
              <a:off x="7568339" y="4761642"/>
              <a:ext cx="0" cy="3955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6693F312-90A1-51C4-04CF-22C4FEC26A08}"/>
                </a:ext>
              </a:extLst>
            </p:cNvPr>
            <p:cNvCxnSpPr>
              <a:cxnSpLocks/>
            </p:cNvCxnSpPr>
            <p:nvPr/>
          </p:nvCxnSpPr>
          <p:spPr>
            <a:xfrm>
              <a:off x="7988188" y="4351875"/>
              <a:ext cx="0" cy="3846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B5427C8D-EEBA-B004-E981-A77543292FF4}"/>
                </a:ext>
              </a:extLst>
            </p:cNvPr>
            <p:cNvCxnSpPr/>
            <p:nvPr/>
          </p:nvCxnSpPr>
          <p:spPr>
            <a:xfrm>
              <a:off x="6188112" y="5064758"/>
              <a:ext cx="1384916" cy="0"/>
            </a:xfrm>
            <a:prstGeom prst="straightConnector1">
              <a:avLst/>
            </a:prstGeom>
            <a:ln>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D0082A46-C98B-6ADF-17E1-98CE49ACC730}"/>
                </a:ext>
              </a:extLst>
            </p:cNvPr>
            <p:cNvCxnSpPr>
              <a:cxnSpLocks/>
            </p:cNvCxnSpPr>
            <p:nvPr/>
          </p:nvCxnSpPr>
          <p:spPr>
            <a:xfrm rot="5400000">
              <a:off x="6028603" y="4641549"/>
              <a:ext cx="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E30D21C7-48D8-A545-1584-EE6ADC86D938}"/>
                </a:ext>
              </a:extLst>
            </p:cNvPr>
            <p:cNvCxnSpPr>
              <a:cxnSpLocks/>
            </p:cNvCxnSpPr>
            <p:nvPr/>
          </p:nvCxnSpPr>
          <p:spPr>
            <a:xfrm rot="5400000">
              <a:off x="6055236" y="4157958"/>
              <a:ext cx="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BF61131C-3715-2D1F-F3A0-AF2FCCCD007E}"/>
                </a:ext>
              </a:extLst>
            </p:cNvPr>
            <p:cNvCxnSpPr/>
            <p:nvPr/>
          </p:nvCxnSpPr>
          <p:spPr>
            <a:xfrm>
              <a:off x="6028603" y="4301974"/>
              <a:ext cx="0" cy="459668"/>
            </a:xfrm>
            <a:prstGeom prst="straightConnector1">
              <a:avLst/>
            </a:prstGeom>
            <a:ln>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63" name="フリーフォーム: 図形 62">
              <a:extLst>
                <a:ext uri="{FF2B5EF4-FFF2-40B4-BE49-F238E27FC236}">
                  <a16:creationId xmlns:a16="http://schemas.microsoft.com/office/drawing/2014/main" id="{806F22FF-3711-9AEA-657F-0A77074BABA0}"/>
                </a:ext>
              </a:extLst>
            </p:cNvPr>
            <p:cNvSpPr/>
            <p:nvPr/>
          </p:nvSpPr>
          <p:spPr>
            <a:xfrm>
              <a:off x="6379761" y="4109116"/>
              <a:ext cx="1397391" cy="459545"/>
            </a:xfrm>
            <a:custGeom>
              <a:avLst/>
              <a:gdLst>
                <a:gd name="connsiteX0" fmla="*/ 0 w 1397391"/>
                <a:gd name="connsiteY0" fmla="*/ 0 h 459545"/>
                <a:gd name="connsiteX1" fmla="*/ 1397391 w 1397391"/>
                <a:gd name="connsiteY1" fmla="*/ 0 h 459545"/>
                <a:gd name="connsiteX2" fmla="*/ 1397391 w 1397391"/>
                <a:gd name="connsiteY2" fmla="*/ 459545 h 459545"/>
              </a:gdLst>
              <a:ahLst/>
              <a:cxnLst>
                <a:cxn ang="0">
                  <a:pos x="connsiteX0" y="connsiteY0"/>
                </a:cxn>
                <a:cxn ang="0">
                  <a:pos x="connsiteX1" y="connsiteY1"/>
                </a:cxn>
                <a:cxn ang="0">
                  <a:pos x="connsiteX2" y="connsiteY2"/>
                </a:cxn>
              </a:cxnLst>
              <a:rect l="l" t="t" r="r" b="b"/>
              <a:pathLst>
                <a:path w="1397391" h="459545">
                  <a:moveTo>
                    <a:pt x="0" y="0"/>
                  </a:moveTo>
                  <a:lnTo>
                    <a:pt x="1397391" y="0"/>
                  </a:lnTo>
                  <a:lnTo>
                    <a:pt x="1397391" y="459545"/>
                  </a:lnTo>
                </a:path>
              </a:pathLst>
            </a:cu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4" name="直線コネクタ 63">
              <a:extLst>
                <a:ext uri="{FF2B5EF4-FFF2-40B4-BE49-F238E27FC236}">
                  <a16:creationId xmlns:a16="http://schemas.microsoft.com/office/drawing/2014/main" id="{C490E0E9-AC5A-0E0A-396B-2131E84D99A5}"/>
                </a:ext>
              </a:extLst>
            </p:cNvPr>
            <p:cNvCxnSpPr>
              <a:cxnSpLocks/>
            </p:cNvCxnSpPr>
            <p:nvPr/>
          </p:nvCxnSpPr>
          <p:spPr>
            <a:xfrm>
              <a:off x="7777152" y="4568661"/>
              <a:ext cx="0" cy="1564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50C35F08-C170-C7AD-8E53-F2A52F00006C}"/>
                </a:ext>
              </a:extLst>
            </p:cNvPr>
            <p:cNvCxnSpPr/>
            <p:nvPr/>
          </p:nvCxnSpPr>
          <p:spPr>
            <a:xfrm flipV="1">
              <a:off x="7568339" y="4660347"/>
              <a:ext cx="208813" cy="208813"/>
            </a:xfrm>
            <a:prstGeom prst="straightConnector1">
              <a:avLst/>
            </a:prstGeom>
            <a:ln>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1F36D220-0C69-5278-8101-A595FFEF9AC4}"/>
                </a:ext>
              </a:extLst>
            </p:cNvPr>
            <p:cNvCxnSpPr>
              <a:cxnSpLocks/>
            </p:cNvCxnSpPr>
            <p:nvPr/>
          </p:nvCxnSpPr>
          <p:spPr>
            <a:xfrm flipV="1">
              <a:off x="7579144" y="4660347"/>
              <a:ext cx="424837" cy="424837"/>
            </a:xfrm>
            <a:prstGeom prst="straightConnector1">
              <a:avLst/>
            </a:prstGeom>
            <a:ln>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80E2B5BA-DE18-1527-2ACE-DFD3C2BA94A1}"/>
                </a:ext>
              </a:extLst>
            </p:cNvPr>
            <p:cNvCxnSpPr>
              <a:cxnSpLocks/>
            </p:cNvCxnSpPr>
            <p:nvPr/>
          </p:nvCxnSpPr>
          <p:spPr>
            <a:xfrm>
              <a:off x="6183423" y="4761642"/>
              <a:ext cx="0" cy="3955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495DE314-6443-C947-0167-874DCCE8C204}"/>
                </a:ext>
              </a:extLst>
            </p:cNvPr>
            <p:cNvSpPr txBox="1"/>
            <p:nvPr/>
          </p:nvSpPr>
          <p:spPr>
            <a:xfrm>
              <a:off x="6659017" y="5001547"/>
              <a:ext cx="419439" cy="246221"/>
            </a:xfrm>
            <a:prstGeom prst="rect">
              <a:avLst/>
            </a:prstGeom>
            <a:noFill/>
            <a:ln>
              <a:noFill/>
            </a:ln>
          </p:spPr>
          <p:txBody>
            <a:bodyPr wrap="square" rtlCol="0">
              <a:spAutoFit/>
            </a:bodyPr>
            <a:lstStyle/>
            <a:p>
              <a:pPr algn="ctr"/>
              <a:r>
                <a:rPr lang="en-US" altLang="ja-JP" sz="1000" dirty="0"/>
                <a:t>518</a:t>
              </a:r>
            </a:p>
          </p:txBody>
        </p:sp>
        <p:sp>
          <p:nvSpPr>
            <p:cNvPr id="69" name="テキスト ボックス 68">
              <a:extLst>
                <a:ext uri="{FF2B5EF4-FFF2-40B4-BE49-F238E27FC236}">
                  <a16:creationId xmlns:a16="http://schemas.microsoft.com/office/drawing/2014/main" id="{F7A9E3C1-7507-F40E-86A7-89FF86024ECD}"/>
                </a:ext>
              </a:extLst>
            </p:cNvPr>
            <p:cNvSpPr txBox="1"/>
            <p:nvPr/>
          </p:nvSpPr>
          <p:spPr>
            <a:xfrm rot="18900000">
              <a:off x="7651467" y="4772559"/>
              <a:ext cx="419439" cy="246221"/>
            </a:xfrm>
            <a:prstGeom prst="rect">
              <a:avLst/>
            </a:prstGeom>
            <a:noFill/>
            <a:ln>
              <a:noFill/>
            </a:ln>
          </p:spPr>
          <p:txBody>
            <a:bodyPr wrap="square" rtlCol="0">
              <a:spAutoFit/>
            </a:bodyPr>
            <a:lstStyle/>
            <a:p>
              <a:pPr algn="ctr"/>
              <a:r>
                <a:rPr lang="en-US" altLang="ja-JP" sz="1000" dirty="0"/>
                <a:t>345</a:t>
              </a:r>
            </a:p>
          </p:txBody>
        </p:sp>
        <p:sp>
          <p:nvSpPr>
            <p:cNvPr id="70" name="テキスト ボックス 69">
              <a:extLst>
                <a:ext uri="{FF2B5EF4-FFF2-40B4-BE49-F238E27FC236}">
                  <a16:creationId xmlns:a16="http://schemas.microsoft.com/office/drawing/2014/main" id="{D79E1363-209D-5CB6-765D-3A258FC18D5B}"/>
                </a:ext>
              </a:extLst>
            </p:cNvPr>
            <p:cNvSpPr txBox="1"/>
            <p:nvPr/>
          </p:nvSpPr>
          <p:spPr>
            <a:xfrm rot="18900000">
              <a:off x="7494723" y="4726727"/>
              <a:ext cx="419439" cy="246221"/>
            </a:xfrm>
            <a:prstGeom prst="rect">
              <a:avLst/>
            </a:prstGeom>
            <a:noFill/>
            <a:ln>
              <a:noFill/>
            </a:ln>
          </p:spPr>
          <p:txBody>
            <a:bodyPr wrap="square" rtlCol="0">
              <a:spAutoFit/>
            </a:bodyPr>
            <a:lstStyle/>
            <a:p>
              <a:pPr algn="ctr"/>
              <a:r>
                <a:rPr lang="en-US" altLang="ja-JP" sz="1000" dirty="0"/>
                <a:t>159</a:t>
              </a:r>
            </a:p>
          </p:txBody>
        </p:sp>
        <p:sp>
          <p:nvSpPr>
            <p:cNvPr id="71" name="テキスト ボックス 70">
              <a:extLst>
                <a:ext uri="{FF2B5EF4-FFF2-40B4-BE49-F238E27FC236}">
                  <a16:creationId xmlns:a16="http://schemas.microsoft.com/office/drawing/2014/main" id="{F1AB1B4C-9122-6D19-D1D0-00CDC5A80308}"/>
                </a:ext>
              </a:extLst>
            </p:cNvPr>
            <p:cNvSpPr txBox="1"/>
            <p:nvPr/>
          </p:nvSpPr>
          <p:spPr>
            <a:xfrm rot="16200000">
              <a:off x="5741437" y="4415597"/>
              <a:ext cx="419439" cy="246221"/>
            </a:xfrm>
            <a:prstGeom prst="rect">
              <a:avLst/>
            </a:prstGeom>
            <a:noFill/>
            <a:ln>
              <a:noFill/>
            </a:ln>
          </p:spPr>
          <p:txBody>
            <a:bodyPr wrap="square" rtlCol="0">
              <a:spAutoFit/>
            </a:bodyPr>
            <a:lstStyle/>
            <a:p>
              <a:pPr algn="ctr"/>
              <a:r>
                <a:rPr lang="en-US" altLang="ja-JP" sz="1000" dirty="0"/>
                <a:t>165</a:t>
              </a:r>
            </a:p>
          </p:txBody>
        </p:sp>
        <p:sp>
          <p:nvSpPr>
            <p:cNvPr id="136" name="フリーフォーム: 図形 135">
              <a:extLst>
                <a:ext uri="{FF2B5EF4-FFF2-40B4-BE49-F238E27FC236}">
                  <a16:creationId xmlns:a16="http://schemas.microsoft.com/office/drawing/2014/main" id="{7D0AC73C-70AE-73DC-F216-55AE19993F61}"/>
                </a:ext>
              </a:extLst>
            </p:cNvPr>
            <p:cNvSpPr/>
            <p:nvPr/>
          </p:nvSpPr>
          <p:spPr>
            <a:xfrm>
              <a:off x="6181060" y="4104167"/>
              <a:ext cx="1580707" cy="673396"/>
            </a:xfrm>
            <a:custGeom>
              <a:avLst/>
              <a:gdLst>
                <a:gd name="connsiteX0" fmla="*/ 0 w 1580707"/>
                <a:gd name="connsiteY0" fmla="*/ 673396 h 673396"/>
                <a:gd name="connsiteX1" fmla="*/ 0 w 1580707"/>
                <a:gd name="connsiteY1" fmla="*/ 191386 h 673396"/>
                <a:gd name="connsiteX2" fmla="*/ 191386 w 1580707"/>
                <a:gd name="connsiteY2" fmla="*/ 0 h 673396"/>
                <a:gd name="connsiteX3" fmla="*/ 1580707 w 1580707"/>
                <a:gd name="connsiteY3" fmla="*/ 0 h 673396"/>
                <a:gd name="connsiteX4" fmla="*/ 1580707 w 1580707"/>
                <a:gd name="connsiteY4" fmla="*/ 467833 h 673396"/>
                <a:gd name="connsiteX5" fmla="*/ 1403498 w 1580707"/>
                <a:gd name="connsiteY5" fmla="*/ 645042 h 673396"/>
                <a:gd name="connsiteX6" fmla="*/ 0 w 1580707"/>
                <a:gd name="connsiteY6" fmla="*/ 673396 h 673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0707" h="673396">
                  <a:moveTo>
                    <a:pt x="0" y="673396"/>
                  </a:moveTo>
                  <a:lnTo>
                    <a:pt x="0" y="191386"/>
                  </a:lnTo>
                  <a:lnTo>
                    <a:pt x="191386" y="0"/>
                  </a:lnTo>
                  <a:lnTo>
                    <a:pt x="1580707" y="0"/>
                  </a:lnTo>
                  <a:lnTo>
                    <a:pt x="1580707" y="467833"/>
                  </a:lnTo>
                  <a:lnTo>
                    <a:pt x="1403498" y="645042"/>
                  </a:lnTo>
                  <a:lnTo>
                    <a:pt x="0" y="673396"/>
                  </a:lnTo>
                  <a:close/>
                </a:path>
              </a:pathLst>
            </a:custGeom>
            <a:solidFill>
              <a:srgbClr val="FFFF00">
                <a:alpha val="1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テキスト ボックス 136">
              <a:extLst>
                <a:ext uri="{FF2B5EF4-FFF2-40B4-BE49-F238E27FC236}">
                  <a16:creationId xmlns:a16="http://schemas.microsoft.com/office/drawing/2014/main" id="{395F79C4-E614-436C-677E-36F18854752D}"/>
                </a:ext>
              </a:extLst>
            </p:cNvPr>
            <p:cNvSpPr txBox="1"/>
            <p:nvPr/>
          </p:nvSpPr>
          <p:spPr>
            <a:xfrm>
              <a:off x="6705018" y="4396995"/>
              <a:ext cx="419439" cy="246221"/>
            </a:xfrm>
            <a:prstGeom prst="rect">
              <a:avLst/>
            </a:prstGeom>
            <a:noFill/>
            <a:ln>
              <a:noFill/>
            </a:ln>
          </p:spPr>
          <p:txBody>
            <a:bodyPr wrap="square" rtlCol="0">
              <a:spAutoFit/>
            </a:bodyPr>
            <a:lstStyle/>
            <a:p>
              <a:pPr algn="ctr"/>
              <a:r>
                <a:rPr lang="ja-JP" altLang="en-US" sz="1000" b="1" dirty="0"/>
                <a:t>③</a:t>
              </a:r>
              <a:endParaRPr lang="en-US" altLang="ja-JP" sz="1000" b="1" dirty="0"/>
            </a:p>
          </p:txBody>
        </p:sp>
      </p:grpSp>
      <p:sp>
        <p:nvSpPr>
          <p:cNvPr id="148" name="矢印: 右 147">
            <a:extLst>
              <a:ext uri="{FF2B5EF4-FFF2-40B4-BE49-F238E27FC236}">
                <a16:creationId xmlns:a16="http://schemas.microsoft.com/office/drawing/2014/main" id="{A0A4E503-D193-0F9F-FF3A-B4CFF3D091EA}"/>
              </a:ext>
            </a:extLst>
          </p:cNvPr>
          <p:cNvSpPr/>
          <p:nvPr/>
        </p:nvSpPr>
        <p:spPr>
          <a:xfrm>
            <a:off x="2940233" y="4080779"/>
            <a:ext cx="263615" cy="350374"/>
          </a:xfrm>
          <a:prstGeom prst="rightArrow">
            <a:avLst/>
          </a:prstGeom>
          <a:solidFill>
            <a:srgbClr val="FF0000"/>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矢印: 右 160">
            <a:extLst>
              <a:ext uri="{FF2B5EF4-FFF2-40B4-BE49-F238E27FC236}">
                <a16:creationId xmlns:a16="http://schemas.microsoft.com/office/drawing/2014/main" id="{53D99A5C-6492-75CF-32D5-48720319869A}"/>
              </a:ext>
            </a:extLst>
          </p:cNvPr>
          <p:cNvSpPr/>
          <p:nvPr/>
        </p:nvSpPr>
        <p:spPr>
          <a:xfrm>
            <a:off x="6156176" y="4080779"/>
            <a:ext cx="263615" cy="350374"/>
          </a:xfrm>
          <a:prstGeom prst="rightArrow">
            <a:avLst/>
          </a:prstGeom>
          <a:solidFill>
            <a:srgbClr val="FF0000"/>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矢印: 右 161">
            <a:extLst>
              <a:ext uri="{FF2B5EF4-FFF2-40B4-BE49-F238E27FC236}">
                <a16:creationId xmlns:a16="http://schemas.microsoft.com/office/drawing/2014/main" id="{DEEA0A72-3043-0CB1-3622-C41963B37E6D}"/>
              </a:ext>
            </a:extLst>
          </p:cNvPr>
          <p:cNvSpPr/>
          <p:nvPr/>
        </p:nvSpPr>
        <p:spPr>
          <a:xfrm>
            <a:off x="126665" y="5522867"/>
            <a:ext cx="263615" cy="350374"/>
          </a:xfrm>
          <a:prstGeom prst="rightArrow">
            <a:avLst/>
          </a:prstGeom>
          <a:solidFill>
            <a:srgbClr val="FF0000"/>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矢印: 右 162">
            <a:extLst>
              <a:ext uri="{FF2B5EF4-FFF2-40B4-BE49-F238E27FC236}">
                <a16:creationId xmlns:a16="http://schemas.microsoft.com/office/drawing/2014/main" id="{361F4826-7F54-1A77-7252-284EE905AE6B}"/>
              </a:ext>
            </a:extLst>
          </p:cNvPr>
          <p:cNvSpPr/>
          <p:nvPr/>
        </p:nvSpPr>
        <p:spPr>
          <a:xfrm>
            <a:off x="2508185" y="5522867"/>
            <a:ext cx="263615" cy="350374"/>
          </a:xfrm>
          <a:prstGeom prst="rightArrow">
            <a:avLst/>
          </a:prstGeom>
          <a:solidFill>
            <a:srgbClr val="FF0000"/>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矢印: 右 163">
            <a:extLst>
              <a:ext uri="{FF2B5EF4-FFF2-40B4-BE49-F238E27FC236}">
                <a16:creationId xmlns:a16="http://schemas.microsoft.com/office/drawing/2014/main" id="{3092B029-E3E2-022A-3843-214DC5FF5B31}"/>
              </a:ext>
            </a:extLst>
          </p:cNvPr>
          <p:cNvSpPr/>
          <p:nvPr/>
        </p:nvSpPr>
        <p:spPr>
          <a:xfrm>
            <a:off x="4524409" y="5516416"/>
            <a:ext cx="263615" cy="350374"/>
          </a:xfrm>
          <a:prstGeom prst="rightArrow">
            <a:avLst/>
          </a:prstGeom>
          <a:solidFill>
            <a:srgbClr val="FF0000"/>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矢印: 右 164">
            <a:extLst>
              <a:ext uri="{FF2B5EF4-FFF2-40B4-BE49-F238E27FC236}">
                <a16:creationId xmlns:a16="http://schemas.microsoft.com/office/drawing/2014/main" id="{B018B834-3671-CCB8-7DEC-CBA81C1AACEB}"/>
              </a:ext>
            </a:extLst>
          </p:cNvPr>
          <p:cNvSpPr/>
          <p:nvPr/>
        </p:nvSpPr>
        <p:spPr>
          <a:xfrm>
            <a:off x="6300192" y="5516416"/>
            <a:ext cx="263615" cy="350374"/>
          </a:xfrm>
          <a:prstGeom prst="rightArrow">
            <a:avLst/>
          </a:prstGeom>
          <a:solidFill>
            <a:srgbClr val="FF0000"/>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5" name="グループ化 194">
            <a:extLst>
              <a:ext uri="{FF2B5EF4-FFF2-40B4-BE49-F238E27FC236}">
                <a16:creationId xmlns:a16="http://schemas.microsoft.com/office/drawing/2014/main" id="{612C5B14-49F0-8E4F-B4CA-A3C2EEAEEAB4}"/>
              </a:ext>
            </a:extLst>
          </p:cNvPr>
          <p:cNvGrpSpPr/>
          <p:nvPr/>
        </p:nvGrpSpPr>
        <p:grpSpPr>
          <a:xfrm>
            <a:off x="6584252" y="5203650"/>
            <a:ext cx="1084092" cy="1177678"/>
            <a:chOff x="6440236" y="5419674"/>
            <a:chExt cx="1084092" cy="1177678"/>
          </a:xfrm>
        </p:grpSpPr>
        <p:grpSp>
          <p:nvGrpSpPr>
            <p:cNvPr id="29" name="グループ化 28">
              <a:extLst>
                <a:ext uri="{FF2B5EF4-FFF2-40B4-BE49-F238E27FC236}">
                  <a16:creationId xmlns:a16="http://schemas.microsoft.com/office/drawing/2014/main" id="{A614F758-FC31-36EE-D1D9-F23F4F667E8B}"/>
                </a:ext>
              </a:extLst>
            </p:cNvPr>
            <p:cNvGrpSpPr/>
            <p:nvPr/>
          </p:nvGrpSpPr>
          <p:grpSpPr>
            <a:xfrm>
              <a:off x="6440236" y="5419674"/>
              <a:ext cx="1084092" cy="1177678"/>
              <a:chOff x="5647634" y="5419674"/>
              <a:chExt cx="1084092" cy="1177678"/>
            </a:xfrm>
          </p:grpSpPr>
          <p:grpSp>
            <p:nvGrpSpPr>
              <p:cNvPr id="31" name="グループ化 30">
                <a:extLst>
                  <a:ext uri="{FF2B5EF4-FFF2-40B4-BE49-F238E27FC236}">
                    <a16:creationId xmlns:a16="http://schemas.microsoft.com/office/drawing/2014/main" id="{9511D888-23C5-E74C-3E16-47FC77CEC073}"/>
                  </a:ext>
                </a:extLst>
              </p:cNvPr>
              <p:cNvGrpSpPr/>
              <p:nvPr/>
            </p:nvGrpSpPr>
            <p:grpSpPr>
              <a:xfrm>
                <a:off x="5647634" y="5419674"/>
                <a:ext cx="1084092" cy="1177678"/>
                <a:chOff x="4336580" y="5598188"/>
                <a:chExt cx="1084092" cy="1177678"/>
              </a:xfrm>
            </p:grpSpPr>
            <p:cxnSp>
              <p:nvCxnSpPr>
                <p:cNvPr id="169" name="直線コネクタ 168">
                  <a:extLst>
                    <a:ext uri="{FF2B5EF4-FFF2-40B4-BE49-F238E27FC236}">
                      <a16:creationId xmlns:a16="http://schemas.microsoft.com/office/drawing/2014/main" id="{D432EA83-CFD3-5EB9-C034-DE3ADF1620A6}"/>
                    </a:ext>
                  </a:extLst>
                </p:cNvPr>
                <p:cNvCxnSpPr>
                  <a:cxnSpLocks/>
                </p:cNvCxnSpPr>
                <p:nvPr/>
              </p:nvCxnSpPr>
              <p:spPr>
                <a:xfrm flipH="1">
                  <a:off x="4556576" y="6049904"/>
                  <a:ext cx="35542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直方体 71">
                  <a:extLst>
                    <a:ext uri="{FF2B5EF4-FFF2-40B4-BE49-F238E27FC236}">
                      <a16:creationId xmlns:a16="http://schemas.microsoft.com/office/drawing/2014/main" id="{278E2F9F-BAAE-658A-FFA1-FE57B4686138}"/>
                    </a:ext>
                  </a:extLst>
                </p:cNvPr>
                <p:cNvSpPr/>
                <p:nvPr/>
              </p:nvSpPr>
              <p:spPr>
                <a:xfrm>
                  <a:off x="4741541" y="5598188"/>
                  <a:ext cx="550505" cy="709812"/>
                </a:xfrm>
                <a:prstGeom prst="cube">
                  <a:avLst>
                    <a:gd name="adj" fmla="val 41755"/>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81" name="直線コネクタ 80">
                  <a:extLst>
                    <a:ext uri="{FF2B5EF4-FFF2-40B4-BE49-F238E27FC236}">
                      <a16:creationId xmlns:a16="http://schemas.microsoft.com/office/drawing/2014/main" id="{BA0AAAFB-A5A9-8B4B-177D-FEE1DC679059}"/>
                    </a:ext>
                  </a:extLst>
                </p:cNvPr>
                <p:cNvCxnSpPr>
                  <a:cxnSpLocks/>
                </p:cNvCxnSpPr>
                <p:nvPr/>
              </p:nvCxnSpPr>
              <p:spPr>
                <a:xfrm>
                  <a:off x="5292046" y="6055786"/>
                  <a:ext cx="0" cy="3846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矢印コネクタ 81">
                  <a:extLst>
                    <a:ext uri="{FF2B5EF4-FFF2-40B4-BE49-F238E27FC236}">
                      <a16:creationId xmlns:a16="http://schemas.microsoft.com/office/drawing/2014/main" id="{670D5F0F-A961-4C33-B090-3BF0B525A4E6}"/>
                    </a:ext>
                  </a:extLst>
                </p:cNvPr>
                <p:cNvCxnSpPr>
                  <a:cxnSpLocks/>
                </p:cNvCxnSpPr>
                <p:nvPr/>
              </p:nvCxnSpPr>
              <p:spPr>
                <a:xfrm>
                  <a:off x="4733282" y="6585454"/>
                  <a:ext cx="335101" cy="0"/>
                </a:xfrm>
                <a:prstGeom prst="straightConnector1">
                  <a:avLst/>
                </a:prstGeom>
                <a:ln>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C020FACA-A72E-CEB2-6497-D056D55EB8FC}"/>
                    </a:ext>
                  </a:extLst>
                </p:cNvPr>
                <p:cNvCxnSpPr>
                  <a:cxnSpLocks/>
                </p:cNvCxnSpPr>
                <p:nvPr/>
              </p:nvCxnSpPr>
              <p:spPr>
                <a:xfrm rot="5400000">
                  <a:off x="4586721" y="6169549"/>
                  <a:ext cx="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64FEE040-0473-45B5-D92B-BF79ACF2448A}"/>
                    </a:ext>
                  </a:extLst>
                </p:cNvPr>
                <p:cNvCxnSpPr>
                  <a:cxnSpLocks/>
                </p:cNvCxnSpPr>
                <p:nvPr/>
              </p:nvCxnSpPr>
              <p:spPr>
                <a:xfrm flipH="1">
                  <a:off x="4458489" y="5829974"/>
                  <a:ext cx="2988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矢印コネクタ 92">
                  <a:extLst>
                    <a:ext uri="{FF2B5EF4-FFF2-40B4-BE49-F238E27FC236}">
                      <a16:creationId xmlns:a16="http://schemas.microsoft.com/office/drawing/2014/main" id="{22C53EF6-B248-D2FB-FFE1-A21FEB497276}"/>
                    </a:ext>
                  </a:extLst>
                </p:cNvPr>
                <p:cNvCxnSpPr/>
                <p:nvPr/>
              </p:nvCxnSpPr>
              <p:spPr>
                <a:xfrm>
                  <a:off x="4525058" y="5839762"/>
                  <a:ext cx="0" cy="459668"/>
                </a:xfrm>
                <a:prstGeom prst="straightConnector1">
                  <a:avLst/>
                </a:prstGeom>
                <a:ln>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ECE6059D-BC17-08E8-5AE4-91B3D9038DE4}"/>
                    </a:ext>
                  </a:extLst>
                </p:cNvPr>
                <p:cNvCxnSpPr>
                  <a:cxnSpLocks/>
                </p:cNvCxnSpPr>
                <p:nvPr/>
              </p:nvCxnSpPr>
              <p:spPr>
                <a:xfrm flipV="1">
                  <a:off x="5064667" y="6367564"/>
                  <a:ext cx="226802" cy="226802"/>
                </a:xfrm>
                <a:prstGeom prst="straightConnector1">
                  <a:avLst/>
                </a:prstGeom>
                <a:ln>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DA1194B1-18C1-125A-D474-2886640E23B2}"/>
                    </a:ext>
                  </a:extLst>
                </p:cNvPr>
                <p:cNvCxnSpPr>
                  <a:cxnSpLocks/>
                </p:cNvCxnSpPr>
                <p:nvPr/>
              </p:nvCxnSpPr>
              <p:spPr>
                <a:xfrm>
                  <a:off x="4741541" y="6289642"/>
                  <a:ext cx="0" cy="3955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テキスト ボックス 112">
                  <a:extLst>
                    <a:ext uri="{FF2B5EF4-FFF2-40B4-BE49-F238E27FC236}">
                      <a16:creationId xmlns:a16="http://schemas.microsoft.com/office/drawing/2014/main" id="{2B433A6E-0078-3FAE-C429-00E2E305D4F3}"/>
                    </a:ext>
                  </a:extLst>
                </p:cNvPr>
                <p:cNvSpPr txBox="1"/>
                <p:nvPr/>
              </p:nvSpPr>
              <p:spPr>
                <a:xfrm>
                  <a:off x="4703838" y="6529645"/>
                  <a:ext cx="419439" cy="246221"/>
                </a:xfrm>
                <a:prstGeom prst="rect">
                  <a:avLst/>
                </a:prstGeom>
                <a:noFill/>
                <a:ln>
                  <a:noFill/>
                </a:ln>
              </p:spPr>
              <p:txBody>
                <a:bodyPr wrap="square" rtlCol="0">
                  <a:spAutoFit/>
                </a:bodyPr>
                <a:lstStyle/>
                <a:p>
                  <a:pPr algn="ctr"/>
                  <a:r>
                    <a:rPr lang="en-US" altLang="ja-JP" sz="1000" dirty="0"/>
                    <a:t>60</a:t>
                  </a:r>
                </a:p>
              </p:txBody>
            </p:sp>
            <p:sp>
              <p:nvSpPr>
                <p:cNvPr id="126" name="テキスト ボックス 125">
                  <a:extLst>
                    <a:ext uri="{FF2B5EF4-FFF2-40B4-BE49-F238E27FC236}">
                      <a16:creationId xmlns:a16="http://schemas.microsoft.com/office/drawing/2014/main" id="{EFF2E386-09F5-7AD4-75C1-7BDC75793848}"/>
                    </a:ext>
                  </a:extLst>
                </p:cNvPr>
                <p:cNvSpPr txBox="1"/>
                <p:nvPr/>
              </p:nvSpPr>
              <p:spPr>
                <a:xfrm rot="18900000">
                  <a:off x="5001233" y="6410683"/>
                  <a:ext cx="419439" cy="246221"/>
                </a:xfrm>
                <a:prstGeom prst="rect">
                  <a:avLst/>
                </a:prstGeom>
                <a:noFill/>
                <a:ln>
                  <a:noFill/>
                </a:ln>
              </p:spPr>
              <p:txBody>
                <a:bodyPr wrap="square" rtlCol="0">
                  <a:spAutoFit/>
                </a:bodyPr>
                <a:lstStyle/>
                <a:p>
                  <a:pPr algn="ctr"/>
                  <a:r>
                    <a:rPr lang="en-US" altLang="ja-JP" sz="1000" dirty="0"/>
                    <a:t>130</a:t>
                  </a:r>
                </a:p>
              </p:txBody>
            </p:sp>
            <p:sp>
              <p:nvSpPr>
                <p:cNvPr id="127" name="テキスト ボックス 126">
                  <a:extLst>
                    <a:ext uri="{FF2B5EF4-FFF2-40B4-BE49-F238E27FC236}">
                      <a16:creationId xmlns:a16="http://schemas.microsoft.com/office/drawing/2014/main" id="{C37C5CA8-CB74-5C87-34F3-1DF3FE3F9067}"/>
                    </a:ext>
                  </a:extLst>
                </p:cNvPr>
                <p:cNvSpPr txBox="1"/>
                <p:nvPr/>
              </p:nvSpPr>
              <p:spPr>
                <a:xfrm rot="16200000">
                  <a:off x="4249971" y="5945469"/>
                  <a:ext cx="419439" cy="246221"/>
                </a:xfrm>
                <a:prstGeom prst="rect">
                  <a:avLst/>
                </a:prstGeom>
                <a:noFill/>
                <a:ln>
                  <a:noFill/>
                </a:ln>
              </p:spPr>
              <p:txBody>
                <a:bodyPr wrap="square" rtlCol="0">
                  <a:spAutoFit/>
                </a:bodyPr>
                <a:lstStyle/>
                <a:p>
                  <a:pPr algn="ctr"/>
                  <a:r>
                    <a:rPr lang="en-US" altLang="ja-JP" sz="1000" dirty="0"/>
                    <a:t>155</a:t>
                  </a:r>
                </a:p>
              </p:txBody>
            </p:sp>
            <p:cxnSp>
              <p:nvCxnSpPr>
                <p:cNvPr id="128" name="直線コネクタ 127">
                  <a:extLst>
                    <a:ext uri="{FF2B5EF4-FFF2-40B4-BE49-F238E27FC236}">
                      <a16:creationId xmlns:a16="http://schemas.microsoft.com/office/drawing/2014/main" id="{A1B0028E-52A4-8EB0-94CB-DA81592501EB}"/>
                    </a:ext>
                  </a:extLst>
                </p:cNvPr>
                <p:cNvCxnSpPr>
                  <a:cxnSpLocks/>
                </p:cNvCxnSpPr>
                <p:nvPr/>
              </p:nvCxnSpPr>
              <p:spPr>
                <a:xfrm>
                  <a:off x="5068383" y="6303648"/>
                  <a:ext cx="0" cy="3955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線矢印コネクタ 169">
                  <a:extLst>
                    <a:ext uri="{FF2B5EF4-FFF2-40B4-BE49-F238E27FC236}">
                      <a16:creationId xmlns:a16="http://schemas.microsoft.com/office/drawing/2014/main" id="{3612FDC1-0318-2502-F7F1-9C3050C7A53F}"/>
                    </a:ext>
                  </a:extLst>
                </p:cNvPr>
                <p:cNvCxnSpPr>
                  <a:cxnSpLocks/>
                </p:cNvCxnSpPr>
                <p:nvPr/>
              </p:nvCxnSpPr>
              <p:spPr>
                <a:xfrm>
                  <a:off x="4682246" y="6047955"/>
                  <a:ext cx="0" cy="261372"/>
                </a:xfrm>
                <a:prstGeom prst="straightConnector1">
                  <a:avLst/>
                </a:prstGeom>
                <a:ln>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72" name="テキスト ボックス 171">
                  <a:extLst>
                    <a:ext uri="{FF2B5EF4-FFF2-40B4-BE49-F238E27FC236}">
                      <a16:creationId xmlns:a16="http://schemas.microsoft.com/office/drawing/2014/main" id="{D96A78E2-6CF0-B260-A8C6-2ABDEE1A9280}"/>
                    </a:ext>
                  </a:extLst>
                </p:cNvPr>
                <p:cNvSpPr txBox="1"/>
                <p:nvPr/>
              </p:nvSpPr>
              <p:spPr>
                <a:xfrm rot="16200000">
                  <a:off x="4400893" y="6052629"/>
                  <a:ext cx="419439" cy="246221"/>
                </a:xfrm>
                <a:prstGeom prst="rect">
                  <a:avLst/>
                </a:prstGeom>
                <a:noFill/>
                <a:ln>
                  <a:noFill/>
                </a:ln>
              </p:spPr>
              <p:txBody>
                <a:bodyPr wrap="square" rtlCol="0">
                  <a:spAutoFit/>
                </a:bodyPr>
                <a:lstStyle/>
                <a:p>
                  <a:pPr algn="ctr"/>
                  <a:r>
                    <a:rPr lang="en-US" altLang="ja-JP" sz="1000" dirty="0"/>
                    <a:t>80</a:t>
                  </a:r>
                </a:p>
              </p:txBody>
            </p:sp>
          </p:grpSp>
          <p:sp>
            <p:nvSpPr>
              <p:cNvPr id="55" name="テキスト ボックス 54">
                <a:extLst>
                  <a:ext uri="{FF2B5EF4-FFF2-40B4-BE49-F238E27FC236}">
                    <a16:creationId xmlns:a16="http://schemas.microsoft.com/office/drawing/2014/main" id="{B9D08556-733D-3824-041B-5FA2158E88BB}"/>
                  </a:ext>
                </a:extLst>
              </p:cNvPr>
              <p:cNvSpPr txBox="1"/>
              <p:nvPr/>
            </p:nvSpPr>
            <p:spPr>
              <a:xfrm>
                <a:off x="5998357" y="5874020"/>
                <a:ext cx="419439" cy="246221"/>
              </a:xfrm>
              <a:prstGeom prst="rect">
                <a:avLst/>
              </a:prstGeom>
              <a:noFill/>
              <a:ln>
                <a:noFill/>
              </a:ln>
            </p:spPr>
            <p:txBody>
              <a:bodyPr wrap="square" rtlCol="0">
                <a:spAutoFit/>
              </a:bodyPr>
              <a:lstStyle/>
              <a:p>
                <a:pPr algn="ctr"/>
                <a:r>
                  <a:rPr lang="ja-JP" altLang="en-US" sz="1000" b="1" dirty="0"/>
                  <a:t>➆</a:t>
                </a:r>
                <a:endParaRPr lang="en-US" altLang="ja-JP" sz="1000" b="1" dirty="0"/>
              </a:p>
            </p:txBody>
          </p:sp>
        </p:grpSp>
        <p:sp>
          <p:nvSpPr>
            <p:cNvPr id="167" name="フリーフォーム: 図形 166">
              <a:extLst>
                <a:ext uri="{FF2B5EF4-FFF2-40B4-BE49-F238E27FC236}">
                  <a16:creationId xmlns:a16="http://schemas.microsoft.com/office/drawing/2014/main" id="{692AF7E4-8F1F-853D-E85B-4D72AAC418F8}"/>
                </a:ext>
              </a:extLst>
            </p:cNvPr>
            <p:cNvSpPr/>
            <p:nvPr/>
          </p:nvSpPr>
          <p:spPr>
            <a:xfrm>
              <a:off x="6843801" y="5661248"/>
              <a:ext cx="533874" cy="210142"/>
            </a:xfrm>
            <a:custGeom>
              <a:avLst/>
              <a:gdLst>
                <a:gd name="connsiteX0" fmla="*/ 0 w 533874"/>
                <a:gd name="connsiteY0" fmla="*/ 210142 h 210142"/>
                <a:gd name="connsiteX1" fmla="*/ 323732 w 533874"/>
                <a:gd name="connsiteY1" fmla="*/ 210142 h 210142"/>
                <a:gd name="connsiteX2" fmla="*/ 533874 w 533874"/>
                <a:gd name="connsiteY2" fmla="*/ 0 h 210142"/>
              </a:gdLst>
              <a:ahLst/>
              <a:cxnLst>
                <a:cxn ang="0">
                  <a:pos x="connsiteX0" y="connsiteY0"/>
                </a:cxn>
                <a:cxn ang="0">
                  <a:pos x="connsiteX1" y="connsiteY1"/>
                </a:cxn>
                <a:cxn ang="0">
                  <a:pos x="connsiteX2" y="connsiteY2"/>
                </a:cxn>
              </a:cxnLst>
              <a:rect l="l" t="t" r="r" b="b"/>
              <a:pathLst>
                <a:path w="533874" h="210142">
                  <a:moveTo>
                    <a:pt x="0" y="210142"/>
                  </a:moveTo>
                  <a:lnTo>
                    <a:pt x="323732" y="210142"/>
                  </a:lnTo>
                  <a:lnTo>
                    <a:pt x="533874" y="0"/>
                  </a:lnTo>
                </a:path>
              </a:pathLst>
            </a:cu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フリーフォーム: 図形 173">
              <a:extLst>
                <a:ext uri="{FF2B5EF4-FFF2-40B4-BE49-F238E27FC236}">
                  <a16:creationId xmlns:a16="http://schemas.microsoft.com/office/drawing/2014/main" id="{479922DA-6B76-E7DA-E497-8752BE752C3B}"/>
                </a:ext>
              </a:extLst>
            </p:cNvPr>
            <p:cNvSpPr/>
            <p:nvPr/>
          </p:nvSpPr>
          <p:spPr>
            <a:xfrm>
              <a:off x="6838122" y="5656785"/>
              <a:ext cx="539553" cy="465719"/>
            </a:xfrm>
            <a:custGeom>
              <a:avLst/>
              <a:gdLst>
                <a:gd name="connsiteX0" fmla="*/ 0 w 539553"/>
                <a:gd name="connsiteY0" fmla="*/ 465719 h 465719"/>
                <a:gd name="connsiteX1" fmla="*/ 0 w 539553"/>
                <a:gd name="connsiteY1" fmla="*/ 210142 h 465719"/>
                <a:gd name="connsiteX2" fmla="*/ 329411 w 539553"/>
                <a:gd name="connsiteY2" fmla="*/ 210142 h 465719"/>
                <a:gd name="connsiteX3" fmla="*/ 539553 w 539553"/>
                <a:gd name="connsiteY3" fmla="*/ 0 h 465719"/>
                <a:gd name="connsiteX4" fmla="*/ 539553 w 539553"/>
                <a:gd name="connsiteY4" fmla="*/ 249898 h 465719"/>
                <a:gd name="connsiteX5" fmla="*/ 340770 w 539553"/>
                <a:gd name="connsiteY5" fmla="*/ 448681 h 465719"/>
                <a:gd name="connsiteX6" fmla="*/ 0 w 539553"/>
                <a:gd name="connsiteY6" fmla="*/ 465719 h 46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553" h="465719">
                  <a:moveTo>
                    <a:pt x="0" y="465719"/>
                  </a:moveTo>
                  <a:lnTo>
                    <a:pt x="0" y="210142"/>
                  </a:lnTo>
                  <a:lnTo>
                    <a:pt x="329411" y="210142"/>
                  </a:lnTo>
                  <a:lnTo>
                    <a:pt x="539553" y="0"/>
                  </a:lnTo>
                  <a:lnTo>
                    <a:pt x="539553" y="249898"/>
                  </a:lnTo>
                  <a:lnTo>
                    <a:pt x="340770" y="448681"/>
                  </a:lnTo>
                  <a:lnTo>
                    <a:pt x="0" y="465719"/>
                  </a:lnTo>
                  <a:close/>
                </a:path>
              </a:pathLst>
            </a:custGeom>
            <a:solidFill>
              <a:srgbClr val="FFFF00">
                <a:alpha val="1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5" name="矢印: 右 174">
            <a:extLst>
              <a:ext uri="{FF2B5EF4-FFF2-40B4-BE49-F238E27FC236}">
                <a16:creationId xmlns:a16="http://schemas.microsoft.com/office/drawing/2014/main" id="{5FE7661A-C9F1-C51B-A421-69C621F4E2F4}"/>
              </a:ext>
            </a:extLst>
          </p:cNvPr>
          <p:cNvSpPr/>
          <p:nvPr/>
        </p:nvSpPr>
        <p:spPr>
          <a:xfrm>
            <a:off x="7692761" y="5516416"/>
            <a:ext cx="263615" cy="350374"/>
          </a:xfrm>
          <a:prstGeom prst="rightArrow">
            <a:avLst/>
          </a:prstGeom>
          <a:solidFill>
            <a:srgbClr val="FF0000"/>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7" name="グループ化 176">
            <a:extLst>
              <a:ext uri="{FF2B5EF4-FFF2-40B4-BE49-F238E27FC236}">
                <a16:creationId xmlns:a16="http://schemas.microsoft.com/office/drawing/2014/main" id="{7EEDCCB2-FD76-BB21-5801-A0AA44FEEEA7}"/>
              </a:ext>
            </a:extLst>
          </p:cNvPr>
          <p:cNvGrpSpPr/>
          <p:nvPr/>
        </p:nvGrpSpPr>
        <p:grpSpPr>
          <a:xfrm>
            <a:off x="7974474" y="5435436"/>
            <a:ext cx="1062022" cy="945892"/>
            <a:chOff x="4361695" y="5829974"/>
            <a:chExt cx="1062022" cy="945892"/>
          </a:xfrm>
        </p:grpSpPr>
        <p:sp>
          <p:nvSpPr>
            <p:cNvPr id="180" name="直方体 179">
              <a:extLst>
                <a:ext uri="{FF2B5EF4-FFF2-40B4-BE49-F238E27FC236}">
                  <a16:creationId xmlns:a16="http://schemas.microsoft.com/office/drawing/2014/main" id="{FA2AB79E-B7D7-80DF-39DD-24F0D94ECE00}"/>
                </a:ext>
              </a:extLst>
            </p:cNvPr>
            <p:cNvSpPr/>
            <p:nvPr/>
          </p:nvSpPr>
          <p:spPr>
            <a:xfrm>
              <a:off x="4741542" y="5829974"/>
              <a:ext cx="521338" cy="478026"/>
            </a:xfrm>
            <a:prstGeom prst="cube">
              <a:avLst>
                <a:gd name="adj" fmla="val 41755"/>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81" name="直線コネクタ 180">
              <a:extLst>
                <a:ext uri="{FF2B5EF4-FFF2-40B4-BE49-F238E27FC236}">
                  <a16:creationId xmlns:a16="http://schemas.microsoft.com/office/drawing/2014/main" id="{3A6891F8-F8E7-78C7-4F14-B71469510248}"/>
                </a:ext>
              </a:extLst>
            </p:cNvPr>
            <p:cNvCxnSpPr>
              <a:cxnSpLocks/>
            </p:cNvCxnSpPr>
            <p:nvPr/>
          </p:nvCxnSpPr>
          <p:spPr>
            <a:xfrm>
              <a:off x="5269252" y="6065035"/>
              <a:ext cx="0" cy="3846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直線矢印コネクタ 181">
              <a:extLst>
                <a:ext uri="{FF2B5EF4-FFF2-40B4-BE49-F238E27FC236}">
                  <a16:creationId xmlns:a16="http://schemas.microsoft.com/office/drawing/2014/main" id="{B9EDBE81-4DB2-D95A-2407-0AB16F6A0CD9}"/>
                </a:ext>
              </a:extLst>
            </p:cNvPr>
            <p:cNvCxnSpPr>
              <a:cxnSpLocks/>
            </p:cNvCxnSpPr>
            <p:nvPr/>
          </p:nvCxnSpPr>
          <p:spPr>
            <a:xfrm>
              <a:off x="4733282" y="6585454"/>
              <a:ext cx="335101" cy="0"/>
            </a:xfrm>
            <a:prstGeom prst="straightConnector1">
              <a:avLst/>
            </a:prstGeom>
            <a:ln>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183" name="直線コネクタ 182">
              <a:extLst>
                <a:ext uri="{FF2B5EF4-FFF2-40B4-BE49-F238E27FC236}">
                  <a16:creationId xmlns:a16="http://schemas.microsoft.com/office/drawing/2014/main" id="{52E95FDA-F528-21EE-1857-25B961394844}"/>
                </a:ext>
              </a:extLst>
            </p:cNvPr>
            <p:cNvCxnSpPr>
              <a:cxnSpLocks/>
            </p:cNvCxnSpPr>
            <p:nvPr/>
          </p:nvCxnSpPr>
          <p:spPr>
            <a:xfrm rot="5400000">
              <a:off x="4586721" y="6169549"/>
              <a:ext cx="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a:extLst>
                <a:ext uri="{FF2B5EF4-FFF2-40B4-BE49-F238E27FC236}">
                  <a16:creationId xmlns:a16="http://schemas.microsoft.com/office/drawing/2014/main" id="{8D7BDE73-CF4E-55F3-04D6-7FF135BA8DD2}"/>
                </a:ext>
              </a:extLst>
            </p:cNvPr>
            <p:cNvCxnSpPr>
              <a:cxnSpLocks/>
            </p:cNvCxnSpPr>
            <p:nvPr/>
          </p:nvCxnSpPr>
          <p:spPr>
            <a:xfrm flipH="1">
              <a:off x="4464282" y="6028254"/>
              <a:ext cx="2988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直線矢印コネクタ 185">
              <a:extLst>
                <a:ext uri="{FF2B5EF4-FFF2-40B4-BE49-F238E27FC236}">
                  <a16:creationId xmlns:a16="http://schemas.microsoft.com/office/drawing/2014/main" id="{8478792D-C6D4-ACF4-95F1-5B1BD4BDC9D4}"/>
                </a:ext>
              </a:extLst>
            </p:cNvPr>
            <p:cNvCxnSpPr>
              <a:cxnSpLocks/>
            </p:cNvCxnSpPr>
            <p:nvPr/>
          </p:nvCxnSpPr>
          <p:spPr>
            <a:xfrm flipV="1">
              <a:off x="5064667" y="6389781"/>
              <a:ext cx="204585" cy="204585"/>
            </a:xfrm>
            <a:prstGeom prst="straightConnector1">
              <a:avLst/>
            </a:prstGeom>
            <a:ln>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F9185B52-6834-BE14-A95E-EED433AB8D48}"/>
                </a:ext>
              </a:extLst>
            </p:cNvPr>
            <p:cNvCxnSpPr>
              <a:cxnSpLocks/>
            </p:cNvCxnSpPr>
            <p:nvPr/>
          </p:nvCxnSpPr>
          <p:spPr>
            <a:xfrm>
              <a:off x="4741541" y="6289642"/>
              <a:ext cx="0" cy="3955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8" name="テキスト ボックス 187">
              <a:extLst>
                <a:ext uri="{FF2B5EF4-FFF2-40B4-BE49-F238E27FC236}">
                  <a16:creationId xmlns:a16="http://schemas.microsoft.com/office/drawing/2014/main" id="{00D5AED5-4769-43DF-D53B-EAE005D88755}"/>
                </a:ext>
              </a:extLst>
            </p:cNvPr>
            <p:cNvSpPr txBox="1"/>
            <p:nvPr/>
          </p:nvSpPr>
          <p:spPr>
            <a:xfrm>
              <a:off x="4703838" y="6529645"/>
              <a:ext cx="419439" cy="246221"/>
            </a:xfrm>
            <a:prstGeom prst="rect">
              <a:avLst/>
            </a:prstGeom>
            <a:noFill/>
            <a:ln>
              <a:noFill/>
            </a:ln>
          </p:spPr>
          <p:txBody>
            <a:bodyPr wrap="square" rtlCol="0">
              <a:spAutoFit/>
            </a:bodyPr>
            <a:lstStyle/>
            <a:p>
              <a:pPr algn="ctr"/>
              <a:r>
                <a:rPr lang="en-US" altLang="ja-JP" sz="1000" dirty="0"/>
                <a:t>60</a:t>
              </a:r>
            </a:p>
          </p:txBody>
        </p:sp>
        <p:sp>
          <p:nvSpPr>
            <p:cNvPr id="189" name="テキスト ボックス 188">
              <a:extLst>
                <a:ext uri="{FF2B5EF4-FFF2-40B4-BE49-F238E27FC236}">
                  <a16:creationId xmlns:a16="http://schemas.microsoft.com/office/drawing/2014/main" id="{2B8CC86C-A015-0E52-5C47-68CA4A60812C}"/>
                </a:ext>
              </a:extLst>
            </p:cNvPr>
            <p:cNvSpPr txBox="1"/>
            <p:nvPr/>
          </p:nvSpPr>
          <p:spPr>
            <a:xfrm rot="18900000">
              <a:off x="5004278" y="6445972"/>
              <a:ext cx="419439" cy="246221"/>
            </a:xfrm>
            <a:prstGeom prst="rect">
              <a:avLst/>
            </a:prstGeom>
            <a:noFill/>
            <a:ln>
              <a:noFill/>
            </a:ln>
          </p:spPr>
          <p:txBody>
            <a:bodyPr wrap="square" rtlCol="0">
              <a:spAutoFit/>
            </a:bodyPr>
            <a:lstStyle/>
            <a:p>
              <a:pPr algn="ctr"/>
              <a:r>
                <a:rPr lang="en-US" altLang="ja-JP" sz="1000" dirty="0"/>
                <a:t>130</a:t>
              </a:r>
            </a:p>
          </p:txBody>
        </p:sp>
        <p:cxnSp>
          <p:nvCxnSpPr>
            <p:cNvPr id="191" name="直線コネクタ 190">
              <a:extLst>
                <a:ext uri="{FF2B5EF4-FFF2-40B4-BE49-F238E27FC236}">
                  <a16:creationId xmlns:a16="http://schemas.microsoft.com/office/drawing/2014/main" id="{D11A356D-C2D9-2AA4-2F36-BB6BCFB5F5FF}"/>
                </a:ext>
              </a:extLst>
            </p:cNvPr>
            <p:cNvCxnSpPr>
              <a:cxnSpLocks/>
            </p:cNvCxnSpPr>
            <p:nvPr/>
          </p:nvCxnSpPr>
          <p:spPr>
            <a:xfrm>
              <a:off x="5068383" y="6303648"/>
              <a:ext cx="0" cy="3955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直線矢印コネクタ 191">
              <a:extLst>
                <a:ext uri="{FF2B5EF4-FFF2-40B4-BE49-F238E27FC236}">
                  <a16:creationId xmlns:a16="http://schemas.microsoft.com/office/drawing/2014/main" id="{BEC03613-2DE1-E749-C70B-734F0BEC9038}"/>
                </a:ext>
              </a:extLst>
            </p:cNvPr>
            <p:cNvCxnSpPr>
              <a:cxnSpLocks/>
            </p:cNvCxnSpPr>
            <p:nvPr/>
          </p:nvCxnSpPr>
          <p:spPr>
            <a:xfrm>
              <a:off x="4556576" y="6047955"/>
              <a:ext cx="0" cy="261372"/>
            </a:xfrm>
            <a:prstGeom prst="straightConnector1">
              <a:avLst/>
            </a:prstGeom>
            <a:ln>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93" name="テキスト ボックス 192">
              <a:extLst>
                <a:ext uri="{FF2B5EF4-FFF2-40B4-BE49-F238E27FC236}">
                  <a16:creationId xmlns:a16="http://schemas.microsoft.com/office/drawing/2014/main" id="{EE8ED442-264B-55AD-B177-001D6CF89639}"/>
                </a:ext>
              </a:extLst>
            </p:cNvPr>
            <p:cNvSpPr txBox="1"/>
            <p:nvPr/>
          </p:nvSpPr>
          <p:spPr>
            <a:xfrm rot="16200000">
              <a:off x="4275086" y="6043070"/>
              <a:ext cx="419439" cy="246221"/>
            </a:xfrm>
            <a:prstGeom prst="rect">
              <a:avLst/>
            </a:prstGeom>
            <a:noFill/>
            <a:ln>
              <a:noFill/>
            </a:ln>
          </p:spPr>
          <p:txBody>
            <a:bodyPr wrap="square" rtlCol="0">
              <a:spAutoFit/>
            </a:bodyPr>
            <a:lstStyle/>
            <a:p>
              <a:pPr algn="ctr"/>
              <a:r>
                <a:rPr lang="en-US" altLang="ja-JP" sz="1000" dirty="0"/>
                <a:t>67</a:t>
              </a:r>
            </a:p>
          </p:txBody>
        </p:sp>
      </p:grpSp>
      <p:grpSp>
        <p:nvGrpSpPr>
          <p:cNvPr id="197" name="グループ化 196">
            <a:extLst>
              <a:ext uri="{FF2B5EF4-FFF2-40B4-BE49-F238E27FC236}">
                <a16:creationId xmlns:a16="http://schemas.microsoft.com/office/drawing/2014/main" id="{3CB49651-3ED7-DAED-5763-16BB4FFEE454}"/>
              </a:ext>
            </a:extLst>
          </p:cNvPr>
          <p:cNvGrpSpPr/>
          <p:nvPr/>
        </p:nvGrpSpPr>
        <p:grpSpPr>
          <a:xfrm>
            <a:off x="4788024" y="5164241"/>
            <a:ext cx="1441281" cy="1217087"/>
            <a:chOff x="4788024" y="5380265"/>
            <a:chExt cx="1441281" cy="1217087"/>
          </a:xfrm>
        </p:grpSpPr>
        <p:grpSp>
          <p:nvGrpSpPr>
            <p:cNvPr id="26" name="グループ化 25">
              <a:extLst>
                <a:ext uri="{FF2B5EF4-FFF2-40B4-BE49-F238E27FC236}">
                  <a16:creationId xmlns:a16="http://schemas.microsoft.com/office/drawing/2014/main" id="{A7011864-3731-F1AB-05AB-B40FF112E78C}"/>
                </a:ext>
              </a:extLst>
            </p:cNvPr>
            <p:cNvGrpSpPr/>
            <p:nvPr/>
          </p:nvGrpSpPr>
          <p:grpSpPr>
            <a:xfrm>
              <a:off x="4788024" y="5380647"/>
              <a:ext cx="1441281" cy="1216705"/>
              <a:chOff x="5697218" y="5380647"/>
              <a:chExt cx="1441281" cy="1216705"/>
            </a:xfrm>
          </p:grpSpPr>
          <p:grpSp>
            <p:nvGrpSpPr>
              <p:cNvPr id="147" name="グループ化 146">
                <a:extLst>
                  <a:ext uri="{FF2B5EF4-FFF2-40B4-BE49-F238E27FC236}">
                    <a16:creationId xmlns:a16="http://schemas.microsoft.com/office/drawing/2014/main" id="{6654A8FD-0C5B-8772-BE4A-7B3175F32131}"/>
                  </a:ext>
                </a:extLst>
              </p:cNvPr>
              <p:cNvGrpSpPr/>
              <p:nvPr/>
            </p:nvGrpSpPr>
            <p:grpSpPr>
              <a:xfrm>
                <a:off x="5697218" y="5393202"/>
                <a:ext cx="1441281" cy="1204150"/>
                <a:chOff x="4386164" y="5571716"/>
                <a:chExt cx="1441281" cy="1204150"/>
              </a:xfrm>
            </p:grpSpPr>
            <p:sp>
              <p:nvSpPr>
                <p:cNvPr id="114" name="直方体 113">
                  <a:extLst>
                    <a:ext uri="{FF2B5EF4-FFF2-40B4-BE49-F238E27FC236}">
                      <a16:creationId xmlns:a16="http://schemas.microsoft.com/office/drawing/2014/main" id="{7F4F9BB2-5FEA-CB89-044A-2C2AE34D332D}"/>
                    </a:ext>
                  </a:extLst>
                </p:cNvPr>
                <p:cNvSpPr/>
                <p:nvPr/>
              </p:nvSpPr>
              <p:spPr>
                <a:xfrm>
                  <a:off x="4741540" y="5571716"/>
                  <a:ext cx="948709" cy="736283"/>
                </a:xfrm>
                <a:prstGeom prst="cube">
                  <a:avLst>
                    <a:gd name="adj" fmla="val 35070"/>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15" name="直線コネクタ 114">
                  <a:extLst>
                    <a:ext uri="{FF2B5EF4-FFF2-40B4-BE49-F238E27FC236}">
                      <a16:creationId xmlns:a16="http://schemas.microsoft.com/office/drawing/2014/main" id="{112C61BC-FAB5-173C-3E66-52F401AA580E}"/>
                    </a:ext>
                  </a:extLst>
                </p:cNvPr>
                <p:cNvCxnSpPr>
                  <a:cxnSpLocks/>
                </p:cNvCxnSpPr>
                <p:nvPr/>
              </p:nvCxnSpPr>
              <p:spPr>
                <a:xfrm>
                  <a:off x="5437135" y="6297692"/>
                  <a:ext cx="0" cy="3955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44EF1C76-9AAE-F387-C828-F1DC1735B68E}"/>
                    </a:ext>
                  </a:extLst>
                </p:cNvPr>
                <p:cNvCxnSpPr>
                  <a:cxnSpLocks/>
                </p:cNvCxnSpPr>
                <p:nvPr/>
              </p:nvCxnSpPr>
              <p:spPr>
                <a:xfrm>
                  <a:off x="5698508" y="6055786"/>
                  <a:ext cx="0" cy="3846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線矢印コネクタ 116">
                  <a:extLst>
                    <a:ext uri="{FF2B5EF4-FFF2-40B4-BE49-F238E27FC236}">
                      <a16:creationId xmlns:a16="http://schemas.microsoft.com/office/drawing/2014/main" id="{6D0616A2-494F-A4A8-2AD2-9CBEBDF27042}"/>
                    </a:ext>
                  </a:extLst>
                </p:cNvPr>
                <p:cNvCxnSpPr>
                  <a:cxnSpLocks/>
                </p:cNvCxnSpPr>
                <p:nvPr/>
              </p:nvCxnSpPr>
              <p:spPr>
                <a:xfrm>
                  <a:off x="4733282" y="6585454"/>
                  <a:ext cx="703853" cy="0"/>
                </a:xfrm>
                <a:prstGeom prst="straightConnector1">
                  <a:avLst/>
                </a:prstGeom>
                <a:ln>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889EEE64-2C70-7C29-B267-33BCD5EBC60E}"/>
                    </a:ext>
                  </a:extLst>
                </p:cNvPr>
                <p:cNvCxnSpPr>
                  <a:cxnSpLocks/>
                </p:cNvCxnSpPr>
                <p:nvPr/>
              </p:nvCxnSpPr>
              <p:spPr>
                <a:xfrm rot="5400000">
                  <a:off x="4586721" y="6169549"/>
                  <a:ext cx="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AAAF5683-C36F-B7D3-343E-CBF1B194AAD0}"/>
                    </a:ext>
                  </a:extLst>
                </p:cNvPr>
                <p:cNvCxnSpPr>
                  <a:cxnSpLocks/>
                </p:cNvCxnSpPr>
                <p:nvPr/>
              </p:nvCxnSpPr>
              <p:spPr>
                <a:xfrm rot="5400000">
                  <a:off x="4613354" y="5685958"/>
                  <a:ext cx="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線矢印コネクタ 119">
                  <a:extLst>
                    <a:ext uri="{FF2B5EF4-FFF2-40B4-BE49-F238E27FC236}">
                      <a16:creationId xmlns:a16="http://schemas.microsoft.com/office/drawing/2014/main" id="{E979B42F-F6B0-1F4B-0A98-2DCCC721F4AA}"/>
                    </a:ext>
                  </a:extLst>
                </p:cNvPr>
                <p:cNvCxnSpPr/>
                <p:nvPr/>
              </p:nvCxnSpPr>
              <p:spPr>
                <a:xfrm>
                  <a:off x="4586721" y="5829974"/>
                  <a:ext cx="0" cy="459668"/>
                </a:xfrm>
                <a:prstGeom prst="straightConnector1">
                  <a:avLst/>
                </a:prstGeom>
                <a:ln>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121" name="直線矢印コネクタ 120">
                  <a:extLst>
                    <a:ext uri="{FF2B5EF4-FFF2-40B4-BE49-F238E27FC236}">
                      <a16:creationId xmlns:a16="http://schemas.microsoft.com/office/drawing/2014/main" id="{480FA37C-D554-6202-62BC-6D7AF9E7C7F9}"/>
                    </a:ext>
                  </a:extLst>
                </p:cNvPr>
                <p:cNvCxnSpPr>
                  <a:cxnSpLocks/>
                </p:cNvCxnSpPr>
                <p:nvPr/>
              </p:nvCxnSpPr>
              <p:spPr>
                <a:xfrm flipV="1">
                  <a:off x="5436630" y="6317200"/>
                  <a:ext cx="277166" cy="277166"/>
                </a:xfrm>
                <a:prstGeom prst="straightConnector1">
                  <a:avLst/>
                </a:prstGeom>
                <a:ln>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13D3188F-1403-5C3D-891E-12213A72E7DA}"/>
                    </a:ext>
                  </a:extLst>
                </p:cNvPr>
                <p:cNvCxnSpPr>
                  <a:cxnSpLocks/>
                </p:cNvCxnSpPr>
                <p:nvPr/>
              </p:nvCxnSpPr>
              <p:spPr>
                <a:xfrm>
                  <a:off x="4741541" y="6289642"/>
                  <a:ext cx="0" cy="3955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テキスト ボックス 122">
                  <a:extLst>
                    <a:ext uri="{FF2B5EF4-FFF2-40B4-BE49-F238E27FC236}">
                      <a16:creationId xmlns:a16="http://schemas.microsoft.com/office/drawing/2014/main" id="{1C350134-0F8D-837F-2CCC-B180FAB36360}"/>
                    </a:ext>
                  </a:extLst>
                </p:cNvPr>
                <p:cNvSpPr txBox="1"/>
                <p:nvPr/>
              </p:nvSpPr>
              <p:spPr>
                <a:xfrm>
                  <a:off x="4893938" y="6529645"/>
                  <a:ext cx="419439" cy="246221"/>
                </a:xfrm>
                <a:prstGeom prst="rect">
                  <a:avLst/>
                </a:prstGeom>
                <a:noFill/>
                <a:ln>
                  <a:noFill/>
                </a:ln>
              </p:spPr>
              <p:txBody>
                <a:bodyPr wrap="square" rtlCol="0">
                  <a:spAutoFit/>
                </a:bodyPr>
                <a:lstStyle/>
                <a:p>
                  <a:pPr algn="ctr"/>
                  <a:r>
                    <a:rPr lang="en-US" altLang="ja-JP" sz="1000" dirty="0"/>
                    <a:t>190</a:t>
                  </a:r>
                </a:p>
              </p:txBody>
            </p:sp>
            <p:sp>
              <p:nvSpPr>
                <p:cNvPr id="124" name="テキスト ボックス 123">
                  <a:extLst>
                    <a:ext uri="{FF2B5EF4-FFF2-40B4-BE49-F238E27FC236}">
                      <a16:creationId xmlns:a16="http://schemas.microsoft.com/office/drawing/2014/main" id="{DACE5229-D80D-7656-4118-A1207072C60B}"/>
                    </a:ext>
                  </a:extLst>
                </p:cNvPr>
                <p:cNvSpPr txBox="1"/>
                <p:nvPr/>
              </p:nvSpPr>
              <p:spPr>
                <a:xfrm rot="18900000">
                  <a:off x="5408006" y="6392671"/>
                  <a:ext cx="419439" cy="246221"/>
                </a:xfrm>
                <a:prstGeom prst="rect">
                  <a:avLst/>
                </a:prstGeom>
                <a:noFill/>
                <a:ln>
                  <a:noFill/>
                </a:ln>
              </p:spPr>
              <p:txBody>
                <a:bodyPr wrap="square" rtlCol="0">
                  <a:spAutoFit/>
                </a:bodyPr>
                <a:lstStyle/>
                <a:p>
                  <a:pPr algn="ctr"/>
                  <a:r>
                    <a:rPr lang="en-US" altLang="ja-JP" sz="1000" dirty="0"/>
                    <a:t>130</a:t>
                  </a:r>
                </a:p>
              </p:txBody>
            </p:sp>
            <p:sp>
              <p:nvSpPr>
                <p:cNvPr id="125" name="テキスト ボックス 124">
                  <a:extLst>
                    <a:ext uri="{FF2B5EF4-FFF2-40B4-BE49-F238E27FC236}">
                      <a16:creationId xmlns:a16="http://schemas.microsoft.com/office/drawing/2014/main" id="{E522F381-08A5-EB11-4F91-73AAADED39EA}"/>
                    </a:ext>
                  </a:extLst>
                </p:cNvPr>
                <p:cNvSpPr txBox="1"/>
                <p:nvPr/>
              </p:nvSpPr>
              <p:spPr>
                <a:xfrm rot="16200000">
                  <a:off x="4299555" y="5943597"/>
                  <a:ext cx="419439" cy="246221"/>
                </a:xfrm>
                <a:prstGeom prst="rect">
                  <a:avLst/>
                </a:prstGeom>
                <a:noFill/>
                <a:ln>
                  <a:noFill/>
                </a:ln>
              </p:spPr>
              <p:txBody>
                <a:bodyPr wrap="square" rtlCol="0">
                  <a:spAutoFit/>
                </a:bodyPr>
                <a:lstStyle/>
                <a:p>
                  <a:pPr algn="ctr"/>
                  <a:r>
                    <a:rPr lang="en-US" altLang="ja-JP" sz="1000" dirty="0"/>
                    <a:t>160</a:t>
                  </a:r>
                </a:p>
              </p:txBody>
            </p:sp>
            <p:cxnSp>
              <p:nvCxnSpPr>
                <p:cNvPr id="154" name="直線コネクタ 153">
                  <a:extLst>
                    <a:ext uri="{FF2B5EF4-FFF2-40B4-BE49-F238E27FC236}">
                      <a16:creationId xmlns:a16="http://schemas.microsoft.com/office/drawing/2014/main" id="{79469CD4-1A1B-FFBD-C98E-BDF10F888D9B}"/>
                    </a:ext>
                  </a:extLst>
                </p:cNvPr>
                <p:cNvCxnSpPr>
                  <a:cxnSpLocks/>
                </p:cNvCxnSpPr>
                <p:nvPr/>
              </p:nvCxnSpPr>
              <p:spPr>
                <a:xfrm>
                  <a:off x="5157479" y="6059808"/>
                  <a:ext cx="0" cy="3955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20DB282A-6224-3504-F43F-64908D0371D5}"/>
                    </a:ext>
                  </a:extLst>
                </p:cNvPr>
                <p:cNvCxnSpPr>
                  <a:cxnSpLocks/>
                </p:cNvCxnSpPr>
                <p:nvPr/>
              </p:nvCxnSpPr>
              <p:spPr>
                <a:xfrm>
                  <a:off x="4733282" y="6395157"/>
                  <a:ext cx="424197" cy="0"/>
                </a:xfrm>
                <a:prstGeom prst="straightConnector1">
                  <a:avLst/>
                </a:prstGeom>
                <a:ln>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57" name="テキスト ボックス 156">
                  <a:extLst>
                    <a:ext uri="{FF2B5EF4-FFF2-40B4-BE49-F238E27FC236}">
                      <a16:creationId xmlns:a16="http://schemas.microsoft.com/office/drawing/2014/main" id="{2E223EEF-B044-D5D5-30D5-3EF8B5092CD6}"/>
                    </a:ext>
                  </a:extLst>
                </p:cNvPr>
                <p:cNvSpPr txBox="1"/>
                <p:nvPr/>
              </p:nvSpPr>
              <p:spPr>
                <a:xfrm>
                  <a:off x="4741540" y="6332247"/>
                  <a:ext cx="419439" cy="246221"/>
                </a:xfrm>
                <a:prstGeom prst="rect">
                  <a:avLst/>
                </a:prstGeom>
                <a:noFill/>
                <a:ln>
                  <a:noFill/>
                </a:ln>
              </p:spPr>
              <p:txBody>
                <a:bodyPr wrap="square" rtlCol="0">
                  <a:spAutoFit/>
                </a:bodyPr>
                <a:lstStyle/>
                <a:p>
                  <a:pPr algn="ctr"/>
                  <a:r>
                    <a:rPr lang="en-US" altLang="ja-JP" sz="1000" dirty="0"/>
                    <a:t>108</a:t>
                  </a:r>
                </a:p>
              </p:txBody>
            </p:sp>
          </p:grpSp>
          <p:sp>
            <p:nvSpPr>
              <p:cNvPr id="13" name="フリーフォーム: 図形 12">
                <a:extLst>
                  <a:ext uri="{FF2B5EF4-FFF2-40B4-BE49-F238E27FC236}">
                    <a16:creationId xmlns:a16="http://schemas.microsoft.com/office/drawing/2014/main" id="{215B4880-62F5-6DF5-35CB-23A23D1100DC}"/>
                  </a:ext>
                </a:extLst>
              </p:cNvPr>
              <p:cNvSpPr/>
              <p:nvPr/>
            </p:nvSpPr>
            <p:spPr>
              <a:xfrm>
                <a:off x="6050657" y="5380647"/>
                <a:ext cx="696432" cy="749596"/>
              </a:xfrm>
              <a:custGeom>
                <a:avLst/>
                <a:gdLst>
                  <a:gd name="connsiteX0" fmla="*/ 0 w 696432"/>
                  <a:gd name="connsiteY0" fmla="*/ 749596 h 749596"/>
                  <a:gd name="connsiteX1" fmla="*/ 0 w 696432"/>
                  <a:gd name="connsiteY1" fmla="*/ 260498 h 749596"/>
                  <a:gd name="connsiteX2" fmla="*/ 260498 w 696432"/>
                  <a:gd name="connsiteY2" fmla="*/ 0 h 749596"/>
                  <a:gd name="connsiteX3" fmla="*/ 696432 w 696432"/>
                  <a:gd name="connsiteY3" fmla="*/ 0 h 749596"/>
                  <a:gd name="connsiteX4" fmla="*/ 435934 w 696432"/>
                  <a:gd name="connsiteY4" fmla="*/ 260498 h 749596"/>
                  <a:gd name="connsiteX5" fmla="*/ 435934 w 696432"/>
                  <a:gd name="connsiteY5" fmla="*/ 744279 h 749596"/>
                  <a:gd name="connsiteX6" fmla="*/ 0 w 696432"/>
                  <a:gd name="connsiteY6" fmla="*/ 749596 h 74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6432" h="749596">
                    <a:moveTo>
                      <a:pt x="0" y="749596"/>
                    </a:moveTo>
                    <a:lnTo>
                      <a:pt x="0" y="260498"/>
                    </a:lnTo>
                    <a:lnTo>
                      <a:pt x="260498" y="0"/>
                    </a:lnTo>
                    <a:lnTo>
                      <a:pt x="696432" y="0"/>
                    </a:lnTo>
                    <a:lnTo>
                      <a:pt x="435934" y="260498"/>
                    </a:lnTo>
                    <a:lnTo>
                      <a:pt x="435934" y="744279"/>
                    </a:lnTo>
                    <a:lnTo>
                      <a:pt x="0" y="749596"/>
                    </a:lnTo>
                    <a:close/>
                  </a:path>
                </a:pathLst>
              </a:custGeom>
              <a:solidFill>
                <a:srgbClr val="FFFF00">
                  <a:alpha val="1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テキスト ボックス 158">
                <a:extLst>
                  <a:ext uri="{FF2B5EF4-FFF2-40B4-BE49-F238E27FC236}">
                    <a16:creationId xmlns:a16="http://schemas.microsoft.com/office/drawing/2014/main" id="{FD0D3DAC-0706-4862-2B3E-C305F1A6333B}"/>
                  </a:ext>
                </a:extLst>
              </p:cNvPr>
              <p:cNvSpPr txBox="1"/>
              <p:nvPr/>
            </p:nvSpPr>
            <p:spPr>
              <a:xfrm>
                <a:off x="6055448" y="5768336"/>
                <a:ext cx="419439" cy="246221"/>
              </a:xfrm>
              <a:prstGeom prst="rect">
                <a:avLst/>
              </a:prstGeom>
              <a:noFill/>
              <a:ln>
                <a:noFill/>
              </a:ln>
            </p:spPr>
            <p:txBody>
              <a:bodyPr wrap="square" rtlCol="0">
                <a:spAutoFit/>
              </a:bodyPr>
              <a:lstStyle/>
              <a:p>
                <a:pPr algn="ctr"/>
                <a:r>
                  <a:rPr lang="ja-JP" altLang="en-US" sz="1000" b="1" dirty="0"/>
                  <a:t>⑥</a:t>
                </a:r>
                <a:endParaRPr lang="en-US" altLang="ja-JP" sz="1000" b="1" dirty="0"/>
              </a:p>
            </p:txBody>
          </p:sp>
        </p:grpSp>
        <p:sp>
          <p:nvSpPr>
            <p:cNvPr id="196" name="フリーフォーム: 図形 195">
              <a:extLst>
                <a:ext uri="{FF2B5EF4-FFF2-40B4-BE49-F238E27FC236}">
                  <a16:creationId xmlns:a16="http://schemas.microsoft.com/office/drawing/2014/main" id="{F65A8BAD-2D63-5564-4622-3CEB7AE9A8BC}"/>
                </a:ext>
              </a:extLst>
            </p:cNvPr>
            <p:cNvSpPr/>
            <p:nvPr/>
          </p:nvSpPr>
          <p:spPr>
            <a:xfrm>
              <a:off x="5563961" y="5380265"/>
              <a:ext cx="265339" cy="751114"/>
            </a:xfrm>
            <a:custGeom>
              <a:avLst/>
              <a:gdLst>
                <a:gd name="connsiteX0" fmla="*/ 0 w 265339"/>
                <a:gd name="connsiteY0" fmla="*/ 751114 h 751114"/>
                <a:gd name="connsiteX1" fmla="*/ 0 w 265339"/>
                <a:gd name="connsiteY1" fmla="*/ 265339 h 751114"/>
                <a:gd name="connsiteX2" fmla="*/ 265339 w 265339"/>
                <a:gd name="connsiteY2" fmla="*/ 0 h 751114"/>
              </a:gdLst>
              <a:ahLst/>
              <a:cxnLst>
                <a:cxn ang="0">
                  <a:pos x="connsiteX0" y="connsiteY0"/>
                </a:cxn>
                <a:cxn ang="0">
                  <a:pos x="connsiteX1" y="connsiteY1"/>
                </a:cxn>
                <a:cxn ang="0">
                  <a:pos x="connsiteX2" y="connsiteY2"/>
                </a:cxn>
              </a:cxnLst>
              <a:rect l="l" t="t" r="r" b="b"/>
              <a:pathLst>
                <a:path w="265339" h="751114">
                  <a:moveTo>
                    <a:pt x="0" y="751114"/>
                  </a:moveTo>
                  <a:lnTo>
                    <a:pt x="0" y="265339"/>
                  </a:lnTo>
                  <a:lnTo>
                    <a:pt x="265339" y="0"/>
                  </a:lnTo>
                </a:path>
              </a:pathLst>
            </a:cu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9" name="グループ化 198">
            <a:extLst>
              <a:ext uri="{FF2B5EF4-FFF2-40B4-BE49-F238E27FC236}">
                <a16:creationId xmlns:a16="http://schemas.microsoft.com/office/drawing/2014/main" id="{B7E036A9-F7CC-D00E-530A-516B93F04D75}"/>
              </a:ext>
            </a:extLst>
          </p:cNvPr>
          <p:cNvGrpSpPr/>
          <p:nvPr/>
        </p:nvGrpSpPr>
        <p:grpSpPr>
          <a:xfrm>
            <a:off x="2749621" y="5129278"/>
            <a:ext cx="1792210" cy="1235313"/>
            <a:chOff x="2749621" y="5345302"/>
            <a:chExt cx="1792210" cy="1235313"/>
          </a:xfrm>
        </p:grpSpPr>
        <p:grpSp>
          <p:nvGrpSpPr>
            <p:cNvPr id="17" name="グループ化 16">
              <a:extLst>
                <a:ext uri="{FF2B5EF4-FFF2-40B4-BE49-F238E27FC236}">
                  <a16:creationId xmlns:a16="http://schemas.microsoft.com/office/drawing/2014/main" id="{2336EDCA-57AC-B18F-57D1-FBBC4EA417C4}"/>
                </a:ext>
              </a:extLst>
            </p:cNvPr>
            <p:cNvGrpSpPr/>
            <p:nvPr/>
          </p:nvGrpSpPr>
          <p:grpSpPr>
            <a:xfrm>
              <a:off x="2749621" y="5345302"/>
              <a:ext cx="1792210" cy="1235313"/>
              <a:chOff x="3259663" y="5348177"/>
              <a:chExt cx="1792210" cy="1235313"/>
            </a:xfrm>
          </p:grpSpPr>
          <p:grpSp>
            <p:nvGrpSpPr>
              <p:cNvPr id="160" name="グループ化 159">
                <a:extLst>
                  <a:ext uri="{FF2B5EF4-FFF2-40B4-BE49-F238E27FC236}">
                    <a16:creationId xmlns:a16="http://schemas.microsoft.com/office/drawing/2014/main" id="{50872455-044B-1697-4D85-F750F63F7486}"/>
                  </a:ext>
                </a:extLst>
              </p:cNvPr>
              <p:cNvGrpSpPr/>
              <p:nvPr/>
            </p:nvGrpSpPr>
            <p:grpSpPr>
              <a:xfrm>
                <a:off x="3259663" y="5357632"/>
                <a:ext cx="1792210" cy="1225858"/>
                <a:chOff x="3259663" y="5555551"/>
                <a:chExt cx="1792210" cy="1225858"/>
              </a:xfrm>
            </p:grpSpPr>
            <p:cxnSp>
              <p:nvCxnSpPr>
                <p:cNvPr id="95" name="直線コネクタ 94">
                  <a:extLst>
                    <a:ext uri="{FF2B5EF4-FFF2-40B4-BE49-F238E27FC236}">
                      <a16:creationId xmlns:a16="http://schemas.microsoft.com/office/drawing/2014/main" id="{30968CFB-AE00-514D-8C8F-C19BE7A98952}"/>
                    </a:ext>
                  </a:extLst>
                </p:cNvPr>
                <p:cNvCxnSpPr>
                  <a:cxnSpLocks/>
                </p:cNvCxnSpPr>
                <p:nvPr/>
              </p:nvCxnSpPr>
              <p:spPr>
                <a:xfrm>
                  <a:off x="4067944" y="6115865"/>
                  <a:ext cx="0" cy="3955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直方体 95">
                  <a:extLst>
                    <a:ext uri="{FF2B5EF4-FFF2-40B4-BE49-F238E27FC236}">
                      <a16:creationId xmlns:a16="http://schemas.microsoft.com/office/drawing/2014/main" id="{0C092D40-5274-F57F-97BD-7F1CEB0760E9}"/>
                    </a:ext>
                  </a:extLst>
                </p:cNvPr>
                <p:cNvSpPr/>
                <p:nvPr/>
              </p:nvSpPr>
              <p:spPr>
                <a:xfrm>
                  <a:off x="3615040" y="5555551"/>
                  <a:ext cx="1307834" cy="758089"/>
                </a:xfrm>
                <a:prstGeom prst="cube">
                  <a:avLst>
                    <a:gd name="adj" fmla="val 35672"/>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97" name="直線コネクタ 96">
                  <a:extLst>
                    <a:ext uri="{FF2B5EF4-FFF2-40B4-BE49-F238E27FC236}">
                      <a16:creationId xmlns:a16="http://schemas.microsoft.com/office/drawing/2014/main" id="{B3EF1B12-8AD6-56A4-9240-035263126911}"/>
                    </a:ext>
                  </a:extLst>
                </p:cNvPr>
                <p:cNvCxnSpPr>
                  <a:cxnSpLocks/>
                </p:cNvCxnSpPr>
                <p:nvPr/>
              </p:nvCxnSpPr>
              <p:spPr>
                <a:xfrm>
                  <a:off x="4664054" y="6295283"/>
                  <a:ext cx="0" cy="3955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AB66427D-74AB-FE5F-0F8F-4F50EF2CDEA0}"/>
                    </a:ext>
                  </a:extLst>
                </p:cNvPr>
                <p:cNvCxnSpPr>
                  <a:cxnSpLocks/>
                </p:cNvCxnSpPr>
                <p:nvPr/>
              </p:nvCxnSpPr>
              <p:spPr>
                <a:xfrm>
                  <a:off x="4933506" y="6050534"/>
                  <a:ext cx="0" cy="3846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4D6A3AD7-BD43-902A-864D-2FAF372E11B2}"/>
                    </a:ext>
                  </a:extLst>
                </p:cNvPr>
                <p:cNvCxnSpPr>
                  <a:cxnSpLocks/>
                </p:cNvCxnSpPr>
                <p:nvPr/>
              </p:nvCxnSpPr>
              <p:spPr>
                <a:xfrm>
                  <a:off x="3619729" y="6598399"/>
                  <a:ext cx="1044325" cy="0"/>
                </a:xfrm>
                <a:prstGeom prst="straightConnector1">
                  <a:avLst/>
                </a:prstGeom>
                <a:ln>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95C33D5D-E572-447C-8C42-FAC36C6FA159}"/>
                    </a:ext>
                  </a:extLst>
                </p:cNvPr>
                <p:cNvCxnSpPr>
                  <a:cxnSpLocks/>
                </p:cNvCxnSpPr>
                <p:nvPr/>
              </p:nvCxnSpPr>
              <p:spPr>
                <a:xfrm rot="5400000">
                  <a:off x="3460220" y="6175190"/>
                  <a:ext cx="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54ED7BA0-96EA-5772-9AA5-844391549B25}"/>
                    </a:ext>
                  </a:extLst>
                </p:cNvPr>
                <p:cNvCxnSpPr>
                  <a:cxnSpLocks/>
                </p:cNvCxnSpPr>
                <p:nvPr/>
              </p:nvCxnSpPr>
              <p:spPr>
                <a:xfrm rot="5400000">
                  <a:off x="3486853" y="5691599"/>
                  <a:ext cx="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2F3CE7DA-2EB9-0918-90B6-6FE9ABE81790}"/>
                    </a:ext>
                  </a:extLst>
                </p:cNvPr>
                <p:cNvCxnSpPr/>
                <p:nvPr/>
              </p:nvCxnSpPr>
              <p:spPr>
                <a:xfrm>
                  <a:off x="3460220" y="5835615"/>
                  <a:ext cx="0" cy="459668"/>
                </a:xfrm>
                <a:prstGeom prst="straightConnector1">
                  <a:avLst/>
                </a:prstGeom>
                <a:ln>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2B671F8D-C7BB-CC80-EAAE-3CFF6D32DB33}"/>
                    </a:ext>
                  </a:extLst>
                </p:cNvPr>
                <p:cNvCxnSpPr>
                  <a:cxnSpLocks/>
                </p:cNvCxnSpPr>
                <p:nvPr/>
              </p:nvCxnSpPr>
              <p:spPr>
                <a:xfrm flipV="1">
                  <a:off x="4656302" y="6339950"/>
                  <a:ext cx="273267" cy="273267"/>
                </a:xfrm>
                <a:prstGeom prst="straightConnector1">
                  <a:avLst/>
                </a:prstGeom>
                <a:ln>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1018CCE0-3B44-9020-6C99-CAF2623A907D}"/>
                    </a:ext>
                  </a:extLst>
                </p:cNvPr>
                <p:cNvCxnSpPr>
                  <a:cxnSpLocks/>
                </p:cNvCxnSpPr>
                <p:nvPr/>
              </p:nvCxnSpPr>
              <p:spPr>
                <a:xfrm>
                  <a:off x="3615040" y="6295283"/>
                  <a:ext cx="0" cy="3955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テキスト ボックス 104">
                  <a:extLst>
                    <a:ext uri="{FF2B5EF4-FFF2-40B4-BE49-F238E27FC236}">
                      <a16:creationId xmlns:a16="http://schemas.microsoft.com/office/drawing/2014/main" id="{93500B32-29BD-45C7-124E-76730C170D96}"/>
                    </a:ext>
                  </a:extLst>
                </p:cNvPr>
                <p:cNvSpPr txBox="1"/>
                <p:nvPr/>
              </p:nvSpPr>
              <p:spPr>
                <a:xfrm>
                  <a:off x="3943974" y="6535188"/>
                  <a:ext cx="419439" cy="246221"/>
                </a:xfrm>
                <a:prstGeom prst="rect">
                  <a:avLst/>
                </a:prstGeom>
                <a:noFill/>
                <a:ln>
                  <a:noFill/>
                </a:ln>
              </p:spPr>
              <p:txBody>
                <a:bodyPr wrap="square" rtlCol="0">
                  <a:spAutoFit/>
                </a:bodyPr>
                <a:lstStyle/>
                <a:p>
                  <a:pPr algn="ctr"/>
                  <a:r>
                    <a:rPr lang="en-US" altLang="ja-JP" sz="1000" dirty="0"/>
                    <a:t>303</a:t>
                  </a:r>
                </a:p>
              </p:txBody>
            </p:sp>
            <p:sp>
              <p:nvSpPr>
                <p:cNvPr id="106" name="テキスト ボックス 105">
                  <a:extLst>
                    <a:ext uri="{FF2B5EF4-FFF2-40B4-BE49-F238E27FC236}">
                      <a16:creationId xmlns:a16="http://schemas.microsoft.com/office/drawing/2014/main" id="{6BDDB28B-A46F-ADFD-4AAA-D0E1F12FED59}"/>
                    </a:ext>
                  </a:extLst>
                </p:cNvPr>
                <p:cNvSpPr txBox="1"/>
                <p:nvPr/>
              </p:nvSpPr>
              <p:spPr>
                <a:xfrm rot="18900000">
                  <a:off x="4632434" y="6401114"/>
                  <a:ext cx="419439" cy="246221"/>
                </a:xfrm>
                <a:prstGeom prst="rect">
                  <a:avLst/>
                </a:prstGeom>
                <a:noFill/>
                <a:ln>
                  <a:noFill/>
                </a:ln>
              </p:spPr>
              <p:txBody>
                <a:bodyPr wrap="square" rtlCol="0">
                  <a:spAutoFit/>
                </a:bodyPr>
                <a:lstStyle/>
                <a:p>
                  <a:pPr algn="ctr"/>
                  <a:r>
                    <a:rPr lang="en-US" altLang="ja-JP" sz="1000" dirty="0"/>
                    <a:t>125</a:t>
                  </a:r>
                </a:p>
              </p:txBody>
            </p:sp>
            <p:sp>
              <p:nvSpPr>
                <p:cNvPr id="107" name="テキスト ボックス 106">
                  <a:extLst>
                    <a:ext uri="{FF2B5EF4-FFF2-40B4-BE49-F238E27FC236}">
                      <a16:creationId xmlns:a16="http://schemas.microsoft.com/office/drawing/2014/main" id="{C208AB45-2C99-8CB4-9247-2BE4BFC4C88B}"/>
                    </a:ext>
                  </a:extLst>
                </p:cNvPr>
                <p:cNvSpPr txBox="1"/>
                <p:nvPr/>
              </p:nvSpPr>
              <p:spPr>
                <a:xfrm rot="16200000">
                  <a:off x="3173054" y="5949238"/>
                  <a:ext cx="419439" cy="246221"/>
                </a:xfrm>
                <a:prstGeom prst="rect">
                  <a:avLst/>
                </a:prstGeom>
                <a:noFill/>
                <a:ln>
                  <a:noFill/>
                </a:ln>
              </p:spPr>
              <p:txBody>
                <a:bodyPr wrap="square" rtlCol="0">
                  <a:spAutoFit/>
                </a:bodyPr>
                <a:lstStyle/>
                <a:p>
                  <a:pPr algn="ctr"/>
                  <a:r>
                    <a:rPr lang="en-US" altLang="ja-JP" sz="1000" dirty="0"/>
                    <a:t>165</a:t>
                  </a:r>
                </a:p>
              </p:txBody>
            </p:sp>
            <p:cxnSp>
              <p:nvCxnSpPr>
                <p:cNvPr id="109" name="直線矢印コネクタ 108">
                  <a:extLst>
                    <a:ext uri="{FF2B5EF4-FFF2-40B4-BE49-F238E27FC236}">
                      <a16:creationId xmlns:a16="http://schemas.microsoft.com/office/drawing/2014/main" id="{80C72BFE-ED2C-F16A-04B0-2E1079ECAAE6}"/>
                    </a:ext>
                  </a:extLst>
                </p:cNvPr>
                <p:cNvCxnSpPr>
                  <a:cxnSpLocks/>
                </p:cNvCxnSpPr>
                <p:nvPr/>
              </p:nvCxnSpPr>
              <p:spPr>
                <a:xfrm>
                  <a:off x="3615040" y="6386969"/>
                  <a:ext cx="452904" cy="0"/>
                </a:xfrm>
                <a:prstGeom prst="straightConnector1">
                  <a:avLst/>
                </a:prstGeom>
                <a:ln>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10" name="テキスト ボックス 109">
                  <a:extLst>
                    <a:ext uri="{FF2B5EF4-FFF2-40B4-BE49-F238E27FC236}">
                      <a16:creationId xmlns:a16="http://schemas.microsoft.com/office/drawing/2014/main" id="{D3622858-32C9-8F5C-465D-14FE21994F1D}"/>
                    </a:ext>
                  </a:extLst>
                </p:cNvPr>
                <p:cNvSpPr txBox="1"/>
                <p:nvPr/>
              </p:nvSpPr>
              <p:spPr>
                <a:xfrm>
                  <a:off x="3639971" y="6345785"/>
                  <a:ext cx="419439" cy="246221"/>
                </a:xfrm>
                <a:prstGeom prst="rect">
                  <a:avLst/>
                </a:prstGeom>
                <a:noFill/>
                <a:ln>
                  <a:noFill/>
                </a:ln>
              </p:spPr>
              <p:txBody>
                <a:bodyPr wrap="square" rtlCol="0">
                  <a:spAutoFit/>
                </a:bodyPr>
                <a:lstStyle/>
                <a:p>
                  <a:pPr algn="ctr"/>
                  <a:r>
                    <a:rPr lang="en-US" altLang="ja-JP" sz="1000" dirty="0"/>
                    <a:t>107</a:t>
                  </a:r>
                </a:p>
              </p:txBody>
            </p:sp>
            <p:sp>
              <p:nvSpPr>
                <p:cNvPr id="141" name="テキスト ボックス 140">
                  <a:extLst>
                    <a:ext uri="{FF2B5EF4-FFF2-40B4-BE49-F238E27FC236}">
                      <a16:creationId xmlns:a16="http://schemas.microsoft.com/office/drawing/2014/main" id="{79958025-201F-A720-D5C1-14E853F13B5B}"/>
                    </a:ext>
                  </a:extLst>
                </p:cNvPr>
                <p:cNvSpPr txBox="1"/>
                <p:nvPr/>
              </p:nvSpPr>
              <p:spPr>
                <a:xfrm>
                  <a:off x="3636898" y="5936419"/>
                  <a:ext cx="419439" cy="246221"/>
                </a:xfrm>
                <a:prstGeom prst="rect">
                  <a:avLst/>
                </a:prstGeom>
                <a:noFill/>
                <a:ln>
                  <a:noFill/>
                </a:ln>
              </p:spPr>
              <p:txBody>
                <a:bodyPr wrap="square" rtlCol="0">
                  <a:spAutoFit/>
                </a:bodyPr>
                <a:lstStyle/>
                <a:p>
                  <a:pPr algn="ctr"/>
                  <a:r>
                    <a:rPr lang="ja-JP" altLang="en-US" sz="1000" b="1" dirty="0"/>
                    <a:t>⑤</a:t>
                  </a:r>
                  <a:endParaRPr lang="en-US" altLang="ja-JP" sz="1000" b="1" dirty="0"/>
                </a:p>
              </p:txBody>
            </p:sp>
          </p:grpSp>
          <p:sp>
            <p:nvSpPr>
              <p:cNvPr id="10" name="フリーフォーム: 図形 9">
                <a:extLst>
                  <a:ext uri="{FF2B5EF4-FFF2-40B4-BE49-F238E27FC236}">
                    <a16:creationId xmlns:a16="http://schemas.microsoft.com/office/drawing/2014/main" id="{377D5726-AA6D-50A1-7FF3-24E0780983B4}"/>
                  </a:ext>
                </a:extLst>
              </p:cNvPr>
              <p:cNvSpPr/>
              <p:nvPr/>
            </p:nvSpPr>
            <p:spPr>
              <a:xfrm>
                <a:off x="3620386" y="5348177"/>
                <a:ext cx="749595" cy="760228"/>
              </a:xfrm>
              <a:custGeom>
                <a:avLst/>
                <a:gdLst>
                  <a:gd name="connsiteX0" fmla="*/ 0 w 749595"/>
                  <a:gd name="connsiteY0" fmla="*/ 760228 h 760228"/>
                  <a:gd name="connsiteX1" fmla="*/ 0 w 749595"/>
                  <a:gd name="connsiteY1" fmla="*/ 276446 h 760228"/>
                  <a:gd name="connsiteX2" fmla="*/ 276446 w 749595"/>
                  <a:gd name="connsiteY2" fmla="*/ 0 h 760228"/>
                  <a:gd name="connsiteX3" fmla="*/ 749595 w 749595"/>
                  <a:gd name="connsiteY3" fmla="*/ 0 h 760228"/>
                  <a:gd name="connsiteX4" fmla="*/ 467832 w 749595"/>
                  <a:gd name="connsiteY4" fmla="*/ 281763 h 760228"/>
                  <a:gd name="connsiteX5" fmla="*/ 467832 w 749595"/>
                  <a:gd name="connsiteY5" fmla="*/ 749595 h 760228"/>
                  <a:gd name="connsiteX6" fmla="*/ 0 w 749595"/>
                  <a:gd name="connsiteY6" fmla="*/ 760228 h 760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9595" h="760228">
                    <a:moveTo>
                      <a:pt x="0" y="760228"/>
                    </a:moveTo>
                    <a:lnTo>
                      <a:pt x="0" y="276446"/>
                    </a:lnTo>
                    <a:lnTo>
                      <a:pt x="276446" y="0"/>
                    </a:lnTo>
                    <a:lnTo>
                      <a:pt x="749595" y="0"/>
                    </a:lnTo>
                    <a:lnTo>
                      <a:pt x="467832" y="281763"/>
                    </a:lnTo>
                    <a:lnTo>
                      <a:pt x="467832" y="749595"/>
                    </a:lnTo>
                    <a:lnTo>
                      <a:pt x="0" y="760228"/>
                    </a:lnTo>
                    <a:close/>
                  </a:path>
                </a:pathLst>
              </a:custGeom>
              <a:solidFill>
                <a:srgbClr val="FFFF00">
                  <a:alpha val="1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98" name="フリーフォーム: 図形 197">
              <a:extLst>
                <a:ext uri="{FF2B5EF4-FFF2-40B4-BE49-F238E27FC236}">
                  <a16:creationId xmlns:a16="http://schemas.microsoft.com/office/drawing/2014/main" id="{07A533E8-140E-367F-CA75-FD9E9B83FE5E}"/>
                </a:ext>
              </a:extLst>
            </p:cNvPr>
            <p:cNvSpPr/>
            <p:nvPr/>
          </p:nvSpPr>
          <p:spPr>
            <a:xfrm>
              <a:off x="3563888" y="5351689"/>
              <a:ext cx="269422" cy="763361"/>
            </a:xfrm>
            <a:custGeom>
              <a:avLst/>
              <a:gdLst>
                <a:gd name="connsiteX0" fmla="*/ 0 w 269422"/>
                <a:gd name="connsiteY0" fmla="*/ 763361 h 763361"/>
                <a:gd name="connsiteX1" fmla="*/ 0 w 269422"/>
                <a:gd name="connsiteY1" fmla="*/ 269422 h 763361"/>
                <a:gd name="connsiteX2" fmla="*/ 269422 w 269422"/>
                <a:gd name="connsiteY2" fmla="*/ 0 h 763361"/>
              </a:gdLst>
              <a:ahLst/>
              <a:cxnLst>
                <a:cxn ang="0">
                  <a:pos x="connsiteX0" y="connsiteY0"/>
                </a:cxn>
                <a:cxn ang="0">
                  <a:pos x="connsiteX1" y="connsiteY1"/>
                </a:cxn>
                <a:cxn ang="0">
                  <a:pos x="connsiteX2" y="connsiteY2"/>
                </a:cxn>
              </a:cxnLst>
              <a:rect l="l" t="t" r="r" b="b"/>
              <a:pathLst>
                <a:path w="269422" h="763361">
                  <a:moveTo>
                    <a:pt x="0" y="763361"/>
                  </a:moveTo>
                  <a:lnTo>
                    <a:pt x="0" y="269422"/>
                  </a:lnTo>
                  <a:lnTo>
                    <a:pt x="269422" y="0"/>
                  </a:lnTo>
                </a:path>
              </a:pathLst>
            </a:cu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1" name="グループ化 200">
            <a:extLst>
              <a:ext uri="{FF2B5EF4-FFF2-40B4-BE49-F238E27FC236}">
                <a16:creationId xmlns:a16="http://schemas.microsoft.com/office/drawing/2014/main" id="{C0F2482F-EFFD-679F-2AD8-01F702C4C87D}"/>
              </a:ext>
            </a:extLst>
          </p:cNvPr>
          <p:cNvGrpSpPr/>
          <p:nvPr/>
        </p:nvGrpSpPr>
        <p:grpSpPr>
          <a:xfrm>
            <a:off x="357418" y="5165879"/>
            <a:ext cx="2126350" cy="1215449"/>
            <a:chOff x="357418" y="5381903"/>
            <a:chExt cx="2126350" cy="1215449"/>
          </a:xfrm>
        </p:grpSpPr>
        <p:grpSp>
          <p:nvGrpSpPr>
            <p:cNvPr id="14" name="グループ化 13">
              <a:extLst>
                <a:ext uri="{FF2B5EF4-FFF2-40B4-BE49-F238E27FC236}">
                  <a16:creationId xmlns:a16="http://schemas.microsoft.com/office/drawing/2014/main" id="{4D76A55D-DA85-A38D-DFFF-4F76E459CE1F}"/>
                </a:ext>
              </a:extLst>
            </p:cNvPr>
            <p:cNvGrpSpPr/>
            <p:nvPr/>
          </p:nvGrpSpPr>
          <p:grpSpPr>
            <a:xfrm>
              <a:off x="357418" y="5381903"/>
              <a:ext cx="2126350" cy="1215449"/>
              <a:chOff x="547982" y="5381903"/>
              <a:chExt cx="2126350" cy="1215449"/>
            </a:xfrm>
          </p:grpSpPr>
          <p:grpSp>
            <p:nvGrpSpPr>
              <p:cNvPr id="145" name="グループ化 144">
                <a:extLst>
                  <a:ext uri="{FF2B5EF4-FFF2-40B4-BE49-F238E27FC236}">
                    <a16:creationId xmlns:a16="http://schemas.microsoft.com/office/drawing/2014/main" id="{CBA8D78A-A1A4-08A7-AEC1-C1914BBB58D0}"/>
                  </a:ext>
                </a:extLst>
              </p:cNvPr>
              <p:cNvGrpSpPr/>
              <p:nvPr/>
            </p:nvGrpSpPr>
            <p:grpSpPr>
              <a:xfrm>
                <a:off x="547982" y="5393202"/>
                <a:ext cx="2126350" cy="1204150"/>
                <a:chOff x="24693" y="5571618"/>
                <a:chExt cx="2126350" cy="1204150"/>
              </a:xfrm>
            </p:grpSpPr>
            <p:cxnSp>
              <p:nvCxnSpPr>
                <p:cNvPr id="91" name="直線コネクタ 90">
                  <a:extLst>
                    <a:ext uri="{FF2B5EF4-FFF2-40B4-BE49-F238E27FC236}">
                      <a16:creationId xmlns:a16="http://schemas.microsoft.com/office/drawing/2014/main" id="{2C0BE659-4616-217E-DC5F-7BDE3EB29C72}"/>
                    </a:ext>
                  </a:extLst>
                </p:cNvPr>
                <p:cNvCxnSpPr>
                  <a:cxnSpLocks/>
                </p:cNvCxnSpPr>
                <p:nvPr/>
              </p:nvCxnSpPr>
              <p:spPr>
                <a:xfrm>
                  <a:off x="788129" y="6110224"/>
                  <a:ext cx="0" cy="3955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直方体 72">
                  <a:extLst>
                    <a:ext uri="{FF2B5EF4-FFF2-40B4-BE49-F238E27FC236}">
                      <a16:creationId xmlns:a16="http://schemas.microsoft.com/office/drawing/2014/main" id="{DCCA4E4D-77F9-A9B9-18E0-27C7588E328F}"/>
                    </a:ext>
                  </a:extLst>
                </p:cNvPr>
                <p:cNvSpPr/>
                <p:nvPr/>
              </p:nvSpPr>
              <p:spPr>
                <a:xfrm>
                  <a:off x="377526" y="5571618"/>
                  <a:ext cx="1652492" cy="736382"/>
                </a:xfrm>
                <a:prstGeom prst="cube">
                  <a:avLst>
                    <a:gd name="adj" fmla="val 35413"/>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4" name="直線コネクタ 73">
                  <a:extLst>
                    <a:ext uri="{FF2B5EF4-FFF2-40B4-BE49-F238E27FC236}">
                      <a16:creationId xmlns:a16="http://schemas.microsoft.com/office/drawing/2014/main" id="{06F11040-C613-E5DA-7642-D4FE868123FF}"/>
                    </a:ext>
                  </a:extLst>
                </p:cNvPr>
                <p:cNvCxnSpPr>
                  <a:cxnSpLocks/>
                </p:cNvCxnSpPr>
                <p:nvPr/>
              </p:nvCxnSpPr>
              <p:spPr>
                <a:xfrm>
                  <a:off x="1764986" y="6289642"/>
                  <a:ext cx="0" cy="3955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13420FE5-F5A7-4315-D704-49DF660285AD}"/>
                    </a:ext>
                  </a:extLst>
                </p:cNvPr>
                <p:cNvCxnSpPr>
                  <a:cxnSpLocks/>
                </p:cNvCxnSpPr>
                <p:nvPr/>
              </p:nvCxnSpPr>
              <p:spPr>
                <a:xfrm>
                  <a:off x="2034750" y="6031031"/>
                  <a:ext cx="0" cy="3846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2ED43305-FC7C-803D-5F74-87F574910257}"/>
                    </a:ext>
                  </a:extLst>
                </p:cNvPr>
                <p:cNvCxnSpPr/>
                <p:nvPr/>
              </p:nvCxnSpPr>
              <p:spPr>
                <a:xfrm>
                  <a:off x="384759" y="6592758"/>
                  <a:ext cx="1384916" cy="0"/>
                </a:xfrm>
                <a:prstGeom prst="straightConnector1">
                  <a:avLst/>
                </a:prstGeom>
                <a:ln>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8C7468E9-87F3-1F5B-9438-B7F110158BC1}"/>
                    </a:ext>
                  </a:extLst>
                </p:cNvPr>
                <p:cNvCxnSpPr>
                  <a:cxnSpLocks/>
                </p:cNvCxnSpPr>
                <p:nvPr/>
              </p:nvCxnSpPr>
              <p:spPr>
                <a:xfrm rot="5400000">
                  <a:off x="225250" y="6169549"/>
                  <a:ext cx="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35C03E38-6011-76C3-231D-8A91C3742F1F}"/>
                    </a:ext>
                  </a:extLst>
                </p:cNvPr>
                <p:cNvCxnSpPr>
                  <a:cxnSpLocks/>
                </p:cNvCxnSpPr>
                <p:nvPr/>
              </p:nvCxnSpPr>
              <p:spPr>
                <a:xfrm rot="5400000">
                  <a:off x="251883" y="5685958"/>
                  <a:ext cx="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矢印コネクタ 78">
                  <a:extLst>
                    <a:ext uri="{FF2B5EF4-FFF2-40B4-BE49-F238E27FC236}">
                      <a16:creationId xmlns:a16="http://schemas.microsoft.com/office/drawing/2014/main" id="{2F4AA5B9-A5F6-03F8-4657-71430A39D0DC}"/>
                    </a:ext>
                  </a:extLst>
                </p:cNvPr>
                <p:cNvCxnSpPr/>
                <p:nvPr/>
              </p:nvCxnSpPr>
              <p:spPr>
                <a:xfrm>
                  <a:off x="225250" y="5829974"/>
                  <a:ext cx="0" cy="459668"/>
                </a:xfrm>
                <a:prstGeom prst="straightConnector1">
                  <a:avLst/>
                </a:prstGeom>
                <a:ln>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E0897D57-E7ED-57B6-8053-196A5C33A07A}"/>
                    </a:ext>
                  </a:extLst>
                </p:cNvPr>
                <p:cNvCxnSpPr>
                  <a:cxnSpLocks/>
                </p:cNvCxnSpPr>
                <p:nvPr/>
              </p:nvCxnSpPr>
              <p:spPr>
                <a:xfrm flipV="1">
                  <a:off x="1754247" y="6336346"/>
                  <a:ext cx="273694" cy="273694"/>
                </a:xfrm>
                <a:prstGeom prst="straightConnector1">
                  <a:avLst/>
                </a:prstGeom>
                <a:ln>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C48F1219-9EE8-AC98-7807-4DFE2AF5E210}"/>
                    </a:ext>
                  </a:extLst>
                </p:cNvPr>
                <p:cNvCxnSpPr>
                  <a:cxnSpLocks/>
                </p:cNvCxnSpPr>
                <p:nvPr/>
              </p:nvCxnSpPr>
              <p:spPr>
                <a:xfrm>
                  <a:off x="380070" y="6289642"/>
                  <a:ext cx="0" cy="3955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テキスト ボックス 84">
                  <a:extLst>
                    <a:ext uri="{FF2B5EF4-FFF2-40B4-BE49-F238E27FC236}">
                      <a16:creationId xmlns:a16="http://schemas.microsoft.com/office/drawing/2014/main" id="{2DB634BD-9436-F8FF-D7E3-7C40703F058D}"/>
                    </a:ext>
                  </a:extLst>
                </p:cNvPr>
                <p:cNvSpPr txBox="1"/>
                <p:nvPr/>
              </p:nvSpPr>
              <p:spPr>
                <a:xfrm>
                  <a:off x="855664" y="6529547"/>
                  <a:ext cx="419439" cy="246221"/>
                </a:xfrm>
                <a:prstGeom prst="rect">
                  <a:avLst/>
                </a:prstGeom>
                <a:noFill/>
                <a:ln>
                  <a:noFill/>
                </a:ln>
              </p:spPr>
              <p:txBody>
                <a:bodyPr wrap="square" rtlCol="0">
                  <a:spAutoFit/>
                </a:bodyPr>
                <a:lstStyle/>
                <a:p>
                  <a:pPr algn="ctr"/>
                  <a:r>
                    <a:rPr lang="en-US" altLang="ja-JP" sz="1000" dirty="0"/>
                    <a:t>518</a:t>
                  </a:r>
                </a:p>
              </p:txBody>
            </p:sp>
            <p:sp>
              <p:nvSpPr>
                <p:cNvPr id="86" name="テキスト ボックス 85">
                  <a:extLst>
                    <a:ext uri="{FF2B5EF4-FFF2-40B4-BE49-F238E27FC236}">
                      <a16:creationId xmlns:a16="http://schemas.microsoft.com/office/drawing/2014/main" id="{596CE5D2-0953-B791-8BE9-B33DF7FFD890}"/>
                    </a:ext>
                  </a:extLst>
                </p:cNvPr>
                <p:cNvSpPr txBox="1"/>
                <p:nvPr/>
              </p:nvSpPr>
              <p:spPr>
                <a:xfrm rot="18900000">
                  <a:off x="1731604" y="6400574"/>
                  <a:ext cx="419439" cy="246221"/>
                </a:xfrm>
                <a:prstGeom prst="rect">
                  <a:avLst/>
                </a:prstGeom>
                <a:noFill/>
                <a:ln>
                  <a:noFill/>
                </a:ln>
              </p:spPr>
              <p:txBody>
                <a:bodyPr wrap="square" rtlCol="0">
                  <a:spAutoFit/>
                </a:bodyPr>
                <a:lstStyle/>
                <a:p>
                  <a:pPr algn="ctr"/>
                  <a:r>
                    <a:rPr lang="en-US" altLang="ja-JP" sz="1000" dirty="0"/>
                    <a:t>150</a:t>
                  </a:r>
                </a:p>
              </p:txBody>
            </p:sp>
            <p:sp>
              <p:nvSpPr>
                <p:cNvPr id="88" name="テキスト ボックス 87">
                  <a:extLst>
                    <a:ext uri="{FF2B5EF4-FFF2-40B4-BE49-F238E27FC236}">
                      <a16:creationId xmlns:a16="http://schemas.microsoft.com/office/drawing/2014/main" id="{52D9E759-5771-C969-D086-C85141A4A162}"/>
                    </a:ext>
                  </a:extLst>
                </p:cNvPr>
                <p:cNvSpPr txBox="1"/>
                <p:nvPr/>
              </p:nvSpPr>
              <p:spPr>
                <a:xfrm rot="16200000">
                  <a:off x="-61916" y="5943597"/>
                  <a:ext cx="419439" cy="246221"/>
                </a:xfrm>
                <a:prstGeom prst="rect">
                  <a:avLst/>
                </a:prstGeom>
                <a:noFill/>
                <a:ln>
                  <a:noFill/>
                </a:ln>
              </p:spPr>
              <p:txBody>
                <a:bodyPr wrap="square" rtlCol="0">
                  <a:spAutoFit/>
                </a:bodyPr>
                <a:lstStyle/>
                <a:p>
                  <a:pPr algn="ctr"/>
                  <a:r>
                    <a:rPr lang="en-US" altLang="ja-JP" sz="1000" dirty="0"/>
                    <a:t>165</a:t>
                  </a:r>
                </a:p>
              </p:txBody>
            </p:sp>
            <p:cxnSp>
              <p:nvCxnSpPr>
                <p:cNvPr id="92" name="直線矢印コネクタ 91">
                  <a:extLst>
                    <a:ext uri="{FF2B5EF4-FFF2-40B4-BE49-F238E27FC236}">
                      <a16:creationId xmlns:a16="http://schemas.microsoft.com/office/drawing/2014/main" id="{27A30832-5FD9-E2F8-326B-E5AF255728DA}"/>
                    </a:ext>
                  </a:extLst>
                </p:cNvPr>
                <p:cNvCxnSpPr>
                  <a:cxnSpLocks/>
                </p:cNvCxnSpPr>
                <p:nvPr/>
              </p:nvCxnSpPr>
              <p:spPr>
                <a:xfrm>
                  <a:off x="380070" y="6381328"/>
                  <a:ext cx="408059" cy="0"/>
                </a:xfrm>
                <a:prstGeom prst="straightConnector1">
                  <a:avLst/>
                </a:prstGeom>
                <a:ln>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E80BB0FD-3E71-B799-1436-61D832A8C65A}"/>
                    </a:ext>
                  </a:extLst>
                </p:cNvPr>
                <p:cNvSpPr txBox="1"/>
                <p:nvPr/>
              </p:nvSpPr>
              <p:spPr>
                <a:xfrm>
                  <a:off x="378725" y="6322764"/>
                  <a:ext cx="419439" cy="246221"/>
                </a:xfrm>
                <a:prstGeom prst="rect">
                  <a:avLst/>
                </a:prstGeom>
                <a:noFill/>
                <a:ln>
                  <a:noFill/>
                </a:ln>
              </p:spPr>
              <p:txBody>
                <a:bodyPr wrap="square" rtlCol="0">
                  <a:spAutoFit/>
                </a:bodyPr>
                <a:lstStyle/>
                <a:p>
                  <a:pPr algn="ctr"/>
                  <a:r>
                    <a:rPr lang="en-US" altLang="ja-JP" sz="1000" dirty="0"/>
                    <a:t>176</a:t>
                  </a:r>
                </a:p>
              </p:txBody>
            </p:sp>
            <p:sp>
              <p:nvSpPr>
                <p:cNvPr id="139" name="テキスト ボックス 138">
                  <a:extLst>
                    <a:ext uri="{FF2B5EF4-FFF2-40B4-BE49-F238E27FC236}">
                      <a16:creationId xmlns:a16="http://schemas.microsoft.com/office/drawing/2014/main" id="{A3A7FEBF-7341-DAED-0A37-23212763ABF7}"/>
                    </a:ext>
                  </a:extLst>
                </p:cNvPr>
                <p:cNvSpPr txBox="1"/>
                <p:nvPr/>
              </p:nvSpPr>
              <p:spPr>
                <a:xfrm>
                  <a:off x="387725" y="5967397"/>
                  <a:ext cx="419439" cy="246221"/>
                </a:xfrm>
                <a:prstGeom prst="rect">
                  <a:avLst/>
                </a:prstGeom>
                <a:noFill/>
                <a:ln>
                  <a:noFill/>
                </a:ln>
              </p:spPr>
              <p:txBody>
                <a:bodyPr wrap="square" rtlCol="0">
                  <a:spAutoFit/>
                </a:bodyPr>
                <a:lstStyle/>
                <a:p>
                  <a:pPr algn="ctr"/>
                  <a:r>
                    <a:rPr lang="ja-JP" altLang="en-US" sz="1000" b="1" dirty="0"/>
                    <a:t>④</a:t>
                  </a:r>
                  <a:endParaRPr lang="en-US" altLang="ja-JP" sz="1000" b="1" dirty="0"/>
                </a:p>
              </p:txBody>
            </p:sp>
          </p:grpSp>
          <p:sp>
            <p:nvSpPr>
              <p:cNvPr id="3" name="フリーフォーム: 図形 2">
                <a:extLst>
                  <a:ext uri="{FF2B5EF4-FFF2-40B4-BE49-F238E27FC236}">
                    <a16:creationId xmlns:a16="http://schemas.microsoft.com/office/drawing/2014/main" id="{4958C964-E8B8-0143-A322-12A0FD8A7574}"/>
                  </a:ext>
                </a:extLst>
              </p:cNvPr>
              <p:cNvSpPr/>
              <p:nvPr/>
            </p:nvSpPr>
            <p:spPr>
              <a:xfrm>
                <a:off x="899592" y="5381903"/>
                <a:ext cx="685800" cy="749595"/>
              </a:xfrm>
              <a:custGeom>
                <a:avLst/>
                <a:gdLst>
                  <a:gd name="connsiteX0" fmla="*/ 0 w 685800"/>
                  <a:gd name="connsiteY0" fmla="*/ 749595 h 749595"/>
                  <a:gd name="connsiteX1" fmla="*/ 0 w 685800"/>
                  <a:gd name="connsiteY1" fmla="*/ 265814 h 749595"/>
                  <a:gd name="connsiteX2" fmla="*/ 265814 w 685800"/>
                  <a:gd name="connsiteY2" fmla="*/ 0 h 749595"/>
                  <a:gd name="connsiteX3" fmla="*/ 685800 w 685800"/>
                  <a:gd name="connsiteY3" fmla="*/ 0 h 749595"/>
                  <a:gd name="connsiteX4" fmla="*/ 425303 w 685800"/>
                  <a:gd name="connsiteY4" fmla="*/ 260497 h 749595"/>
                  <a:gd name="connsiteX5" fmla="*/ 425303 w 685800"/>
                  <a:gd name="connsiteY5" fmla="*/ 738962 h 749595"/>
                  <a:gd name="connsiteX6" fmla="*/ 0 w 685800"/>
                  <a:gd name="connsiteY6" fmla="*/ 749595 h 749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 h="749595">
                    <a:moveTo>
                      <a:pt x="0" y="749595"/>
                    </a:moveTo>
                    <a:lnTo>
                      <a:pt x="0" y="265814"/>
                    </a:lnTo>
                    <a:lnTo>
                      <a:pt x="265814" y="0"/>
                    </a:lnTo>
                    <a:lnTo>
                      <a:pt x="685800" y="0"/>
                    </a:lnTo>
                    <a:lnTo>
                      <a:pt x="425303" y="260497"/>
                    </a:lnTo>
                    <a:lnTo>
                      <a:pt x="425303" y="738962"/>
                    </a:lnTo>
                    <a:lnTo>
                      <a:pt x="0" y="749595"/>
                    </a:lnTo>
                    <a:close/>
                  </a:path>
                </a:pathLst>
              </a:custGeom>
              <a:solidFill>
                <a:srgbClr val="FFFF00">
                  <a:alpha val="1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200" name="フリーフォーム: 図形 199">
              <a:extLst>
                <a:ext uri="{FF2B5EF4-FFF2-40B4-BE49-F238E27FC236}">
                  <a16:creationId xmlns:a16="http://schemas.microsoft.com/office/drawing/2014/main" id="{868065A3-34DA-0A45-00BD-7763DC4E7F5D}"/>
                </a:ext>
              </a:extLst>
            </p:cNvPr>
            <p:cNvSpPr/>
            <p:nvPr/>
          </p:nvSpPr>
          <p:spPr>
            <a:xfrm>
              <a:off x="1118507" y="5384346"/>
              <a:ext cx="265340" cy="747033"/>
            </a:xfrm>
            <a:custGeom>
              <a:avLst/>
              <a:gdLst>
                <a:gd name="connsiteX0" fmla="*/ 0 w 265340"/>
                <a:gd name="connsiteY0" fmla="*/ 747033 h 747033"/>
                <a:gd name="connsiteX1" fmla="*/ 0 w 265340"/>
                <a:gd name="connsiteY1" fmla="*/ 265340 h 747033"/>
                <a:gd name="connsiteX2" fmla="*/ 265340 w 265340"/>
                <a:gd name="connsiteY2" fmla="*/ 0 h 747033"/>
              </a:gdLst>
              <a:ahLst/>
              <a:cxnLst>
                <a:cxn ang="0">
                  <a:pos x="connsiteX0" y="connsiteY0"/>
                </a:cxn>
                <a:cxn ang="0">
                  <a:pos x="connsiteX1" y="connsiteY1"/>
                </a:cxn>
                <a:cxn ang="0">
                  <a:pos x="connsiteX2" y="connsiteY2"/>
                </a:cxn>
              </a:cxnLst>
              <a:rect l="l" t="t" r="r" b="b"/>
              <a:pathLst>
                <a:path w="265340" h="747033">
                  <a:moveTo>
                    <a:pt x="0" y="747033"/>
                  </a:moveTo>
                  <a:lnTo>
                    <a:pt x="0" y="265340"/>
                  </a:lnTo>
                  <a:lnTo>
                    <a:pt x="265340" y="0"/>
                  </a:lnTo>
                </a:path>
              </a:pathLst>
            </a:cu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テキスト ボックス 1">
            <a:extLst>
              <a:ext uri="{FF2B5EF4-FFF2-40B4-BE49-F238E27FC236}">
                <a16:creationId xmlns:a16="http://schemas.microsoft.com/office/drawing/2014/main" id="{85BEF54C-CEF9-4CBA-17B7-97E438E6CC54}"/>
              </a:ext>
            </a:extLst>
          </p:cNvPr>
          <p:cNvSpPr txBox="1"/>
          <p:nvPr/>
        </p:nvSpPr>
        <p:spPr>
          <a:xfrm>
            <a:off x="484300" y="404664"/>
            <a:ext cx="8480182" cy="307777"/>
          </a:xfrm>
          <a:prstGeom prst="rect">
            <a:avLst/>
          </a:prstGeom>
          <a:noFill/>
        </p:spPr>
        <p:txBody>
          <a:bodyPr wrap="square" rtlCol="0">
            <a:spAutoFit/>
          </a:bodyPr>
          <a:lstStyle/>
          <a:p>
            <a:pPr algn="ctr"/>
            <a:r>
              <a:rPr lang="en-US" altLang="ja-JP" sz="1400" u="sng" dirty="0"/>
              <a:t>Table. Stok B rest stock history</a:t>
            </a:r>
            <a:endParaRPr kumimoji="1" lang="ja-JP" altLang="en-US" sz="1400" u="sng" dirty="0"/>
          </a:p>
        </p:txBody>
      </p:sp>
      <p:pic>
        <p:nvPicPr>
          <p:cNvPr id="4" name="Picture 2">
            <a:extLst>
              <a:ext uri="{FF2B5EF4-FFF2-40B4-BE49-F238E27FC236}">
                <a16:creationId xmlns:a16="http://schemas.microsoft.com/office/drawing/2014/main" id="{6914C679-2BA2-7685-4355-8ACC834000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6380164"/>
            <a:ext cx="2847830" cy="375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9159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84848E1-EC69-FF0D-9692-6D75224CEDA8}"/>
              </a:ext>
            </a:extLst>
          </p:cNvPr>
          <p:cNvSpPr txBox="1"/>
          <p:nvPr/>
        </p:nvSpPr>
        <p:spPr>
          <a:xfrm>
            <a:off x="323528" y="44624"/>
            <a:ext cx="6768752" cy="369332"/>
          </a:xfrm>
          <a:prstGeom prst="rect">
            <a:avLst/>
          </a:prstGeom>
          <a:noFill/>
        </p:spPr>
        <p:txBody>
          <a:bodyPr wrap="square" rtlCol="0">
            <a:spAutoFit/>
          </a:bodyPr>
          <a:lstStyle/>
          <a:p>
            <a:r>
              <a:rPr lang="ja-JP" altLang="en-US" u="sng" dirty="0"/>
              <a:t>６．</a:t>
            </a:r>
            <a:r>
              <a:rPr lang="en-US" altLang="ja-JP" u="sng" dirty="0"/>
              <a:t>Presence of hardness defect problem </a:t>
            </a:r>
            <a:r>
              <a:rPr lang="en-US" altLang="ja-JP" dirty="0"/>
              <a:t>(</a:t>
            </a:r>
            <a:r>
              <a:rPr lang="ja-JP" altLang="en-US" dirty="0"/>
              <a:t>硬さ不良問題の有無</a:t>
            </a:r>
            <a:r>
              <a:rPr lang="en-US" altLang="ja-JP" dirty="0"/>
              <a:t>)</a:t>
            </a:r>
            <a:endParaRPr kumimoji="1" lang="ja-JP" altLang="en-US" u="sng" dirty="0"/>
          </a:p>
        </p:txBody>
      </p:sp>
      <p:graphicFrame>
        <p:nvGraphicFramePr>
          <p:cNvPr id="6" name="表 5">
            <a:extLst>
              <a:ext uri="{FF2B5EF4-FFF2-40B4-BE49-F238E27FC236}">
                <a16:creationId xmlns:a16="http://schemas.microsoft.com/office/drawing/2014/main" id="{53FCAE82-191A-52C1-D58E-5837CBD1CB5D}"/>
              </a:ext>
            </a:extLst>
          </p:cNvPr>
          <p:cNvGraphicFramePr>
            <a:graphicFrameLocks noGrp="1"/>
          </p:cNvGraphicFramePr>
          <p:nvPr>
            <p:extLst>
              <p:ext uri="{D42A27DB-BD31-4B8C-83A1-F6EECF244321}">
                <p14:modId xmlns:p14="http://schemas.microsoft.com/office/powerpoint/2010/main" val="180769246"/>
              </p:ext>
            </p:extLst>
          </p:nvPr>
        </p:nvGraphicFramePr>
        <p:xfrm>
          <a:off x="423102" y="692696"/>
          <a:ext cx="8480184" cy="2560320"/>
        </p:xfrm>
        <a:graphic>
          <a:graphicData uri="http://schemas.openxmlformats.org/drawingml/2006/table">
            <a:tbl>
              <a:tblPr firstRow="1" bandRow="1">
                <a:tableStyleId>{5940675A-B579-460E-94D1-54222C63F5DA}</a:tableStyleId>
              </a:tblPr>
              <a:tblGrid>
                <a:gridCol w="847334">
                  <a:extLst>
                    <a:ext uri="{9D8B030D-6E8A-4147-A177-3AD203B41FA5}">
                      <a16:colId xmlns:a16="http://schemas.microsoft.com/office/drawing/2014/main" val="194455227"/>
                    </a:ext>
                  </a:extLst>
                </a:gridCol>
                <a:gridCol w="1526570">
                  <a:extLst>
                    <a:ext uri="{9D8B030D-6E8A-4147-A177-3AD203B41FA5}">
                      <a16:colId xmlns:a16="http://schemas.microsoft.com/office/drawing/2014/main" val="1245871805"/>
                    </a:ext>
                  </a:extLst>
                </a:gridCol>
                <a:gridCol w="1526570">
                  <a:extLst>
                    <a:ext uri="{9D8B030D-6E8A-4147-A177-3AD203B41FA5}">
                      <a16:colId xmlns:a16="http://schemas.microsoft.com/office/drawing/2014/main" val="4197973459"/>
                    </a:ext>
                  </a:extLst>
                </a:gridCol>
                <a:gridCol w="1526570">
                  <a:extLst>
                    <a:ext uri="{9D8B030D-6E8A-4147-A177-3AD203B41FA5}">
                      <a16:colId xmlns:a16="http://schemas.microsoft.com/office/drawing/2014/main" val="2760541099"/>
                    </a:ext>
                  </a:extLst>
                </a:gridCol>
                <a:gridCol w="1526570">
                  <a:extLst>
                    <a:ext uri="{9D8B030D-6E8A-4147-A177-3AD203B41FA5}">
                      <a16:colId xmlns:a16="http://schemas.microsoft.com/office/drawing/2014/main" val="1672024435"/>
                    </a:ext>
                  </a:extLst>
                </a:gridCol>
                <a:gridCol w="1526570">
                  <a:extLst>
                    <a:ext uri="{9D8B030D-6E8A-4147-A177-3AD203B41FA5}">
                      <a16:colId xmlns:a16="http://schemas.microsoft.com/office/drawing/2014/main" val="2387398169"/>
                    </a:ext>
                  </a:extLst>
                </a:gridCol>
              </a:tblGrid>
              <a:tr h="168019">
                <a:tc>
                  <a:txBody>
                    <a:bodyPr/>
                    <a:lstStyle/>
                    <a:p>
                      <a:pPr algn="ctr">
                        <a:lnSpc>
                          <a:spcPts val="1600"/>
                        </a:lnSpc>
                      </a:pPr>
                      <a:r>
                        <a:rPr kumimoji="1" lang="en-US" altLang="ja-JP" sz="1400" dirty="0"/>
                        <a:t>No.</a:t>
                      </a:r>
                      <a:endParaRPr kumimoji="1" lang="ja-JP" altLang="en-US" sz="1400" dirty="0"/>
                    </a:p>
                  </a:txBody>
                  <a:tcPr>
                    <a:solidFill>
                      <a:schemeClr val="bg1">
                        <a:lumMod val="95000"/>
                      </a:schemeClr>
                    </a:solidFill>
                  </a:tcPr>
                </a:tc>
                <a:tc>
                  <a:txBody>
                    <a:bodyPr/>
                    <a:lstStyle/>
                    <a:p>
                      <a:pPr algn="ctr">
                        <a:lnSpc>
                          <a:spcPts val="1600"/>
                        </a:lnSpc>
                      </a:pPr>
                      <a:r>
                        <a:rPr kumimoji="1" lang="en-US" altLang="ja-JP" sz="1400" dirty="0"/>
                        <a:t>Date</a:t>
                      </a:r>
                      <a:endParaRPr kumimoji="1" lang="ja-JP" altLang="en-US" sz="1400" dirty="0"/>
                    </a:p>
                  </a:txBody>
                  <a:tcPr>
                    <a:solidFill>
                      <a:schemeClr val="bg1">
                        <a:lumMod val="95000"/>
                      </a:schemeClr>
                    </a:solidFill>
                  </a:tcPr>
                </a:tc>
                <a:tc>
                  <a:txBody>
                    <a:bodyPr/>
                    <a:lstStyle/>
                    <a:p>
                      <a:pPr algn="ctr">
                        <a:lnSpc>
                          <a:spcPts val="1600"/>
                        </a:lnSpc>
                      </a:pPr>
                      <a:r>
                        <a:rPr kumimoji="1" lang="en-US" altLang="ja-JP" sz="1400" dirty="0"/>
                        <a:t>Customer</a:t>
                      </a:r>
                      <a:endParaRPr kumimoji="1" lang="ja-JP" altLang="en-US" sz="1400" dirty="0"/>
                    </a:p>
                  </a:txBody>
                  <a:tcPr>
                    <a:solidFill>
                      <a:schemeClr val="bg1">
                        <a:lumMod val="95000"/>
                      </a:schemeClr>
                    </a:solidFill>
                  </a:tcPr>
                </a:tc>
                <a:tc>
                  <a:txBody>
                    <a:bodyPr/>
                    <a:lstStyle/>
                    <a:p>
                      <a:pPr algn="ctr">
                        <a:lnSpc>
                          <a:spcPts val="1600"/>
                        </a:lnSpc>
                      </a:pPr>
                      <a:r>
                        <a:rPr kumimoji="1" lang="en-US" altLang="ja-JP" sz="1400" dirty="0"/>
                        <a:t>Stok Size</a:t>
                      </a:r>
                      <a:endParaRPr kumimoji="1" lang="ja-JP" altLang="en-US" sz="1400" dirty="0"/>
                    </a:p>
                  </a:txBody>
                  <a:tcPr>
                    <a:solidFill>
                      <a:schemeClr val="bg1">
                        <a:lumMod val="95000"/>
                      </a:schemeClr>
                    </a:solidFill>
                  </a:tcPr>
                </a:tc>
                <a:tc>
                  <a:txBody>
                    <a:bodyPr/>
                    <a:lstStyle/>
                    <a:p>
                      <a:pPr algn="ctr">
                        <a:lnSpc>
                          <a:spcPts val="1600"/>
                        </a:lnSpc>
                      </a:pPr>
                      <a:r>
                        <a:rPr kumimoji="1" lang="en-US" altLang="ja-JP" sz="1400" dirty="0"/>
                        <a:t>Order Size</a:t>
                      </a:r>
                      <a:endParaRPr kumimoji="1" lang="ja-JP" altLang="en-US" sz="1400" dirty="0"/>
                    </a:p>
                  </a:txBody>
                  <a:tcPr>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lnSpc>
                          <a:spcPts val="1600"/>
                        </a:lnSpc>
                      </a:pPr>
                      <a:r>
                        <a:rPr kumimoji="1" lang="en-US" altLang="ja-JP" sz="1400" dirty="0"/>
                        <a:t>Hardness defect </a:t>
                      </a:r>
                    </a:p>
                    <a:p>
                      <a:pPr algn="ctr">
                        <a:lnSpc>
                          <a:spcPts val="1600"/>
                        </a:lnSpc>
                      </a:pPr>
                      <a:r>
                        <a:rPr kumimoji="1" lang="en-US" altLang="ja-JP" sz="1400" dirty="0"/>
                        <a:t>problem</a:t>
                      </a:r>
                      <a:endParaRPr kumimoji="1" lang="ja-JP" altLang="en-US" sz="1400" dirty="0"/>
                    </a:p>
                  </a:txBody>
                  <a:tcPr>
                    <a:lnL w="12700" cap="flat" cmpd="sng" algn="ctr">
                      <a:solidFill>
                        <a:schemeClr val="tx1"/>
                      </a:solidFill>
                      <a:prstDash val="solid"/>
                      <a:round/>
                      <a:headEnd type="none" w="med" len="med"/>
                      <a:tailEnd type="none" w="med" len="med"/>
                    </a:lnL>
                    <a:solidFill>
                      <a:schemeClr val="bg1">
                        <a:lumMod val="95000"/>
                      </a:schemeClr>
                    </a:solidFill>
                  </a:tcPr>
                </a:tc>
                <a:extLst>
                  <a:ext uri="{0D108BD9-81ED-4DB2-BD59-A6C34878D82A}">
                    <a16:rowId xmlns:a16="http://schemas.microsoft.com/office/drawing/2014/main" val="1857244726"/>
                  </a:ext>
                </a:extLst>
              </a:tr>
              <a:tr h="168019">
                <a:tc>
                  <a:txBody>
                    <a:bodyPr/>
                    <a:lstStyle/>
                    <a:p>
                      <a:pPr algn="ctr">
                        <a:lnSpc>
                          <a:spcPts val="1600"/>
                        </a:lnSpc>
                      </a:pPr>
                      <a:r>
                        <a:rPr kumimoji="1" lang="ja-JP" altLang="en-US" sz="1400" dirty="0"/>
                        <a:t>①</a:t>
                      </a:r>
                    </a:p>
                  </a:txBody>
                  <a:tcPr anchor="ctr"/>
                </a:tc>
                <a:tc>
                  <a:txBody>
                    <a:bodyPr/>
                    <a:lstStyle/>
                    <a:p>
                      <a:pPr algn="ctr">
                        <a:lnSpc>
                          <a:spcPts val="1600"/>
                        </a:lnSpc>
                      </a:pPr>
                      <a:r>
                        <a:rPr kumimoji="1" lang="en-US" altLang="ja-JP" sz="1400" dirty="0"/>
                        <a:t>2023/</a:t>
                      </a:r>
                      <a:r>
                        <a:rPr kumimoji="1" lang="ja-JP" altLang="en-US" sz="1400" dirty="0"/>
                        <a:t>　</a:t>
                      </a:r>
                      <a:r>
                        <a:rPr kumimoji="1" lang="en-US" altLang="ja-JP" sz="1400" dirty="0"/>
                        <a:t>9/26</a:t>
                      </a:r>
                      <a:endParaRPr kumimoji="1" lang="ja-JP" altLang="en-US" sz="1400" dirty="0"/>
                    </a:p>
                  </a:txBody>
                  <a:tcPr/>
                </a:tc>
                <a:tc rowSpan="3">
                  <a:txBody>
                    <a:bodyPr/>
                    <a:lstStyle/>
                    <a:p>
                      <a:pPr algn="ctr">
                        <a:lnSpc>
                          <a:spcPts val="1600"/>
                        </a:lnSpc>
                      </a:pPr>
                      <a:r>
                        <a:rPr kumimoji="1" lang="en-US" altLang="ja-JP" sz="1400" dirty="0"/>
                        <a:t>A</a:t>
                      </a:r>
                      <a:endParaRPr kumimoji="1" lang="ja-JP" altLang="en-US" sz="1400" dirty="0"/>
                    </a:p>
                  </a:txBody>
                  <a:tcPr anchor="ctr"/>
                </a:tc>
                <a:tc>
                  <a:txBody>
                    <a:bodyPr/>
                    <a:lstStyle/>
                    <a:p>
                      <a:pPr algn="ctr">
                        <a:lnSpc>
                          <a:spcPts val="1600"/>
                        </a:lnSpc>
                      </a:pPr>
                      <a:r>
                        <a:rPr kumimoji="1" lang="en-US" altLang="ja-JP" sz="1400" dirty="0"/>
                        <a:t>165x518x660</a:t>
                      </a:r>
                      <a:endParaRPr kumimoji="1" lang="ja-JP" altLang="en-US" sz="1400" dirty="0"/>
                    </a:p>
                  </a:txBody>
                  <a:tcPr/>
                </a:tc>
                <a:tc>
                  <a:txBody>
                    <a:bodyPr/>
                    <a:lstStyle/>
                    <a:p>
                      <a:pPr algn="ctr">
                        <a:lnSpc>
                          <a:spcPts val="1600"/>
                        </a:lnSpc>
                      </a:pPr>
                      <a:r>
                        <a:rPr kumimoji="1" lang="en-US" altLang="ja-JP" sz="1400" dirty="0"/>
                        <a:t>155x159x516</a:t>
                      </a:r>
                      <a:endParaRPr kumimoji="1" lang="ja-JP" altLang="en-US" sz="1400" dirty="0"/>
                    </a:p>
                  </a:txBody>
                  <a:tcPr>
                    <a:lnR w="12700" cap="flat" cmpd="sng" algn="ctr">
                      <a:solidFill>
                        <a:schemeClr val="tx1"/>
                      </a:solidFill>
                      <a:prstDash val="solid"/>
                      <a:round/>
                      <a:headEnd type="none" w="med" len="med"/>
                      <a:tailEnd type="none" w="med" len="med"/>
                    </a:lnR>
                  </a:tcPr>
                </a:tc>
                <a:tc rowSpan="6">
                  <a:txBody>
                    <a:bodyPr/>
                    <a:lstStyle/>
                    <a:p>
                      <a:pPr algn="ctr">
                        <a:lnSpc>
                          <a:spcPts val="1600"/>
                        </a:lnSpc>
                      </a:pPr>
                      <a:r>
                        <a:rPr kumimoji="1" lang="en-US" altLang="ja-JP" sz="1400" dirty="0"/>
                        <a:t>No</a:t>
                      </a:r>
                      <a:endParaRPr kumimoji="1" lang="ja-JP" altLang="en-US" sz="14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674288185"/>
                  </a:ext>
                </a:extLst>
              </a:tr>
              <a:tr h="168019">
                <a:tc>
                  <a:txBody>
                    <a:bodyPr/>
                    <a:lstStyle/>
                    <a:p>
                      <a:pPr algn="ctr">
                        <a:lnSpc>
                          <a:spcPts val="1600"/>
                        </a:lnSpc>
                      </a:pPr>
                      <a:r>
                        <a:rPr kumimoji="1" lang="ja-JP" altLang="en-US" sz="1400" dirty="0"/>
                        <a:t>②</a:t>
                      </a:r>
                    </a:p>
                  </a:txBody>
                  <a:tcPr anchor="ctr"/>
                </a:tc>
                <a:tc>
                  <a:txBody>
                    <a:bodyPr/>
                    <a:lstStyle/>
                    <a:p>
                      <a:pPr algn="ctr">
                        <a:lnSpc>
                          <a:spcPts val="1600"/>
                        </a:lnSpc>
                      </a:pPr>
                      <a:r>
                        <a:rPr kumimoji="1" lang="en-US" altLang="ja-JP" sz="1400" dirty="0"/>
                        <a:t>2023/</a:t>
                      </a:r>
                      <a:r>
                        <a:rPr kumimoji="1" lang="ja-JP" altLang="en-US" sz="1400" dirty="0"/>
                        <a:t>　</a:t>
                      </a:r>
                      <a:r>
                        <a:rPr kumimoji="1" lang="en-US" altLang="ja-JP" sz="1400" dirty="0"/>
                        <a:t>9/27</a:t>
                      </a:r>
                      <a:endParaRPr kumimoji="1" lang="ja-JP" altLang="en-US" sz="1400" dirty="0"/>
                    </a:p>
                  </a:txBody>
                  <a:tcPr/>
                </a:tc>
                <a:tc vMerge="1">
                  <a:txBody>
                    <a:bodyPr/>
                    <a:lstStyle/>
                    <a:p>
                      <a:pPr algn="ctr">
                        <a:lnSpc>
                          <a:spcPts val="1600"/>
                        </a:lnSpc>
                      </a:pPr>
                      <a:endParaRPr kumimoji="1" lang="ja-JP" altLang="en-US" sz="1600" dirty="0"/>
                    </a:p>
                  </a:txBody>
                  <a:tcPr/>
                </a:tc>
                <a:tc>
                  <a:txBody>
                    <a:bodyPr/>
                    <a:lstStyle/>
                    <a:p>
                      <a:pPr algn="ctr">
                        <a:lnSpc>
                          <a:spcPts val="1600"/>
                        </a:lnSpc>
                      </a:pPr>
                      <a:r>
                        <a:rPr kumimoji="1" lang="en-US" altLang="ja-JP" sz="1400" dirty="0"/>
                        <a:t>165x507x518</a:t>
                      </a:r>
                      <a:endParaRPr kumimoji="1" lang="ja-JP" altLang="en-US" sz="1400" dirty="0"/>
                    </a:p>
                  </a:txBody>
                  <a:tcPr/>
                </a:tc>
                <a:tc>
                  <a:txBody>
                    <a:bodyPr/>
                    <a:lstStyle/>
                    <a:p>
                      <a:pPr algn="ctr">
                        <a:lnSpc>
                          <a:spcPts val="1600"/>
                        </a:lnSpc>
                      </a:pPr>
                      <a:r>
                        <a:rPr kumimoji="1" lang="en-US" altLang="ja-JP" sz="1400" dirty="0"/>
                        <a:t>133x142x417</a:t>
                      </a:r>
                      <a:endParaRPr kumimoji="1" lang="ja-JP" altLang="en-US" sz="1400" dirty="0"/>
                    </a:p>
                  </a:txBody>
                  <a:tcPr>
                    <a:lnR w="12700" cap="flat" cmpd="sng" algn="ctr">
                      <a:solidFill>
                        <a:schemeClr val="tx1"/>
                      </a:solidFill>
                      <a:prstDash val="solid"/>
                      <a:round/>
                      <a:headEnd type="none" w="med" len="med"/>
                      <a:tailEnd type="none" w="med" len="med"/>
                    </a:lnR>
                  </a:tcPr>
                </a:tc>
                <a:tc vMerge="1">
                  <a:txBody>
                    <a:bodyPr/>
                    <a:lstStyle/>
                    <a:p>
                      <a:pPr>
                        <a:lnSpc>
                          <a:spcPts val="1600"/>
                        </a:lnSpc>
                      </a:pPr>
                      <a:endParaRPr kumimoji="1" lang="ja-JP"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89102618"/>
                  </a:ext>
                </a:extLst>
              </a:tr>
              <a:tr h="168019">
                <a:tc>
                  <a:txBody>
                    <a:bodyPr/>
                    <a:lstStyle/>
                    <a:p>
                      <a:pPr algn="ctr">
                        <a:lnSpc>
                          <a:spcPts val="1600"/>
                        </a:lnSpc>
                      </a:pPr>
                      <a:r>
                        <a:rPr kumimoji="1" lang="ja-JP" altLang="en-US" sz="1400" dirty="0"/>
                        <a:t>③</a:t>
                      </a:r>
                    </a:p>
                  </a:txBody>
                  <a:tcPr anchor="ctr"/>
                </a:tc>
                <a:tc>
                  <a:txBody>
                    <a:bodyPr/>
                    <a:lstStyle/>
                    <a:p>
                      <a:pPr algn="ctr">
                        <a:lnSpc>
                          <a:spcPts val="1600"/>
                        </a:lnSpc>
                      </a:pPr>
                      <a:r>
                        <a:rPr kumimoji="1" lang="en-US" altLang="ja-JP" sz="1400" dirty="0"/>
                        <a:t>2023/</a:t>
                      </a:r>
                      <a:r>
                        <a:rPr kumimoji="1" lang="ja-JP" altLang="en-US" sz="1400" dirty="0"/>
                        <a:t>　</a:t>
                      </a:r>
                      <a:r>
                        <a:rPr kumimoji="1" lang="en-US" altLang="ja-JP" sz="1400" dirty="0"/>
                        <a:t>9/27</a:t>
                      </a:r>
                      <a:endParaRPr kumimoji="1" lang="ja-JP" altLang="en-US" sz="1400" dirty="0"/>
                    </a:p>
                  </a:txBody>
                  <a:tcPr/>
                </a:tc>
                <a:tc vMerge="1">
                  <a:txBody>
                    <a:bodyPr/>
                    <a:lstStyle/>
                    <a:p>
                      <a:pPr algn="ctr">
                        <a:lnSpc>
                          <a:spcPts val="1600"/>
                        </a:lnSpc>
                      </a:pPr>
                      <a:endParaRPr kumimoji="1" lang="ja-JP" altLang="en-US" sz="1600" dirty="0"/>
                    </a:p>
                  </a:txBody>
                  <a:tcPr/>
                </a:tc>
                <a:tc>
                  <a:txBody>
                    <a:bodyPr/>
                    <a:lstStyle/>
                    <a:p>
                      <a:pPr algn="ctr">
                        <a:lnSpc>
                          <a:spcPts val="1600"/>
                        </a:lnSpc>
                      </a:pPr>
                      <a:r>
                        <a:rPr kumimoji="1" lang="en-US" altLang="ja-JP" sz="1400" dirty="0"/>
                        <a:t>165x345x518</a:t>
                      </a:r>
                      <a:endParaRPr kumimoji="1" lang="ja-JP" altLang="en-US" sz="1400" dirty="0"/>
                    </a:p>
                  </a:txBody>
                  <a:tcPr/>
                </a:tc>
                <a:tc>
                  <a:txBody>
                    <a:bodyPr/>
                    <a:lstStyle/>
                    <a:p>
                      <a:pPr algn="ctr">
                        <a:lnSpc>
                          <a:spcPts val="1600"/>
                        </a:lnSpc>
                      </a:pPr>
                      <a:r>
                        <a:rPr kumimoji="1" lang="en-US" altLang="ja-JP" sz="1400" dirty="0"/>
                        <a:t>155x159x516</a:t>
                      </a:r>
                      <a:endParaRPr kumimoji="1" lang="ja-JP" altLang="en-US" sz="1400" dirty="0"/>
                    </a:p>
                  </a:txBody>
                  <a:tcPr>
                    <a:lnR w="12700" cap="flat" cmpd="sng" algn="ctr">
                      <a:solidFill>
                        <a:schemeClr val="tx1"/>
                      </a:solidFill>
                      <a:prstDash val="solid"/>
                      <a:round/>
                      <a:headEnd type="none" w="med" len="med"/>
                      <a:tailEnd type="none" w="med" len="med"/>
                    </a:lnR>
                  </a:tcPr>
                </a:tc>
                <a:tc vMerge="1">
                  <a:txBody>
                    <a:bodyPr/>
                    <a:lstStyle/>
                    <a:p>
                      <a:pPr>
                        <a:lnSpc>
                          <a:spcPts val="1600"/>
                        </a:lnSpc>
                      </a:pPr>
                      <a:endParaRPr kumimoji="1" lang="ja-JP"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58694103"/>
                  </a:ext>
                </a:extLst>
              </a:tr>
              <a:tr h="168019">
                <a:tc>
                  <a:txBody>
                    <a:bodyPr/>
                    <a:lstStyle/>
                    <a:p>
                      <a:pPr algn="ctr">
                        <a:lnSpc>
                          <a:spcPts val="1600"/>
                        </a:lnSpc>
                      </a:pPr>
                      <a:r>
                        <a:rPr kumimoji="1" lang="ja-JP" altLang="en-US" sz="1400" dirty="0"/>
                        <a:t>④</a:t>
                      </a:r>
                    </a:p>
                  </a:txBody>
                  <a:tcPr anchor="ctr"/>
                </a:tc>
                <a:tc>
                  <a:txBody>
                    <a:bodyPr/>
                    <a:lstStyle/>
                    <a:p>
                      <a:pPr algn="ctr">
                        <a:lnSpc>
                          <a:spcPts val="1600"/>
                        </a:lnSpc>
                      </a:pPr>
                      <a:r>
                        <a:rPr kumimoji="1" lang="en-US" altLang="ja-JP" sz="1400" dirty="0"/>
                        <a:t>2023/10/16</a:t>
                      </a:r>
                      <a:endParaRPr kumimoji="1" lang="ja-JP" altLang="en-US" sz="1400" dirty="0"/>
                    </a:p>
                  </a:txBody>
                  <a:tcPr/>
                </a:tc>
                <a:tc rowSpan="2">
                  <a:txBody>
                    <a:bodyPr/>
                    <a:lstStyle/>
                    <a:p>
                      <a:pPr algn="ctr">
                        <a:lnSpc>
                          <a:spcPts val="1600"/>
                        </a:lnSpc>
                      </a:pPr>
                      <a:r>
                        <a:rPr kumimoji="1" lang="en-US" altLang="ja-JP" sz="1400" dirty="0"/>
                        <a:t>B</a:t>
                      </a:r>
                      <a:endParaRPr kumimoji="1" lang="ja-JP" altLang="en-US" sz="1400" dirty="0"/>
                    </a:p>
                  </a:txBody>
                  <a:tcPr anchor="ctr"/>
                </a:tc>
                <a:tc>
                  <a:txBody>
                    <a:bodyPr/>
                    <a:lstStyle/>
                    <a:p>
                      <a:pPr algn="ctr">
                        <a:lnSpc>
                          <a:spcPts val="1600"/>
                        </a:lnSpc>
                      </a:pPr>
                      <a:r>
                        <a:rPr kumimoji="1" lang="en-US" altLang="ja-JP" sz="1400" dirty="0"/>
                        <a:t>150x165x518</a:t>
                      </a:r>
                      <a:endParaRPr kumimoji="1" lang="ja-JP" altLang="en-US" sz="1400" dirty="0"/>
                    </a:p>
                  </a:txBody>
                  <a:tcPr/>
                </a:tc>
                <a:tc>
                  <a:txBody>
                    <a:bodyPr/>
                    <a:lstStyle/>
                    <a:p>
                      <a:pPr algn="ctr">
                        <a:lnSpc>
                          <a:spcPts val="1600"/>
                        </a:lnSpc>
                      </a:pPr>
                      <a:r>
                        <a:rPr kumimoji="1" lang="en-US" altLang="ja-JP" sz="1400" dirty="0"/>
                        <a:t>111x156x176</a:t>
                      </a:r>
                      <a:endParaRPr kumimoji="1" lang="ja-JP" altLang="en-US" sz="1400" dirty="0"/>
                    </a:p>
                  </a:txBody>
                  <a:tcPr>
                    <a:lnR w="12700" cap="flat" cmpd="sng" algn="ctr">
                      <a:solidFill>
                        <a:schemeClr val="tx1"/>
                      </a:solidFill>
                      <a:prstDash val="solid"/>
                      <a:round/>
                      <a:headEnd type="none" w="med" len="med"/>
                      <a:tailEnd type="none" w="med" len="med"/>
                    </a:lnR>
                  </a:tcPr>
                </a:tc>
                <a:tc vMerge="1">
                  <a:txBody>
                    <a:bodyPr/>
                    <a:lstStyle/>
                    <a:p>
                      <a:pPr>
                        <a:lnSpc>
                          <a:spcPts val="1600"/>
                        </a:lnSpc>
                      </a:pPr>
                      <a:endParaRPr kumimoji="1" lang="ja-JP"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56304896"/>
                  </a:ext>
                </a:extLst>
              </a:tr>
              <a:tr h="168019">
                <a:tc>
                  <a:txBody>
                    <a:bodyPr/>
                    <a:lstStyle/>
                    <a:p>
                      <a:pPr algn="ctr">
                        <a:lnSpc>
                          <a:spcPts val="1600"/>
                        </a:lnSpc>
                      </a:pPr>
                      <a:r>
                        <a:rPr kumimoji="1" lang="ja-JP" altLang="en-US" sz="1400" dirty="0"/>
                        <a:t>⑤</a:t>
                      </a:r>
                    </a:p>
                  </a:txBody>
                  <a:tcPr anchor="ctr"/>
                </a:tc>
                <a:tc>
                  <a:txBody>
                    <a:bodyPr/>
                    <a:lstStyle/>
                    <a:p>
                      <a:pPr algn="ctr">
                        <a:lnSpc>
                          <a:spcPts val="1600"/>
                        </a:lnSpc>
                      </a:pPr>
                      <a:r>
                        <a:rPr kumimoji="1" lang="en-US" altLang="ja-JP" sz="1400" dirty="0"/>
                        <a:t>2023/10/16</a:t>
                      </a:r>
                      <a:endParaRPr kumimoji="1" lang="ja-JP" altLang="en-US" sz="1400" dirty="0"/>
                    </a:p>
                  </a:txBody>
                  <a:tcPr/>
                </a:tc>
                <a:tc vMerge="1">
                  <a:txBody>
                    <a:bodyPr/>
                    <a:lstStyle/>
                    <a:p>
                      <a:pPr algn="ctr">
                        <a:lnSpc>
                          <a:spcPts val="1600"/>
                        </a:lnSpc>
                      </a:pPr>
                      <a:endParaRPr kumimoji="1" lang="ja-JP" altLang="en-US" sz="1600" dirty="0"/>
                    </a:p>
                  </a:txBody>
                  <a:tcPr/>
                </a:tc>
                <a:tc>
                  <a:txBody>
                    <a:bodyPr/>
                    <a:lstStyle/>
                    <a:p>
                      <a:pPr algn="ctr">
                        <a:lnSpc>
                          <a:spcPts val="1600"/>
                        </a:lnSpc>
                      </a:pPr>
                      <a:r>
                        <a:rPr kumimoji="1" lang="en-US" altLang="ja-JP" sz="1400" dirty="0"/>
                        <a:t>125x165x303</a:t>
                      </a:r>
                      <a:endParaRPr kumimoji="1" lang="ja-JP" altLang="en-US" sz="1400" dirty="0"/>
                    </a:p>
                  </a:txBody>
                  <a:tcPr/>
                </a:tc>
                <a:tc>
                  <a:txBody>
                    <a:bodyPr/>
                    <a:lstStyle/>
                    <a:p>
                      <a:pPr algn="ctr">
                        <a:lnSpc>
                          <a:spcPts val="1600"/>
                        </a:lnSpc>
                      </a:pPr>
                      <a:r>
                        <a:rPr kumimoji="1" lang="en-US" altLang="ja-JP" sz="1400" dirty="0"/>
                        <a:t>76x76x107</a:t>
                      </a:r>
                      <a:endParaRPr kumimoji="1" lang="ja-JP" altLang="en-US" sz="1400" dirty="0"/>
                    </a:p>
                  </a:txBody>
                  <a:tcPr>
                    <a:lnR w="12700" cap="flat" cmpd="sng" algn="ctr">
                      <a:solidFill>
                        <a:schemeClr val="tx1"/>
                      </a:solidFill>
                      <a:prstDash val="solid"/>
                      <a:round/>
                      <a:headEnd type="none" w="med" len="med"/>
                      <a:tailEnd type="none" w="med" len="med"/>
                    </a:lnR>
                  </a:tcPr>
                </a:tc>
                <a:tc vMerge="1">
                  <a:txBody>
                    <a:bodyPr/>
                    <a:lstStyle/>
                    <a:p>
                      <a:pPr>
                        <a:lnSpc>
                          <a:spcPts val="1600"/>
                        </a:lnSpc>
                      </a:pPr>
                      <a:endParaRPr kumimoji="1" lang="ja-JP"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23783873"/>
                  </a:ext>
                </a:extLst>
              </a:tr>
              <a:tr h="168019">
                <a:tc>
                  <a:txBody>
                    <a:bodyPr/>
                    <a:lstStyle/>
                    <a:p>
                      <a:pPr algn="ctr">
                        <a:lnSpc>
                          <a:spcPts val="1600"/>
                        </a:lnSpc>
                      </a:pPr>
                      <a:r>
                        <a:rPr kumimoji="1" lang="ja-JP" altLang="en-US" sz="1400" dirty="0"/>
                        <a:t>⑥</a:t>
                      </a:r>
                    </a:p>
                  </a:txBody>
                  <a:tcPr anchor="ctr"/>
                </a:tc>
                <a:tc>
                  <a:txBody>
                    <a:bodyPr/>
                    <a:lstStyle/>
                    <a:p>
                      <a:pPr algn="ctr">
                        <a:lnSpc>
                          <a:spcPts val="1600"/>
                        </a:lnSpc>
                      </a:pPr>
                      <a:r>
                        <a:rPr kumimoji="1" lang="en-US" altLang="ja-JP" sz="1400" dirty="0"/>
                        <a:t>2024/</a:t>
                      </a:r>
                      <a:r>
                        <a:rPr kumimoji="1" lang="ja-JP" altLang="en-US" sz="1400" dirty="0"/>
                        <a:t>　</a:t>
                      </a:r>
                      <a:r>
                        <a:rPr kumimoji="1" lang="en-US" altLang="ja-JP" sz="1400" dirty="0"/>
                        <a:t>2/  1</a:t>
                      </a:r>
                      <a:endParaRPr kumimoji="1" lang="ja-JP" altLang="en-US" sz="1400" dirty="0"/>
                    </a:p>
                  </a:txBody>
                  <a:tcPr/>
                </a:tc>
                <a:tc>
                  <a:txBody>
                    <a:bodyPr/>
                    <a:lstStyle/>
                    <a:p>
                      <a:pPr algn="ctr">
                        <a:lnSpc>
                          <a:spcPts val="1600"/>
                        </a:lnSpc>
                      </a:pPr>
                      <a:r>
                        <a:rPr kumimoji="1" lang="en-US" altLang="ja-JP" sz="1400" dirty="0"/>
                        <a:t>C</a:t>
                      </a:r>
                      <a:endParaRPr kumimoji="1" lang="ja-JP" altLang="en-US" sz="1400" dirty="0"/>
                    </a:p>
                  </a:txBody>
                  <a:tcPr anchor="ctr"/>
                </a:tc>
                <a:tc>
                  <a:txBody>
                    <a:bodyPr/>
                    <a:lstStyle/>
                    <a:p>
                      <a:pPr algn="ctr">
                        <a:lnSpc>
                          <a:spcPts val="1600"/>
                        </a:lnSpc>
                      </a:pPr>
                      <a:r>
                        <a:rPr kumimoji="1" lang="en-US" altLang="ja-JP" sz="1400" dirty="0"/>
                        <a:t>130x160x190</a:t>
                      </a:r>
                      <a:endParaRPr kumimoji="1" lang="ja-JP" altLang="en-US" sz="1400" dirty="0"/>
                    </a:p>
                  </a:txBody>
                  <a:tcPr/>
                </a:tc>
                <a:tc>
                  <a:txBody>
                    <a:bodyPr/>
                    <a:lstStyle/>
                    <a:p>
                      <a:pPr algn="ctr">
                        <a:lnSpc>
                          <a:spcPts val="1600"/>
                        </a:lnSpc>
                      </a:pPr>
                      <a:r>
                        <a:rPr kumimoji="1" lang="en-US" altLang="ja-JP" sz="1400" dirty="0"/>
                        <a:t>105x108x153</a:t>
                      </a:r>
                      <a:endParaRPr kumimoji="1" lang="ja-JP" altLang="en-US" sz="1400" dirty="0"/>
                    </a:p>
                  </a:txBody>
                  <a:tcPr>
                    <a:lnR w="12700" cap="flat" cmpd="sng" algn="ctr">
                      <a:solidFill>
                        <a:schemeClr val="tx1"/>
                      </a:solidFill>
                      <a:prstDash val="solid"/>
                      <a:round/>
                      <a:headEnd type="none" w="med" len="med"/>
                      <a:tailEnd type="none" w="med" len="med"/>
                    </a:lnR>
                  </a:tcPr>
                </a:tc>
                <a:tc vMerge="1">
                  <a:txBody>
                    <a:bodyPr/>
                    <a:lstStyle/>
                    <a:p>
                      <a:pPr>
                        <a:lnSpc>
                          <a:spcPts val="1600"/>
                        </a:lnSpc>
                      </a:pPr>
                      <a:endParaRPr kumimoji="1" lang="ja-JP"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89744703"/>
                  </a:ext>
                </a:extLst>
              </a:tr>
              <a:tr h="168019">
                <a:tc>
                  <a:txBody>
                    <a:bodyPr/>
                    <a:lstStyle/>
                    <a:p>
                      <a:pPr algn="ctr">
                        <a:lnSpc>
                          <a:spcPts val="1600"/>
                        </a:lnSpc>
                      </a:pPr>
                      <a:r>
                        <a:rPr kumimoji="1" lang="ja-JP" altLang="en-US" sz="1400" dirty="0"/>
                        <a:t>➆</a:t>
                      </a:r>
                    </a:p>
                  </a:txBody>
                  <a:tcPr anchor="ctr">
                    <a:solidFill>
                      <a:srgbClr val="FFFF00"/>
                    </a:solidFill>
                  </a:tcPr>
                </a:tc>
                <a:tc>
                  <a:txBody>
                    <a:bodyPr/>
                    <a:lstStyle/>
                    <a:p>
                      <a:pPr algn="ctr">
                        <a:lnSpc>
                          <a:spcPts val="1600"/>
                        </a:lnSpc>
                      </a:pPr>
                      <a:r>
                        <a:rPr kumimoji="1" lang="en-US" altLang="ja-JP" sz="1400" dirty="0"/>
                        <a:t>2024/</a:t>
                      </a:r>
                      <a:r>
                        <a:rPr kumimoji="1" lang="ja-JP" altLang="en-US" sz="1400" dirty="0"/>
                        <a:t>　</a:t>
                      </a:r>
                      <a:r>
                        <a:rPr kumimoji="1" lang="en-US" altLang="ja-JP" sz="1400" dirty="0"/>
                        <a:t>4/17</a:t>
                      </a:r>
                      <a:endParaRPr kumimoji="1" lang="ja-JP" altLang="en-US" sz="1400" dirty="0"/>
                    </a:p>
                  </a:txBody>
                  <a:tcPr>
                    <a:solidFill>
                      <a:srgbClr val="FFFF00"/>
                    </a:solidFill>
                  </a:tcPr>
                </a:tc>
                <a:tc>
                  <a:txBody>
                    <a:bodyPr/>
                    <a:lstStyle/>
                    <a:p>
                      <a:pPr algn="ctr">
                        <a:lnSpc>
                          <a:spcPts val="1600"/>
                        </a:lnSpc>
                      </a:pPr>
                      <a:r>
                        <a:rPr kumimoji="1" lang="en-US" altLang="ja-JP" sz="1400" dirty="0"/>
                        <a:t>CSM</a:t>
                      </a:r>
                      <a:endParaRPr kumimoji="1" lang="ja-JP" altLang="en-US" sz="1400" dirty="0"/>
                    </a:p>
                  </a:txBody>
                  <a:tcPr>
                    <a:solidFill>
                      <a:srgbClr val="FFFF00"/>
                    </a:solidFill>
                  </a:tcPr>
                </a:tc>
                <a:tc>
                  <a:txBody>
                    <a:bodyPr/>
                    <a:lstStyle/>
                    <a:p>
                      <a:pPr algn="ctr">
                        <a:lnSpc>
                          <a:spcPts val="1600"/>
                        </a:lnSpc>
                      </a:pPr>
                      <a:r>
                        <a:rPr kumimoji="1" lang="en-US" altLang="ja-JP" sz="1400" dirty="0"/>
                        <a:t>60x130x155</a:t>
                      </a:r>
                      <a:endParaRPr kumimoji="1" lang="ja-JP" altLang="en-US" sz="1400" dirty="0"/>
                    </a:p>
                  </a:txBody>
                  <a:tcPr>
                    <a:solidFill>
                      <a:srgbClr val="FFFF00"/>
                    </a:solidFill>
                  </a:tcPr>
                </a:tc>
                <a:tc>
                  <a:txBody>
                    <a:bodyPr/>
                    <a:lstStyle/>
                    <a:p>
                      <a:pPr algn="ctr">
                        <a:lnSpc>
                          <a:spcPts val="1600"/>
                        </a:lnSpc>
                      </a:pPr>
                      <a:r>
                        <a:rPr kumimoji="1" lang="en-US" altLang="ja-JP" sz="1400" dirty="0"/>
                        <a:t>56x80x121</a:t>
                      </a:r>
                      <a:endParaRPr kumimoji="1" lang="ja-JP" altLang="en-US" sz="1400" dirty="0"/>
                    </a:p>
                  </a:txBody>
                  <a:tcPr>
                    <a:lnR w="12700" cap="flat" cmpd="sng" algn="ctr">
                      <a:solidFill>
                        <a:schemeClr val="tx1"/>
                      </a:solidFill>
                      <a:prstDash val="solid"/>
                      <a:round/>
                      <a:headEnd type="none" w="med" len="med"/>
                      <a:tailEnd type="none" w="med" len="med"/>
                    </a:lnR>
                    <a:solidFill>
                      <a:srgbClr val="FFFF00"/>
                    </a:solidFill>
                  </a:tcPr>
                </a:tc>
                <a:tc>
                  <a:txBody>
                    <a:bodyPr/>
                    <a:lstStyle/>
                    <a:p>
                      <a:pPr algn="ctr">
                        <a:lnSpc>
                          <a:spcPts val="1600"/>
                        </a:lnSpc>
                      </a:pPr>
                      <a:r>
                        <a:rPr kumimoji="1" lang="en-US" altLang="ja-JP" sz="1400" dirty="0"/>
                        <a:t>Yes</a:t>
                      </a:r>
                      <a:endParaRPr kumimoji="1" lang="ja-JP" altLang="en-US" sz="1400" dirty="0"/>
                    </a:p>
                  </a:txBody>
                  <a:tcPr anchor="ct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val="3500939652"/>
                  </a:ext>
                </a:extLst>
              </a:tr>
            </a:tbl>
          </a:graphicData>
        </a:graphic>
      </p:graphicFrame>
      <p:sp>
        <p:nvSpPr>
          <p:cNvPr id="2" name="テキスト ボックス 1">
            <a:extLst>
              <a:ext uri="{FF2B5EF4-FFF2-40B4-BE49-F238E27FC236}">
                <a16:creationId xmlns:a16="http://schemas.microsoft.com/office/drawing/2014/main" id="{532CB04E-1A29-3B96-7B97-A2900E52C066}"/>
              </a:ext>
            </a:extLst>
          </p:cNvPr>
          <p:cNvSpPr txBox="1"/>
          <p:nvPr/>
        </p:nvSpPr>
        <p:spPr>
          <a:xfrm>
            <a:off x="423102" y="3573016"/>
            <a:ext cx="8480184" cy="1323439"/>
          </a:xfrm>
          <a:prstGeom prst="rect">
            <a:avLst/>
          </a:prstGeom>
          <a:solidFill>
            <a:schemeClr val="accent6">
              <a:lumMod val="20000"/>
              <a:lumOff val="80000"/>
            </a:schemeClr>
          </a:solidFill>
        </p:spPr>
        <p:txBody>
          <a:bodyPr wrap="square" rtlCol="0">
            <a:spAutoFit/>
          </a:bodyPr>
          <a:lstStyle/>
          <a:p>
            <a:r>
              <a:rPr lang="ja-JP" altLang="en-US" sz="1600" dirty="0"/>
              <a:t>・</a:t>
            </a:r>
            <a:r>
              <a:rPr lang="en-US" altLang="ja-JP" sz="1600" dirty="0"/>
              <a:t>No. ①</a:t>
            </a:r>
            <a:r>
              <a:rPr lang="ja-JP" altLang="en-US" sz="1600" dirty="0"/>
              <a:t>～⑥ </a:t>
            </a:r>
            <a:r>
              <a:rPr lang="en-US" altLang="ja-JP" sz="1600" dirty="0"/>
              <a:t>Delivered products have no hardness problems during subsequent heat treatment.</a:t>
            </a:r>
            <a:r>
              <a:rPr lang="ja-JP" altLang="en-US" sz="1600" dirty="0"/>
              <a:t>　　</a:t>
            </a:r>
            <a:endParaRPr lang="en-US" altLang="ja-JP" sz="1600" dirty="0"/>
          </a:p>
          <a:p>
            <a:r>
              <a:rPr lang="ja-JP" altLang="en-US" sz="1600" dirty="0"/>
              <a:t>　</a:t>
            </a:r>
            <a:r>
              <a:rPr lang="en-US" altLang="ja-JP" sz="1600" dirty="0"/>
              <a:t>(No.</a:t>
            </a:r>
            <a:r>
              <a:rPr lang="ja-JP" altLang="en-US" sz="1600" dirty="0"/>
              <a:t>①～⑥納入品で、その後の熱処理で硬さ不良問題発生無し</a:t>
            </a:r>
            <a:r>
              <a:rPr lang="en-US" altLang="ja-JP" sz="1600" dirty="0"/>
              <a:t>)</a:t>
            </a:r>
          </a:p>
          <a:p>
            <a:endParaRPr lang="en-US" altLang="ja-JP" sz="1600" dirty="0"/>
          </a:p>
          <a:p>
            <a:r>
              <a:rPr lang="ja-JP" altLang="en-US" sz="1600" dirty="0"/>
              <a:t>・</a:t>
            </a:r>
            <a:r>
              <a:rPr lang="en-US" altLang="ja-JP" sz="1600" dirty="0"/>
              <a:t>Hardness defect problem occurred only in No.➆</a:t>
            </a:r>
          </a:p>
          <a:p>
            <a:r>
              <a:rPr kumimoji="1" lang="ja-JP" altLang="en-US" sz="1600" dirty="0"/>
              <a:t>　</a:t>
            </a:r>
            <a:r>
              <a:rPr lang="en-US" altLang="ja-JP" sz="1600" dirty="0"/>
              <a:t>(No.</a:t>
            </a:r>
            <a:r>
              <a:rPr lang="ja-JP" altLang="en-US" sz="1600" dirty="0"/>
              <a:t>➆のみ硬さ不良問題発生</a:t>
            </a:r>
            <a:r>
              <a:rPr lang="en-US" altLang="ja-JP" sz="1600" dirty="0"/>
              <a:t>)</a:t>
            </a:r>
            <a:endParaRPr kumimoji="1" lang="ja-JP" altLang="en-US" sz="1600" dirty="0"/>
          </a:p>
        </p:txBody>
      </p:sp>
      <p:sp>
        <p:nvSpPr>
          <p:cNvPr id="3" name="テキスト ボックス 2">
            <a:extLst>
              <a:ext uri="{FF2B5EF4-FFF2-40B4-BE49-F238E27FC236}">
                <a16:creationId xmlns:a16="http://schemas.microsoft.com/office/drawing/2014/main" id="{FBB698CA-A416-A91F-37A5-FFDD5E6D2A51}"/>
              </a:ext>
            </a:extLst>
          </p:cNvPr>
          <p:cNvSpPr txBox="1"/>
          <p:nvPr/>
        </p:nvSpPr>
        <p:spPr>
          <a:xfrm>
            <a:off x="423102" y="5436513"/>
            <a:ext cx="8480184" cy="584775"/>
          </a:xfrm>
          <a:prstGeom prst="rect">
            <a:avLst/>
          </a:prstGeom>
          <a:solidFill>
            <a:srgbClr val="FFCCFF"/>
          </a:solidFill>
        </p:spPr>
        <p:txBody>
          <a:bodyPr wrap="square" rtlCol="0">
            <a:spAutoFit/>
          </a:bodyPr>
          <a:lstStyle/>
          <a:p>
            <a:r>
              <a:rPr lang="ja-JP" altLang="en-US" sz="1600" dirty="0"/>
              <a:t>・</a:t>
            </a:r>
            <a:r>
              <a:rPr lang="en-US" altLang="ja-JP" sz="1600" dirty="0"/>
              <a:t>No.⑥ It is possible that wrong material occurred during the process after cutting.</a:t>
            </a:r>
          </a:p>
          <a:p>
            <a:r>
              <a:rPr lang="ja-JP" altLang="en-US" sz="1600" dirty="0"/>
              <a:t>　</a:t>
            </a:r>
            <a:r>
              <a:rPr lang="en-US" altLang="ja-JP" sz="1600" dirty="0"/>
              <a:t>(No.</a:t>
            </a:r>
            <a:r>
              <a:rPr lang="ja-JP" altLang="en-US" sz="1600" dirty="0"/>
              <a:t> ⑥切断以降の工程で異材が発生した可能性が考えられる</a:t>
            </a:r>
            <a:r>
              <a:rPr lang="en-US" altLang="ja-JP" sz="1600" dirty="0"/>
              <a:t>)</a:t>
            </a:r>
          </a:p>
        </p:txBody>
      </p:sp>
      <p:sp>
        <p:nvSpPr>
          <p:cNvPr id="4" name="テキスト ボックス 3">
            <a:extLst>
              <a:ext uri="{FF2B5EF4-FFF2-40B4-BE49-F238E27FC236}">
                <a16:creationId xmlns:a16="http://schemas.microsoft.com/office/drawing/2014/main" id="{4DF38DE5-A517-382B-F4EC-2A756922A851}"/>
              </a:ext>
            </a:extLst>
          </p:cNvPr>
          <p:cNvSpPr txBox="1"/>
          <p:nvPr/>
        </p:nvSpPr>
        <p:spPr>
          <a:xfrm>
            <a:off x="423102" y="432096"/>
            <a:ext cx="8480184" cy="307777"/>
          </a:xfrm>
          <a:prstGeom prst="rect">
            <a:avLst/>
          </a:prstGeom>
          <a:noFill/>
        </p:spPr>
        <p:txBody>
          <a:bodyPr wrap="square" rtlCol="0">
            <a:spAutoFit/>
          </a:bodyPr>
          <a:lstStyle/>
          <a:p>
            <a:pPr algn="ctr"/>
            <a:r>
              <a:rPr lang="en-US" altLang="ja-JP" sz="1400" u="sng" dirty="0"/>
              <a:t>Table. Stok B rest stock history</a:t>
            </a:r>
            <a:endParaRPr kumimoji="1" lang="ja-JP" altLang="en-US" sz="1400" u="sng" dirty="0"/>
          </a:p>
        </p:txBody>
      </p:sp>
      <p:sp>
        <p:nvSpPr>
          <p:cNvPr id="8" name="矢印: 右 7">
            <a:extLst>
              <a:ext uri="{FF2B5EF4-FFF2-40B4-BE49-F238E27FC236}">
                <a16:creationId xmlns:a16="http://schemas.microsoft.com/office/drawing/2014/main" id="{4AEC3B44-877A-F8E8-29AC-5953D0BA1AF7}"/>
              </a:ext>
            </a:extLst>
          </p:cNvPr>
          <p:cNvSpPr/>
          <p:nvPr/>
        </p:nvSpPr>
        <p:spPr>
          <a:xfrm rot="5400000">
            <a:off x="4282338" y="4983650"/>
            <a:ext cx="382708" cy="379003"/>
          </a:xfrm>
          <a:prstGeom prst="rightArrow">
            <a:avLst/>
          </a:prstGeom>
          <a:solidFill>
            <a:srgbClr val="FF0000"/>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Picture 2">
            <a:extLst>
              <a:ext uri="{FF2B5EF4-FFF2-40B4-BE49-F238E27FC236}">
                <a16:creationId xmlns:a16="http://schemas.microsoft.com/office/drawing/2014/main" id="{813E44B2-1C2D-9F13-3B4C-925727E017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6380164"/>
            <a:ext cx="2847830" cy="375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6720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84848E1-EC69-FF0D-9692-6D75224CEDA8}"/>
              </a:ext>
            </a:extLst>
          </p:cNvPr>
          <p:cNvSpPr txBox="1"/>
          <p:nvPr/>
        </p:nvSpPr>
        <p:spPr>
          <a:xfrm>
            <a:off x="323528" y="44624"/>
            <a:ext cx="6768752" cy="369332"/>
          </a:xfrm>
          <a:prstGeom prst="rect">
            <a:avLst/>
          </a:prstGeom>
          <a:noFill/>
        </p:spPr>
        <p:txBody>
          <a:bodyPr wrap="square" rtlCol="0">
            <a:spAutoFit/>
          </a:bodyPr>
          <a:lstStyle/>
          <a:p>
            <a:r>
              <a:rPr lang="ja-JP" altLang="en-US" u="sng" dirty="0"/>
              <a:t>７．</a:t>
            </a:r>
            <a:r>
              <a:rPr lang="en-US" altLang="ja-JP" u="sng" dirty="0"/>
              <a:t>Estimated cause of occurrence </a:t>
            </a:r>
            <a:r>
              <a:rPr lang="ja-JP" altLang="en-US" u="sng" dirty="0"/>
              <a:t>　</a:t>
            </a:r>
            <a:r>
              <a:rPr lang="en-US" altLang="ja-JP" dirty="0"/>
              <a:t>(</a:t>
            </a:r>
            <a:r>
              <a:rPr lang="ja-JP" altLang="en-US" dirty="0"/>
              <a:t>推定発生原因</a:t>
            </a:r>
            <a:r>
              <a:rPr lang="en-US" altLang="ja-JP" dirty="0"/>
              <a:t>)</a:t>
            </a:r>
            <a:endParaRPr kumimoji="1" lang="ja-JP" altLang="en-US" u="sng" dirty="0"/>
          </a:p>
        </p:txBody>
      </p:sp>
      <p:sp>
        <p:nvSpPr>
          <p:cNvPr id="3" name="テキスト ボックス 2">
            <a:extLst>
              <a:ext uri="{FF2B5EF4-FFF2-40B4-BE49-F238E27FC236}">
                <a16:creationId xmlns:a16="http://schemas.microsoft.com/office/drawing/2014/main" id="{2EDDD499-0A57-6F0D-C7AF-B3D17CD78902}"/>
              </a:ext>
            </a:extLst>
          </p:cNvPr>
          <p:cNvSpPr txBox="1"/>
          <p:nvPr/>
        </p:nvSpPr>
        <p:spPr>
          <a:xfrm>
            <a:off x="467543" y="3438963"/>
            <a:ext cx="8271471" cy="307777"/>
          </a:xfrm>
          <a:prstGeom prst="rect">
            <a:avLst/>
          </a:prstGeom>
          <a:noFill/>
        </p:spPr>
        <p:txBody>
          <a:bodyPr wrap="square" rtlCol="0">
            <a:spAutoFit/>
          </a:bodyPr>
          <a:lstStyle/>
          <a:p>
            <a:pPr algn="ctr"/>
            <a:r>
              <a:rPr lang="en-US" altLang="ja-JP" sz="1400" u="sng" dirty="0"/>
              <a:t>Table. Cutting history</a:t>
            </a:r>
            <a:endParaRPr kumimoji="1" lang="ja-JP" altLang="en-US" sz="1400" u="sng" dirty="0"/>
          </a:p>
        </p:txBody>
      </p:sp>
      <p:graphicFrame>
        <p:nvGraphicFramePr>
          <p:cNvPr id="7" name="表 6">
            <a:extLst>
              <a:ext uri="{FF2B5EF4-FFF2-40B4-BE49-F238E27FC236}">
                <a16:creationId xmlns:a16="http://schemas.microsoft.com/office/drawing/2014/main" id="{2ED54B22-3B5B-9D76-D51F-521E17F8B5E5}"/>
              </a:ext>
            </a:extLst>
          </p:cNvPr>
          <p:cNvGraphicFramePr>
            <a:graphicFrameLocks noGrp="1"/>
          </p:cNvGraphicFramePr>
          <p:nvPr>
            <p:extLst>
              <p:ext uri="{D42A27DB-BD31-4B8C-83A1-F6EECF244321}">
                <p14:modId xmlns:p14="http://schemas.microsoft.com/office/powerpoint/2010/main" val="520900909"/>
              </p:ext>
            </p:extLst>
          </p:nvPr>
        </p:nvGraphicFramePr>
        <p:xfrm>
          <a:off x="395542" y="2561395"/>
          <a:ext cx="8334031" cy="883920"/>
        </p:xfrm>
        <a:graphic>
          <a:graphicData uri="http://schemas.openxmlformats.org/drawingml/2006/table">
            <a:tbl>
              <a:tblPr firstRow="1" bandRow="1">
                <a:tableStyleId>{5940675A-B579-460E-94D1-54222C63F5DA}</a:tableStyleId>
              </a:tblPr>
              <a:tblGrid>
                <a:gridCol w="832731">
                  <a:extLst>
                    <a:ext uri="{9D8B030D-6E8A-4147-A177-3AD203B41FA5}">
                      <a16:colId xmlns:a16="http://schemas.microsoft.com/office/drawing/2014/main" val="194455227"/>
                    </a:ext>
                  </a:extLst>
                </a:gridCol>
                <a:gridCol w="1875325">
                  <a:extLst>
                    <a:ext uri="{9D8B030D-6E8A-4147-A177-3AD203B41FA5}">
                      <a16:colId xmlns:a16="http://schemas.microsoft.com/office/drawing/2014/main" val="1245871805"/>
                    </a:ext>
                  </a:extLst>
                </a:gridCol>
                <a:gridCol w="1875325">
                  <a:extLst>
                    <a:ext uri="{9D8B030D-6E8A-4147-A177-3AD203B41FA5}">
                      <a16:colId xmlns:a16="http://schemas.microsoft.com/office/drawing/2014/main" val="4197973459"/>
                    </a:ext>
                  </a:extLst>
                </a:gridCol>
                <a:gridCol w="1875325">
                  <a:extLst>
                    <a:ext uri="{9D8B030D-6E8A-4147-A177-3AD203B41FA5}">
                      <a16:colId xmlns:a16="http://schemas.microsoft.com/office/drawing/2014/main" val="2760541099"/>
                    </a:ext>
                  </a:extLst>
                </a:gridCol>
                <a:gridCol w="1875325">
                  <a:extLst>
                    <a:ext uri="{9D8B030D-6E8A-4147-A177-3AD203B41FA5}">
                      <a16:colId xmlns:a16="http://schemas.microsoft.com/office/drawing/2014/main" val="1672024435"/>
                    </a:ext>
                  </a:extLst>
                </a:gridCol>
              </a:tblGrid>
              <a:tr h="168019">
                <a:tc>
                  <a:txBody>
                    <a:bodyPr/>
                    <a:lstStyle/>
                    <a:p>
                      <a:pPr algn="ctr">
                        <a:lnSpc>
                          <a:spcPts val="1600"/>
                        </a:lnSpc>
                      </a:pPr>
                      <a:r>
                        <a:rPr kumimoji="1" lang="en-US" altLang="ja-JP" sz="1400" dirty="0"/>
                        <a:t>No.</a:t>
                      </a:r>
                      <a:endParaRPr kumimoji="1" lang="ja-JP" altLang="en-US" sz="1400" dirty="0"/>
                    </a:p>
                  </a:txBody>
                  <a:tcPr>
                    <a:solidFill>
                      <a:schemeClr val="bg1">
                        <a:lumMod val="95000"/>
                      </a:schemeClr>
                    </a:solidFill>
                  </a:tcPr>
                </a:tc>
                <a:tc>
                  <a:txBody>
                    <a:bodyPr/>
                    <a:lstStyle/>
                    <a:p>
                      <a:pPr algn="ctr">
                        <a:lnSpc>
                          <a:spcPts val="1600"/>
                        </a:lnSpc>
                      </a:pPr>
                      <a:r>
                        <a:rPr kumimoji="1" lang="en-US" altLang="ja-JP" sz="1400" dirty="0"/>
                        <a:t>Date</a:t>
                      </a:r>
                      <a:endParaRPr kumimoji="1" lang="ja-JP" altLang="en-US" sz="1400" dirty="0"/>
                    </a:p>
                  </a:txBody>
                  <a:tcPr>
                    <a:solidFill>
                      <a:schemeClr val="bg1">
                        <a:lumMod val="95000"/>
                      </a:schemeClr>
                    </a:solidFill>
                  </a:tcPr>
                </a:tc>
                <a:tc>
                  <a:txBody>
                    <a:bodyPr/>
                    <a:lstStyle/>
                    <a:p>
                      <a:pPr algn="ctr">
                        <a:lnSpc>
                          <a:spcPts val="1600"/>
                        </a:lnSpc>
                      </a:pPr>
                      <a:r>
                        <a:rPr kumimoji="1" lang="en-US" altLang="ja-JP" sz="1400" dirty="0"/>
                        <a:t>Customer</a:t>
                      </a:r>
                      <a:endParaRPr kumimoji="1" lang="ja-JP" altLang="en-US" sz="1400" dirty="0"/>
                    </a:p>
                  </a:txBody>
                  <a:tcPr>
                    <a:solidFill>
                      <a:schemeClr val="bg1">
                        <a:lumMod val="95000"/>
                      </a:schemeClr>
                    </a:solidFill>
                  </a:tcPr>
                </a:tc>
                <a:tc>
                  <a:txBody>
                    <a:bodyPr/>
                    <a:lstStyle/>
                    <a:p>
                      <a:pPr algn="ctr">
                        <a:lnSpc>
                          <a:spcPts val="1600"/>
                        </a:lnSpc>
                      </a:pPr>
                      <a:r>
                        <a:rPr kumimoji="1" lang="en-US" altLang="ja-JP" sz="1400" dirty="0"/>
                        <a:t>Stok Size</a:t>
                      </a:r>
                      <a:endParaRPr kumimoji="1" lang="ja-JP" altLang="en-US" sz="1400" dirty="0"/>
                    </a:p>
                  </a:txBody>
                  <a:tcPr>
                    <a:solidFill>
                      <a:schemeClr val="bg1">
                        <a:lumMod val="95000"/>
                      </a:schemeClr>
                    </a:solidFill>
                  </a:tcPr>
                </a:tc>
                <a:tc>
                  <a:txBody>
                    <a:bodyPr/>
                    <a:lstStyle/>
                    <a:p>
                      <a:pPr algn="ctr">
                        <a:lnSpc>
                          <a:spcPts val="1600"/>
                        </a:lnSpc>
                      </a:pPr>
                      <a:r>
                        <a:rPr kumimoji="1" lang="en-US" altLang="ja-JP" sz="1400" dirty="0"/>
                        <a:t>Order Size</a:t>
                      </a:r>
                      <a:endParaRPr kumimoji="1" lang="ja-JP" altLang="en-US" sz="1400" dirty="0"/>
                    </a:p>
                  </a:txBody>
                  <a:tcPr>
                    <a:solidFill>
                      <a:schemeClr val="bg1">
                        <a:lumMod val="95000"/>
                      </a:schemeClr>
                    </a:solidFill>
                  </a:tcPr>
                </a:tc>
                <a:extLst>
                  <a:ext uri="{0D108BD9-81ED-4DB2-BD59-A6C34878D82A}">
                    <a16:rowId xmlns:a16="http://schemas.microsoft.com/office/drawing/2014/main" val="1857244726"/>
                  </a:ext>
                </a:extLst>
              </a:tr>
              <a:tr h="168019">
                <a:tc>
                  <a:txBody>
                    <a:bodyPr/>
                    <a:lstStyle/>
                    <a:p>
                      <a:pPr algn="ctr">
                        <a:lnSpc>
                          <a:spcPts val="1600"/>
                        </a:lnSpc>
                      </a:pPr>
                      <a:r>
                        <a:rPr kumimoji="1" lang="ja-JP" altLang="en-US" sz="1400" dirty="0"/>
                        <a:t>⑥</a:t>
                      </a:r>
                    </a:p>
                  </a:txBody>
                  <a:tcPr anchor="ctr">
                    <a:solidFill>
                      <a:srgbClr val="FFFFCC"/>
                    </a:solidFill>
                  </a:tcPr>
                </a:tc>
                <a:tc>
                  <a:txBody>
                    <a:bodyPr/>
                    <a:lstStyle/>
                    <a:p>
                      <a:pPr algn="ctr">
                        <a:lnSpc>
                          <a:spcPts val="1600"/>
                        </a:lnSpc>
                      </a:pPr>
                      <a:r>
                        <a:rPr kumimoji="1" lang="en-US" altLang="ja-JP" sz="1400" dirty="0"/>
                        <a:t>2024/</a:t>
                      </a:r>
                      <a:r>
                        <a:rPr kumimoji="1" lang="ja-JP" altLang="en-US" sz="1400" dirty="0"/>
                        <a:t>　</a:t>
                      </a:r>
                      <a:r>
                        <a:rPr kumimoji="1" lang="en-US" altLang="ja-JP" sz="1400" dirty="0"/>
                        <a:t>2/  1</a:t>
                      </a:r>
                      <a:endParaRPr kumimoji="1" lang="ja-JP" altLang="en-US" sz="1400" dirty="0"/>
                    </a:p>
                  </a:txBody>
                  <a:tcPr>
                    <a:solidFill>
                      <a:srgbClr val="FFFFCC"/>
                    </a:solidFill>
                  </a:tcPr>
                </a:tc>
                <a:tc>
                  <a:txBody>
                    <a:bodyPr/>
                    <a:lstStyle/>
                    <a:p>
                      <a:pPr algn="ctr">
                        <a:lnSpc>
                          <a:spcPts val="1600"/>
                        </a:lnSpc>
                      </a:pPr>
                      <a:r>
                        <a:rPr kumimoji="1" lang="en-US" altLang="ja-JP" sz="1400" dirty="0"/>
                        <a:t>C</a:t>
                      </a:r>
                      <a:endParaRPr kumimoji="1" lang="ja-JP" altLang="en-US" sz="1400" dirty="0"/>
                    </a:p>
                  </a:txBody>
                  <a:tcPr anchor="ctr">
                    <a:solidFill>
                      <a:srgbClr val="FFFFCC"/>
                    </a:solidFill>
                  </a:tcPr>
                </a:tc>
                <a:tc>
                  <a:txBody>
                    <a:bodyPr/>
                    <a:lstStyle/>
                    <a:p>
                      <a:pPr algn="ctr">
                        <a:lnSpc>
                          <a:spcPts val="1600"/>
                        </a:lnSpc>
                      </a:pPr>
                      <a:r>
                        <a:rPr kumimoji="1" lang="en-US" altLang="ja-JP" sz="1400" dirty="0"/>
                        <a:t>130x160x190</a:t>
                      </a:r>
                      <a:endParaRPr kumimoji="1" lang="ja-JP" altLang="en-US" sz="1400" dirty="0"/>
                    </a:p>
                  </a:txBody>
                  <a:tcPr>
                    <a:solidFill>
                      <a:srgbClr val="FFFFCC"/>
                    </a:solidFill>
                  </a:tcPr>
                </a:tc>
                <a:tc>
                  <a:txBody>
                    <a:bodyPr/>
                    <a:lstStyle/>
                    <a:p>
                      <a:pPr algn="ctr">
                        <a:lnSpc>
                          <a:spcPts val="1600"/>
                        </a:lnSpc>
                      </a:pPr>
                      <a:r>
                        <a:rPr kumimoji="1" lang="en-US" altLang="ja-JP" sz="1400" dirty="0"/>
                        <a:t>105x108x153</a:t>
                      </a:r>
                      <a:endParaRPr kumimoji="1" lang="ja-JP" altLang="en-US" sz="1400" dirty="0"/>
                    </a:p>
                  </a:txBody>
                  <a:tcPr>
                    <a:solidFill>
                      <a:srgbClr val="FFFFCC"/>
                    </a:solidFill>
                  </a:tcPr>
                </a:tc>
                <a:extLst>
                  <a:ext uri="{0D108BD9-81ED-4DB2-BD59-A6C34878D82A}">
                    <a16:rowId xmlns:a16="http://schemas.microsoft.com/office/drawing/2014/main" val="889744703"/>
                  </a:ext>
                </a:extLst>
              </a:tr>
              <a:tr h="168019">
                <a:tc>
                  <a:txBody>
                    <a:bodyPr/>
                    <a:lstStyle/>
                    <a:p>
                      <a:pPr algn="ctr">
                        <a:lnSpc>
                          <a:spcPts val="1600"/>
                        </a:lnSpc>
                      </a:pPr>
                      <a:r>
                        <a:rPr kumimoji="1" lang="ja-JP" altLang="en-US" sz="1400" dirty="0"/>
                        <a:t>➆</a:t>
                      </a:r>
                    </a:p>
                  </a:txBody>
                  <a:tcPr anchor="ctr">
                    <a:noFill/>
                  </a:tcPr>
                </a:tc>
                <a:tc>
                  <a:txBody>
                    <a:bodyPr/>
                    <a:lstStyle/>
                    <a:p>
                      <a:pPr algn="ctr">
                        <a:lnSpc>
                          <a:spcPts val="1600"/>
                        </a:lnSpc>
                      </a:pPr>
                      <a:r>
                        <a:rPr kumimoji="1" lang="en-US" altLang="ja-JP" sz="1400" dirty="0"/>
                        <a:t>2024/</a:t>
                      </a:r>
                      <a:r>
                        <a:rPr kumimoji="1" lang="ja-JP" altLang="en-US" sz="1400" dirty="0"/>
                        <a:t>　</a:t>
                      </a:r>
                      <a:r>
                        <a:rPr kumimoji="1" lang="en-US" altLang="ja-JP" sz="1400" dirty="0"/>
                        <a:t>4/17</a:t>
                      </a:r>
                      <a:endParaRPr kumimoji="1" lang="ja-JP" altLang="en-US" sz="1400" dirty="0"/>
                    </a:p>
                  </a:txBody>
                  <a:tcPr>
                    <a:noFill/>
                  </a:tcPr>
                </a:tc>
                <a:tc>
                  <a:txBody>
                    <a:bodyPr/>
                    <a:lstStyle/>
                    <a:p>
                      <a:pPr algn="ctr">
                        <a:lnSpc>
                          <a:spcPts val="1600"/>
                        </a:lnSpc>
                      </a:pPr>
                      <a:r>
                        <a:rPr kumimoji="1" lang="en-US" altLang="ja-JP" sz="1400" dirty="0"/>
                        <a:t>CSM</a:t>
                      </a:r>
                      <a:endParaRPr kumimoji="1" lang="ja-JP" altLang="en-US" sz="1400" dirty="0"/>
                    </a:p>
                  </a:txBody>
                  <a:tcPr anchor="ctr">
                    <a:noFill/>
                  </a:tcPr>
                </a:tc>
                <a:tc>
                  <a:txBody>
                    <a:bodyPr/>
                    <a:lstStyle/>
                    <a:p>
                      <a:pPr algn="ctr">
                        <a:lnSpc>
                          <a:spcPts val="1600"/>
                        </a:lnSpc>
                      </a:pPr>
                      <a:r>
                        <a:rPr kumimoji="1" lang="en-US" altLang="ja-JP" sz="1400" dirty="0"/>
                        <a:t>60x130x155</a:t>
                      </a:r>
                      <a:endParaRPr kumimoji="1" lang="ja-JP" altLang="en-US" sz="1400" dirty="0"/>
                    </a:p>
                  </a:txBody>
                  <a:tcPr>
                    <a:noFill/>
                  </a:tcPr>
                </a:tc>
                <a:tc>
                  <a:txBody>
                    <a:bodyPr/>
                    <a:lstStyle/>
                    <a:p>
                      <a:pPr algn="ctr">
                        <a:lnSpc>
                          <a:spcPts val="1600"/>
                        </a:lnSpc>
                      </a:pPr>
                      <a:r>
                        <a:rPr kumimoji="1" lang="en-US" altLang="ja-JP" sz="1400" dirty="0"/>
                        <a:t>56x80x121</a:t>
                      </a:r>
                      <a:endParaRPr kumimoji="1" lang="ja-JP" altLang="en-US" sz="1400" dirty="0"/>
                    </a:p>
                  </a:txBody>
                  <a:tcPr>
                    <a:noFill/>
                  </a:tcPr>
                </a:tc>
                <a:extLst>
                  <a:ext uri="{0D108BD9-81ED-4DB2-BD59-A6C34878D82A}">
                    <a16:rowId xmlns:a16="http://schemas.microsoft.com/office/drawing/2014/main" val="3500939652"/>
                  </a:ext>
                </a:extLst>
              </a:tr>
            </a:tbl>
          </a:graphicData>
        </a:graphic>
      </p:graphicFrame>
      <p:sp>
        <p:nvSpPr>
          <p:cNvPr id="8" name="テキスト ボックス 7">
            <a:extLst>
              <a:ext uri="{FF2B5EF4-FFF2-40B4-BE49-F238E27FC236}">
                <a16:creationId xmlns:a16="http://schemas.microsoft.com/office/drawing/2014/main" id="{DBE01F13-D9DE-32F5-4B63-EDAFF6D12893}"/>
              </a:ext>
            </a:extLst>
          </p:cNvPr>
          <p:cNvSpPr txBox="1"/>
          <p:nvPr/>
        </p:nvSpPr>
        <p:spPr>
          <a:xfrm>
            <a:off x="395536" y="2295293"/>
            <a:ext cx="8480182" cy="307777"/>
          </a:xfrm>
          <a:prstGeom prst="rect">
            <a:avLst/>
          </a:prstGeom>
          <a:noFill/>
        </p:spPr>
        <p:txBody>
          <a:bodyPr wrap="square" rtlCol="0">
            <a:spAutoFit/>
          </a:bodyPr>
          <a:lstStyle/>
          <a:p>
            <a:pPr algn="ctr"/>
            <a:r>
              <a:rPr lang="en-US" altLang="ja-JP" sz="1400" u="sng" dirty="0"/>
              <a:t>Table. Stok B rest stock history</a:t>
            </a:r>
            <a:endParaRPr kumimoji="1" lang="ja-JP" altLang="en-US" sz="1400" u="sng" dirty="0"/>
          </a:p>
        </p:txBody>
      </p:sp>
      <p:pic>
        <p:nvPicPr>
          <p:cNvPr id="9" name="Picture 2">
            <a:extLst>
              <a:ext uri="{FF2B5EF4-FFF2-40B4-BE49-F238E27FC236}">
                <a16:creationId xmlns:a16="http://schemas.microsoft.com/office/drawing/2014/main" id="{05115AF4-2898-9B56-36E8-51093E0E7C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6380164"/>
            <a:ext cx="2847830" cy="375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表 1">
            <a:extLst>
              <a:ext uri="{FF2B5EF4-FFF2-40B4-BE49-F238E27FC236}">
                <a16:creationId xmlns:a16="http://schemas.microsoft.com/office/drawing/2014/main" id="{A5CCE45E-6B41-F93B-2FF1-F3E2C7C5431E}"/>
              </a:ext>
            </a:extLst>
          </p:cNvPr>
          <p:cNvGraphicFramePr>
            <a:graphicFrameLocks noGrp="1"/>
          </p:cNvGraphicFramePr>
          <p:nvPr>
            <p:extLst>
              <p:ext uri="{D42A27DB-BD31-4B8C-83A1-F6EECF244321}">
                <p14:modId xmlns:p14="http://schemas.microsoft.com/office/powerpoint/2010/main" val="3608145193"/>
              </p:ext>
            </p:extLst>
          </p:nvPr>
        </p:nvGraphicFramePr>
        <p:xfrm>
          <a:off x="404985" y="3702382"/>
          <a:ext cx="8335986" cy="2894970"/>
        </p:xfrm>
        <a:graphic>
          <a:graphicData uri="http://schemas.openxmlformats.org/drawingml/2006/table">
            <a:tbl>
              <a:tblPr firstRow="1" bandRow="1">
                <a:tableStyleId>{5940675A-B579-460E-94D1-54222C63F5DA}</a:tableStyleId>
              </a:tblPr>
              <a:tblGrid>
                <a:gridCol w="1190576">
                  <a:extLst>
                    <a:ext uri="{9D8B030D-6E8A-4147-A177-3AD203B41FA5}">
                      <a16:colId xmlns:a16="http://schemas.microsoft.com/office/drawing/2014/main" val="1411938398"/>
                    </a:ext>
                  </a:extLst>
                </a:gridCol>
                <a:gridCol w="1190576">
                  <a:extLst>
                    <a:ext uri="{9D8B030D-6E8A-4147-A177-3AD203B41FA5}">
                      <a16:colId xmlns:a16="http://schemas.microsoft.com/office/drawing/2014/main" val="1987382896"/>
                    </a:ext>
                  </a:extLst>
                </a:gridCol>
                <a:gridCol w="1190576">
                  <a:extLst>
                    <a:ext uri="{9D8B030D-6E8A-4147-A177-3AD203B41FA5}">
                      <a16:colId xmlns:a16="http://schemas.microsoft.com/office/drawing/2014/main" val="3641386065"/>
                    </a:ext>
                  </a:extLst>
                </a:gridCol>
                <a:gridCol w="1190576">
                  <a:extLst>
                    <a:ext uri="{9D8B030D-6E8A-4147-A177-3AD203B41FA5}">
                      <a16:colId xmlns:a16="http://schemas.microsoft.com/office/drawing/2014/main" val="3672393670"/>
                    </a:ext>
                  </a:extLst>
                </a:gridCol>
                <a:gridCol w="1190576">
                  <a:extLst>
                    <a:ext uri="{9D8B030D-6E8A-4147-A177-3AD203B41FA5}">
                      <a16:colId xmlns:a16="http://schemas.microsoft.com/office/drawing/2014/main" val="3575503164"/>
                    </a:ext>
                  </a:extLst>
                </a:gridCol>
                <a:gridCol w="1192530">
                  <a:extLst>
                    <a:ext uri="{9D8B030D-6E8A-4147-A177-3AD203B41FA5}">
                      <a16:colId xmlns:a16="http://schemas.microsoft.com/office/drawing/2014/main" val="756323410"/>
                    </a:ext>
                  </a:extLst>
                </a:gridCol>
                <a:gridCol w="1190576">
                  <a:extLst>
                    <a:ext uri="{9D8B030D-6E8A-4147-A177-3AD203B41FA5}">
                      <a16:colId xmlns:a16="http://schemas.microsoft.com/office/drawing/2014/main" val="2515917478"/>
                    </a:ext>
                  </a:extLst>
                </a:gridCol>
              </a:tblGrid>
              <a:tr h="150693">
                <a:tc>
                  <a:txBody>
                    <a:bodyPr/>
                    <a:lstStyle/>
                    <a:p>
                      <a:pPr algn="ctr">
                        <a:lnSpc>
                          <a:spcPts val="1400"/>
                        </a:lnSpc>
                      </a:pPr>
                      <a:r>
                        <a:rPr kumimoji="1" lang="en-US" altLang="ja-JP" sz="1400" dirty="0"/>
                        <a:t>Date</a:t>
                      </a:r>
                      <a:endParaRPr kumimoji="1" lang="ja-JP" altLang="en-US" sz="1400" dirty="0"/>
                    </a:p>
                  </a:txBody>
                  <a:tcPr anchor="ctr">
                    <a:solidFill>
                      <a:schemeClr val="bg1">
                        <a:lumMod val="95000"/>
                      </a:schemeClr>
                    </a:solidFill>
                  </a:tcPr>
                </a:tc>
                <a:tc>
                  <a:txBody>
                    <a:bodyPr/>
                    <a:lstStyle/>
                    <a:p>
                      <a:pPr algn="ctr">
                        <a:lnSpc>
                          <a:spcPts val="1400"/>
                        </a:lnSpc>
                      </a:pPr>
                      <a:r>
                        <a:rPr kumimoji="1" lang="en-US" altLang="ja-JP" sz="1400" dirty="0"/>
                        <a:t>Cutting </a:t>
                      </a:r>
                    </a:p>
                    <a:p>
                      <a:pPr algn="ctr">
                        <a:lnSpc>
                          <a:spcPts val="1400"/>
                        </a:lnSpc>
                      </a:pPr>
                      <a:r>
                        <a:rPr kumimoji="1" lang="en-US" altLang="ja-JP" sz="1400" dirty="0"/>
                        <a:t>machine</a:t>
                      </a:r>
                      <a:endParaRPr kumimoji="1" lang="ja-JP" altLang="en-US" sz="1400" dirty="0"/>
                    </a:p>
                  </a:txBody>
                  <a:tcPr anchor="ctr">
                    <a:solidFill>
                      <a:schemeClr val="bg1">
                        <a:lumMod val="95000"/>
                      </a:schemeClr>
                    </a:solidFill>
                  </a:tcPr>
                </a:tc>
                <a:tc>
                  <a:txBody>
                    <a:bodyPr/>
                    <a:lstStyle/>
                    <a:p>
                      <a:pPr algn="ctr">
                        <a:lnSpc>
                          <a:spcPts val="1400"/>
                        </a:lnSpc>
                      </a:pPr>
                      <a:r>
                        <a:rPr kumimoji="1" lang="en-US" altLang="ja-JP" sz="1400" dirty="0"/>
                        <a:t>Start</a:t>
                      </a:r>
                      <a:endParaRPr kumimoji="1" lang="ja-JP" altLang="en-US" sz="1400" dirty="0"/>
                    </a:p>
                  </a:txBody>
                  <a:tcPr anchor="ctr">
                    <a:solidFill>
                      <a:schemeClr val="bg1">
                        <a:lumMod val="95000"/>
                      </a:schemeClr>
                    </a:solidFill>
                  </a:tcPr>
                </a:tc>
                <a:tc>
                  <a:txBody>
                    <a:bodyPr/>
                    <a:lstStyle/>
                    <a:p>
                      <a:pPr algn="ctr">
                        <a:lnSpc>
                          <a:spcPts val="1400"/>
                        </a:lnSpc>
                      </a:pPr>
                      <a:r>
                        <a:rPr kumimoji="1" lang="en-US" altLang="ja-JP" sz="1400" dirty="0"/>
                        <a:t>Finish</a:t>
                      </a:r>
                      <a:endParaRPr kumimoji="1" lang="ja-JP" altLang="en-US" sz="1400" dirty="0"/>
                    </a:p>
                  </a:txBody>
                  <a:tcPr anchor="ctr">
                    <a:solidFill>
                      <a:schemeClr val="bg1">
                        <a:lumMod val="95000"/>
                      </a:schemeClr>
                    </a:solidFill>
                  </a:tcPr>
                </a:tc>
                <a:tc>
                  <a:txBody>
                    <a:bodyPr/>
                    <a:lstStyle/>
                    <a:p>
                      <a:pPr algn="ctr">
                        <a:lnSpc>
                          <a:spcPts val="1400"/>
                        </a:lnSpc>
                      </a:pPr>
                      <a:r>
                        <a:rPr kumimoji="1" lang="en-US" altLang="ja-JP" sz="1400" dirty="0"/>
                        <a:t>Material</a:t>
                      </a:r>
                      <a:endParaRPr kumimoji="1" lang="ja-JP" altLang="en-US" sz="1400" dirty="0"/>
                    </a:p>
                  </a:txBody>
                  <a:tcPr anchor="ctr">
                    <a:solidFill>
                      <a:schemeClr val="bg1">
                        <a:lumMod val="95000"/>
                      </a:schemeClr>
                    </a:solidFill>
                  </a:tcPr>
                </a:tc>
                <a:tc>
                  <a:txBody>
                    <a:bodyPr/>
                    <a:lstStyle/>
                    <a:p>
                      <a:pPr algn="ctr">
                        <a:lnSpc>
                          <a:spcPts val="1400"/>
                        </a:lnSpc>
                      </a:pPr>
                      <a:r>
                        <a:rPr kumimoji="1" lang="en-US" altLang="ja-JP" sz="1400" dirty="0"/>
                        <a:t>Order Size</a:t>
                      </a:r>
                      <a:endParaRPr kumimoji="1" lang="ja-JP" altLang="en-US" sz="1400" dirty="0"/>
                    </a:p>
                  </a:txBody>
                  <a:tcPr anchor="ctr">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lnSpc>
                          <a:spcPts val="1400"/>
                        </a:lnSpc>
                      </a:pPr>
                      <a:r>
                        <a:rPr kumimoji="1" lang="en-US" altLang="ja-JP" sz="1400" dirty="0"/>
                        <a:t>Pcs</a:t>
                      </a:r>
                      <a:endParaRPr kumimoji="1" lang="ja-JP" altLang="en-US" sz="1400" dirty="0"/>
                    </a:p>
                  </a:txBody>
                  <a:tcPr anchor="ctr">
                    <a:lnL w="12700" cap="flat" cmpd="sng" algn="ctr">
                      <a:solidFill>
                        <a:schemeClr val="tx1"/>
                      </a:solidFill>
                      <a:prstDash val="solid"/>
                      <a:round/>
                      <a:headEnd type="none" w="med" len="med"/>
                      <a:tailEnd type="none" w="med" len="med"/>
                    </a:lnL>
                    <a:solidFill>
                      <a:schemeClr val="bg1">
                        <a:lumMod val="95000"/>
                      </a:schemeClr>
                    </a:solidFill>
                  </a:tcPr>
                </a:tc>
                <a:extLst>
                  <a:ext uri="{0D108BD9-81ED-4DB2-BD59-A6C34878D82A}">
                    <a16:rowId xmlns:a16="http://schemas.microsoft.com/office/drawing/2014/main" val="1157496638"/>
                  </a:ext>
                </a:extLst>
              </a:tr>
              <a:tr h="150693">
                <a:tc rowSpan="9">
                  <a:txBody>
                    <a:bodyPr/>
                    <a:lstStyle/>
                    <a:p>
                      <a:pPr algn="ctr">
                        <a:lnSpc>
                          <a:spcPts val="1400"/>
                        </a:lnSpc>
                      </a:pPr>
                      <a:r>
                        <a:rPr kumimoji="1" lang="en-US" altLang="ja-JP" sz="1400" dirty="0"/>
                        <a:t>2024/2/1</a:t>
                      </a:r>
                      <a:endParaRPr kumimoji="1" lang="ja-JP" altLang="en-US" sz="1400" dirty="0"/>
                    </a:p>
                  </a:txBody>
                  <a:tcPr anchor="ctr"/>
                </a:tc>
                <a:tc rowSpan="4">
                  <a:txBody>
                    <a:bodyPr/>
                    <a:lstStyle/>
                    <a:p>
                      <a:pPr algn="ctr">
                        <a:lnSpc>
                          <a:spcPts val="1400"/>
                        </a:lnSpc>
                      </a:pPr>
                      <a:r>
                        <a:rPr kumimoji="1" lang="en-US" altLang="ja-JP" sz="1400" dirty="0"/>
                        <a:t>C12</a:t>
                      </a:r>
                    </a:p>
                  </a:txBody>
                  <a:tcPr anchor="ctr">
                    <a:lnB w="12700" cap="flat" cmpd="sng" algn="ctr">
                      <a:solidFill>
                        <a:schemeClr val="tx1"/>
                      </a:solidFill>
                      <a:prstDash val="solid"/>
                      <a:round/>
                      <a:headEnd type="none" w="med" len="med"/>
                      <a:tailEnd type="none" w="med" len="med"/>
                    </a:lnB>
                  </a:tcPr>
                </a:tc>
                <a:tc>
                  <a:txBody>
                    <a:bodyPr/>
                    <a:lstStyle/>
                    <a:p>
                      <a:pPr algn="ctr">
                        <a:lnSpc>
                          <a:spcPts val="1400"/>
                        </a:lnSpc>
                      </a:pPr>
                      <a:r>
                        <a:rPr kumimoji="1" lang="en-US" altLang="ja-JP" sz="1400" dirty="0"/>
                        <a:t>3:51 AM</a:t>
                      </a:r>
                      <a:endParaRPr kumimoji="1" lang="ja-JP" altLang="en-US" sz="1400" dirty="0"/>
                    </a:p>
                  </a:txBody>
                  <a:tcPr anchor="ctr">
                    <a:noFill/>
                  </a:tcPr>
                </a:tc>
                <a:tc>
                  <a:txBody>
                    <a:bodyPr/>
                    <a:lstStyle/>
                    <a:p>
                      <a:pPr algn="ctr">
                        <a:lnSpc>
                          <a:spcPts val="1400"/>
                        </a:lnSpc>
                      </a:pPr>
                      <a:r>
                        <a:rPr kumimoji="1" lang="en-US" altLang="ja-JP" sz="1400" dirty="0"/>
                        <a:t>4:09 AM</a:t>
                      </a:r>
                      <a:endParaRPr kumimoji="1" lang="ja-JP" altLang="en-US" sz="1400" dirty="0"/>
                    </a:p>
                  </a:txBody>
                  <a:tcPr anchor="ctr">
                    <a:noFill/>
                  </a:tcPr>
                </a:tc>
                <a:tc>
                  <a:txBody>
                    <a:bodyPr/>
                    <a:lstStyle/>
                    <a:p>
                      <a:pPr algn="ctr">
                        <a:lnSpc>
                          <a:spcPts val="1400"/>
                        </a:lnSpc>
                      </a:pPr>
                      <a:r>
                        <a:rPr kumimoji="1" lang="en-US" altLang="ja-JP" sz="1400" dirty="0"/>
                        <a:t>SKD11</a:t>
                      </a:r>
                      <a:endParaRPr kumimoji="1" lang="ja-JP" altLang="en-US" sz="1400" dirty="0"/>
                    </a:p>
                  </a:txBody>
                  <a:tcPr anchor="ctr">
                    <a:noFill/>
                  </a:tcPr>
                </a:tc>
                <a:tc>
                  <a:txBody>
                    <a:bodyPr/>
                    <a:lstStyle/>
                    <a:p>
                      <a:pPr algn="ctr">
                        <a:lnSpc>
                          <a:spcPts val="1400"/>
                        </a:lnSpc>
                      </a:pPr>
                      <a:r>
                        <a:rPr kumimoji="1" lang="en-US" altLang="ja-JP" sz="1400" dirty="0"/>
                        <a:t>25x105x120</a:t>
                      </a:r>
                      <a:endParaRPr kumimoji="1" lang="ja-JP" altLang="en-US" sz="1400" dirty="0"/>
                    </a:p>
                  </a:txBody>
                  <a:tcPr anchor="ctr">
                    <a:lnR w="12700" cap="flat" cmpd="sng" algn="ctr">
                      <a:solidFill>
                        <a:schemeClr val="tx1"/>
                      </a:solidFill>
                      <a:prstDash val="solid"/>
                      <a:round/>
                      <a:headEnd type="none" w="med" len="med"/>
                      <a:tailEnd type="none" w="med" len="med"/>
                    </a:lnR>
                    <a:noFill/>
                  </a:tcPr>
                </a:tc>
                <a:tc>
                  <a:txBody>
                    <a:bodyPr/>
                    <a:lstStyle/>
                    <a:p>
                      <a:pPr algn="ctr">
                        <a:lnSpc>
                          <a:spcPts val="1400"/>
                        </a:lnSpc>
                      </a:pPr>
                      <a:r>
                        <a:rPr kumimoji="1" lang="en-US" altLang="ja-JP" sz="1400" dirty="0"/>
                        <a:t>1</a:t>
                      </a:r>
                      <a:endParaRPr kumimoji="1" lang="ja-JP" altLang="en-US" sz="1400" dirty="0"/>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77660728"/>
                  </a:ext>
                </a:extLst>
              </a:tr>
              <a:tr h="150693">
                <a:tc vMerge="1">
                  <a:txBody>
                    <a:bodyPr/>
                    <a:lstStyle/>
                    <a:p>
                      <a:pPr algn="ctr">
                        <a:lnSpc>
                          <a:spcPts val="1400"/>
                        </a:lnSpc>
                      </a:pPr>
                      <a:endParaRPr kumimoji="1" lang="ja-JP" altLang="en-US" sz="1400"/>
                    </a:p>
                  </a:txBody>
                  <a:tcPr anchor="ctr"/>
                </a:tc>
                <a:tc vMerge="1">
                  <a:txBody>
                    <a:bodyPr/>
                    <a:lstStyle/>
                    <a:p>
                      <a:pPr algn="ctr">
                        <a:lnSpc>
                          <a:spcPts val="1400"/>
                        </a:lnSpc>
                      </a:pPr>
                      <a:endParaRPr kumimoji="1" lang="ja-JP" altLang="en-US" sz="1400" dirty="0"/>
                    </a:p>
                  </a:txBody>
                  <a:tcPr anchor="ctr"/>
                </a:tc>
                <a:tc>
                  <a:txBody>
                    <a:bodyPr/>
                    <a:lstStyle/>
                    <a:p>
                      <a:pPr algn="ctr">
                        <a:lnSpc>
                          <a:spcPts val="1400"/>
                        </a:lnSpc>
                      </a:pPr>
                      <a:r>
                        <a:rPr kumimoji="1" lang="en-US" altLang="ja-JP" sz="1400" dirty="0"/>
                        <a:t>8:30 AM</a:t>
                      </a:r>
                      <a:endParaRPr kumimoji="1" lang="ja-JP" altLang="en-US" sz="1400" dirty="0"/>
                    </a:p>
                  </a:txBody>
                  <a:tcPr anchor="ctr">
                    <a:noFill/>
                  </a:tcPr>
                </a:tc>
                <a:tc>
                  <a:txBody>
                    <a:bodyPr/>
                    <a:lstStyle/>
                    <a:p>
                      <a:pPr algn="ctr">
                        <a:lnSpc>
                          <a:spcPts val="1400"/>
                        </a:lnSpc>
                      </a:pPr>
                      <a:r>
                        <a:rPr kumimoji="1" lang="en-US" altLang="ja-JP" sz="1400" dirty="0"/>
                        <a:t>8:45 AM</a:t>
                      </a:r>
                      <a:endParaRPr kumimoji="1" lang="ja-JP" altLang="en-US" sz="1400" dirty="0"/>
                    </a:p>
                  </a:txBody>
                  <a:tcPr anchor="ctr">
                    <a:noFill/>
                  </a:tcPr>
                </a:tc>
                <a:tc>
                  <a:txBody>
                    <a:bodyPr/>
                    <a:lstStyle/>
                    <a:p>
                      <a:pPr algn="ctr">
                        <a:lnSpc>
                          <a:spcPts val="1400"/>
                        </a:lnSpc>
                      </a:pPr>
                      <a:r>
                        <a:rPr kumimoji="1" lang="en-US" altLang="ja-JP" sz="1400" dirty="0"/>
                        <a:t>NAK80</a:t>
                      </a:r>
                      <a:endParaRPr kumimoji="1" lang="ja-JP" altLang="en-US" sz="1400" dirty="0"/>
                    </a:p>
                  </a:txBody>
                  <a:tcPr anchor="ctr">
                    <a:noFill/>
                  </a:tcPr>
                </a:tc>
                <a:tc>
                  <a:txBody>
                    <a:bodyPr/>
                    <a:lstStyle/>
                    <a:p>
                      <a:pPr algn="ctr">
                        <a:lnSpc>
                          <a:spcPts val="1400"/>
                        </a:lnSpc>
                      </a:pPr>
                      <a:r>
                        <a:rPr kumimoji="1" lang="en-US" altLang="ja-JP" sz="1400" dirty="0"/>
                        <a:t>φ180x55</a:t>
                      </a:r>
                    </a:p>
                  </a:txBody>
                  <a:tcPr anchor="ctr">
                    <a:lnR w="12700" cap="flat" cmpd="sng" algn="ctr">
                      <a:solidFill>
                        <a:schemeClr val="tx1"/>
                      </a:solidFill>
                      <a:prstDash val="solid"/>
                      <a:round/>
                      <a:headEnd type="none" w="med" len="med"/>
                      <a:tailEnd type="none" w="med" len="med"/>
                    </a:lnR>
                    <a:noFill/>
                  </a:tcPr>
                </a:tc>
                <a:tc>
                  <a:txBody>
                    <a:bodyPr/>
                    <a:lstStyle/>
                    <a:p>
                      <a:pPr algn="ctr">
                        <a:lnSpc>
                          <a:spcPts val="1400"/>
                        </a:lnSpc>
                      </a:pPr>
                      <a:r>
                        <a:rPr kumimoji="1" lang="en-US" altLang="ja-JP" sz="1400" dirty="0"/>
                        <a:t>1</a:t>
                      </a:r>
                      <a:endParaRPr kumimoji="1" lang="ja-JP" altLang="en-US" sz="1400" dirty="0"/>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402196331"/>
                  </a:ext>
                </a:extLst>
              </a:tr>
              <a:tr h="150693">
                <a:tc vMerge="1">
                  <a:txBody>
                    <a:bodyPr/>
                    <a:lstStyle/>
                    <a:p>
                      <a:pPr algn="ctr">
                        <a:lnSpc>
                          <a:spcPts val="1400"/>
                        </a:lnSpc>
                      </a:pPr>
                      <a:endParaRPr kumimoji="1" lang="ja-JP" altLang="en-US" sz="1400"/>
                    </a:p>
                  </a:txBody>
                  <a:tcPr anchor="ctr"/>
                </a:tc>
                <a:tc vMerge="1">
                  <a:txBody>
                    <a:bodyPr/>
                    <a:lstStyle/>
                    <a:p>
                      <a:pPr algn="ctr">
                        <a:lnSpc>
                          <a:spcPts val="1400"/>
                        </a:lnSpc>
                      </a:pPr>
                      <a:endParaRPr kumimoji="1" lang="ja-JP" altLang="en-US" sz="1400"/>
                    </a:p>
                  </a:txBody>
                  <a:tcPr anchor="ctr"/>
                </a:tc>
                <a:tc>
                  <a:txBody>
                    <a:bodyPr/>
                    <a:lstStyle/>
                    <a:p>
                      <a:pPr algn="ctr">
                        <a:lnSpc>
                          <a:spcPts val="1400"/>
                        </a:lnSpc>
                      </a:pPr>
                      <a:r>
                        <a:rPr kumimoji="1" lang="en-US" altLang="ja-JP" sz="1400" dirty="0"/>
                        <a:t>8:45 AM</a:t>
                      </a:r>
                      <a:endParaRPr kumimoji="1" lang="ja-JP" altLang="en-US" sz="1400" dirty="0"/>
                    </a:p>
                  </a:txBody>
                  <a:tcPr anchor="ctr">
                    <a:solidFill>
                      <a:schemeClr val="accent5">
                        <a:lumMod val="20000"/>
                        <a:lumOff val="80000"/>
                      </a:schemeClr>
                    </a:solidFill>
                  </a:tcPr>
                </a:tc>
                <a:tc>
                  <a:txBody>
                    <a:bodyPr/>
                    <a:lstStyle/>
                    <a:p>
                      <a:pPr algn="ctr">
                        <a:lnSpc>
                          <a:spcPts val="1400"/>
                        </a:lnSpc>
                      </a:pPr>
                      <a:r>
                        <a:rPr kumimoji="1" lang="en-US" altLang="ja-JP" sz="1400" dirty="0"/>
                        <a:t>9:01 AM</a:t>
                      </a:r>
                      <a:endParaRPr kumimoji="1" lang="ja-JP" altLang="en-US" sz="1400" dirty="0"/>
                    </a:p>
                  </a:txBody>
                  <a:tcPr anchor="ctr">
                    <a:solidFill>
                      <a:schemeClr val="accent5">
                        <a:lumMod val="20000"/>
                        <a:lumOff val="80000"/>
                      </a:schemeClr>
                    </a:solidFill>
                  </a:tcPr>
                </a:tc>
                <a:tc>
                  <a:txBody>
                    <a:bodyPr/>
                    <a:lstStyle/>
                    <a:p>
                      <a:pPr algn="ctr">
                        <a:lnSpc>
                          <a:spcPts val="1400"/>
                        </a:lnSpc>
                      </a:pPr>
                      <a:r>
                        <a:rPr kumimoji="1" lang="en-US" altLang="ja-JP" sz="1400" b="1" dirty="0">
                          <a:solidFill>
                            <a:srgbClr val="FF0000"/>
                          </a:solidFill>
                        </a:rPr>
                        <a:t>PX4</a:t>
                      </a:r>
                      <a:endParaRPr kumimoji="1" lang="ja-JP" altLang="en-US" sz="1400" b="1" dirty="0">
                        <a:solidFill>
                          <a:srgbClr val="FF0000"/>
                        </a:solidFill>
                      </a:endParaRPr>
                    </a:p>
                  </a:txBody>
                  <a:tcPr anchor="ctr">
                    <a:solidFill>
                      <a:schemeClr val="accent5">
                        <a:lumMod val="20000"/>
                        <a:lumOff val="80000"/>
                      </a:schemeClr>
                    </a:solidFill>
                  </a:tcPr>
                </a:tc>
                <a:tc>
                  <a:txBody>
                    <a:bodyPr/>
                    <a:lstStyle/>
                    <a:p>
                      <a:pPr algn="ctr">
                        <a:lnSpc>
                          <a:spcPts val="1400"/>
                        </a:lnSpc>
                      </a:pPr>
                      <a:r>
                        <a:rPr kumimoji="1" lang="en-US" altLang="ja-JP" sz="1400" dirty="0"/>
                        <a:t>73x135x125</a:t>
                      </a:r>
                      <a:endParaRPr kumimoji="1" lang="ja-JP" altLang="en-US" sz="1400" dirty="0"/>
                    </a:p>
                  </a:txBody>
                  <a:tcPr anchor="ct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lnSpc>
                          <a:spcPts val="1400"/>
                        </a:lnSpc>
                      </a:pPr>
                      <a:r>
                        <a:rPr kumimoji="1" lang="en-US" altLang="ja-JP" sz="1400" dirty="0"/>
                        <a:t>2</a:t>
                      </a:r>
                      <a:endParaRPr kumimoji="1" lang="ja-JP" altLang="en-US" sz="1400" dirty="0"/>
                    </a:p>
                  </a:txBody>
                  <a:tcPr anchor="ctr">
                    <a:lnL w="12700" cap="flat" cmpd="sng" algn="ctr">
                      <a:solidFill>
                        <a:schemeClr val="tx1"/>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3120252415"/>
                  </a:ext>
                </a:extLst>
              </a:tr>
              <a:tr h="150693">
                <a:tc vMerge="1">
                  <a:txBody>
                    <a:bodyPr/>
                    <a:lstStyle/>
                    <a:p>
                      <a:endParaRPr kumimoji="1" lang="ja-JP" altLang="en-US"/>
                    </a:p>
                  </a:txBody>
                  <a:tcPr/>
                </a:tc>
                <a:tc vMerge="1">
                  <a:txBody>
                    <a:bodyPr/>
                    <a:lstStyle/>
                    <a:p>
                      <a:pPr algn="ctr">
                        <a:lnSpc>
                          <a:spcPts val="1400"/>
                        </a:lnSpc>
                      </a:pPr>
                      <a:endParaRPr kumimoji="1" lang="en-US" altLang="ja-JP" sz="14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pPr>
                      <a:r>
                        <a:rPr kumimoji="1" lang="en-US" altLang="ja-JP" sz="1400" dirty="0"/>
                        <a:t>9:01 AM</a:t>
                      </a:r>
                      <a:endParaRPr kumimoji="1" lang="ja-JP" altLang="en-US" sz="1400" dirty="0"/>
                    </a:p>
                  </a:txBody>
                  <a:tcPr anchor="ctr">
                    <a:solidFill>
                      <a:schemeClr val="accent5">
                        <a:lumMod val="20000"/>
                        <a:lumOff val="80000"/>
                      </a:schemeClr>
                    </a:solidFill>
                  </a:tcPr>
                </a:tc>
                <a:tc>
                  <a:txBody>
                    <a:bodyPr/>
                    <a:lstStyle/>
                    <a:p>
                      <a:pPr algn="ctr">
                        <a:lnSpc>
                          <a:spcPts val="1400"/>
                        </a:lnSpc>
                      </a:pPr>
                      <a:r>
                        <a:rPr kumimoji="1" lang="en-US" altLang="ja-JP" sz="1400" dirty="0"/>
                        <a:t>9:15 AM</a:t>
                      </a:r>
                      <a:endParaRPr kumimoji="1" lang="ja-JP" altLang="en-US" sz="1400" dirty="0"/>
                    </a:p>
                  </a:txBody>
                  <a:tcPr anchor="ctr">
                    <a:solidFill>
                      <a:schemeClr val="accent5">
                        <a:lumMod val="20000"/>
                        <a:lumOff val="80000"/>
                      </a:schemeClr>
                    </a:solidFill>
                  </a:tcPr>
                </a:tc>
                <a:tc>
                  <a:txBody>
                    <a:bodyPr/>
                    <a:lstStyle/>
                    <a:p>
                      <a:pPr algn="ctr">
                        <a:lnSpc>
                          <a:spcPts val="1400"/>
                        </a:lnSpc>
                      </a:pPr>
                      <a:r>
                        <a:rPr kumimoji="1" lang="en-US" altLang="ja-JP" sz="1400" b="1" dirty="0">
                          <a:solidFill>
                            <a:srgbClr val="FF0000"/>
                          </a:solidFill>
                        </a:rPr>
                        <a:t>PX4</a:t>
                      </a:r>
                      <a:endParaRPr kumimoji="1" lang="ja-JP" altLang="en-US" sz="1400" b="1" dirty="0">
                        <a:solidFill>
                          <a:srgbClr val="FF0000"/>
                        </a:solidFill>
                      </a:endParaRPr>
                    </a:p>
                  </a:txBody>
                  <a:tcPr anchor="ctr">
                    <a:solidFill>
                      <a:schemeClr val="accent5">
                        <a:lumMod val="20000"/>
                        <a:lumOff val="80000"/>
                      </a:schemeClr>
                    </a:solidFill>
                  </a:tcPr>
                </a:tc>
                <a:tc>
                  <a:txBody>
                    <a:bodyPr/>
                    <a:lstStyle/>
                    <a:p>
                      <a:pPr algn="ctr">
                        <a:lnSpc>
                          <a:spcPts val="1400"/>
                        </a:lnSpc>
                      </a:pPr>
                      <a:r>
                        <a:rPr kumimoji="1" lang="en-US" altLang="ja-JP" sz="1400" dirty="0"/>
                        <a:t>62x125x135</a:t>
                      </a:r>
                      <a:endParaRPr kumimoji="1" lang="ja-JP" altLang="en-US" sz="1400" dirty="0"/>
                    </a:p>
                  </a:txBody>
                  <a:tcPr anchor="ct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lnSpc>
                          <a:spcPts val="1400"/>
                        </a:lnSpc>
                      </a:pPr>
                      <a:r>
                        <a:rPr kumimoji="1" lang="en-US" altLang="ja-JP" sz="1400" dirty="0"/>
                        <a:t>2</a:t>
                      </a:r>
                      <a:endParaRPr kumimoji="1" lang="ja-JP" altLang="en-US" sz="1400" dirty="0"/>
                    </a:p>
                  </a:txBody>
                  <a:tcPr anchor="ctr">
                    <a:lnL w="12700" cap="flat" cmpd="sng" algn="ctr">
                      <a:solidFill>
                        <a:schemeClr val="tx1"/>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2138157427"/>
                  </a:ext>
                </a:extLst>
              </a:tr>
              <a:tr h="150693">
                <a:tc vMerge="1">
                  <a:txBody>
                    <a:bodyPr/>
                    <a:lstStyle/>
                    <a:p>
                      <a:pPr algn="ctr">
                        <a:lnSpc>
                          <a:spcPts val="1400"/>
                        </a:lnSpc>
                      </a:pPr>
                      <a:endParaRPr kumimoji="1" lang="ja-JP" altLang="en-US" sz="1400"/>
                    </a:p>
                  </a:txBody>
                  <a:tcPr anchor="ctr"/>
                </a:tc>
                <a:tc rowSpan="3">
                  <a:txBody>
                    <a:bodyPr/>
                    <a:lstStyle/>
                    <a:p>
                      <a:pPr algn="ctr">
                        <a:lnSpc>
                          <a:spcPts val="1400"/>
                        </a:lnSpc>
                      </a:pPr>
                      <a:r>
                        <a:rPr kumimoji="1" lang="en-US" altLang="ja-JP" sz="1400" dirty="0"/>
                        <a:t>C13</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pPr>
                      <a:r>
                        <a:rPr kumimoji="1" lang="en-US" altLang="ja-JP" sz="1400" dirty="0"/>
                        <a:t>2:00 AM</a:t>
                      </a:r>
                      <a:endParaRPr kumimoji="1" lang="ja-JP" altLang="en-US" sz="1400" dirty="0"/>
                    </a:p>
                  </a:txBody>
                  <a:tcPr anchor="ctr">
                    <a:noFill/>
                  </a:tcPr>
                </a:tc>
                <a:tc>
                  <a:txBody>
                    <a:bodyPr/>
                    <a:lstStyle/>
                    <a:p>
                      <a:pPr algn="ctr">
                        <a:lnSpc>
                          <a:spcPts val="1400"/>
                        </a:lnSpc>
                      </a:pPr>
                      <a:r>
                        <a:rPr kumimoji="1" lang="en-US" altLang="ja-JP" sz="1400" dirty="0"/>
                        <a:t>3:09 AM</a:t>
                      </a:r>
                      <a:endParaRPr kumimoji="1" lang="ja-JP" altLang="en-US" sz="1400" dirty="0"/>
                    </a:p>
                  </a:txBody>
                  <a:tcPr anchor="ctr">
                    <a:noFill/>
                  </a:tcPr>
                </a:tc>
                <a:tc>
                  <a:txBody>
                    <a:bodyPr/>
                    <a:lstStyle/>
                    <a:p>
                      <a:pPr algn="ctr">
                        <a:lnSpc>
                          <a:spcPts val="1400"/>
                        </a:lnSpc>
                      </a:pPr>
                      <a:r>
                        <a:rPr kumimoji="1" lang="en-US" altLang="ja-JP" sz="1400" dirty="0"/>
                        <a:t>GFA</a:t>
                      </a:r>
                      <a:endParaRPr kumimoji="1" lang="ja-JP" altLang="en-US" sz="1400" dirty="0"/>
                    </a:p>
                  </a:txBody>
                  <a:tcPr anchor="ctr">
                    <a:noFill/>
                  </a:tcPr>
                </a:tc>
                <a:tc>
                  <a:txBody>
                    <a:bodyPr/>
                    <a:lstStyle/>
                    <a:p>
                      <a:pPr algn="ctr">
                        <a:lnSpc>
                          <a:spcPts val="1400"/>
                        </a:lnSpc>
                      </a:pPr>
                      <a:r>
                        <a:rPr kumimoji="1" lang="en-US" altLang="ja-JP" sz="1400" dirty="0"/>
                        <a:t>15x270x510</a:t>
                      </a:r>
                      <a:endParaRPr kumimoji="1" lang="ja-JP" altLang="en-US" sz="1400" dirty="0"/>
                    </a:p>
                  </a:txBody>
                  <a:tcPr anchor="ctr">
                    <a:lnR w="12700" cap="flat" cmpd="sng" algn="ctr">
                      <a:solidFill>
                        <a:schemeClr val="tx1"/>
                      </a:solidFill>
                      <a:prstDash val="solid"/>
                      <a:round/>
                      <a:headEnd type="none" w="med" len="med"/>
                      <a:tailEnd type="none" w="med" len="med"/>
                    </a:lnR>
                    <a:noFill/>
                  </a:tcPr>
                </a:tc>
                <a:tc>
                  <a:txBody>
                    <a:bodyPr/>
                    <a:lstStyle/>
                    <a:p>
                      <a:pPr algn="ctr">
                        <a:lnSpc>
                          <a:spcPts val="1400"/>
                        </a:lnSpc>
                      </a:pPr>
                      <a:r>
                        <a:rPr kumimoji="1" lang="en-US" altLang="ja-JP" sz="1400" dirty="0"/>
                        <a:t>1</a:t>
                      </a:r>
                      <a:endParaRPr kumimoji="1" lang="ja-JP" altLang="en-US" sz="1400" dirty="0"/>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435101088"/>
                  </a:ext>
                </a:extLst>
              </a:tr>
              <a:tr h="150693">
                <a:tc vMerge="1">
                  <a:txBody>
                    <a:bodyPr/>
                    <a:lstStyle/>
                    <a:p>
                      <a:pPr algn="ctr">
                        <a:lnSpc>
                          <a:spcPts val="1400"/>
                        </a:lnSpc>
                      </a:pPr>
                      <a:endParaRPr kumimoji="1" lang="ja-JP" altLang="en-US" sz="1400"/>
                    </a:p>
                  </a:txBody>
                  <a:tcPr anchor="ctr"/>
                </a:tc>
                <a:tc vMerge="1">
                  <a:txBody>
                    <a:bodyPr/>
                    <a:lstStyle/>
                    <a:p>
                      <a:pPr algn="ctr">
                        <a:lnSpc>
                          <a:spcPts val="1400"/>
                        </a:lnSpc>
                      </a:pPr>
                      <a:endParaRPr kumimoji="1" lang="ja-JP" altLang="en-US" sz="1400" dirty="0"/>
                    </a:p>
                  </a:txBody>
                  <a:tcPr anchor="ctr"/>
                </a:tc>
                <a:tc>
                  <a:txBody>
                    <a:bodyPr/>
                    <a:lstStyle/>
                    <a:p>
                      <a:pPr algn="ctr">
                        <a:lnSpc>
                          <a:spcPts val="1400"/>
                        </a:lnSpc>
                      </a:pPr>
                      <a:r>
                        <a:rPr kumimoji="1" lang="en-US" altLang="ja-JP" sz="1400" dirty="0"/>
                        <a:t>8:30 AM</a:t>
                      </a:r>
                      <a:endParaRPr kumimoji="1" lang="ja-JP" altLang="en-US" sz="1400" dirty="0"/>
                    </a:p>
                  </a:txBody>
                  <a:tcPr anchor="ctr">
                    <a:solidFill>
                      <a:srgbClr val="FFFF00"/>
                    </a:solidFill>
                  </a:tcPr>
                </a:tc>
                <a:tc>
                  <a:txBody>
                    <a:bodyPr/>
                    <a:lstStyle/>
                    <a:p>
                      <a:pPr algn="ctr">
                        <a:lnSpc>
                          <a:spcPts val="1400"/>
                        </a:lnSpc>
                      </a:pPr>
                      <a:r>
                        <a:rPr kumimoji="1" lang="en-US" altLang="ja-JP" sz="1400" dirty="0"/>
                        <a:t>10:12 AM</a:t>
                      </a:r>
                      <a:endParaRPr kumimoji="1" lang="ja-JP" altLang="en-US" sz="1400" dirty="0"/>
                    </a:p>
                  </a:txBody>
                  <a:tcPr anchor="ctr">
                    <a:solidFill>
                      <a:srgbClr val="FFFF00"/>
                    </a:solidFill>
                  </a:tcPr>
                </a:tc>
                <a:tc>
                  <a:txBody>
                    <a:bodyPr/>
                    <a:lstStyle/>
                    <a:p>
                      <a:pPr algn="ctr">
                        <a:lnSpc>
                          <a:spcPts val="1400"/>
                        </a:lnSpc>
                      </a:pPr>
                      <a:r>
                        <a:rPr kumimoji="1" lang="en-US" altLang="ja-JP" sz="1400" dirty="0"/>
                        <a:t>DHA-WORLD</a:t>
                      </a:r>
                      <a:endParaRPr kumimoji="1" lang="ja-JP" altLang="en-US" sz="1400" dirty="0"/>
                    </a:p>
                  </a:txBody>
                  <a:tcPr anchor="ctr">
                    <a:solidFill>
                      <a:srgbClr val="FFFF00"/>
                    </a:solidFill>
                  </a:tcPr>
                </a:tc>
                <a:tc>
                  <a:txBody>
                    <a:bodyPr/>
                    <a:lstStyle/>
                    <a:p>
                      <a:pPr algn="ctr">
                        <a:lnSpc>
                          <a:spcPts val="1400"/>
                        </a:lnSpc>
                      </a:pPr>
                      <a:r>
                        <a:rPr kumimoji="1" lang="en-US" altLang="ja-JP" sz="1400" dirty="0"/>
                        <a:t>105x108x153</a:t>
                      </a:r>
                    </a:p>
                  </a:txBody>
                  <a:tcPr anchor="ctr">
                    <a:lnR w="12700" cap="flat" cmpd="sng" algn="ctr">
                      <a:solidFill>
                        <a:schemeClr val="tx1"/>
                      </a:solidFill>
                      <a:prstDash val="solid"/>
                      <a:round/>
                      <a:headEnd type="none" w="med" len="med"/>
                      <a:tailEnd type="none" w="med" len="med"/>
                    </a:lnR>
                    <a:solidFill>
                      <a:srgbClr val="FFFF00"/>
                    </a:solidFill>
                  </a:tcPr>
                </a:tc>
                <a:tc>
                  <a:txBody>
                    <a:bodyPr/>
                    <a:lstStyle/>
                    <a:p>
                      <a:pPr algn="ctr">
                        <a:lnSpc>
                          <a:spcPts val="1400"/>
                        </a:lnSpc>
                      </a:pPr>
                      <a:r>
                        <a:rPr kumimoji="1" lang="en-US" altLang="ja-JP" sz="1400" dirty="0"/>
                        <a:t>1</a:t>
                      </a:r>
                      <a:endParaRPr kumimoji="1" lang="ja-JP" altLang="en-US" sz="1400" dirty="0"/>
                    </a:p>
                  </a:txBody>
                  <a:tcPr anchor="ct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val="3855898741"/>
                  </a:ext>
                </a:extLst>
              </a:tr>
              <a:tr h="150693">
                <a:tc vMerge="1">
                  <a:txBody>
                    <a:bodyPr/>
                    <a:lstStyle/>
                    <a:p>
                      <a:pPr algn="ctr">
                        <a:lnSpc>
                          <a:spcPts val="1400"/>
                        </a:lnSpc>
                      </a:pPr>
                      <a:endParaRPr kumimoji="1" lang="ja-JP" altLang="en-US" sz="1400"/>
                    </a:p>
                  </a:txBody>
                  <a:tcPr anchor="ctr"/>
                </a:tc>
                <a:tc vMerge="1">
                  <a:txBody>
                    <a:bodyPr/>
                    <a:lstStyle/>
                    <a:p>
                      <a:pPr algn="ctr">
                        <a:lnSpc>
                          <a:spcPts val="1400"/>
                        </a:lnSpc>
                      </a:pPr>
                      <a:endParaRPr kumimoji="1" lang="ja-JP" altLang="en-US" sz="1400"/>
                    </a:p>
                  </a:txBody>
                  <a:tcPr anchor="ctr"/>
                </a:tc>
                <a:tc>
                  <a:txBody>
                    <a:bodyPr/>
                    <a:lstStyle/>
                    <a:p>
                      <a:pPr algn="ctr">
                        <a:lnSpc>
                          <a:spcPts val="1400"/>
                        </a:lnSpc>
                      </a:pPr>
                      <a:r>
                        <a:rPr kumimoji="1" lang="en-US" altLang="ja-JP" sz="1400" dirty="0"/>
                        <a:t>10:12 AM</a:t>
                      </a:r>
                      <a:endParaRPr kumimoji="1" lang="ja-JP" altLang="en-US" sz="1400" dirty="0"/>
                    </a:p>
                  </a:txBody>
                  <a:tcPr anchor="ctr">
                    <a:noFill/>
                  </a:tcPr>
                </a:tc>
                <a:tc>
                  <a:txBody>
                    <a:bodyPr/>
                    <a:lstStyle/>
                    <a:p>
                      <a:pPr algn="ctr">
                        <a:lnSpc>
                          <a:spcPts val="1400"/>
                        </a:lnSpc>
                      </a:pPr>
                      <a:r>
                        <a:rPr kumimoji="1" lang="en-US" altLang="ja-JP" sz="1400" dirty="0"/>
                        <a:t>11:21 AM</a:t>
                      </a:r>
                      <a:endParaRPr kumimoji="1" lang="ja-JP" altLang="en-US" sz="1400" dirty="0"/>
                    </a:p>
                  </a:txBody>
                  <a:tcPr anchor="ctr">
                    <a:noFill/>
                  </a:tcPr>
                </a:tc>
                <a:tc>
                  <a:txBody>
                    <a:bodyPr/>
                    <a:lstStyle/>
                    <a:p>
                      <a:pPr algn="ctr">
                        <a:lnSpc>
                          <a:spcPts val="1400"/>
                        </a:lnSpc>
                      </a:pPr>
                      <a:r>
                        <a:rPr kumimoji="1" lang="en-US" altLang="ja-JP" sz="1400" dirty="0"/>
                        <a:t>PAC5000</a:t>
                      </a:r>
                      <a:endParaRPr kumimoji="1" lang="ja-JP" altLang="en-US" sz="1400" dirty="0"/>
                    </a:p>
                  </a:txBody>
                  <a:tcPr anchor="ctr">
                    <a:noFill/>
                  </a:tcPr>
                </a:tc>
                <a:tc>
                  <a:txBody>
                    <a:bodyPr/>
                    <a:lstStyle/>
                    <a:p>
                      <a:pPr algn="ctr">
                        <a:lnSpc>
                          <a:spcPts val="1400"/>
                        </a:lnSpc>
                      </a:pPr>
                      <a:r>
                        <a:rPr kumimoji="1" lang="en-US" altLang="ja-JP" sz="1400" dirty="0"/>
                        <a:t>30x200x425</a:t>
                      </a:r>
                      <a:endParaRPr kumimoji="1" lang="ja-JP" altLang="en-US" sz="1400" dirty="0"/>
                    </a:p>
                  </a:txBody>
                  <a:tcPr anchor="ctr">
                    <a:lnR w="12700" cap="flat" cmpd="sng" algn="ctr">
                      <a:solidFill>
                        <a:schemeClr val="tx1"/>
                      </a:solidFill>
                      <a:prstDash val="solid"/>
                      <a:round/>
                      <a:headEnd type="none" w="med" len="med"/>
                      <a:tailEnd type="none" w="med" len="med"/>
                    </a:lnR>
                    <a:noFill/>
                  </a:tcPr>
                </a:tc>
                <a:tc>
                  <a:txBody>
                    <a:bodyPr/>
                    <a:lstStyle/>
                    <a:p>
                      <a:pPr algn="ctr">
                        <a:lnSpc>
                          <a:spcPts val="1400"/>
                        </a:lnSpc>
                      </a:pPr>
                      <a:r>
                        <a:rPr kumimoji="1" lang="en-US" altLang="ja-JP" sz="1400" dirty="0"/>
                        <a:t>1</a:t>
                      </a:r>
                      <a:endParaRPr kumimoji="1" lang="ja-JP" altLang="en-US" sz="1400" dirty="0"/>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547643937"/>
                  </a:ext>
                </a:extLst>
              </a:tr>
              <a:tr h="150693">
                <a:tc vMerge="1">
                  <a:txBody>
                    <a:bodyPr/>
                    <a:lstStyle/>
                    <a:p>
                      <a:pPr algn="ctr">
                        <a:lnSpc>
                          <a:spcPts val="1400"/>
                        </a:lnSpc>
                      </a:pPr>
                      <a:endParaRPr kumimoji="1" lang="ja-JP" altLang="en-US" sz="1400"/>
                    </a:p>
                  </a:txBody>
                  <a:tcPr anchor="ctr"/>
                </a:tc>
                <a:tc rowSpan="2">
                  <a:txBody>
                    <a:bodyPr/>
                    <a:lstStyle/>
                    <a:p>
                      <a:pPr algn="ctr">
                        <a:lnSpc>
                          <a:spcPts val="1400"/>
                        </a:lnSpc>
                      </a:pPr>
                      <a:r>
                        <a:rPr kumimoji="1" lang="en-US" altLang="ja-JP" sz="1400" dirty="0"/>
                        <a:t>C14</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pPr>
                      <a:r>
                        <a:rPr kumimoji="1" lang="en-US" altLang="ja-JP" sz="1400" dirty="0"/>
                        <a:t>3:27 AM</a:t>
                      </a:r>
                      <a:endParaRPr kumimoji="1" lang="ja-JP" altLang="en-US" sz="1400" dirty="0"/>
                    </a:p>
                  </a:txBody>
                  <a:tcPr anchor="ctr">
                    <a:solidFill>
                      <a:schemeClr val="bg1"/>
                    </a:solidFill>
                  </a:tcPr>
                </a:tc>
                <a:tc>
                  <a:txBody>
                    <a:bodyPr/>
                    <a:lstStyle/>
                    <a:p>
                      <a:pPr algn="ctr">
                        <a:lnSpc>
                          <a:spcPts val="1400"/>
                        </a:lnSpc>
                      </a:pPr>
                      <a:r>
                        <a:rPr kumimoji="1" lang="en-US" altLang="ja-JP" sz="1400" dirty="0"/>
                        <a:t>7:11 AM</a:t>
                      </a:r>
                      <a:endParaRPr kumimoji="1" lang="ja-JP" altLang="en-US" sz="1400" dirty="0"/>
                    </a:p>
                  </a:txBody>
                  <a:tcPr anchor="ctr">
                    <a:solidFill>
                      <a:schemeClr val="bg1"/>
                    </a:solidFill>
                  </a:tcPr>
                </a:tc>
                <a:tc>
                  <a:txBody>
                    <a:bodyPr/>
                    <a:lstStyle/>
                    <a:p>
                      <a:pPr algn="ctr">
                        <a:lnSpc>
                          <a:spcPts val="1400"/>
                        </a:lnSpc>
                      </a:pPr>
                      <a:r>
                        <a:rPr kumimoji="1" lang="en-US" altLang="ja-JP" sz="1400" dirty="0"/>
                        <a:t>DHA1</a:t>
                      </a:r>
                      <a:endParaRPr kumimoji="1" lang="ja-JP" altLang="en-US" sz="1400" dirty="0"/>
                    </a:p>
                  </a:txBody>
                  <a:tcPr anchor="ctr">
                    <a:solidFill>
                      <a:schemeClr val="bg1"/>
                    </a:solidFill>
                  </a:tcPr>
                </a:tc>
                <a:tc>
                  <a:txBody>
                    <a:bodyPr/>
                    <a:lstStyle/>
                    <a:p>
                      <a:pPr algn="ctr">
                        <a:lnSpc>
                          <a:spcPts val="1400"/>
                        </a:lnSpc>
                      </a:pPr>
                      <a:r>
                        <a:rPr kumimoji="1" lang="en-US" altLang="ja-JP" sz="1400" dirty="0"/>
                        <a:t>φ585x107</a:t>
                      </a:r>
                    </a:p>
                  </a:txBody>
                  <a:tcPr anchor="ctr">
                    <a:lnR w="12700" cap="flat" cmpd="sng" algn="ctr">
                      <a:solidFill>
                        <a:schemeClr val="tx1"/>
                      </a:solidFill>
                      <a:prstDash val="solid"/>
                      <a:round/>
                      <a:headEnd type="none" w="med" len="med"/>
                      <a:tailEnd type="none" w="med" len="med"/>
                    </a:lnR>
                    <a:solidFill>
                      <a:schemeClr val="bg1"/>
                    </a:solidFill>
                  </a:tcPr>
                </a:tc>
                <a:tc>
                  <a:txBody>
                    <a:bodyPr/>
                    <a:lstStyle/>
                    <a:p>
                      <a:pPr algn="ctr">
                        <a:lnSpc>
                          <a:spcPts val="1400"/>
                        </a:lnSpc>
                      </a:pPr>
                      <a:r>
                        <a:rPr kumimoji="1" lang="en-US" altLang="ja-JP" sz="1400" dirty="0"/>
                        <a:t>1</a:t>
                      </a:r>
                      <a:endParaRPr kumimoji="1" lang="ja-JP" altLang="en-US" sz="1400" dirty="0"/>
                    </a:p>
                  </a:txBody>
                  <a:tcPr anchor="ctr">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396937004"/>
                  </a:ext>
                </a:extLst>
              </a:tr>
              <a:tr h="150693">
                <a:tc vMerge="1">
                  <a:txBody>
                    <a:bodyPr/>
                    <a:lstStyle/>
                    <a:p>
                      <a:pPr algn="ctr">
                        <a:lnSpc>
                          <a:spcPts val="1400"/>
                        </a:lnSpc>
                      </a:pPr>
                      <a:endParaRPr kumimoji="1" lang="ja-JP" altLang="en-US" sz="1400"/>
                    </a:p>
                  </a:txBody>
                  <a:tcPr anchor="ctr"/>
                </a:tc>
                <a:tc vMerge="1">
                  <a:txBody>
                    <a:bodyPr/>
                    <a:lstStyle/>
                    <a:p>
                      <a:pPr algn="ctr">
                        <a:lnSpc>
                          <a:spcPts val="1400"/>
                        </a:lnSpc>
                      </a:pPr>
                      <a:endParaRPr kumimoji="1" lang="ja-JP" altLang="en-US" sz="1400"/>
                    </a:p>
                  </a:txBody>
                  <a:tcPr anchor="ctr"/>
                </a:tc>
                <a:tc>
                  <a:txBody>
                    <a:bodyPr/>
                    <a:lstStyle/>
                    <a:p>
                      <a:pPr algn="ctr">
                        <a:lnSpc>
                          <a:spcPts val="1400"/>
                        </a:lnSpc>
                      </a:pPr>
                      <a:r>
                        <a:rPr kumimoji="1" lang="en-US" altLang="ja-JP" sz="1400" dirty="0"/>
                        <a:t>8:30 AM</a:t>
                      </a:r>
                      <a:endParaRPr kumimoji="1" lang="ja-JP" altLang="en-US" sz="1400" dirty="0"/>
                    </a:p>
                  </a:txBody>
                  <a:tcPr anchor="ctr">
                    <a:solidFill>
                      <a:schemeClr val="bg1"/>
                    </a:solidFill>
                  </a:tcPr>
                </a:tc>
                <a:tc>
                  <a:txBody>
                    <a:bodyPr/>
                    <a:lstStyle/>
                    <a:p>
                      <a:pPr algn="ctr">
                        <a:lnSpc>
                          <a:spcPts val="1400"/>
                        </a:lnSpc>
                      </a:pPr>
                      <a:r>
                        <a:rPr kumimoji="1" lang="en-US" altLang="ja-JP" sz="1400" dirty="0"/>
                        <a:t>5:30 PM</a:t>
                      </a:r>
                      <a:endParaRPr kumimoji="1" lang="ja-JP" altLang="en-US" sz="1400" dirty="0"/>
                    </a:p>
                  </a:txBody>
                  <a:tcPr anchor="ctr">
                    <a:solidFill>
                      <a:schemeClr val="bg1"/>
                    </a:solidFill>
                  </a:tcPr>
                </a:tc>
                <a:tc>
                  <a:txBody>
                    <a:bodyPr/>
                    <a:lstStyle/>
                    <a:p>
                      <a:pPr algn="ctr">
                        <a:lnSpc>
                          <a:spcPts val="1400"/>
                        </a:lnSpc>
                      </a:pPr>
                      <a:r>
                        <a:rPr kumimoji="1" lang="en-US" altLang="ja-JP" sz="1400" dirty="0"/>
                        <a:t>S50C</a:t>
                      </a:r>
                      <a:endParaRPr kumimoji="1" lang="ja-JP" altLang="en-US" sz="1400" dirty="0"/>
                    </a:p>
                  </a:txBody>
                  <a:tcPr anchor="ctr">
                    <a:solidFill>
                      <a:schemeClr val="bg1"/>
                    </a:solidFill>
                  </a:tcPr>
                </a:tc>
                <a:tc>
                  <a:txBody>
                    <a:bodyPr/>
                    <a:lstStyle/>
                    <a:p>
                      <a:pPr algn="ctr">
                        <a:lnSpc>
                          <a:spcPts val="1400"/>
                        </a:lnSpc>
                      </a:pPr>
                      <a:r>
                        <a:rPr kumimoji="1" lang="en-US" altLang="ja-JP" sz="1400" dirty="0"/>
                        <a:t>54x80x240</a:t>
                      </a:r>
                    </a:p>
                  </a:txBody>
                  <a:tcPr anchor="ctr">
                    <a:lnR w="12700" cap="flat" cmpd="sng" algn="ctr">
                      <a:solidFill>
                        <a:schemeClr val="tx1"/>
                      </a:solidFill>
                      <a:prstDash val="solid"/>
                      <a:round/>
                      <a:headEnd type="none" w="med" len="med"/>
                      <a:tailEnd type="none" w="med" len="med"/>
                    </a:lnR>
                    <a:solidFill>
                      <a:schemeClr val="bg1"/>
                    </a:solidFill>
                  </a:tcPr>
                </a:tc>
                <a:tc>
                  <a:txBody>
                    <a:bodyPr/>
                    <a:lstStyle/>
                    <a:p>
                      <a:pPr algn="ctr">
                        <a:lnSpc>
                          <a:spcPts val="1400"/>
                        </a:lnSpc>
                      </a:pPr>
                      <a:r>
                        <a:rPr kumimoji="1" lang="en-US" altLang="ja-JP" sz="1400" dirty="0"/>
                        <a:t>30</a:t>
                      </a:r>
                      <a:endParaRPr kumimoji="1" lang="ja-JP" altLang="en-US" sz="1400" dirty="0"/>
                    </a:p>
                  </a:txBody>
                  <a:tcPr anchor="ctr">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4150949873"/>
                  </a:ext>
                </a:extLst>
              </a:tr>
            </a:tbl>
          </a:graphicData>
        </a:graphic>
      </p:graphicFrame>
      <p:sp>
        <p:nvSpPr>
          <p:cNvPr id="6" name="テキスト ボックス 5">
            <a:extLst>
              <a:ext uri="{FF2B5EF4-FFF2-40B4-BE49-F238E27FC236}">
                <a16:creationId xmlns:a16="http://schemas.microsoft.com/office/drawing/2014/main" id="{FA911777-FEA1-C288-0847-F96678142975}"/>
              </a:ext>
            </a:extLst>
          </p:cNvPr>
          <p:cNvSpPr txBox="1"/>
          <p:nvPr/>
        </p:nvSpPr>
        <p:spPr>
          <a:xfrm>
            <a:off x="2738704" y="5492237"/>
            <a:ext cx="504056" cy="307777"/>
          </a:xfrm>
          <a:prstGeom prst="rect">
            <a:avLst/>
          </a:prstGeom>
          <a:noFill/>
        </p:spPr>
        <p:txBody>
          <a:bodyPr wrap="square" rtlCol="0">
            <a:spAutoFit/>
          </a:bodyPr>
          <a:lstStyle/>
          <a:p>
            <a:r>
              <a:rPr lang="ja-JP" altLang="en-US" sz="1400" dirty="0"/>
              <a:t>⑥</a:t>
            </a:r>
            <a:endParaRPr kumimoji="1" lang="ja-JP" altLang="en-US" sz="1400" dirty="0"/>
          </a:p>
        </p:txBody>
      </p:sp>
      <p:sp>
        <p:nvSpPr>
          <p:cNvPr id="10" name="テキスト ボックス 9">
            <a:extLst>
              <a:ext uri="{FF2B5EF4-FFF2-40B4-BE49-F238E27FC236}">
                <a16:creationId xmlns:a16="http://schemas.microsoft.com/office/drawing/2014/main" id="{FBA58B64-6348-2B32-5C61-12494F096493}"/>
              </a:ext>
            </a:extLst>
          </p:cNvPr>
          <p:cNvSpPr txBox="1"/>
          <p:nvPr/>
        </p:nvSpPr>
        <p:spPr>
          <a:xfrm>
            <a:off x="323528" y="476672"/>
            <a:ext cx="8640960" cy="1938992"/>
          </a:xfrm>
          <a:prstGeom prst="rect">
            <a:avLst/>
          </a:prstGeom>
          <a:noFill/>
        </p:spPr>
        <p:txBody>
          <a:bodyPr wrap="square" rtlCol="0">
            <a:spAutoFit/>
          </a:bodyPr>
          <a:lstStyle/>
          <a:p>
            <a:pPr>
              <a:lnSpc>
                <a:spcPts val="1600"/>
              </a:lnSpc>
            </a:pPr>
            <a:r>
              <a:rPr lang="en-US" altLang="ja-JP" sz="1600" dirty="0"/>
              <a:t>The worker who was cutting No.</a:t>
            </a:r>
            <a:r>
              <a:rPr lang="ja-JP" altLang="en-US" sz="1600" dirty="0"/>
              <a:t>⑥</a:t>
            </a:r>
            <a:r>
              <a:rPr lang="en-US" altLang="ja-JP" sz="1600" dirty="0"/>
              <a:t> mixed the material with other materials that were cut using</a:t>
            </a:r>
          </a:p>
          <a:p>
            <a:pPr>
              <a:lnSpc>
                <a:spcPts val="1600"/>
              </a:lnSpc>
            </a:pPr>
            <a:r>
              <a:rPr lang="en-US" altLang="ja-JP" sz="1600" dirty="0"/>
              <a:t>the cutting machine that he was in charge of at the same time.</a:t>
            </a:r>
            <a:r>
              <a:rPr lang="ja-JP" altLang="en-US" sz="1600" dirty="0"/>
              <a:t>　　　</a:t>
            </a:r>
            <a:endParaRPr lang="en-US" altLang="ja-JP" sz="1600" dirty="0"/>
          </a:p>
          <a:p>
            <a:pPr>
              <a:lnSpc>
                <a:spcPts val="1600"/>
              </a:lnSpc>
            </a:pPr>
            <a:r>
              <a:rPr lang="en-US" altLang="ja-JP" sz="1600" dirty="0"/>
              <a:t>(No.</a:t>
            </a:r>
            <a:r>
              <a:rPr lang="ja-JP" altLang="en-US" sz="1600" dirty="0"/>
              <a:t>⑥切断した作業者が同時に担当していた切断機で切断した他鋼種と混在した</a:t>
            </a:r>
            <a:r>
              <a:rPr lang="en-US" altLang="ja-JP" sz="1600" dirty="0"/>
              <a:t>)</a:t>
            </a:r>
          </a:p>
          <a:p>
            <a:pPr>
              <a:lnSpc>
                <a:spcPts val="1600"/>
              </a:lnSpc>
            </a:pPr>
            <a:endParaRPr lang="en-US" altLang="ja-JP" sz="1600" dirty="0"/>
          </a:p>
          <a:p>
            <a:pPr>
              <a:lnSpc>
                <a:spcPts val="1600"/>
              </a:lnSpc>
            </a:pPr>
            <a:r>
              <a:rPr lang="ja-JP" altLang="en-US" sz="1600" dirty="0"/>
              <a:t>⇒</a:t>
            </a:r>
            <a:r>
              <a:rPr lang="en-US" altLang="ja-JP" sz="1600" dirty="0"/>
              <a:t>There is PX4 in the cutting history for the same time as the target product (At C12 cutting machine)</a:t>
            </a:r>
          </a:p>
          <a:p>
            <a:pPr>
              <a:lnSpc>
                <a:spcPts val="1600"/>
              </a:lnSpc>
            </a:pPr>
            <a:r>
              <a:rPr kumimoji="1" lang="ja-JP" altLang="en-US" sz="1600" dirty="0"/>
              <a:t>　　</a:t>
            </a:r>
            <a:r>
              <a:rPr kumimoji="1" lang="en-US" altLang="ja-JP" sz="1600" dirty="0"/>
              <a:t>(</a:t>
            </a:r>
            <a:r>
              <a:rPr kumimoji="1" lang="ja-JP" altLang="en-US" sz="1600" dirty="0"/>
              <a:t>対象品</a:t>
            </a:r>
            <a:r>
              <a:rPr lang="ja-JP" altLang="en-US" sz="1600" dirty="0"/>
              <a:t>と同時間の</a:t>
            </a:r>
            <a:r>
              <a:rPr kumimoji="1" lang="ja-JP" altLang="en-US" sz="1600" dirty="0"/>
              <a:t>切断履歴に</a:t>
            </a:r>
            <a:r>
              <a:rPr kumimoji="1" lang="en-US" altLang="ja-JP" sz="1600" dirty="0"/>
              <a:t>PX4</a:t>
            </a:r>
            <a:r>
              <a:rPr kumimoji="1" lang="ja-JP" altLang="en-US" sz="1600" dirty="0"/>
              <a:t>有り</a:t>
            </a:r>
            <a:r>
              <a:rPr kumimoji="1" lang="en-US" altLang="ja-JP" sz="1600" dirty="0"/>
              <a:t>(C12</a:t>
            </a:r>
            <a:r>
              <a:rPr kumimoji="1" lang="ja-JP" altLang="en-US" sz="1600" dirty="0"/>
              <a:t>切断機</a:t>
            </a:r>
            <a:r>
              <a:rPr kumimoji="1" lang="en-US" altLang="ja-JP" sz="1600" dirty="0"/>
              <a:t>)</a:t>
            </a:r>
            <a:r>
              <a:rPr lang="en-US" altLang="ja-JP" sz="1600" dirty="0"/>
              <a:t>)</a:t>
            </a:r>
          </a:p>
          <a:p>
            <a:pPr>
              <a:lnSpc>
                <a:spcPts val="1600"/>
              </a:lnSpc>
            </a:pPr>
            <a:endParaRPr lang="en-US" altLang="ja-JP" sz="1600" dirty="0"/>
          </a:p>
          <a:p>
            <a:pPr>
              <a:lnSpc>
                <a:spcPts val="1600"/>
              </a:lnSpc>
            </a:pPr>
            <a:r>
              <a:rPr kumimoji="1" lang="en-US" altLang="ja-JP" sz="1600" b="1" dirty="0">
                <a:solidFill>
                  <a:srgbClr val="FF0000"/>
                </a:solidFill>
              </a:rPr>
              <a:t>◆There is a possibility that materials were mixed at this time.</a:t>
            </a:r>
          </a:p>
          <a:p>
            <a:pPr>
              <a:lnSpc>
                <a:spcPts val="1600"/>
              </a:lnSpc>
            </a:pPr>
            <a:r>
              <a:rPr kumimoji="1" lang="ja-JP" altLang="en-US" sz="1600" b="1" dirty="0">
                <a:solidFill>
                  <a:srgbClr val="FF0000"/>
                </a:solidFill>
              </a:rPr>
              <a:t>　　</a:t>
            </a:r>
            <a:r>
              <a:rPr kumimoji="1" lang="en-US" altLang="ja-JP" sz="1600" b="1" dirty="0">
                <a:solidFill>
                  <a:srgbClr val="FF0000"/>
                </a:solidFill>
              </a:rPr>
              <a:t>(</a:t>
            </a:r>
            <a:r>
              <a:rPr lang="ja-JP" altLang="en-US" sz="1600" b="1" dirty="0">
                <a:solidFill>
                  <a:srgbClr val="FF0000"/>
                </a:solidFill>
              </a:rPr>
              <a:t>この時に</a:t>
            </a:r>
            <a:r>
              <a:rPr kumimoji="1" lang="ja-JP" altLang="en-US" sz="1600" b="1" dirty="0">
                <a:solidFill>
                  <a:srgbClr val="FF0000"/>
                </a:solidFill>
              </a:rPr>
              <a:t>材料が混在した可能性が有り</a:t>
            </a:r>
            <a:r>
              <a:rPr kumimoji="1" lang="en-US" altLang="ja-JP" sz="1600" b="1" dirty="0">
                <a:solidFill>
                  <a:srgbClr val="FF0000"/>
                </a:solidFill>
              </a:rPr>
              <a:t>)</a:t>
            </a:r>
          </a:p>
        </p:txBody>
      </p:sp>
      <p:sp>
        <p:nvSpPr>
          <p:cNvPr id="4" name="正方形/長方形 3">
            <a:extLst>
              <a:ext uri="{FF2B5EF4-FFF2-40B4-BE49-F238E27FC236}">
                <a16:creationId xmlns:a16="http://schemas.microsoft.com/office/drawing/2014/main" id="{48794F8B-1F32-ABFE-5CDD-18C45B9E9FA4}"/>
              </a:ext>
            </a:extLst>
          </p:cNvPr>
          <p:cNvSpPr/>
          <p:nvPr/>
        </p:nvSpPr>
        <p:spPr>
          <a:xfrm>
            <a:off x="2807209" y="4690872"/>
            <a:ext cx="5907024" cy="54864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00084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四角形: 角を丸くする 59">
            <a:extLst>
              <a:ext uri="{FF2B5EF4-FFF2-40B4-BE49-F238E27FC236}">
                <a16:creationId xmlns:a16="http://schemas.microsoft.com/office/drawing/2014/main" id="{C3DDA900-6A6F-7E80-EB86-E8EE2128198C}"/>
              </a:ext>
            </a:extLst>
          </p:cNvPr>
          <p:cNvSpPr/>
          <p:nvPr/>
        </p:nvSpPr>
        <p:spPr>
          <a:xfrm>
            <a:off x="6588224" y="1920496"/>
            <a:ext cx="2160240" cy="3943744"/>
          </a:xfrm>
          <a:prstGeom prst="roundRect">
            <a:avLst/>
          </a:prstGeom>
          <a:noFill/>
          <a:ln>
            <a:solidFill>
              <a:srgbClr val="0070C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5582B018-3373-B395-F372-2659032ECA23}"/>
              </a:ext>
            </a:extLst>
          </p:cNvPr>
          <p:cNvSpPr txBox="1"/>
          <p:nvPr/>
        </p:nvSpPr>
        <p:spPr>
          <a:xfrm>
            <a:off x="323528" y="476672"/>
            <a:ext cx="8640960" cy="584775"/>
          </a:xfrm>
          <a:prstGeom prst="rect">
            <a:avLst/>
          </a:prstGeom>
          <a:noFill/>
        </p:spPr>
        <p:txBody>
          <a:bodyPr wrap="square" rtlCol="0">
            <a:spAutoFit/>
          </a:bodyPr>
          <a:lstStyle/>
          <a:p>
            <a:r>
              <a:rPr lang="en-US" altLang="ja-JP" sz="1600" dirty="0"/>
              <a:t>Two types of cut rest stock were temporarily no display and then displayed the wrong material name.</a:t>
            </a:r>
          </a:p>
          <a:p>
            <a:r>
              <a:rPr lang="en-US" altLang="ja-JP" sz="1600" dirty="0"/>
              <a:t>(2</a:t>
            </a:r>
            <a:r>
              <a:rPr lang="ja-JP" altLang="en-US" sz="1600" dirty="0"/>
              <a:t>鋼種の切断後の端材が、一時的に無表示のまま置かれ、その後間違って鋼種名が表示された</a:t>
            </a:r>
            <a:r>
              <a:rPr lang="en-US" altLang="ja-JP" sz="1600" dirty="0"/>
              <a:t>)</a:t>
            </a:r>
          </a:p>
        </p:txBody>
      </p:sp>
      <p:sp>
        <p:nvSpPr>
          <p:cNvPr id="2" name="直方体 1">
            <a:extLst>
              <a:ext uri="{FF2B5EF4-FFF2-40B4-BE49-F238E27FC236}">
                <a16:creationId xmlns:a16="http://schemas.microsoft.com/office/drawing/2014/main" id="{964B0745-FF6E-B9E5-DAA4-104F79217274}"/>
              </a:ext>
            </a:extLst>
          </p:cNvPr>
          <p:cNvSpPr/>
          <p:nvPr/>
        </p:nvSpPr>
        <p:spPr>
          <a:xfrm>
            <a:off x="323528" y="1983521"/>
            <a:ext cx="2160240" cy="1620180"/>
          </a:xfrm>
          <a:prstGeom prst="cube">
            <a:avLst>
              <a:gd name="adj" fmla="val 48156"/>
            </a:avLst>
          </a:prstGeom>
          <a:gradFill flip="none" rotWithShape="1">
            <a:gsLst>
              <a:gs pos="0">
                <a:schemeClr val="bg1">
                  <a:lumMod val="65000"/>
                  <a:shade val="30000"/>
                  <a:satMod val="115000"/>
                </a:schemeClr>
              </a:gs>
              <a:gs pos="50000">
                <a:schemeClr val="bg1">
                  <a:lumMod val="65000"/>
                  <a:shade val="67500"/>
                  <a:satMod val="115000"/>
                </a:schemeClr>
              </a:gs>
              <a:gs pos="100000">
                <a:schemeClr val="bg1">
                  <a:lumMod val="65000"/>
                  <a:shade val="100000"/>
                  <a:satMod val="115000"/>
                </a:schemeClr>
              </a:gs>
            </a:gsLst>
            <a:lin ang="8100000" scaled="1"/>
            <a:tileRect/>
          </a:gra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FE96A0A8-0B8C-BDDA-89FA-CE98BE8634F3}"/>
              </a:ext>
            </a:extLst>
          </p:cNvPr>
          <p:cNvSpPr txBox="1"/>
          <p:nvPr/>
        </p:nvSpPr>
        <p:spPr>
          <a:xfrm>
            <a:off x="467544" y="2892108"/>
            <a:ext cx="1080120" cy="276999"/>
          </a:xfrm>
          <a:prstGeom prst="rect">
            <a:avLst/>
          </a:prstGeom>
          <a:noFill/>
        </p:spPr>
        <p:txBody>
          <a:bodyPr wrap="square" rtlCol="0">
            <a:spAutoFit/>
          </a:bodyPr>
          <a:lstStyle/>
          <a:p>
            <a:pPr algn="ctr"/>
            <a:r>
              <a:rPr lang="en-US" altLang="ja-JP" sz="1200" dirty="0">
                <a:solidFill>
                  <a:schemeClr val="bg1"/>
                </a:solidFill>
              </a:rPr>
              <a:t>DHA-WORLD</a:t>
            </a:r>
          </a:p>
        </p:txBody>
      </p:sp>
      <p:sp>
        <p:nvSpPr>
          <p:cNvPr id="6" name="フリーフォーム: 図形 5">
            <a:extLst>
              <a:ext uri="{FF2B5EF4-FFF2-40B4-BE49-F238E27FC236}">
                <a16:creationId xmlns:a16="http://schemas.microsoft.com/office/drawing/2014/main" id="{8D2D422D-3662-90DE-A6A4-5BA0D3418574}"/>
              </a:ext>
            </a:extLst>
          </p:cNvPr>
          <p:cNvSpPr/>
          <p:nvPr/>
        </p:nvSpPr>
        <p:spPr>
          <a:xfrm>
            <a:off x="618368" y="2301164"/>
            <a:ext cx="1563624" cy="941832"/>
          </a:xfrm>
          <a:custGeom>
            <a:avLst/>
            <a:gdLst>
              <a:gd name="connsiteX0" fmla="*/ 0 w 1563624"/>
              <a:gd name="connsiteY0" fmla="*/ 0 h 941832"/>
              <a:gd name="connsiteX1" fmla="*/ 1563624 w 1563624"/>
              <a:gd name="connsiteY1" fmla="*/ 0 h 941832"/>
              <a:gd name="connsiteX2" fmla="*/ 1563624 w 1563624"/>
              <a:gd name="connsiteY2" fmla="*/ 941832 h 941832"/>
            </a:gdLst>
            <a:ahLst/>
            <a:cxnLst>
              <a:cxn ang="0">
                <a:pos x="connsiteX0" y="connsiteY0"/>
              </a:cxn>
              <a:cxn ang="0">
                <a:pos x="connsiteX1" y="connsiteY1"/>
              </a:cxn>
              <a:cxn ang="0">
                <a:pos x="connsiteX2" y="connsiteY2"/>
              </a:cxn>
            </a:cxnLst>
            <a:rect l="l" t="t" r="r" b="b"/>
            <a:pathLst>
              <a:path w="1563624" h="941832">
                <a:moveTo>
                  <a:pt x="0" y="0"/>
                </a:moveTo>
                <a:lnTo>
                  <a:pt x="1563624" y="0"/>
                </a:lnTo>
                <a:lnTo>
                  <a:pt x="1563624" y="941832"/>
                </a:lnTo>
              </a:path>
            </a:pathLst>
          </a:cu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直方体 7">
            <a:extLst>
              <a:ext uri="{FF2B5EF4-FFF2-40B4-BE49-F238E27FC236}">
                <a16:creationId xmlns:a16="http://schemas.microsoft.com/office/drawing/2014/main" id="{DBAA07AE-3920-B88B-AF86-1626D9912E6A}"/>
              </a:ext>
            </a:extLst>
          </p:cNvPr>
          <p:cNvSpPr/>
          <p:nvPr/>
        </p:nvSpPr>
        <p:spPr>
          <a:xfrm>
            <a:off x="3347856" y="2127027"/>
            <a:ext cx="1656184" cy="1088776"/>
          </a:xfrm>
          <a:prstGeom prst="cube">
            <a:avLst>
              <a:gd name="adj" fmla="val 22922"/>
            </a:avLst>
          </a:prstGeom>
          <a:gradFill flip="none" rotWithShape="1">
            <a:gsLst>
              <a:gs pos="0">
                <a:schemeClr val="bg1">
                  <a:lumMod val="65000"/>
                  <a:shade val="30000"/>
                  <a:satMod val="115000"/>
                </a:schemeClr>
              </a:gs>
              <a:gs pos="50000">
                <a:schemeClr val="bg1">
                  <a:lumMod val="65000"/>
                  <a:shade val="67500"/>
                  <a:satMod val="115000"/>
                </a:schemeClr>
              </a:gs>
              <a:gs pos="100000">
                <a:schemeClr val="bg1">
                  <a:lumMod val="65000"/>
                  <a:shade val="100000"/>
                  <a:satMod val="115000"/>
                </a:schemeClr>
              </a:gs>
            </a:gsLst>
            <a:lin ang="8100000" scaled="1"/>
            <a:tileRect/>
          </a:gra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直方体 11">
            <a:extLst>
              <a:ext uri="{FF2B5EF4-FFF2-40B4-BE49-F238E27FC236}">
                <a16:creationId xmlns:a16="http://schemas.microsoft.com/office/drawing/2014/main" id="{312B9F49-A1A1-8925-3F65-A9201FA1E8C0}"/>
              </a:ext>
            </a:extLst>
          </p:cNvPr>
          <p:cNvSpPr/>
          <p:nvPr/>
        </p:nvSpPr>
        <p:spPr>
          <a:xfrm>
            <a:off x="6876256" y="2133931"/>
            <a:ext cx="1656184" cy="1088776"/>
          </a:xfrm>
          <a:prstGeom prst="cube">
            <a:avLst>
              <a:gd name="adj" fmla="val 22922"/>
            </a:avLst>
          </a:prstGeom>
          <a:gradFill flip="none" rotWithShape="1">
            <a:gsLst>
              <a:gs pos="0">
                <a:schemeClr val="bg1">
                  <a:lumMod val="65000"/>
                  <a:shade val="30000"/>
                  <a:satMod val="115000"/>
                </a:schemeClr>
              </a:gs>
              <a:gs pos="50000">
                <a:schemeClr val="bg1">
                  <a:lumMod val="65000"/>
                  <a:shade val="67500"/>
                  <a:satMod val="115000"/>
                </a:schemeClr>
              </a:gs>
              <a:gs pos="100000">
                <a:schemeClr val="bg1">
                  <a:lumMod val="65000"/>
                  <a:shade val="100000"/>
                  <a:satMod val="115000"/>
                </a:schemeClr>
              </a:gs>
            </a:gsLst>
            <a:lin ang="8100000" scaled="1"/>
            <a:tileRect/>
          </a:gra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テキスト ボックス 12">
            <a:extLst>
              <a:ext uri="{FF2B5EF4-FFF2-40B4-BE49-F238E27FC236}">
                <a16:creationId xmlns:a16="http://schemas.microsoft.com/office/drawing/2014/main" id="{C2FE0E3C-BB5E-FE0D-74BA-1D0AB701B56F}"/>
              </a:ext>
            </a:extLst>
          </p:cNvPr>
          <p:cNvSpPr txBox="1"/>
          <p:nvPr/>
        </p:nvSpPr>
        <p:spPr>
          <a:xfrm>
            <a:off x="7025992" y="2534303"/>
            <a:ext cx="1080120" cy="276999"/>
          </a:xfrm>
          <a:prstGeom prst="rect">
            <a:avLst/>
          </a:prstGeom>
          <a:noFill/>
        </p:spPr>
        <p:txBody>
          <a:bodyPr wrap="square" rtlCol="0">
            <a:spAutoFit/>
          </a:bodyPr>
          <a:lstStyle/>
          <a:p>
            <a:pPr algn="ctr"/>
            <a:r>
              <a:rPr lang="en-US" altLang="ja-JP" sz="1200" dirty="0">
                <a:solidFill>
                  <a:schemeClr val="bg1"/>
                </a:solidFill>
              </a:rPr>
              <a:t>DHA-WORLD</a:t>
            </a:r>
          </a:p>
        </p:txBody>
      </p:sp>
      <p:sp>
        <p:nvSpPr>
          <p:cNvPr id="21" name="テキスト ボックス 20">
            <a:extLst>
              <a:ext uri="{FF2B5EF4-FFF2-40B4-BE49-F238E27FC236}">
                <a16:creationId xmlns:a16="http://schemas.microsoft.com/office/drawing/2014/main" id="{BCE74E3D-BD8A-49B7-BBF8-96EE46D32693}"/>
              </a:ext>
            </a:extLst>
          </p:cNvPr>
          <p:cNvSpPr txBox="1"/>
          <p:nvPr/>
        </p:nvSpPr>
        <p:spPr>
          <a:xfrm>
            <a:off x="349848" y="3599331"/>
            <a:ext cx="1439556" cy="307777"/>
          </a:xfrm>
          <a:prstGeom prst="rect">
            <a:avLst/>
          </a:prstGeom>
          <a:noFill/>
        </p:spPr>
        <p:txBody>
          <a:bodyPr wrap="square" rtlCol="0">
            <a:spAutoFit/>
          </a:bodyPr>
          <a:lstStyle/>
          <a:p>
            <a:pPr algn="ctr"/>
            <a:r>
              <a:rPr lang="en-US" altLang="ja-JP" sz="1400" dirty="0"/>
              <a:t>Cutting</a:t>
            </a:r>
          </a:p>
        </p:txBody>
      </p:sp>
      <p:sp>
        <p:nvSpPr>
          <p:cNvPr id="22" name="テキスト ボックス 21">
            <a:extLst>
              <a:ext uri="{FF2B5EF4-FFF2-40B4-BE49-F238E27FC236}">
                <a16:creationId xmlns:a16="http://schemas.microsoft.com/office/drawing/2014/main" id="{405A0B06-063F-3B97-5419-D8EBF7ED917D}"/>
              </a:ext>
            </a:extLst>
          </p:cNvPr>
          <p:cNvSpPr txBox="1"/>
          <p:nvPr/>
        </p:nvSpPr>
        <p:spPr>
          <a:xfrm>
            <a:off x="3420476" y="3218662"/>
            <a:ext cx="1439556" cy="307777"/>
          </a:xfrm>
          <a:prstGeom prst="rect">
            <a:avLst/>
          </a:prstGeom>
          <a:noFill/>
        </p:spPr>
        <p:txBody>
          <a:bodyPr wrap="square" rtlCol="0">
            <a:spAutoFit/>
          </a:bodyPr>
          <a:lstStyle/>
          <a:p>
            <a:pPr algn="ctr"/>
            <a:r>
              <a:rPr lang="en-US" altLang="ja-JP" sz="1400" dirty="0"/>
              <a:t>After cutting</a:t>
            </a:r>
          </a:p>
        </p:txBody>
      </p:sp>
      <p:sp>
        <p:nvSpPr>
          <p:cNvPr id="23" name="テキスト ボックス 22">
            <a:extLst>
              <a:ext uri="{FF2B5EF4-FFF2-40B4-BE49-F238E27FC236}">
                <a16:creationId xmlns:a16="http://schemas.microsoft.com/office/drawing/2014/main" id="{939F9C54-B6E3-F940-4BA0-123DB6860A63}"/>
              </a:ext>
            </a:extLst>
          </p:cNvPr>
          <p:cNvSpPr txBox="1"/>
          <p:nvPr/>
        </p:nvSpPr>
        <p:spPr>
          <a:xfrm>
            <a:off x="6948868" y="3214375"/>
            <a:ext cx="1439556" cy="307777"/>
          </a:xfrm>
          <a:prstGeom prst="rect">
            <a:avLst/>
          </a:prstGeom>
          <a:noFill/>
        </p:spPr>
        <p:txBody>
          <a:bodyPr wrap="square" rtlCol="0">
            <a:spAutoFit/>
          </a:bodyPr>
          <a:lstStyle/>
          <a:p>
            <a:pPr algn="ctr"/>
            <a:r>
              <a:rPr lang="en-US" altLang="ja-JP" sz="1400" dirty="0"/>
              <a:t>Write</a:t>
            </a:r>
          </a:p>
        </p:txBody>
      </p:sp>
      <p:pic>
        <p:nvPicPr>
          <p:cNvPr id="45" name="Picture 2">
            <a:extLst>
              <a:ext uri="{FF2B5EF4-FFF2-40B4-BE49-F238E27FC236}">
                <a16:creationId xmlns:a16="http://schemas.microsoft.com/office/drawing/2014/main" id="{EA29DA9D-561A-CB80-46C2-AC5A2FDD38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6380164"/>
            <a:ext cx="2847830" cy="375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直方体 6">
            <a:extLst>
              <a:ext uri="{FF2B5EF4-FFF2-40B4-BE49-F238E27FC236}">
                <a16:creationId xmlns:a16="http://schemas.microsoft.com/office/drawing/2014/main" id="{A2998842-6595-9AD9-A713-A67444168CAC}"/>
              </a:ext>
            </a:extLst>
          </p:cNvPr>
          <p:cNvSpPr/>
          <p:nvPr/>
        </p:nvSpPr>
        <p:spPr>
          <a:xfrm>
            <a:off x="323528" y="4267148"/>
            <a:ext cx="2160240" cy="1620180"/>
          </a:xfrm>
          <a:prstGeom prst="cube">
            <a:avLst>
              <a:gd name="adj" fmla="val 48156"/>
            </a:avLst>
          </a:prstGeom>
          <a:gradFill flip="none" rotWithShape="1">
            <a:gsLst>
              <a:gs pos="0">
                <a:schemeClr val="bg1">
                  <a:lumMod val="65000"/>
                  <a:shade val="30000"/>
                  <a:satMod val="115000"/>
                </a:schemeClr>
              </a:gs>
              <a:gs pos="50000">
                <a:schemeClr val="bg1">
                  <a:lumMod val="65000"/>
                  <a:shade val="67500"/>
                  <a:satMod val="115000"/>
                </a:schemeClr>
              </a:gs>
              <a:gs pos="100000">
                <a:schemeClr val="bg1">
                  <a:lumMod val="65000"/>
                  <a:shade val="100000"/>
                  <a:satMod val="115000"/>
                </a:schemeClr>
              </a:gs>
            </a:gsLst>
            <a:lin ang="8100000" scaled="1"/>
            <a:tileRect/>
          </a:gra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テキスト ボックス 8">
            <a:extLst>
              <a:ext uri="{FF2B5EF4-FFF2-40B4-BE49-F238E27FC236}">
                <a16:creationId xmlns:a16="http://schemas.microsoft.com/office/drawing/2014/main" id="{B3045E16-CE8F-675D-F7F6-376D921D808D}"/>
              </a:ext>
            </a:extLst>
          </p:cNvPr>
          <p:cNvSpPr txBox="1"/>
          <p:nvPr/>
        </p:nvSpPr>
        <p:spPr>
          <a:xfrm>
            <a:off x="467544" y="5175735"/>
            <a:ext cx="1080120" cy="276999"/>
          </a:xfrm>
          <a:prstGeom prst="rect">
            <a:avLst/>
          </a:prstGeom>
          <a:noFill/>
        </p:spPr>
        <p:txBody>
          <a:bodyPr wrap="square" rtlCol="0">
            <a:spAutoFit/>
          </a:bodyPr>
          <a:lstStyle/>
          <a:p>
            <a:pPr algn="ctr"/>
            <a:r>
              <a:rPr lang="en-US" altLang="ja-JP" sz="1200" dirty="0">
                <a:solidFill>
                  <a:schemeClr val="bg1"/>
                </a:solidFill>
              </a:rPr>
              <a:t>PX4</a:t>
            </a:r>
          </a:p>
        </p:txBody>
      </p:sp>
      <p:sp>
        <p:nvSpPr>
          <p:cNvPr id="10" name="フリーフォーム: 図形 9">
            <a:extLst>
              <a:ext uri="{FF2B5EF4-FFF2-40B4-BE49-F238E27FC236}">
                <a16:creationId xmlns:a16="http://schemas.microsoft.com/office/drawing/2014/main" id="{22202E30-176A-CC13-34BF-30E3D2223115}"/>
              </a:ext>
            </a:extLst>
          </p:cNvPr>
          <p:cNvSpPr/>
          <p:nvPr/>
        </p:nvSpPr>
        <p:spPr>
          <a:xfrm>
            <a:off x="618368" y="4584791"/>
            <a:ext cx="1563624" cy="941832"/>
          </a:xfrm>
          <a:custGeom>
            <a:avLst/>
            <a:gdLst>
              <a:gd name="connsiteX0" fmla="*/ 0 w 1563624"/>
              <a:gd name="connsiteY0" fmla="*/ 0 h 941832"/>
              <a:gd name="connsiteX1" fmla="*/ 1563624 w 1563624"/>
              <a:gd name="connsiteY1" fmla="*/ 0 h 941832"/>
              <a:gd name="connsiteX2" fmla="*/ 1563624 w 1563624"/>
              <a:gd name="connsiteY2" fmla="*/ 941832 h 941832"/>
            </a:gdLst>
            <a:ahLst/>
            <a:cxnLst>
              <a:cxn ang="0">
                <a:pos x="connsiteX0" y="connsiteY0"/>
              </a:cxn>
              <a:cxn ang="0">
                <a:pos x="connsiteX1" y="connsiteY1"/>
              </a:cxn>
              <a:cxn ang="0">
                <a:pos x="connsiteX2" y="connsiteY2"/>
              </a:cxn>
            </a:cxnLst>
            <a:rect l="l" t="t" r="r" b="b"/>
            <a:pathLst>
              <a:path w="1563624" h="941832">
                <a:moveTo>
                  <a:pt x="0" y="0"/>
                </a:moveTo>
                <a:lnTo>
                  <a:pt x="1563624" y="0"/>
                </a:lnTo>
                <a:lnTo>
                  <a:pt x="1563624" y="941832"/>
                </a:lnTo>
              </a:path>
            </a:pathLst>
          </a:cu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方体 13">
            <a:extLst>
              <a:ext uri="{FF2B5EF4-FFF2-40B4-BE49-F238E27FC236}">
                <a16:creationId xmlns:a16="http://schemas.microsoft.com/office/drawing/2014/main" id="{AF98C591-9F25-96E4-1EFC-112D8D5EF792}"/>
              </a:ext>
            </a:extLst>
          </p:cNvPr>
          <p:cNvSpPr/>
          <p:nvPr/>
        </p:nvSpPr>
        <p:spPr>
          <a:xfrm>
            <a:off x="3347856" y="4373216"/>
            <a:ext cx="1656184" cy="1088776"/>
          </a:xfrm>
          <a:prstGeom prst="cube">
            <a:avLst>
              <a:gd name="adj" fmla="val 22922"/>
            </a:avLst>
          </a:prstGeom>
          <a:gradFill flip="none" rotWithShape="1">
            <a:gsLst>
              <a:gs pos="0">
                <a:schemeClr val="bg1">
                  <a:lumMod val="65000"/>
                  <a:shade val="30000"/>
                  <a:satMod val="115000"/>
                </a:schemeClr>
              </a:gs>
              <a:gs pos="50000">
                <a:schemeClr val="bg1">
                  <a:lumMod val="65000"/>
                  <a:shade val="67500"/>
                  <a:satMod val="115000"/>
                </a:schemeClr>
              </a:gs>
              <a:gs pos="100000">
                <a:schemeClr val="bg1">
                  <a:lumMod val="65000"/>
                  <a:shade val="100000"/>
                  <a:satMod val="115000"/>
                </a:schemeClr>
              </a:gs>
            </a:gsLst>
            <a:lin ang="8100000" scaled="1"/>
            <a:tileRect/>
          </a:gra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直方体 17">
            <a:extLst>
              <a:ext uri="{FF2B5EF4-FFF2-40B4-BE49-F238E27FC236}">
                <a16:creationId xmlns:a16="http://schemas.microsoft.com/office/drawing/2014/main" id="{5C47AEAD-AD7F-A50F-7EAF-5107E55E893E}"/>
              </a:ext>
            </a:extLst>
          </p:cNvPr>
          <p:cNvSpPr/>
          <p:nvPr/>
        </p:nvSpPr>
        <p:spPr>
          <a:xfrm>
            <a:off x="6876256" y="4380120"/>
            <a:ext cx="1656184" cy="1088776"/>
          </a:xfrm>
          <a:prstGeom prst="cube">
            <a:avLst>
              <a:gd name="adj" fmla="val 22922"/>
            </a:avLst>
          </a:prstGeom>
          <a:gradFill flip="none" rotWithShape="1">
            <a:gsLst>
              <a:gs pos="0">
                <a:schemeClr val="bg1">
                  <a:lumMod val="65000"/>
                  <a:shade val="30000"/>
                  <a:satMod val="115000"/>
                </a:schemeClr>
              </a:gs>
              <a:gs pos="50000">
                <a:schemeClr val="bg1">
                  <a:lumMod val="65000"/>
                  <a:shade val="67500"/>
                  <a:satMod val="115000"/>
                </a:schemeClr>
              </a:gs>
              <a:gs pos="100000">
                <a:schemeClr val="bg1">
                  <a:lumMod val="65000"/>
                  <a:shade val="100000"/>
                  <a:satMod val="115000"/>
                </a:schemeClr>
              </a:gs>
            </a:gsLst>
            <a:lin ang="8100000" scaled="1"/>
            <a:tileRect/>
          </a:gra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テキスト ボックス 18">
            <a:extLst>
              <a:ext uri="{FF2B5EF4-FFF2-40B4-BE49-F238E27FC236}">
                <a16:creationId xmlns:a16="http://schemas.microsoft.com/office/drawing/2014/main" id="{61344286-27A7-61E1-E11C-A2EC77D81566}"/>
              </a:ext>
            </a:extLst>
          </p:cNvPr>
          <p:cNvSpPr txBox="1"/>
          <p:nvPr/>
        </p:nvSpPr>
        <p:spPr>
          <a:xfrm>
            <a:off x="7025992" y="4780492"/>
            <a:ext cx="1080120" cy="276999"/>
          </a:xfrm>
          <a:prstGeom prst="rect">
            <a:avLst/>
          </a:prstGeom>
          <a:noFill/>
        </p:spPr>
        <p:txBody>
          <a:bodyPr wrap="square" rtlCol="0">
            <a:spAutoFit/>
          </a:bodyPr>
          <a:lstStyle/>
          <a:p>
            <a:pPr algn="ctr"/>
            <a:r>
              <a:rPr lang="en-US" altLang="ja-JP" sz="1200" dirty="0">
                <a:solidFill>
                  <a:schemeClr val="bg1"/>
                </a:solidFill>
              </a:rPr>
              <a:t>PX4</a:t>
            </a:r>
          </a:p>
        </p:txBody>
      </p:sp>
      <p:sp>
        <p:nvSpPr>
          <p:cNvPr id="46" name="テキスト ボックス 45">
            <a:extLst>
              <a:ext uri="{FF2B5EF4-FFF2-40B4-BE49-F238E27FC236}">
                <a16:creationId xmlns:a16="http://schemas.microsoft.com/office/drawing/2014/main" id="{7225F4F0-67EA-615D-DA60-824FD3656D82}"/>
              </a:ext>
            </a:extLst>
          </p:cNvPr>
          <p:cNvSpPr txBox="1"/>
          <p:nvPr/>
        </p:nvSpPr>
        <p:spPr>
          <a:xfrm>
            <a:off x="349848" y="5864239"/>
            <a:ext cx="1439556" cy="307777"/>
          </a:xfrm>
          <a:prstGeom prst="rect">
            <a:avLst/>
          </a:prstGeom>
          <a:noFill/>
        </p:spPr>
        <p:txBody>
          <a:bodyPr wrap="square" rtlCol="0">
            <a:spAutoFit/>
          </a:bodyPr>
          <a:lstStyle/>
          <a:p>
            <a:pPr algn="ctr"/>
            <a:r>
              <a:rPr lang="en-US" altLang="ja-JP" sz="1400" dirty="0"/>
              <a:t>Cutting</a:t>
            </a:r>
          </a:p>
        </p:txBody>
      </p:sp>
      <p:sp>
        <p:nvSpPr>
          <p:cNvPr id="47" name="テキスト ボックス 46">
            <a:extLst>
              <a:ext uri="{FF2B5EF4-FFF2-40B4-BE49-F238E27FC236}">
                <a16:creationId xmlns:a16="http://schemas.microsoft.com/office/drawing/2014/main" id="{9E43A17B-923B-87BE-A7DF-CB6F06627F0D}"/>
              </a:ext>
            </a:extLst>
          </p:cNvPr>
          <p:cNvSpPr txBox="1"/>
          <p:nvPr/>
        </p:nvSpPr>
        <p:spPr>
          <a:xfrm>
            <a:off x="3420476" y="5464851"/>
            <a:ext cx="1439556" cy="307777"/>
          </a:xfrm>
          <a:prstGeom prst="rect">
            <a:avLst/>
          </a:prstGeom>
          <a:noFill/>
        </p:spPr>
        <p:txBody>
          <a:bodyPr wrap="square" rtlCol="0">
            <a:spAutoFit/>
          </a:bodyPr>
          <a:lstStyle/>
          <a:p>
            <a:pPr algn="ctr"/>
            <a:r>
              <a:rPr lang="en-US" altLang="ja-JP" sz="1400" dirty="0"/>
              <a:t>After cutting</a:t>
            </a:r>
          </a:p>
        </p:txBody>
      </p:sp>
      <p:sp>
        <p:nvSpPr>
          <p:cNvPr id="48" name="テキスト ボックス 47">
            <a:extLst>
              <a:ext uri="{FF2B5EF4-FFF2-40B4-BE49-F238E27FC236}">
                <a16:creationId xmlns:a16="http://schemas.microsoft.com/office/drawing/2014/main" id="{24B73E3F-DCCB-5656-ACD0-4CD017D313FB}"/>
              </a:ext>
            </a:extLst>
          </p:cNvPr>
          <p:cNvSpPr txBox="1"/>
          <p:nvPr/>
        </p:nvSpPr>
        <p:spPr>
          <a:xfrm>
            <a:off x="6948868" y="5460564"/>
            <a:ext cx="1439556" cy="307777"/>
          </a:xfrm>
          <a:prstGeom prst="rect">
            <a:avLst/>
          </a:prstGeom>
          <a:noFill/>
        </p:spPr>
        <p:txBody>
          <a:bodyPr wrap="square" rtlCol="0">
            <a:spAutoFit/>
          </a:bodyPr>
          <a:lstStyle/>
          <a:p>
            <a:pPr algn="ctr"/>
            <a:r>
              <a:rPr lang="en-US" altLang="ja-JP" sz="1400" dirty="0"/>
              <a:t>Write</a:t>
            </a:r>
          </a:p>
        </p:txBody>
      </p:sp>
      <p:sp>
        <p:nvSpPr>
          <p:cNvPr id="49" name="テキスト ボックス 48">
            <a:extLst>
              <a:ext uri="{FF2B5EF4-FFF2-40B4-BE49-F238E27FC236}">
                <a16:creationId xmlns:a16="http://schemas.microsoft.com/office/drawing/2014/main" id="{AD1BA3C0-1B8B-EB70-AC5A-5666A187315B}"/>
              </a:ext>
            </a:extLst>
          </p:cNvPr>
          <p:cNvSpPr txBox="1"/>
          <p:nvPr/>
        </p:nvSpPr>
        <p:spPr>
          <a:xfrm>
            <a:off x="3041830" y="1340768"/>
            <a:ext cx="2340260" cy="523220"/>
          </a:xfrm>
          <a:prstGeom prst="rect">
            <a:avLst/>
          </a:prstGeom>
          <a:solidFill>
            <a:schemeClr val="accent5">
              <a:lumMod val="20000"/>
              <a:lumOff val="80000"/>
            </a:schemeClr>
          </a:solidFill>
          <a:ln>
            <a:noFill/>
          </a:ln>
        </p:spPr>
        <p:txBody>
          <a:bodyPr wrap="square" rtlCol="0">
            <a:spAutoFit/>
          </a:bodyPr>
          <a:lstStyle/>
          <a:p>
            <a:pPr algn="ctr"/>
            <a:r>
              <a:rPr lang="en-US" altLang="ja-JP" sz="1400" dirty="0"/>
              <a:t>Temporarily no display</a:t>
            </a:r>
          </a:p>
          <a:p>
            <a:pPr algn="ctr"/>
            <a:r>
              <a:rPr lang="en-US" altLang="ja-JP" sz="1400" dirty="0"/>
              <a:t>(</a:t>
            </a:r>
            <a:r>
              <a:rPr lang="ja-JP" altLang="en-US" sz="1400" dirty="0"/>
              <a:t>一時的に無表示状態となる</a:t>
            </a:r>
            <a:r>
              <a:rPr lang="en-US" altLang="ja-JP" sz="1400" dirty="0"/>
              <a:t>)</a:t>
            </a:r>
          </a:p>
        </p:txBody>
      </p:sp>
      <p:sp>
        <p:nvSpPr>
          <p:cNvPr id="55" name="四角形: 角を丸くする 54">
            <a:extLst>
              <a:ext uri="{FF2B5EF4-FFF2-40B4-BE49-F238E27FC236}">
                <a16:creationId xmlns:a16="http://schemas.microsoft.com/office/drawing/2014/main" id="{5DB91F60-3272-6450-D1C9-F5C454EE0A31}"/>
              </a:ext>
            </a:extLst>
          </p:cNvPr>
          <p:cNvSpPr/>
          <p:nvPr/>
        </p:nvSpPr>
        <p:spPr>
          <a:xfrm>
            <a:off x="3131840" y="1920496"/>
            <a:ext cx="2079012" cy="3943744"/>
          </a:xfrm>
          <a:prstGeom prst="roundRect">
            <a:avLst/>
          </a:prstGeom>
          <a:noFill/>
          <a:ln>
            <a:solidFill>
              <a:srgbClr val="0070C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右 15">
            <a:extLst>
              <a:ext uri="{FF2B5EF4-FFF2-40B4-BE49-F238E27FC236}">
                <a16:creationId xmlns:a16="http://schemas.microsoft.com/office/drawing/2014/main" id="{28D814B6-69E2-6D9D-7E66-070B6097867B}"/>
              </a:ext>
            </a:extLst>
          </p:cNvPr>
          <p:cNvSpPr/>
          <p:nvPr/>
        </p:nvSpPr>
        <p:spPr>
          <a:xfrm>
            <a:off x="2339752" y="2523555"/>
            <a:ext cx="880969" cy="325667"/>
          </a:xfrm>
          <a:prstGeom prst="rightArrow">
            <a:avLst/>
          </a:prstGeom>
          <a:solidFill>
            <a:srgbClr val="FFCCCC"/>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矢印: 右 55">
            <a:extLst>
              <a:ext uri="{FF2B5EF4-FFF2-40B4-BE49-F238E27FC236}">
                <a16:creationId xmlns:a16="http://schemas.microsoft.com/office/drawing/2014/main" id="{D33CA48F-DEE6-534E-56FD-4808FCAE74CA}"/>
              </a:ext>
            </a:extLst>
          </p:cNvPr>
          <p:cNvSpPr/>
          <p:nvPr/>
        </p:nvSpPr>
        <p:spPr>
          <a:xfrm>
            <a:off x="2339752" y="4765451"/>
            <a:ext cx="880969" cy="325667"/>
          </a:xfrm>
          <a:prstGeom prst="rightArrow">
            <a:avLst/>
          </a:prstGeom>
          <a:solidFill>
            <a:srgbClr val="99FFCC"/>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矢印: 右 56">
            <a:extLst>
              <a:ext uri="{FF2B5EF4-FFF2-40B4-BE49-F238E27FC236}">
                <a16:creationId xmlns:a16="http://schemas.microsoft.com/office/drawing/2014/main" id="{2E44349A-0DC1-3B8E-90A7-B7ACD7B46275}"/>
              </a:ext>
            </a:extLst>
          </p:cNvPr>
          <p:cNvSpPr/>
          <p:nvPr/>
        </p:nvSpPr>
        <p:spPr>
          <a:xfrm rot="2842441">
            <a:off x="4464293" y="3668503"/>
            <a:ext cx="2749432" cy="280355"/>
          </a:xfrm>
          <a:prstGeom prst="rightArrow">
            <a:avLst/>
          </a:prstGeom>
          <a:solidFill>
            <a:srgbClr val="FFCCCC"/>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矢印: 右 57">
            <a:extLst>
              <a:ext uri="{FF2B5EF4-FFF2-40B4-BE49-F238E27FC236}">
                <a16:creationId xmlns:a16="http://schemas.microsoft.com/office/drawing/2014/main" id="{EA2123AA-6D67-71E4-DDF3-FE0F54CAD1FD}"/>
              </a:ext>
            </a:extLst>
          </p:cNvPr>
          <p:cNvSpPr/>
          <p:nvPr/>
        </p:nvSpPr>
        <p:spPr>
          <a:xfrm rot="18805898">
            <a:off x="4461453" y="3715381"/>
            <a:ext cx="2658295" cy="278068"/>
          </a:xfrm>
          <a:prstGeom prst="rightArrow">
            <a:avLst/>
          </a:prstGeom>
          <a:solidFill>
            <a:srgbClr val="99FFCC"/>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75C6F8D3-AB49-29E2-1DAC-5F74FEA5BEA2}"/>
              </a:ext>
            </a:extLst>
          </p:cNvPr>
          <p:cNvSpPr txBox="1"/>
          <p:nvPr/>
        </p:nvSpPr>
        <p:spPr>
          <a:xfrm>
            <a:off x="6480212" y="1340768"/>
            <a:ext cx="2340260" cy="523220"/>
          </a:xfrm>
          <a:prstGeom prst="rect">
            <a:avLst/>
          </a:prstGeom>
          <a:solidFill>
            <a:schemeClr val="accent5">
              <a:lumMod val="20000"/>
              <a:lumOff val="80000"/>
            </a:schemeClr>
          </a:solidFill>
          <a:ln>
            <a:noFill/>
          </a:ln>
        </p:spPr>
        <p:txBody>
          <a:bodyPr wrap="square" rtlCol="0">
            <a:spAutoFit/>
          </a:bodyPr>
          <a:lstStyle/>
          <a:p>
            <a:pPr algn="ctr"/>
            <a:r>
              <a:rPr lang="en-US" altLang="ja-JP" sz="1400" dirty="0"/>
              <a:t>Incorrect display</a:t>
            </a:r>
          </a:p>
          <a:p>
            <a:pPr algn="ctr"/>
            <a:r>
              <a:rPr lang="en-US" altLang="ja-JP" sz="1400" dirty="0"/>
              <a:t>(</a:t>
            </a:r>
            <a:r>
              <a:rPr lang="ja-JP" altLang="en-US" sz="1400" dirty="0"/>
              <a:t>表示間違い</a:t>
            </a:r>
            <a:r>
              <a:rPr lang="en-US" altLang="ja-JP" sz="1400" dirty="0"/>
              <a:t>)</a:t>
            </a:r>
          </a:p>
        </p:txBody>
      </p:sp>
      <p:sp>
        <p:nvSpPr>
          <p:cNvPr id="62" name="テキスト ボックス 61">
            <a:extLst>
              <a:ext uri="{FF2B5EF4-FFF2-40B4-BE49-F238E27FC236}">
                <a16:creationId xmlns:a16="http://schemas.microsoft.com/office/drawing/2014/main" id="{E0955CCD-2C2C-D325-D32A-8580D2CFCDCD}"/>
              </a:ext>
            </a:extLst>
          </p:cNvPr>
          <p:cNvSpPr txBox="1"/>
          <p:nvPr/>
        </p:nvSpPr>
        <p:spPr>
          <a:xfrm>
            <a:off x="323528" y="44624"/>
            <a:ext cx="6768752" cy="369332"/>
          </a:xfrm>
          <a:prstGeom prst="rect">
            <a:avLst/>
          </a:prstGeom>
          <a:noFill/>
        </p:spPr>
        <p:txBody>
          <a:bodyPr wrap="square" rtlCol="0">
            <a:spAutoFit/>
          </a:bodyPr>
          <a:lstStyle/>
          <a:p>
            <a:r>
              <a:rPr lang="ja-JP" altLang="en-US" u="sng" dirty="0"/>
              <a:t>７．</a:t>
            </a:r>
            <a:r>
              <a:rPr lang="en-US" altLang="ja-JP" u="sng" dirty="0"/>
              <a:t>Estimated cause of occurrence </a:t>
            </a:r>
            <a:r>
              <a:rPr lang="ja-JP" altLang="en-US" u="sng" dirty="0"/>
              <a:t>　</a:t>
            </a:r>
            <a:r>
              <a:rPr lang="en-US" altLang="ja-JP" dirty="0"/>
              <a:t>(</a:t>
            </a:r>
            <a:r>
              <a:rPr lang="ja-JP" altLang="en-US" dirty="0"/>
              <a:t>推定発生原因</a:t>
            </a:r>
            <a:r>
              <a:rPr lang="en-US" altLang="ja-JP" dirty="0"/>
              <a:t>)</a:t>
            </a:r>
            <a:endParaRPr kumimoji="1" lang="ja-JP" altLang="en-US" u="sng" dirty="0"/>
          </a:p>
        </p:txBody>
      </p:sp>
      <p:sp>
        <p:nvSpPr>
          <p:cNvPr id="63" name="テキスト ボックス 62">
            <a:extLst>
              <a:ext uri="{FF2B5EF4-FFF2-40B4-BE49-F238E27FC236}">
                <a16:creationId xmlns:a16="http://schemas.microsoft.com/office/drawing/2014/main" id="{BFC8951A-1912-8D8A-C369-3D3064A28285}"/>
              </a:ext>
            </a:extLst>
          </p:cNvPr>
          <p:cNvSpPr txBox="1"/>
          <p:nvPr/>
        </p:nvSpPr>
        <p:spPr>
          <a:xfrm>
            <a:off x="126102" y="1628800"/>
            <a:ext cx="1205538" cy="307777"/>
          </a:xfrm>
          <a:prstGeom prst="rect">
            <a:avLst/>
          </a:prstGeom>
          <a:solidFill>
            <a:srgbClr val="FFFFCC"/>
          </a:solidFill>
          <a:ln>
            <a:solidFill>
              <a:schemeClr val="tx1"/>
            </a:solidFill>
          </a:ln>
        </p:spPr>
        <p:txBody>
          <a:bodyPr wrap="square" rtlCol="0">
            <a:spAutoFit/>
          </a:bodyPr>
          <a:lstStyle/>
          <a:p>
            <a:pPr algn="ctr"/>
            <a:r>
              <a:rPr lang="en-US" altLang="ja-JP" sz="1400" dirty="0"/>
              <a:t>DHA-WORLD</a:t>
            </a:r>
          </a:p>
        </p:txBody>
      </p:sp>
      <p:sp>
        <p:nvSpPr>
          <p:cNvPr id="64" name="テキスト ボックス 63">
            <a:extLst>
              <a:ext uri="{FF2B5EF4-FFF2-40B4-BE49-F238E27FC236}">
                <a16:creationId xmlns:a16="http://schemas.microsoft.com/office/drawing/2014/main" id="{D753C2F3-1E5A-2799-8BB8-44F7E07F51B3}"/>
              </a:ext>
            </a:extLst>
          </p:cNvPr>
          <p:cNvSpPr txBox="1"/>
          <p:nvPr/>
        </p:nvSpPr>
        <p:spPr>
          <a:xfrm>
            <a:off x="126102" y="3933056"/>
            <a:ext cx="1205538" cy="307777"/>
          </a:xfrm>
          <a:prstGeom prst="rect">
            <a:avLst/>
          </a:prstGeom>
          <a:solidFill>
            <a:srgbClr val="FFFFCC"/>
          </a:solidFill>
          <a:ln>
            <a:solidFill>
              <a:schemeClr val="tx1"/>
            </a:solidFill>
          </a:ln>
        </p:spPr>
        <p:txBody>
          <a:bodyPr wrap="square" rtlCol="0">
            <a:spAutoFit/>
          </a:bodyPr>
          <a:lstStyle/>
          <a:p>
            <a:pPr algn="ctr"/>
            <a:r>
              <a:rPr lang="en-US" altLang="ja-JP" sz="1400" dirty="0"/>
              <a:t>PX4</a:t>
            </a:r>
          </a:p>
        </p:txBody>
      </p:sp>
      <p:sp>
        <p:nvSpPr>
          <p:cNvPr id="5" name="四角形: 角を丸くする 4">
            <a:extLst>
              <a:ext uri="{FF2B5EF4-FFF2-40B4-BE49-F238E27FC236}">
                <a16:creationId xmlns:a16="http://schemas.microsoft.com/office/drawing/2014/main" id="{DF8C6534-A347-19B8-856E-AA939CDB45CE}"/>
              </a:ext>
            </a:extLst>
          </p:cNvPr>
          <p:cNvSpPr/>
          <p:nvPr/>
        </p:nvSpPr>
        <p:spPr>
          <a:xfrm>
            <a:off x="5354868" y="3563143"/>
            <a:ext cx="1038709" cy="523801"/>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sz="1400" dirty="0">
                <a:solidFill>
                  <a:schemeClr val="tx1"/>
                </a:solidFill>
              </a:rPr>
              <a:t>Mixed</a:t>
            </a:r>
          </a:p>
          <a:p>
            <a:pPr algn="ctr"/>
            <a:r>
              <a:rPr kumimoji="1" lang="en-US" altLang="ja-JP" sz="1400" dirty="0">
                <a:solidFill>
                  <a:schemeClr val="tx1"/>
                </a:solidFill>
              </a:rPr>
              <a:t>(</a:t>
            </a:r>
            <a:r>
              <a:rPr kumimoji="1" lang="ja-JP" altLang="en-US" sz="1400" dirty="0">
                <a:solidFill>
                  <a:schemeClr val="tx1"/>
                </a:solidFill>
              </a:rPr>
              <a:t>混在</a:t>
            </a:r>
            <a:r>
              <a:rPr kumimoji="1" lang="en-US" altLang="ja-JP" sz="1400" dirty="0">
                <a:solidFill>
                  <a:schemeClr val="tx1"/>
                </a:solidFill>
              </a:rPr>
              <a:t>)</a:t>
            </a:r>
          </a:p>
        </p:txBody>
      </p:sp>
      <p:sp>
        <p:nvSpPr>
          <p:cNvPr id="11" name="テキスト ボックス 10">
            <a:extLst>
              <a:ext uri="{FF2B5EF4-FFF2-40B4-BE49-F238E27FC236}">
                <a16:creationId xmlns:a16="http://schemas.microsoft.com/office/drawing/2014/main" id="{1839C5C8-A48C-3C70-1EE6-D13676E69557}"/>
              </a:ext>
            </a:extLst>
          </p:cNvPr>
          <p:cNvSpPr txBox="1"/>
          <p:nvPr/>
        </p:nvSpPr>
        <p:spPr>
          <a:xfrm>
            <a:off x="186224" y="2114412"/>
            <a:ext cx="542647" cy="307777"/>
          </a:xfrm>
          <a:prstGeom prst="rect">
            <a:avLst/>
          </a:prstGeom>
          <a:noFill/>
        </p:spPr>
        <p:txBody>
          <a:bodyPr wrap="square" rtlCol="0">
            <a:spAutoFit/>
          </a:bodyPr>
          <a:lstStyle/>
          <a:p>
            <a:pPr algn="ctr"/>
            <a:r>
              <a:rPr lang="en-US" altLang="ja-JP" sz="1400" dirty="0"/>
              <a:t>Cut</a:t>
            </a:r>
          </a:p>
        </p:txBody>
      </p:sp>
      <p:sp>
        <p:nvSpPr>
          <p:cNvPr id="15" name="テキスト ボックス 14">
            <a:extLst>
              <a:ext uri="{FF2B5EF4-FFF2-40B4-BE49-F238E27FC236}">
                <a16:creationId xmlns:a16="http://schemas.microsoft.com/office/drawing/2014/main" id="{BAB1D87F-70FF-613B-AB70-02A05F03B2B6}"/>
              </a:ext>
            </a:extLst>
          </p:cNvPr>
          <p:cNvSpPr txBox="1"/>
          <p:nvPr/>
        </p:nvSpPr>
        <p:spPr>
          <a:xfrm>
            <a:off x="196220" y="4404587"/>
            <a:ext cx="542647" cy="307777"/>
          </a:xfrm>
          <a:prstGeom prst="rect">
            <a:avLst/>
          </a:prstGeom>
          <a:noFill/>
        </p:spPr>
        <p:txBody>
          <a:bodyPr wrap="square" rtlCol="0">
            <a:spAutoFit/>
          </a:bodyPr>
          <a:lstStyle/>
          <a:p>
            <a:pPr algn="ctr"/>
            <a:r>
              <a:rPr lang="en-US" altLang="ja-JP" sz="1400" dirty="0"/>
              <a:t>Cut</a:t>
            </a:r>
          </a:p>
        </p:txBody>
      </p:sp>
      <p:pic>
        <p:nvPicPr>
          <p:cNvPr id="17" name="図 16">
            <a:extLst>
              <a:ext uri="{FF2B5EF4-FFF2-40B4-BE49-F238E27FC236}">
                <a16:creationId xmlns:a16="http://schemas.microsoft.com/office/drawing/2014/main" id="{ED3BCCDC-4B6E-B825-FE00-74F1CA062FFC}"/>
              </a:ext>
            </a:extLst>
          </p:cNvPr>
          <p:cNvPicPr>
            <a:picLocks noChangeAspect="1"/>
          </p:cNvPicPr>
          <p:nvPr/>
        </p:nvPicPr>
        <p:blipFill>
          <a:blip r:embed="rId3"/>
          <a:stretch>
            <a:fillRect/>
          </a:stretch>
        </p:blipFill>
        <p:spPr>
          <a:xfrm rot="3192988">
            <a:off x="6960166" y="2639281"/>
            <a:ext cx="247616" cy="720080"/>
          </a:xfrm>
          <a:prstGeom prst="rect">
            <a:avLst/>
          </a:prstGeom>
        </p:spPr>
      </p:pic>
      <p:pic>
        <p:nvPicPr>
          <p:cNvPr id="20" name="図 19">
            <a:extLst>
              <a:ext uri="{FF2B5EF4-FFF2-40B4-BE49-F238E27FC236}">
                <a16:creationId xmlns:a16="http://schemas.microsoft.com/office/drawing/2014/main" id="{0A3DA6F5-A937-1926-24C1-483BAD1AF411}"/>
              </a:ext>
            </a:extLst>
          </p:cNvPr>
          <p:cNvPicPr>
            <a:picLocks noChangeAspect="1"/>
          </p:cNvPicPr>
          <p:nvPr/>
        </p:nvPicPr>
        <p:blipFill>
          <a:blip r:embed="rId3"/>
          <a:stretch>
            <a:fillRect/>
          </a:stretch>
        </p:blipFill>
        <p:spPr>
          <a:xfrm rot="3192988">
            <a:off x="7038027" y="4895876"/>
            <a:ext cx="247616" cy="720080"/>
          </a:xfrm>
          <a:prstGeom prst="rect">
            <a:avLst/>
          </a:prstGeom>
        </p:spPr>
      </p:pic>
    </p:spTree>
    <p:extLst>
      <p:ext uri="{BB962C8B-B14F-4D97-AF65-F5344CB8AC3E}">
        <p14:creationId xmlns:p14="http://schemas.microsoft.com/office/powerpoint/2010/main" val="519030400"/>
      </p:ext>
    </p:extLst>
  </p:cSld>
  <p:clrMapOvr>
    <a:masterClrMapping/>
  </p:clrMapOvr>
</p:sld>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3514</TotalTime>
  <Words>2277</Words>
  <Application>Microsoft Office PowerPoint</Application>
  <PresentationFormat>On-screen Show (4:3)</PresentationFormat>
  <Paragraphs>652</Paragraphs>
  <Slides>14</Slides>
  <Notes>0</Notes>
  <HiddenSlides>3</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1_Office ​​テーマ</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as</dc:creator>
  <cp:lastModifiedBy>Astra Daido</cp:lastModifiedBy>
  <cp:revision>155</cp:revision>
  <cp:lastPrinted>2024-05-13T03:42:11Z</cp:lastPrinted>
  <dcterms:created xsi:type="dcterms:W3CDTF">2017-02-11T07:49:10Z</dcterms:created>
  <dcterms:modified xsi:type="dcterms:W3CDTF">2024-05-20T08:29:31Z</dcterms:modified>
</cp:coreProperties>
</file>