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8" r:id="rId3"/>
    <p:sldId id="257" r:id="rId4"/>
    <p:sldId id="259" r:id="rId5"/>
    <p:sldId id="260" r:id="rId6"/>
    <p:sldId id="261" r:id="rId7"/>
    <p:sldId id="264"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896E2-CF44-44AB-B90E-F99D77A165AC}" v="18" dt="2023-07-24T07:16:49.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842"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Gupta" userId="1225794cf402e4e6" providerId="LiveId" clId="{5FF896E2-CF44-44AB-B90E-F99D77A165AC}"/>
    <pc:docChg chg="undo custSel addSld delSld modSld sldOrd">
      <pc:chgData name="Pooja Gupta" userId="1225794cf402e4e6" providerId="LiveId" clId="{5FF896E2-CF44-44AB-B90E-F99D77A165AC}" dt="2023-07-24T07:33:43.855" v="183" actId="14100"/>
      <pc:docMkLst>
        <pc:docMk/>
      </pc:docMkLst>
      <pc:sldChg chg="del">
        <pc:chgData name="Pooja Gupta" userId="1225794cf402e4e6" providerId="LiveId" clId="{5FF896E2-CF44-44AB-B90E-F99D77A165AC}" dt="2023-07-12T07:12:01.755" v="18" actId="47"/>
        <pc:sldMkLst>
          <pc:docMk/>
          <pc:sldMk cId="3189654873" sldId="256"/>
        </pc:sldMkLst>
      </pc:sldChg>
      <pc:sldChg chg="addSp delSp modSp new del mod">
        <pc:chgData name="Pooja Gupta" userId="1225794cf402e4e6" providerId="LiveId" clId="{5FF896E2-CF44-44AB-B90E-F99D77A165AC}" dt="2023-07-24T06:58:33.388" v="65" actId="2696"/>
        <pc:sldMkLst>
          <pc:docMk/>
          <pc:sldMk cId="778424801" sldId="262"/>
        </pc:sldMkLst>
        <pc:spChg chg="mod">
          <ac:chgData name="Pooja Gupta" userId="1225794cf402e4e6" providerId="LiveId" clId="{5FF896E2-CF44-44AB-B90E-F99D77A165AC}" dt="2023-07-12T07:07:21.830" v="10" actId="14100"/>
          <ac:spMkLst>
            <pc:docMk/>
            <pc:sldMk cId="778424801" sldId="262"/>
            <ac:spMk id="2" creationId="{992D963B-19DD-2F42-6439-35AEA2E71E49}"/>
          </ac:spMkLst>
        </pc:spChg>
        <pc:spChg chg="del">
          <ac:chgData name="Pooja Gupta" userId="1225794cf402e4e6" providerId="LiveId" clId="{5FF896E2-CF44-44AB-B90E-F99D77A165AC}" dt="2023-07-12T06:58:28.763" v="1"/>
          <ac:spMkLst>
            <pc:docMk/>
            <pc:sldMk cId="778424801" sldId="262"/>
            <ac:spMk id="4" creationId="{D7C2C92B-E2A6-8239-AFE3-9BE0C6AB91F9}"/>
          </ac:spMkLst>
        </pc:spChg>
        <pc:picChg chg="add mod">
          <ac:chgData name="Pooja Gupta" userId="1225794cf402e4e6" providerId="LiveId" clId="{5FF896E2-CF44-44AB-B90E-F99D77A165AC}" dt="2023-07-12T07:10:11.278" v="15" actId="207"/>
          <ac:picMkLst>
            <pc:docMk/>
            <pc:sldMk cId="778424801" sldId="262"/>
            <ac:picMk id="1026" creationId="{8907129D-C6DB-9526-8E54-188FA3B42508}"/>
          </ac:picMkLst>
        </pc:picChg>
      </pc:sldChg>
      <pc:sldChg chg="addSp delSp modSp add mod ord modClrScheme chgLayout">
        <pc:chgData name="Pooja Gupta" userId="1225794cf402e4e6" providerId="LiveId" clId="{5FF896E2-CF44-44AB-B90E-F99D77A165AC}" dt="2023-07-12T07:14:42.863" v="63" actId="255"/>
        <pc:sldMkLst>
          <pc:docMk/>
          <pc:sldMk cId="951712856" sldId="263"/>
        </pc:sldMkLst>
        <pc:spChg chg="del mod ord">
          <ac:chgData name="Pooja Gupta" userId="1225794cf402e4e6" providerId="LiveId" clId="{5FF896E2-CF44-44AB-B90E-F99D77A165AC}" dt="2023-07-12T07:12:26.549" v="19" actId="700"/>
          <ac:spMkLst>
            <pc:docMk/>
            <pc:sldMk cId="951712856" sldId="263"/>
            <ac:spMk id="2" creationId="{992D963B-19DD-2F42-6439-35AEA2E71E49}"/>
          </ac:spMkLst>
        </pc:spChg>
        <pc:spChg chg="del mod ord">
          <ac:chgData name="Pooja Gupta" userId="1225794cf402e4e6" providerId="LiveId" clId="{5FF896E2-CF44-44AB-B90E-F99D77A165AC}" dt="2023-07-12T07:12:26.549" v="19" actId="700"/>
          <ac:spMkLst>
            <pc:docMk/>
            <pc:sldMk cId="951712856" sldId="263"/>
            <ac:spMk id="3" creationId="{9C9F2E38-D146-54A1-1812-7EC961725350}"/>
          </ac:spMkLst>
        </pc:spChg>
        <pc:spChg chg="add mod ord">
          <ac:chgData name="Pooja Gupta" userId="1225794cf402e4e6" providerId="LiveId" clId="{5FF896E2-CF44-44AB-B90E-F99D77A165AC}" dt="2023-07-12T07:14:05.337" v="49" actId="122"/>
          <ac:spMkLst>
            <pc:docMk/>
            <pc:sldMk cId="951712856" sldId="263"/>
            <ac:spMk id="4" creationId="{CDBB6A72-27BA-E347-C43A-3B91184FCCA8}"/>
          </ac:spMkLst>
        </pc:spChg>
        <pc:spChg chg="del">
          <ac:chgData name="Pooja Gupta" userId="1225794cf402e4e6" providerId="LiveId" clId="{5FF896E2-CF44-44AB-B90E-F99D77A165AC}" dt="2023-07-12T07:12:26.549" v="19" actId="700"/>
          <ac:spMkLst>
            <pc:docMk/>
            <pc:sldMk cId="951712856" sldId="263"/>
            <ac:spMk id="5" creationId="{0BB91EF1-1878-511A-8BC7-E53908A0C8ED}"/>
          </ac:spMkLst>
        </pc:spChg>
        <pc:spChg chg="del">
          <ac:chgData name="Pooja Gupta" userId="1225794cf402e4e6" providerId="LiveId" clId="{5FF896E2-CF44-44AB-B90E-F99D77A165AC}" dt="2023-07-12T07:12:26.549" v="19" actId="700"/>
          <ac:spMkLst>
            <pc:docMk/>
            <pc:sldMk cId="951712856" sldId="263"/>
            <ac:spMk id="6" creationId="{CB2EA9B5-9FE6-2908-EFB9-D796BA730B22}"/>
          </ac:spMkLst>
        </pc:spChg>
        <pc:spChg chg="add mod ord">
          <ac:chgData name="Pooja Gupta" userId="1225794cf402e4e6" providerId="LiveId" clId="{5FF896E2-CF44-44AB-B90E-F99D77A165AC}" dt="2023-07-12T07:14:42.863" v="63" actId="255"/>
          <ac:spMkLst>
            <pc:docMk/>
            <pc:sldMk cId="951712856" sldId="263"/>
            <ac:spMk id="7" creationId="{000C9B96-4426-171F-8266-2292330616E8}"/>
          </ac:spMkLst>
        </pc:spChg>
        <pc:picChg chg="mod ord">
          <ac:chgData name="Pooja Gupta" userId="1225794cf402e4e6" providerId="LiveId" clId="{5FF896E2-CF44-44AB-B90E-F99D77A165AC}" dt="2023-07-12T07:13:47.613" v="20" actId="167"/>
          <ac:picMkLst>
            <pc:docMk/>
            <pc:sldMk cId="951712856" sldId="263"/>
            <ac:picMk id="1026" creationId="{8907129D-C6DB-9526-8E54-188FA3B42508}"/>
          </ac:picMkLst>
        </pc:picChg>
      </pc:sldChg>
      <pc:sldChg chg="addSp delSp modSp new mod">
        <pc:chgData name="Pooja Gupta" userId="1225794cf402e4e6" providerId="LiveId" clId="{5FF896E2-CF44-44AB-B90E-F99D77A165AC}" dt="2023-07-24T07:03:20.052" v="70" actId="22"/>
        <pc:sldMkLst>
          <pc:docMk/>
          <pc:sldMk cId="4062807150" sldId="264"/>
        </pc:sldMkLst>
        <pc:spChg chg="mod">
          <ac:chgData name="Pooja Gupta" userId="1225794cf402e4e6" providerId="LiveId" clId="{5FF896E2-CF44-44AB-B90E-F99D77A165AC}" dt="2023-07-24T06:58:49.119" v="66"/>
          <ac:spMkLst>
            <pc:docMk/>
            <pc:sldMk cId="4062807150" sldId="264"/>
            <ac:spMk id="2" creationId="{E0B08BA2-5C51-2CCA-D4AD-6BDC8A2E893B}"/>
          </ac:spMkLst>
        </pc:spChg>
        <pc:spChg chg="mod">
          <ac:chgData name="Pooja Gupta" userId="1225794cf402e4e6" providerId="LiveId" clId="{5FF896E2-CF44-44AB-B90E-F99D77A165AC}" dt="2023-07-24T06:59:17.280" v="67"/>
          <ac:spMkLst>
            <pc:docMk/>
            <pc:sldMk cId="4062807150" sldId="264"/>
            <ac:spMk id="3" creationId="{2ED4727D-35FD-467E-5AFC-BE17F3F1874D}"/>
          </ac:spMkLst>
        </pc:spChg>
        <pc:spChg chg="del">
          <ac:chgData name="Pooja Gupta" userId="1225794cf402e4e6" providerId="LiveId" clId="{5FF896E2-CF44-44AB-B90E-F99D77A165AC}" dt="2023-07-24T07:01:54.165" v="69" actId="22"/>
          <ac:spMkLst>
            <pc:docMk/>
            <pc:sldMk cId="4062807150" sldId="264"/>
            <ac:spMk id="4" creationId="{4B50EFF6-E6B7-CAAD-353E-562A872FD78F}"/>
          </ac:spMkLst>
        </pc:spChg>
        <pc:spChg chg="mod">
          <ac:chgData name="Pooja Gupta" userId="1225794cf402e4e6" providerId="LiveId" clId="{5FF896E2-CF44-44AB-B90E-F99D77A165AC}" dt="2023-07-24T06:59:29.652" v="68"/>
          <ac:spMkLst>
            <pc:docMk/>
            <pc:sldMk cId="4062807150" sldId="264"/>
            <ac:spMk id="5" creationId="{22D86537-BB50-5758-7BDD-9C66C7A6FC41}"/>
          </ac:spMkLst>
        </pc:spChg>
        <pc:spChg chg="del">
          <ac:chgData name="Pooja Gupta" userId="1225794cf402e4e6" providerId="LiveId" clId="{5FF896E2-CF44-44AB-B90E-F99D77A165AC}" dt="2023-07-24T07:03:20.052" v="70" actId="22"/>
          <ac:spMkLst>
            <pc:docMk/>
            <pc:sldMk cId="4062807150" sldId="264"/>
            <ac:spMk id="6" creationId="{5846E94D-805C-712F-B7E6-08C456CB8D0F}"/>
          </ac:spMkLst>
        </pc:spChg>
        <pc:picChg chg="add mod ord">
          <ac:chgData name="Pooja Gupta" userId="1225794cf402e4e6" providerId="LiveId" clId="{5FF896E2-CF44-44AB-B90E-F99D77A165AC}" dt="2023-07-24T07:01:54.165" v="69" actId="22"/>
          <ac:picMkLst>
            <pc:docMk/>
            <pc:sldMk cId="4062807150" sldId="264"/>
            <ac:picMk id="8" creationId="{2CB7A2A9-A492-0B6B-7BB8-C3222A232522}"/>
          </ac:picMkLst>
        </pc:picChg>
        <pc:picChg chg="add mod ord">
          <ac:chgData name="Pooja Gupta" userId="1225794cf402e4e6" providerId="LiveId" clId="{5FF896E2-CF44-44AB-B90E-F99D77A165AC}" dt="2023-07-24T07:03:20.052" v="70" actId="22"/>
          <ac:picMkLst>
            <pc:docMk/>
            <pc:sldMk cId="4062807150" sldId="264"/>
            <ac:picMk id="10" creationId="{B00914ED-F2CD-9AAC-F3B4-6B55C3010266}"/>
          </ac:picMkLst>
        </pc:picChg>
      </pc:sldChg>
      <pc:sldChg chg="modSp new del mod">
        <pc:chgData name="Pooja Gupta" userId="1225794cf402e4e6" providerId="LiveId" clId="{5FF896E2-CF44-44AB-B90E-F99D77A165AC}" dt="2023-07-24T07:12:38.057" v="92" actId="2696"/>
        <pc:sldMkLst>
          <pc:docMk/>
          <pc:sldMk cId="2175576440" sldId="265"/>
        </pc:sldMkLst>
        <pc:spChg chg="mod">
          <ac:chgData name="Pooja Gupta" userId="1225794cf402e4e6" providerId="LiveId" clId="{5FF896E2-CF44-44AB-B90E-F99D77A165AC}" dt="2023-07-24T07:11:54.661" v="86" actId="21"/>
          <ac:spMkLst>
            <pc:docMk/>
            <pc:sldMk cId="2175576440" sldId="265"/>
            <ac:spMk id="3" creationId="{0BC3EF1D-9E66-8DC3-F013-D4BE4DD16633}"/>
          </ac:spMkLst>
        </pc:spChg>
      </pc:sldChg>
      <pc:sldChg chg="addSp modSp new mod">
        <pc:chgData name="Pooja Gupta" userId="1225794cf402e4e6" providerId="LiveId" clId="{5FF896E2-CF44-44AB-B90E-F99D77A165AC}" dt="2023-07-24T07:12:30.373" v="91" actId="20577"/>
        <pc:sldMkLst>
          <pc:docMk/>
          <pc:sldMk cId="639767843" sldId="266"/>
        </pc:sldMkLst>
        <pc:spChg chg="add mod">
          <ac:chgData name="Pooja Gupta" userId="1225794cf402e4e6" providerId="LiveId" clId="{5FF896E2-CF44-44AB-B90E-F99D77A165AC}" dt="2023-07-24T07:12:30.373" v="91" actId="20577"/>
          <ac:spMkLst>
            <pc:docMk/>
            <pc:sldMk cId="639767843" sldId="266"/>
            <ac:spMk id="2" creationId="{A3D965B8-CD36-7E1B-8F5E-776931E5118E}"/>
          </ac:spMkLst>
        </pc:spChg>
      </pc:sldChg>
      <pc:sldChg chg="addSp delSp modSp new mod modClrScheme chgLayout">
        <pc:chgData name="Pooja Gupta" userId="1225794cf402e4e6" providerId="LiveId" clId="{5FF896E2-CF44-44AB-B90E-F99D77A165AC}" dt="2023-07-24T07:16:57.894" v="103" actId="1076"/>
        <pc:sldMkLst>
          <pc:docMk/>
          <pc:sldMk cId="1447320658" sldId="267"/>
        </pc:sldMkLst>
        <pc:spChg chg="del mod ord">
          <ac:chgData name="Pooja Gupta" userId="1225794cf402e4e6" providerId="LiveId" clId="{5FF896E2-CF44-44AB-B90E-F99D77A165AC}" dt="2023-07-24T07:13:49.469" v="94" actId="700"/>
          <ac:spMkLst>
            <pc:docMk/>
            <pc:sldMk cId="1447320658" sldId="267"/>
            <ac:spMk id="2" creationId="{1BB43CCB-078C-F6D3-95FB-0B9DD4D0DE2E}"/>
          </ac:spMkLst>
        </pc:spChg>
        <pc:spChg chg="del">
          <ac:chgData name="Pooja Gupta" userId="1225794cf402e4e6" providerId="LiveId" clId="{5FF896E2-CF44-44AB-B90E-F99D77A165AC}" dt="2023-07-24T07:13:49.469" v="94" actId="700"/>
          <ac:spMkLst>
            <pc:docMk/>
            <pc:sldMk cId="1447320658" sldId="267"/>
            <ac:spMk id="3" creationId="{4188C064-9C85-7E35-52ED-CD799923498B}"/>
          </ac:spMkLst>
        </pc:spChg>
        <pc:spChg chg="del mod ord">
          <ac:chgData name="Pooja Gupta" userId="1225794cf402e4e6" providerId="LiveId" clId="{5FF896E2-CF44-44AB-B90E-F99D77A165AC}" dt="2023-07-24T07:13:49.469" v="94" actId="700"/>
          <ac:spMkLst>
            <pc:docMk/>
            <pc:sldMk cId="1447320658" sldId="267"/>
            <ac:spMk id="4" creationId="{2E36F07A-D180-D843-1A04-1C3077B12FA2}"/>
          </ac:spMkLst>
        </pc:spChg>
        <pc:spChg chg="del">
          <ac:chgData name="Pooja Gupta" userId="1225794cf402e4e6" providerId="LiveId" clId="{5FF896E2-CF44-44AB-B90E-F99D77A165AC}" dt="2023-07-24T07:13:49.469" v="94" actId="700"/>
          <ac:spMkLst>
            <pc:docMk/>
            <pc:sldMk cId="1447320658" sldId="267"/>
            <ac:spMk id="5" creationId="{58985EE0-8E33-DAD9-CD08-05E33CCCB122}"/>
          </ac:spMkLst>
        </pc:spChg>
        <pc:spChg chg="del">
          <ac:chgData name="Pooja Gupta" userId="1225794cf402e4e6" providerId="LiveId" clId="{5FF896E2-CF44-44AB-B90E-F99D77A165AC}" dt="2023-07-24T07:13:49.469" v="94" actId="700"/>
          <ac:spMkLst>
            <pc:docMk/>
            <pc:sldMk cId="1447320658" sldId="267"/>
            <ac:spMk id="6" creationId="{50F8BC7B-CB71-E6AA-D39D-2645E4840E9D}"/>
          </ac:spMkLst>
        </pc:spChg>
        <pc:spChg chg="add mod ord">
          <ac:chgData name="Pooja Gupta" userId="1225794cf402e4e6" providerId="LiveId" clId="{5FF896E2-CF44-44AB-B90E-F99D77A165AC}" dt="2023-07-24T07:16:37.240" v="100" actId="27636"/>
          <ac:spMkLst>
            <pc:docMk/>
            <pc:sldMk cId="1447320658" sldId="267"/>
            <ac:spMk id="7" creationId="{C91E8487-02F8-6248-077E-273A4F2742AC}"/>
          </ac:spMkLst>
        </pc:spChg>
        <pc:spChg chg="add del mod ord">
          <ac:chgData name="Pooja Gupta" userId="1225794cf402e4e6" providerId="LiveId" clId="{5FF896E2-CF44-44AB-B90E-F99D77A165AC}" dt="2023-07-24T07:14:31.831" v="95" actId="22"/>
          <ac:spMkLst>
            <pc:docMk/>
            <pc:sldMk cId="1447320658" sldId="267"/>
            <ac:spMk id="8" creationId="{B5DACF64-2467-2BBC-7CB7-9E620E61C09C}"/>
          </ac:spMkLst>
        </pc:spChg>
        <pc:spChg chg="add mod">
          <ac:chgData name="Pooja Gupta" userId="1225794cf402e4e6" providerId="LiveId" clId="{5FF896E2-CF44-44AB-B90E-F99D77A165AC}" dt="2023-07-24T07:16:57.894" v="103" actId="1076"/>
          <ac:spMkLst>
            <pc:docMk/>
            <pc:sldMk cId="1447320658" sldId="267"/>
            <ac:spMk id="11" creationId="{779D5FE4-FECC-916F-21EA-34ED76184025}"/>
          </ac:spMkLst>
        </pc:spChg>
        <pc:picChg chg="add mod ord">
          <ac:chgData name="Pooja Gupta" userId="1225794cf402e4e6" providerId="LiveId" clId="{5FF896E2-CF44-44AB-B90E-F99D77A165AC}" dt="2023-07-24T07:16:30.967" v="98" actId="1076"/>
          <ac:picMkLst>
            <pc:docMk/>
            <pc:sldMk cId="1447320658" sldId="267"/>
            <ac:picMk id="10" creationId="{074CD9B9-7BE1-0AFC-B984-3AB0B9EBD20D}"/>
          </ac:picMkLst>
        </pc:picChg>
      </pc:sldChg>
      <pc:sldChg chg="addSp delSp modSp new mod">
        <pc:chgData name="Pooja Gupta" userId="1225794cf402e4e6" providerId="LiveId" clId="{5FF896E2-CF44-44AB-B90E-F99D77A165AC}" dt="2023-07-24T07:22:17.097" v="123" actId="14100"/>
        <pc:sldMkLst>
          <pc:docMk/>
          <pc:sldMk cId="933813189" sldId="268"/>
        </pc:sldMkLst>
        <pc:spChg chg="mod">
          <ac:chgData name="Pooja Gupta" userId="1225794cf402e4e6" providerId="LiveId" clId="{5FF896E2-CF44-44AB-B90E-F99D77A165AC}" dt="2023-07-24T07:18:17.267" v="106" actId="122"/>
          <ac:spMkLst>
            <pc:docMk/>
            <pc:sldMk cId="933813189" sldId="268"/>
            <ac:spMk id="2" creationId="{F1590EC6-A002-4E7F-036F-4E99AAB8871D}"/>
          </ac:spMkLst>
        </pc:spChg>
        <pc:spChg chg="mod">
          <ac:chgData name="Pooja Gupta" userId="1225794cf402e4e6" providerId="LiveId" clId="{5FF896E2-CF44-44AB-B90E-F99D77A165AC}" dt="2023-07-24T07:21:03.858" v="118" actId="20577"/>
          <ac:spMkLst>
            <pc:docMk/>
            <pc:sldMk cId="933813189" sldId="268"/>
            <ac:spMk id="3" creationId="{E160DF98-5259-B384-FBF5-F1BBBF9CE07B}"/>
          </ac:spMkLst>
        </pc:spChg>
        <pc:spChg chg="del">
          <ac:chgData name="Pooja Gupta" userId="1225794cf402e4e6" providerId="LiveId" clId="{5FF896E2-CF44-44AB-B90E-F99D77A165AC}" dt="2023-07-24T07:20:22.666" v="108" actId="22"/>
          <ac:spMkLst>
            <pc:docMk/>
            <pc:sldMk cId="933813189" sldId="268"/>
            <ac:spMk id="4" creationId="{9F6AE12D-3939-2DE7-7D96-8A1EADE6376D}"/>
          </ac:spMkLst>
        </pc:spChg>
        <pc:spChg chg="mod">
          <ac:chgData name="Pooja Gupta" userId="1225794cf402e4e6" providerId="LiveId" clId="{5FF896E2-CF44-44AB-B90E-F99D77A165AC}" dt="2023-07-24T07:21:11.640" v="120" actId="1076"/>
          <ac:spMkLst>
            <pc:docMk/>
            <pc:sldMk cId="933813189" sldId="268"/>
            <ac:spMk id="5" creationId="{A1EBBBF8-145A-ADD9-0531-A9EA60E8D157}"/>
          </ac:spMkLst>
        </pc:spChg>
        <pc:spChg chg="del">
          <ac:chgData name="Pooja Gupta" userId="1225794cf402e4e6" providerId="LiveId" clId="{5FF896E2-CF44-44AB-B90E-F99D77A165AC}" dt="2023-07-24T07:22:09.043" v="121" actId="22"/>
          <ac:spMkLst>
            <pc:docMk/>
            <pc:sldMk cId="933813189" sldId="268"/>
            <ac:spMk id="6" creationId="{6EC0FD97-E1EB-50A0-0BF3-DF5EAEF54D14}"/>
          </ac:spMkLst>
        </pc:spChg>
        <pc:picChg chg="add mod ord">
          <ac:chgData name="Pooja Gupta" userId="1225794cf402e4e6" providerId="LiveId" clId="{5FF896E2-CF44-44AB-B90E-F99D77A165AC}" dt="2023-07-24T07:20:31.682" v="110" actId="14100"/>
          <ac:picMkLst>
            <pc:docMk/>
            <pc:sldMk cId="933813189" sldId="268"/>
            <ac:picMk id="8" creationId="{C4484783-4EFC-5D79-27AA-D6E8770B68FF}"/>
          </ac:picMkLst>
        </pc:picChg>
        <pc:picChg chg="add mod ord">
          <ac:chgData name="Pooja Gupta" userId="1225794cf402e4e6" providerId="LiveId" clId="{5FF896E2-CF44-44AB-B90E-F99D77A165AC}" dt="2023-07-24T07:22:17.097" v="123" actId="14100"/>
          <ac:picMkLst>
            <pc:docMk/>
            <pc:sldMk cId="933813189" sldId="268"/>
            <ac:picMk id="10" creationId="{DA5D5DB4-602E-F97F-E29C-A5D2A6B20040}"/>
          </ac:picMkLst>
        </pc:picChg>
      </pc:sldChg>
      <pc:sldChg chg="modSp new mod">
        <pc:chgData name="Pooja Gupta" userId="1225794cf402e4e6" providerId="LiveId" clId="{5FF896E2-CF44-44AB-B90E-F99D77A165AC}" dt="2023-07-24T07:27:00.304" v="169" actId="255"/>
        <pc:sldMkLst>
          <pc:docMk/>
          <pc:sldMk cId="3233619178" sldId="269"/>
        </pc:sldMkLst>
        <pc:spChg chg="mod">
          <ac:chgData name="Pooja Gupta" userId="1225794cf402e4e6" providerId="LiveId" clId="{5FF896E2-CF44-44AB-B90E-F99D77A165AC}" dt="2023-07-24T07:26:51.388" v="168" actId="20577"/>
          <ac:spMkLst>
            <pc:docMk/>
            <pc:sldMk cId="3233619178" sldId="269"/>
            <ac:spMk id="2" creationId="{758E7067-DF02-6848-EAE2-064759988A14}"/>
          </ac:spMkLst>
        </pc:spChg>
        <pc:spChg chg="mod">
          <ac:chgData name="Pooja Gupta" userId="1225794cf402e4e6" providerId="LiveId" clId="{5FF896E2-CF44-44AB-B90E-F99D77A165AC}" dt="2023-07-24T07:27:00.304" v="169" actId="255"/>
          <ac:spMkLst>
            <pc:docMk/>
            <pc:sldMk cId="3233619178" sldId="269"/>
            <ac:spMk id="3" creationId="{BBF9BBC4-409C-190C-55FA-48EF6D97920D}"/>
          </ac:spMkLst>
        </pc:spChg>
      </pc:sldChg>
      <pc:sldChg chg="delSp modSp new mod">
        <pc:chgData name="Pooja Gupta" userId="1225794cf402e4e6" providerId="LiveId" clId="{5FF896E2-CF44-44AB-B90E-F99D77A165AC}" dt="2023-07-24T07:33:43.855" v="183" actId="14100"/>
        <pc:sldMkLst>
          <pc:docMk/>
          <pc:sldMk cId="2563086254" sldId="270"/>
        </pc:sldMkLst>
        <pc:spChg chg="del">
          <ac:chgData name="Pooja Gupta" userId="1225794cf402e4e6" providerId="LiveId" clId="{5FF896E2-CF44-44AB-B90E-F99D77A165AC}" dt="2023-07-24T07:29:27.458" v="173" actId="478"/>
          <ac:spMkLst>
            <pc:docMk/>
            <pc:sldMk cId="2563086254" sldId="270"/>
            <ac:spMk id="2" creationId="{CE03FAC6-CD63-00BC-1AFE-546D357A028E}"/>
          </ac:spMkLst>
        </pc:spChg>
        <pc:spChg chg="mod">
          <ac:chgData name="Pooja Gupta" userId="1225794cf402e4e6" providerId="LiveId" clId="{5FF896E2-CF44-44AB-B90E-F99D77A165AC}" dt="2023-07-24T07:33:43.855" v="183" actId="14100"/>
          <ac:spMkLst>
            <pc:docMk/>
            <pc:sldMk cId="2563086254" sldId="270"/>
            <ac:spMk id="3" creationId="{CC5CC942-B2BA-0554-99FA-471E407D189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3AF6D6-A1A3-4B6F-A38B-2635FC16AEA9}" type="datetimeFigureOut">
              <a:rPr lang="en-IN" smtClean="0"/>
              <a:t>24-07-2023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105550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423884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83600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3331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22037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AF6D6-A1A3-4B6F-A38B-2635FC16AEA9}"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303716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AF6D6-A1A3-4B6F-A38B-2635FC16AEA9}"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806192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F6D6-A1A3-4B6F-A38B-2635FC16AE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798613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F6D6-A1A3-4B6F-A38B-2635FC16AE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72854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AF6D6-A1A3-4B6F-A38B-2635FC16AE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351034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AF6D6-A1A3-4B6F-A38B-2635FC16AE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96067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97360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AF6D6-A1A3-4B6F-A38B-2635FC16AEA9}"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56820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AF6D6-A1A3-4B6F-A38B-2635FC16AEA9}"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14553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AF6D6-A1A3-4B6F-A38B-2635FC16AEA9}"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8884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67314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AF6D6-A1A3-4B6F-A38B-2635FC16AE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EFA08-D32C-4CEA-AA98-B25F5BFF0A01}" type="slidenum">
              <a:rPr lang="en-IN" smtClean="0"/>
              <a:t>‹#›</a:t>
            </a:fld>
            <a:endParaRPr lang="en-IN"/>
          </a:p>
        </p:txBody>
      </p:sp>
    </p:spTree>
    <p:extLst>
      <p:ext uri="{BB962C8B-B14F-4D97-AF65-F5344CB8AC3E}">
        <p14:creationId xmlns:p14="http://schemas.microsoft.com/office/powerpoint/2010/main" val="23564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AF6D6-A1A3-4B6F-A38B-2635FC16AEA9}" type="datetimeFigureOut">
              <a:rPr lang="en-IN" smtClean="0"/>
              <a:t>24-07-2023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EEFA08-D32C-4CEA-AA98-B25F5BFF0A01}" type="slidenum">
              <a:rPr lang="en-IN" smtClean="0"/>
              <a:t>‹#›</a:t>
            </a:fld>
            <a:endParaRPr lang="en-IN"/>
          </a:p>
        </p:txBody>
      </p:sp>
    </p:spTree>
    <p:extLst>
      <p:ext uri="{BB962C8B-B14F-4D97-AF65-F5344CB8AC3E}">
        <p14:creationId xmlns:p14="http://schemas.microsoft.com/office/powerpoint/2010/main" val="325548517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Do Energy Drinks Affect Your Health?">
            <a:extLst>
              <a:ext uri="{FF2B5EF4-FFF2-40B4-BE49-F238E27FC236}">
                <a16:creationId xmlns:a16="http://schemas.microsoft.com/office/drawing/2014/main" id="{8907129D-C6DB-9526-8E54-188FA3B42508}"/>
              </a:ext>
            </a:extLst>
          </p:cNvPr>
          <p:cNvPicPr>
            <a:picLocks noGrp="1" noChangeAspect="1" noChangeArrowheads="1"/>
          </p:cNvPicPr>
          <p:nvPr>
            <p:ph sz="half" idx="4294967295"/>
          </p:nvPr>
        </p:nvPicPr>
        <p:blipFill>
          <a:blip r:embed="rId2">
            <a:alphaModFix amt="20000"/>
            <a:duotone>
              <a:prstClr val="black"/>
              <a:schemeClr val="accent5">
                <a:tint val="45000"/>
                <a:satMod val="400000"/>
              </a:schemeClr>
            </a:duotone>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DBB6A72-27BA-E347-C43A-3B91184FCCA8}"/>
              </a:ext>
            </a:extLst>
          </p:cNvPr>
          <p:cNvSpPr>
            <a:spLocks noGrp="1"/>
          </p:cNvSpPr>
          <p:nvPr>
            <p:ph type="ctrTitle"/>
          </p:nvPr>
        </p:nvSpPr>
        <p:spPr/>
        <p:txBody>
          <a:bodyPr/>
          <a:lstStyle/>
          <a:p>
            <a:pPr algn="ctr"/>
            <a:r>
              <a:rPr lang="en-IN" dirty="0"/>
              <a:t>Marketing Insights for Codex</a:t>
            </a:r>
          </a:p>
        </p:txBody>
      </p:sp>
      <p:sp>
        <p:nvSpPr>
          <p:cNvPr id="7" name="Subtitle 6">
            <a:extLst>
              <a:ext uri="{FF2B5EF4-FFF2-40B4-BE49-F238E27FC236}">
                <a16:creationId xmlns:a16="http://schemas.microsoft.com/office/drawing/2014/main" id="{000C9B96-4426-171F-8266-2292330616E8}"/>
              </a:ext>
            </a:extLst>
          </p:cNvPr>
          <p:cNvSpPr>
            <a:spLocks noGrp="1"/>
          </p:cNvSpPr>
          <p:nvPr>
            <p:ph type="subTitle" idx="1"/>
          </p:nvPr>
        </p:nvSpPr>
        <p:spPr/>
        <p:txBody>
          <a:bodyPr/>
          <a:lstStyle/>
          <a:p>
            <a:pPr algn="r"/>
            <a:r>
              <a:rPr lang="en-IN" sz="3200" dirty="0"/>
              <a:t>Pooja</a:t>
            </a:r>
            <a:r>
              <a:rPr lang="en-IN" dirty="0"/>
              <a:t> </a:t>
            </a:r>
            <a:r>
              <a:rPr lang="en-IN" sz="3200" dirty="0"/>
              <a:t>Gupta</a:t>
            </a:r>
          </a:p>
        </p:txBody>
      </p:sp>
    </p:spTree>
    <p:extLst>
      <p:ext uri="{BB962C8B-B14F-4D97-AF65-F5344CB8AC3E}">
        <p14:creationId xmlns:p14="http://schemas.microsoft.com/office/powerpoint/2010/main" val="95171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0EC6-A002-4E7F-036F-4E99AAB8871D}"/>
              </a:ext>
            </a:extLst>
          </p:cNvPr>
          <p:cNvSpPr>
            <a:spLocks noGrp="1"/>
          </p:cNvSpPr>
          <p:nvPr>
            <p:ph type="title"/>
          </p:nvPr>
        </p:nvSpPr>
        <p:spPr/>
        <p:txBody>
          <a:bodyPr/>
          <a:lstStyle/>
          <a:p>
            <a:pPr algn="ctr"/>
            <a:r>
              <a:rPr lang="en-IN" dirty="0"/>
              <a:t>Purchase </a:t>
            </a:r>
            <a:r>
              <a:rPr lang="en-IN" dirty="0" err="1"/>
              <a:t>Behavior</a:t>
            </a:r>
            <a:endParaRPr lang="en-IN" dirty="0"/>
          </a:p>
        </p:txBody>
      </p:sp>
      <p:sp>
        <p:nvSpPr>
          <p:cNvPr id="3" name="Text Placeholder 2">
            <a:extLst>
              <a:ext uri="{FF2B5EF4-FFF2-40B4-BE49-F238E27FC236}">
                <a16:creationId xmlns:a16="http://schemas.microsoft.com/office/drawing/2014/main" id="{E160DF98-5259-B384-FBF5-F1BBBF9CE07B}"/>
              </a:ext>
            </a:extLst>
          </p:cNvPr>
          <p:cNvSpPr>
            <a:spLocks noGrp="1"/>
          </p:cNvSpPr>
          <p:nvPr>
            <p:ph type="body" idx="1"/>
          </p:nvPr>
        </p:nvSpPr>
        <p:spPr>
          <a:xfrm>
            <a:off x="1255714" y="1837529"/>
            <a:ext cx="4649783" cy="823912"/>
          </a:xfrm>
        </p:spPr>
        <p:txBody>
          <a:bodyPr/>
          <a:lstStyle/>
          <a:p>
            <a:r>
              <a:rPr lang="en-IN" dirty="0"/>
              <a:t>Purchase location</a:t>
            </a:r>
          </a:p>
        </p:txBody>
      </p:sp>
      <p:pic>
        <p:nvPicPr>
          <p:cNvPr id="8" name="Content Placeholder 7">
            <a:extLst>
              <a:ext uri="{FF2B5EF4-FFF2-40B4-BE49-F238E27FC236}">
                <a16:creationId xmlns:a16="http://schemas.microsoft.com/office/drawing/2014/main" id="{C4484783-4EFC-5D79-27AA-D6E8770B68FF}"/>
              </a:ext>
            </a:extLst>
          </p:cNvPr>
          <p:cNvPicPr>
            <a:picLocks noGrp="1" noChangeAspect="1"/>
          </p:cNvPicPr>
          <p:nvPr>
            <p:ph sz="half" idx="2"/>
          </p:nvPr>
        </p:nvPicPr>
        <p:blipFill>
          <a:blip r:embed="rId2"/>
          <a:stretch>
            <a:fillRect/>
          </a:stretch>
        </p:blipFill>
        <p:spPr>
          <a:xfrm>
            <a:off x="1607574" y="3073400"/>
            <a:ext cx="3236281" cy="2717800"/>
          </a:xfrm>
        </p:spPr>
      </p:pic>
      <p:sp>
        <p:nvSpPr>
          <p:cNvPr id="5" name="Text Placeholder 4">
            <a:extLst>
              <a:ext uri="{FF2B5EF4-FFF2-40B4-BE49-F238E27FC236}">
                <a16:creationId xmlns:a16="http://schemas.microsoft.com/office/drawing/2014/main" id="{A1EBBBF8-145A-ADD9-0531-A9EA60E8D157}"/>
              </a:ext>
            </a:extLst>
          </p:cNvPr>
          <p:cNvSpPr>
            <a:spLocks noGrp="1"/>
          </p:cNvSpPr>
          <p:nvPr>
            <p:ph type="body" sz="quarter" idx="3"/>
          </p:nvPr>
        </p:nvSpPr>
        <p:spPr>
          <a:xfrm>
            <a:off x="6289676" y="1903541"/>
            <a:ext cx="4646610" cy="757900"/>
          </a:xfrm>
        </p:spPr>
        <p:txBody>
          <a:bodyPr/>
          <a:lstStyle/>
          <a:p>
            <a:pPr algn="ctr"/>
            <a:r>
              <a:rPr lang="en-IN" dirty="0"/>
              <a:t>Typical consumption situations</a:t>
            </a:r>
          </a:p>
        </p:txBody>
      </p:sp>
      <p:pic>
        <p:nvPicPr>
          <p:cNvPr id="10" name="Content Placeholder 9">
            <a:extLst>
              <a:ext uri="{FF2B5EF4-FFF2-40B4-BE49-F238E27FC236}">
                <a16:creationId xmlns:a16="http://schemas.microsoft.com/office/drawing/2014/main" id="{DA5D5DB4-602E-F97F-E29C-A5D2A6B20040}"/>
              </a:ext>
            </a:extLst>
          </p:cNvPr>
          <p:cNvPicPr>
            <a:picLocks noGrp="1" noChangeAspect="1"/>
          </p:cNvPicPr>
          <p:nvPr>
            <p:ph sz="quarter" idx="4"/>
          </p:nvPr>
        </p:nvPicPr>
        <p:blipFill>
          <a:blip r:embed="rId3"/>
          <a:stretch>
            <a:fillRect/>
          </a:stretch>
        </p:blipFill>
        <p:spPr>
          <a:xfrm>
            <a:off x="7187624" y="3073400"/>
            <a:ext cx="3396802" cy="2717800"/>
          </a:xfrm>
        </p:spPr>
      </p:pic>
    </p:spTree>
    <p:extLst>
      <p:ext uri="{BB962C8B-B14F-4D97-AF65-F5344CB8AC3E}">
        <p14:creationId xmlns:p14="http://schemas.microsoft.com/office/powerpoint/2010/main" val="93381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7067-DF02-6848-EAE2-064759988A14}"/>
              </a:ext>
            </a:extLst>
          </p:cNvPr>
          <p:cNvSpPr>
            <a:spLocks noGrp="1"/>
          </p:cNvSpPr>
          <p:nvPr>
            <p:ph type="title"/>
          </p:nvPr>
        </p:nvSpPr>
        <p:spPr>
          <a:xfrm>
            <a:off x="2020529" y="618518"/>
            <a:ext cx="9026882" cy="448281"/>
          </a:xfrm>
        </p:spPr>
        <p:txBody>
          <a:bodyPr>
            <a:normAutofit fontScale="90000"/>
          </a:bodyPr>
          <a:lstStyle/>
          <a:p>
            <a:pPr algn="ctr"/>
            <a:r>
              <a:rPr lang="en-IN" dirty="0"/>
              <a:t>Insights Report</a:t>
            </a:r>
          </a:p>
        </p:txBody>
      </p:sp>
      <p:sp>
        <p:nvSpPr>
          <p:cNvPr id="3" name="Content Placeholder 2">
            <a:extLst>
              <a:ext uri="{FF2B5EF4-FFF2-40B4-BE49-F238E27FC236}">
                <a16:creationId xmlns:a16="http://schemas.microsoft.com/office/drawing/2014/main" id="{BBF9BBC4-409C-190C-55FA-48EF6D97920D}"/>
              </a:ext>
            </a:extLst>
          </p:cNvPr>
          <p:cNvSpPr>
            <a:spLocks noGrp="1"/>
          </p:cNvSpPr>
          <p:nvPr>
            <p:ph idx="1"/>
          </p:nvPr>
        </p:nvSpPr>
        <p:spPr>
          <a:xfrm>
            <a:off x="1342103" y="1268361"/>
            <a:ext cx="9705308" cy="4522840"/>
          </a:xfrm>
        </p:spPr>
        <p:txBody>
          <a:bodyPr>
            <a:noAutofit/>
          </a:bodyPr>
          <a:lstStyle/>
          <a:p>
            <a:r>
              <a:rPr lang="en-US" sz="1800" dirty="0"/>
              <a:t>Demographic Insights:</a:t>
            </a:r>
            <a:br>
              <a:rPr lang="en-US" sz="1800" dirty="0"/>
            </a:br>
            <a:r>
              <a:rPr lang="en-US" sz="1800" dirty="0"/>
              <a:t> a. Our survey indicates that mostly males showed a preference for energy drinks.</a:t>
            </a:r>
            <a:br>
              <a:rPr lang="en-US" sz="1800" dirty="0"/>
            </a:br>
            <a:r>
              <a:rPr lang="en-US" sz="1800" dirty="0"/>
              <a:t> b. The dominant age group that prefers energy drinks is between 19-30 years old.</a:t>
            </a:r>
            <a:br>
              <a:rPr lang="en-US" sz="1800" dirty="0"/>
            </a:br>
            <a:r>
              <a:rPr lang="en-US" sz="1800" dirty="0"/>
              <a:t> c. Online ads marketing channels have proven to be effective in reaching young individuals aged 15-30.</a:t>
            </a:r>
          </a:p>
          <a:p>
            <a:r>
              <a:rPr lang="en-US" sz="1800" dirty="0"/>
              <a:t>Consumer Preferences: </a:t>
            </a:r>
            <a:br>
              <a:rPr lang="en-US" sz="1800" dirty="0"/>
            </a:br>
            <a:r>
              <a:rPr lang="en-US" sz="1800" dirty="0"/>
              <a:t>a. Caffeine is the preferred ingredient among respondents. </a:t>
            </a:r>
            <a:br>
              <a:rPr lang="en-US" sz="1800" dirty="0"/>
            </a:br>
            <a:r>
              <a:rPr lang="en-US" sz="1800" dirty="0"/>
              <a:t>b. Respondents showed a preference for compact and portable cans.</a:t>
            </a:r>
          </a:p>
          <a:p>
            <a:r>
              <a:rPr lang="en-US" sz="1800" dirty="0"/>
              <a:t>Competition Analysis: </a:t>
            </a:r>
            <a:br>
              <a:rPr lang="en-US" sz="1800" dirty="0"/>
            </a:br>
            <a:r>
              <a:rPr lang="en-US" sz="1800" dirty="0"/>
              <a:t>a. Cola-</a:t>
            </a:r>
            <a:r>
              <a:rPr lang="en-US" sz="1800" dirty="0" err="1"/>
              <a:t>Coka</a:t>
            </a:r>
            <a:r>
              <a:rPr lang="en-US" sz="1800" dirty="0"/>
              <a:t>, </a:t>
            </a:r>
            <a:r>
              <a:rPr lang="en-US" sz="1800" dirty="0" err="1"/>
              <a:t>Bepsi</a:t>
            </a:r>
            <a:r>
              <a:rPr lang="en-US" sz="1800" dirty="0"/>
              <a:t>, Gangster, and Blue Bull are the leading brands in the market. </a:t>
            </a:r>
            <a:br>
              <a:rPr lang="en-US" sz="1800" dirty="0"/>
            </a:br>
            <a:r>
              <a:rPr lang="en-US" sz="1800" dirty="0"/>
              <a:t>b. The primary reasons consumers prefer these brands are brand reputation, taste/flavor preference, and availability.</a:t>
            </a:r>
            <a:endParaRPr lang="en-IN" sz="1800" dirty="0"/>
          </a:p>
        </p:txBody>
      </p:sp>
    </p:spTree>
    <p:extLst>
      <p:ext uri="{BB962C8B-B14F-4D97-AF65-F5344CB8AC3E}">
        <p14:creationId xmlns:p14="http://schemas.microsoft.com/office/powerpoint/2010/main" val="323361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CC942-B2BA-0554-99FA-471E407D1899}"/>
              </a:ext>
            </a:extLst>
          </p:cNvPr>
          <p:cNvSpPr>
            <a:spLocks noGrp="1"/>
          </p:cNvSpPr>
          <p:nvPr>
            <p:ph idx="1"/>
          </p:nvPr>
        </p:nvSpPr>
        <p:spPr>
          <a:xfrm>
            <a:off x="899652" y="516194"/>
            <a:ext cx="10147759" cy="5501148"/>
          </a:xfrm>
        </p:spPr>
        <p:txBody>
          <a:bodyPr>
            <a:normAutofit fontScale="70000" lnSpcReduction="20000"/>
          </a:bodyPr>
          <a:lstStyle/>
          <a:p>
            <a:r>
              <a:rPr lang="en-US" sz="2600" dirty="0"/>
              <a:t>Marketing Channels and Brand Awareness: a. Marketing channel to reach more customers: Online ads marketing channels have shown the potential to reach a wider customer base. b. Brand awareness: More than 50% of respondents have never heard of our energy drinks or tried them before.</a:t>
            </a:r>
          </a:p>
          <a:p>
            <a:endParaRPr lang="en-US" sz="2600" dirty="0"/>
          </a:p>
          <a:p>
            <a:r>
              <a:rPr lang="en-US" sz="2600" dirty="0"/>
              <a:t>Brand Penetration: a. Cities to focus on: To increase brand penetration, we should focus on Lucknow, Jaipur, Delhi, Ahmedabad, and Kolkata, which are a mix of tier 1 and tier 2 cities.</a:t>
            </a:r>
          </a:p>
          <a:p>
            <a:endParaRPr lang="en-US" sz="2600" dirty="0"/>
          </a:p>
          <a:p>
            <a:r>
              <a:rPr lang="en-US" sz="2600" dirty="0"/>
              <a:t>Purchase Behavior: </a:t>
            </a:r>
            <a:br>
              <a:rPr lang="en-US" sz="2600" dirty="0"/>
            </a:br>
            <a:r>
              <a:rPr lang="en-US" sz="2600" dirty="0"/>
              <a:t>a. Supermarkets are the preferred choice for purchasing energy drinks. </a:t>
            </a:r>
            <a:br>
              <a:rPr lang="en-US" sz="2600" dirty="0"/>
            </a:br>
            <a:r>
              <a:rPr lang="en-US" sz="2600" dirty="0"/>
              <a:t>b. Sports/exercise activities are the most common situations where energy drinks are consumed. </a:t>
            </a:r>
            <a:br>
              <a:rPr lang="en-US" sz="2600" dirty="0"/>
            </a:br>
            <a:r>
              <a:rPr lang="en-US" sz="2600" dirty="0"/>
              <a:t>c. Factors such as price range (specifically the 50-99 category) and limited edition packaging influence respondents' purchase decisions.</a:t>
            </a:r>
          </a:p>
          <a:p>
            <a:endParaRPr lang="en-US" sz="2600" dirty="0"/>
          </a:p>
          <a:p>
            <a:r>
              <a:rPr lang="en-US" sz="2600" dirty="0"/>
              <a:t>Product Development: a. Areas to focus on for product development: Brand reputation and taste/flavor preference are the key areas that require attention.</a:t>
            </a:r>
          </a:p>
          <a:p>
            <a:endParaRPr lang="en-IN" dirty="0"/>
          </a:p>
        </p:txBody>
      </p:sp>
    </p:spTree>
    <p:extLst>
      <p:ext uri="{BB962C8B-B14F-4D97-AF65-F5344CB8AC3E}">
        <p14:creationId xmlns:p14="http://schemas.microsoft.com/office/powerpoint/2010/main" val="256308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D4C7-669E-D862-7362-091B8E5652C4}"/>
              </a:ext>
            </a:extLst>
          </p:cNvPr>
          <p:cNvSpPr>
            <a:spLocks noGrp="1"/>
          </p:cNvSpPr>
          <p:nvPr>
            <p:ph type="title"/>
          </p:nvPr>
        </p:nvSpPr>
        <p:spPr/>
        <p:txBody>
          <a:bodyPr/>
          <a:lstStyle/>
          <a:p>
            <a:pPr algn="ctr"/>
            <a:r>
              <a:rPr lang="en-IN" dirty="0"/>
              <a:t>Objectives</a:t>
            </a:r>
            <a:br>
              <a:rPr lang="en-IN" dirty="0"/>
            </a:br>
            <a:endParaRPr lang="en-IN" dirty="0"/>
          </a:p>
        </p:txBody>
      </p:sp>
      <p:sp>
        <p:nvSpPr>
          <p:cNvPr id="3" name="Content Placeholder 2">
            <a:extLst>
              <a:ext uri="{FF2B5EF4-FFF2-40B4-BE49-F238E27FC236}">
                <a16:creationId xmlns:a16="http://schemas.microsoft.com/office/drawing/2014/main" id="{B9FA88B1-89FB-BF10-43A5-C9B9EF2589A0}"/>
              </a:ext>
            </a:extLst>
          </p:cNvPr>
          <p:cNvSpPr>
            <a:spLocks noGrp="1"/>
          </p:cNvSpPr>
          <p:nvPr>
            <p:ph idx="1"/>
          </p:nvPr>
        </p:nvSpPr>
        <p:spPr/>
        <p:txBody>
          <a:bodyPr>
            <a:normAutofit fontScale="85000" lnSpcReduction="10000"/>
          </a:bodyPr>
          <a:lstStyle/>
          <a:p>
            <a:pPr algn="l"/>
            <a:r>
              <a:rPr lang="en-US" b="0" i="0" dirty="0" err="1">
                <a:solidFill>
                  <a:srgbClr val="000000"/>
                </a:solidFill>
                <a:effectLst/>
                <a:latin typeface="Helvetica Neue"/>
              </a:rPr>
              <a:t>CodeX</a:t>
            </a:r>
            <a:r>
              <a:rPr lang="en-US" b="0" i="0" dirty="0">
                <a:solidFill>
                  <a:srgbClr val="000000"/>
                </a:solidFill>
                <a:effectLst/>
                <a:latin typeface="Helvetica Neue"/>
              </a:rPr>
              <a:t> is a German beverage company that is aiming to make its mark in the Indian market. A few months ago, they launched their energy drink in 10 cities of India.</a:t>
            </a:r>
          </a:p>
          <a:p>
            <a:pPr algn="l"/>
            <a:r>
              <a:rPr lang="en-US" b="0" i="0" dirty="0">
                <a:solidFill>
                  <a:srgbClr val="000000"/>
                </a:solidFill>
                <a:effectLst/>
                <a:latin typeface="Helvetica Neue"/>
              </a:rPr>
              <a:t>The Marketing team is responsible for increasing brand awareness, market share, and product development. They conducted a survey in those 10 cities and received results from 10k respondents. </a:t>
            </a:r>
          </a:p>
          <a:p>
            <a:pPr algn="l"/>
            <a:r>
              <a:rPr lang="en-US" b="0" i="0" dirty="0">
                <a:solidFill>
                  <a:srgbClr val="000000"/>
                </a:solidFill>
                <a:effectLst/>
                <a:latin typeface="Helvetica Neue"/>
              </a:rPr>
              <a:t>I would like to present to you a comprehensive analysis and insights derived from our recent survey on energy drink preferences. These insights will help us gain a better understanding of our target market and guide our strategic decision-making process.</a:t>
            </a:r>
          </a:p>
          <a:p>
            <a:endParaRPr lang="en-IN" dirty="0"/>
          </a:p>
        </p:txBody>
      </p:sp>
    </p:spTree>
    <p:extLst>
      <p:ext uri="{BB962C8B-B14F-4D97-AF65-F5344CB8AC3E}">
        <p14:creationId xmlns:p14="http://schemas.microsoft.com/office/powerpoint/2010/main" val="359416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AC96-C4C3-35D1-24D3-99605FB0527C}"/>
              </a:ext>
            </a:extLst>
          </p:cNvPr>
          <p:cNvSpPr>
            <a:spLocks noGrp="1"/>
          </p:cNvSpPr>
          <p:nvPr>
            <p:ph type="title"/>
          </p:nvPr>
        </p:nvSpPr>
        <p:spPr/>
        <p:txBody>
          <a:bodyPr>
            <a:normAutofit/>
          </a:bodyPr>
          <a:lstStyle/>
          <a:p>
            <a:pPr algn="ctr"/>
            <a:r>
              <a:rPr lang="en-IN" b="0" i="0" dirty="0">
                <a:solidFill>
                  <a:srgbClr val="000000"/>
                </a:solidFill>
                <a:effectLst/>
                <a:latin typeface="Helvetica Neue"/>
              </a:rPr>
              <a:t>Consumer Preferences</a:t>
            </a:r>
            <a:br>
              <a:rPr lang="en-IN" b="0" i="0" dirty="0">
                <a:solidFill>
                  <a:srgbClr val="000000"/>
                </a:solidFill>
                <a:effectLst/>
                <a:latin typeface="Helvetica Neue"/>
              </a:rPr>
            </a:br>
            <a:r>
              <a:rPr lang="en-IN" b="0" i="0" dirty="0">
                <a:solidFill>
                  <a:srgbClr val="000000"/>
                </a:solidFill>
                <a:effectLst/>
                <a:latin typeface="Helvetica Neue"/>
              </a:rPr>
              <a:t>Analysis</a:t>
            </a:r>
            <a:endParaRPr lang="en-IN" dirty="0"/>
          </a:p>
        </p:txBody>
      </p:sp>
      <p:sp>
        <p:nvSpPr>
          <p:cNvPr id="4" name="Text Placeholder 3">
            <a:extLst>
              <a:ext uri="{FF2B5EF4-FFF2-40B4-BE49-F238E27FC236}">
                <a16:creationId xmlns:a16="http://schemas.microsoft.com/office/drawing/2014/main" id="{36BAE894-69A4-C2FC-0C76-411388EDAA7F}"/>
              </a:ext>
            </a:extLst>
          </p:cNvPr>
          <p:cNvSpPr>
            <a:spLocks noGrp="1"/>
          </p:cNvSpPr>
          <p:nvPr>
            <p:ph type="body" idx="1"/>
          </p:nvPr>
        </p:nvSpPr>
        <p:spPr>
          <a:xfrm>
            <a:off x="1408113" y="2095741"/>
            <a:ext cx="4649783" cy="823912"/>
          </a:xfrm>
        </p:spPr>
        <p:txBody>
          <a:bodyPr>
            <a:noAutofit/>
          </a:bodyPr>
          <a:lstStyle/>
          <a:p>
            <a:r>
              <a:rPr lang="en-US" sz="1400" b="0" i="0" dirty="0">
                <a:solidFill>
                  <a:srgbClr val="000000"/>
                </a:solidFill>
                <a:effectLst/>
                <a:latin typeface="Helvetica Neue"/>
              </a:rPr>
              <a:t> </a:t>
            </a:r>
            <a:r>
              <a:rPr lang="en-US" sz="1600" b="0" i="0" dirty="0">
                <a:solidFill>
                  <a:srgbClr val="000000"/>
                </a:solidFill>
                <a:effectLst/>
                <a:latin typeface="Helvetica Neue"/>
              </a:rPr>
              <a:t>preferred ingredients of energy drinks </a:t>
            </a:r>
            <a:br>
              <a:rPr lang="en-US" sz="1600" b="0" i="0" dirty="0">
                <a:solidFill>
                  <a:srgbClr val="000000"/>
                </a:solidFill>
                <a:effectLst/>
                <a:latin typeface="Helvetica Neue"/>
              </a:rPr>
            </a:br>
            <a:r>
              <a:rPr lang="en-US" sz="1600" b="0" i="0" dirty="0">
                <a:solidFill>
                  <a:srgbClr val="000000"/>
                </a:solidFill>
                <a:effectLst/>
                <a:latin typeface="Helvetica Neue"/>
              </a:rPr>
              <a:t>Caffeine is the preferred ingredient among respondents</a:t>
            </a:r>
            <a:endParaRPr lang="en-IN" sz="1600" dirty="0"/>
          </a:p>
        </p:txBody>
      </p:sp>
      <p:pic>
        <p:nvPicPr>
          <p:cNvPr id="6" name="Content Placeholder 5">
            <a:extLst>
              <a:ext uri="{FF2B5EF4-FFF2-40B4-BE49-F238E27FC236}">
                <a16:creationId xmlns:a16="http://schemas.microsoft.com/office/drawing/2014/main" id="{F0B6017F-0730-63EC-4803-72DDF2FC7118}"/>
              </a:ext>
            </a:extLst>
          </p:cNvPr>
          <p:cNvPicPr>
            <a:picLocks noGrp="1" noChangeAspect="1"/>
          </p:cNvPicPr>
          <p:nvPr>
            <p:ph sz="half" idx="2"/>
          </p:nvPr>
        </p:nvPicPr>
        <p:blipFill>
          <a:blip r:embed="rId2"/>
          <a:stretch>
            <a:fillRect/>
          </a:stretch>
        </p:blipFill>
        <p:spPr>
          <a:xfrm>
            <a:off x="1408113" y="3124626"/>
            <a:ext cx="3670689" cy="3203896"/>
          </a:xfrm>
        </p:spPr>
      </p:pic>
      <p:sp>
        <p:nvSpPr>
          <p:cNvPr id="7" name="Text Placeholder 6">
            <a:extLst>
              <a:ext uri="{FF2B5EF4-FFF2-40B4-BE49-F238E27FC236}">
                <a16:creationId xmlns:a16="http://schemas.microsoft.com/office/drawing/2014/main" id="{0CC90B6F-18EA-B572-07E4-A075E072B9B1}"/>
              </a:ext>
            </a:extLst>
          </p:cNvPr>
          <p:cNvSpPr>
            <a:spLocks noGrp="1"/>
          </p:cNvSpPr>
          <p:nvPr>
            <p:ph type="body" sz="quarter" idx="3"/>
          </p:nvPr>
        </p:nvSpPr>
        <p:spPr>
          <a:xfrm>
            <a:off x="6324598" y="1983892"/>
            <a:ext cx="4646602" cy="823912"/>
          </a:xfrm>
        </p:spPr>
        <p:txBody>
          <a:bodyPr>
            <a:normAutofit fontScale="62500" lnSpcReduction="20000"/>
          </a:bodyPr>
          <a:lstStyle/>
          <a:p>
            <a:r>
              <a:rPr lang="en-US" sz="2200" b="0" i="0" dirty="0">
                <a:solidFill>
                  <a:srgbClr val="000000"/>
                </a:solidFill>
                <a:effectLst/>
                <a:latin typeface="Helvetica Neue"/>
              </a:rPr>
              <a:t>Packaging preferences:</a:t>
            </a:r>
          </a:p>
          <a:p>
            <a:r>
              <a:rPr lang="en-US" sz="2200" b="0" i="0" dirty="0">
                <a:solidFill>
                  <a:srgbClr val="000000"/>
                </a:solidFill>
                <a:effectLst/>
                <a:latin typeface="Helvetica Neue"/>
              </a:rPr>
              <a:t> Respondents showed a preference</a:t>
            </a:r>
          </a:p>
          <a:p>
            <a:r>
              <a:rPr lang="en-US" sz="2200" b="0" i="0" dirty="0">
                <a:solidFill>
                  <a:srgbClr val="000000"/>
                </a:solidFill>
                <a:effectLst/>
                <a:latin typeface="Helvetica Neue"/>
              </a:rPr>
              <a:t> for compact and portable cans</a:t>
            </a:r>
            <a:endParaRPr lang="en-IN" sz="2200" dirty="0"/>
          </a:p>
        </p:txBody>
      </p:sp>
      <p:pic>
        <p:nvPicPr>
          <p:cNvPr id="10" name="Content Placeholder 9">
            <a:extLst>
              <a:ext uri="{FF2B5EF4-FFF2-40B4-BE49-F238E27FC236}">
                <a16:creationId xmlns:a16="http://schemas.microsoft.com/office/drawing/2014/main" id="{3D24EA1B-6BD5-516D-6252-B2A847779C9C}"/>
              </a:ext>
            </a:extLst>
          </p:cNvPr>
          <p:cNvPicPr>
            <a:picLocks noGrp="1" noChangeAspect="1"/>
          </p:cNvPicPr>
          <p:nvPr>
            <p:ph sz="quarter" idx="4"/>
          </p:nvPr>
        </p:nvPicPr>
        <p:blipFill>
          <a:blip r:embed="rId3"/>
          <a:stretch>
            <a:fillRect/>
          </a:stretch>
        </p:blipFill>
        <p:spPr>
          <a:xfrm>
            <a:off x="6555545" y="3053365"/>
            <a:ext cx="4130155" cy="3275157"/>
          </a:xfrm>
        </p:spPr>
      </p:pic>
    </p:spTree>
    <p:extLst>
      <p:ext uri="{BB962C8B-B14F-4D97-AF65-F5344CB8AC3E}">
        <p14:creationId xmlns:p14="http://schemas.microsoft.com/office/powerpoint/2010/main" val="235433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E08A-0FE6-9A22-B395-A3ADFC7202D9}"/>
              </a:ext>
            </a:extLst>
          </p:cNvPr>
          <p:cNvSpPr>
            <a:spLocks noGrp="1"/>
          </p:cNvSpPr>
          <p:nvPr>
            <p:ph type="title"/>
          </p:nvPr>
        </p:nvSpPr>
        <p:spPr>
          <a:xfrm>
            <a:off x="1146705" y="254566"/>
            <a:ext cx="9127548" cy="1639884"/>
          </a:xfrm>
        </p:spPr>
        <p:txBody>
          <a:bodyPr/>
          <a:lstStyle/>
          <a:p>
            <a:pPr algn="ctr"/>
            <a:r>
              <a:rPr kumimoji="0" lang="en-IN" sz="3600" b="0" i="0" u="none" strike="noStrike" kern="1200" cap="all" spc="0" normalizeH="0" baseline="0" noProof="0" dirty="0">
                <a:ln>
                  <a:noFill/>
                </a:ln>
                <a:solidFill>
                  <a:srgbClr val="000000"/>
                </a:solidFill>
                <a:effectLst/>
                <a:uLnTx/>
                <a:uFillTx/>
                <a:latin typeface="Helvetica Neue"/>
                <a:ea typeface="+mj-ea"/>
                <a:cs typeface="+mj-cs"/>
              </a:rPr>
              <a:t>Consumer Preferences</a:t>
            </a:r>
            <a:br>
              <a:rPr kumimoji="0" lang="en-IN" sz="3600" b="0" i="0" u="none" strike="noStrike" kern="1200" cap="all" spc="0" normalizeH="0" baseline="0" noProof="0" dirty="0">
                <a:ln>
                  <a:noFill/>
                </a:ln>
                <a:solidFill>
                  <a:srgbClr val="000000"/>
                </a:solidFill>
                <a:effectLst/>
                <a:uLnTx/>
                <a:uFillTx/>
                <a:latin typeface="Helvetica Neue"/>
                <a:ea typeface="+mj-ea"/>
                <a:cs typeface="+mj-cs"/>
              </a:rPr>
            </a:br>
            <a:r>
              <a:rPr kumimoji="0" lang="en-IN" sz="3600" b="0" i="0" u="none" strike="noStrike" kern="1200" cap="all" spc="0" normalizeH="0" baseline="0" noProof="0" dirty="0">
                <a:ln>
                  <a:noFill/>
                </a:ln>
                <a:solidFill>
                  <a:srgbClr val="000000"/>
                </a:solidFill>
                <a:effectLst/>
                <a:uLnTx/>
                <a:uFillTx/>
                <a:latin typeface="Helvetica Neue"/>
                <a:ea typeface="+mj-ea"/>
                <a:cs typeface="+mj-cs"/>
              </a:rPr>
              <a:t>Analysis</a:t>
            </a:r>
            <a:endParaRPr lang="en-IN" dirty="0"/>
          </a:p>
        </p:txBody>
      </p:sp>
      <p:pic>
        <p:nvPicPr>
          <p:cNvPr id="8" name="Content Placeholder 7">
            <a:extLst>
              <a:ext uri="{FF2B5EF4-FFF2-40B4-BE49-F238E27FC236}">
                <a16:creationId xmlns:a16="http://schemas.microsoft.com/office/drawing/2014/main" id="{98FDEB11-B3F9-0403-D8EF-7C1B7003247C}"/>
              </a:ext>
            </a:extLst>
          </p:cNvPr>
          <p:cNvPicPr>
            <a:picLocks noGrp="1" noChangeAspect="1"/>
          </p:cNvPicPr>
          <p:nvPr>
            <p:ph idx="1"/>
          </p:nvPr>
        </p:nvPicPr>
        <p:blipFill>
          <a:blip r:embed="rId2"/>
          <a:stretch>
            <a:fillRect/>
          </a:stretch>
        </p:blipFill>
        <p:spPr>
          <a:xfrm>
            <a:off x="5949338" y="1894450"/>
            <a:ext cx="4324915" cy="3896750"/>
          </a:xfrm>
        </p:spPr>
      </p:pic>
      <p:sp>
        <p:nvSpPr>
          <p:cNvPr id="3" name="Text Placeholder 2">
            <a:extLst>
              <a:ext uri="{FF2B5EF4-FFF2-40B4-BE49-F238E27FC236}">
                <a16:creationId xmlns:a16="http://schemas.microsoft.com/office/drawing/2014/main" id="{698B7366-C2DE-B905-1D5A-7C83BE76BA84}"/>
              </a:ext>
            </a:extLst>
          </p:cNvPr>
          <p:cNvSpPr>
            <a:spLocks noGrp="1"/>
          </p:cNvSpPr>
          <p:nvPr>
            <p:ph type="body" sz="half" idx="2"/>
          </p:nvPr>
        </p:nvSpPr>
        <p:spPr>
          <a:xfrm>
            <a:off x="1146705" y="2010335"/>
            <a:ext cx="4324915" cy="3541714"/>
          </a:xfrm>
        </p:spPr>
        <p:txBody>
          <a:bodyPr>
            <a:normAutofit/>
          </a:bodyPr>
          <a:lstStyle/>
          <a:p>
            <a:pPr marL="285750" indent="-285750">
              <a:buFont typeface="Arial" panose="020B0604020202020204" pitchFamily="34" charset="0"/>
              <a:buChar char="•"/>
            </a:pPr>
            <a:r>
              <a:rPr lang="en-US" sz="1800" b="0" i="0" dirty="0">
                <a:solidFill>
                  <a:srgbClr val="000000"/>
                </a:solidFill>
                <a:effectLst/>
                <a:latin typeface="Helvetica Neue"/>
              </a:rPr>
              <a:t>Main reason behind drinking energy drinks- taste or energy boost?</a:t>
            </a:r>
            <a:br>
              <a:rPr lang="en-US" sz="1800" b="0" i="0" dirty="0">
                <a:solidFill>
                  <a:srgbClr val="000000"/>
                </a:solidFill>
                <a:effectLst/>
                <a:latin typeface="Helvetica Neue"/>
              </a:rPr>
            </a:br>
            <a:br>
              <a:rPr lang="en-US" sz="1800" b="0" i="0" dirty="0">
                <a:solidFill>
                  <a:srgbClr val="000000"/>
                </a:solidFill>
                <a:effectLst/>
                <a:latin typeface="Helvetica Neue"/>
              </a:rPr>
            </a:br>
            <a:r>
              <a:rPr lang="en-US" sz="1800" b="0" i="0" dirty="0">
                <a:solidFill>
                  <a:srgbClr val="000000"/>
                </a:solidFill>
                <a:effectLst/>
                <a:latin typeface="Helvetica Neue"/>
              </a:rPr>
              <a:t>Highlight the key ingredient, caffeine, and emphasize its benefits in our marketing campaigns. </a:t>
            </a:r>
          </a:p>
          <a:p>
            <a:pPr marL="285750" indent="-285750">
              <a:buFont typeface="Arial" panose="020B0604020202020204" pitchFamily="34" charset="0"/>
              <a:buChar char="•"/>
            </a:pPr>
            <a:r>
              <a:rPr lang="en-US" sz="1800" b="0" i="0" dirty="0">
                <a:solidFill>
                  <a:srgbClr val="000000"/>
                </a:solidFill>
                <a:effectLst/>
                <a:latin typeface="Helvetica Neue"/>
              </a:rPr>
              <a:t>Optimize packaging for compact and portable cans to enhance convenience for on-the-go consumers</a:t>
            </a:r>
            <a:r>
              <a:rPr lang="en-US" b="0" i="0" dirty="0">
                <a:solidFill>
                  <a:srgbClr val="000000"/>
                </a:solidFill>
                <a:effectLst/>
                <a:latin typeface="Helvetica Neue"/>
              </a:rPr>
              <a:t>. </a:t>
            </a:r>
            <a:endParaRPr lang="en-IN" dirty="0"/>
          </a:p>
        </p:txBody>
      </p:sp>
    </p:spTree>
    <p:extLst>
      <p:ext uri="{BB962C8B-B14F-4D97-AF65-F5344CB8AC3E}">
        <p14:creationId xmlns:p14="http://schemas.microsoft.com/office/powerpoint/2010/main" val="391678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818B-842C-05F1-A5CC-C787CD0FA94A}"/>
              </a:ext>
            </a:extLst>
          </p:cNvPr>
          <p:cNvSpPr>
            <a:spLocks noGrp="1"/>
          </p:cNvSpPr>
          <p:nvPr>
            <p:ph type="title"/>
          </p:nvPr>
        </p:nvSpPr>
        <p:spPr/>
        <p:txBody>
          <a:bodyPr/>
          <a:lstStyle/>
          <a:p>
            <a:pPr algn="ctr"/>
            <a:r>
              <a:rPr lang="en-IN" b="0" i="0" dirty="0">
                <a:solidFill>
                  <a:srgbClr val="000000"/>
                </a:solidFill>
                <a:effectLst/>
                <a:latin typeface="Helvetica Neue"/>
              </a:rPr>
              <a:t>Competitive Analysis</a:t>
            </a:r>
            <a:endParaRPr lang="en-IN" dirty="0"/>
          </a:p>
        </p:txBody>
      </p:sp>
      <p:sp>
        <p:nvSpPr>
          <p:cNvPr id="3" name="Text Placeholder 2">
            <a:extLst>
              <a:ext uri="{FF2B5EF4-FFF2-40B4-BE49-F238E27FC236}">
                <a16:creationId xmlns:a16="http://schemas.microsoft.com/office/drawing/2014/main" id="{9765F5F0-B576-3F27-F719-474D3A9866A4}"/>
              </a:ext>
            </a:extLst>
          </p:cNvPr>
          <p:cNvSpPr>
            <a:spLocks noGrp="1"/>
          </p:cNvSpPr>
          <p:nvPr>
            <p:ph type="body" idx="1"/>
          </p:nvPr>
        </p:nvSpPr>
        <p:spPr>
          <a:xfrm>
            <a:off x="1518147" y="1984546"/>
            <a:ext cx="4649783" cy="823912"/>
          </a:xfrm>
        </p:spPr>
        <p:txBody>
          <a:bodyPr>
            <a:normAutofit fontScale="77500" lnSpcReduction="20000"/>
          </a:bodyPr>
          <a:lstStyle/>
          <a:p>
            <a:r>
              <a:rPr lang="en-IN" sz="2600" dirty="0"/>
              <a:t>Current brands-</a:t>
            </a:r>
            <a:r>
              <a:rPr lang="en-US" sz="2600" b="0" i="0" dirty="0">
                <a:solidFill>
                  <a:srgbClr val="000000"/>
                </a:solidFill>
                <a:effectLst/>
                <a:latin typeface="Helvetica Neue"/>
              </a:rPr>
              <a:t> </a:t>
            </a:r>
            <a:r>
              <a:rPr lang="en-US" sz="2200" b="0" i="0" dirty="0">
                <a:solidFill>
                  <a:srgbClr val="000000"/>
                </a:solidFill>
                <a:effectLst/>
                <a:latin typeface="Helvetica Neue"/>
              </a:rPr>
              <a:t>Cola-</a:t>
            </a:r>
            <a:r>
              <a:rPr lang="en-US" sz="2200" b="0" i="0" dirty="0" err="1">
                <a:solidFill>
                  <a:srgbClr val="000000"/>
                </a:solidFill>
                <a:effectLst/>
                <a:latin typeface="Helvetica Neue"/>
              </a:rPr>
              <a:t>Coka</a:t>
            </a:r>
            <a:r>
              <a:rPr lang="en-US" sz="2200" b="0" i="0" dirty="0">
                <a:solidFill>
                  <a:srgbClr val="000000"/>
                </a:solidFill>
                <a:effectLst/>
                <a:latin typeface="Helvetica Neue"/>
              </a:rPr>
              <a:t>, </a:t>
            </a:r>
            <a:r>
              <a:rPr lang="en-US" sz="2200" b="0" i="0" dirty="0" err="1">
                <a:solidFill>
                  <a:srgbClr val="000000"/>
                </a:solidFill>
                <a:effectLst/>
                <a:latin typeface="Helvetica Neue"/>
              </a:rPr>
              <a:t>Bepsi</a:t>
            </a:r>
            <a:r>
              <a:rPr lang="en-US" sz="2200" b="0" i="0" dirty="0">
                <a:solidFill>
                  <a:srgbClr val="000000"/>
                </a:solidFill>
                <a:effectLst/>
                <a:latin typeface="Helvetica Neue"/>
              </a:rPr>
              <a:t>, Gangster, and Blue Bull are the leading brands in the market. </a:t>
            </a:r>
            <a:r>
              <a:rPr lang="en-IN" sz="2200" dirty="0"/>
              <a:t> </a:t>
            </a:r>
          </a:p>
        </p:txBody>
      </p:sp>
      <p:pic>
        <p:nvPicPr>
          <p:cNvPr id="8" name="Content Placeholder 7">
            <a:extLst>
              <a:ext uri="{FF2B5EF4-FFF2-40B4-BE49-F238E27FC236}">
                <a16:creationId xmlns:a16="http://schemas.microsoft.com/office/drawing/2014/main" id="{0728F504-AD25-F65A-4CF4-CAC1D35D375B}"/>
              </a:ext>
            </a:extLst>
          </p:cNvPr>
          <p:cNvPicPr>
            <a:picLocks noGrp="1" noChangeAspect="1"/>
          </p:cNvPicPr>
          <p:nvPr>
            <p:ph sz="half" idx="2"/>
          </p:nvPr>
        </p:nvPicPr>
        <p:blipFill>
          <a:blip r:embed="rId2"/>
          <a:stretch>
            <a:fillRect/>
          </a:stretch>
        </p:blipFill>
        <p:spPr>
          <a:xfrm>
            <a:off x="1533378" y="3073400"/>
            <a:ext cx="3575991" cy="2717800"/>
          </a:xfrm>
        </p:spPr>
      </p:pic>
      <p:sp>
        <p:nvSpPr>
          <p:cNvPr id="5" name="Text Placeholder 4">
            <a:extLst>
              <a:ext uri="{FF2B5EF4-FFF2-40B4-BE49-F238E27FC236}">
                <a16:creationId xmlns:a16="http://schemas.microsoft.com/office/drawing/2014/main" id="{E58DE6D1-6A96-7024-65E2-EDF038CF3373}"/>
              </a:ext>
            </a:extLst>
          </p:cNvPr>
          <p:cNvSpPr>
            <a:spLocks noGrp="1"/>
          </p:cNvSpPr>
          <p:nvPr>
            <p:ph type="body" sz="quarter" idx="3"/>
          </p:nvPr>
        </p:nvSpPr>
        <p:spPr>
          <a:xfrm>
            <a:off x="6400809" y="1957412"/>
            <a:ext cx="4646602" cy="823912"/>
          </a:xfrm>
        </p:spPr>
        <p:txBody>
          <a:bodyPr>
            <a:normAutofit fontScale="77500" lnSpcReduction="20000"/>
          </a:bodyPr>
          <a:lstStyle/>
          <a:p>
            <a:pPr algn="ctr"/>
            <a:r>
              <a:rPr lang="en-IN" sz="2600" dirty="0"/>
              <a:t>Reasons for choosing brands</a:t>
            </a:r>
            <a:br>
              <a:rPr lang="en-IN" dirty="0"/>
            </a:br>
            <a:r>
              <a:rPr lang="en-US" b="0" i="0" dirty="0">
                <a:solidFill>
                  <a:srgbClr val="000000"/>
                </a:solidFill>
                <a:effectLst/>
                <a:latin typeface="Helvetica Neue"/>
              </a:rPr>
              <a:t>brand reputation, taste/flavor preference, and availability</a:t>
            </a:r>
            <a:endParaRPr lang="en-IN" dirty="0"/>
          </a:p>
        </p:txBody>
      </p:sp>
      <p:pic>
        <p:nvPicPr>
          <p:cNvPr id="10" name="Content Placeholder 9">
            <a:extLst>
              <a:ext uri="{FF2B5EF4-FFF2-40B4-BE49-F238E27FC236}">
                <a16:creationId xmlns:a16="http://schemas.microsoft.com/office/drawing/2014/main" id="{8D8199DB-4BE8-2E49-D750-81DE14AE9B92}"/>
              </a:ext>
            </a:extLst>
          </p:cNvPr>
          <p:cNvPicPr>
            <a:picLocks noGrp="1" noChangeAspect="1"/>
          </p:cNvPicPr>
          <p:nvPr>
            <p:ph sz="quarter" idx="4"/>
          </p:nvPr>
        </p:nvPicPr>
        <p:blipFill>
          <a:blip r:embed="rId3"/>
          <a:stretch>
            <a:fillRect/>
          </a:stretch>
        </p:blipFill>
        <p:spPr>
          <a:xfrm>
            <a:off x="7080536" y="3073400"/>
            <a:ext cx="3779721" cy="2717800"/>
          </a:xfrm>
        </p:spPr>
      </p:pic>
    </p:spTree>
    <p:extLst>
      <p:ext uri="{BB962C8B-B14F-4D97-AF65-F5344CB8AC3E}">
        <p14:creationId xmlns:p14="http://schemas.microsoft.com/office/powerpoint/2010/main" val="122688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7ECC-CB70-CECA-EAF5-C6E7FE1985C7}"/>
              </a:ext>
            </a:extLst>
          </p:cNvPr>
          <p:cNvSpPr>
            <a:spLocks noGrp="1"/>
          </p:cNvSpPr>
          <p:nvPr>
            <p:ph type="title"/>
          </p:nvPr>
        </p:nvSpPr>
        <p:spPr/>
        <p:txBody>
          <a:bodyPr/>
          <a:lstStyle/>
          <a:p>
            <a:pPr algn="ctr"/>
            <a:r>
              <a:rPr lang="en-US" b="0" i="0" dirty="0">
                <a:solidFill>
                  <a:srgbClr val="000000"/>
                </a:solidFill>
                <a:effectLst/>
                <a:latin typeface="Helvetica Neue"/>
              </a:rPr>
              <a:t>Marketing Channels and Brand Awareness</a:t>
            </a:r>
            <a:endParaRPr lang="en-IN" dirty="0"/>
          </a:p>
        </p:txBody>
      </p:sp>
      <p:sp>
        <p:nvSpPr>
          <p:cNvPr id="3" name="Text Placeholder 2">
            <a:extLst>
              <a:ext uri="{FF2B5EF4-FFF2-40B4-BE49-F238E27FC236}">
                <a16:creationId xmlns:a16="http://schemas.microsoft.com/office/drawing/2014/main" id="{958B5CA7-AFE4-4FCD-61C5-FA829139F3E1}"/>
              </a:ext>
            </a:extLst>
          </p:cNvPr>
          <p:cNvSpPr>
            <a:spLocks noGrp="1"/>
          </p:cNvSpPr>
          <p:nvPr>
            <p:ph type="body" idx="1"/>
          </p:nvPr>
        </p:nvSpPr>
        <p:spPr>
          <a:xfrm>
            <a:off x="1141411" y="2173286"/>
            <a:ext cx="4649783" cy="823912"/>
          </a:xfrm>
        </p:spPr>
        <p:txBody>
          <a:bodyPr>
            <a:normAutofit fontScale="92500" lnSpcReduction="20000"/>
          </a:bodyPr>
          <a:lstStyle/>
          <a:p>
            <a:r>
              <a:rPr lang="en-US" dirty="0"/>
              <a:t> Online ads marketing channels have shown the potential to reach a wider customer base</a:t>
            </a:r>
            <a:endParaRPr lang="en-IN" dirty="0"/>
          </a:p>
        </p:txBody>
      </p:sp>
      <p:pic>
        <p:nvPicPr>
          <p:cNvPr id="8" name="Content Placeholder 7">
            <a:extLst>
              <a:ext uri="{FF2B5EF4-FFF2-40B4-BE49-F238E27FC236}">
                <a16:creationId xmlns:a16="http://schemas.microsoft.com/office/drawing/2014/main" id="{E5B6AA4C-18E2-2B24-1B49-3C50FFEE9212}"/>
              </a:ext>
            </a:extLst>
          </p:cNvPr>
          <p:cNvPicPr>
            <a:picLocks noGrp="1" noChangeAspect="1"/>
          </p:cNvPicPr>
          <p:nvPr>
            <p:ph sz="half" idx="2"/>
          </p:nvPr>
        </p:nvPicPr>
        <p:blipFill>
          <a:blip r:embed="rId2"/>
          <a:stretch>
            <a:fillRect/>
          </a:stretch>
        </p:blipFill>
        <p:spPr>
          <a:xfrm>
            <a:off x="1370019" y="3073400"/>
            <a:ext cx="3615293" cy="2717800"/>
          </a:xfrm>
        </p:spPr>
      </p:pic>
      <p:sp>
        <p:nvSpPr>
          <p:cNvPr id="5" name="Text Placeholder 4">
            <a:extLst>
              <a:ext uri="{FF2B5EF4-FFF2-40B4-BE49-F238E27FC236}">
                <a16:creationId xmlns:a16="http://schemas.microsoft.com/office/drawing/2014/main" id="{C1B6CA2E-689C-ECF7-754E-BB26F784608F}"/>
              </a:ext>
            </a:extLst>
          </p:cNvPr>
          <p:cNvSpPr>
            <a:spLocks noGrp="1"/>
          </p:cNvSpPr>
          <p:nvPr>
            <p:ph type="body" sz="quarter" idx="3"/>
          </p:nvPr>
        </p:nvSpPr>
        <p:spPr>
          <a:xfrm>
            <a:off x="6400808" y="2173286"/>
            <a:ext cx="4646602" cy="823912"/>
          </a:xfrm>
        </p:spPr>
        <p:txBody>
          <a:bodyPr>
            <a:normAutofit fontScale="92500" lnSpcReduction="20000"/>
          </a:bodyPr>
          <a:lstStyle/>
          <a:p>
            <a:r>
              <a:rPr lang="en-US" dirty="0"/>
              <a:t>More than 50% of respondents have never heard of our energy drinks or tried them before.</a:t>
            </a:r>
            <a:endParaRPr lang="en-IN" dirty="0"/>
          </a:p>
        </p:txBody>
      </p:sp>
      <p:pic>
        <p:nvPicPr>
          <p:cNvPr id="14" name="Content Placeholder 13">
            <a:extLst>
              <a:ext uri="{FF2B5EF4-FFF2-40B4-BE49-F238E27FC236}">
                <a16:creationId xmlns:a16="http://schemas.microsoft.com/office/drawing/2014/main" id="{99EDF996-766E-A41D-2D08-26C3E70C9FE9}"/>
              </a:ext>
            </a:extLst>
          </p:cNvPr>
          <p:cNvPicPr>
            <a:picLocks noGrp="1" noChangeAspect="1"/>
          </p:cNvPicPr>
          <p:nvPr>
            <p:ph sz="quarter" idx="4"/>
          </p:nvPr>
        </p:nvPicPr>
        <p:blipFill>
          <a:blip r:embed="rId3"/>
          <a:stretch>
            <a:fillRect/>
          </a:stretch>
        </p:blipFill>
        <p:spPr>
          <a:xfrm>
            <a:off x="6724356" y="3073400"/>
            <a:ext cx="3615293" cy="2717800"/>
          </a:xfrm>
        </p:spPr>
      </p:pic>
    </p:spTree>
    <p:extLst>
      <p:ext uri="{BB962C8B-B14F-4D97-AF65-F5344CB8AC3E}">
        <p14:creationId xmlns:p14="http://schemas.microsoft.com/office/powerpoint/2010/main" val="45927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8BA2-5C51-2CCA-D4AD-6BDC8A2E893B}"/>
              </a:ext>
            </a:extLst>
          </p:cNvPr>
          <p:cNvSpPr>
            <a:spLocks noGrp="1"/>
          </p:cNvSpPr>
          <p:nvPr>
            <p:ph type="title"/>
          </p:nvPr>
        </p:nvSpPr>
        <p:spPr/>
        <p:txBody>
          <a:bodyPr/>
          <a:lstStyle/>
          <a:p>
            <a:r>
              <a:rPr lang="en-US" dirty="0"/>
              <a:t>Brand Penetration and Geo targeting</a:t>
            </a:r>
            <a:endParaRPr lang="en-IN" dirty="0"/>
          </a:p>
        </p:txBody>
      </p:sp>
      <p:sp>
        <p:nvSpPr>
          <p:cNvPr id="3" name="Text Placeholder 2">
            <a:extLst>
              <a:ext uri="{FF2B5EF4-FFF2-40B4-BE49-F238E27FC236}">
                <a16:creationId xmlns:a16="http://schemas.microsoft.com/office/drawing/2014/main" id="{2ED4727D-35FD-467E-5AFC-BE17F3F1874D}"/>
              </a:ext>
            </a:extLst>
          </p:cNvPr>
          <p:cNvSpPr>
            <a:spLocks noGrp="1"/>
          </p:cNvSpPr>
          <p:nvPr>
            <p:ph type="body" idx="1"/>
          </p:nvPr>
        </p:nvSpPr>
        <p:spPr/>
        <p:txBody>
          <a:bodyPr/>
          <a:lstStyle/>
          <a:p>
            <a:r>
              <a:rPr lang="en-US" dirty="0"/>
              <a:t>What do people think about our brand?</a:t>
            </a:r>
            <a:endParaRPr lang="en-IN" dirty="0"/>
          </a:p>
        </p:txBody>
      </p:sp>
      <p:pic>
        <p:nvPicPr>
          <p:cNvPr id="8" name="Content Placeholder 7">
            <a:extLst>
              <a:ext uri="{FF2B5EF4-FFF2-40B4-BE49-F238E27FC236}">
                <a16:creationId xmlns:a16="http://schemas.microsoft.com/office/drawing/2014/main" id="{2CB7A2A9-A492-0B6B-7BB8-C3222A232522}"/>
              </a:ext>
            </a:extLst>
          </p:cNvPr>
          <p:cNvPicPr>
            <a:picLocks noGrp="1" noChangeAspect="1"/>
          </p:cNvPicPr>
          <p:nvPr>
            <p:ph sz="half" idx="2"/>
          </p:nvPr>
        </p:nvPicPr>
        <p:blipFill>
          <a:blip r:embed="rId2"/>
          <a:stretch>
            <a:fillRect/>
          </a:stretch>
        </p:blipFill>
        <p:spPr>
          <a:xfrm>
            <a:off x="2046138" y="3073400"/>
            <a:ext cx="3068937" cy="2717800"/>
          </a:xfrm>
        </p:spPr>
      </p:pic>
      <p:sp>
        <p:nvSpPr>
          <p:cNvPr id="5" name="Text Placeholder 4">
            <a:extLst>
              <a:ext uri="{FF2B5EF4-FFF2-40B4-BE49-F238E27FC236}">
                <a16:creationId xmlns:a16="http://schemas.microsoft.com/office/drawing/2014/main" id="{22D86537-BB50-5758-7BDD-9C66C7A6FC41}"/>
              </a:ext>
            </a:extLst>
          </p:cNvPr>
          <p:cNvSpPr>
            <a:spLocks noGrp="1"/>
          </p:cNvSpPr>
          <p:nvPr>
            <p:ph type="body" sz="quarter" idx="3"/>
          </p:nvPr>
        </p:nvSpPr>
        <p:spPr/>
        <p:txBody>
          <a:bodyPr/>
          <a:lstStyle/>
          <a:p>
            <a:r>
              <a:rPr lang="en-US" dirty="0"/>
              <a:t>Which cities do we need to focus more on?</a:t>
            </a:r>
            <a:endParaRPr lang="en-IN" dirty="0"/>
          </a:p>
        </p:txBody>
      </p:sp>
      <p:pic>
        <p:nvPicPr>
          <p:cNvPr id="10" name="Content Placeholder 9">
            <a:extLst>
              <a:ext uri="{FF2B5EF4-FFF2-40B4-BE49-F238E27FC236}">
                <a16:creationId xmlns:a16="http://schemas.microsoft.com/office/drawing/2014/main" id="{B00914ED-F2CD-9AAC-F3B4-6B55C3010266}"/>
              </a:ext>
            </a:extLst>
          </p:cNvPr>
          <p:cNvPicPr>
            <a:picLocks noGrp="1" noChangeAspect="1"/>
          </p:cNvPicPr>
          <p:nvPr>
            <p:ph sz="quarter" idx="4"/>
          </p:nvPr>
        </p:nvPicPr>
        <p:blipFill>
          <a:blip r:embed="rId3"/>
          <a:stretch>
            <a:fillRect/>
          </a:stretch>
        </p:blipFill>
        <p:spPr>
          <a:xfrm>
            <a:off x="6951331" y="3073400"/>
            <a:ext cx="3316951" cy="2717800"/>
          </a:xfrm>
        </p:spPr>
      </p:pic>
    </p:spTree>
    <p:extLst>
      <p:ext uri="{BB962C8B-B14F-4D97-AF65-F5344CB8AC3E}">
        <p14:creationId xmlns:p14="http://schemas.microsoft.com/office/powerpoint/2010/main" val="406280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965B8-CD36-7E1B-8F5E-776931E5118E}"/>
              </a:ext>
            </a:extLst>
          </p:cNvPr>
          <p:cNvSpPr txBox="1"/>
          <p:nvPr/>
        </p:nvSpPr>
        <p:spPr>
          <a:xfrm>
            <a:off x="798286" y="435429"/>
            <a:ext cx="10929257" cy="5632311"/>
          </a:xfrm>
          <a:prstGeom prst="rect">
            <a:avLst/>
          </a:prstGeom>
          <a:noFill/>
        </p:spPr>
        <p:txBody>
          <a:bodyPr wrap="square" rtlCol="0">
            <a:spAutoFit/>
          </a:bodyPr>
          <a:lstStyle/>
          <a:p>
            <a:r>
              <a:rPr lang="en-US" dirty="0"/>
              <a:t>Cities to focus on: To increase brand penetration, we should focus on Lucknow, Jaipur, Delhi, Ahmedabad, and Kolkata, which are a mix of tier 1 and tier 2 cities.</a:t>
            </a:r>
          </a:p>
          <a:p>
            <a:endParaRPr lang="en-US" dirty="0"/>
          </a:p>
          <a:p>
            <a:r>
              <a:rPr lang="en-US" dirty="0"/>
              <a:t>Brand Perception Distribution: The majority of respondents (5974 out of 10,000) have a neutral perception of the brand. This indicates that the brand's image is neither strongly positive nor negative for a significant portion of the target audience.</a:t>
            </a:r>
          </a:p>
          <a:p>
            <a:endParaRPr lang="en-US" dirty="0"/>
          </a:p>
          <a:p>
            <a:r>
              <a:rPr lang="en-US" dirty="0"/>
              <a:t>Positive Brand Perception: Approximately 2257 respondents reported having a positive perception of the brand. This suggests that there is a segment of the market that views the brand favorably, which can be a valuable asset for </a:t>
            </a:r>
            <a:r>
              <a:rPr lang="en-US" dirty="0" err="1"/>
              <a:t>CodeX</a:t>
            </a:r>
            <a:r>
              <a:rPr lang="en-US" dirty="0"/>
              <a:t> in building brand loyalty and attracting new customers.</a:t>
            </a:r>
          </a:p>
          <a:p>
            <a:endParaRPr lang="en-US" dirty="0"/>
          </a:p>
          <a:p>
            <a:r>
              <a:rPr lang="en-US" dirty="0"/>
              <a:t>Negative Brand Perception: Around 1769 respondents expressed a negative perception of the brand. This signifies that there is room for improvement in addressing the concerns or issues raised by this segment of the market. Analyzing the reasons behind their negative perception can help </a:t>
            </a:r>
            <a:r>
              <a:rPr lang="en-US" dirty="0" err="1"/>
              <a:t>CodeX</a:t>
            </a:r>
            <a:r>
              <a:rPr lang="en-US" dirty="0"/>
              <a:t> identify areas for improvement and take corrective actions.</a:t>
            </a:r>
          </a:p>
          <a:p>
            <a:endParaRPr lang="en-US" dirty="0"/>
          </a:p>
          <a:p>
            <a:r>
              <a:rPr lang="en-US" dirty="0"/>
              <a:t>Focus on Neutral Perception: Since the majority of respondents have a neutral perception of the brand, it is crucial for </a:t>
            </a:r>
            <a:r>
              <a:rPr lang="en-US" dirty="0" err="1"/>
              <a:t>CodeX</a:t>
            </a:r>
            <a:r>
              <a:rPr lang="en-US" dirty="0"/>
              <a:t> to understand the factors influencing this neutrality. Conducting further research or follow-up surveys to delve deeper into the reasons behind this perception can provide valuable insights. Identifying the key drivers that contribute to neutrality can help </a:t>
            </a:r>
            <a:r>
              <a:rPr lang="en-US" dirty="0" err="1"/>
              <a:t>CodeX</a:t>
            </a:r>
            <a:r>
              <a:rPr lang="en-US" dirty="0"/>
              <a:t> shape their marketing strategies to build a more positive brand image.</a:t>
            </a:r>
          </a:p>
        </p:txBody>
      </p:sp>
    </p:spTree>
    <p:extLst>
      <p:ext uri="{BB962C8B-B14F-4D97-AF65-F5344CB8AC3E}">
        <p14:creationId xmlns:p14="http://schemas.microsoft.com/office/powerpoint/2010/main" val="63976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1E8487-02F8-6248-077E-273A4F2742AC}"/>
              </a:ext>
            </a:extLst>
          </p:cNvPr>
          <p:cNvSpPr>
            <a:spLocks noGrp="1"/>
          </p:cNvSpPr>
          <p:nvPr>
            <p:ph type="title"/>
          </p:nvPr>
        </p:nvSpPr>
        <p:spPr>
          <a:xfrm>
            <a:off x="1584905" y="618518"/>
            <a:ext cx="9462505" cy="871069"/>
          </a:xfrm>
        </p:spPr>
        <p:txBody>
          <a:bodyPr>
            <a:normAutofit fontScale="90000"/>
          </a:bodyPr>
          <a:lstStyle/>
          <a:p>
            <a:pPr algn="ctr"/>
            <a:r>
              <a:rPr lang="en-US" dirty="0"/>
              <a:t>Correlation between Gender and Health Concerns</a:t>
            </a:r>
            <a:endParaRPr lang="en-IN" dirty="0"/>
          </a:p>
        </p:txBody>
      </p:sp>
      <p:pic>
        <p:nvPicPr>
          <p:cNvPr id="10" name="Content Placeholder 9">
            <a:extLst>
              <a:ext uri="{FF2B5EF4-FFF2-40B4-BE49-F238E27FC236}">
                <a16:creationId xmlns:a16="http://schemas.microsoft.com/office/drawing/2014/main" id="{074CD9B9-7BE1-0AFC-B984-3AB0B9EBD20D}"/>
              </a:ext>
            </a:extLst>
          </p:cNvPr>
          <p:cNvPicPr>
            <a:picLocks noGrp="1" noChangeAspect="1"/>
          </p:cNvPicPr>
          <p:nvPr>
            <p:ph idx="1"/>
          </p:nvPr>
        </p:nvPicPr>
        <p:blipFill>
          <a:blip r:embed="rId2"/>
          <a:stretch>
            <a:fillRect/>
          </a:stretch>
        </p:blipFill>
        <p:spPr>
          <a:xfrm>
            <a:off x="1584906" y="2697770"/>
            <a:ext cx="9019011" cy="3541712"/>
          </a:xfrm>
        </p:spPr>
      </p:pic>
      <p:sp>
        <p:nvSpPr>
          <p:cNvPr id="11" name="TextBox 10">
            <a:extLst>
              <a:ext uri="{FF2B5EF4-FFF2-40B4-BE49-F238E27FC236}">
                <a16:creationId xmlns:a16="http://schemas.microsoft.com/office/drawing/2014/main" id="{779D5FE4-FECC-916F-21EA-34ED76184025}"/>
              </a:ext>
            </a:extLst>
          </p:cNvPr>
          <p:cNvSpPr txBox="1"/>
          <p:nvPr/>
        </p:nvSpPr>
        <p:spPr>
          <a:xfrm>
            <a:off x="1340737" y="1474136"/>
            <a:ext cx="10101943" cy="1200329"/>
          </a:xfrm>
          <a:prstGeom prst="rect">
            <a:avLst/>
          </a:prstGeom>
          <a:noFill/>
        </p:spPr>
        <p:txBody>
          <a:bodyPr wrap="square" rtlCol="0">
            <a:spAutoFit/>
          </a:bodyPr>
          <a:lstStyle/>
          <a:p>
            <a:r>
              <a:rPr lang="en-US"/>
              <a:t>Since females are less convinced by the benefits of energy drinks than males, there is also the potential opportunity for brands to focus on improving the perception of their product there. An increased focus on minimising any negative health connotations and improving general well-being may well lead to a re-energised female consumer-base — and stronger sales.</a:t>
            </a:r>
            <a:endParaRPr lang="en-IN" dirty="0"/>
          </a:p>
        </p:txBody>
      </p:sp>
    </p:spTree>
    <p:extLst>
      <p:ext uri="{BB962C8B-B14F-4D97-AF65-F5344CB8AC3E}">
        <p14:creationId xmlns:p14="http://schemas.microsoft.com/office/powerpoint/2010/main" val="1447320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396</TotalTime>
  <Words>936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Helvetica Neue</vt:lpstr>
      <vt:lpstr>Tw Cen MT</vt:lpstr>
      <vt:lpstr>Circuit</vt:lpstr>
      <vt:lpstr>Marketing Insights for Codex</vt:lpstr>
      <vt:lpstr>Objectives </vt:lpstr>
      <vt:lpstr>Consumer Preferences Analysis</vt:lpstr>
      <vt:lpstr>Consumer Preferences Analysis</vt:lpstr>
      <vt:lpstr>Competitive Analysis</vt:lpstr>
      <vt:lpstr>Marketing Channels and Brand Awareness</vt:lpstr>
      <vt:lpstr>Brand Penetration and Geo targeting</vt:lpstr>
      <vt:lpstr>PowerPoint Presentation</vt:lpstr>
      <vt:lpstr>Correlation between Gender and Health Concerns</vt:lpstr>
      <vt:lpstr>Purchase Behavior</vt:lpstr>
      <vt:lpstr>Insights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insights for Codex</dc:title>
  <dc:creator>Squadrun Office user</dc:creator>
  <cp:lastModifiedBy>Squadrun Office user</cp:lastModifiedBy>
  <cp:revision>1</cp:revision>
  <dcterms:created xsi:type="dcterms:W3CDTF">2023-07-11T12:15:25Z</dcterms:created>
  <dcterms:modified xsi:type="dcterms:W3CDTF">2023-07-24T07:33:54Z</dcterms:modified>
</cp:coreProperties>
</file>