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2" r:id="rId5"/>
    <p:sldId id="263" r:id="rId6"/>
    <p:sldId id="259" r:id="rId7"/>
    <p:sldId id="266" r:id="rId8"/>
    <p:sldId id="261" r:id="rId9"/>
    <p:sldId id="264" r:id="rId10"/>
    <p:sldId id="267" r:id="rId11"/>
    <p:sldId id="265"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114E13-0D98-4A82-B73E-EA0E8E4FED03}"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307762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14E13-0D98-4A82-B73E-EA0E8E4FED03}"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131896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14E13-0D98-4A82-B73E-EA0E8E4FED03}"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35512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14E13-0D98-4A82-B73E-EA0E8E4FED03}"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2160118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114E13-0D98-4A82-B73E-EA0E8E4FED03}"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421306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114E13-0D98-4A82-B73E-EA0E8E4FED03}"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109097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114E13-0D98-4A82-B73E-EA0E8E4FED03}"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68656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114E13-0D98-4A82-B73E-EA0E8E4FED03}"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28028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14E13-0D98-4A82-B73E-EA0E8E4FED03}"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151787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114E13-0D98-4A82-B73E-EA0E8E4FED03}"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168479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114E13-0D98-4A82-B73E-EA0E8E4FED03}"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E3771-E7CD-4AFD-AAB3-A8DBB2BE8C11}" type="slidenum">
              <a:rPr lang="en-IN" smtClean="0"/>
              <a:t>‹#›</a:t>
            </a:fld>
            <a:endParaRPr lang="en-IN"/>
          </a:p>
        </p:txBody>
      </p:sp>
    </p:spTree>
    <p:extLst>
      <p:ext uri="{BB962C8B-B14F-4D97-AF65-F5344CB8AC3E}">
        <p14:creationId xmlns:p14="http://schemas.microsoft.com/office/powerpoint/2010/main" val="229341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14E13-0D98-4A82-B73E-EA0E8E4FED03}" type="datetimeFigureOut">
              <a:rPr lang="en-IN" smtClean="0"/>
              <a:t>01-03-2022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E3771-E7CD-4AFD-AAB3-A8DBB2BE8C11}" type="slidenum">
              <a:rPr lang="en-IN" smtClean="0"/>
              <a:t>‹#›</a:t>
            </a:fld>
            <a:endParaRPr lang="en-IN"/>
          </a:p>
        </p:txBody>
      </p:sp>
    </p:spTree>
    <p:extLst>
      <p:ext uri="{BB962C8B-B14F-4D97-AF65-F5344CB8AC3E}">
        <p14:creationId xmlns:p14="http://schemas.microsoft.com/office/powerpoint/2010/main" val="241703019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44824"/>
            <a:ext cx="8229600" cy="1143000"/>
          </a:xfrm>
        </p:spPr>
        <p:txBody>
          <a:bodyPr>
            <a:normAutofit fontScale="90000"/>
          </a:bodyPr>
          <a:lstStyle/>
          <a:p>
            <a:r>
              <a:rPr lang="en-IN" sz="4900" dirty="0" smtClean="0">
                <a:solidFill>
                  <a:schemeClr val="bg2">
                    <a:lumMod val="50000"/>
                  </a:schemeClr>
                </a:solidFill>
              </a:rPr>
              <a:t>Predicting the quality of wine through machine learning</a:t>
            </a:r>
            <a:r>
              <a:rPr lang="en-IN" dirty="0" smtClean="0"/>
              <a:t/>
            </a:r>
            <a:br>
              <a:rPr lang="en-IN" dirty="0" smtClean="0"/>
            </a:b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r>
              <a:rPr lang="en-IN" dirty="0" smtClean="0"/>
              <a:t>                                                       </a:t>
            </a:r>
            <a:r>
              <a:rPr lang="en-IN" dirty="0" err="1" smtClean="0"/>
              <a:t>By:Pooja</a:t>
            </a:r>
            <a:r>
              <a:rPr lang="en-IN" dirty="0" smtClean="0"/>
              <a:t> Gupta</a:t>
            </a:r>
            <a:endParaRPr lang="en-IN" dirty="0"/>
          </a:p>
        </p:txBody>
      </p:sp>
    </p:spTree>
    <p:extLst>
      <p:ext uri="{BB962C8B-B14F-4D97-AF65-F5344CB8AC3E}">
        <p14:creationId xmlns:p14="http://schemas.microsoft.com/office/powerpoint/2010/main" val="3766803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Variable Importance</a:t>
            </a:r>
            <a:endParaRPr lang="en-IN" dirty="0"/>
          </a:p>
        </p:txBody>
      </p:sp>
      <p:pic>
        <p:nvPicPr>
          <p:cNvPr id="4" name="image25.png"/>
          <p:cNvPicPr>
            <a:picLocks noGrp="1"/>
          </p:cNvPicPr>
          <p:nvPr>
            <p:ph idx="1"/>
          </p:nvPr>
        </p:nvPicPr>
        <p:blipFill>
          <a:blip r:embed="rId2" cstate="print"/>
          <a:stretch>
            <a:fillRect/>
          </a:stretch>
        </p:blipFill>
        <p:spPr>
          <a:xfrm>
            <a:off x="2691047" y="2344134"/>
            <a:ext cx="3761905" cy="3038095"/>
          </a:xfrm>
          <a:prstGeom prst="rect">
            <a:avLst/>
          </a:prstGeom>
        </p:spPr>
      </p:pic>
      <p:pic>
        <p:nvPicPr>
          <p:cNvPr id="5" name="image25.png"/>
          <p:cNvPicPr/>
          <p:nvPr/>
        </p:nvPicPr>
        <p:blipFill>
          <a:blip r:embed="rId2" cstate="print"/>
          <a:stretch>
            <a:fillRect/>
          </a:stretch>
        </p:blipFill>
        <p:spPr>
          <a:xfrm>
            <a:off x="179512" y="1268760"/>
            <a:ext cx="8208912" cy="5332938"/>
          </a:xfrm>
          <a:prstGeom prst="rect">
            <a:avLst/>
          </a:prstGeom>
        </p:spPr>
      </p:pic>
    </p:spTree>
    <p:extLst>
      <p:ext uri="{BB962C8B-B14F-4D97-AF65-F5344CB8AC3E}">
        <p14:creationId xmlns:p14="http://schemas.microsoft.com/office/powerpoint/2010/main" val="3639064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4525963"/>
          </a:xfrm>
        </p:spPr>
        <p:txBody>
          <a:bodyPr>
            <a:normAutofit/>
          </a:bodyPr>
          <a:lstStyle/>
          <a:p>
            <a:pPr marL="0" indent="0">
              <a:buNone/>
            </a:pPr>
            <a:r>
              <a:rPr lang="en-IN" dirty="0"/>
              <a:t>Diving deep into variable selection, we have the top 10 predictors most important to the model. It is done by using MDI (</a:t>
            </a:r>
            <a:r>
              <a:rPr lang="en-IN" dirty="0" err="1"/>
              <a:t>Gini</a:t>
            </a:r>
            <a:r>
              <a:rPr lang="en-IN" dirty="0"/>
              <a:t> Importance or Mean Decrease in Impurity) that calculates each feature’s importance as the sum over the number of splits (across all trees) that include the feature, proportionally to the number of samples it </a:t>
            </a:r>
            <a:r>
              <a:rPr lang="en-IN" dirty="0" smtClean="0"/>
              <a:t>splits.</a:t>
            </a:r>
            <a:endParaRPr lang="en-IN" dirty="0"/>
          </a:p>
        </p:txBody>
      </p:sp>
    </p:spTree>
    <p:extLst>
      <p:ext uri="{BB962C8B-B14F-4D97-AF65-F5344CB8AC3E}">
        <p14:creationId xmlns:p14="http://schemas.microsoft.com/office/powerpoint/2010/main" val="4129428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a:t>
            </a:r>
            <a:endParaRPr lang="en-IN" dirty="0"/>
          </a:p>
        </p:txBody>
      </p:sp>
      <p:pic>
        <p:nvPicPr>
          <p:cNvPr id="4" name="image26.png"/>
          <p:cNvPicPr>
            <a:picLocks noGrp="1"/>
          </p:cNvPicPr>
          <p:nvPr>
            <p:ph idx="1"/>
          </p:nvPr>
        </p:nvPicPr>
        <p:blipFill>
          <a:blip r:embed="rId2" cstate="print"/>
          <a:stretch>
            <a:fillRect/>
          </a:stretch>
        </p:blipFill>
        <p:spPr>
          <a:xfrm>
            <a:off x="1331640" y="1556792"/>
            <a:ext cx="5976664" cy="4680520"/>
          </a:xfrm>
          <a:prstGeom prst="rect">
            <a:avLst/>
          </a:prstGeom>
        </p:spPr>
      </p:pic>
    </p:spTree>
    <p:extLst>
      <p:ext uri="{BB962C8B-B14F-4D97-AF65-F5344CB8AC3E}">
        <p14:creationId xmlns:p14="http://schemas.microsoft.com/office/powerpoint/2010/main" val="1102719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Accuracy</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Overall the model gives 77% accuracy. </a:t>
            </a:r>
            <a:r>
              <a:rPr lang="en-IN" dirty="0"/>
              <a:t>In order to improve our predictive model, we need more balanced data. Another limitation worth mentioned from the data set was it only had 12 attributes, which can narrow down the accuracy of our predicting quality of red wine. The solution for this is to include more relevant data features, like the year of harvest, brew time, location, or wine type. In the future, we also can try other performance measures and other machine learning techniques for better performance and comparison of results. This analysis will help wine businesses predict the </a:t>
            </a:r>
            <a:r>
              <a:rPr lang="en-IN" dirty="0" smtClean="0"/>
              <a:t> </a:t>
            </a:r>
            <a:r>
              <a:rPr lang="en-IN" dirty="0"/>
              <a:t>wines’ quality based on certain attributes and make and sell good associated products.</a:t>
            </a:r>
          </a:p>
          <a:p>
            <a:endParaRPr lang="en-IN" dirty="0"/>
          </a:p>
        </p:txBody>
      </p:sp>
    </p:spTree>
    <p:extLst>
      <p:ext uri="{BB962C8B-B14F-4D97-AF65-F5344CB8AC3E}">
        <p14:creationId xmlns:p14="http://schemas.microsoft.com/office/powerpoint/2010/main" val="659094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a:bodyPr>
          <a:lstStyle/>
          <a:p>
            <a:r>
              <a:rPr lang="en-IN" dirty="0" smtClean="0">
                <a:solidFill>
                  <a:schemeClr val="bg1"/>
                </a:solidFill>
              </a:rPr>
              <a:t>INTRODUCTION</a:t>
            </a:r>
            <a:endParaRPr lang="en-IN" dirty="0">
              <a:solidFill>
                <a:schemeClr val="bg1"/>
              </a:solidFill>
            </a:endParaRPr>
          </a:p>
        </p:txBody>
      </p:sp>
      <p:sp>
        <p:nvSpPr>
          <p:cNvPr id="3" name="Content Placeholder 2"/>
          <p:cNvSpPr>
            <a:spLocks noGrp="1"/>
          </p:cNvSpPr>
          <p:nvPr>
            <p:ph idx="1"/>
          </p:nvPr>
        </p:nvSpPr>
        <p:spPr>
          <a:xfrm>
            <a:off x="179512" y="1124744"/>
            <a:ext cx="8784976" cy="5733256"/>
          </a:xfrm>
        </p:spPr>
        <p:txBody>
          <a:bodyPr>
            <a:normAutofit fontScale="47500" lnSpcReduction="20000"/>
          </a:bodyPr>
          <a:lstStyle/>
          <a:p>
            <a:pPr marL="0" indent="0">
              <a:buNone/>
            </a:pPr>
            <a:r>
              <a:rPr lang="en-IN" sz="5100" dirty="0"/>
              <a:t>The </a:t>
            </a:r>
            <a:r>
              <a:rPr lang="en-IN" sz="5100" dirty="0" smtClean="0"/>
              <a:t> </a:t>
            </a:r>
            <a:r>
              <a:rPr lang="en-IN" sz="5100" dirty="0"/>
              <a:t>wine industry shows a recent exponential growth as social drinking is on the rise. Nowadays, industry players are using product quality certifications to promote their products. This is a time-consuming process and requires the assessment given by human experts, which makes this process very expensive. Also, the price of </a:t>
            </a:r>
            <a:r>
              <a:rPr lang="en-IN" sz="5100" dirty="0" smtClean="0"/>
              <a:t>wine </a:t>
            </a:r>
            <a:r>
              <a:rPr lang="en-IN" sz="5100" dirty="0"/>
              <a:t>depends on a rather abstract concept of wine appreciation by wine tasters, opinion among whom may have a high degree of variability. Another vital factor </a:t>
            </a:r>
            <a:r>
              <a:rPr lang="en-IN" sz="5100" dirty="0" smtClean="0"/>
              <a:t>in </a:t>
            </a:r>
            <a:r>
              <a:rPr lang="en-IN" sz="5100" dirty="0"/>
              <a:t>wine certification and quality assessment is physicochemical tests, which are laboratory-based and consider factors like acidity, pH level, sugar, and other chemical properties. </a:t>
            </a:r>
            <a:r>
              <a:rPr lang="en-IN" sz="5100" dirty="0" smtClean="0"/>
              <a:t>The wine </a:t>
            </a:r>
            <a:r>
              <a:rPr lang="en-IN" sz="5100" dirty="0"/>
              <a:t>market would be of interest if the human quality of tasting can be related to wine’s chemical properties so that certification and quality assessment and assurance processes are more controlled. This project aims to determine which features are the best quality red wine indicators and generate insights into each of </a:t>
            </a:r>
            <a:r>
              <a:rPr lang="en-IN" sz="5100" dirty="0" smtClean="0"/>
              <a:t>the </a:t>
            </a:r>
            <a:r>
              <a:rPr lang="en-IN" sz="5100" dirty="0"/>
              <a:t>factors to our model’s </a:t>
            </a:r>
            <a:r>
              <a:rPr lang="en-IN" sz="5100" dirty="0" smtClean="0"/>
              <a:t>wine </a:t>
            </a:r>
            <a:r>
              <a:rPr lang="en-IN" sz="5100" dirty="0"/>
              <a:t>quality</a:t>
            </a:r>
            <a:r>
              <a:rPr lang="en-IN" sz="5100" dirty="0" smtClean="0"/>
              <a:t>.</a:t>
            </a:r>
            <a:endParaRPr lang="en-IN" dirty="0"/>
          </a:p>
        </p:txBody>
      </p:sp>
    </p:spTree>
    <p:extLst>
      <p:ext uri="{BB962C8B-B14F-4D97-AF65-F5344CB8AC3E}">
        <p14:creationId xmlns:p14="http://schemas.microsoft.com/office/powerpoint/2010/main" val="10193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smtClean="0">
                <a:solidFill>
                  <a:schemeClr val="bg1"/>
                </a:solidFill>
              </a:rPr>
              <a:t>Data Cleaning</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My </a:t>
            </a:r>
            <a:r>
              <a:rPr lang="en-IN" dirty="0"/>
              <a:t>first step was to clean and prepare the data for analysis. I went through different steps of data cleaning. First, I checked the data types focusing on numerical and categorical to simplify the correlation’s computation and visualization. Second, I tried to identify any missing values existing in our data set. Last, I researched each column/feature’s statistical summary to detect any problem like outliers and abnormal distributions.</a:t>
            </a:r>
          </a:p>
          <a:p>
            <a:endParaRPr lang="en-IN" dirty="0"/>
          </a:p>
        </p:txBody>
      </p:sp>
    </p:spTree>
    <p:extLst>
      <p:ext uri="{BB962C8B-B14F-4D97-AF65-F5344CB8AC3E}">
        <p14:creationId xmlns:p14="http://schemas.microsoft.com/office/powerpoint/2010/main" val="2527466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dirty="0" smtClean="0"/>
              <a:t>The </a:t>
            </a:r>
            <a:r>
              <a:rPr lang="en-IN" dirty="0"/>
              <a:t>first step to </a:t>
            </a:r>
            <a:r>
              <a:rPr lang="en-IN" dirty="0" smtClean="0"/>
              <a:t> </a:t>
            </a:r>
            <a:r>
              <a:rPr lang="en-IN" dirty="0" err="1"/>
              <a:t>analyze</a:t>
            </a:r>
            <a:r>
              <a:rPr lang="en-IN" dirty="0"/>
              <a:t> the </a:t>
            </a:r>
            <a:r>
              <a:rPr lang="en-IN" dirty="0" smtClean="0"/>
              <a:t>data </a:t>
            </a:r>
            <a:r>
              <a:rPr lang="en-IN" dirty="0"/>
              <a:t>was to create density plots visualizing the spread of the </a:t>
            </a:r>
            <a:r>
              <a:rPr lang="en-IN" dirty="0" smtClean="0"/>
              <a:t>data . It </a:t>
            </a:r>
            <a:r>
              <a:rPr lang="en-IN" dirty="0"/>
              <a:t>can be seen that most red wines’ pH levels are always between 3–4 and chlorides — the amount of salt is most prevalent at level 0.1. After </a:t>
            </a:r>
            <a:r>
              <a:rPr lang="en-IN" dirty="0" err="1"/>
              <a:t>analyzing</a:t>
            </a:r>
            <a:r>
              <a:rPr lang="en-IN" dirty="0"/>
              <a:t> the density plots, I plotted the interaction between our numeric variables of interest and our dependent variable of quality.</a:t>
            </a:r>
          </a:p>
          <a:p>
            <a:endParaRPr lang="en-IN" dirty="0"/>
          </a:p>
        </p:txBody>
      </p:sp>
    </p:spTree>
    <p:extLst>
      <p:ext uri="{BB962C8B-B14F-4D97-AF65-F5344CB8AC3E}">
        <p14:creationId xmlns:p14="http://schemas.microsoft.com/office/powerpoint/2010/main" val="693799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dirty="0"/>
              <a:t>Three different patterns can be observed. First, there are positive relationships between quality and </a:t>
            </a:r>
            <a:r>
              <a:rPr lang="en-IN" dirty="0" err="1"/>
              <a:t>critic.acid</a:t>
            </a:r>
            <a:r>
              <a:rPr lang="en-IN" dirty="0"/>
              <a:t>, alcohol, and sulphates. Even though wines with a higher level of alcohol may make them less popular, they should be highly rated in quality. Second, there are negative relationships between quality and </a:t>
            </a:r>
            <a:r>
              <a:rPr lang="en-IN" dirty="0" err="1"/>
              <a:t>volatile.acidity</a:t>
            </a:r>
            <a:r>
              <a:rPr lang="en-IN" dirty="0"/>
              <a:t>, density, and </a:t>
            </a:r>
            <a:r>
              <a:rPr lang="en-IN" dirty="0" err="1"/>
              <a:t>pH.</a:t>
            </a:r>
            <a:r>
              <a:rPr lang="en-IN" dirty="0"/>
              <a:t> It is reasonable that less sweet wines and a lower level of acidity are </a:t>
            </a:r>
            <a:r>
              <a:rPr lang="en-IN" dirty="0" err="1"/>
              <a:t>favored</a:t>
            </a:r>
            <a:r>
              <a:rPr lang="en-IN" dirty="0"/>
              <a:t> in quality </a:t>
            </a:r>
            <a:r>
              <a:rPr lang="en-IN" dirty="0" err="1"/>
              <a:t>testings</a:t>
            </a:r>
            <a:r>
              <a:rPr lang="en-IN" dirty="0"/>
              <a:t>. Last, these independent variables show no significant relationship with quality: </a:t>
            </a:r>
            <a:r>
              <a:rPr lang="en-IN" dirty="0" err="1"/>
              <a:t>residual.sugar</a:t>
            </a:r>
            <a:r>
              <a:rPr lang="en-IN" dirty="0"/>
              <a:t>, chlorides, and </a:t>
            </a:r>
            <a:r>
              <a:rPr lang="en-IN" dirty="0" err="1"/>
              <a:t>total.sulfur.dioxide</a:t>
            </a:r>
            <a:r>
              <a:rPr lang="en-IN" dirty="0"/>
              <a:t>.</a:t>
            </a:r>
          </a:p>
          <a:p>
            <a:endParaRPr lang="en-IN" dirty="0"/>
          </a:p>
        </p:txBody>
      </p:sp>
    </p:spTree>
    <p:extLst>
      <p:ext uri="{BB962C8B-B14F-4D97-AF65-F5344CB8AC3E}">
        <p14:creationId xmlns:p14="http://schemas.microsoft.com/office/powerpoint/2010/main" val="815966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normAutofit fontScale="90000"/>
          </a:bodyPr>
          <a:lstStyle/>
          <a:p>
            <a:r>
              <a:rPr lang="en-IN" i="1" dirty="0" smtClean="0">
                <a:solidFill>
                  <a:schemeClr val="bg2">
                    <a:lumMod val="50000"/>
                  </a:schemeClr>
                </a:solidFill>
              </a:rPr>
              <a:t>Data Exploration and Transformation</a:t>
            </a:r>
            <a:r>
              <a:rPr lang="en-IN" dirty="0" smtClean="0"/>
              <a:t/>
            </a:r>
            <a:br>
              <a:rPr lang="en-IN" dirty="0" smtClean="0"/>
            </a:br>
            <a:endParaRPr lang="en-IN" dirty="0"/>
          </a:p>
        </p:txBody>
      </p:sp>
      <p:sp>
        <p:nvSpPr>
          <p:cNvPr id="3" name="Content Placeholder 2"/>
          <p:cNvSpPr>
            <a:spLocks noGrp="1"/>
          </p:cNvSpPr>
          <p:nvPr>
            <p:ph idx="1"/>
          </p:nvPr>
        </p:nvSpPr>
        <p:spPr>
          <a:xfrm>
            <a:off x="457200" y="1268760"/>
            <a:ext cx="8229600" cy="5256584"/>
          </a:xfrm>
        </p:spPr>
        <p:txBody>
          <a:bodyPr>
            <a:normAutofit fontScale="77500" lnSpcReduction="20000"/>
          </a:bodyPr>
          <a:lstStyle/>
          <a:p>
            <a:pPr marL="0" indent="0">
              <a:buNone/>
            </a:pPr>
            <a:r>
              <a:rPr lang="en-IN" dirty="0" smtClean="0"/>
              <a:t>To </a:t>
            </a:r>
            <a:r>
              <a:rPr lang="en-IN" dirty="0"/>
              <a:t>see which variables are likely to affect the quality </a:t>
            </a:r>
            <a:r>
              <a:rPr lang="en-IN" dirty="0" smtClean="0"/>
              <a:t>of </a:t>
            </a:r>
            <a:r>
              <a:rPr lang="en-IN" dirty="0"/>
              <a:t>wine the most, I ran a correlation analysis of our independent variables against our dependent variable, quality. This analysis ended up with a list of variables of interest that had the highest correlations with quality.</a:t>
            </a:r>
          </a:p>
          <a:p>
            <a:pPr marL="0" indent="0">
              <a:buNone/>
            </a:pPr>
            <a:r>
              <a:rPr lang="en-IN" dirty="0"/>
              <a:t>In order of highest correlation, these variables are:</a:t>
            </a:r>
          </a:p>
          <a:p>
            <a:pPr marL="0" indent="0">
              <a:buNone/>
            </a:pPr>
            <a:r>
              <a:rPr lang="en-IN" dirty="0"/>
              <a:t>1. Alcohol: the amount of alcohol in wine</a:t>
            </a:r>
          </a:p>
          <a:p>
            <a:pPr marL="0" indent="0">
              <a:buNone/>
            </a:pPr>
            <a:r>
              <a:rPr lang="en-IN" dirty="0"/>
              <a:t>2. Volatile acidity: are high acetic acid in wine which leads to an unpleasant vinegar taste</a:t>
            </a:r>
          </a:p>
          <a:p>
            <a:pPr marL="0" indent="0">
              <a:buNone/>
            </a:pPr>
            <a:r>
              <a:rPr lang="en-IN" dirty="0"/>
              <a:t>3. Sulphates: a wine additive that contributes to SO2 levels and acts as an antimicrobial and antioxidant</a:t>
            </a:r>
          </a:p>
          <a:p>
            <a:pPr marL="0" indent="0">
              <a:buNone/>
            </a:pPr>
            <a:r>
              <a:rPr lang="en-IN" dirty="0"/>
              <a:t>4. Citric Acid: acts as a preservative to increase acidity (small quantities add freshness and </a:t>
            </a:r>
            <a:r>
              <a:rPr lang="en-IN" dirty="0" err="1"/>
              <a:t>flavor</a:t>
            </a:r>
            <a:r>
              <a:rPr lang="en-IN" dirty="0"/>
              <a:t> to wines)</a:t>
            </a:r>
          </a:p>
          <a:p>
            <a:pPr marL="0" indent="0">
              <a:buNone/>
            </a:pPr>
            <a:r>
              <a:rPr lang="en-IN" dirty="0"/>
              <a:t>5. Total </a:t>
            </a:r>
            <a:r>
              <a:rPr lang="en-IN" dirty="0" err="1"/>
              <a:t>Sulfur</a:t>
            </a:r>
            <a:r>
              <a:rPr lang="en-IN" dirty="0"/>
              <a:t> Dioxide: is the amount of free + bound forms</a:t>
            </a:r>
          </a:p>
        </p:txBody>
      </p:sp>
    </p:spTree>
    <p:extLst>
      <p:ext uri="{BB962C8B-B14F-4D97-AF65-F5344CB8AC3E}">
        <p14:creationId xmlns:p14="http://schemas.microsoft.com/office/powerpoint/2010/main" val="2552589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Correlation </a:t>
            </a:r>
            <a:r>
              <a:rPr lang="en-IN" dirty="0" err="1" smtClean="0"/>
              <a:t>heatmap</a:t>
            </a:r>
            <a:endParaRPr lang="en-IN" dirty="0"/>
          </a:p>
        </p:txBody>
      </p:sp>
      <p:pic>
        <p:nvPicPr>
          <p:cNvPr id="4" name="image23.png"/>
          <p:cNvPicPr>
            <a:picLocks noGrp="1"/>
          </p:cNvPicPr>
          <p:nvPr>
            <p:ph idx="1"/>
          </p:nvPr>
        </p:nvPicPr>
        <p:blipFill>
          <a:blip r:embed="rId2" cstate="print"/>
          <a:stretch>
            <a:fillRect/>
          </a:stretch>
        </p:blipFill>
        <p:spPr>
          <a:xfrm>
            <a:off x="1993342" y="1600200"/>
            <a:ext cx="5157315" cy="4525963"/>
          </a:xfrm>
          <a:prstGeom prst="rect">
            <a:avLst/>
          </a:prstGeom>
        </p:spPr>
      </p:pic>
    </p:spTree>
    <p:extLst>
      <p:ext uri="{BB962C8B-B14F-4D97-AF65-F5344CB8AC3E}">
        <p14:creationId xmlns:p14="http://schemas.microsoft.com/office/powerpoint/2010/main" val="3622663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92500" lnSpcReduction="10000"/>
          </a:bodyPr>
          <a:lstStyle/>
          <a:p>
            <a:pPr marL="0" indent="0">
              <a:buNone/>
            </a:pPr>
            <a:r>
              <a:rPr lang="en-IN" dirty="0" smtClean="0"/>
              <a:t>6</a:t>
            </a:r>
            <a:r>
              <a:rPr lang="en-IN" dirty="0"/>
              <a:t>. Density: sweeter wines have a higher density</a:t>
            </a:r>
          </a:p>
          <a:p>
            <a:pPr marL="0" indent="0">
              <a:buNone/>
            </a:pPr>
            <a:r>
              <a:rPr lang="en-IN" dirty="0"/>
              <a:t>7. Chlorides: the amount of salt in the wine</a:t>
            </a:r>
          </a:p>
          <a:p>
            <a:pPr marL="0" indent="0">
              <a:buNone/>
            </a:pPr>
            <a:r>
              <a:rPr lang="en-IN" dirty="0"/>
              <a:t>8. Fixed acidity: are non-volatile acids that do not evaporate readily</a:t>
            </a:r>
          </a:p>
          <a:p>
            <a:pPr marL="0" indent="0">
              <a:buNone/>
            </a:pPr>
            <a:r>
              <a:rPr lang="en-IN" dirty="0"/>
              <a:t>9. pH: the level of acidity</a:t>
            </a:r>
          </a:p>
          <a:p>
            <a:pPr marL="0" indent="0">
              <a:buNone/>
            </a:pPr>
            <a:r>
              <a:rPr lang="en-IN" dirty="0"/>
              <a:t>10. Free </a:t>
            </a:r>
            <a:r>
              <a:rPr lang="en-IN" dirty="0" err="1"/>
              <a:t>Sulfur</a:t>
            </a:r>
            <a:r>
              <a:rPr lang="en-IN" dirty="0"/>
              <a:t> Dioxide: it prevents microbial growth and the oxidation of wine</a:t>
            </a:r>
          </a:p>
          <a:p>
            <a:pPr marL="0" indent="0">
              <a:buNone/>
            </a:pPr>
            <a:r>
              <a:rPr lang="en-IN" dirty="0"/>
              <a:t>11. Residual sugar: is the amount of sugar remaining after fermentation stops. The key is to have a perfect balance between — sweetness and sourness (wines &gt; 45g/</a:t>
            </a:r>
            <a:r>
              <a:rPr lang="en-IN" dirty="0" err="1"/>
              <a:t>ltrs</a:t>
            </a:r>
            <a:r>
              <a:rPr lang="en-IN" dirty="0"/>
              <a:t> are sweet)</a:t>
            </a:r>
          </a:p>
          <a:p>
            <a:pPr marL="0" indent="0">
              <a:buNone/>
            </a:pPr>
            <a:endParaRPr lang="en-IN" dirty="0"/>
          </a:p>
        </p:txBody>
      </p:sp>
    </p:spTree>
    <p:extLst>
      <p:ext uri="{BB962C8B-B14F-4D97-AF65-F5344CB8AC3E}">
        <p14:creationId xmlns:p14="http://schemas.microsoft.com/office/powerpoint/2010/main" val="92069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chemeClr val="bg1"/>
                </a:solidFill>
              </a:rPr>
              <a:t>Modelling</a:t>
            </a:r>
            <a:endParaRPr lang="en-IN" dirty="0">
              <a:solidFill>
                <a:schemeClr val="bg1"/>
              </a:solidFill>
            </a:endParaRPr>
          </a:p>
        </p:txBody>
      </p:sp>
      <p:sp>
        <p:nvSpPr>
          <p:cNvPr id="3" name="Content Placeholder 2"/>
          <p:cNvSpPr>
            <a:spLocks noGrp="1"/>
          </p:cNvSpPr>
          <p:nvPr>
            <p:ph idx="1"/>
          </p:nvPr>
        </p:nvSpPr>
        <p:spPr/>
        <p:txBody>
          <a:bodyPr/>
          <a:lstStyle/>
          <a:p>
            <a:pPr marL="0" indent="0">
              <a:buNone/>
            </a:pPr>
            <a:endParaRPr lang="en-IN" b="1" dirty="0"/>
          </a:p>
          <a:p>
            <a:pPr marL="0" indent="0">
              <a:buNone/>
            </a:pPr>
            <a:r>
              <a:rPr lang="en-IN" dirty="0"/>
              <a:t>Based on the EDA and correlation analysis, </a:t>
            </a:r>
            <a:r>
              <a:rPr lang="en-IN" dirty="0" smtClean="0"/>
              <a:t> </a:t>
            </a:r>
            <a:r>
              <a:rPr lang="en-IN" dirty="0"/>
              <a:t>potential </a:t>
            </a:r>
            <a:r>
              <a:rPr lang="en-IN" dirty="0" smtClean="0"/>
              <a:t>model used was RANDOM FOREST.</a:t>
            </a:r>
            <a:endParaRPr lang="en-IN" dirty="0"/>
          </a:p>
          <a:p>
            <a:pPr marL="0" indent="0">
              <a:buNone/>
            </a:pPr>
            <a:r>
              <a:rPr lang="en-IN" dirty="0"/>
              <a:t>This helps to create a random sample of multiple </a:t>
            </a:r>
            <a:r>
              <a:rPr lang="en-IN" dirty="0" smtClean="0"/>
              <a:t> </a:t>
            </a:r>
            <a:r>
              <a:rPr lang="en-IN" dirty="0"/>
              <a:t>decision trees and merges them to obtain a more stable and accurate prediction through cross-validation. </a:t>
            </a:r>
          </a:p>
        </p:txBody>
      </p:sp>
    </p:spTree>
    <p:extLst>
      <p:ext uri="{BB962C8B-B14F-4D97-AF65-F5344CB8AC3E}">
        <p14:creationId xmlns:p14="http://schemas.microsoft.com/office/powerpoint/2010/main" val="1134882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80</TotalTime>
  <Words>911</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the quality of wine through machine learning </vt:lpstr>
      <vt:lpstr>INTRODUCTION</vt:lpstr>
      <vt:lpstr>Data Cleaning </vt:lpstr>
      <vt:lpstr>PowerPoint Presentation</vt:lpstr>
      <vt:lpstr>PowerPoint Presentation</vt:lpstr>
      <vt:lpstr>Data Exploration and Transformation </vt:lpstr>
      <vt:lpstr>Correlation heatmap</vt:lpstr>
      <vt:lpstr>PowerPoint Presentation</vt:lpstr>
      <vt:lpstr>Modelling</vt:lpstr>
      <vt:lpstr>Variable Importance</vt:lpstr>
      <vt:lpstr>PowerPoint Presentation</vt:lpstr>
      <vt:lpstr>Confusion Matrix</vt:lpstr>
      <vt:lpstr>Accuracy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quality of wine through machine learning</dc:title>
  <dc:creator>Windows User</dc:creator>
  <cp:lastModifiedBy>Windows User</cp:lastModifiedBy>
  <cp:revision>7</cp:revision>
  <dcterms:created xsi:type="dcterms:W3CDTF">2022-02-28T16:46:40Z</dcterms:created>
  <dcterms:modified xsi:type="dcterms:W3CDTF">2022-03-01T12:33:59Z</dcterms:modified>
</cp:coreProperties>
</file>