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6" r:id="rId1"/>
  </p:sldMasterIdLst>
  <p:notesMasterIdLst>
    <p:notesMasterId r:id="rId20"/>
  </p:notesMasterIdLst>
  <p:handoutMasterIdLst>
    <p:handoutMasterId r:id="rId21"/>
  </p:handoutMasterIdLst>
  <p:sldIdLst>
    <p:sldId id="256" r:id="rId2"/>
    <p:sldId id="257" r:id="rId3"/>
    <p:sldId id="273"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Lst>
  <p:sldSz cx="9144000" cy="6858000" type="screen4x3"/>
  <p:notesSz cx="6858000" cy="9144000"/>
  <p:embeddedFontLst>
    <p:embeddedFont>
      <p:font typeface="Arial Black" panose="020B0A04020102020204" pitchFamily="34" charset="0"/>
      <p:bold r:id="rId22"/>
    </p:embeddedFont>
    <p:embeddedFont>
      <p:font typeface="Broadway" panose="04040905080B02020502" pitchFamily="82" charset="0"/>
      <p:regular r:id="rId23"/>
    </p:embeddedFont>
    <p:embeddedFont>
      <p:font typeface="Calibri" panose="020F0502020204030204" pitchFamily="34" charset="0"/>
      <p:regular r:id="rId24"/>
      <p:bold r:id="rId25"/>
      <p:italic r:id="rId26"/>
      <p:boldItalic r:id="rId27"/>
    </p:embeddedFont>
    <p:embeddedFont>
      <p:font typeface="Century Gothic" panose="020B0502020202020204" pitchFamily="34" charset="0"/>
      <p:regular r:id="rId28"/>
      <p:bold r:id="rId29"/>
      <p:italic r:id="rId30"/>
      <p:boldItalic r:id="rId31"/>
    </p:embeddedFont>
    <p:embeddedFont>
      <p:font typeface="Impact" panose="020B0806030902050204" pitchFamily="34" charset="0"/>
      <p:regular r:id="rId32"/>
    </p:embeddedFont>
    <p:embeddedFont>
      <p:font typeface="Quattrocento Sans" panose="020B0502050000020003" pitchFamily="34" charset="0"/>
      <p:regular r:id="rId33"/>
      <p:bold r:id="rId34"/>
      <p:italic r:id="rId35"/>
      <p:boldItalic r:id="rId36"/>
    </p:embeddedFont>
    <p:embeddedFont>
      <p:font typeface="Wingdings 3" panose="05040102010807070707" pitchFamily="18" charset="2"/>
      <p:regular r:id="rId3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6">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274"/>
      </p:cViewPr>
      <p:guideLst>
        <p:guide orient="horz" pos="2146"/>
        <p:guide pos="28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21" Type="http://schemas.openxmlformats.org/officeDocument/2006/relationships/handoutMaster" Target="handoutMasters/handoutMaster1.xml"/><Relationship Id="rId34"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1/12/2023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92612483"/>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58018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204648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52202845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029651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2676951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563183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5795344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4839050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384048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37887653"/>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2286645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526085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44432178"/>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98774199"/>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743971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34806276"/>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IN"/>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26228538"/>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hf sldNum="0"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6" name="Google Shape;86;p13"/>
          <p:cNvSpPr txBox="1"/>
          <p:nvPr/>
        </p:nvSpPr>
        <p:spPr>
          <a:xfrm>
            <a:off x="0" y="0"/>
            <a:ext cx="9143365" cy="8591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b="1" i="0" u="none" strike="noStrike" cap="none" dirty="0">
                <a:solidFill>
                  <a:schemeClr val="dk1"/>
                </a:solidFill>
                <a:latin typeface="Impact" panose="020B0806030902050204"/>
                <a:ea typeface="Impact" panose="020B0806030902050204"/>
                <a:cs typeface="Impact" panose="020B0806030902050204"/>
                <a:sym typeface="Impact" panose="020B0806030902050204"/>
              </a:rPr>
              <a:t>Customer Retention </a:t>
            </a:r>
            <a:r>
              <a:rPr lang="en-US" sz="5000" b="1" dirty="0">
                <a:solidFill>
                  <a:schemeClr val="dk1"/>
                </a:solidFill>
                <a:latin typeface="Impact" panose="020B0806030902050204"/>
                <a:ea typeface="Impact" panose="020B0806030902050204"/>
                <a:cs typeface="Impact" panose="020B0806030902050204"/>
                <a:sym typeface="Impact" panose="020B0806030902050204"/>
              </a:rPr>
              <a:t>Project </a:t>
            </a:r>
            <a:endParaRPr sz="5000" b="1" dirty="0">
              <a:solidFill>
                <a:schemeClr val="dk1"/>
              </a:solidFill>
              <a:latin typeface="Impact" panose="020B0806030902050204"/>
              <a:ea typeface="Impact" panose="020B0806030902050204"/>
              <a:cs typeface="Impact" panose="020B0806030902050204"/>
              <a:sym typeface="Impact" panose="020B0806030902050204"/>
            </a:endParaRPr>
          </a:p>
        </p:txBody>
      </p:sp>
      <p:pic>
        <p:nvPicPr>
          <p:cNvPr id="2" name="Picture 1"/>
          <p:cNvPicPr>
            <a:picLocks noChangeAspect="1"/>
          </p:cNvPicPr>
          <p:nvPr/>
        </p:nvPicPr>
        <p:blipFill>
          <a:blip r:embed="rId3"/>
          <a:srcRect/>
          <a:stretch/>
        </p:blipFill>
        <p:spPr>
          <a:xfrm>
            <a:off x="2249523" y="859155"/>
            <a:ext cx="4645589" cy="59988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2"/>
          <p:cNvSpPr txBox="1"/>
          <p:nvPr/>
        </p:nvSpPr>
        <p:spPr>
          <a:xfrm>
            <a:off x="381000" y="304800"/>
            <a:ext cx="8534400" cy="132343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Ease of navigation in website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52% of the user says that they strongly agree that navigation through website is easy. </a:t>
            </a:r>
            <a:endParaRPr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39% of the user says that they agree with ease of navigation through website Around 7% of the user strongly disagree with the ease of navigation through website Around 2% of the user disagree with the ease of navigation through website </a:t>
            </a:r>
          </a:p>
        </p:txBody>
      </p:sp>
      <p:pic>
        <p:nvPicPr>
          <p:cNvPr id="263" name="Google Shape;263;p22"/>
          <p:cNvPicPr preferRelativeResize="0"/>
          <p:nvPr/>
        </p:nvPicPr>
        <p:blipFill rotWithShape="1">
          <a:blip r:embed="rId3"/>
          <a:srcRect/>
          <a:stretch>
            <a:fillRect/>
          </a:stretch>
        </p:blipFill>
        <p:spPr>
          <a:xfrm>
            <a:off x="2216727" y="1909096"/>
            <a:ext cx="3943350" cy="2962275"/>
          </a:xfrm>
          <a:prstGeom prst="rect">
            <a:avLst/>
          </a:prstGeom>
          <a:noFill/>
          <a:ln>
            <a:noFill/>
          </a:ln>
        </p:spPr>
      </p:pic>
      <p:sp>
        <p:nvSpPr>
          <p:cNvPr id="264" name="Google Shape;264;p22"/>
          <p:cNvSpPr txBox="1"/>
          <p:nvPr/>
        </p:nvSpPr>
        <p:spPr>
          <a:xfrm>
            <a:off x="685800" y="5354782"/>
            <a:ext cx="8229600" cy="107721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Convenient Payment methods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b="1">
                <a:solidFill>
                  <a:schemeClr val="dk1"/>
                </a:solidFill>
                <a:latin typeface="Calibri" panose="020F0502020204030204"/>
                <a:ea typeface="Calibri" panose="020F0502020204030204"/>
                <a:cs typeface="Calibri" panose="020F0502020204030204"/>
                <a:sym typeface="Calibri" panose="020F0502020204030204"/>
              </a:rPr>
              <a:t>Around 59% of user strongly agree that the payment methods are convinient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b="1">
                <a:solidFill>
                  <a:schemeClr val="dk1"/>
                </a:solidFill>
                <a:latin typeface="Calibri" panose="020F0502020204030204"/>
                <a:ea typeface="Calibri" panose="020F0502020204030204"/>
                <a:cs typeface="Calibri" panose="020F0502020204030204"/>
                <a:sym typeface="Calibri" panose="020F0502020204030204"/>
              </a:rPr>
              <a:t>Around 29% of user agree that the payment methods are convinient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b="1">
                <a:solidFill>
                  <a:schemeClr val="dk1"/>
                </a:solidFill>
                <a:latin typeface="Calibri" panose="020F0502020204030204"/>
                <a:ea typeface="Calibri" panose="020F0502020204030204"/>
                <a:cs typeface="Calibri" panose="020F0502020204030204"/>
                <a:sym typeface="Calibri" panose="020F0502020204030204"/>
              </a:rPr>
              <a:t>Around 12% of user disagree that the payment methods are convinient</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3"/>
          <p:cNvSpPr txBox="1"/>
          <p:nvPr/>
        </p:nvSpPr>
        <p:spPr>
          <a:xfrm>
            <a:off x="304800" y="228600"/>
            <a:ext cx="8686800" cy="206210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Trust that the online retail store will fulfill its part of the transaction at the stipulated time</a:t>
            </a: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52% of user strongly agree that they have trust in the online retail store will fulfill its part of the transaction at the stipulated time </a:t>
            </a:r>
            <a:endParaRPr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31% of user agree that they have trust in the online retail store will fulfill its part of the transaction at the stipulated time </a:t>
            </a:r>
            <a:endParaRPr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11% of the user disagree with the fact that online reatail store will fulfill its part of the transaction at the stipulated time. </a:t>
            </a:r>
            <a:endParaRPr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6% of user stated that its indifferent. </a:t>
            </a:r>
          </a:p>
        </p:txBody>
      </p:sp>
      <p:pic>
        <p:nvPicPr>
          <p:cNvPr id="270" name="Google Shape;270;p23"/>
          <p:cNvPicPr preferRelativeResize="0"/>
          <p:nvPr/>
        </p:nvPicPr>
        <p:blipFill rotWithShape="1">
          <a:blip r:embed="rId3"/>
          <a:srcRect/>
          <a:stretch>
            <a:fillRect/>
          </a:stretch>
        </p:blipFill>
        <p:spPr>
          <a:xfrm>
            <a:off x="1828800" y="2514599"/>
            <a:ext cx="5354782" cy="392214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4"/>
          <p:cNvSpPr txBox="1"/>
          <p:nvPr/>
        </p:nvSpPr>
        <p:spPr>
          <a:xfrm>
            <a:off x="381000" y="228600"/>
            <a:ext cx="8382000" cy="205994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9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Empathy (readiness to assist with queries) towards the customers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71% of user strongly agree with the fact that the online retail stores are always ready to assist with querries of customers. </a:t>
            </a:r>
            <a:endParaRPr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15% of user agree with the fact that the online retail stores are always ready to assist with querries of customers. </a:t>
            </a:r>
            <a:endParaRPr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8% of user disagree with the fact that the online retail stores are always ready to assist with querries of customers. </a:t>
            </a:r>
            <a:endParaRPr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6% of user stated that this is indifferent.</a:t>
            </a:r>
          </a:p>
        </p:txBody>
      </p:sp>
      <p:sp>
        <p:nvSpPr>
          <p:cNvPr id="276" name="Google Shape;276;p24"/>
          <p:cNvSpPr txBox="1"/>
          <p:nvPr/>
        </p:nvSpPr>
        <p:spPr>
          <a:xfrm>
            <a:off x="381173" y="2557023"/>
            <a:ext cx="8382000" cy="107505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9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Return and replacement policy of the e-tailer is important for purchase decision Around 74% of user strongly agree that replacement policy is important for purchase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b="1">
                <a:solidFill>
                  <a:schemeClr val="dk1"/>
                </a:solidFill>
                <a:latin typeface="Calibri" panose="020F0502020204030204"/>
                <a:ea typeface="Calibri" panose="020F0502020204030204"/>
                <a:cs typeface="Calibri" panose="020F0502020204030204"/>
                <a:sym typeface="Calibri" panose="020F0502020204030204"/>
              </a:rPr>
              <a:t>     Around 19% of user agree that replacement policy is important for purchase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b="1">
                <a:solidFill>
                  <a:schemeClr val="dk1"/>
                </a:solidFill>
                <a:latin typeface="Calibri" panose="020F0502020204030204"/>
                <a:ea typeface="Calibri" panose="020F0502020204030204"/>
                <a:cs typeface="Calibri" panose="020F0502020204030204"/>
                <a:sym typeface="Calibri" panose="020F0502020204030204"/>
              </a:rPr>
              <a:t>     Around 7% of user disagree with the fact that replacement policy is important for   purchase</a:t>
            </a:r>
            <a:endParaRPr sz="16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7" name="Google Shape;277;p24"/>
          <p:cNvSpPr txBox="1"/>
          <p:nvPr/>
        </p:nvSpPr>
        <p:spPr>
          <a:xfrm>
            <a:off x="532303" y="4208780"/>
            <a:ext cx="7772400" cy="13208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9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Shopping online is convenient and flexible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b="1">
                <a:solidFill>
                  <a:schemeClr val="dk1"/>
                </a:solidFill>
                <a:latin typeface="Calibri" panose="020F0502020204030204"/>
                <a:ea typeface="Calibri" panose="020F0502020204030204"/>
                <a:cs typeface="Calibri" panose="020F0502020204030204"/>
                <a:sym typeface="Calibri" panose="020F0502020204030204"/>
              </a:rPr>
              <a:t>Around 54% of user strongly agree that online shopping is flexible and convinient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b="1">
                <a:solidFill>
                  <a:schemeClr val="dk1"/>
                </a:solidFill>
                <a:latin typeface="Calibri" panose="020F0502020204030204"/>
                <a:ea typeface="Calibri" panose="020F0502020204030204"/>
                <a:cs typeface="Calibri" panose="020F0502020204030204"/>
                <a:sym typeface="Calibri" panose="020F0502020204030204"/>
              </a:rPr>
              <a:t>Around 29% of user agree that online shopping is flexible and convinient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b="1">
                <a:solidFill>
                  <a:schemeClr val="dk1"/>
                </a:solidFill>
                <a:latin typeface="Calibri" panose="020F0502020204030204"/>
                <a:ea typeface="Calibri" panose="020F0502020204030204"/>
                <a:cs typeface="Calibri" panose="020F0502020204030204"/>
                <a:sym typeface="Calibri" panose="020F0502020204030204"/>
              </a:rPr>
              <a:t>Around 5% of user disagree that online shopping is flexible and convinient Around 12% of user stated it as indifferent </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5"/>
          <p:cNvSpPr txBox="1"/>
          <p:nvPr/>
        </p:nvSpPr>
        <p:spPr>
          <a:xfrm>
            <a:off x="381000" y="152400"/>
            <a:ext cx="8382000" cy="156966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User satisfaction cannot exist without trust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45% of user strongly agree that user satisfaction cannot exist without trust </a:t>
            </a:r>
            <a:endParaRPr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43% of user agree that user satisfaction cannot exist without trust </a:t>
            </a:r>
            <a:endParaRPr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6% of user strongly disagree that user satisfaction cannot exist without trust </a:t>
            </a:r>
            <a:endParaRPr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3% of user disagree that user satisfaction cannot exist without trust </a:t>
            </a:r>
            <a:endParaRPr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3% of user stated it as indifferent </a:t>
            </a:r>
          </a:p>
        </p:txBody>
      </p:sp>
      <p:pic>
        <p:nvPicPr>
          <p:cNvPr id="283" name="Google Shape;283;p25"/>
          <p:cNvPicPr preferRelativeResize="0"/>
          <p:nvPr/>
        </p:nvPicPr>
        <p:blipFill rotWithShape="1">
          <a:blip r:embed="rId3"/>
          <a:srcRect/>
          <a:stretch>
            <a:fillRect/>
          </a:stretch>
        </p:blipFill>
        <p:spPr>
          <a:xfrm>
            <a:off x="1609725" y="1870364"/>
            <a:ext cx="5924550" cy="480403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p:nvPr/>
        </p:nvSpPr>
        <p:spPr>
          <a:xfrm>
            <a:off x="304800" y="152400"/>
            <a:ext cx="8686800" cy="2062103"/>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Monetary savings </a:t>
            </a: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55% of user strongly agree with the fact that there is a monetary savings through online shopping </a:t>
            </a: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28% of user agree with the fact that there is a monetary savings through online shopping </a:t>
            </a: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11% of user disagree with the fact that there is a monetary savings through online shopping </a:t>
            </a: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6% of user stated it as indifferent </a:t>
            </a:r>
            <a:endParaRPr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89" name="Google Shape;289;p26"/>
          <p:cNvPicPr preferRelativeResize="0"/>
          <p:nvPr/>
        </p:nvPicPr>
        <p:blipFill rotWithShape="1">
          <a:blip r:embed="rId3"/>
          <a:srcRect/>
          <a:stretch>
            <a:fillRect/>
          </a:stretch>
        </p:blipFill>
        <p:spPr>
          <a:xfrm>
            <a:off x="1732684" y="2364533"/>
            <a:ext cx="5076825" cy="430136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7"/>
          <p:cNvSpPr txBox="1"/>
          <p:nvPr/>
        </p:nvSpPr>
        <p:spPr>
          <a:xfrm>
            <a:off x="304800" y="152400"/>
            <a:ext cx="8686800" cy="107721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Getting value for money spent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15% of users stated it as indifferent </a:t>
            </a:r>
            <a:endParaRPr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55% agree the fact that they got the value for money spent </a:t>
            </a:r>
            <a:endParaRPr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600" b="1" i="0" u="none" strike="noStrike" cap="none">
                <a:solidFill>
                  <a:schemeClr val="dk1"/>
                </a:solidFill>
                <a:latin typeface="Calibri" panose="020F0502020204030204"/>
                <a:ea typeface="Calibri" panose="020F0502020204030204"/>
                <a:cs typeface="Calibri" panose="020F0502020204030204"/>
                <a:sym typeface="Calibri" panose="020F0502020204030204"/>
              </a:rPr>
              <a:t>Around 30% strongly agree the fact that they got the value for money spent</a:t>
            </a:r>
          </a:p>
        </p:txBody>
      </p:sp>
      <p:sp>
        <p:nvSpPr>
          <p:cNvPr id="295" name="Google Shape;295;p27"/>
          <p:cNvSpPr txBox="1"/>
          <p:nvPr/>
        </p:nvSpPr>
        <p:spPr>
          <a:xfrm>
            <a:off x="304800" y="1218565"/>
            <a:ext cx="8305800" cy="1075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accent4"/>
                </a:solidFill>
                <a:latin typeface="Arial" panose="020B0604020202020204"/>
                <a:ea typeface="Arial" panose="020B0604020202020204"/>
                <a:cs typeface="Arial" panose="020B0604020202020204"/>
                <a:sym typeface="Arial" panose="020B0604020202020204"/>
              </a:rPr>
              <a:t>Users choice web application on different areas</a:t>
            </a:r>
          </a:p>
        </p:txBody>
      </p:sp>
      <p:sp>
        <p:nvSpPr>
          <p:cNvPr id="296" name="Google Shape;296;p27"/>
          <p:cNvSpPr txBox="1"/>
          <p:nvPr/>
        </p:nvSpPr>
        <p:spPr>
          <a:xfrm>
            <a:off x="381000" y="2108775"/>
            <a:ext cx="8458200"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Which is the easy to use application?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b="1">
                <a:solidFill>
                  <a:schemeClr val="dk1"/>
                </a:solidFill>
                <a:latin typeface="Calibri" panose="020F0502020204030204"/>
                <a:ea typeface="Calibri" panose="020F0502020204030204"/>
                <a:cs typeface="Calibri" panose="020F0502020204030204"/>
                <a:sym typeface="Calibri" panose="020F0502020204030204"/>
              </a:rPr>
              <a:t>       According to user the Amazon, Flipkart and paytm are top three easy to use applications.</a:t>
            </a:r>
          </a:p>
        </p:txBody>
      </p:sp>
      <p:grpSp>
        <p:nvGrpSpPr>
          <p:cNvPr id="297" name="Google Shape;297;p27"/>
          <p:cNvGrpSpPr/>
          <p:nvPr/>
        </p:nvGrpSpPr>
        <p:grpSpPr>
          <a:xfrm rot="5400000">
            <a:off x="1560757" y="1958211"/>
            <a:ext cx="1446926" cy="2899161"/>
            <a:chOff x="2534246" y="2954981"/>
            <a:chExt cx="1567507" cy="3140766"/>
          </a:xfrm>
        </p:grpSpPr>
        <p:sp>
          <p:nvSpPr>
            <p:cNvPr id="298" name="Google Shape;298;p27"/>
            <p:cNvSpPr/>
            <p:nvPr/>
          </p:nvSpPr>
          <p:spPr>
            <a:xfrm>
              <a:off x="2551248" y="2954981"/>
              <a:ext cx="516835" cy="3140766"/>
            </a:xfrm>
            <a:prstGeom prst="round2SameRect">
              <a:avLst>
                <a:gd name="adj1" fmla="val 50000"/>
                <a:gd name="adj2" fmla="val 0"/>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99" name="Google Shape;299;p27"/>
            <p:cNvSpPr/>
            <p:nvPr/>
          </p:nvSpPr>
          <p:spPr>
            <a:xfrm>
              <a:off x="3077903" y="3657599"/>
              <a:ext cx="507015" cy="2438147"/>
            </a:xfrm>
            <a:prstGeom prst="round2SameRect">
              <a:avLst>
                <a:gd name="adj1" fmla="val 50000"/>
                <a:gd name="adj2" fmla="val 0"/>
              </a:avLst>
            </a:prstGeom>
            <a:solidFill>
              <a:schemeClr val="accent1">
                <a:lumMod val="40000"/>
                <a:lumOff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00" name="Google Shape;300;p27"/>
            <p:cNvSpPr/>
            <p:nvPr/>
          </p:nvSpPr>
          <p:spPr>
            <a:xfrm>
              <a:off x="3584918" y="4545241"/>
              <a:ext cx="516835" cy="1550506"/>
            </a:xfrm>
            <a:prstGeom prst="round2SameRect">
              <a:avLst>
                <a:gd name="adj1" fmla="val 50000"/>
                <a:gd name="adj2" fmla="val 0"/>
              </a:avLst>
            </a:prstGeom>
            <a:gradFill>
              <a:gsLst>
                <a:gs pos="0">
                  <a:srgbClr val="14CD68"/>
                </a:gs>
                <a:gs pos="100000">
                  <a:srgbClr val="0B6E38"/>
                </a:gs>
              </a:gsLst>
              <a:lin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01" name="Google Shape;301;p27"/>
            <p:cNvSpPr txBox="1"/>
            <p:nvPr/>
          </p:nvSpPr>
          <p:spPr>
            <a:xfrm rot="-5400000">
              <a:off x="1815753" y="4643098"/>
              <a:ext cx="2001078" cy="56409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E8E9EB"/>
                  </a:solidFill>
                  <a:latin typeface="Twentieth Century"/>
                  <a:ea typeface="Twentieth Century"/>
                  <a:cs typeface="Twentieth Century"/>
                  <a:sym typeface="Twentieth Century"/>
                </a:rPr>
                <a:t>Amazon</a:t>
              </a:r>
              <a:endParaRPr sz="2800" b="1">
                <a:solidFill>
                  <a:srgbClr val="E8E9EB"/>
                </a:solidFill>
                <a:latin typeface="Twentieth Century"/>
                <a:ea typeface="Twentieth Century"/>
                <a:cs typeface="Twentieth Century"/>
                <a:sym typeface="Twentieth Century"/>
              </a:endParaRPr>
            </a:p>
          </p:txBody>
        </p:sp>
        <p:sp>
          <p:nvSpPr>
            <p:cNvPr id="302" name="Google Shape;302;p27"/>
            <p:cNvSpPr txBox="1"/>
            <p:nvPr/>
          </p:nvSpPr>
          <p:spPr>
            <a:xfrm rot="-5400000">
              <a:off x="2421235" y="4643098"/>
              <a:ext cx="178407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E8E9EB"/>
                  </a:solidFill>
                  <a:latin typeface="Twentieth Century"/>
                  <a:ea typeface="Twentieth Century"/>
                  <a:cs typeface="Twentieth Century"/>
                  <a:sym typeface="Twentieth Century"/>
                </a:rPr>
                <a:t>flipkart</a:t>
              </a:r>
              <a:endParaRPr sz="2800" b="1">
                <a:solidFill>
                  <a:srgbClr val="E8E9EB"/>
                </a:solidFill>
                <a:latin typeface="Twentieth Century"/>
                <a:ea typeface="Twentieth Century"/>
                <a:cs typeface="Twentieth Century"/>
                <a:sym typeface="Twentieth Century"/>
              </a:endParaRPr>
            </a:p>
          </p:txBody>
        </p:sp>
        <p:sp>
          <p:nvSpPr>
            <p:cNvPr id="303" name="Google Shape;303;p27"/>
            <p:cNvSpPr txBox="1"/>
            <p:nvPr/>
          </p:nvSpPr>
          <p:spPr>
            <a:xfrm rot="-5400000">
              <a:off x="3156706" y="4963634"/>
              <a:ext cx="136000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E8E9EB"/>
                  </a:solidFill>
                  <a:latin typeface="Twentieth Century"/>
                  <a:ea typeface="Twentieth Century"/>
                  <a:cs typeface="Twentieth Century"/>
                  <a:sym typeface="Twentieth Century"/>
                </a:rPr>
                <a:t>paytm</a:t>
              </a:r>
              <a:endParaRPr sz="2800" b="1">
                <a:solidFill>
                  <a:srgbClr val="E8E9EB"/>
                </a:solidFill>
                <a:latin typeface="Twentieth Century"/>
                <a:ea typeface="Twentieth Century"/>
                <a:cs typeface="Twentieth Century"/>
                <a:sym typeface="Twentieth Century"/>
              </a:endParaRPr>
            </a:p>
          </p:txBody>
        </p:sp>
      </p:grpSp>
      <p:sp>
        <p:nvSpPr>
          <p:cNvPr id="304" name="Google Shape;304;p27"/>
          <p:cNvSpPr txBox="1"/>
          <p:nvPr/>
        </p:nvSpPr>
        <p:spPr>
          <a:xfrm>
            <a:off x="384342" y="4393332"/>
            <a:ext cx="8229600"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Which is the most reliable web application? </a:t>
            </a:r>
          </a:p>
          <a:p>
            <a:pPr marL="0" marR="0" lvl="0" indent="0" algn="l" rtl="0">
              <a:spcBef>
                <a:spcPts val="0"/>
              </a:spcBef>
              <a:spcAft>
                <a:spcPts val="0"/>
              </a:spcAft>
              <a:buNone/>
            </a:pPr>
            <a:r>
              <a:rPr lang="en-US" sz="1600" b="1">
                <a:solidFill>
                  <a:schemeClr val="dk1"/>
                </a:solidFill>
                <a:latin typeface="Calibri" panose="020F0502020204030204"/>
                <a:ea typeface="Calibri" panose="020F0502020204030204"/>
                <a:cs typeface="Calibri" panose="020F0502020204030204"/>
                <a:sym typeface="Calibri" panose="020F0502020204030204"/>
              </a:rPr>
              <a:t>      According to user amazon tops the chart followed by flipkart and paytm</a:t>
            </a:r>
          </a:p>
        </p:txBody>
      </p:sp>
      <p:grpSp>
        <p:nvGrpSpPr>
          <p:cNvPr id="305" name="Google Shape;305;p27"/>
          <p:cNvGrpSpPr/>
          <p:nvPr/>
        </p:nvGrpSpPr>
        <p:grpSpPr>
          <a:xfrm rot="5400000">
            <a:off x="1550254" y="4259165"/>
            <a:ext cx="1431232" cy="2899161"/>
            <a:chOff x="2551248" y="2954981"/>
            <a:chExt cx="1550505" cy="3140766"/>
          </a:xfrm>
        </p:grpSpPr>
        <p:sp>
          <p:nvSpPr>
            <p:cNvPr id="306" name="Google Shape;306;p27"/>
            <p:cNvSpPr/>
            <p:nvPr/>
          </p:nvSpPr>
          <p:spPr>
            <a:xfrm>
              <a:off x="2551248" y="2954981"/>
              <a:ext cx="516835" cy="3140766"/>
            </a:xfrm>
            <a:prstGeom prst="round2SameRect">
              <a:avLst>
                <a:gd name="adj1" fmla="val 50000"/>
                <a:gd name="adj2" fmla="val 0"/>
              </a:avLst>
            </a:prstGeom>
            <a:solidFill>
              <a:srgbClr val="6FB0A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07" name="Google Shape;307;p27"/>
            <p:cNvSpPr/>
            <p:nvPr/>
          </p:nvSpPr>
          <p:spPr>
            <a:xfrm>
              <a:off x="3077903" y="3657599"/>
              <a:ext cx="507015" cy="2438147"/>
            </a:xfrm>
            <a:prstGeom prst="round2SameRect">
              <a:avLst>
                <a:gd name="adj1" fmla="val 50000"/>
                <a:gd name="adj2" fmla="val 0"/>
              </a:avLst>
            </a:prstGeom>
            <a:solidFill>
              <a:srgbClr val="5656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08" name="Google Shape;308;p27"/>
            <p:cNvSpPr/>
            <p:nvPr/>
          </p:nvSpPr>
          <p:spPr>
            <a:xfrm>
              <a:off x="3584918" y="4545241"/>
              <a:ext cx="516835" cy="1550506"/>
            </a:xfrm>
            <a:prstGeom prst="round2SameRect">
              <a:avLst>
                <a:gd name="adj1" fmla="val 50000"/>
                <a:gd name="adj2" fmla="val 0"/>
              </a:avLst>
            </a:prstGeom>
            <a:solidFill>
              <a:srgbClr val="C7C6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09" name="Google Shape;309;p27"/>
            <p:cNvSpPr txBox="1"/>
            <p:nvPr/>
          </p:nvSpPr>
          <p:spPr>
            <a:xfrm rot="-5400000">
              <a:off x="1815753" y="4643098"/>
              <a:ext cx="200107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E8E9EB"/>
                  </a:solidFill>
                  <a:latin typeface="Twentieth Century"/>
                  <a:ea typeface="Twentieth Century"/>
                  <a:cs typeface="Twentieth Century"/>
                  <a:sym typeface="Twentieth Century"/>
                </a:rPr>
                <a:t>amazon</a:t>
              </a:r>
              <a:endParaRPr sz="2800" b="1">
                <a:solidFill>
                  <a:srgbClr val="E8E9EB"/>
                </a:solidFill>
                <a:latin typeface="Twentieth Century"/>
                <a:ea typeface="Twentieth Century"/>
                <a:cs typeface="Twentieth Century"/>
                <a:sym typeface="Twentieth Century"/>
              </a:endParaRPr>
            </a:p>
          </p:txBody>
        </p:sp>
        <p:sp>
          <p:nvSpPr>
            <p:cNvPr id="310" name="Google Shape;310;p27"/>
            <p:cNvSpPr txBox="1"/>
            <p:nvPr/>
          </p:nvSpPr>
          <p:spPr>
            <a:xfrm rot="-5400000">
              <a:off x="2421235" y="4643098"/>
              <a:ext cx="178407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E8E9EB"/>
                  </a:solidFill>
                  <a:latin typeface="Twentieth Century"/>
                  <a:ea typeface="Twentieth Century"/>
                  <a:cs typeface="Twentieth Century"/>
                  <a:sym typeface="Twentieth Century"/>
                </a:rPr>
                <a:t>flipkart</a:t>
              </a:r>
              <a:endParaRPr sz="2800" b="1">
                <a:solidFill>
                  <a:srgbClr val="E8E9EB"/>
                </a:solidFill>
                <a:latin typeface="Twentieth Century"/>
                <a:ea typeface="Twentieth Century"/>
                <a:cs typeface="Twentieth Century"/>
                <a:sym typeface="Twentieth Century"/>
              </a:endParaRPr>
            </a:p>
          </p:txBody>
        </p:sp>
        <p:sp>
          <p:nvSpPr>
            <p:cNvPr id="311" name="Google Shape;311;p27"/>
            <p:cNvSpPr txBox="1"/>
            <p:nvPr/>
          </p:nvSpPr>
          <p:spPr>
            <a:xfrm rot="-5400000">
              <a:off x="3156706" y="4963634"/>
              <a:ext cx="136000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E8E9EB"/>
                  </a:solidFill>
                  <a:latin typeface="Twentieth Century"/>
                  <a:ea typeface="Twentieth Century"/>
                  <a:cs typeface="Twentieth Century"/>
                  <a:sym typeface="Twentieth Century"/>
                </a:rPr>
                <a:t>paytm</a:t>
              </a:r>
              <a:endParaRPr sz="2800" b="1">
                <a:solidFill>
                  <a:srgbClr val="E8E9EB"/>
                </a:solidFill>
                <a:latin typeface="Twentieth Century"/>
                <a:ea typeface="Twentieth Century"/>
                <a:cs typeface="Twentieth Century"/>
                <a:sym typeface="Twentieth Century"/>
              </a:endParaRPr>
            </a:p>
          </p:txBody>
        </p:sp>
      </p:gr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8"/>
          <p:cNvSpPr txBox="1"/>
          <p:nvPr/>
        </p:nvSpPr>
        <p:spPr>
          <a:xfrm>
            <a:off x="381000" y="228600"/>
            <a:ext cx="8382000"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Which web application takes most care regarding the privacy of customer’s information?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b="1">
                <a:solidFill>
                  <a:schemeClr val="dk1"/>
                </a:solidFill>
                <a:latin typeface="Calibri" panose="020F0502020204030204"/>
                <a:ea typeface="Calibri" panose="020F0502020204030204"/>
                <a:cs typeface="Calibri" panose="020F0502020204030204"/>
                <a:sym typeface="Calibri" panose="020F0502020204030204"/>
              </a:rPr>
              <a:t>      In case of customers privacy amazon tops the chart followed by flipkart and paytm </a:t>
            </a:r>
          </a:p>
        </p:txBody>
      </p:sp>
      <p:sp>
        <p:nvSpPr>
          <p:cNvPr id="317" name="Google Shape;317;p28"/>
          <p:cNvSpPr txBox="1"/>
          <p:nvPr/>
        </p:nvSpPr>
        <p:spPr>
          <a:xfrm>
            <a:off x="381000" y="1066800"/>
            <a:ext cx="8534400" cy="83099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Limited mode of payment on most products (promotion, sales period)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b="1">
                <a:solidFill>
                  <a:schemeClr val="dk1"/>
                </a:solidFill>
                <a:latin typeface="Calibri" panose="020F0502020204030204"/>
                <a:ea typeface="Calibri" panose="020F0502020204030204"/>
                <a:cs typeface="Calibri" panose="020F0502020204030204"/>
                <a:sym typeface="Calibri" panose="020F0502020204030204"/>
              </a:rPr>
              <a:t>      In case of limited mode of payment on most of the products snapdeal tops the chart        followed by flipkart and amazon.</a:t>
            </a:r>
          </a:p>
        </p:txBody>
      </p:sp>
      <p:sp>
        <p:nvSpPr>
          <p:cNvPr id="318" name="Google Shape;318;p28"/>
          <p:cNvSpPr txBox="1"/>
          <p:nvPr/>
        </p:nvSpPr>
        <p:spPr>
          <a:xfrm>
            <a:off x="381000" y="2133600"/>
            <a:ext cx="8229600"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Which website has longer delivery period?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b="1">
                <a:solidFill>
                  <a:schemeClr val="dk1"/>
                </a:solidFill>
                <a:latin typeface="Calibri" panose="020F0502020204030204"/>
                <a:ea typeface="Calibri" panose="020F0502020204030204"/>
                <a:cs typeface="Calibri" panose="020F0502020204030204"/>
                <a:sym typeface="Calibri" panose="020F0502020204030204"/>
              </a:rPr>
              <a:t>      In case of longer delivery period snapdeal tops the chart followed by paytm and flipkart.</a:t>
            </a:r>
          </a:p>
        </p:txBody>
      </p:sp>
      <p:grpSp>
        <p:nvGrpSpPr>
          <p:cNvPr id="319" name="Google Shape;319;p28"/>
          <p:cNvGrpSpPr/>
          <p:nvPr/>
        </p:nvGrpSpPr>
        <p:grpSpPr>
          <a:xfrm rot="5400000">
            <a:off x="1531717" y="2103975"/>
            <a:ext cx="1468311" cy="2899161"/>
            <a:chOff x="2551248" y="2954981"/>
            <a:chExt cx="1590674" cy="3140766"/>
          </a:xfrm>
        </p:grpSpPr>
        <p:sp>
          <p:nvSpPr>
            <p:cNvPr id="320" name="Google Shape;320;p28"/>
            <p:cNvSpPr/>
            <p:nvPr/>
          </p:nvSpPr>
          <p:spPr>
            <a:xfrm>
              <a:off x="2551248" y="2954981"/>
              <a:ext cx="516835" cy="3140766"/>
            </a:xfrm>
            <a:prstGeom prst="round2SameRect">
              <a:avLst>
                <a:gd name="adj1" fmla="val 50000"/>
                <a:gd name="adj2" fmla="val 0"/>
              </a:avLst>
            </a:prstGeom>
            <a:solidFill>
              <a:srgbClr val="E36C0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21" name="Google Shape;321;p28"/>
            <p:cNvSpPr/>
            <p:nvPr/>
          </p:nvSpPr>
          <p:spPr>
            <a:xfrm>
              <a:off x="3077903" y="3657599"/>
              <a:ext cx="507015" cy="2438147"/>
            </a:xfrm>
            <a:prstGeom prst="round2SameRect">
              <a:avLst>
                <a:gd name="adj1" fmla="val 50000"/>
                <a:gd name="adj2" fmla="val 0"/>
              </a:avLst>
            </a:prstGeom>
            <a:solidFill>
              <a:srgbClr val="0070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22" name="Google Shape;322;p28"/>
            <p:cNvSpPr/>
            <p:nvPr/>
          </p:nvSpPr>
          <p:spPr>
            <a:xfrm>
              <a:off x="3584918" y="4545241"/>
              <a:ext cx="516835" cy="1550506"/>
            </a:xfrm>
            <a:prstGeom prst="round2SameRect">
              <a:avLst>
                <a:gd name="adj1" fmla="val 50000"/>
                <a:gd name="adj2" fmla="val 0"/>
              </a:avLst>
            </a:prstGeom>
            <a:solidFill>
              <a:srgbClr val="C7C6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23" name="Google Shape;323;p28"/>
            <p:cNvSpPr txBox="1"/>
            <p:nvPr/>
          </p:nvSpPr>
          <p:spPr>
            <a:xfrm rot="-5400000">
              <a:off x="1837554" y="4621297"/>
              <a:ext cx="2001078" cy="5668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Twentieth Century"/>
                  <a:ea typeface="Twentieth Century"/>
                  <a:cs typeface="Twentieth Century"/>
                  <a:sym typeface="Twentieth Century"/>
                </a:rPr>
                <a:t>snapdeal</a:t>
              </a:r>
              <a:endParaRPr sz="2800" b="1">
                <a:solidFill>
                  <a:schemeClr val="dk1"/>
                </a:solidFill>
                <a:latin typeface="Twentieth Century"/>
                <a:ea typeface="Twentieth Century"/>
                <a:cs typeface="Twentieth Century"/>
                <a:sym typeface="Twentieth Century"/>
              </a:endParaRPr>
            </a:p>
          </p:txBody>
        </p:sp>
        <p:sp>
          <p:nvSpPr>
            <p:cNvPr id="324" name="Google Shape;324;p28"/>
            <p:cNvSpPr txBox="1"/>
            <p:nvPr/>
          </p:nvSpPr>
          <p:spPr>
            <a:xfrm rot="-5400000">
              <a:off x="2443037" y="4621296"/>
              <a:ext cx="1784074" cy="5668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Twentieth Century"/>
                  <a:ea typeface="Twentieth Century"/>
                  <a:cs typeface="Twentieth Century"/>
                  <a:sym typeface="Twentieth Century"/>
                </a:rPr>
                <a:t>paytm</a:t>
              </a:r>
              <a:endParaRPr sz="2800" b="1">
                <a:solidFill>
                  <a:schemeClr val="dk1"/>
                </a:solidFill>
                <a:latin typeface="Twentieth Century"/>
                <a:ea typeface="Twentieth Century"/>
                <a:cs typeface="Twentieth Century"/>
                <a:sym typeface="Twentieth Century"/>
              </a:endParaRPr>
            </a:p>
          </p:txBody>
        </p:sp>
        <p:sp>
          <p:nvSpPr>
            <p:cNvPr id="325" name="Google Shape;325;p28"/>
            <p:cNvSpPr txBox="1"/>
            <p:nvPr/>
          </p:nvSpPr>
          <p:spPr>
            <a:xfrm rot="-5400000">
              <a:off x="3033841" y="4972657"/>
              <a:ext cx="1649339" cy="566823"/>
            </a:xfrm>
            <a:prstGeom prst="rect">
              <a:avLst/>
            </a:prstGeom>
            <a:solidFill>
              <a:srgbClr val="CCFF66"/>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Twentieth Century"/>
                  <a:ea typeface="Twentieth Century"/>
                  <a:cs typeface="Twentieth Century"/>
                  <a:sym typeface="Twentieth Century"/>
                </a:rPr>
                <a:t>flipkart</a:t>
              </a:r>
              <a:endParaRPr sz="2800" b="1">
                <a:solidFill>
                  <a:schemeClr val="dk1"/>
                </a:solidFill>
                <a:latin typeface="Twentieth Century"/>
                <a:ea typeface="Twentieth Century"/>
                <a:cs typeface="Twentieth Century"/>
                <a:sym typeface="Twentieth Century"/>
              </a:endParaRPr>
            </a:p>
          </p:txBody>
        </p:sp>
      </p:grpSp>
      <p:sp>
        <p:nvSpPr>
          <p:cNvPr id="326" name="Google Shape;326;p28"/>
          <p:cNvSpPr txBox="1"/>
          <p:nvPr/>
        </p:nvSpPr>
        <p:spPr>
          <a:xfrm>
            <a:off x="389464" y="4379478"/>
            <a:ext cx="8382000" cy="58229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Which website declares price of products in late?</a:t>
            </a:r>
          </a:p>
          <a:p>
            <a:pPr marL="0" marR="0" lvl="0" indent="0" algn="l" rtl="0">
              <a:spcBef>
                <a:spcPts val="0"/>
              </a:spcBef>
              <a:spcAft>
                <a:spcPts val="0"/>
              </a:spcAft>
              <a:buNone/>
            </a:pPr>
            <a:r>
              <a:rPr lang="en-US" sz="1600" b="1">
                <a:solidFill>
                  <a:schemeClr val="dk1"/>
                </a:solidFill>
                <a:latin typeface="Calibri" panose="020F0502020204030204"/>
                <a:ea typeface="Calibri" panose="020F0502020204030204"/>
                <a:cs typeface="Calibri" panose="020F0502020204030204"/>
                <a:sym typeface="Calibri" panose="020F0502020204030204"/>
              </a:rPr>
              <a:t>      In case of late declaration of price myntra tops the chart followed by paytm and flipkart</a:t>
            </a:r>
          </a:p>
        </p:txBody>
      </p:sp>
      <p:grpSp>
        <p:nvGrpSpPr>
          <p:cNvPr id="327" name="Google Shape;327;p28"/>
          <p:cNvGrpSpPr/>
          <p:nvPr/>
        </p:nvGrpSpPr>
        <p:grpSpPr>
          <a:xfrm rot="5400000">
            <a:off x="1531715" y="4277706"/>
            <a:ext cx="1468312" cy="2899161"/>
            <a:chOff x="2551248" y="2954981"/>
            <a:chExt cx="1590675" cy="3140766"/>
          </a:xfrm>
        </p:grpSpPr>
        <p:sp>
          <p:nvSpPr>
            <p:cNvPr id="328" name="Google Shape;328;p28"/>
            <p:cNvSpPr/>
            <p:nvPr/>
          </p:nvSpPr>
          <p:spPr>
            <a:xfrm>
              <a:off x="2551248" y="2954981"/>
              <a:ext cx="516835" cy="3140766"/>
            </a:xfrm>
            <a:prstGeom prst="round2SameRect">
              <a:avLst>
                <a:gd name="adj1" fmla="val 50000"/>
                <a:gd name="adj2" fmla="val 0"/>
              </a:avLst>
            </a:prstGeom>
            <a:solidFill>
              <a:srgbClr val="6FB0A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29" name="Google Shape;329;p28"/>
            <p:cNvSpPr/>
            <p:nvPr/>
          </p:nvSpPr>
          <p:spPr>
            <a:xfrm>
              <a:off x="3077903" y="3657599"/>
              <a:ext cx="507015" cy="2438147"/>
            </a:xfrm>
            <a:prstGeom prst="round2SameRect">
              <a:avLst>
                <a:gd name="adj1" fmla="val 50000"/>
                <a:gd name="adj2" fmla="val 0"/>
              </a:avLst>
            </a:prstGeom>
            <a:solidFill>
              <a:srgbClr val="5656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30" name="Google Shape;330;p28"/>
            <p:cNvSpPr/>
            <p:nvPr/>
          </p:nvSpPr>
          <p:spPr>
            <a:xfrm>
              <a:off x="3584918" y="4545241"/>
              <a:ext cx="516835" cy="1550506"/>
            </a:xfrm>
            <a:prstGeom prst="round2SameRect">
              <a:avLst>
                <a:gd name="adj1" fmla="val 50000"/>
                <a:gd name="adj2" fmla="val 0"/>
              </a:avLst>
            </a:prstGeom>
            <a:solidFill>
              <a:srgbClr val="C7C6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31" name="Google Shape;331;p28"/>
            <p:cNvSpPr txBox="1"/>
            <p:nvPr/>
          </p:nvSpPr>
          <p:spPr>
            <a:xfrm rot="-5400000">
              <a:off x="1837554" y="4720628"/>
              <a:ext cx="2001078" cy="56409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E8E9EB"/>
                  </a:solidFill>
                  <a:latin typeface="Twentieth Century"/>
                  <a:ea typeface="Twentieth Century"/>
                  <a:cs typeface="Twentieth Century"/>
                  <a:sym typeface="Twentieth Century"/>
                </a:rPr>
                <a:t>Myntra</a:t>
              </a:r>
              <a:endParaRPr sz="2800" b="1">
                <a:solidFill>
                  <a:srgbClr val="E8E9EB"/>
                </a:solidFill>
                <a:latin typeface="Twentieth Century"/>
                <a:ea typeface="Twentieth Century"/>
                <a:cs typeface="Twentieth Century"/>
                <a:sym typeface="Twentieth Century"/>
              </a:endParaRPr>
            </a:p>
          </p:txBody>
        </p:sp>
        <p:sp>
          <p:nvSpPr>
            <p:cNvPr id="332" name="Google Shape;332;p28"/>
            <p:cNvSpPr txBox="1"/>
            <p:nvPr/>
          </p:nvSpPr>
          <p:spPr>
            <a:xfrm rot="-5400000">
              <a:off x="2443038" y="4881111"/>
              <a:ext cx="1784074" cy="5668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E8E9EB"/>
                  </a:solidFill>
                  <a:latin typeface="Twentieth Century"/>
                  <a:ea typeface="Twentieth Century"/>
                  <a:cs typeface="Twentieth Century"/>
                  <a:sym typeface="Twentieth Century"/>
                </a:rPr>
                <a:t>paytm</a:t>
              </a:r>
              <a:endParaRPr sz="2800" b="1">
                <a:solidFill>
                  <a:srgbClr val="E8E9EB"/>
                </a:solidFill>
                <a:latin typeface="Twentieth Century"/>
                <a:ea typeface="Twentieth Century"/>
                <a:cs typeface="Twentieth Century"/>
                <a:sym typeface="Twentieth Century"/>
              </a:endParaRPr>
            </a:p>
          </p:txBody>
        </p:sp>
        <p:sp>
          <p:nvSpPr>
            <p:cNvPr id="333" name="Google Shape;333;p28"/>
            <p:cNvSpPr txBox="1"/>
            <p:nvPr/>
          </p:nvSpPr>
          <p:spPr>
            <a:xfrm rot="-5400000">
              <a:off x="2992566" y="4907202"/>
              <a:ext cx="1731891" cy="5668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E8E9EB"/>
                  </a:solidFill>
                  <a:latin typeface="Twentieth Century"/>
                  <a:ea typeface="Twentieth Century"/>
                  <a:cs typeface="Twentieth Century"/>
                  <a:sym typeface="Twentieth Century"/>
                </a:rPr>
                <a:t>flipkart</a:t>
              </a:r>
              <a:endParaRPr sz="2800" b="1">
                <a:solidFill>
                  <a:srgbClr val="E8E9EB"/>
                </a:solidFill>
                <a:latin typeface="Twentieth Century"/>
                <a:ea typeface="Twentieth Century"/>
                <a:cs typeface="Twentieth Century"/>
                <a:sym typeface="Twentieth Century"/>
              </a:endParaRPr>
            </a:p>
          </p:txBody>
        </p:sp>
      </p:gr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9"/>
          <p:cNvSpPr txBox="1"/>
          <p:nvPr/>
        </p:nvSpPr>
        <p:spPr>
          <a:xfrm>
            <a:off x="381000" y="304800"/>
            <a:ext cx="8458200" cy="58229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Availability of several payment options? </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b="1">
                <a:solidFill>
                  <a:schemeClr val="dk1"/>
                </a:solidFill>
                <a:latin typeface="Calibri" panose="020F0502020204030204"/>
                <a:ea typeface="Calibri" panose="020F0502020204030204"/>
                <a:cs typeface="Calibri" panose="020F0502020204030204"/>
                <a:sym typeface="Calibri" panose="020F0502020204030204"/>
              </a:rPr>
              <a:t>      According the user amazon has got several payment options followed by flipkart and myntra.</a:t>
            </a:r>
          </a:p>
        </p:txBody>
      </p:sp>
      <p:grpSp>
        <p:nvGrpSpPr>
          <p:cNvPr id="339" name="Google Shape;339;p29"/>
          <p:cNvGrpSpPr/>
          <p:nvPr/>
        </p:nvGrpSpPr>
        <p:grpSpPr>
          <a:xfrm rot="5400000">
            <a:off x="1431253" y="247267"/>
            <a:ext cx="1482745" cy="2899161"/>
            <a:chOff x="2534246" y="2954981"/>
            <a:chExt cx="1606312" cy="3140766"/>
          </a:xfrm>
        </p:grpSpPr>
        <p:sp>
          <p:nvSpPr>
            <p:cNvPr id="340" name="Google Shape;340;p29"/>
            <p:cNvSpPr/>
            <p:nvPr/>
          </p:nvSpPr>
          <p:spPr>
            <a:xfrm>
              <a:off x="2551248" y="2954981"/>
              <a:ext cx="516835" cy="3140766"/>
            </a:xfrm>
            <a:prstGeom prst="round2SameRect">
              <a:avLst>
                <a:gd name="adj1" fmla="val 50000"/>
                <a:gd name="adj2" fmla="val 0"/>
              </a:avLst>
            </a:prstGeom>
            <a:solidFill>
              <a:srgbClr val="6FB0A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41" name="Google Shape;341;p29"/>
            <p:cNvSpPr/>
            <p:nvPr/>
          </p:nvSpPr>
          <p:spPr>
            <a:xfrm>
              <a:off x="3077903" y="3657599"/>
              <a:ext cx="507015" cy="2438147"/>
            </a:xfrm>
            <a:prstGeom prst="round2SameRect">
              <a:avLst>
                <a:gd name="adj1" fmla="val 50000"/>
                <a:gd name="adj2" fmla="val 0"/>
              </a:avLst>
            </a:prstGeom>
            <a:solidFill>
              <a:srgbClr val="5656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42" name="Google Shape;342;p29"/>
            <p:cNvSpPr/>
            <p:nvPr/>
          </p:nvSpPr>
          <p:spPr>
            <a:xfrm>
              <a:off x="3584918" y="4545241"/>
              <a:ext cx="516835" cy="1550506"/>
            </a:xfrm>
            <a:prstGeom prst="round2SameRect">
              <a:avLst>
                <a:gd name="adj1" fmla="val 50000"/>
                <a:gd name="adj2" fmla="val 0"/>
              </a:avLst>
            </a:prstGeom>
            <a:solidFill>
              <a:srgbClr val="C7C6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43" name="Google Shape;343;p29"/>
            <p:cNvSpPr txBox="1"/>
            <p:nvPr/>
          </p:nvSpPr>
          <p:spPr>
            <a:xfrm rot="-5400000">
              <a:off x="1815753" y="4643098"/>
              <a:ext cx="2001078" cy="56409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E8E9EB"/>
                  </a:solidFill>
                  <a:latin typeface="Twentieth Century"/>
                  <a:ea typeface="Twentieth Century"/>
                  <a:cs typeface="Twentieth Century"/>
                  <a:sym typeface="Twentieth Century"/>
                </a:rPr>
                <a:t>Amazon</a:t>
              </a:r>
              <a:endParaRPr sz="2800" b="1">
                <a:solidFill>
                  <a:srgbClr val="E8E9EB"/>
                </a:solidFill>
                <a:latin typeface="Twentieth Century"/>
                <a:ea typeface="Twentieth Century"/>
                <a:cs typeface="Twentieth Century"/>
                <a:sym typeface="Twentieth Century"/>
              </a:endParaRPr>
            </a:p>
          </p:txBody>
        </p:sp>
        <p:sp>
          <p:nvSpPr>
            <p:cNvPr id="344" name="Google Shape;344;p29"/>
            <p:cNvSpPr txBox="1"/>
            <p:nvPr/>
          </p:nvSpPr>
          <p:spPr>
            <a:xfrm rot="-5400000">
              <a:off x="2421235" y="4643098"/>
              <a:ext cx="178407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E8E9EB"/>
                  </a:solidFill>
                  <a:latin typeface="Twentieth Century"/>
                  <a:ea typeface="Twentieth Century"/>
                  <a:cs typeface="Twentieth Century"/>
                  <a:sym typeface="Twentieth Century"/>
                </a:rPr>
                <a:t>flipkart</a:t>
              </a:r>
              <a:endParaRPr sz="2800" b="1">
                <a:solidFill>
                  <a:srgbClr val="E8E9EB"/>
                </a:solidFill>
                <a:latin typeface="Twentieth Century"/>
                <a:ea typeface="Twentieth Century"/>
                <a:cs typeface="Twentieth Century"/>
                <a:sym typeface="Twentieth Century"/>
              </a:endParaRPr>
            </a:p>
          </p:txBody>
        </p:sp>
        <p:sp>
          <p:nvSpPr>
            <p:cNvPr id="345" name="Google Shape;345;p29"/>
            <p:cNvSpPr txBox="1"/>
            <p:nvPr/>
          </p:nvSpPr>
          <p:spPr>
            <a:xfrm rot="-5400000">
              <a:off x="2970633" y="4924458"/>
              <a:ext cx="1775756" cy="564093"/>
            </a:xfrm>
            <a:prstGeom prst="rect">
              <a:avLst/>
            </a:prstGeom>
            <a:solidFill>
              <a:srgbClr val="F59409"/>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E8E9EB"/>
                  </a:solidFill>
                  <a:latin typeface="Twentieth Century"/>
                  <a:ea typeface="Twentieth Century"/>
                  <a:cs typeface="Twentieth Century"/>
                  <a:sym typeface="Twentieth Century"/>
                </a:rPr>
                <a:t>Myntra</a:t>
              </a:r>
              <a:endParaRPr sz="2800" b="1">
                <a:solidFill>
                  <a:srgbClr val="E8E9EB"/>
                </a:solidFill>
                <a:latin typeface="Twentieth Century"/>
                <a:ea typeface="Twentieth Century"/>
                <a:cs typeface="Twentieth Century"/>
                <a:sym typeface="Twentieth Century"/>
              </a:endParaRPr>
            </a:p>
          </p:txBody>
        </p:sp>
      </p:grpSp>
      <p:sp>
        <p:nvSpPr>
          <p:cNvPr id="346" name="Google Shape;346;p29"/>
          <p:cNvSpPr txBox="1"/>
          <p:nvPr/>
        </p:nvSpPr>
        <p:spPr>
          <a:xfrm>
            <a:off x="533400" y="2743200"/>
            <a:ext cx="8153400" cy="83099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Calibri" panose="020F0502020204030204"/>
                <a:ea typeface="Calibri" panose="020F0502020204030204"/>
                <a:cs typeface="Calibri" panose="020F0502020204030204"/>
                <a:sym typeface="Calibri" panose="020F0502020204030204"/>
              </a:rPr>
              <a:t>Which website provides the complete relevent description of the products?</a:t>
            </a:r>
          </a:p>
          <a:p>
            <a:pPr marL="0" marR="0" lvl="0" indent="0" algn="l" rtl="0">
              <a:spcBef>
                <a:spcPts val="0"/>
              </a:spcBef>
              <a:spcAft>
                <a:spcPts val="0"/>
              </a:spcAft>
              <a:buNone/>
            </a:pPr>
            <a:r>
              <a:rPr lang="en-US" sz="1600" b="1">
                <a:solidFill>
                  <a:schemeClr val="dk1"/>
                </a:solidFill>
                <a:latin typeface="Calibri" panose="020F0502020204030204"/>
                <a:ea typeface="Calibri" panose="020F0502020204030204"/>
                <a:cs typeface="Calibri" panose="020F0502020204030204"/>
                <a:sym typeface="Calibri" panose="020F0502020204030204"/>
              </a:rPr>
              <a:t>      According to user amazon tops the chart in providing the complete relevent product description followed by flipkart, snapdeal and paytm.</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BFD9C0-1F32-81C6-CA90-B378CDC71F37}"/>
              </a:ext>
            </a:extLst>
          </p:cNvPr>
          <p:cNvSpPr txBox="1"/>
          <p:nvPr/>
        </p:nvSpPr>
        <p:spPr>
          <a:xfrm flipH="1">
            <a:off x="2743199" y="2367171"/>
            <a:ext cx="6076335" cy="2123658"/>
          </a:xfrm>
          <a:prstGeom prst="rect">
            <a:avLst/>
          </a:prstGeom>
          <a:noFill/>
        </p:spPr>
        <p:txBody>
          <a:bodyPr wrap="square" rtlCol="0">
            <a:spAutoFit/>
          </a:bodyPr>
          <a:lstStyle/>
          <a:p>
            <a:r>
              <a:rPr lang="en-US" sz="6600" dirty="0">
                <a:latin typeface="Broadway" panose="04040905080B02020502" pitchFamily="82" charset="0"/>
              </a:rPr>
              <a:t>Thank You!!!!</a:t>
            </a:r>
            <a:endParaRPr lang="en-IN" sz="6600" dirty="0">
              <a:latin typeface="Broadway" panose="04040905080B02020502" pitchFamily="82" charset="0"/>
            </a:endParaRPr>
          </a:p>
        </p:txBody>
      </p:sp>
    </p:spTree>
    <p:extLst>
      <p:ext uri="{BB962C8B-B14F-4D97-AF65-F5344CB8AC3E}">
        <p14:creationId xmlns:p14="http://schemas.microsoft.com/office/powerpoint/2010/main" val="51012108"/>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14"/>
          <p:cNvSpPr txBox="1"/>
          <p:nvPr/>
        </p:nvSpPr>
        <p:spPr>
          <a:xfrm>
            <a:off x="2667000" y="228600"/>
            <a:ext cx="3581400" cy="58229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accent4"/>
                </a:solidFill>
                <a:latin typeface="Arial" panose="020B0604020202020204"/>
                <a:ea typeface="Arial" panose="020B0604020202020204"/>
                <a:cs typeface="Arial" panose="020B0604020202020204"/>
                <a:sym typeface="Arial" panose="020B0604020202020204"/>
              </a:rPr>
              <a:t>INTRODUCTION</a:t>
            </a:r>
          </a:p>
        </p:txBody>
      </p:sp>
      <p:grpSp>
        <p:nvGrpSpPr>
          <p:cNvPr id="101" name="Google Shape;101;p14"/>
          <p:cNvGrpSpPr/>
          <p:nvPr/>
        </p:nvGrpSpPr>
        <p:grpSpPr>
          <a:xfrm>
            <a:off x="1101090" y="2419350"/>
            <a:ext cx="6306820" cy="803464"/>
            <a:chOff x="1435200" y="2142394"/>
            <a:chExt cx="2526748" cy="803436"/>
          </a:xfrm>
        </p:grpSpPr>
        <p:sp>
          <p:nvSpPr>
            <p:cNvPr id="104" name="Google Shape;104;p14"/>
            <p:cNvSpPr txBox="1"/>
            <p:nvPr/>
          </p:nvSpPr>
          <p:spPr>
            <a:xfrm>
              <a:off x="1435200" y="2142394"/>
              <a:ext cx="2526748" cy="367017"/>
            </a:xfrm>
            <a:prstGeom prst="rect">
              <a:avLst/>
            </a:prstGeom>
            <a:noFill/>
            <a:ln>
              <a:noFill/>
            </a:ln>
          </p:spPr>
          <p:txBody>
            <a:bodyPr spcFirstLastPara="1" wrap="square" lIns="91425" tIns="45700" rIns="91425" bIns="45700" anchor="t" anchorCtr="0">
              <a:spAutoFit/>
              <a:scene3d>
                <a:camera prst="orthographicFront"/>
                <a:lightRig rig="threePt" dir="t"/>
              </a:scene3d>
            </a:bodyPr>
            <a:lstStyle/>
            <a:p>
              <a:pPr marL="0" marR="0" lvl="0" indent="0" algn="l" rtl="0">
                <a:spcBef>
                  <a:spcPts val="0"/>
                </a:spcBef>
                <a:spcAft>
                  <a:spcPts val="0"/>
                </a:spcAft>
                <a:buNone/>
              </a:pPr>
              <a:r>
                <a:rPr lang="en-US" sz="1800">
                  <a:solidFill>
                    <a:schemeClr val="accent1"/>
                  </a:solidFill>
                  <a:effectLst>
                    <a:outerShdw blurRad="38100" dist="25400" dir="5400000" algn="ctr" rotWithShape="0">
                      <a:srgbClr val="6E747A">
                        <a:alpha val="43000"/>
                      </a:srgbClr>
                    </a:outerShdw>
                  </a:effectLst>
                  <a:latin typeface="Twentieth Century"/>
                  <a:ea typeface="Twentieth Century"/>
                  <a:cs typeface="Twentieth Century"/>
                  <a:sym typeface="Twentieth Century"/>
                </a:rPr>
                <a:t>Activation/Retention</a:t>
              </a:r>
            </a:p>
          </p:txBody>
        </p:sp>
        <p:sp>
          <p:nvSpPr>
            <p:cNvPr id="105" name="Google Shape;105;p14"/>
            <p:cNvSpPr txBox="1"/>
            <p:nvPr/>
          </p:nvSpPr>
          <p:spPr>
            <a:xfrm>
              <a:off x="1435200" y="2425148"/>
              <a:ext cx="2526748" cy="5206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solidFill>
                    <a:srgbClr val="3F3F3F"/>
                  </a:solidFill>
                  <a:latin typeface="Twentieth Century"/>
                  <a:ea typeface="Twentieth Century"/>
                  <a:cs typeface="Twentieth Century"/>
                  <a:sym typeface="Twentieth Century"/>
                </a:rPr>
                <a:t>For this project a detailed research has been conducted to increase the purchase ,actiivation and retention of customers</a:t>
              </a:r>
              <a:r>
                <a:rPr lang="en-US" sz="1200">
                  <a:solidFill>
                    <a:srgbClr val="3F3F3F"/>
                  </a:solidFill>
                  <a:latin typeface="Twentieth Century"/>
                  <a:ea typeface="Twentieth Century"/>
                  <a:cs typeface="Twentieth Century"/>
                  <a:sym typeface="Twentieth Century"/>
                </a:rPr>
                <a:t>.</a:t>
              </a:r>
              <a:endParaRPr sz="1200">
                <a:solidFill>
                  <a:srgbClr val="3F3F3F"/>
                </a:solidFill>
                <a:latin typeface="Twentieth Century"/>
                <a:ea typeface="Twentieth Century"/>
                <a:cs typeface="Twentieth Century"/>
                <a:sym typeface="Twentieth Century"/>
              </a:endParaRPr>
            </a:p>
          </p:txBody>
        </p:sp>
      </p:grpSp>
      <p:grpSp>
        <p:nvGrpSpPr>
          <p:cNvPr id="106" name="Google Shape;106;p14"/>
          <p:cNvGrpSpPr/>
          <p:nvPr/>
        </p:nvGrpSpPr>
        <p:grpSpPr>
          <a:xfrm>
            <a:off x="1100455" y="4467860"/>
            <a:ext cx="7125970" cy="803430"/>
            <a:chOff x="1435200" y="3420415"/>
            <a:chExt cx="2526748" cy="803499"/>
          </a:xfrm>
        </p:grpSpPr>
        <p:sp>
          <p:nvSpPr>
            <p:cNvPr id="108" name="Google Shape;108;p14"/>
            <p:cNvSpPr txBox="1"/>
            <p:nvPr/>
          </p:nvSpPr>
          <p:spPr>
            <a:xfrm>
              <a:off x="1435200" y="3420415"/>
              <a:ext cx="1555750" cy="3670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1"/>
                  </a:solidFill>
                  <a:effectLst>
                    <a:outerShdw blurRad="38100" dist="25400" dir="5400000" algn="ctr" rotWithShape="0">
                      <a:srgbClr val="6E747A">
                        <a:alpha val="43000"/>
                      </a:srgbClr>
                    </a:outerShdw>
                  </a:effectLst>
                  <a:latin typeface="Twentieth Century"/>
                  <a:ea typeface="Twentieth Century"/>
                  <a:cs typeface="Twentieth Century"/>
                  <a:sym typeface="Twentieth Century"/>
                </a:rPr>
                <a:t>Loyalty</a:t>
              </a:r>
            </a:p>
          </p:txBody>
        </p:sp>
        <p:sp>
          <p:nvSpPr>
            <p:cNvPr id="109" name="Google Shape;109;p14"/>
            <p:cNvSpPr txBox="1"/>
            <p:nvPr/>
          </p:nvSpPr>
          <p:spPr>
            <a:xfrm>
              <a:off x="1435200" y="3703169"/>
              <a:ext cx="2526748" cy="5207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solidFill>
                    <a:srgbClr val="3F3F3F"/>
                  </a:solidFill>
                  <a:latin typeface="Twentieth Century"/>
                  <a:ea typeface="Twentieth Century"/>
                  <a:cs typeface="Twentieth Century"/>
                  <a:sym typeface="Twentieth Century"/>
                </a:rPr>
                <a:t>The combination of both utiliterian and hedonestic values are need to affect the repeat purchase(loyalty)</a:t>
              </a:r>
              <a:endParaRPr>
                <a:solidFill>
                  <a:srgbClr val="3F3F3F"/>
                </a:solidFill>
                <a:latin typeface="Twentieth Century"/>
                <a:ea typeface="Twentieth Century"/>
                <a:cs typeface="Twentieth Century"/>
                <a:sym typeface="Twentieth Century"/>
              </a:endParaRPr>
            </a:p>
          </p:txBody>
        </p:sp>
      </p:grpSp>
      <p:grpSp>
        <p:nvGrpSpPr>
          <p:cNvPr id="112" name="Google Shape;112;p14"/>
          <p:cNvGrpSpPr/>
          <p:nvPr/>
        </p:nvGrpSpPr>
        <p:grpSpPr>
          <a:xfrm>
            <a:off x="1100455" y="3443605"/>
            <a:ext cx="5757545" cy="803430"/>
            <a:chOff x="8915007" y="4698436"/>
            <a:chExt cx="2526749" cy="803499"/>
          </a:xfrm>
        </p:grpSpPr>
        <p:sp>
          <p:nvSpPr>
            <p:cNvPr id="114" name="Google Shape;114;p14"/>
            <p:cNvSpPr txBox="1"/>
            <p:nvPr/>
          </p:nvSpPr>
          <p:spPr>
            <a:xfrm>
              <a:off x="8915007" y="4698436"/>
              <a:ext cx="2330085" cy="3670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1"/>
                  </a:solidFill>
                  <a:effectLst>
                    <a:outerShdw blurRad="38100" dist="25400" dir="5400000" algn="ctr" rotWithShape="0">
                      <a:srgbClr val="6E747A">
                        <a:alpha val="43000"/>
                      </a:srgbClr>
                    </a:outerShdw>
                  </a:effectLst>
                  <a:latin typeface="Twentieth Century"/>
                  <a:ea typeface="Twentieth Century"/>
                  <a:cs typeface="Twentieth Century"/>
                  <a:sym typeface="Twentieth Century"/>
                </a:rPr>
                <a:t>Five major factors</a:t>
              </a:r>
            </a:p>
          </p:txBody>
        </p:sp>
        <p:sp>
          <p:nvSpPr>
            <p:cNvPr id="115" name="Google Shape;115;p14"/>
            <p:cNvSpPr txBox="1"/>
            <p:nvPr/>
          </p:nvSpPr>
          <p:spPr>
            <a:xfrm>
              <a:off x="8915008" y="4981190"/>
              <a:ext cx="2526748" cy="5207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solidFill>
                    <a:srgbClr val="3F3F3F"/>
                  </a:solidFill>
                  <a:latin typeface="Twentieth Century"/>
                  <a:ea typeface="Twentieth Century"/>
                  <a:cs typeface="Twentieth Century"/>
                  <a:sym typeface="Twentieth Century"/>
                </a:rPr>
                <a:t>Service quality, System quality, Information quality,trust and net benifits are the key factors.</a:t>
              </a:r>
            </a:p>
          </p:txBody>
        </p:sp>
      </p:grpSp>
      <p:sp>
        <p:nvSpPr>
          <p:cNvPr id="117" name="Google Shape;117;p14"/>
          <p:cNvSpPr txBox="1"/>
          <p:nvPr/>
        </p:nvSpPr>
        <p:spPr>
          <a:xfrm>
            <a:off x="609600" y="1219200"/>
            <a:ext cx="81534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This is a case study on Indian E-commerece customers to know which are the major factor for activation and retention of the customers, Customer satisfaction has emerged as one of the most important factors that guarantee the success of online store</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Effect transition="in" filter="fade">
                                      <p:cBhvr>
                                        <p:cTn id="7" dur="500"/>
                                        <p:tgtEl>
                                          <p:spTgt spid="1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71450" y="257175"/>
            <a:ext cx="4030345" cy="645160"/>
          </a:xfrm>
          <a:prstGeom prst="rect">
            <a:avLst/>
          </a:prstGeom>
          <a:noFill/>
        </p:spPr>
        <p:txBody>
          <a:bodyPr wrap="square" rtlCol="0">
            <a:spAutoFit/>
          </a:bodyPr>
          <a:lstStyle/>
          <a:p>
            <a:r>
              <a:rPr lang="en-US" sz="3600">
                <a:latin typeface="Arial Black" panose="020B0A04020102020204" charset="0"/>
                <a:cs typeface="Arial Black" panose="020B0A04020102020204" charset="0"/>
              </a:rPr>
              <a:t>Project Flow</a:t>
            </a:r>
          </a:p>
        </p:txBody>
      </p:sp>
      <p:sp>
        <p:nvSpPr>
          <p:cNvPr id="4" name="Hexagon 3"/>
          <p:cNvSpPr/>
          <p:nvPr/>
        </p:nvSpPr>
        <p:spPr>
          <a:xfrm>
            <a:off x="611505" y="1031240"/>
            <a:ext cx="530860" cy="443865"/>
          </a:xfrm>
          <a:prstGeom prst="hexagon">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SimSun" panose="02010600030101010101" pitchFamily="2" charset="-122"/>
              </a:rPr>
              <a:t>1</a:t>
            </a:r>
          </a:p>
        </p:txBody>
      </p:sp>
      <p:sp>
        <p:nvSpPr>
          <p:cNvPr id="5" name="Text Box 4"/>
          <p:cNvSpPr txBox="1"/>
          <p:nvPr/>
        </p:nvSpPr>
        <p:spPr>
          <a:xfrm>
            <a:off x="1461770" y="1031240"/>
            <a:ext cx="3860165" cy="337185"/>
          </a:xfrm>
          <a:prstGeom prst="rect">
            <a:avLst/>
          </a:prstGeom>
          <a:noFill/>
        </p:spPr>
        <p:txBody>
          <a:bodyPr wrap="square" rtlCol="0">
            <a:spAutoFit/>
          </a:bodyPr>
          <a:lstStyle/>
          <a:p>
            <a:r>
              <a:rPr lang="en-US" sz="1600" b="1">
                <a:solidFill>
                  <a:schemeClr val="accent1"/>
                </a:solidFill>
                <a:effectLst>
                  <a:outerShdw blurRad="38100" dist="25400" dir="5400000" algn="ctr" rotWithShape="0">
                    <a:srgbClr val="6E747A">
                      <a:alpha val="43000"/>
                    </a:srgbClr>
                  </a:outerShdw>
                </a:effectLst>
                <a:latin typeface="Century Gothic" panose="020B0502020202020204"/>
                <a:ea typeface="Century Gothic" panose="020B0502020202020204"/>
                <a:cs typeface="Century Gothic" panose="020B0502020202020204"/>
                <a:sym typeface="Century Gothic" panose="020B0502020202020204"/>
              </a:rPr>
              <a:t>Basic outlook over the project</a:t>
            </a:r>
          </a:p>
        </p:txBody>
      </p:sp>
      <p:sp>
        <p:nvSpPr>
          <p:cNvPr id="6" name="Text Box 5"/>
          <p:cNvSpPr txBox="1"/>
          <p:nvPr/>
        </p:nvSpPr>
        <p:spPr>
          <a:xfrm>
            <a:off x="1597660" y="1337945"/>
            <a:ext cx="7369810" cy="306705"/>
          </a:xfrm>
          <a:prstGeom prst="rect">
            <a:avLst/>
          </a:prstGeom>
          <a:noFill/>
        </p:spPr>
        <p:txBody>
          <a:bodyPr wrap="none" rtlCol="0">
            <a:spAutoFit/>
          </a:bodyPr>
          <a:lstStyle/>
          <a:p>
            <a:pPr algn="l"/>
            <a:r>
              <a:rPr lang="en-US">
                <a:solidFill>
                  <a:schemeClr val="tx1"/>
                </a:solidFill>
                <a:latin typeface="Quattrocento Sans" panose="020B0502050000020003"/>
                <a:ea typeface="Quattrocento Sans" panose="020B0502050000020003"/>
                <a:cs typeface="Quattrocento Sans" panose="020B0502050000020003"/>
                <a:sym typeface="Quattrocento Sans" panose="020B0502050000020003"/>
              </a:rPr>
              <a:t>This slide talk about the aim of the project,Informations to be drawn for better conclusions etc</a:t>
            </a:r>
          </a:p>
        </p:txBody>
      </p:sp>
      <p:sp>
        <p:nvSpPr>
          <p:cNvPr id="8" name="Hexagon 7"/>
          <p:cNvSpPr/>
          <p:nvPr/>
        </p:nvSpPr>
        <p:spPr>
          <a:xfrm>
            <a:off x="611505" y="1795145"/>
            <a:ext cx="530860" cy="443865"/>
          </a:xfrm>
          <a:prstGeom prst="hexagon">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SimSun" panose="02010600030101010101" pitchFamily="2" charset="-122"/>
              </a:rPr>
              <a:t>2</a:t>
            </a:r>
          </a:p>
        </p:txBody>
      </p:sp>
      <p:sp>
        <p:nvSpPr>
          <p:cNvPr id="9" name="Text Box 8"/>
          <p:cNvSpPr txBox="1"/>
          <p:nvPr/>
        </p:nvSpPr>
        <p:spPr>
          <a:xfrm>
            <a:off x="1461770" y="1740535"/>
            <a:ext cx="2000250" cy="583565"/>
          </a:xfrm>
          <a:prstGeom prst="rect">
            <a:avLst/>
          </a:prstGeom>
          <a:noFill/>
        </p:spPr>
        <p:txBody>
          <a:bodyPr wrap="none" rtlCol="0">
            <a:spAutoFit/>
          </a:bodyPr>
          <a:lstStyle/>
          <a:p>
            <a:pPr algn="l"/>
            <a:r>
              <a:rPr lang="en-US" sz="1600" b="1">
                <a:solidFill>
                  <a:schemeClr val="accent1"/>
                </a:solidFill>
                <a:effectLst>
                  <a:outerShdw blurRad="38100" dist="25400" dir="5400000" algn="ctr" rotWithShape="0">
                    <a:srgbClr val="6E747A">
                      <a:alpha val="43000"/>
                    </a:srgbClr>
                  </a:outerShdw>
                </a:effectLst>
                <a:latin typeface="Century Gothic" panose="020B0502020202020204"/>
                <a:ea typeface="Century Gothic" panose="020B0502020202020204"/>
                <a:cs typeface="Century Gothic" panose="020B0502020202020204"/>
                <a:sym typeface="Century Gothic" panose="020B0502020202020204"/>
              </a:rPr>
              <a:t>Processing of data</a:t>
            </a:r>
            <a:endParaRPr sz="1600" b="1">
              <a:solidFill>
                <a:srgbClr val="E71D35"/>
              </a:solidFill>
              <a:latin typeface="Century Gothic" panose="020B0502020202020204"/>
              <a:ea typeface="Century Gothic" panose="020B0502020202020204"/>
              <a:cs typeface="Century Gothic" panose="020B0502020202020204"/>
              <a:sym typeface="Century Gothic" panose="020B0502020202020204"/>
            </a:endParaRPr>
          </a:p>
          <a:p>
            <a:endParaRPr lang="en-US" sz="1600"/>
          </a:p>
        </p:txBody>
      </p:sp>
      <p:sp>
        <p:nvSpPr>
          <p:cNvPr id="147" name="Google Shape;147;p15"/>
          <p:cNvSpPr txBox="1"/>
          <p:nvPr/>
        </p:nvSpPr>
        <p:spPr>
          <a:xfrm>
            <a:off x="1597660" y="2080260"/>
            <a:ext cx="7063105" cy="3054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tx1"/>
                </a:solidFill>
                <a:latin typeface="Quattrocento Sans" panose="020B0502050000020003"/>
                <a:ea typeface="Quattrocento Sans" panose="020B0502050000020003"/>
                <a:cs typeface="Quattrocento Sans" panose="020B0502050000020003"/>
                <a:sym typeface="Quattrocento Sans" panose="020B0502050000020003"/>
              </a:rPr>
              <a:t>This slide talk about preprocessing of the data</a:t>
            </a:r>
          </a:p>
        </p:txBody>
      </p:sp>
      <p:sp>
        <p:nvSpPr>
          <p:cNvPr id="12" name="Hexagon 11"/>
          <p:cNvSpPr/>
          <p:nvPr/>
        </p:nvSpPr>
        <p:spPr>
          <a:xfrm>
            <a:off x="611505" y="2650490"/>
            <a:ext cx="530860" cy="443865"/>
          </a:xfrm>
          <a:prstGeom prst="hexagon">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SimSun" panose="02010600030101010101" pitchFamily="2" charset="-122"/>
              </a:rPr>
              <a:t>3</a:t>
            </a:r>
          </a:p>
        </p:txBody>
      </p:sp>
      <p:sp>
        <p:nvSpPr>
          <p:cNvPr id="13" name="Text Box 12"/>
          <p:cNvSpPr txBox="1"/>
          <p:nvPr/>
        </p:nvSpPr>
        <p:spPr>
          <a:xfrm>
            <a:off x="1461770" y="2639695"/>
            <a:ext cx="2028825" cy="337185"/>
          </a:xfrm>
          <a:prstGeom prst="rect">
            <a:avLst/>
          </a:prstGeom>
          <a:noFill/>
        </p:spPr>
        <p:txBody>
          <a:bodyPr wrap="none" rtlCol="0">
            <a:spAutoFit/>
          </a:bodyPr>
          <a:lstStyle/>
          <a:p>
            <a:pPr algn="l"/>
            <a:r>
              <a:rPr lang="en-US" sz="1600" b="1">
                <a:solidFill>
                  <a:schemeClr val="accent1"/>
                </a:solidFill>
                <a:effectLst>
                  <a:outerShdw blurRad="38100" dist="25400" dir="5400000" algn="ctr" rotWithShape="0">
                    <a:srgbClr val="6E747A">
                      <a:alpha val="43000"/>
                    </a:srgbClr>
                  </a:outerShdw>
                </a:effectLst>
                <a:latin typeface="Century Gothic" panose="020B0502020202020204"/>
                <a:ea typeface="Century Gothic" panose="020B0502020202020204"/>
                <a:cs typeface="Century Gothic" panose="020B0502020202020204"/>
                <a:sym typeface="Century Gothic" panose="020B0502020202020204"/>
              </a:rPr>
              <a:t>Univariate Analysis</a:t>
            </a:r>
          </a:p>
        </p:txBody>
      </p:sp>
      <p:sp>
        <p:nvSpPr>
          <p:cNvPr id="150" name="Google Shape;150;p15"/>
          <p:cNvSpPr txBox="1"/>
          <p:nvPr/>
        </p:nvSpPr>
        <p:spPr>
          <a:xfrm>
            <a:off x="1597660" y="2976880"/>
            <a:ext cx="7123430" cy="3054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tx1"/>
                </a:solidFill>
                <a:latin typeface="Quattrocento Sans" panose="020B0502050000020003"/>
                <a:ea typeface="Quattrocento Sans" panose="020B0502050000020003"/>
                <a:cs typeface="Quattrocento Sans" panose="020B0502050000020003"/>
                <a:sym typeface="Quattrocento Sans" panose="020B0502050000020003"/>
              </a:rPr>
              <a:t>This slide talk about the analysis of independent variables</a:t>
            </a:r>
          </a:p>
        </p:txBody>
      </p:sp>
      <p:sp>
        <p:nvSpPr>
          <p:cNvPr id="16" name="Hexagon 15"/>
          <p:cNvSpPr/>
          <p:nvPr/>
        </p:nvSpPr>
        <p:spPr>
          <a:xfrm>
            <a:off x="611505" y="3505835"/>
            <a:ext cx="530860" cy="443865"/>
          </a:xfrm>
          <a:prstGeom prst="hexagon">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SimSun" panose="02010600030101010101" pitchFamily="2" charset="-122"/>
              </a:rPr>
              <a:t>4</a:t>
            </a:r>
          </a:p>
        </p:txBody>
      </p:sp>
      <p:sp>
        <p:nvSpPr>
          <p:cNvPr id="17" name="Text Box 16"/>
          <p:cNvSpPr txBox="1"/>
          <p:nvPr/>
        </p:nvSpPr>
        <p:spPr>
          <a:xfrm>
            <a:off x="1461770" y="3517900"/>
            <a:ext cx="1951990" cy="337185"/>
          </a:xfrm>
          <a:prstGeom prst="rect">
            <a:avLst/>
          </a:prstGeom>
          <a:noFill/>
        </p:spPr>
        <p:txBody>
          <a:bodyPr wrap="none" rtlCol="0">
            <a:spAutoFit/>
          </a:bodyPr>
          <a:lstStyle/>
          <a:p>
            <a:pPr algn="l"/>
            <a:r>
              <a:rPr lang="en-US" sz="1600" b="1">
                <a:solidFill>
                  <a:schemeClr val="accent1"/>
                </a:solidFill>
                <a:effectLst>
                  <a:outerShdw blurRad="38100" dist="25400" dir="5400000" algn="ctr" rotWithShape="0">
                    <a:srgbClr val="6E747A">
                      <a:alpha val="43000"/>
                    </a:srgbClr>
                  </a:outerShdw>
                </a:effectLst>
                <a:latin typeface="Century Gothic" panose="020B0502020202020204"/>
                <a:ea typeface="Century Gothic" panose="020B0502020202020204"/>
                <a:cs typeface="Century Gothic" panose="020B0502020202020204"/>
                <a:sym typeface="Century Gothic" panose="020B0502020202020204"/>
              </a:rPr>
              <a:t>Bi variate Analysis</a:t>
            </a:r>
          </a:p>
        </p:txBody>
      </p:sp>
      <p:sp>
        <p:nvSpPr>
          <p:cNvPr id="18" name="Text Box 17"/>
          <p:cNvSpPr txBox="1"/>
          <p:nvPr/>
        </p:nvSpPr>
        <p:spPr>
          <a:xfrm>
            <a:off x="1597660" y="3873500"/>
            <a:ext cx="4762500" cy="521970"/>
          </a:xfrm>
          <a:prstGeom prst="rect">
            <a:avLst/>
          </a:prstGeom>
          <a:noFill/>
        </p:spPr>
        <p:txBody>
          <a:bodyPr wrap="none" rtlCol="0">
            <a:spAutoFit/>
          </a:bodyPr>
          <a:lstStyle/>
          <a:p>
            <a:pPr algn="l"/>
            <a:r>
              <a:rPr lang="en-US">
                <a:solidFill>
                  <a:schemeClr val="tx1"/>
                </a:solidFill>
                <a:latin typeface="Quattrocento Sans" panose="020B0502050000020003"/>
                <a:ea typeface="Quattrocento Sans" panose="020B0502050000020003"/>
                <a:cs typeface="Quattrocento Sans" panose="020B0502050000020003"/>
                <a:sym typeface="Quattrocento Sans" panose="020B0502050000020003"/>
              </a:rPr>
              <a:t>This slide talk about the relationship between two variables</a:t>
            </a:r>
            <a:r>
              <a:rPr lang="en-US">
                <a:solidFill>
                  <a:srgbClr val="7F7F7F"/>
                </a:solidFill>
                <a:latin typeface="Quattrocento Sans" panose="020B0502050000020003"/>
                <a:ea typeface="Quattrocento Sans" panose="020B0502050000020003"/>
                <a:cs typeface="Quattrocento Sans" panose="020B0502050000020003"/>
                <a:sym typeface="Quattrocento Sans" panose="020B0502050000020003"/>
              </a:rPr>
              <a:t>.</a:t>
            </a:r>
            <a:endParaRPr>
              <a:solidFill>
                <a:srgbClr val="7F7F7F"/>
              </a:solidFill>
              <a:latin typeface="Quattrocento Sans" panose="020B0502050000020003"/>
              <a:ea typeface="Quattrocento Sans" panose="020B0502050000020003"/>
              <a:cs typeface="Quattrocento Sans" panose="020B0502050000020003"/>
              <a:sym typeface="Quattrocento Sans" panose="020B0502050000020003"/>
            </a:endParaRPr>
          </a:p>
          <a:p>
            <a:endParaRPr lang="en-US"/>
          </a:p>
        </p:txBody>
      </p:sp>
      <p:sp>
        <p:nvSpPr>
          <p:cNvPr id="19" name="Hexagon 18"/>
          <p:cNvSpPr/>
          <p:nvPr/>
        </p:nvSpPr>
        <p:spPr>
          <a:xfrm>
            <a:off x="611505" y="4361180"/>
            <a:ext cx="530860" cy="443865"/>
          </a:xfrm>
          <a:prstGeom prst="hexagon">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SimSun" panose="02010600030101010101" pitchFamily="2" charset="-122"/>
              </a:rPr>
              <a:t>5</a:t>
            </a:r>
          </a:p>
        </p:txBody>
      </p:sp>
      <p:sp>
        <p:nvSpPr>
          <p:cNvPr id="20" name="Text Box 19"/>
          <p:cNvSpPr txBox="1"/>
          <p:nvPr/>
        </p:nvSpPr>
        <p:spPr>
          <a:xfrm>
            <a:off x="1461770" y="4396105"/>
            <a:ext cx="2191385" cy="337185"/>
          </a:xfrm>
          <a:prstGeom prst="rect">
            <a:avLst/>
          </a:prstGeom>
          <a:noFill/>
        </p:spPr>
        <p:txBody>
          <a:bodyPr wrap="none" rtlCol="0">
            <a:spAutoFit/>
          </a:bodyPr>
          <a:lstStyle/>
          <a:p>
            <a:pPr algn="l"/>
            <a:r>
              <a:rPr lang="en-US" sz="1600" b="1">
                <a:solidFill>
                  <a:schemeClr val="accent1"/>
                </a:solidFill>
                <a:effectLst>
                  <a:outerShdw blurRad="38100" dist="25400" dir="5400000" algn="ctr" rotWithShape="0">
                    <a:srgbClr val="6E747A">
                      <a:alpha val="43000"/>
                    </a:srgbClr>
                  </a:outerShdw>
                </a:effectLst>
                <a:latin typeface="Century Gothic" panose="020B0502020202020204"/>
                <a:ea typeface="Century Gothic" panose="020B0502020202020204"/>
                <a:cs typeface="Century Gothic" panose="020B0502020202020204"/>
                <a:sym typeface="Century Gothic" panose="020B0502020202020204"/>
              </a:rPr>
              <a:t>Multivariate Analysis</a:t>
            </a:r>
          </a:p>
        </p:txBody>
      </p:sp>
      <p:sp>
        <p:nvSpPr>
          <p:cNvPr id="21" name="Text Box 20"/>
          <p:cNvSpPr txBox="1"/>
          <p:nvPr/>
        </p:nvSpPr>
        <p:spPr>
          <a:xfrm>
            <a:off x="1597660" y="4779010"/>
            <a:ext cx="5728970" cy="521970"/>
          </a:xfrm>
          <a:prstGeom prst="rect">
            <a:avLst/>
          </a:prstGeom>
          <a:noFill/>
        </p:spPr>
        <p:txBody>
          <a:bodyPr wrap="none" rtlCol="0">
            <a:spAutoFit/>
          </a:bodyPr>
          <a:lstStyle/>
          <a:p>
            <a:pPr algn="l"/>
            <a:r>
              <a:rPr lang="en-US">
                <a:solidFill>
                  <a:schemeClr val="accent4"/>
                </a:solidFill>
                <a:latin typeface="Quattrocento Sans" panose="020B0502050000020003"/>
                <a:ea typeface="Quattrocento Sans" panose="020B0502050000020003"/>
                <a:cs typeface="Quattrocento Sans" panose="020B0502050000020003"/>
                <a:sym typeface="Quattrocento Sans" panose="020B0502050000020003"/>
              </a:rPr>
              <a:t>Here we are going to look the relationship between more than 2 variable</a:t>
            </a:r>
            <a:endParaRPr>
              <a:solidFill>
                <a:schemeClr val="accent4"/>
              </a:solidFill>
              <a:latin typeface="Quattrocento Sans" panose="020B0502050000020003"/>
              <a:ea typeface="Quattrocento Sans" panose="020B0502050000020003"/>
              <a:cs typeface="Quattrocento Sans" panose="020B0502050000020003"/>
              <a:sym typeface="Quattrocento Sans" panose="020B0502050000020003"/>
            </a:endParaRPr>
          </a:p>
          <a:p>
            <a:endParaRPr lang="en-US">
              <a:solidFill>
                <a:schemeClr val="accent4"/>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 name="Hexagon 21"/>
          <p:cNvSpPr/>
          <p:nvPr/>
        </p:nvSpPr>
        <p:spPr>
          <a:xfrm>
            <a:off x="611505" y="5216525"/>
            <a:ext cx="530860" cy="443865"/>
          </a:xfrm>
          <a:prstGeom prst="hexagon">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SimSun" panose="02010600030101010101" pitchFamily="2" charset="-122"/>
              </a:rPr>
              <a:t>6</a:t>
            </a:r>
          </a:p>
        </p:txBody>
      </p:sp>
      <p:sp>
        <p:nvSpPr>
          <p:cNvPr id="23" name="Text Box 22"/>
          <p:cNvSpPr txBox="1"/>
          <p:nvPr/>
        </p:nvSpPr>
        <p:spPr>
          <a:xfrm>
            <a:off x="1461770" y="5216525"/>
            <a:ext cx="1285240" cy="553085"/>
          </a:xfrm>
          <a:prstGeom prst="rect">
            <a:avLst/>
          </a:prstGeom>
          <a:noFill/>
        </p:spPr>
        <p:txBody>
          <a:bodyPr wrap="none" rtlCol="0">
            <a:spAutoFit/>
          </a:bodyPr>
          <a:lstStyle/>
          <a:p>
            <a:pPr algn="l"/>
            <a:r>
              <a:rPr lang="en-US" sz="1600" b="1">
                <a:solidFill>
                  <a:schemeClr val="accent1"/>
                </a:solidFill>
                <a:effectLst>
                  <a:outerShdw blurRad="38100" dist="25400" dir="5400000" algn="ctr" rotWithShape="0">
                    <a:srgbClr val="6E747A">
                      <a:alpha val="43000"/>
                    </a:srgbClr>
                  </a:outerShdw>
                </a:effectLst>
                <a:latin typeface="Century Gothic" panose="020B0502020202020204"/>
                <a:ea typeface="Century Gothic" panose="020B0502020202020204"/>
                <a:cs typeface="Century Gothic" panose="020B0502020202020204"/>
                <a:sym typeface="Century Gothic" panose="020B0502020202020204"/>
              </a:rPr>
              <a:t>Conclusion</a:t>
            </a:r>
            <a:endParaRPr b="1">
              <a:solidFill>
                <a:srgbClr val="800080"/>
              </a:solidFill>
              <a:latin typeface="Century Gothic" panose="020B0502020202020204"/>
              <a:ea typeface="Century Gothic" panose="020B0502020202020204"/>
              <a:cs typeface="Century Gothic" panose="020B0502020202020204"/>
              <a:sym typeface="Century Gothic" panose="020B0502020202020204"/>
            </a:endParaRPr>
          </a:p>
          <a:p>
            <a:endParaRPr lang="en-US"/>
          </a:p>
        </p:txBody>
      </p:sp>
      <p:sp>
        <p:nvSpPr>
          <p:cNvPr id="24" name="Text Box 23"/>
          <p:cNvSpPr txBox="1"/>
          <p:nvPr/>
        </p:nvSpPr>
        <p:spPr>
          <a:xfrm>
            <a:off x="1597660" y="5613400"/>
            <a:ext cx="6421755" cy="521970"/>
          </a:xfrm>
          <a:prstGeom prst="rect">
            <a:avLst/>
          </a:prstGeom>
          <a:noFill/>
        </p:spPr>
        <p:txBody>
          <a:bodyPr wrap="none" rtlCol="0">
            <a:spAutoFit/>
          </a:bodyPr>
          <a:lstStyle/>
          <a:p>
            <a:pPr algn="l"/>
            <a:r>
              <a:rPr lang="en-US">
                <a:solidFill>
                  <a:schemeClr val="accent4"/>
                </a:solidFill>
                <a:latin typeface="Quattrocento Sans" panose="020B0502050000020003"/>
                <a:ea typeface="Quattrocento Sans" panose="020B0502050000020003"/>
                <a:cs typeface="Quattrocento Sans" panose="020B0502050000020003"/>
                <a:sym typeface="Quattrocento Sans" panose="020B0502050000020003"/>
              </a:rPr>
              <a:t>This final slide talk about the summary of the inforamtion drawn from the analysis</a:t>
            </a:r>
            <a:endParaRPr>
              <a:solidFill>
                <a:schemeClr val="accent4"/>
              </a:solidFill>
              <a:latin typeface="Quattrocento Sans" panose="020B0502050000020003"/>
              <a:ea typeface="Quattrocento Sans" panose="020B0502050000020003"/>
              <a:cs typeface="Quattrocento Sans" panose="020B0502050000020003"/>
              <a:sym typeface="Quattrocento Sans" panose="020B0502050000020003"/>
            </a:endParaRPr>
          </a:p>
          <a:p>
            <a:endParaRPr lang="en-US">
              <a:solidFill>
                <a:schemeClr val="accent4"/>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grpSp>
        <p:nvGrpSpPr>
          <p:cNvPr id="177" name="Google Shape;177;p16"/>
          <p:cNvGrpSpPr/>
          <p:nvPr/>
        </p:nvGrpSpPr>
        <p:grpSpPr>
          <a:xfrm>
            <a:off x="751508" y="1509528"/>
            <a:ext cx="7484710" cy="4817540"/>
            <a:chOff x="4785865" y="1509527"/>
            <a:chExt cx="6318341" cy="3127239"/>
          </a:xfrm>
        </p:grpSpPr>
        <p:grpSp>
          <p:nvGrpSpPr>
            <p:cNvPr id="178" name="Google Shape;178;p16"/>
            <p:cNvGrpSpPr/>
            <p:nvPr/>
          </p:nvGrpSpPr>
          <p:grpSpPr>
            <a:xfrm>
              <a:off x="4785865" y="1509527"/>
              <a:ext cx="6318341" cy="1052272"/>
              <a:chOff x="4642992" y="479019"/>
              <a:chExt cx="6318341" cy="1052272"/>
            </a:xfrm>
          </p:grpSpPr>
          <p:sp>
            <p:nvSpPr>
              <p:cNvPr id="179" name="Google Shape;179;p16"/>
              <p:cNvSpPr txBox="1"/>
              <p:nvPr/>
            </p:nvSpPr>
            <p:spPr>
              <a:xfrm>
                <a:off x="4642992" y="479019"/>
                <a:ext cx="302895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1"/>
                    </a:solidFill>
                    <a:effectLst>
                      <a:outerShdw blurRad="38100" dist="25400" dir="5400000" algn="ctr" rotWithShape="0">
                        <a:srgbClr val="6E747A">
                          <a:alpha val="43000"/>
                        </a:srgbClr>
                      </a:outerShdw>
                    </a:effectLst>
                    <a:latin typeface="Calibri" panose="020F0502020204030204"/>
                    <a:ea typeface="Calibri" panose="020F0502020204030204"/>
                    <a:cs typeface="Calibri" panose="020F0502020204030204"/>
                    <a:sym typeface="Calibri" panose="020F0502020204030204"/>
                  </a:rPr>
                  <a:t>Regarding dataset</a:t>
                </a:r>
              </a:p>
            </p:txBody>
          </p:sp>
          <p:sp>
            <p:nvSpPr>
              <p:cNvPr id="180" name="Google Shape;180;p16"/>
              <p:cNvSpPr txBox="1"/>
              <p:nvPr/>
            </p:nvSpPr>
            <p:spPr>
              <a:xfrm>
                <a:off x="4786087" y="946516"/>
                <a:ext cx="6175246"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a:solidFill>
                      <a:srgbClr val="3F3F3F"/>
                    </a:solidFill>
                    <a:latin typeface="Quattrocento Sans" panose="020B0502050000020003"/>
                    <a:ea typeface="Quattrocento Sans" panose="020B0502050000020003"/>
                    <a:cs typeface="Quattrocento Sans" panose="020B0502050000020003"/>
                    <a:sym typeface="Quattrocento Sans" panose="020B0502050000020003"/>
                  </a:rPr>
                  <a:t>This is a wide dataset consisting of 269 rows and 71 categorical columns without any missing values.</a:t>
                </a:r>
                <a:endParaRPr sz="1600" b="1" dirty="0">
                  <a:solidFill>
                    <a:srgbClr val="3F3F3F"/>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81" name="Google Shape;181;p16"/>
            <p:cNvGrpSpPr/>
            <p:nvPr/>
          </p:nvGrpSpPr>
          <p:grpSpPr>
            <a:xfrm>
              <a:off x="4785865" y="2724770"/>
              <a:ext cx="6116032" cy="716543"/>
              <a:chOff x="4644221" y="430777"/>
              <a:chExt cx="6116032" cy="716543"/>
            </a:xfrm>
          </p:grpSpPr>
          <p:sp>
            <p:nvSpPr>
              <p:cNvPr id="182" name="Google Shape;182;p16"/>
              <p:cNvSpPr txBox="1"/>
              <p:nvPr/>
            </p:nvSpPr>
            <p:spPr>
              <a:xfrm>
                <a:off x="4644221" y="430777"/>
                <a:ext cx="3028950" cy="238252"/>
              </a:xfrm>
              <a:prstGeom prst="rect">
                <a:avLst/>
              </a:prstGeom>
              <a:noFill/>
              <a:ln>
                <a:noFill/>
              </a:ln>
            </p:spPr>
            <p:txBody>
              <a:bodyPr spcFirstLastPara="1" wrap="square" lIns="91425" tIns="45700" rIns="91425" bIns="45700" anchor="t" anchorCtr="0">
                <a:spAutoFit/>
                <a:scene3d>
                  <a:camera prst="orthographicFront"/>
                  <a:lightRig rig="threePt" dir="t"/>
                </a:scene3d>
              </a:bodyPr>
              <a:lstStyle/>
              <a:p>
                <a:pPr marL="0" marR="0" lvl="0" indent="0" algn="l" rtl="0">
                  <a:spcBef>
                    <a:spcPts val="0"/>
                  </a:spcBef>
                  <a:spcAft>
                    <a:spcPts val="0"/>
                  </a:spcAft>
                  <a:buNone/>
                </a:pPr>
                <a:r>
                  <a:rPr lang="en-US" sz="1800" b="1">
                    <a:solidFill>
                      <a:schemeClr val="accent1"/>
                    </a:solidFill>
                    <a:effectLst>
                      <a:outerShdw blurRad="38100" dist="25400" dir="5400000" algn="ctr" rotWithShape="0">
                        <a:srgbClr val="6E747A">
                          <a:alpha val="43000"/>
                        </a:srgbClr>
                      </a:outerShdw>
                    </a:effectLst>
                    <a:latin typeface="Calibri" panose="020F0502020204030204"/>
                    <a:ea typeface="Calibri" panose="020F0502020204030204"/>
                    <a:cs typeface="Calibri" panose="020F0502020204030204"/>
                    <a:sym typeface="Calibri" panose="020F0502020204030204"/>
                  </a:rPr>
                  <a:t>How data is there?</a:t>
                </a:r>
              </a:p>
            </p:txBody>
          </p:sp>
          <p:sp>
            <p:nvSpPr>
              <p:cNvPr id="183" name="Google Shape;183;p16"/>
              <p:cNvSpPr txBox="1"/>
              <p:nvPr/>
            </p:nvSpPr>
            <p:spPr>
              <a:xfrm>
                <a:off x="4878858" y="769331"/>
                <a:ext cx="5881395" cy="3779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a:solidFill>
                      <a:srgbClr val="262626"/>
                    </a:solidFill>
                    <a:latin typeface="Quattrocento Sans" panose="020B0502050000020003"/>
                    <a:ea typeface="Quattrocento Sans" panose="020B0502050000020003"/>
                    <a:cs typeface="Quattrocento Sans" panose="020B0502050000020003"/>
                    <a:sym typeface="Quattrocento Sans" panose="020B0502050000020003"/>
                  </a:rPr>
                  <a:t>The first 19 columns are about the users  and their stereotyping regarding the online retail-e-</a:t>
                </a:r>
                <a:r>
                  <a:rPr lang="en-US" sz="1600" b="1" dirty="0" err="1">
                    <a:solidFill>
                      <a:srgbClr val="262626"/>
                    </a:solidFill>
                    <a:latin typeface="Quattrocento Sans" panose="020B0502050000020003"/>
                    <a:ea typeface="Quattrocento Sans" panose="020B0502050000020003"/>
                    <a:cs typeface="Quattrocento Sans" panose="020B0502050000020003"/>
                    <a:sym typeface="Quattrocento Sans" panose="020B0502050000020003"/>
                  </a:rPr>
                  <a:t>commerece</a:t>
                </a:r>
                <a:r>
                  <a:rPr lang="en-US" sz="1600" b="1" dirty="0">
                    <a:solidFill>
                      <a:srgbClr val="262626"/>
                    </a:solidFill>
                    <a:latin typeface="Quattrocento Sans" panose="020B0502050000020003"/>
                    <a:ea typeface="Quattrocento Sans" panose="020B0502050000020003"/>
                    <a:cs typeface="Quattrocento Sans" panose="020B0502050000020003"/>
                    <a:sym typeface="Quattrocento Sans" panose="020B0502050000020003"/>
                  </a:rPr>
                  <a:t> retail shop.</a:t>
                </a:r>
                <a:endParaRPr sz="1600" b="1" dirty="0">
                  <a:solidFill>
                    <a:srgbClr val="262626"/>
                  </a:solidFill>
                  <a:latin typeface="Quattrocento Sans" panose="020B0502050000020003"/>
                  <a:ea typeface="Quattrocento Sans" panose="020B0502050000020003"/>
                  <a:cs typeface="Quattrocento Sans" panose="020B0502050000020003"/>
                  <a:sym typeface="Quattrocento Sans" panose="020B0502050000020003"/>
                </a:endParaRPr>
              </a:p>
            </p:txBody>
          </p:sp>
        </p:grpSp>
        <p:sp>
          <p:nvSpPr>
            <p:cNvPr id="184" name="Google Shape;184;p16"/>
            <p:cNvSpPr txBox="1"/>
            <p:nvPr/>
          </p:nvSpPr>
          <p:spPr>
            <a:xfrm>
              <a:off x="5020032" y="4267434"/>
              <a:ext cx="588139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F7F7F"/>
                </a:solidFill>
                <a:latin typeface="Calibri" panose="020F0502020204030204"/>
                <a:ea typeface="Calibri" panose="020F0502020204030204"/>
                <a:cs typeface="Calibri" panose="020F0502020204030204"/>
                <a:sym typeface="Calibri" panose="020F0502020204030204"/>
              </a:endParaRPr>
            </a:p>
          </p:txBody>
        </p:sp>
      </p:grpSp>
      <p:sp>
        <p:nvSpPr>
          <p:cNvPr id="186" name="Google Shape;186;p16"/>
          <p:cNvSpPr txBox="1"/>
          <p:nvPr/>
        </p:nvSpPr>
        <p:spPr>
          <a:xfrm>
            <a:off x="212090" y="216535"/>
            <a:ext cx="8244205" cy="70802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chemeClr val="accent4"/>
                </a:solidFill>
                <a:latin typeface="Twentieth Century"/>
                <a:ea typeface="Twentieth Century"/>
                <a:cs typeface="Twentieth Century"/>
                <a:sym typeface="Twentieth Century"/>
              </a:rPr>
              <a:t>Basic outlook over the data</a:t>
            </a:r>
          </a:p>
        </p:txBody>
      </p:sp>
      <p:sp>
        <p:nvSpPr>
          <p:cNvPr id="193" name="Google Shape;193;p16"/>
          <p:cNvSpPr txBox="1"/>
          <p:nvPr/>
        </p:nvSpPr>
        <p:spPr>
          <a:xfrm>
            <a:off x="1029459" y="4724399"/>
            <a:ext cx="7555497" cy="5822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262626"/>
                </a:solidFill>
                <a:latin typeface="Quattrocento Sans" panose="020B0502050000020003"/>
                <a:ea typeface="Quattrocento Sans" panose="020B0502050000020003"/>
                <a:cs typeface="Quattrocento Sans" panose="020B0502050000020003"/>
                <a:sym typeface="Quattrocento Sans" panose="020B0502050000020003"/>
              </a:rPr>
              <a:t>Last 20 columns infers which is users favorite Indian online retail shop on different intrest like several payment options,appealing web pages,offer etc.</a:t>
            </a:r>
            <a:endParaRPr sz="1600" b="1">
              <a:solidFill>
                <a:srgbClr val="262626"/>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4" name="Google Shape;194;p16"/>
          <p:cNvSpPr txBox="1"/>
          <p:nvPr/>
        </p:nvSpPr>
        <p:spPr>
          <a:xfrm>
            <a:off x="1029459" y="5486400"/>
            <a:ext cx="6966547" cy="5822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262626"/>
                </a:solidFill>
                <a:latin typeface="Quattrocento Sans" panose="020B0502050000020003"/>
                <a:ea typeface="Quattrocento Sans" panose="020B0502050000020003"/>
                <a:cs typeface="Quattrocento Sans" panose="020B0502050000020003"/>
                <a:sym typeface="Quattrocento Sans" panose="020B0502050000020003"/>
              </a:rPr>
              <a:t>The rest of the column columns belongs to users rating the online retail shop as general on different questions.</a:t>
            </a:r>
            <a:endParaRPr sz="1600" b="1">
              <a:solidFill>
                <a:srgbClr val="262626"/>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Google Shape;200;p17"/>
          <p:cNvSpPr txBox="1"/>
          <p:nvPr/>
        </p:nvSpPr>
        <p:spPr>
          <a:xfrm>
            <a:off x="921385" y="281940"/>
            <a:ext cx="7279005" cy="70548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chemeClr val="accent4"/>
                </a:solidFill>
                <a:latin typeface="Twentieth Century"/>
                <a:ea typeface="Twentieth Century"/>
                <a:cs typeface="Twentieth Century"/>
                <a:sym typeface="Twentieth Century"/>
              </a:rPr>
              <a:t>Preprocessing of Data</a:t>
            </a:r>
          </a:p>
        </p:txBody>
      </p:sp>
      <p:grpSp>
        <p:nvGrpSpPr>
          <p:cNvPr id="207" name="Google Shape;207;p17"/>
          <p:cNvGrpSpPr/>
          <p:nvPr/>
        </p:nvGrpSpPr>
        <p:grpSpPr>
          <a:xfrm>
            <a:off x="543534" y="1975674"/>
            <a:ext cx="4010265" cy="864369"/>
            <a:chOff x="4504626" y="2240839"/>
            <a:chExt cx="4010265" cy="864369"/>
          </a:xfrm>
        </p:grpSpPr>
        <p:sp>
          <p:nvSpPr>
            <p:cNvPr id="208" name="Google Shape;208;p17"/>
            <p:cNvSpPr/>
            <p:nvPr/>
          </p:nvSpPr>
          <p:spPr>
            <a:xfrm>
              <a:off x="4504626" y="2277143"/>
              <a:ext cx="828065" cy="828065"/>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9" name="Google Shape;209;p17"/>
            <p:cNvSpPr txBox="1"/>
            <p:nvPr/>
          </p:nvSpPr>
          <p:spPr>
            <a:xfrm>
              <a:off x="5332691" y="2240839"/>
              <a:ext cx="3182200" cy="430887"/>
            </a:xfrm>
            <a:prstGeom prst="rect">
              <a:avLst/>
            </a:prstGeom>
            <a:solidFill>
              <a:schemeClr val="bg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00B0F0"/>
                  </a:solidFill>
                  <a:latin typeface="Twentieth Century"/>
                  <a:ea typeface="Twentieth Century"/>
                  <a:cs typeface="Twentieth Century"/>
                  <a:sym typeface="Twentieth Century"/>
                </a:rPr>
                <a:t>Categorical  columns</a:t>
              </a:r>
            </a:p>
          </p:txBody>
        </p:sp>
        <p:pic>
          <p:nvPicPr>
            <p:cNvPr id="210" name="Google Shape;210;p17"/>
            <p:cNvPicPr preferRelativeResize="0"/>
            <p:nvPr/>
          </p:nvPicPr>
          <p:blipFill rotWithShape="1">
            <a:blip r:embed="rId3"/>
            <a:srcRect/>
            <a:stretch>
              <a:fillRect/>
            </a:stretch>
          </p:blipFill>
          <p:spPr>
            <a:xfrm>
              <a:off x="4655953" y="2464709"/>
              <a:ext cx="452931" cy="452931"/>
            </a:xfrm>
            <a:prstGeom prst="rect">
              <a:avLst/>
            </a:prstGeom>
            <a:noFill/>
            <a:ln>
              <a:noFill/>
            </a:ln>
          </p:spPr>
        </p:pic>
      </p:grpSp>
      <p:sp>
        <p:nvSpPr>
          <p:cNvPr id="211" name="Google Shape;211;p17"/>
          <p:cNvSpPr txBox="1"/>
          <p:nvPr/>
        </p:nvSpPr>
        <p:spPr>
          <a:xfrm>
            <a:off x="1447800" y="2426009"/>
            <a:ext cx="7315200" cy="8286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262626"/>
                </a:solidFill>
                <a:latin typeface="Quattrocento Sans" panose="020B0502050000020003"/>
                <a:ea typeface="Quattrocento Sans" panose="020B0502050000020003"/>
                <a:cs typeface="Quattrocento Sans" panose="020B0502050000020003"/>
                <a:sym typeface="Quattrocento Sans" panose="020B0502050000020003"/>
              </a:rPr>
              <a:t>Since all the columns are of categorical type we did the label encoding, There were no null values, In some cases column name was out of simplicity so we renamed it for future analysis purpose</a:t>
            </a:r>
            <a:endParaRPr sz="1600" b="1">
              <a:solidFill>
                <a:srgbClr val="262626"/>
              </a:solidFill>
              <a:latin typeface="Quattrocento Sans" panose="020B0502050000020003"/>
              <a:ea typeface="Quattrocento Sans" panose="020B0502050000020003"/>
              <a:cs typeface="Quattrocento Sans" panose="020B0502050000020003"/>
              <a:sym typeface="Quattrocento Sans" panose="020B0502050000020003"/>
            </a:endParaRPr>
          </a:p>
        </p:txBody>
      </p:sp>
      <p:grpSp>
        <p:nvGrpSpPr>
          <p:cNvPr id="212" name="Google Shape;212;p17"/>
          <p:cNvGrpSpPr/>
          <p:nvPr/>
        </p:nvGrpSpPr>
        <p:grpSpPr>
          <a:xfrm>
            <a:off x="511089" y="4145446"/>
            <a:ext cx="8099511" cy="1000876"/>
            <a:chOff x="4353552" y="3420415"/>
            <a:chExt cx="8099511" cy="1000876"/>
          </a:xfrm>
        </p:grpSpPr>
        <p:sp>
          <p:nvSpPr>
            <p:cNvPr id="213" name="Google Shape;213;p17"/>
            <p:cNvSpPr/>
            <p:nvPr/>
          </p:nvSpPr>
          <p:spPr>
            <a:xfrm>
              <a:off x="4353552" y="3449280"/>
              <a:ext cx="914399" cy="91439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4" name="Google Shape;214;p17"/>
            <p:cNvSpPr txBox="1"/>
            <p:nvPr/>
          </p:nvSpPr>
          <p:spPr>
            <a:xfrm>
              <a:off x="5175104" y="3420415"/>
              <a:ext cx="3521372"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chemeClr val="accent2"/>
                  </a:solidFill>
                  <a:latin typeface="Twentieth Century"/>
                  <a:ea typeface="Twentieth Century"/>
                  <a:cs typeface="Twentieth Century"/>
                  <a:sym typeface="Twentieth Century"/>
                </a:rPr>
                <a:t>Dictionary</a:t>
              </a:r>
            </a:p>
          </p:txBody>
        </p:sp>
        <p:sp>
          <p:nvSpPr>
            <p:cNvPr id="215" name="Google Shape;215;p17"/>
            <p:cNvSpPr txBox="1"/>
            <p:nvPr/>
          </p:nvSpPr>
          <p:spPr>
            <a:xfrm>
              <a:off x="5342827" y="3838996"/>
              <a:ext cx="7110236" cy="5822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3F3F3F"/>
                  </a:solidFill>
                  <a:latin typeface="Quattrocento Sans" panose="020B0502050000020003"/>
                  <a:ea typeface="Quattrocento Sans" panose="020B0502050000020003"/>
                  <a:cs typeface="Quattrocento Sans" panose="020B0502050000020003"/>
                  <a:sym typeface="Quattrocento Sans" panose="020B0502050000020003"/>
                </a:rPr>
                <a:t>We made seperate dictionary for each columns to keep which label encoded value infers what.</a:t>
              </a:r>
              <a:endParaRPr sz="1600" b="1">
                <a:solidFill>
                  <a:srgbClr val="3F3F3F"/>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216" name="Google Shape;216;p17"/>
            <p:cNvPicPr preferRelativeResize="0"/>
            <p:nvPr/>
          </p:nvPicPr>
          <p:blipFill rotWithShape="1">
            <a:blip r:embed="rId4"/>
            <a:srcRect/>
            <a:stretch>
              <a:fillRect/>
            </a:stretch>
          </p:blipFill>
          <p:spPr>
            <a:xfrm>
              <a:off x="4567284" y="3618557"/>
              <a:ext cx="465489" cy="465489"/>
            </a:xfrm>
            <a:prstGeom prst="rect">
              <a:avLst/>
            </a:prstGeom>
            <a:noFill/>
            <a:ln>
              <a:noFill/>
            </a:ln>
          </p:spPr>
        </p:pic>
      </p:gr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fade">
                                      <p:cBhvr>
                                        <p:cTn id="7" dur="500"/>
                                        <p:tgtEl>
                                          <p:spTgt spid="20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2"/>
                                        </p:tgtEl>
                                        <p:attrNameLst>
                                          <p:attrName>style.visibility</p:attrName>
                                        </p:attrNameLst>
                                      </p:cBhvr>
                                      <p:to>
                                        <p:strVal val="visible"/>
                                      </p:to>
                                    </p:set>
                                    <p:animEffect transition="in" filter="fade">
                                      <p:cBhvr>
                                        <p:cTn id="11" dur="5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2" name="Google Shape;222;p18"/>
          <p:cNvSpPr txBox="1"/>
          <p:nvPr/>
        </p:nvSpPr>
        <p:spPr>
          <a:xfrm>
            <a:off x="914400" y="281940"/>
            <a:ext cx="7279005" cy="70548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chemeClr val="accent4"/>
                </a:solidFill>
                <a:latin typeface="Twentieth Century"/>
                <a:ea typeface="Twentieth Century"/>
                <a:cs typeface="Twentieth Century"/>
                <a:sym typeface="Twentieth Century"/>
              </a:rPr>
              <a:t>Exploratory Data Analysis</a:t>
            </a:r>
          </a:p>
        </p:txBody>
      </p:sp>
      <p:sp>
        <p:nvSpPr>
          <p:cNvPr id="229" name="Google Shape;229;p18"/>
          <p:cNvSpPr txBox="1"/>
          <p:nvPr/>
        </p:nvSpPr>
        <p:spPr>
          <a:xfrm>
            <a:off x="533400" y="1371600"/>
            <a:ext cx="82296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Since   the  dimension  of   the  dataset  is  significantly  wide  there  was  lump   sum  amount  of  data  in  different  angles ,  We  picked  up    relevent  information  through  3 types  of  following  analysis.</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30" name="Google Shape;230;p18"/>
          <p:cNvSpPr/>
          <p:nvPr/>
        </p:nvSpPr>
        <p:spPr>
          <a:xfrm>
            <a:off x="464681" y="2329934"/>
            <a:ext cx="3471592" cy="43088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200" b="1">
                <a:solidFill>
                  <a:schemeClr val="accent4"/>
                </a:solidFill>
                <a:latin typeface="Twentieth Century"/>
                <a:ea typeface="Twentieth Century"/>
                <a:cs typeface="Twentieth Century"/>
                <a:sym typeface="Twentieth Century"/>
              </a:rPr>
              <a:t>UnivariateData Analysis</a:t>
            </a:r>
          </a:p>
        </p:txBody>
      </p:sp>
      <p:sp>
        <p:nvSpPr>
          <p:cNvPr id="231" name="Google Shape;231;p18"/>
          <p:cNvSpPr txBox="1"/>
          <p:nvPr/>
        </p:nvSpPr>
        <p:spPr>
          <a:xfrm>
            <a:off x="464820" y="2795746"/>
            <a:ext cx="8382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In  this  case  we  analyse  only  one  variable  at  a  time,  there  is  detailed  information  in  the  project  report , Here  we  are  going  through  important  features  only.</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33" name="Google Shape;233;p18"/>
          <p:cNvSpPr txBox="1"/>
          <p:nvPr/>
        </p:nvSpPr>
        <p:spPr>
          <a:xfrm>
            <a:off x="533400" y="3776484"/>
            <a:ext cx="8382000" cy="33855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In this particular dataset around 67% of users are females and left 33% are male</a:t>
            </a:r>
            <a:endParaRPr sz="16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234" name="Google Shape;234;p18"/>
          <p:cNvPicPr preferRelativeResize="0"/>
          <p:nvPr/>
        </p:nvPicPr>
        <p:blipFill rotWithShape="1">
          <a:blip r:embed="rId3"/>
          <a:srcRect/>
          <a:stretch>
            <a:fillRect/>
          </a:stretch>
        </p:blipFill>
        <p:spPr>
          <a:xfrm>
            <a:off x="2423738" y="4299704"/>
            <a:ext cx="3638550" cy="24098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p:nvPr/>
        </p:nvSpPr>
        <p:spPr>
          <a:xfrm>
            <a:off x="152400" y="239715"/>
            <a:ext cx="8991600" cy="58477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Around 80% of user use Google Chrome as their web browser followed by safari,opera and Mozilla firefox of 15%, 3% and 2% respectively.</a:t>
            </a:r>
          </a:p>
        </p:txBody>
      </p:sp>
      <p:pic>
        <p:nvPicPr>
          <p:cNvPr id="240" name="Google Shape;240;p19"/>
          <p:cNvPicPr preferRelativeResize="0"/>
          <p:nvPr/>
        </p:nvPicPr>
        <p:blipFill rotWithShape="1">
          <a:blip r:embed="rId3"/>
          <a:srcRect/>
          <a:stretch>
            <a:fillRect/>
          </a:stretch>
        </p:blipFill>
        <p:spPr>
          <a:xfrm>
            <a:off x="2514600" y="824491"/>
            <a:ext cx="3638550" cy="2071110"/>
          </a:xfrm>
          <a:prstGeom prst="rect">
            <a:avLst/>
          </a:prstGeom>
          <a:noFill/>
          <a:ln>
            <a:noFill/>
          </a:ln>
        </p:spPr>
      </p:pic>
      <p:sp>
        <p:nvSpPr>
          <p:cNvPr id="241" name="Google Shape;241;p19"/>
          <p:cNvSpPr txBox="1"/>
          <p:nvPr/>
        </p:nvSpPr>
        <p:spPr>
          <a:xfrm>
            <a:off x="457200" y="2895601"/>
            <a:ext cx="8382000" cy="107505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How much time do you explore the e-retail store before making an decision </a:t>
            </a:r>
            <a:endParaRPr sz="1600" b="1">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marR="0" lvl="0" indent="0" algn="l" rtl="0">
              <a:spcBef>
                <a:spcPts val="0"/>
              </a:spcBef>
              <a:spcAft>
                <a:spcPts val="0"/>
              </a:spcAft>
              <a:buNone/>
            </a:pPr>
            <a:r>
              <a:rPr lang="en-US" sz="1600" b="1">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Around 44% of user spend more than 15 min before they make up the decision of purchasing .</a:t>
            </a:r>
          </a:p>
          <a:p>
            <a:pPr marL="0" marR="0" lvl="0" indent="0" algn="l" rtl="0">
              <a:spcBef>
                <a:spcPts val="0"/>
              </a:spcBef>
              <a:spcAft>
                <a:spcPts val="0"/>
              </a:spcAft>
              <a:buNone/>
            </a:pPr>
            <a:r>
              <a:rPr lang="en-US" sz="1600" b="1">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Around 24% of user spend 6-10 minutes before making an decision of purchasing </a:t>
            </a:r>
            <a:endParaRPr sz="1600" b="1">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marR="0" lvl="0" indent="0" algn="l" rtl="0">
              <a:spcBef>
                <a:spcPts val="0"/>
              </a:spcBef>
              <a:spcAft>
                <a:spcPts val="0"/>
              </a:spcAft>
              <a:buNone/>
            </a:pPr>
            <a:r>
              <a:rPr lang="en-US" sz="1600" b="1">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Around 19% of user spend 10-15 minutes before making an decision of purchasing</a:t>
            </a:r>
            <a:endParaRPr sz="1600" b="1">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242" name="Google Shape;242;p19"/>
          <p:cNvPicPr preferRelativeResize="0"/>
          <p:nvPr/>
        </p:nvPicPr>
        <p:blipFill rotWithShape="1">
          <a:blip r:embed="rId4"/>
          <a:srcRect/>
          <a:stretch>
            <a:fillRect/>
          </a:stretch>
        </p:blipFill>
        <p:spPr>
          <a:xfrm>
            <a:off x="685800" y="4219039"/>
            <a:ext cx="7667625" cy="256405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0"/>
          <p:cNvSpPr txBox="1"/>
          <p:nvPr/>
        </p:nvSpPr>
        <p:spPr>
          <a:xfrm>
            <a:off x="228600" y="228600"/>
            <a:ext cx="8458200" cy="13208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How frequently do you abandon (selecting an items and leaving without making payment) your shopping cart? </a:t>
            </a:r>
            <a:endParaRPr sz="1600" b="1">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marR="0" lvl="1" indent="0" algn="l" rtl="0">
              <a:spcBef>
                <a:spcPts val="0"/>
              </a:spcBef>
              <a:spcAft>
                <a:spcPts val="0"/>
              </a:spcAft>
              <a:buNone/>
            </a:pPr>
            <a:r>
              <a:rPr lang="en-US"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Around 63% of user abandoned sometimes without making an payment </a:t>
            </a:r>
            <a:endParaRPr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marR="0" lvl="1" indent="0" algn="l" rtl="0">
              <a:spcBef>
                <a:spcPts val="0"/>
              </a:spcBef>
              <a:spcAft>
                <a:spcPts val="0"/>
              </a:spcAft>
              <a:buNone/>
            </a:pPr>
            <a:r>
              <a:rPr lang="en-US"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Around 18% of user never abandoned without making an payment </a:t>
            </a:r>
            <a:endParaRPr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marR="0" lvl="1" indent="0" algn="l" rtl="0">
              <a:spcBef>
                <a:spcPts val="0"/>
              </a:spcBef>
              <a:spcAft>
                <a:spcPts val="0"/>
              </a:spcAft>
              <a:buNone/>
            </a:pPr>
            <a:r>
              <a:rPr lang="en-US"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Around 13% of user frequently abandoned without making an payment </a:t>
            </a:r>
          </a:p>
        </p:txBody>
      </p:sp>
      <p:sp>
        <p:nvSpPr>
          <p:cNvPr id="248" name="Google Shape;248;p20"/>
          <p:cNvSpPr txBox="1"/>
          <p:nvPr/>
        </p:nvSpPr>
        <p:spPr>
          <a:xfrm>
            <a:off x="228600" y="1905000"/>
            <a:ext cx="8229600" cy="156718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Why did you abandon the “Bag”, “Shopping Cart” </a:t>
            </a:r>
            <a:endParaRPr sz="1600" b="1">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marR="0" lvl="1" indent="0" algn="l" rtl="0">
              <a:spcBef>
                <a:spcPts val="0"/>
              </a:spcBef>
              <a:spcAft>
                <a:spcPts val="0"/>
              </a:spcAft>
              <a:buNone/>
            </a:pPr>
            <a:r>
              <a:rPr lang="en-US"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Around 48% of user abandoned the cart because of better alternative offer </a:t>
            </a:r>
            <a:endParaRPr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marR="0" lvl="1" indent="0" algn="l" rtl="0">
              <a:spcBef>
                <a:spcPts val="0"/>
              </a:spcBef>
              <a:spcAft>
                <a:spcPts val="0"/>
              </a:spcAft>
              <a:buNone/>
            </a:pPr>
            <a:r>
              <a:rPr lang="en-US"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Around 20% of user abandoned the cart because of promo code not applicable </a:t>
            </a:r>
            <a:endParaRPr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marR="0" lvl="1" indent="0" algn="l" rtl="0">
              <a:spcBef>
                <a:spcPts val="0"/>
              </a:spcBef>
              <a:spcAft>
                <a:spcPts val="0"/>
              </a:spcAft>
              <a:buNone/>
            </a:pPr>
            <a:r>
              <a:rPr lang="en-US"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Around 14% of user abandoned the cart because of change in price </a:t>
            </a:r>
            <a:endParaRPr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marR="0" lvl="1" indent="0" algn="l" rtl="0">
              <a:spcBef>
                <a:spcPts val="0"/>
              </a:spcBef>
              <a:spcAft>
                <a:spcPts val="0"/>
              </a:spcAft>
              <a:buNone/>
            </a:pPr>
            <a:r>
              <a:rPr lang="en-US"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Around 11% of user abandoned the cart because of lack of trust </a:t>
            </a:r>
            <a:endParaRPr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marR="0" lvl="1" indent="0" algn="l" rtl="0">
              <a:spcBef>
                <a:spcPts val="0"/>
              </a:spcBef>
              <a:spcAft>
                <a:spcPts val="0"/>
              </a:spcAft>
              <a:buNone/>
            </a:pPr>
            <a:r>
              <a:rPr lang="en-US"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Around 7% of user abandoned the cart because of no prefered mode of payment </a:t>
            </a:r>
          </a:p>
        </p:txBody>
      </p:sp>
      <p:pic>
        <p:nvPicPr>
          <p:cNvPr id="249" name="Google Shape;249;p20"/>
          <p:cNvPicPr preferRelativeResize="0"/>
          <p:nvPr/>
        </p:nvPicPr>
        <p:blipFill rotWithShape="1">
          <a:blip r:embed="rId3"/>
          <a:srcRect/>
          <a:stretch>
            <a:fillRect/>
          </a:stretch>
        </p:blipFill>
        <p:spPr>
          <a:xfrm>
            <a:off x="1239982" y="3494342"/>
            <a:ext cx="4914900" cy="31051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1"/>
          <p:cNvSpPr txBox="1"/>
          <p:nvPr/>
        </p:nvSpPr>
        <p:spPr>
          <a:xfrm>
            <a:off x="762000" y="228600"/>
            <a:ext cx="8763000"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a:solidFill>
                  <a:schemeClr val="accent4"/>
                </a:solidFill>
                <a:latin typeface="Arial" panose="020B0604020202020204"/>
                <a:ea typeface="Arial" panose="020B0604020202020204"/>
                <a:cs typeface="Arial" panose="020B0604020202020204"/>
                <a:sym typeface="Arial" panose="020B0604020202020204"/>
              </a:rPr>
              <a:t>Users  openion  on  online  retail  shops  for  different questions</a:t>
            </a:r>
          </a:p>
        </p:txBody>
      </p:sp>
      <p:sp>
        <p:nvSpPr>
          <p:cNvPr id="255" name="Google Shape;255;p21"/>
          <p:cNvSpPr txBox="1"/>
          <p:nvPr/>
        </p:nvSpPr>
        <p:spPr>
          <a:xfrm>
            <a:off x="533400" y="762000"/>
            <a:ext cx="8077200" cy="255206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sz="1600" b="1">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Information on similar product to the one highlighted is important for product comparison </a:t>
            </a:r>
            <a:endParaRPr sz="1600" b="1">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marR="0" lvl="1" indent="0" algn="l" rtl="0">
              <a:spcBef>
                <a:spcPts val="0"/>
              </a:spcBef>
              <a:spcAft>
                <a:spcPts val="0"/>
              </a:spcAft>
              <a:buNone/>
            </a:pPr>
            <a:r>
              <a:rPr lang="en-US"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Around 42% strongly agree that information on similar products to the one highlighted is important for product comparision. </a:t>
            </a:r>
            <a:endParaRPr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marR="0" lvl="1" indent="0" algn="l" rtl="0">
              <a:spcBef>
                <a:spcPts val="0"/>
              </a:spcBef>
              <a:spcAft>
                <a:spcPts val="0"/>
              </a:spcAft>
              <a:buNone/>
            </a:pPr>
            <a:r>
              <a:rPr lang="en-US"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Around 35% agree that information on similar products to the one highlighted is important for product comparision. </a:t>
            </a:r>
            <a:endParaRPr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marR="0" lvl="1" indent="0" algn="l" rtl="0">
              <a:spcBef>
                <a:spcPts val="0"/>
              </a:spcBef>
              <a:spcAft>
                <a:spcPts val="0"/>
              </a:spcAft>
              <a:buNone/>
            </a:pPr>
            <a:r>
              <a:rPr lang="en-US"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Around 15% have openion that information on similar products to the one highlighted is important for product comparision is indifferent. </a:t>
            </a:r>
            <a:endParaRPr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marR="0" lvl="1" indent="0" algn="l" rtl="0">
              <a:spcBef>
                <a:spcPts val="0"/>
              </a:spcBef>
              <a:spcAft>
                <a:spcPts val="0"/>
              </a:spcAft>
              <a:buNone/>
            </a:pPr>
            <a:r>
              <a:rPr lang="en-US" sz="16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Around 8% disagree that information on similar products to the one highlighted is important for product comparision.</a:t>
            </a:r>
            <a:endParaRPr sz="1600" b="1" i="0" u="none" strike="noStrike" cap="none">
              <a:solidFill>
                <a:srgbClr val="262626"/>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6" name="Google Shape;256;p21"/>
          <p:cNvSpPr txBox="1"/>
          <p:nvPr/>
        </p:nvSpPr>
        <p:spPr>
          <a:xfrm>
            <a:off x="533400" y="3316545"/>
            <a:ext cx="8229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57" name="Google Shape;257;p21"/>
          <p:cNvPicPr preferRelativeResize="0"/>
          <p:nvPr/>
        </p:nvPicPr>
        <p:blipFill rotWithShape="1">
          <a:blip r:embed="rId3"/>
          <a:srcRect/>
          <a:stretch>
            <a:fillRect/>
          </a:stretch>
        </p:blipFill>
        <p:spPr>
          <a:xfrm>
            <a:off x="2438400" y="3316544"/>
            <a:ext cx="4038601" cy="331285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22</TotalTime>
  <Words>1608</Words>
  <Application>Microsoft Office PowerPoint</Application>
  <PresentationFormat>On-screen Show (4:3)</PresentationFormat>
  <Paragraphs>138</Paragraphs>
  <Slides>18</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Broadway</vt:lpstr>
      <vt:lpstr>Impact</vt:lpstr>
      <vt:lpstr>Calibri</vt:lpstr>
      <vt:lpstr>Century Gothic</vt:lpstr>
      <vt:lpstr>Twentieth Century</vt:lpstr>
      <vt:lpstr>Noto Sans Symbols</vt:lpstr>
      <vt:lpstr>Arial</vt:lpstr>
      <vt:lpstr>Wingdings 3</vt:lpstr>
      <vt:lpstr>Quattrocento Sans</vt:lpstr>
      <vt:lpstr>Arial Black</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Vaibhav Godawale</dc:creator>
  <cp:lastModifiedBy>vgodawale97@gmail.com</cp:lastModifiedBy>
  <cp:revision>3</cp:revision>
  <dcterms:created xsi:type="dcterms:W3CDTF">2023-01-11T18:29:00Z</dcterms:created>
  <dcterms:modified xsi:type="dcterms:W3CDTF">2023-01-12T06:39:14Z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BE475E8480EB43698F698C3D1FC538DE</vt:lpwstr>
  </property>
  <property fmtid="{D5CDD505-2E9C-101B-9397-08002B2CF9AE}" pid="3" name="KSOProductBuildVer">
    <vt:lpwstr>1033-11.2.0.11440</vt:lpwstr>
  </property>
</Properties>
</file>