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Cormorant Garamond Bold Italics" charset="1" panose="00000800000000000000"/>
      <p:regular r:id="rId19"/>
    </p:embeddedFont>
    <p:embeddedFont>
      <p:font typeface="Quicksand" charset="1" panose="00000000000000000000"/>
      <p:regular r:id="rId20"/>
    </p:embeddedFont>
    <p:embeddedFont>
      <p:font typeface="Quicksand Bold" charset="1" panose="00000000000000000000"/>
      <p:regular r:id="rId21"/>
    </p:embeddedFont>
    <p:embeddedFont>
      <p:font typeface="Quicksand Semi-Bold" charset="1" panose="00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jpeg" Type="http://schemas.openxmlformats.org/officeDocument/2006/relationships/image"/><Relationship Id="rId5" Target="../media/VAGmlnwp1Ds.mp4" Type="http://schemas.openxmlformats.org/officeDocument/2006/relationships/video"/><Relationship Id="rId6" Target="../media/VAGmlnwp1Ds.mp4" Type="http://schemas.microsoft.com/office/2007/relationships/media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297492"/>
            <a:ext cx="16229942" cy="1758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4391"/>
              </a:lnSpc>
              <a:spcBef>
                <a:spcPct val="0"/>
              </a:spcBef>
            </a:pPr>
            <a:r>
              <a:rPr lang="en-US" b="true" sz="1027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Air Quality Prediction Using ML</a:t>
            </a:r>
          </a:p>
        </p:txBody>
      </p:sp>
      <p:sp>
        <p:nvSpPr>
          <p:cNvPr name="AutoShape 3" id="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618706" y="90374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43176" y="5482842"/>
            <a:ext cx="7615559" cy="2545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8"/>
              </a:lnSpc>
            </a:pPr>
            <a:r>
              <a:rPr lang="en-US" sz="290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Group Members:</a:t>
            </a:r>
          </a:p>
          <a:p>
            <a:pPr algn="l" marL="627375" indent="-313688" lvl="1">
              <a:lnSpc>
                <a:spcPts val="4068"/>
              </a:lnSpc>
              <a:buFont typeface="Arial"/>
              <a:buChar char="•"/>
            </a:pPr>
            <a:r>
              <a:rPr lang="en-US" sz="290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Shravani Divate</a:t>
            </a:r>
          </a:p>
          <a:p>
            <a:pPr algn="l" marL="627375" indent="-313688" lvl="1">
              <a:lnSpc>
                <a:spcPts val="4068"/>
              </a:lnSpc>
              <a:buFont typeface="Arial"/>
              <a:buChar char="•"/>
            </a:pPr>
            <a:r>
              <a:rPr lang="en-US" sz="290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Yash Gangamwar</a:t>
            </a:r>
          </a:p>
          <a:p>
            <a:pPr algn="l" marL="627375" indent="-313688" lvl="1">
              <a:lnSpc>
                <a:spcPts val="4068"/>
              </a:lnSpc>
              <a:buFont typeface="Arial"/>
              <a:buChar char="•"/>
            </a:pPr>
            <a:r>
              <a:rPr lang="en-US" sz="290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Janhavi Gattani</a:t>
            </a:r>
          </a:p>
          <a:p>
            <a:pPr algn="l" marL="627375" indent="-313688" lvl="1">
              <a:lnSpc>
                <a:spcPts val="4068"/>
              </a:lnSpc>
              <a:spcBef>
                <a:spcPct val="0"/>
              </a:spcBef>
              <a:buFont typeface="Arial"/>
              <a:buChar char="•"/>
            </a:pPr>
            <a:r>
              <a:rPr lang="en-US" sz="290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Harshwardhan Singh Bhogal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322179" y="1967581"/>
            <a:ext cx="11643643" cy="529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Group 8, Batch 2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5646742" y="8078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897880" y="305984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5897880" y="9512392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304001" y="9763110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61563" y="1932574"/>
            <a:ext cx="16230600" cy="743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User Interface: The web application features a clean and intuitive user interface designed to facilitate easy interaction. It includes input fields for users to enter climate conditions such as temperature, humidity, wind speed, and other relevant parameters.</a:t>
            </a:r>
          </a:p>
          <a:p>
            <a:pPr algn="l" marL="539749" indent="-269875" lvl="1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Input Data:</a:t>
            </a:r>
          </a:p>
          <a:p>
            <a:pPr algn="l" marL="1079499" indent="-359833" lvl="2">
              <a:lnSpc>
                <a:spcPts val="4249"/>
              </a:lnSpc>
              <a:buFont typeface="Arial"/>
              <a:buChar char="⚬"/>
            </a:pP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Temperature (T): Average temperature for the period.</a:t>
            </a:r>
          </a:p>
          <a:p>
            <a:pPr algn="l" marL="1079499" indent="-359833" lvl="2">
              <a:lnSpc>
                <a:spcPts val="4249"/>
              </a:lnSpc>
              <a:buFont typeface="Arial"/>
              <a:buChar char="⚬"/>
            </a:pP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Maximum Temperature (TM): Highest temperature recorded.</a:t>
            </a:r>
          </a:p>
          <a:p>
            <a:pPr algn="l" marL="1079499" indent="-359833" lvl="2">
              <a:lnSpc>
                <a:spcPts val="4249"/>
              </a:lnSpc>
              <a:buFont typeface="Arial"/>
              <a:buChar char="⚬"/>
            </a:pP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Minimum Temperature (Tm): Lowest temperature recorded.</a:t>
            </a:r>
          </a:p>
          <a:p>
            <a:pPr algn="l" marL="1079499" indent="-359833" lvl="2">
              <a:lnSpc>
                <a:spcPts val="4249"/>
              </a:lnSpc>
              <a:buFont typeface="Arial"/>
              <a:buChar char="⚬"/>
            </a:pP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Sea Level Pressure (SLP): Atmospheric pressure at sea level.</a:t>
            </a:r>
          </a:p>
          <a:p>
            <a:pPr algn="l" marL="1079499" indent="-359833" lvl="2">
              <a:lnSpc>
                <a:spcPts val="4249"/>
              </a:lnSpc>
              <a:buFont typeface="Arial"/>
              <a:buChar char="⚬"/>
            </a:pP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Humidity (H): Amount of water vapor in the air.</a:t>
            </a:r>
          </a:p>
          <a:p>
            <a:pPr algn="l" marL="1079499" indent="-359833" lvl="2">
              <a:lnSpc>
                <a:spcPts val="4249"/>
              </a:lnSpc>
              <a:buFont typeface="Arial"/>
              <a:buChar char="⚬"/>
            </a:pP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Visibility (VV): How far one can see clearly.</a:t>
            </a:r>
          </a:p>
          <a:p>
            <a:pPr algn="l" marL="1079499" indent="-359833" lvl="2">
              <a:lnSpc>
                <a:spcPts val="4249"/>
              </a:lnSpc>
              <a:buFont typeface="Arial"/>
              <a:buChar char="⚬"/>
            </a:pP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Wind Speed (V): Speed of the wind.</a:t>
            </a:r>
          </a:p>
          <a:p>
            <a:pPr algn="l" marL="1079499" indent="-359833" lvl="2">
              <a:lnSpc>
                <a:spcPts val="4249"/>
              </a:lnSpc>
              <a:buFont typeface="Arial"/>
              <a:buChar char="⚬"/>
            </a:pP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Maximum Wind Speed (VM): Highest wind speed recorded.</a:t>
            </a:r>
          </a:p>
          <a:p>
            <a:pPr algn="l" marL="539749" indent="-269875" lvl="1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</a:t>
            </a: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sers can click the "Submit" button to receive the predicted Air Quality Index (AQI). </a:t>
            </a:r>
          </a:p>
          <a:p>
            <a:pPr algn="l">
              <a:lnSpc>
                <a:spcPts val="424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99709"/>
            <a:ext cx="804816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Web Application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897880" y="305984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5897880" y="9512392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304001" y="9763110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5" id="5">
            <a:hlinkClick action="ppaction://media"/>
          </p:cNvPr>
          <p:cNvPicPr>
            <a:picLocks noChangeAspect="true"/>
          </p:cNvPicPr>
          <p:nvPr>
            <a:vide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4"/>
          <a:srcRect l="0" t="3776" r="0" b="3776"/>
          <a:stretch>
            <a:fillRect/>
          </a:stretch>
        </p:blipFill>
        <p:spPr>
          <a:xfrm flipH="false" flipV="false" rot="0">
            <a:off x="1231195" y="1783409"/>
            <a:ext cx="15825611" cy="82296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28700" y="599709"/>
            <a:ext cx="804816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Web Application (demo)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897880" y="305984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5897880" y="9512392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304001" y="9763110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61563" y="1932574"/>
            <a:ext cx="16230600" cy="6899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4249"/>
              </a:lnSpc>
              <a:buFont typeface="Arial"/>
              <a:buChar char="•"/>
            </a:pPr>
            <a:r>
              <a:rPr lang="en-US" b="true" sz="24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Key Points of the Project:</a:t>
            </a:r>
          </a:p>
          <a:p>
            <a:pPr algn="l" marL="539749" indent="-269875" lvl="1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 project successfully developed a web application to predict the Air Quality Index (AQI) for the Mumbai region using climate data.</a:t>
            </a:r>
          </a:p>
          <a:p>
            <a:pPr algn="l" marL="539749" indent="-269875" lvl="1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Various machine learning models were explored, with the Random Forest Regressor emerging as the most effective in terms of accuracy and performance.</a:t>
            </a:r>
          </a:p>
          <a:p>
            <a:pPr algn="l" marL="539749" indent="-269875" lvl="1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 application provides a user-friendly interface for inputting climate conditions and receiving immediate AQI predictions, making it accessible to a wide audience.</a:t>
            </a:r>
          </a:p>
          <a:p>
            <a:pPr algn="l" marL="539749" indent="-269875" lvl="1">
              <a:lnSpc>
                <a:spcPts val="4249"/>
              </a:lnSpc>
              <a:buFont typeface="Arial"/>
              <a:buChar char="•"/>
            </a:pPr>
            <a:r>
              <a:rPr lang="en-US" b="true" sz="24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Importance of the Work:</a:t>
            </a:r>
          </a:p>
          <a:p>
            <a:pPr algn="l" marL="539749" indent="-269875" lvl="1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Accurate AQI predictions are crucial for public health and environmental management, allowing for timely interventions and informed decision-making.</a:t>
            </a:r>
          </a:p>
          <a:p>
            <a:pPr algn="l" marL="539749" indent="-269875" lvl="1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</a:t>
            </a: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is project contributes to the broader goal of improving air quality monitoring and awareness, ultimately leading to better health outcomes for the community.</a:t>
            </a:r>
          </a:p>
          <a:p>
            <a:pPr algn="l">
              <a:lnSpc>
                <a:spcPts val="424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99709"/>
            <a:ext cx="804816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Conclusion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42710" y="3369664"/>
            <a:ext cx="11402580" cy="3185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009"/>
              </a:lnSpc>
              <a:spcBef>
                <a:spcPct val="0"/>
              </a:spcBef>
            </a:pPr>
            <a:r>
              <a:rPr lang="en-US" b="true" sz="18577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Thank you</a:t>
            </a:r>
          </a:p>
        </p:txBody>
      </p:sp>
      <p:sp>
        <p:nvSpPr>
          <p:cNvPr name="AutoShape 3" id="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304001" y="1116666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304001" y="9008400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068058"/>
            <a:ext cx="16230600" cy="6899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Air quality is a major concern in urban areas due to industrialization, population growth, and rising vehicle numbers.</a:t>
            </a:r>
          </a:p>
          <a:p>
            <a:pPr algn="l" marL="539749" indent="-269875" lvl="1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Harmful pollutants like PM2.5, PM10, NO₂, and CO are increasing, impacting human health, especially in densely populated cities.</a:t>
            </a:r>
          </a:p>
          <a:p>
            <a:pPr algn="l" marL="539749" indent="-269875" lvl="1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Real-time AQI monitoring and prediction help governments and individuals take proactive steps to reduce health risks.</a:t>
            </a:r>
          </a:p>
          <a:p>
            <a:pPr algn="l" marL="539749" indent="-269875" lvl="1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Traditional AQI monitoring uses physical sensors and stations-accurate but costly, with limited coverage and no predictive capability.</a:t>
            </a:r>
          </a:p>
          <a:p>
            <a:pPr algn="l" marL="539749" indent="-269875" lvl="1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Machine Learning (ML) offers a solution by modeling current air quality and forecasting future AQI using historical and environmental data.</a:t>
            </a:r>
          </a:p>
          <a:p>
            <a:pPr algn="l" marL="539749" indent="-269875" lvl="1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This project explores various ML regression models to predict AQI values.</a:t>
            </a:r>
          </a:p>
          <a:p>
            <a:pPr algn="l">
              <a:lnSpc>
                <a:spcPts val="4249"/>
              </a:lnSpc>
            </a:pPr>
          </a:p>
          <a:p>
            <a:pPr algn="l" marL="0" indent="0" lvl="0">
              <a:lnSpc>
                <a:spcPts val="4249"/>
              </a:lnSpc>
            </a:pPr>
          </a:p>
        </p:txBody>
      </p:sp>
      <p:sp>
        <p:nvSpPr>
          <p:cNvPr name="AutoShape 3" id="3"/>
          <p:cNvSpPr/>
          <p:nvPr/>
        </p:nvSpPr>
        <p:spPr>
          <a:xfrm>
            <a:off x="5897880" y="305984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5897880" y="9512392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028700" y="599709"/>
            <a:ext cx="804816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Introduction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8304001" y="9763110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068058"/>
            <a:ext cx="16230600" cy="583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Context: Air quality is a critical environmental factor affecting public health and urban planning. Accurate prediction of the Air Quality Index (AQI) is essential for timely interventions and public awareness.</a:t>
            </a:r>
          </a:p>
          <a:p>
            <a:pPr algn="l">
              <a:lnSpc>
                <a:spcPts val="4249"/>
              </a:lnSpc>
            </a:pPr>
          </a:p>
          <a:p>
            <a:pPr algn="l" marL="539749" indent="-269875" lvl="1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Ch</a:t>
            </a: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allenge: Traditional methods of AQI prediction may not account for the complex relationships between climate conditions and air quality, leading to less accurate predictions.</a:t>
            </a:r>
          </a:p>
          <a:p>
            <a:pPr algn="l">
              <a:lnSpc>
                <a:spcPts val="4249"/>
              </a:lnSpc>
            </a:pPr>
          </a:p>
          <a:p>
            <a:pPr algn="l" marL="539749" indent="-269875" lvl="1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Solution: </a:t>
            </a: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This project aims to leverage machine learning techniques to predict the AQI for the Mumbai region by analyzing historical climate data. By developing a robust predictive model, the project seeks to provide a reliable tool for monitoring and forecasting air quality, ultimately contributing to better environmental management and public health outcomes.</a:t>
            </a:r>
          </a:p>
          <a:p>
            <a:pPr algn="l" marL="0" indent="0" lvl="0">
              <a:lnSpc>
                <a:spcPts val="4249"/>
              </a:lnSpc>
            </a:pPr>
          </a:p>
        </p:txBody>
      </p:sp>
      <p:sp>
        <p:nvSpPr>
          <p:cNvPr name="AutoShape 3" id="3"/>
          <p:cNvSpPr/>
          <p:nvPr/>
        </p:nvSpPr>
        <p:spPr>
          <a:xfrm>
            <a:off x="5897880" y="305984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5897880" y="9512392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028700" y="599709"/>
            <a:ext cx="804816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Problem Statement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8304001" y="9763110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068058"/>
            <a:ext cx="16230600" cy="636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4249"/>
              </a:lnSpc>
              <a:buFont typeface="Arial"/>
              <a:buChar char="•"/>
            </a:pPr>
            <a:r>
              <a:rPr lang="en-US" b="true" sz="24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Primary Goal: </a:t>
            </a: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Develop a web application that accurately predicts the Air Quality Index (AQI) for the Mumbai region based on climate conditions.</a:t>
            </a:r>
          </a:p>
          <a:p>
            <a:pPr algn="l">
              <a:lnSpc>
                <a:spcPts val="4249"/>
              </a:lnSpc>
            </a:pPr>
          </a:p>
          <a:p>
            <a:pPr algn="l" marL="539749" indent="-269875" lvl="1">
              <a:lnSpc>
                <a:spcPts val="4249"/>
              </a:lnSpc>
              <a:buFont typeface="Arial"/>
              <a:buChar char="•"/>
            </a:pPr>
            <a:r>
              <a:rPr lang="en-US" b="true" sz="24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Key Objectives:</a:t>
            </a:r>
          </a:p>
          <a:p>
            <a:pPr algn="l" marL="539749" indent="-269875" lvl="1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Dat</a:t>
            </a: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 Collection: Gather comprehensive climate data from 2013 to 2018 using web scraping techniques.</a:t>
            </a:r>
          </a:p>
          <a:p>
            <a:pPr algn="l" marL="539749" indent="-269875" lvl="1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Data Preprocessing: Integrate scraped climate data with existing AQI data to create a unified dataset.</a:t>
            </a:r>
          </a:p>
          <a:p>
            <a:pPr algn="l" marL="539749" indent="-269875" lvl="1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Data Cleaning: Ensure data quality by removing null values and improper data entries.</a:t>
            </a:r>
          </a:p>
          <a:p>
            <a:pPr algn="l" marL="539749" indent="-269875" lvl="1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Model Development: Explore and implement various machine learning algorithms to find the best predictive model for AQI.</a:t>
            </a:r>
          </a:p>
          <a:p>
            <a:pPr algn="l" marL="539749" indent="-269875" lvl="1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Model Deployment: Deploy the final model as a user-friendly web application using Flask and Heroku, allowing users to input climate conditions and receive AQI predictions.</a:t>
            </a:r>
          </a:p>
          <a:p>
            <a:pPr algn="l" marL="0" indent="0" lvl="0">
              <a:lnSpc>
                <a:spcPts val="4249"/>
              </a:lnSpc>
            </a:pPr>
          </a:p>
        </p:txBody>
      </p:sp>
      <p:sp>
        <p:nvSpPr>
          <p:cNvPr name="AutoShape 3" id="3"/>
          <p:cNvSpPr/>
          <p:nvPr/>
        </p:nvSpPr>
        <p:spPr>
          <a:xfrm>
            <a:off x="5897880" y="305984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5897880" y="9512392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028700" y="599709"/>
            <a:ext cx="804816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Project Objectives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8304001" y="9763110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068058"/>
            <a:ext cx="16230600" cy="6899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Web Scraped data from https://en.tutiempo.net/ for climate data from 2013 to 2018.</a:t>
            </a:r>
          </a:p>
          <a:p>
            <a:pPr algn="l" marL="539749" indent="-269875" lvl="1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 data that was scraped was then cleaned and combined into a new CSV file</a:t>
            </a:r>
          </a:p>
          <a:p>
            <a:pPr algn="l">
              <a:lnSpc>
                <a:spcPts val="4249"/>
              </a:lnSpc>
            </a:pP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Across all models, the preprocessing pipeline involved:</a:t>
            </a:r>
          </a:p>
          <a:p>
            <a:pPr algn="l" marL="539749" indent="-269875" lvl="1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Handling missing values using imputation techniques. </a:t>
            </a:r>
          </a:p>
          <a:p>
            <a:pPr algn="l" marL="539749" indent="-269875" lvl="1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Feature scaling and normalization where applicable.</a:t>
            </a:r>
          </a:p>
          <a:p>
            <a:pPr algn="l" marL="539749" indent="-269875" lvl="1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One-hot encoding for categorical features like station names or cities</a:t>
            </a:r>
          </a:p>
          <a:p>
            <a:pPr algn="l" marL="539749" indent="-269875" lvl="1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Splitting data into training and test sets (typically 80/20 or 70/30).</a:t>
            </a:r>
          </a:p>
          <a:p>
            <a:pPr algn="l">
              <a:lnSpc>
                <a:spcPts val="4249"/>
              </a:lnSpc>
            </a:pPr>
          </a:p>
          <a:p>
            <a:pPr algn="l">
              <a:lnSpc>
                <a:spcPts val="4249"/>
              </a:lnSpc>
            </a:pP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Environmental features like:</a:t>
            </a:r>
          </a:p>
          <a:p>
            <a:pPr algn="l" marL="539749" indent="-269875" lvl="1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PM2.5, PM10</a:t>
            </a:r>
          </a:p>
          <a:p>
            <a:pPr algn="l" marL="539749" indent="-269875" lvl="1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NO₂, CO, SO₂, NH₃, Benzene </a:t>
            </a:r>
          </a:p>
          <a:p>
            <a:pPr algn="l" marL="539749" indent="-269875" lvl="1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Temperature, Humidity, Wind speed </a:t>
            </a:r>
          </a:p>
          <a:p>
            <a:pPr algn="l">
              <a:lnSpc>
                <a:spcPts val="4249"/>
              </a:lnSpc>
            </a:pP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were selected as predictors</a:t>
            </a:r>
          </a:p>
        </p:txBody>
      </p:sp>
      <p:sp>
        <p:nvSpPr>
          <p:cNvPr name="AutoShape 3" id="3"/>
          <p:cNvSpPr/>
          <p:nvPr/>
        </p:nvSpPr>
        <p:spPr>
          <a:xfrm>
            <a:off x="5897880" y="305984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5897880" y="9512392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028700" y="599709"/>
            <a:ext cx="804816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The Data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8304001" y="9763110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897880" y="305984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5897880" y="9512392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304001" y="9763110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983999" y="3515040"/>
            <a:ext cx="7615794" cy="2788296"/>
          </a:xfrm>
          <a:custGeom>
            <a:avLst/>
            <a:gdLst/>
            <a:ahLst/>
            <a:cxnLst/>
            <a:rect r="r" b="b" t="t" l="l"/>
            <a:pathLst>
              <a:path h="2788296" w="7615794">
                <a:moveTo>
                  <a:pt x="0" y="0"/>
                </a:moveTo>
                <a:lnTo>
                  <a:pt x="7615794" y="0"/>
                </a:lnTo>
                <a:lnTo>
                  <a:pt x="7615794" y="2788296"/>
                </a:lnTo>
                <a:lnTo>
                  <a:pt x="0" y="27882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068058"/>
            <a:ext cx="8955299" cy="583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T: Average temperature for a given period.</a:t>
            </a:r>
          </a:p>
          <a:p>
            <a:pPr algn="l" marL="539749" indent="-269875" lvl="1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TM: Maximum temperature recorded during the period.</a:t>
            </a:r>
          </a:p>
          <a:p>
            <a:pPr algn="l" marL="539749" indent="-269875" lvl="1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Tm: Minimum temperature recorded during the period.</a:t>
            </a:r>
          </a:p>
          <a:p>
            <a:pPr algn="l" marL="539749" indent="-269875" lvl="1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SLP: Sea Leve</a:t>
            </a: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 Pressure, indicating the </a:t>
            </a: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atmospheric pressure at sea level.</a:t>
            </a:r>
          </a:p>
          <a:p>
            <a:pPr algn="l" marL="539749" indent="-269875" lvl="1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H: Humidity, representing the amount of water vapor in the air.</a:t>
            </a:r>
          </a:p>
          <a:p>
            <a:pPr algn="l" marL="539749" indent="-269875" lvl="1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VV: Visibility, indicating how far one can see clearly.</a:t>
            </a:r>
          </a:p>
          <a:p>
            <a:pPr algn="l" marL="539749" indent="-269875" lvl="1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V: Wind speed, indicating how fast the wind is blowing.</a:t>
            </a:r>
          </a:p>
          <a:p>
            <a:pPr algn="l" marL="539749" indent="-269875" lvl="1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V</a:t>
            </a: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M: Maximum wind speed recorded during the period.</a:t>
            </a:r>
          </a:p>
          <a:p>
            <a:pPr algn="l">
              <a:lnSpc>
                <a:spcPts val="424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99709"/>
            <a:ext cx="804816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The Data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897880" y="305984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5897880" y="9512392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304001" y="9763110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068058"/>
            <a:ext cx="16230600" cy="7966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4249"/>
              </a:lnSpc>
              <a:buFont typeface="Arial"/>
              <a:buChar char="•"/>
            </a:pPr>
            <a:r>
              <a:rPr lang="en-US" b="true" sz="24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Linear Regression</a:t>
            </a: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: A simple model that assumes a linear relationship between the input features and the target variable (AQI). It was used as a baseline to compare the performance of more complex models.</a:t>
            </a:r>
          </a:p>
          <a:p>
            <a:pPr algn="l" marL="539749" indent="-269875" lvl="1">
              <a:lnSpc>
                <a:spcPts val="4249"/>
              </a:lnSpc>
              <a:buFont typeface="Arial"/>
              <a:buChar char="•"/>
            </a:pPr>
            <a:r>
              <a:rPr lang="en-US" b="true" sz="24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Lasso Regression: </a:t>
            </a: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An extension of </a:t>
            </a: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linear regression that includes a regularization term </a:t>
            </a: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to prevent overfitting. It helps in feature selection by penalizing the absolute size of the regression coefficients.</a:t>
            </a:r>
          </a:p>
          <a:p>
            <a:pPr algn="l" marL="539749" indent="-269875" lvl="1">
              <a:lnSpc>
                <a:spcPts val="4249"/>
              </a:lnSpc>
              <a:buFont typeface="Arial"/>
              <a:buChar char="•"/>
            </a:pPr>
            <a:r>
              <a:rPr lang="en-US" b="true" sz="24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Ridge Regression</a:t>
            </a: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: Similar to Lasso, Ridge regression also includes a regularization term but penalizes the squared size of the coefficients. It is useful for dealing with multicollinearity in the data.</a:t>
            </a:r>
          </a:p>
          <a:p>
            <a:pPr algn="l" marL="539749" indent="-269875" lvl="1">
              <a:lnSpc>
                <a:spcPts val="4249"/>
              </a:lnSpc>
              <a:buFont typeface="Arial"/>
              <a:buChar char="•"/>
            </a:pPr>
            <a:r>
              <a:rPr lang="en-US" b="true" sz="24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Decision Tree Regressor</a:t>
            </a: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: A non-linear model that splits the data into subsets based on the value of input features. It is easy to interpret and can capture complex relationships in the data.</a:t>
            </a:r>
          </a:p>
          <a:p>
            <a:pPr algn="l" marL="539749" indent="-269875" lvl="1">
              <a:lnSpc>
                <a:spcPts val="4249"/>
              </a:lnSpc>
              <a:buFont typeface="Arial"/>
              <a:buChar char="•"/>
            </a:pPr>
            <a:r>
              <a:rPr lang="en-US" b="true" sz="24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Random Forest Regressor</a:t>
            </a:r>
            <a:r>
              <a:rPr lang="en-US" b="true" sz="2499">
                <a:solidFill>
                  <a:srgbClr val="0F4662"/>
                </a:solidFill>
                <a:latin typeface="Quicksand Semi-Bold"/>
                <a:ea typeface="Quicksand Semi-Bold"/>
                <a:cs typeface="Quicksand Semi-Bold"/>
                <a:sym typeface="Quicksand Semi-Bold"/>
              </a:rPr>
              <a:t>:</a:t>
            </a: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An ensemble learning method that constructs multiple decision trees and outputs the mean prediction of the individual trees. It improves accuracy and helps in reducing overfitting.</a:t>
            </a:r>
          </a:p>
          <a:p>
            <a:pPr algn="l" marL="539749" indent="-269875" lvl="1">
              <a:lnSpc>
                <a:spcPts val="4249"/>
              </a:lnSpc>
              <a:buFont typeface="Arial"/>
              <a:buChar char="•"/>
            </a:pPr>
            <a:r>
              <a:rPr lang="en-US" b="true" sz="24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XGBoost Regressor</a:t>
            </a:r>
            <a:r>
              <a:rPr lang="en-US" b="true" sz="2499">
                <a:solidFill>
                  <a:srgbClr val="0F4662"/>
                </a:solidFill>
                <a:latin typeface="Quicksand Semi-Bold"/>
                <a:ea typeface="Quicksand Semi-Bold"/>
                <a:cs typeface="Quicksand Semi-Bold"/>
                <a:sym typeface="Quicksand Semi-Bold"/>
              </a:rPr>
              <a:t>:</a:t>
            </a: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A gradient boosting framework that is known for its performance and speed. It builds trees sequentially, where each new tree corrects the errors made by the previous ones, leading to a robust model.</a:t>
            </a:r>
          </a:p>
          <a:p>
            <a:pPr algn="l">
              <a:lnSpc>
                <a:spcPts val="4249"/>
              </a:lnSpc>
            </a:pPr>
          </a:p>
          <a:p>
            <a:pPr algn="l">
              <a:lnSpc>
                <a:spcPts val="424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99709"/>
            <a:ext cx="804816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Different Models Tested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897880" y="305984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5897880" y="9512392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304001" y="9763110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61563" y="1932574"/>
            <a:ext cx="16230600" cy="6899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4249"/>
              </a:lnSpc>
              <a:buFont typeface="Arial"/>
              <a:buChar char="•"/>
            </a:pPr>
            <a:r>
              <a:rPr lang="en-US" b="true" sz="24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Mean Squared Error (MSE)</a:t>
            </a: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: Measures the average squared difference between the predicted and actual values. Lower values indicate better model performance.</a:t>
            </a:r>
          </a:p>
          <a:p>
            <a:pPr algn="l" marL="539749" indent="-269875" lvl="1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 lower MSE indicates better model performance. It helps to penalize large errors more heavily, which is useful when you want to minimize large mistakes.</a:t>
            </a:r>
          </a:p>
          <a:p>
            <a:pPr algn="l">
              <a:lnSpc>
                <a:spcPts val="4249"/>
              </a:lnSpc>
            </a:pPr>
          </a:p>
          <a:p>
            <a:pPr algn="l" marL="539749" indent="-269875" lvl="1">
              <a:lnSpc>
                <a:spcPts val="4249"/>
              </a:lnSpc>
              <a:buFont typeface="Arial"/>
              <a:buChar char="•"/>
            </a:pPr>
            <a:r>
              <a:rPr lang="en-US" b="true" sz="24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Root M</a:t>
            </a:r>
            <a:r>
              <a:rPr lang="en-US" b="true" sz="24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ean Squared Er</a:t>
            </a:r>
            <a:r>
              <a:rPr lang="en-US" b="true" sz="24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ror (RMSE):</a:t>
            </a: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The square root of MSE, providing an interpretable measure of the average error in the same units as the target variable.</a:t>
            </a:r>
          </a:p>
          <a:p>
            <a:pPr algn="l" marL="539749" indent="-269875" lvl="1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RMSE gives you a sense of how far, on average, the model’s predictions are from the actual values. Like MSE, it penalizes larger errors but in the same units as the target.</a:t>
            </a:r>
          </a:p>
          <a:p>
            <a:pPr algn="l">
              <a:lnSpc>
                <a:spcPts val="4249"/>
              </a:lnSpc>
            </a:pPr>
          </a:p>
          <a:p>
            <a:pPr algn="l" marL="539749" indent="-269875" lvl="1">
              <a:lnSpc>
                <a:spcPts val="4249"/>
              </a:lnSpc>
              <a:buFont typeface="Arial"/>
              <a:buChar char="•"/>
            </a:pPr>
            <a:r>
              <a:rPr lang="en-US" b="true" sz="24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R-squared (R²):</a:t>
            </a: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Indicates the proportion of variance in the dependent variable that is predictable from the independent variable(s). Higher values (closer to 1) indicate a better fit.</a:t>
            </a:r>
          </a:p>
          <a:p>
            <a:pPr algn="l">
              <a:lnSpc>
                <a:spcPts val="424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99709"/>
            <a:ext cx="804816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Model Evaluation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897880" y="305984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5897880" y="9512392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304001" y="9763110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1028700" y="2056399"/>
          <a:ext cx="16230600" cy="7080925"/>
        </p:xfrm>
        <a:graphic>
          <a:graphicData uri="http://schemas.openxmlformats.org/drawingml/2006/table">
            <a:tbl>
              <a:tblPr/>
              <a:tblGrid>
                <a:gridCol w="5764000"/>
                <a:gridCol w="2888368"/>
                <a:gridCol w="2888368"/>
                <a:gridCol w="4689864"/>
              </a:tblGrid>
              <a:tr h="129283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FFFFFF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R2  SCORE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FFFFFF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MEAN ABSOLUTE ERROR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FFFFFF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RMSE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</a:tr>
              <a:tr h="113218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LINEAR REGRESSION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~0.78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MODERATE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HIGH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218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DECISION TREE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~0.88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LOWER THAN LR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MEDIUM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355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RANDOM FOREST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~0.95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LOWEST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LOWEST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733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XGBOOST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VERY LOW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LOW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283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RIDGE/LASSO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SLIGHTLY BETTER THAN LR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HIGH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1028700" y="599709"/>
            <a:ext cx="9243762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Model Performance Summary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DAGmlCRbHiw</dc:identifier>
  <dcterms:modified xsi:type="dcterms:W3CDTF">2011-08-01T06:04:30Z</dcterms:modified>
  <cp:revision>1</cp:revision>
  <dc:title>Prepared by group 1</dc:title>
</cp:coreProperties>
</file>