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凯淇 吴" userId="c606d5c88c64f719" providerId="LiveId" clId="{7B6E188D-B8CF-4CA5-A54F-4A2EEE718A3E}"/>
    <pc:docChg chg="modSld">
      <pc:chgData name="凯淇 吴" userId="c606d5c88c64f719" providerId="LiveId" clId="{7B6E188D-B8CF-4CA5-A54F-4A2EEE718A3E}" dt="2024-09-09T08:47:49.652" v="9" actId="20577"/>
      <pc:docMkLst>
        <pc:docMk/>
      </pc:docMkLst>
      <pc:sldChg chg="modSp mod">
        <pc:chgData name="凯淇 吴" userId="c606d5c88c64f719" providerId="LiveId" clId="{7B6E188D-B8CF-4CA5-A54F-4A2EEE718A3E}" dt="2024-09-09T08:47:49.652" v="9" actId="20577"/>
        <pc:sldMkLst>
          <pc:docMk/>
          <pc:sldMk cId="0" sldId="256"/>
        </pc:sldMkLst>
        <pc:spChg chg="mod">
          <ac:chgData name="凯淇 吴" userId="c606d5c88c64f719" providerId="LiveId" clId="{7B6E188D-B8CF-4CA5-A54F-4A2EEE718A3E}" dt="2024-09-09T08:47:49.652" v="9" actId="20577"/>
          <ac:spMkLst>
            <pc:docMk/>
            <pc:sldMk cId="0" sldId="256"/>
            <ac:spMk id="2" creationId="{00000000-0000-0000-0000-000000000000}"/>
          </ac:spMkLst>
        </pc:spChg>
      </pc:sldChg>
    </pc:docChg>
  </pc:docChgLst>
  <pc:docChgLst>
    <pc:chgData name="凯淇 吴" userId="c606d5c88c64f719" providerId="LiveId" clId="{8C1E106D-E1BA-4CF1-8C08-36F1355F6BE6}"/>
    <pc:docChg chg="modSld">
      <pc:chgData name="凯淇 吴" userId="c606d5c88c64f719" providerId="LiveId" clId="{8C1E106D-E1BA-4CF1-8C08-36F1355F6BE6}" dt="2024-10-12T01:55:20.770" v="3" actId="14100"/>
      <pc:docMkLst>
        <pc:docMk/>
      </pc:docMkLst>
      <pc:sldChg chg="modSp mod">
        <pc:chgData name="凯淇 吴" userId="c606d5c88c64f719" providerId="LiveId" clId="{8C1E106D-E1BA-4CF1-8C08-36F1355F6BE6}" dt="2024-10-12T01:43:49.832" v="1" actId="1036"/>
        <pc:sldMkLst>
          <pc:docMk/>
          <pc:sldMk cId="0" sldId="256"/>
        </pc:sldMkLst>
        <pc:spChg chg="mod">
          <ac:chgData name="凯淇 吴" userId="c606d5c88c64f719" providerId="LiveId" clId="{8C1E106D-E1BA-4CF1-8C08-36F1355F6BE6}" dt="2024-10-12T01:43:49.832" v="1" actId="1036"/>
          <ac:spMkLst>
            <pc:docMk/>
            <pc:sldMk cId="0" sldId="256"/>
            <ac:spMk id="2" creationId="{00000000-0000-0000-0000-000000000000}"/>
          </ac:spMkLst>
        </pc:spChg>
      </pc:sldChg>
      <pc:sldChg chg="modSp mod">
        <pc:chgData name="凯淇 吴" userId="c606d5c88c64f719" providerId="LiveId" clId="{8C1E106D-E1BA-4CF1-8C08-36F1355F6BE6}" dt="2024-10-12T01:55:20.770" v="3" actId="14100"/>
        <pc:sldMkLst>
          <pc:docMk/>
          <pc:sldMk cId="0" sldId="260"/>
        </pc:sldMkLst>
        <pc:spChg chg="mod">
          <ac:chgData name="凯淇 吴" userId="c606d5c88c64f719" providerId="LiveId" clId="{8C1E106D-E1BA-4CF1-8C08-36F1355F6BE6}" dt="2024-10-12T01:55:20.770" v="3" actId="14100"/>
          <ac:spMkLst>
            <pc:docMk/>
            <pc:sldMk cId="0" sldId="260"/>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8043" y="1037644"/>
            <a:ext cx="9144000" cy="2387600"/>
          </a:xfrm>
        </p:spPr>
        <p:txBody>
          <a:bodyPr>
            <a:normAutofit/>
          </a:bodyPr>
          <a:lstStyle/>
          <a:p>
            <a:pPr>
              <a:lnSpc>
                <a:spcPct val="150000"/>
              </a:lnSpc>
            </a:pPr>
            <a:r>
              <a:rPr lang="en-US" altLang="zh-CN" sz="4400">
                <a:latin typeface="Times New Roman" panose="02020603050405020304" pitchFamily="18" charset="0"/>
                <a:cs typeface="Times New Roman" panose="02020603050405020304" pitchFamily="18" charset="0"/>
              </a:rPr>
              <a:t>Lecture 5</a:t>
            </a:r>
            <a:r>
              <a:rPr lang="zh-CN" altLang="en-US" sz="4400">
                <a:latin typeface="Times New Roman" panose="02020603050405020304" pitchFamily="18" charset="0"/>
                <a:cs typeface="Times New Roman" panose="02020603050405020304" pitchFamily="18" charset="0"/>
              </a:rPr>
              <a:t>，</a:t>
            </a:r>
            <a:r>
              <a:rPr lang="en-US" altLang="zh-CN" sz="4400" dirty="0">
                <a:latin typeface="Times New Roman" panose="02020603050405020304" pitchFamily="18" charset="0"/>
                <a:cs typeface="Times New Roman" panose="02020603050405020304" pitchFamily="18" charset="0"/>
              </a:rPr>
              <a:t>Fall 2024/2025</a:t>
            </a:r>
            <a:br>
              <a:rPr lang="en-US" altLang="zh-CN" sz="4400" dirty="0">
                <a:latin typeface="Times New Roman" panose="02020603050405020304" pitchFamily="18" charset="0"/>
                <a:cs typeface="Times New Roman" panose="02020603050405020304" pitchFamily="18" charset="0"/>
              </a:rPr>
            </a:br>
            <a:r>
              <a:rPr lang="zh-CN" altLang="en-US" sz="4400" dirty="0">
                <a:latin typeface="Times New Roman" panose="02020603050405020304" pitchFamily="18" charset="0"/>
                <a:ea typeface="微软雅黑" panose="020B0503020204020204" charset="-122"/>
                <a:cs typeface="Times New Roman" panose="02020603050405020304" pitchFamily="18" charset="0"/>
              </a:rPr>
              <a:t>数据库系统实验</a:t>
            </a:r>
          </a:p>
        </p:txBody>
      </p:sp>
      <p:sp>
        <p:nvSpPr>
          <p:cNvPr id="3" name="副标题 2"/>
          <p:cNvSpPr>
            <a:spLocks noGrp="1"/>
          </p:cNvSpPr>
          <p:nvPr>
            <p:ph type="subTitle" idx="1"/>
          </p:nvPr>
        </p:nvSpPr>
        <p:spPr>
          <a:xfrm>
            <a:off x="1524000" y="3602037"/>
            <a:ext cx="9612086" cy="2423205"/>
          </a:xfrm>
        </p:spPr>
        <p:txBody>
          <a:bodyPr>
            <a:normAutofit/>
          </a:bodyPr>
          <a:lstStyle/>
          <a:p>
            <a:endParaRPr lang="en-US"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Yubao</a:t>
            </a:r>
            <a:r>
              <a:rPr lang="en-US" altLang="zh-CN" sz="2800" dirty="0">
                <a:latin typeface="Times New Roman" panose="02020603050405020304" pitchFamily="18" charset="0"/>
                <a:cs typeface="Times New Roman" panose="02020603050405020304" pitchFamily="18" charset="0"/>
              </a:rPr>
              <a:t> Liu (</a:t>
            </a:r>
            <a:r>
              <a:rPr lang="zh-CN" altLang="en-US" sz="2800" dirty="0">
                <a:latin typeface="Times New Roman" panose="02020603050405020304" pitchFamily="18" charset="0"/>
                <a:cs typeface="Times New Roman" panose="02020603050405020304" pitchFamily="18" charset="0"/>
              </a:rPr>
              <a:t>刘玉葆）</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School  of Data and Computer Science</a:t>
            </a:r>
          </a:p>
          <a:p>
            <a:r>
              <a:rPr lang="en-US" altLang="zh-CN" sz="2800" dirty="0">
                <a:latin typeface="Times New Roman" panose="02020603050405020304" pitchFamily="18" charset="0"/>
                <a:cs typeface="Times New Roman" panose="02020603050405020304" pitchFamily="18" charset="0"/>
              </a:rPr>
              <a:t>Sun </a:t>
            </a:r>
            <a:r>
              <a:rPr lang="en-US" altLang="zh-CN" sz="2800" dirty="0" err="1">
                <a:latin typeface="Times New Roman" panose="02020603050405020304" pitchFamily="18" charset="0"/>
                <a:cs typeface="Times New Roman" panose="02020603050405020304" pitchFamily="18" charset="0"/>
              </a:rPr>
              <a:t>Yat-sen</a:t>
            </a:r>
            <a:r>
              <a:rPr lang="en-US" altLang="zh-CN" sz="2800" dirty="0">
                <a:latin typeface="Times New Roman" panose="02020603050405020304" pitchFamily="18" charset="0"/>
                <a:cs typeface="Times New Roman" panose="02020603050405020304" pitchFamily="18" charset="0"/>
              </a:rPr>
              <a:t> University</a:t>
            </a:r>
          </a:p>
          <a:p>
            <a:endParaRPr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5334F8-B456-4D2C-B6B6-BB4E8935ED8C}" type="slidenum">
              <a:rPr lang="zh-CN" altLang="en-US" smtClean="0"/>
              <a:t>10</a:t>
            </a:fld>
            <a:endParaRPr lang="zh-CN" altLang="en-US"/>
          </a:p>
        </p:txBody>
      </p:sp>
      <p:sp>
        <p:nvSpPr>
          <p:cNvPr id="8" name="标题 1"/>
          <p:cNvSpPr txBox="1"/>
          <p:nvPr/>
        </p:nvSpPr>
        <p:spPr>
          <a:xfrm>
            <a:off x="635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数据库恢复步骤</a:t>
            </a:r>
          </a:p>
        </p:txBody>
      </p:sp>
      <p:sp>
        <p:nvSpPr>
          <p:cNvPr id="4" name="文本框 3"/>
          <p:cNvSpPr txBox="1"/>
          <p:nvPr/>
        </p:nvSpPr>
        <p:spPr>
          <a:xfrm>
            <a:off x="1301750" y="1517650"/>
            <a:ext cx="809625" cy="1715135"/>
          </a:xfrm>
          <a:prstGeom prst="rect">
            <a:avLst/>
          </a:prstGeom>
          <a:noFill/>
        </p:spPr>
        <p:txBody>
          <a:bodyPr wrap="square" rtlCol="0">
            <a:noAutofit/>
          </a:bodyPr>
          <a:lstStyle/>
          <a:p>
            <a:endParaRPr lang="zh-CN" altLang="en-US"/>
          </a:p>
        </p:txBody>
      </p:sp>
      <p:pic>
        <p:nvPicPr>
          <p:cNvPr id="2" name="图片 1"/>
          <p:cNvPicPr>
            <a:picLocks noChangeAspect="1"/>
          </p:cNvPicPr>
          <p:nvPr>
            <p:custDataLst>
              <p:tags r:id="rId1"/>
            </p:custDataLst>
          </p:nvPr>
        </p:nvPicPr>
        <p:blipFill>
          <a:blip r:embed="rId3"/>
          <a:stretch>
            <a:fillRect/>
          </a:stretch>
        </p:blipFill>
        <p:spPr>
          <a:xfrm>
            <a:off x="1221740" y="1517650"/>
            <a:ext cx="9928860" cy="4968240"/>
          </a:xfrm>
          <a:prstGeom prst="rect">
            <a:avLst/>
          </a:prstGeom>
        </p:spPr>
      </p:pic>
      <p:sp>
        <p:nvSpPr>
          <p:cNvPr id="3" name="文本框 2"/>
          <p:cNvSpPr txBox="1"/>
          <p:nvPr/>
        </p:nvSpPr>
        <p:spPr>
          <a:xfrm>
            <a:off x="1242060" y="1002030"/>
            <a:ext cx="7368540" cy="368300"/>
          </a:xfrm>
          <a:prstGeom prst="rect">
            <a:avLst/>
          </a:prstGeom>
          <a:noFill/>
        </p:spPr>
        <p:txBody>
          <a:bodyPr wrap="square" rtlCol="0">
            <a:spAutoFit/>
          </a:bodyPr>
          <a:lstStyle/>
          <a:p>
            <a:r>
              <a:rPr lang="zh-CN" altLang="en-US"/>
              <a:t>在选项中可覆盖类型，一般选择覆盖现有的数据库即可。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5334F8-B456-4D2C-B6B6-BB4E8935ED8C}" type="slidenum">
              <a:rPr lang="zh-CN" altLang="en-US" smtClean="0"/>
              <a:t>11</a:t>
            </a:fld>
            <a:endParaRPr lang="zh-CN" altLang="en-US"/>
          </a:p>
        </p:txBody>
      </p:sp>
      <p:sp>
        <p:nvSpPr>
          <p:cNvPr id="8" name="标题 1"/>
          <p:cNvSpPr txBox="1"/>
          <p:nvPr/>
        </p:nvSpPr>
        <p:spPr>
          <a:xfrm>
            <a:off x="1301750" y="307340"/>
            <a:ext cx="984948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0">
              <a:buFont typeface="Arial" panose="020B0604020202020204" pitchFamily="34" charset="0"/>
            </a:pPr>
            <a:r>
              <a:rPr lang="zh-CN" altLang="en-US" sz="3600" dirty="0">
                <a:latin typeface="微软雅黑" panose="020B0503020204020204" charset="-122"/>
                <a:ea typeface="微软雅黑" panose="020B0503020204020204" charset="-122"/>
                <a:cs typeface="Times New Roman" panose="02020603050405020304" pitchFamily="18" charset="0"/>
              </a:rPr>
              <a:t>练习</a:t>
            </a:r>
          </a:p>
        </p:txBody>
      </p:sp>
      <p:sp>
        <p:nvSpPr>
          <p:cNvPr id="4" name="文本框 3"/>
          <p:cNvSpPr txBox="1"/>
          <p:nvPr/>
        </p:nvSpPr>
        <p:spPr>
          <a:xfrm>
            <a:off x="1301750" y="1517650"/>
            <a:ext cx="809625" cy="1715135"/>
          </a:xfrm>
          <a:prstGeom prst="rect">
            <a:avLst/>
          </a:prstGeom>
          <a:noFill/>
        </p:spPr>
        <p:txBody>
          <a:bodyPr wrap="square" rtlCol="0">
            <a:noAutofit/>
          </a:bodyPr>
          <a:lstStyle/>
          <a:p>
            <a:endParaRPr lang="zh-CN" altLang="en-US"/>
          </a:p>
        </p:txBody>
      </p:sp>
      <p:sp>
        <p:nvSpPr>
          <p:cNvPr id="3" name="文本框 2"/>
          <p:cNvSpPr txBox="1"/>
          <p:nvPr/>
        </p:nvSpPr>
        <p:spPr>
          <a:xfrm>
            <a:off x="1242060" y="1844675"/>
            <a:ext cx="7368540" cy="2750820"/>
          </a:xfrm>
          <a:prstGeom prst="rect">
            <a:avLst/>
          </a:prstGeom>
          <a:noFill/>
        </p:spPr>
        <p:txBody>
          <a:bodyPr wrap="square" rtlCol="0">
            <a:noAutofit/>
          </a:bodyPr>
          <a:lstStyle/>
          <a:p>
            <a:r>
              <a:rPr lang="en-US" altLang="zh-CN" sz="2800"/>
              <a:t>1.</a:t>
            </a:r>
            <a:r>
              <a:rPr lang="zh-CN" altLang="en-US" sz="2800"/>
              <a:t>对</a:t>
            </a:r>
            <a:r>
              <a:rPr lang="en-US" altLang="zh-CN" sz="2800"/>
              <a:t>school</a:t>
            </a:r>
            <a:r>
              <a:rPr lang="zh-CN" altLang="en-US" sz="2800"/>
              <a:t>数据库分别进行完整备份、差异备份和事务日志备份。</a:t>
            </a:r>
          </a:p>
          <a:p>
            <a:r>
              <a:rPr lang="en-US" altLang="zh-CN" sz="2800"/>
              <a:t>2.</a:t>
            </a:r>
            <a:r>
              <a:rPr lang="zh-CN" altLang="en-US" sz="2800"/>
              <a:t>对</a:t>
            </a:r>
            <a:r>
              <a:rPr lang="en-US" altLang="zh-CN" sz="2800"/>
              <a:t>school</a:t>
            </a:r>
            <a:r>
              <a:rPr lang="zh-CN" altLang="en-US" sz="2800"/>
              <a:t>数据库执行插入、删除或更新操作，再利用</a:t>
            </a:r>
            <a:r>
              <a:rPr lang="en-US" altLang="zh-CN" sz="2800"/>
              <a:t>school</a:t>
            </a:r>
            <a:r>
              <a:rPr lang="zh-CN" altLang="en-US" sz="2800"/>
              <a:t>数据库的备份进行还原，对比还原前和还原后的数据库状态。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备份类型</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2</a:t>
            </a:fld>
            <a:endParaRPr lang="zh-CN" altLang="en-US"/>
          </a:p>
        </p:txBody>
      </p:sp>
      <p:sp>
        <p:nvSpPr>
          <p:cNvPr id="4" name="文本框 3"/>
          <p:cNvSpPr txBox="1"/>
          <p:nvPr/>
        </p:nvSpPr>
        <p:spPr>
          <a:xfrm>
            <a:off x="1420495" y="1483995"/>
            <a:ext cx="9147175" cy="3296285"/>
          </a:xfrm>
          <a:prstGeom prst="rect">
            <a:avLst/>
          </a:prstGeom>
          <a:noFill/>
        </p:spPr>
        <p:txBody>
          <a:bodyPr wrap="square" rtlCol="0">
            <a:noAutofit/>
          </a:bodyPr>
          <a:lstStyle/>
          <a:p>
            <a:r>
              <a:rPr lang="en-US" altLang="zh-CN" sz="2400" dirty="0"/>
              <a:t>1.</a:t>
            </a:r>
            <a:r>
              <a:rPr lang="zh-CN" altLang="en-US" sz="2400" dirty="0"/>
              <a:t>完整备份：完整地备份整个数据库</a:t>
            </a:r>
          </a:p>
          <a:p>
            <a:endParaRPr lang="zh-CN" altLang="en-US" dirty="0"/>
          </a:p>
          <a:p>
            <a:endParaRPr lang="zh-CN" altLang="en-US" dirty="0"/>
          </a:p>
          <a:p>
            <a:endParaRPr lang="zh-CN" altLang="en-US" dirty="0"/>
          </a:p>
          <a:p>
            <a:endParaRPr lang="zh-CN" altLang="en-US" dirty="0"/>
          </a:p>
          <a:p>
            <a:r>
              <a:rPr lang="en-US" altLang="zh-CN" sz="2400" dirty="0"/>
              <a:t>2.</a:t>
            </a:r>
            <a:r>
              <a:rPr lang="zh-CN" altLang="en-US" sz="2400" dirty="0"/>
              <a:t>差异备份：记录从上一个备份以来数据库中已发生的所有变化</a:t>
            </a:r>
          </a:p>
          <a:p>
            <a:endParaRPr lang="zh-CN" altLang="en-US" dirty="0"/>
          </a:p>
          <a:p>
            <a:endParaRPr lang="zh-CN" altLang="en-US" dirty="0"/>
          </a:p>
          <a:p>
            <a:endParaRPr lang="zh-CN" altLang="en-US" dirty="0"/>
          </a:p>
          <a:p>
            <a:endParaRPr lang="zh-CN" altLang="en-US" dirty="0"/>
          </a:p>
          <a:p>
            <a:endParaRPr lang="zh-CN" altLang="en-US" dirty="0"/>
          </a:p>
          <a:p>
            <a:r>
              <a:rPr lang="en-US" altLang="zh-CN" sz="2400" dirty="0"/>
              <a:t>3.</a:t>
            </a:r>
            <a:r>
              <a:rPr lang="zh-CN" altLang="en-US" sz="2400" dirty="0"/>
              <a:t>事务日志备份：对上一次完整备份、差异备份或者事务日志备份以来的所有发生并已完成的事务日志进行记录。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数据库备份步骤</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3</a:t>
            </a:fld>
            <a:endParaRPr lang="zh-CN" altLang="en-US"/>
          </a:p>
        </p:txBody>
      </p:sp>
      <p:pic>
        <p:nvPicPr>
          <p:cNvPr id="4" name="图片 3"/>
          <p:cNvPicPr>
            <a:picLocks noChangeAspect="1"/>
          </p:cNvPicPr>
          <p:nvPr>
            <p:custDataLst>
              <p:tags r:id="rId1"/>
            </p:custDataLst>
          </p:nvPr>
        </p:nvPicPr>
        <p:blipFill>
          <a:blip r:embed="rId3"/>
          <a:stretch>
            <a:fillRect/>
          </a:stretch>
        </p:blipFill>
        <p:spPr>
          <a:xfrm>
            <a:off x="997585" y="1078230"/>
            <a:ext cx="6515100" cy="5440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数据库备份步骤</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4</a:t>
            </a:fld>
            <a:endParaRPr lang="zh-CN" altLang="en-US"/>
          </a:p>
        </p:txBody>
      </p:sp>
      <p:pic>
        <p:nvPicPr>
          <p:cNvPr id="4" name="图片 3"/>
          <p:cNvPicPr>
            <a:picLocks noChangeAspect="1"/>
          </p:cNvPicPr>
          <p:nvPr>
            <p:custDataLst>
              <p:tags r:id="rId1"/>
            </p:custDataLst>
          </p:nvPr>
        </p:nvPicPr>
        <p:blipFill>
          <a:blip r:embed="rId3"/>
          <a:stretch>
            <a:fillRect/>
          </a:stretch>
        </p:blipFill>
        <p:spPr>
          <a:xfrm>
            <a:off x="3912235" y="1387475"/>
            <a:ext cx="7063740" cy="4518660"/>
          </a:xfrm>
          <a:prstGeom prst="rect">
            <a:avLst/>
          </a:prstGeom>
        </p:spPr>
      </p:pic>
      <p:sp>
        <p:nvSpPr>
          <p:cNvPr id="5" name="文本框 4"/>
          <p:cNvSpPr txBox="1"/>
          <p:nvPr/>
        </p:nvSpPr>
        <p:spPr>
          <a:xfrm>
            <a:off x="941705" y="1440815"/>
            <a:ext cx="2406650" cy="4465955"/>
          </a:xfrm>
          <a:prstGeom prst="rect">
            <a:avLst/>
          </a:prstGeom>
          <a:noFill/>
        </p:spPr>
        <p:txBody>
          <a:bodyPr wrap="square" rtlCol="0">
            <a:noAutofit/>
          </a:bodyPr>
          <a:lstStyle/>
          <a:p>
            <a:r>
              <a:rPr lang="zh-CN" altLang="en-US"/>
              <a:t>在常规的备份类型里可选择前面提到的三种备份类型。</a:t>
            </a:r>
          </a:p>
          <a:p>
            <a:endParaRPr lang="zh-CN" altLang="en-US"/>
          </a:p>
          <a:p>
            <a:r>
              <a:rPr lang="zh-CN" altLang="en-US"/>
              <a:t>目标里面可选择备份的存放位置。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数据库备份步骤</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5</a:t>
            </a:fld>
            <a:endParaRPr lang="zh-CN" altLang="en-US"/>
          </a:p>
        </p:txBody>
      </p:sp>
      <p:pic>
        <p:nvPicPr>
          <p:cNvPr id="4" name="图片 3"/>
          <p:cNvPicPr>
            <a:picLocks noChangeAspect="1"/>
          </p:cNvPicPr>
          <p:nvPr>
            <p:custDataLst>
              <p:tags r:id="rId1"/>
            </p:custDataLst>
          </p:nvPr>
        </p:nvPicPr>
        <p:blipFill>
          <a:blip r:embed="rId3"/>
          <a:stretch>
            <a:fillRect/>
          </a:stretch>
        </p:blipFill>
        <p:spPr>
          <a:xfrm>
            <a:off x="4104640" y="1139190"/>
            <a:ext cx="7056120" cy="5478780"/>
          </a:xfrm>
          <a:prstGeom prst="rect">
            <a:avLst/>
          </a:prstGeom>
        </p:spPr>
      </p:pic>
      <p:sp>
        <p:nvSpPr>
          <p:cNvPr id="5" name="文本框 4"/>
          <p:cNvSpPr txBox="1"/>
          <p:nvPr/>
        </p:nvSpPr>
        <p:spPr>
          <a:xfrm>
            <a:off x="417442" y="1397000"/>
            <a:ext cx="3494157" cy="3818255"/>
          </a:xfrm>
          <a:prstGeom prst="rect">
            <a:avLst/>
          </a:prstGeom>
          <a:noFill/>
        </p:spPr>
        <p:txBody>
          <a:bodyPr wrap="square" rtlCol="0">
            <a:noAutofit/>
          </a:bodyPr>
          <a:lstStyle/>
          <a:p>
            <a:r>
              <a:rPr lang="en-US" altLang="zh-CN" dirty="0"/>
              <a:t>1.</a:t>
            </a:r>
            <a:r>
              <a:rPr lang="zh-CN" altLang="en-US" dirty="0"/>
              <a:t>覆盖介质选择即选择备份对现有的备份集的影响；</a:t>
            </a:r>
          </a:p>
          <a:p>
            <a:endParaRPr lang="zh-CN" altLang="en-US" dirty="0"/>
          </a:p>
          <a:p>
            <a:r>
              <a:rPr lang="en-US" altLang="zh-CN" dirty="0"/>
              <a:t>2.</a:t>
            </a:r>
            <a:r>
              <a:rPr lang="zh-CN" altLang="en-US" dirty="0"/>
              <a:t>可靠性里选择</a:t>
            </a:r>
            <a:r>
              <a:rPr lang="en-US" altLang="zh-CN" dirty="0"/>
              <a:t>“</a:t>
            </a:r>
            <a:r>
              <a:rPr lang="zh-CN" altLang="en-US" dirty="0"/>
              <a:t>完成后验证备份</a:t>
            </a:r>
            <a:r>
              <a:rPr lang="en-US" altLang="zh-CN" dirty="0"/>
              <a:t>”</a:t>
            </a:r>
            <a:r>
              <a:rPr lang="zh-CN" altLang="en-US" dirty="0"/>
              <a:t>则备份完成后将对备份进行验证保证和数据库的一致性，选择</a:t>
            </a:r>
            <a:r>
              <a:rPr lang="en-US" altLang="zh-CN" dirty="0"/>
              <a:t>“</a:t>
            </a:r>
            <a:r>
              <a:rPr lang="zh-CN" altLang="en-US" dirty="0"/>
              <a:t>写入介质前检查校验和</a:t>
            </a:r>
            <a:r>
              <a:rPr lang="en-US" altLang="zh-CN" dirty="0"/>
              <a:t>”</a:t>
            </a:r>
            <a:r>
              <a:rPr lang="zh-CN" altLang="en-US" dirty="0"/>
              <a:t>则备份前检查备份数据的检验和确保其正确性。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数据库备份步骤</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6</a:t>
            </a:fld>
            <a:endParaRPr lang="zh-CN" altLang="en-US"/>
          </a:p>
        </p:txBody>
      </p:sp>
      <p:sp>
        <p:nvSpPr>
          <p:cNvPr id="5" name="文本框 4"/>
          <p:cNvSpPr txBox="1"/>
          <p:nvPr/>
        </p:nvSpPr>
        <p:spPr>
          <a:xfrm>
            <a:off x="1188085" y="1397000"/>
            <a:ext cx="2261870" cy="3818255"/>
          </a:xfrm>
          <a:prstGeom prst="rect">
            <a:avLst/>
          </a:prstGeom>
          <a:noFill/>
        </p:spPr>
        <p:txBody>
          <a:bodyPr wrap="square" rtlCol="0">
            <a:noAutofit/>
          </a:bodyPr>
          <a:lstStyle/>
          <a:p>
            <a:r>
              <a:rPr lang="zh-CN" altLang="en-US"/>
              <a:t>在备份选项里可设置备份集的名称、说明以及备份集的过期时间。</a:t>
            </a:r>
          </a:p>
        </p:txBody>
      </p:sp>
      <p:pic>
        <p:nvPicPr>
          <p:cNvPr id="6" name="图片 5"/>
          <p:cNvPicPr>
            <a:picLocks noChangeAspect="1"/>
          </p:cNvPicPr>
          <p:nvPr>
            <p:custDataLst>
              <p:tags r:id="rId1"/>
            </p:custDataLst>
          </p:nvPr>
        </p:nvPicPr>
        <p:blipFill>
          <a:blip r:embed="rId3"/>
          <a:stretch>
            <a:fillRect/>
          </a:stretch>
        </p:blipFill>
        <p:spPr>
          <a:xfrm>
            <a:off x="4250690" y="1132840"/>
            <a:ext cx="6995160" cy="5516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560"/>
            <a:ext cx="10515600" cy="1325563"/>
          </a:xfrm>
        </p:spPr>
        <p:txBody>
          <a:bodyPr>
            <a:normAutofit/>
          </a:body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还原类型</a:t>
            </a:r>
          </a:p>
        </p:txBody>
      </p:sp>
      <p:sp>
        <p:nvSpPr>
          <p:cNvPr id="3" name="灯片编号占位符 2"/>
          <p:cNvSpPr>
            <a:spLocks noGrp="1"/>
          </p:cNvSpPr>
          <p:nvPr>
            <p:ph type="sldNum" sz="quarter" idx="12"/>
          </p:nvPr>
        </p:nvSpPr>
        <p:spPr>
          <a:xfrm>
            <a:off x="8610600" y="6518910"/>
            <a:ext cx="2743200" cy="365125"/>
          </a:xfrm>
        </p:spPr>
        <p:txBody>
          <a:bodyPr/>
          <a:lstStyle/>
          <a:p>
            <a:fld id="{775334F8-B456-4D2C-B6B6-BB4E8935ED8C}" type="slidenum">
              <a:rPr lang="zh-CN" altLang="en-US" smtClean="0"/>
              <a:t>7</a:t>
            </a:fld>
            <a:endParaRPr lang="zh-CN" altLang="en-US"/>
          </a:p>
        </p:txBody>
      </p:sp>
      <p:sp>
        <p:nvSpPr>
          <p:cNvPr id="4" name="文本框 3"/>
          <p:cNvSpPr txBox="1"/>
          <p:nvPr/>
        </p:nvSpPr>
        <p:spPr>
          <a:xfrm>
            <a:off x="1420495" y="1483995"/>
            <a:ext cx="9147175" cy="3296285"/>
          </a:xfrm>
          <a:prstGeom prst="rect">
            <a:avLst/>
          </a:prstGeom>
          <a:noFill/>
        </p:spPr>
        <p:txBody>
          <a:bodyPr wrap="square" rtlCol="0">
            <a:noAutofit/>
          </a:bodyPr>
          <a:lstStyle/>
          <a:p>
            <a:r>
              <a:rPr lang="en-US" altLang="zh-CN" sz="2400"/>
              <a:t>1.</a:t>
            </a:r>
            <a:r>
              <a:rPr lang="zh-CN" altLang="en-US" sz="2400"/>
              <a:t>根据完整备份进行恢复：完整地备份整个数据库。</a:t>
            </a:r>
          </a:p>
          <a:p>
            <a:endParaRPr lang="zh-CN" altLang="en-US"/>
          </a:p>
          <a:p>
            <a:endParaRPr lang="zh-CN" altLang="en-US"/>
          </a:p>
          <a:p>
            <a:r>
              <a:rPr lang="en-US" altLang="zh-CN" sz="2400"/>
              <a:t>2.</a:t>
            </a:r>
            <a:r>
              <a:rPr lang="zh-CN" altLang="en-US" sz="2400"/>
              <a:t>差异备份恢复：与完整备份恢复类似。</a:t>
            </a:r>
            <a:endParaRPr lang="zh-CN" altLang="en-US"/>
          </a:p>
          <a:p>
            <a:endParaRPr lang="zh-CN" altLang="en-US"/>
          </a:p>
          <a:p>
            <a:endParaRPr lang="zh-CN" altLang="en-US"/>
          </a:p>
          <a:p>
            <a:r>
              <a:rPr lang="en-US" altLang="zh-CN" sz="2400"/>
              <a:t>3.</a:t>
            </a:r>
            <a:r>
              <a:rPr lang="zh-CN" altLang="en-US" sz="2400"/>
              <a:t>事务日志备份恢复：只恢复事务日志中所做的事务更改。</a:t>
            </a:r>
          </a:p>
          <a:p>
            <a:endParaRPr lang="zh-CN" altLang="en-US" sz="2400"/>
          </a:p>
          <a:p>
            <a:r>
              <a:rPr lang="en-US" altLang="zh-CN" sz="2400"/>
              <a:t>4.</a:t>
            </a:r>
            <a:r>
              <a:rPr lang="zh-CN" altLang="en-US" sz="2400"/>
              <a:t>即时点恢复：在完整备份和差异备份中均包含日志记录，根据这一点可将数据库恢复到备份前的任意时间点。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5334F8-B456-4D2C-B6B6-BB4E8935ED8C}" type="slidenum">
              <a:rPr lang="zh-CN" altLang="en-US" smtClean="0"/>
              <a:t>8</a:t>
            </a:fld>
            <a:endParaRPr lang="zh-CN" altLang="en-US"/>
          </a:p>
        </p:txBody>
      </p:sp>
      <p:sp>
        <p:nvSpPr>
          <p:cNvPr id="8" name="标题 1"/>
          <p:cNvSpPr txBox="1"/>
          <p:nvPr/>
        </p:nvSpPr>
        <p:spPr>
          <a:xfrm>
            <a:off x="635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数据库恢复步骤</a:t>
            </a:r>
          </a:p>
        </p:txBody>
      </p:sp>
      <p:sp>
        <p:nvSpPr>
          <p:cNvPr id="2" name="文本框 1"/>
          <p:cNvSpPr txBox="1"/>
          <p:nvPr/>
        </p:nvSpPr>
        <p:spPr>
          <a:xfrm>
            <a:off x="1213474" y="1048117"/>
            <a:ext cx="8048998" cy="461665"/>
          </a:xfrm>
          <a:prstGeom prst="rect">
            <a:avLst/>
          </a:prstGeom>
          <a:noFill/>
        </p:spPr>
        <p:txBody>
          <a:bodyPr wrap="none" rtlCol="0">
            <a:spAutoFit/>
          </a:bodyPr>
          <a:lstStyle/>
          <a:p>
            <a:r>
              <a:rPr lang="zh-CN" altLang="en-US" sz="2400" dirty="0">
                <a:latin typeface="微软雅黑" panose="020B0503020204020204" charset="-122"/>
                <a:ea typeface="微软雅黑" panose="020B0503020204020204" charset="-122"/>
              </a:rPr>
              <a:t>右击数据库“</a:t>
            </a:r>
            <a:r>
              <a:rPr lang="en-US" altLang="zh-CN" sz="2400" dirty="0" err="1">
                <a:latin typeface="微软雅黑" panose="020B0503020204020204" charset="-122"/>
                <a:ea typeface="微软雅黑" panose="020B0503020204020204" charset="-122"/>
              </a:rPr>
              <a:t>shool</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sym typeface="Wingdings" panose="05000000000000000000" pitchFamily="2" charset="2"/>
              </a:rPr>
              <a:t></a:t>
            </a:r>
            <a:r>
              <a:rPr lang="zh-CN" altLang="en-US" sz="2400" dirty="0">
                <a:latin typeface="微软雅黑" panose="020B0503020204020204" charset="-122"/>
                <a:ea typeface="微软雅黑" panose="020B0503020204020204" charset="-122"/>
                <a:sym typeface="Wingdings" panose="05000000000000000000" pitchFamily="2" charset="2"/>
              </a:rPr>
              <a:t>“任务”</a:t>
            </a:r>
            <a:r>
              <a:rPr lang="en-US" altLang="zh-CN" sz="2400" dirty="0">
                <a:latin typeface="微软雅黑" panose="020B0503020204020204" charset="-122"/>
                <a:ea typeface="微软雅黑" panose="020B0503020204020204" charset="-122"/>
                <a:sym typeface="Wingdings" panose="05000000000000000000" pitchFamily="2" charset="2"/>
              </a:rPr>
              <a:t></a:t>
            </a:r>
            <a:r>
              <a:rPr lang="zh-CN" altLang="en-US" sz="2400" dirty="0">
                <a:latin typeface="微软雅黑" panose="020B0503020204020204" charset="-122"/>
                <a:ea typeface="微软雅黑" panose="020B0503020204020204" charset="-122"/>
                <a:sym typeface="Wingdings" panose="05000000000000000000" pitchFamily="2" charset="2"/>
              </a:rPr>
              <a:t>“还原”</a:t>
            </a:r>
            <a:r>
              <a:rPr lang="en-US" altLang="zh-CN" sz="2400" dirty="0">
                <a:latin typeface="微软雅黑" panose="020B0503020204020204" charset="-122"/>
                <a:ea typeface="微软雅黑" panose="020B0503020204020204" charset="-122"/>
                <a:sym typeface="Wingdings" panose="05000000000000000000" pitchFamily="2" charset="2"/>
              </a:rPr>
              <a:t></a:t>
            </a:r>
            <a:r>
              <a:rPr lang="zh-CN" altLang="en-US" sz="2400" dirty="0">
                <a:latin typeface="微软雅黑" panose="020B0503020204020204" charset="-122"/>
                <a:ea typeface="微软雅黑" panose="020B0503020204020204" charset="-122"/>
                <a:sym typeface="Wingdings" panose="05000000000000000000" pitchFamily="2" charset="2"/>
              </a:rPr>
              <a:t>“数据库”</a:t>
            </a:r>
            <a:endParaRPr lang="zh-CN" altLang="en-US" sz="2400" dirty="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3"/>
          <a:stretch>
            <a:fillRect/>
          </a:stretch>
        </p:blipFill>
        <p:spPr>
          <a:xfrm>
            <a:off x="1339850" y="1626235"/>
            <a:ext cx="7617460" cy="4838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75334F8-B456-4D2C-B6B6-BB4E8935ED8C}" type="slidenum">
              <a:rPr lang="zh-CN" altLang="en-US" smtClean="0"/>
              <a:t>9</a:t>
            </a:fld>
            <a:endParaRPr lang="zh-CN" altLang="en-US"/>
          </a:p>
        </p:txBody>
      </p:sp>
      <p:sp>
        <p:nvSpPr>
          <p:cNvPr id="8" name="标题 1"/>
          <p:cNvSpPr txBox="1"/>
          <p:nvPr/>
        </p:nvSpPr>
        <p:spPr>
          <a:xfrm>
            <a:off x="6350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zh-CN" altLang="en-US" sz="3600" dirty="0">
                <a:latin typeface="微软雅黑" panose="020B0503020204020204" charset="-122"/>
                <a:ea typeface="微软雅黑" panose="020B0503020204020204" charset="-122"/>
                <a:cs typeface="Times New Roman" panose="02020603050405020304" pitchFamily="18" charset="0"/>
              </a:rPr>
              <a:t>数据库恢复步骤</a:t>
            </a:r>
          </a:p>
        </p:txBody>
      </p:sp>
      <p:sp>
        <p:nvSpPr>
          <p:cNvPr id="4" name="文本框 3"/>
          <p:cNvSpPr txBox="1"/>
          <p:nvPr/>
        </p:nvSpPr>
        <p:spPr>
          <a:xfrm>
            <a:off x="1301750" y="1029335"/>
            <a:ext cx="8133080" cy="419735"/>
          </a:xfrm>
          <a:prstGeom prst="rect">
            <a:avLst/>
          </a:prstGeom>
          <a:noFill/>
        </p:spPr>
        <p:txBody>
          <a:bodyPr wrap="square" rtlCol="0">
            <a:noAutofit/>
          </a:bodyPr>
          <a:lstStyle/>
          <a:p>
            <a:r>
              <a:rPr lang="zh-CN" altLang="en-US" sz="2000"/>
              <a:t>在备份集里可选择要还原的数据库类型，即时点也就是选择具体哪一个时间的备份。</a:t>
            </a:r>
          </a:p>
        </p:txBody>
      </p:sp>
      <p:pic>
        <p:nvPicPr>
          <p:cNvPr id="5" name="图片 4"/>
          <p:cNvPicPr>
            <a:picLocks noChangeAspect="1"/>
          </p:cNvPicPr>
          <p:nvPr>
            <p:custDataLst>
              <p:tags r:id="rId1"/>
            </p:custDataLst>
          </p:nvPr>
        </p:nvPicPr>
        <p:blipFill>
          <a:blip r:embed="rId3"/>
          <a:stretch>
            <a:fillRect/>
          </a:stretch>
        </p:blipFill>
        <p:spPr>
          <a:xfrm>
            <a:off x="1200150" y="1835150"/>
            <a:ext cx="9791700" cy="43129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UyMjFlZTljOTBhZjlmYjE2MGQ0YjU1NGFhMzEyM2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403</Words>
  <Application>Microsoft Office PowerPoint</Application>
  <PresentationFormat>宽屏</PresentationFormat>
  <Paragraphs>58</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微软雅黑</vt:lpstr>
      <vt:lpstr>Arial</vt:lpstr>
      <vt:lpstr>Calibri</vt:lpstr>
      <vt:lpstr>Times New Roman</vt:lpstr>
      <vt:lpstr>WPS</vt:lpstr>
      <vt:lpstr>Lecture 5，Fall 2024/2025 数据库系统实验</vt:lpstr>
      <vt:lpstr>备份类型</vt:lpstr>
      <vt:lpstr>数据库备份步骤</vt:lpstr>
      <vt:lpstr>数据库备份步骤</vt:lpstr>
      <vt:lpstr>数据库备份步骤</vt:lpstr>
      <vt:lpstr>数据库备份步骤</vt:lpstr>
      <vt:lpstr>还原类型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5，Fall 2024/2025 数据库系统实验</dc:title>
  <dc:creator>李茂锦</dc:creator>
  <cp:lastModifiedBy>凯淇 吴</cp:lastModifiedBy>
  <cp:revision>5</cp:revision>
  <dcterms:created xsi:type="dcterms:W3CDTF">2023-08-09T12:44:00Z</dcterms:created>
  <dcterms:modified xsi:type="dcterms:W3CDTF">2024-10-12T01:55:30Z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2052-12.1.0.15990</vt:lpwstr>
  </property>
</Properties>
</file>