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63" r:id="rId4"/>
    <p:sldId id="287" r:id="rId5"/>
    <p:sldId id="281" r:id="rId6"/>
    <p:sldId id="333" r:id="rId7"/>
    <p:sldId id="339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28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凯淇 吴" userId="c606d5c88c64f719" providerId="LiveId" clId="{1EBEFD6A-B4C4-4553-81E0-F0FA8AF3C5D2}"/>
    <pc:docChg chg="modSld">
      <pc:chgData name="凯淇 吴" userId="c606d5c88c64f719" providerId="LiveId" clId="{1EBEFD6A-B4C4-4553-81E0-F0FA8AF3C5D2}" dt="2024-09-09T08:32:34.259" v="5" actId="20577"/>
      <pc:docMkLst>
        <pc:docMk/>
      </pc:docMkLst>
      <pc:sldChg chg="modSp mod">
        <pc:chgData name="凯淇 吴" userId="c606d5c88c64f719" providerId="LiveId" clId="{1EBEFD6A-B4C4-4553-81E0-F0FA8AF3C5D2}" dt="2024-09-09T08:32:34.259" v="5" actId="20577"/>
        <pc:sldMkLst>
          <pc:docMk/>
          <pc:sldMk cId="3019149305" sldId="256"/>
        </pc:sldMkLst>
        <pc:spChg chg="mod">
          <ac:chgData name="凯淇 吴" userId="c606d5c88c64f719" providerId="LiveId" clId="{1EBEFD6A-B4C4-4553-81E0-F0FA8AF3C5D2}" dt="2024-09-09T08:32:34.259" v="5" actId="20577"/>
          <ac:spMkLst>
            <pc:docMk/>
            <pc:sldMk cId="3019149305" sldId="256"/>
            <ac:spMk id="2" creationId="{34881F04-AA5D-4C19-BC08-5732A09848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8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2024/2025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通过实验考察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对取值为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的项的处理。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457DA7-5252-4B15-BBF6-20DBA5E0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411" y="1764110"/>
            <a:ext cx="5342465" cy="39239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CBC179-9436-4A55-90E7-D4B4E8FE4D87}"/>
              </a:ext>
            </a:extLst>
          </p:cNvPr>
          <p:cNvSpPr/>
          <p:nvPr/>
        </p:nvSpPr>
        <p:spPr>
          <a:xfrm>
            <a:off x="6889190" y="1969885"/>
            <a:ext cx="48342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当查询结果存在取值为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的项时，分组时，取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值的会被当作一个分组。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10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结合分组，使用集合函数求每个学生的平均分，总的选课记录数，最高成绩，最低成绩，总成绩。考察取空值的项对集合函数作用的影响。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18837A-A556-4FBF-96A0-04908CC4B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195460"/>
            <a:ext cx="7191591" cy="29713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89008B2-B73C-4D85-8E73-521288510767}"/>
              </a:ext>
            </a:extLst>
          </p:cNvPr>
          <p:cNvSpPr/>
          <p:nvPr/>
        </p:nvSpPr>
        <p:spPr>
          <a:xfrm>
            <a:off x="1266245" y="5166776"/>
            <a:ext cx="102898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这个学生有一个选课记录，然而成绩是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时，由于存在一个记录，所以取值为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。而对于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COUNT(SCORE)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，将取值为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的项忽略了。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84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我们还可以发现，编号为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878918967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的学生有两个选课记录，一个成绩为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各个集合函数统计结果为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(68,2,1,68,68,68),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即再计算平均分，总分，最大，最小值的时候，取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的项被忽略了。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CAF9F6-C8AF-4E37-9D51-C575DD852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276870"/>
            <a:ext cx="6866667" cy="29238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E7AAEBA-E1EA-4738-8E48-527A4EA2ADE7}"/>
              </a:ext>
            </a:extLst>
          </p:cNvPr>
          <p:cNvSpPr/>
          <p:nvPr/>
        </p:nvSpPr>
        <p:spPr>
          <a:xfrm>
            <a:off x="1266245" y="552114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总结：集合函数中，除了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计算元组时要把取空值的项计算进去，其他的集合函数都忽略了取空值的项。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90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查询成绩小于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的选课记录，统计总数，平均分，最大最小值。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EDBA19-A739-42DF-8ABE-5381CF55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29" y="1764111"/>
            <a:ext cx="6221233" cy="23191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3A90658-0318-4AF8-94AD-A1DF00D1D9BA}"/>
              </a:ext>
            </a:extLst>
          </p:cNvPr>
          <p:cNvSpPr/>
          <p:nvPr/>
        </p:nvSpPr>
        <p:spPr>
          <a:xfrm>
            <a:off x="1266245" y="4315367"/>
            <a:ext cx="103047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因为数据库中所有成绩都不小于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，所以查询为空集。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对一个空集使用集合函数，除了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，其他均返回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NULL.</a:t>
            </a:r>
          </a:p>
        </p:txBody>
      </p:sp>
    </p:spTree>
    <p:extLst>
      <p:ext uri="{BB962C8B-B14F-4D97-AF65-F5344CB8AC3E}">
        <p14:creationId xmlns:p14="http://schemas.microsoft.com/office/powerpoint/2010/main" val="61101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4" y="943426"/>
            <a:ext cx="10636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使用以下代码查询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表中最少的课时（利用比较运算符和谓词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）。假设数据库中只有一个记录，使用该方法会有什么结果？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E1E0E5-D154-41E9-870B-C0E9393A5546}"/>
              </a:ext>
            </a:extLst>
          </p:cNvPr>
          <p:cNvSpPr/>
          <p:nvPr/>
        </p:nvSpPr>
        <p:spPr>
          <a:xfrm>
            <a:off x="5480030" y="2449425"/>
            <a:ext cx="65902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该表有两条记录。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注意：假设数据库只有一个记录，即子查询中“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C1.CID&lt;&gt;C2.CID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”无法成立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子查询返回为空集。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”HOUR&lt;=ALL(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空集）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，所以上述语句也能成功查询到这唯一的元组。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28A2F9-8BD9-47E0-BB2B-BF9E6F61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449425"/>
            <a:ext cx="4108759" cy="365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对于下面学生表和教师表，对这两个表作对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姓名的等值连接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找出既是老师又是学生的人员的学生编号和教师编号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FBF884-80A4-42E5-AF29-460102A3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67" y="2435599"/>
            <a:ext cx="3055929" cy="15357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57DBF1-2450-4874-B6D3-6D5EFACF4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144" y="2379825"/>
            <a:ext cx="2624901" cy="15599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C8A874-C40A-4597-830B-FD6B5731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567" y="4259511"/>
            <a:ext cx="4091253" cy="22222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124852E-9AA1-44EA-AAEB-0A228882DF2D}"/>
              </a:ext>
            </a:extLst>
          </p:cNvPr>
          <p:cNvSpPr txBox="1"/>
          <p:nvPr/>
        </p:nvSpPr>
        <p:spPr>
          <a:xfrm>
            <a:off x="712688" y="2822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学生表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E21373-DA1A-4706-A709-B5BFE6478DDC}"/>
              </a:ext>
            </a:extLst>
          </p:cNvPr>
          <p:cNvSpPr txBox="1"/>
          <p:nvPr/>
        </p:nvSpPr>
        <p:spPr>
          <a:xfrm>
            <a:off x="5879981" y="27904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教师表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7FC86E-0172-4C7D-A8E3-32F134E59FF9}"/>
              </a:ext>
            </a:extLst>
          </p:cNvPr>
          <p:cNvSpPr/>
          <p:nvPr/>
        </p:nvSpPr>
        <p:spPr>
          <a:xfrm>
            <a:off x="5879981" y="4495064"/>
            <a:ext cx="59443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等值连接后，姓名为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的项都被忽略了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即，两个属于不同表，并且对应列都为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的列是不会发生连接的，也不会出现在结果中。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41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4" y="112688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397785" y="671691"/>
            <a:ext cx="11101866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通过查询选修课程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的学生的人数，其中成绩合格的学生人数，不合格的学生人数，讨论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值的特殊含义。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查询选修课程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的学生的编号和成绩，使用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 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按成绩进行排序时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的项是否出现在结果中？如果有，在什么位置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在上面的查询的过程中，如果加上保留字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会有什么效果呢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按年级对所有的学生进行分组，能得到多少个组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与现实的情况有什么不同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结合分组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使用集合函数求每个课程选修的学生的平均分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总的选课记录数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最低成绩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讨论考察取空值的项对集合函数的作用的影响。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采用嵌套查询的方式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利用比较运算符和谓词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的结合来查询表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中最晚入学的学生年级。当存在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取空值的项时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考虑可能出现的情况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并解释。</a:t>
            </a: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值在数据库中的特殊含义。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对空值和空集的处理。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语句进行对空置、空集相关的操作。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26" y="25413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786961" y="1250156"/>
            <a:ext cx="11405039" cy="5288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通过实验验证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 SERVER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在查询的目标表达式中包含空值的运算。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在查询条件中空值与比较运算符的运算结果。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使用“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 NULL”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或“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 NOT NULI”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来判断元组该列是否为空值。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对存在取空值的列按值进行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 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使用保留字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对空值的处理。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 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对存在取空值的属性值进行分组。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结合分组考察空值对各个集合函数的影响，特别注意对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的不同影响。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考察结果集是空集时，各个集函数的处理情况。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验证嵌套查询中返回空集的情况下与各个谓词的运算结果。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进行与空值有关的等值连接运算。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查询选修编号为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课程的学生人数，其中成绩合格的学生人数，不合格的人数。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DC21C2-9990-4F38-9044-693D9F5C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67" y="2255509"/>
            <a:ext cx="3752381" cy="19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3AFB49-19CE-443D-8AAD-8CE99F0DA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76" y="2236462"/>
            <a:ext cx="3761905" cy="19809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F1C36A-B273-4DA9-B367-F4BFA567B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067" y="4548436"/>
            <a:ext cx="3752381" cy="19904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6CF77D0-2AE0-4980-BAAF-F82DE6187F64}"/>
              </a:ext>
            </a:extLst>
          </p:cNvPr>
          <p:cNvSpPr txBox="1"/>
          <p:nvPr/>
        </p:nvSpPr>
        <p:spPr>
          <a:xfrm>
            <a:off x="503324" y="34283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总人数</a:t>
            </a:r>
            <a:r>
              <a:rPr lang="en-US" altLang="zh-CN" dirty="0">
                <a:solidFill>
                  <a:srgbClr val="FF0000"/>
                </a:solidFill>
              </a:rPr>
              <a:t>6024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25CAD3D-F6CD-4D49-AA50-50350235EC96}"/>
              </a:ext>
            </a:extLst>
          </p:cNvPr>
          <p:cNvCxnSpPr>
            <a:cxnSpLocks/>
          </p:cNvCxnSpPr>
          <p:nvPr/>
        </p:nvCxnSpPr>
        <p:spPr>
          <a:xfrm>
            <a:off x="1794951" y="3617258"/>
            <a:ext cx="5851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D9B43DD-B618-4B9A-AAD5-B65E8F09FD32}"/>
              </a:ext>
            </a:extLst>
          </p:cNvPr>
          <p:cNvSpPr txBox="1"/>
          <p:nvPr/>
        </p:nvSpPr>
        <p:spPr>
          <a:xfrm>
            <a:off x="467466" y="585334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不及格</a:t>
            </a:r>
            <a:r>
              <a:rPr lang="en-US" altLang="zh-CN" dirty="0">
                <a:solidFill>
                  <a:srgbClr val="FF0000"/>
                </a:solidFill>
              </a:rPr>
              <a:t>755</a:t>
            </a:r>
            <a:r>
              <a:rPr lang="zh-CN" altLang="en-US" dirty="0">
                <a:solidFill>
                  <a:srgbClr val="FF0000"/>
                </a:solidFill>
              </a:rPr>
              <a:t>人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1F21A4A-7218-48E7-B728-0CB52BAB2D75}"/>
              </a:ext>
            </a:extLst>
          </p:cNvPr>
          <p:cNvCxnSpPr>
            <a:cxnSpLocks/>
          </p:cNvCxnSpPr>
          <p:nvPr/>
        </p:nvCxnSpPr>
        <p:spPr>
          <a:xfrm>
            <a:off x="1826328" y="6042207"/>
            <a:ext cx="5851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9">
            <a:extLst>
              <a:ext uri="{FF2B5EF4-FFF2-40B4-BE49-F238E27FC236}">
                <a16:creationId xmlns:a16="http://schemas.microsoft.com/office/drawing/2014/main" id="{66CF77D0-2AE0-4980-BAAF-F82DE6187F64}"/>
              </a:ext>
            </a:extLst>
          </p:cNvPr>
          <p:cNvSpPr txBox="1"/>
          <p:nvPr/>
        </p:nvSpPr>
        <p:spPr>
          <a:xfrm>
            <a:off x="8044586" y="3548992"/>
            <a:ext cx="18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及格人数</a:t>
            </a:r>
            <a:r>
              <a:rPr lang="en-US" altLang="zh-CN" dirty="0">
                <a:solidFill>
                  <a:srgbClr val="FF0000"/>
                </a:solidFill>
              </a:rPr>
              <a:t>4812</a:t>
            </a:r>
            <a:r>
              <a:rPr lang="zh-CN" altLang="en-US" dirty="0">
                <a:solidFill>
                  <a:srgbClr val="FF0000"/>
                </a:solidFill>
              </a:rPr>
              <a:t>人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25CAD3D-F6CD-4D49-AA50-50350235EC96}"/>
              </a:ext>
            </a:extLst>
          </p:cNvPr>
          <p:cNvCxnSpPr>
            <a:cxnSpLocks/>
          </p:cNvCxnSpPr>
          <p:nvPr/>
        </p:nvCxnSpPr>
        <p:spPr>
          <a:xfrm flipH="1">
            <a:off x="7342095" y="3757385"/>
            <a:ext cx="7261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968DA99-0B0B-43DF-A5DD-3D561A0D2401}"/>
              </a:ext>
            </a:extLst>
          </p:cNvPr>
          <p:cNvSpPr txBox="1"/>
          <p:nvPr/>
        </p:nvSpPr>
        <p:spPr>
          <a:xfrm>
            <a:off x="6494835" y="5116081"/>
            <a:ext cx="4289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6024-4812-755=475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475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个人呢？</a:t>
            </a:r>
          </a:p>
        </p:txBody>
      </p:sp>
    </p:spTree>
    <p:extLst>
      <p:ext uri="{BB962C8B-B14F-4D97-AF65-F5344CB8AC3E}">
        <p14:creationId xmlns:p14="http://schemas.microsoft.com/office/powerpoint/2010/main" val="141609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929" y="6055314"/>
            <a:ext cx="534202" cy="527743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原因：当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值时，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与所有的比较运算符都是不匹配的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，所以都不会出现在统计结果中。所以应该存在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475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的元组。以下为代码验证。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2F6CE9-7C75-4567-B7E0-EF42568F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69" y="2743697"/>
            <a:ext cx="5829234" cy="306957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785B77B-85BE-4F2E-A3E6-06870C25A0FD}"/>
              </a:ext>
            </a:extLst>
          </p:cNvPr>
          <p:cNvSpPr/>
          <p:nvPr/>
        </p:nvSpPr>
        <p:spPr>
          <a:xfrm>
            <a:off x="3919684" y="3437687"/>
            <a:ext cx="852886" cy="433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9">
            <a:extLst>
              <a:ext uri="{FF2B5EF4-FFF2-40B4-BE49-F238E27FC236}">
                <a16:creationId xmlns:a16="http://schemas.microsoft.com/office/drawing/2014/main" id="{7C5722AA-4A1A-4B43-AAD0-BA98C60B1423}"/>
              </a:ext>
            </a:extLst>
          </p:cNvPr>
          <p:cNvSpPr txBox="1"/>
          <p:nvPr/>
        </p:nvSpPr>
        <p:spPr>
          <a:xfrm>
            <a:off x="3329155" y="4898613"/>
            <a:ext cx="423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验证，果然有</a:t>
            </a:r>
            <a:r>
              <a:rPr lang="en-US" altLang="zh-CN" dirty="0">
                <a:solidFill>
                  <a:srgbClr val="FF0000"/>
                </a:solidFill>
              </a:rPr>
              <a:t>475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score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435C044-56B9-416B-A8A9-EC8F832EEEB9}"/>
              </a:ext>
            </a:extLst>
          </p:cNvPr>
          <p:cNvCxnSpPr>
            <a:cxnSpLocks/>
          </p:cNvCxnSpPr>
          <p:nvPr/>
        </p:nvCxnSpPr>
        <p:spPr>
          <a:xfrm>
            <a:off x="2803002" y="5083279"/>
            <a:ext cx="5261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C660B25-D09C-4470-93E3-C5122AD813E9}"/>
              </a:ext>
            </a:extLst>
          </p:cNvPr>
          <p:cNvSpPr txBox="1"/>
          <p:nvPr/>
        </p:nvSpPr>
        <p:spPr>
          <a:xfrm>
            <a:off x="7691718" y="3870935"/>
            <a:ext cx="426271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注意：判断是否为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NULL”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，而非“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=NULL”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84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排序，查看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值是否被忽略。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0D4C1C-42B6-4DAD-8DBC-CC7AA68E2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911755"/>
            <a:ext cx="5889942" cy="43368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FA65B4-EB6E-4B22-BCCE-E2B9FDC286EF}"/>
              </a:ext>
            </a:extLst>
          </p:cNvPr>
          <p:cNvSpPr/>
          <p:nvPr/>
        </p:nvSpPr>
        <p:spPr>
          <a:xfrm>
            <a:off x="7261221" y="2984843"/>
            <a:ext cx="4558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将成绩按从小到大排列，发现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值并没有被忽略，而是被当作最小值处理。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78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如果上题查询加入了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保留字，会有什么效果？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7C66BA-A628-4998-9C8D-93E76A73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1" y="1764111"/>
            <a:ext cx="5224126" cy="387215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308EAF9-26A1-4154-9D78-93C77F8AC1B3}"/>
              </a:ext>
            </a:extLst>
          </p:cNvPr>
          <p:cNvSpPr/>
          <p:nvPr/>
        </p:nvSpPr>
        <p:spPr>
          <a:xfrm>
            <a:off x="6875742" y="2572399"/>
            <a:ext cx="4847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值被看成是取一个相同值。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01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8516</TotalTime>
  <Words>1200</Words>
  <Application>Microsoft Office PowerPoint</Application>
  <PresentationFormat>宽屏</PresentationFormat>
  <Paragraphs>91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8，Fall 2024/2025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凯淇 吴</cp:lastModifiedBy>
  <cp:revision>173</cp:revision>
  <dcterms:created xsi:type="dcterms:W3CDTF">2017-09-12T02:27:40Z</dcterms:created>
  <dcterms:modified xsi:type="dcterms:W3CDTF">2024-09-09T08:32:36Z</dcterms:modified>
</cp:coreProperties>
</file>