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363" r:id="rId2"/>
    <p:sldId id="457" r:id="rId3"/>
    <p:sldId id="459" r:id="rId4"/>
    <p:sldId id="460" r:id="rId5"/>
    <p:sldId id="461" r:id="rId6"/>
    <p:sldId id="463" r:id="rId7"/>
    <p:sldId id="458" r:id="rId8"/>
    <p:sldId id="464" r:id="rId9"/>
    <p:sldId id="465" r:id="rId10"/>
    <p:sldId id="466" r:id="rId11"/>
    <p:sldId id="467" r:id="rId12"/>
    <p:sldId id="468" r:id="rId13"/>
    <p:sldId id="469" r:id="rId14"/>
    <p:sldId id="470" r:id="rId15"/>
    <p:sldId id="471" r:id="rId16"/>
    <p:sldId id="472" r:id="rId17"/>
    <p:sldId id="462" r:id="rId18"/>
    <p:sldId id="473" r:id="rId19"/>
    <p:sldId id="474" r:id="rId20"/>
    <p:sldId id="476" r:id="rId21"/>
    <p:sldId id="477" r:id="rId22"/>
    <p:sldId id="479" r:id="rId23"/>
    <p:sldId id="478" r:id="rId24"/>
    <p:sldId id="480" r:id="rId25"/>
    <p:sldId id="481" r:id="rId26"/>
    <p:sldId id="482" r:id="rId27"/>
    <p:sldId id="486" r:id="rId28"/>
    <p:sldId id="483" r:id="rId29"/>
    <p:sldId id="475" r:id="rId30"/>
    <p:sldId id="484" r:id="rId31"/>
    <p:sldId id="489" r:id="rId32"/>
    <p:sldId id="490" r:id="rId33"/>
    <p:sldId id="491" r:id="rId34"/>
    <p:sldId id="492" r:id="rId35"/>
    <p:sldId id="455" r:id="rId36"/>
    <p:sldId id="487" r:id="rId37"/>
    <p:sldId id="456" r:id="rId38"/>
    <p:sldId id="4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864"/>
    <a:srgbClr val="2654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4"/>
    <p:restoredTop sz="92911" autoAdjust="0"/>
  </p:normalViewPr>
  <p:slideViewPr>
    <p:cSldViewPr snapToGrid="0" snapToObjects="1">
      <p:cViewPr varScale="1">
        <p:scale>
          <a:sx n="106" d="100"/>
          <a:sy n="106" d="100"/>
        </p:scale>
        <p:origin x="88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6B8CC-C3BB-654C-B76F-0A3D3B40204A}" type="datetimeFigureOut">
              <a:rPr lang="en-US" smtClean="0"/>
              <a:t>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B2E86-532D-024C-A4C2-34F35699900A}" type="slidenum">
              <a:rPr lang="en-US" smtClean="0"/>
              <a:t>‹#›</a:t>
            </a:fld>
            <a:endParaRPr lang="en-US"/>
          </a:p>
        </p:txBody>
      </p:sp>
    </p:spTree>
    <p:extLst>
      <p:ext uri="{BB962C8B-B14F-4D97-AF65-F5344CB8AC3E}">
        <p14:creationId xmlns:p14="http://schemas.microsoft.com/office/powerpoint/2010/main" val="36677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
            </a:r>
            <a:r>
              <a:rPr lang="en-US" altLang="zh-CN" dirty="0" err="1"/>
              <a:t>cs.uwaterloo.ca</a:t>
            </a:r>
            <a:r>
              <a:rPr lang="en-US" altLang="zh-CN" dirty="0"/>
              <a:t>/~mli/cs886-002-2020.html</a:t>
            </a:r>
          </a:p>
          <a:p>
            <a:r>
              <a:rPr lang="en-US" altLang="zh-CN" dirty="0"/>
              <a:t>https://</a:t>
            </a:r>
            <a:r>
              <a:rPr lang="en-US" altLang="zh-CN" dirty="0" err="1"/>
              <a:t>zhuanlan.zhihu.com</a:t>
            </a:r>
            <a:r>
              <a:rPr lang="en-US" altLang="zh-CN" dirty="0"/>
              <a:t>/p/48508221</a:t>
            </a:r>
          </a:p>
          <a:p>
            <a:r>
              <a:rPr lang="en-US" altLang="zh-CN" dirty="0"/>
              <a:t>Attention</a:t>
            </a:r>
            <a:r>
              <a:rPr lang="zh-CN" altLang="en-US" dirty="0"/>
              <a:t> </a:t>
            </a:r>
            <a:r>
              <a:rPr lang="en-US" altLang="zh-CN" dirty="0"/>
              <a:t>is</a:t>
            </a:r>
            <a:r>
              <a:rPr lang="zh-CN" altLang="en-US" dirty="0"/>
              <a:t> </a:t>
            </a:r>
            <a:r>
              <a:rPr lang="en-US" altLang="zh-CN" dirty="0"/>
              <a:t>all</a:t>
            </a:r>
            <a:r>
              <a:rPr lang="zh-CN" altLang="en-US" dirty="0"/>
              <a:t> </a:t>
            </a:r>
            <a:r>
              <a:rPr lang="en-US" altLang="zh-CN" dirty="0"/>
              <a:t>you</a:t>
            </a:r>
            <a:r>
              <a:rPr lang="zh-CN" altLang="en-US" dirty="0"/>
              <a:t> </a:t>
            </a:r>
            <a:r>
              <a:rPr lang="en-US" altLang="zh-CN" dirty="0"/>
              <a:t>need</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extLst>
      <p:ext uri="{BB962C8B-B14F-4D97-AF65-F5344CB8AC3E}">
        <p14:creationId xmlns:p14="http://schemas.microsoft.com/office/powerpoint/2010/main" val="3668935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Dimension</a:t>
            </a:r>
            <a:r>
              <a:rPr lang="en-CA" altLang="zh-CN" baseline="0" dirty="0"/>
              <a:t> of </a:t>
            </a:r>
            <a:r>
              <a:rPr lang="en-CA" altLang="zh-CN" baseline="0" dirty="0" err="1"/>
              <a:t>q,k,v</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v~</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dirty="0"/>
              <a:t>What</a:t>
            </a:r>
            <a:r>
              <a:rPr lang="en-CA" altLang="zh-CN" baseline="0" dirty="0"/>
              <a:t> about order? What happens if scale of these vectors are out of proportion?</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33</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
            </a:r>
            <a:r>
              <a:rPr lang="en-US" altLang="zh-CN" dirty="0" err="1"/>
              <a:t>zhuanlan.zhihu.com</a:t>
            </a:r>
            <a:r>
              <a:rPr lang="en-US" altLang="zh-CN" dirty="0"/>
              <a:t>/p/48508221</a:t>
            </a:r>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98070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0D88-6459-B04C-A8EE-0A4DADB8F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73DD8D-3BF8-1C45-A7C1-3ABC249DDD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3C2A6-4EF4-BE4F-82E1-F2DF951478CD}"/>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5" name="Footer Placeholder 4">
            <a:extLst>
              <a:ext uri="{FF2B5EF4-FFF2-40B4-BE49-F238E27FC236}">
                <a16:creationId xmlns:a16="http://schemas.microsoft.com/office/drawing/2014/main" id="{3219A68F-BFB1-8A4F-AB26-22C6F1368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89CD5-6125-8249-9AB4-8EDDB0CD7CBE}"/>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421065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6FFB-4F8E-6845-A5B4-302931B034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B268C8-30F6-EB4B-AB9B-3C174A9130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41776-6C3C-034B-8B53-9895EDC802C1}"/>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5" name="Footer Placeholder 4">
            <a:extLst>
              <a:ext uri="{FF2B5EF4-FFF2-40B4-BE49-F238E27FC236}">
                <a16:creationId xmlns:a16="http://schemas.microsoft.com/office/drawing/2014/main" id="{B3D6123A-979E-9445-996D-E49AF1169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3744F-181E-C74E-AE9D-FD1B260D8B01}"/>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145646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18F349-6851-E34F-8D6A-B0B0EF6582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0AE66-F0E9-3640-A28F-CBBD7F48BC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6862C-E715-CB45-8AAA-75993EEC25DE}"/>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5" name="Footer Placeholder 4">
            <a:extLst>
              <a:ext uri="{FF2B5EF4-FFF2-40B4-BE49-F238E27FC236}">
                <a16:creationId xmlns:a16="http://schemas.microsoft.com/office/drawing/2014/main" id="{307AEA59-4D9D-C847-9EB8-CB46F92C2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C8A68-BDBD-D748-8F2D-88FA1CE9C0B4}"/>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2987970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89327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450015" y="244886"/>
            <a:ext cx="704500" cy="646383"/>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9" name="组合 18"/>
          <p:cNvGrpSpPr/>
          <p:nvPr userDrawn="1"/>
        </p:nvGrpSpPr>
        <p:grpSpPr>
          <a:xfrm>
            <a:off x="5770161" y="6656158"/>
            <a:ext cx="692257" cy="126133"/>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extLst>
      <p:ext uri="{BB962C8B-B14F-4D97-AF65-F5344CB8AC3E}">
        <p14:creationId xmlns:p14="http://schemas.microsoft.com/office/powerpoint/2010/main" val="13557227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C67D-DD08-5147-A0E7-FE9F9A353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E5D77-075F-C940-B936-DED0CCA19B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840C1-CA2C-D84F-BF80-45E759053E86}"/>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5" name="Footer Placeholder 4">
            <a:extLst>
              <a:ext uri="{FF2B5EF4-FFF2-40B4-BE49-F238E27FC236}">
                <a16:creationId xmlns:a16="http://schemas.microsoft.com/office/drawing/2014/main" id="{8B20023C-53D0-3F44-8BF4-66C399E2D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B2C1D-8B23-B940-A73C-EDE8FF302CDD}"/>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416451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49AA-152D-F74B-A560-296E1617A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86D014-91FE-6D43-87F2-3DF0D1EDD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9F79B5-339D-D049-9B1A-5FB50AB104BB}"/>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5" name="Footer Placeholder 4">
            <a:extLst>
              <a:ext uri="{FF2B5EF4-FFF2-40B4-BE49-F238E27FC236}">
                <a16:creationId xmlns:a16="http://schemas.microsoft.com/office/drawing/2014/main" id="{7BFB84F6-4081-8E4F-8510-8628F9FEF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6A5B2-B2F2-C849-8676-38E43D626094}"/>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4546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446F-87A9-FE4C-9785-BAD2642C5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B14624-D044-5D4E-A6EA-B933C85840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49A61-0C3D-BD42-B0DA-B02D8613CE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21EB8F-17A9-0149-A15E-6510417340F5}"/>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6" name="Footer Placeholder 5">
            <a:extLst>
              <a:ext uri="{FF2B5EF4-FFF2-40B4-BE49-F238E27FC236}">
                <a16:creationId xmlns:a16="http://schemas.microsoft.com/office/drawing/2014/main" id="{3894B0C7-F3C2-A546-87DA-9636D9D35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156DB-DF1D-9941-8DC7-FD413BED39D3}"/>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370714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61F5-55E2-B047-B6CD-A43762A5FE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1FF1B3-8997-BE47-827A-0F2EDB8F7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E186BA-CA8E-1547-B9DD-CC3C30E154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D037A9-FD0F-B44F-AC2D-AA50BFA30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A356D7-8A82-4A48-9611-6EBB28F4E3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DDE6E7-F64F-874F-A4B6-40A3F8A34709}"/>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8" name="Footer Placeholder 7">
            <a:extLst>
              <a:ext uri="{FF2B5EF4-FFF2-40B4-BE49-F238E27FC236}">
                <a16:creationId xmlns:a16="http://schemas.microsoft.com/office/drawing/2014/main" id="{469E14FD-7CB2-EC4F-B3B4-6E11189CF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772DAD-EEFD-834A-B115-921F62CBE0DD}"/>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167469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1515-5661-934A-801D-2CB0D7F682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4AF9D-1F9B-364D-AA80-94D97792B22C}"/>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4" name="Footer Placeholder 3">
            <a:extLst>
              <a:ext uri="{FF2B5EF4-FFF2-40B4-BE49-F238E27FC236}">
                <a16:creationId xmlns:a16="http://schemas.microsoft.com/office/drawing/2014/main" id="{DAC5896D-57C9-DB4E-9B8B-143F140560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B08BE-5790-C645-8C3D-8CA1394CB4A0}"/>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41716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D44D5C-59FD-5747-B51A-359263B299BB}"/>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3" name="Footer Placeholder 2">
            <a:extLst>
              <a:ext uri="{FF2B5EF4-FFF2-40B4-BE49-F238E27FC236}">
                <a16:creationId xmlns:a16="http://schemas.microsoft.com/office/drawing/2014/main" id="{7DE6EC40-F80C-5442-BF84-825965AFA1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B2176-54BB-F040-AB6D-6E2AAB87BCC6}"/>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30015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F19D-0B62-F44E-BDB5-35A16B92B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DA1BE-CB8D-9D42-8335-87B9950FDB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967621-E88F-FA43-8A7A-C2CA290C6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186E60-3507-7A46-A847-01BFAF11F87E}"/>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6" name="Footer Placeholder 5">
            <a:extLst>
              <a:ext uri="{FF2B5EF4-FFF2-40B4-BE49-F238E27FC236}">
                <a16:creationId xmlns:a16="http://schemas.microsoft.com/office/drawing/2014/main" id="{264203C6-D9E9-E84E-A7ED-5586144C67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EEE11-85E1-C04C-A8C2-7979B36FF819}"/>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156642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9547-DBD4-194F-9F94-B40A68493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3A793-B5F2-624D-8BBF-14063B65D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EB4669-7ACD-2348-98E9-41603C315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AC5549-2E48-824E-B37D-4D2F2828E822}"/>
              </a:ext>
            </a:extLst>
          </p:cNvPr>
          <p:cNvSpPr>
            <a:spLocks noGrp="1"/>
          </p:cNvSpPr>
          <p:nvPr>
            <p:ph type="dt" sz="half" idx="10"/>
          </p:nvPr>
        </p:nvSpPr>
        <p:spPr/>
        <p:txBody>
          <a:bodyPr/>
          <a:lstStyle/>
          <a:p>
            <a:fld id="{3933F1A5-12D2-A046-808E-57442533E4A9}" type="datetimeFigureOut">
              <a:rPr lang="en-US" smtClean="0"/>
              <a:t>12/9/23</a:t>
            </a:fld>
            <a:endParaRPr lang="en-US"/>
          </a:p>
        </p:txBody>
      </p:sp>
      <p:sp>
        <p:nvSpPr>
          <p:cNvPr id="6" name="Footer Placeholder 5">
            <a:extLst>
              <a:ext uri="{FF2B5EF4-FFF2-40B4-BE49-F238E27FC236}">
                <a16:creationId xmlns:a16="http://schemas.microsoft.com/office/drawing/2014/main" id="{1E059C9E-D165-A142-AF8B-9C1BD5B0B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BBEE9-4709-DD43-9B06-C9FDBA0131DE}"/>
              </a:ext>
            </a:extLst>
          </p:cNvPr>
          <p:cNvSpPr>
            <a:spLocks noGrp="1"/>
          </p:cNvSpPr>
          <p:nvPr>
            <p:ph type="sldNum" sz="quarter" idx="12"/>
          </p:nvPr>
        </p:nvSpPr>
        <p:spPr/>
        <p:txBody>
          <a:bodyPr/>
          <a:lstStyle/>
          <a:p>
            <a:fld id="{DD9795CA-3B14-1743-9D77-3749F175CE17}" type="slidenum">
              <a:rPr lang="en-US" smtClean="0"/>
              <a:t>‹#›</a:t>
            </a:fld>
            <a:endParaRPr lang="en-US"/>
          </a:p>
        </p:txBody>
      </p:sp>
    </p:spTree>
    <p:extLst>
      <p:ext uri="{BB962C8B-B14F-4D97-AF65-F5344CB8AC3E}">
        <p14:creationId xmlns:p14="http://schemas.microsoft.com/office/powerpoint/2010/main" val="190274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45AF5-AE2E-2344-9F95-8A3D15BBE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7F1242-3636-FF4E-89A1-1DD4E5598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F1FC1-8C7C-844A-AAED-7EF574511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3F1A5-12D2-A046-808E-57442533E4A9}" type="datetimeFigureOut">
              <a:rPr lang="en-US" smtClean="0"/>
              <a:t>12/9/23</a:t>
            </a:fld>
            <a:endParaRPr lang="en-US"/>
          </a:p>
        </p:txBody>
      </p:sp>
      <p:sp>
        <p:nvSpPr>
          <p:cNvPr id="5" name="Footer Placeholder 4">
            <a:extLst>
              <a:ext uri="{FF2B5EF4-FFF2-40B4-BE49-F238E27FC236}">
                <a16:creationId xmlns:a16="http://schemas.microsoft.com/office/drawing/2014/main" id="{824AEA2B-D32C-924B-976F-87DFA7631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0B588-1160-004A-90FC-0238C8015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795CA-3B14-1743-9D77-3749F175CE17}" type="slidenum">
              <a:rPr lang="en-US" smtClean="0"/>
              <a:t>‹#›</a:t>
            </a:fld>
            <a:endParaRPr lang="en-US"/>
          </a:p>
        </p:txBody>
      </p:sp>
    </p:spTree>
    <p:extLst>
      <p:ext uri="{BB962C8B-B14F-4D97-AF65-F5344CB8AC3E}">
        <p14:creationId xmlns:p14="http://schemas.microsoft.com/office/powerpoint/2010/main" val="185216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nlp.seas.harvard.edu/2018/04/03/attention.html"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hyperlink" Target="http://jalammar.github.io/illustrated-transform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989034" y="2578226"/>
            <a:ext cx="2235676" cy="2235676"/>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椭圆 23"/>
          <p:cNvSpPr/>
          <p:nvPr/>
        </p:nvSpPr>
        <p:spPr>
          <a:xfrm>
            <a:off x="2249135" y="2824389"/>
            <a:ext cx="1743351" cy="174335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SYSU</a:t>
            </a:r>
            <a:endParaRPr lang="zh-CN" altLang="en-US" sz="2400" dirty="0"/>
          </a:p>
        </p:txBody>
      </p:sp>
      <p:cxnSp>
        <p:nvCxnSpPr>
          <p:cNvPr id="3" name="直接连接符 2"/>
          <p:cNvCxnSpPr/>
          <p:nvPr/>
        </p:nvCxnSpPr>
        <p:spPr>
          <a:xfrm>
            <a:off x="4869389" y="3491025"/>
            <a:ext cx="4558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772663" y="4233362"/>
            <a:ext cx="3649442" cy="407489"/>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Shangsong</a:t>
            </a:r>
            <a:r>
              <a:rPr lang="zh-CN" altLang="en-US" sz="1600" dirty="0">
                <a:latin typeface="+mj-lt"/>
              </a:rPr>
              <a:t> </a:t>
            </a:r>
            <a:r>
              <a:rPr lang="en-US" altLang="zh-CN" sz="1600" dirty="0">
                <a:latin typeface="+mj-lt"/>
              </a:rPr>
              <a:t>Liang</a:t>
            </a:r>
            <a:endParaRPr lang="zh-CN" altLang="en-US" sz="1600" dirty="0">
              <a:latin typeface="+mj-lt"/>
            </a:endParaRPr>
          </a:p>
        </p:txBody>
      </p:sp>
      <p:sp>
        <p:nvSpPr>
          <p:cNvPr id="25" name="椭圆 24"/>
          <p:cNvSpPr/>
          <p:nvPr/>
        </p:nvSpPr>
        <p:spPr>
          <a:xfrm>
            <a:off x="3697242" y="2592797"/>
            <a:ext cx="520689" cy="520689"/>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椭圆 25"/>
          <p:cNvSpPr/>
          <p:nvPr/>
        </p:nvSpPr>
        <p:spPr>
          <a:xfrm>
            <a:off x="1889481" y="3015197"/>
            <a:ext cx="382375" cy="3823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椭圆 27"/>
          <p:cNvSpPr/>
          <p:nvPr/>
        </p:nvSpPr>
        <p:spPr>
          <a:xfrm>
            <a:off x="1698293" y="4863033"/>
            <a:ext cx="213793" cy="21379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椭圆 28"/>
          <p:cNvSpPr/>
          <p:nvPr/>
        </p:nvSpPr>
        <p:spPr>
          <a:xfrm>
            <a:off x="2249135" y="4410935"/>
            <a:ext cx="294040" cy="29404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椭圆 29"/>
          <p:cNvSpPr/>
          <p:nvPr/>
        </p:nvSpPr>
        <p:spPr>
          <a:xfrm>
            <a:off x="4021772" y="3972331"/>
            <a:ext cx="304395" cy="30439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a:off x="3786429" y="4799329"/>
            <a:ext cx="206056" cy="20605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a:off x="1669784" y="3972331"/>
            <a:ext cx="132944" cy="13294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Rectangle 1"/>
          <p:cNvSpPr/>
          <p:nvPr/>
        </p:nvSpPr>
        <p:spPr>
          <a:xfrm>
            <a:off x="4773179" y="2767216"/>
            <a:ext cx="5765871" cy="646331"/>
          </a:xfrm>
          <a:prstGeom prst="rect">
            <a:avLst/>
          </a:prstGeom>
        </p:spPr>
        <p:txBody>
          <a:bodyPr wrap="none">
            <a:spAutoFit/>
          </a:bodyPr>
          <a:lstStyle/>
          <a:p>
            <a:r>
              <a:rPr lang="en-CA" altLang="zh-CN" sz="3600" dirty="0">
                <a:solidFill>
                  <a:srgbClr val="2E4864"/>
                </a:solidFill>
                <a:latin typeface="Microsoft YaHei" panose="020B0503020204020204" pitchFamily="34" charset="-122"/>
                <a:ea typeface="Microsoft YaHei" panose="020B0503020204020204" pitchFamily="34" charset="-122"/>
              </a:rPr>
              <a:t>Attention and Transformers</a:t>
            </a:r>
            <a:endParaRPr lang="zh-CN" altLang="en-US" sz="3600" dirty="0">
              <a:solidFill>
                <a:srgbClr val="2E486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038266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68349" y="647952"/>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Encoder-Decoder machine translation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5341" y="1383506"/>
            <a:ext cx="5748338" cy="531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TextBox 4"/>
          <p:cNvSpPr txBox="1">
            <a:spLocks noChangeArrowheads="1"/>
          </p:cNvSpPr>
          <p:nvPr/>
        </p:nvSpPr>
        <p:spPr bwMode="auto">
          <a:xfrm>
            <a:off x="1303741" y="3898106"/>
            <a:ext cx="8001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LSTM</a:t>
            </a:r>
          </a:p>
        </p:txBody>
      </p:sp>
      <p:cxnSp>
        <p:nvCxnSpPr>
          <p:cNvPr id="29" name="Straight Arrow Connector 28"/>
          <p:cNvCxnSpPr/>
          <p:nvPr/>
        </p:nvCxnSpPr>
        <p:spPr>
          <a:xfrm flipV="1">
            <a:off x="2065741" y="3821906"/>
            <a:ext cx="5334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65741" y="4202906"/>
            <a:ext cx="6096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33647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Encoder-Decoder LSTM structure for chatting (for non-intelligent beings)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2291" y="2286000"/>
            <a:ext cx="81153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42783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978262"/>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5792" y="1828800"/>
            <a:ext cx="7924800" cy="447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1291927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88" name="圖片 3"/>
          <p:cNvPicPr>
            <a:picLocks noChangeAspect="1"/>
          </p:cNvPicPr>
          <p:nvPr/>
        </p:nvPicPr>
        <p:blipFill>
          <a:blip r:embed="rId3"/>
          <a:stretch>
            <a:fillRect/>
          </a:stretch>
        </p:blipFill>
        <p:spPr>
          <a:xfrm>
            <a:off x="888671" y="4867497"/>
            <a:ext cx="2326237" cy="1499602"/>
          </a:xfrm>
          <a:prstGeom prst="rect">
            <a:avLst/>
          </a:prstGeom>
          <a:ln>
            <a:noFill/>
          </a:ln>
          <a:effectLst>
            <a:outerShdw blurRad="292100" dist="139700" dir="2700000" algn="tl" rotWithShape="0">
              <a:srgbClr val="333333">
                <a:alpha val="65000"/>
              </a:srgbClr>
            </a:outerShdw>
          </a:effectLst>
          <a:scene3d>
            <a:camera prst="isometricTopUp"/>
            <a:lightRig rig="threePt" dir="t"/>
          </a:scene3d>
        </p:spPr>
      </p:pic>
      <p:cxnSp>
        <p:nvCxnSpPr>
          <p:cNvPr id="89" name="直線接點 4"/>
          <p:cNvCxnSpPr/>
          <p:nvPr/>
        </p:nvCxnSpPr>
        <p:spPr>
          <a:xfrm flipV="1">
            <a:off x="1185863" y="5019675"/>
            <a:ext cx="1741487" cy="11382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線接點 5"/>
          <p:cNvCxnSpPr/>
          <p:nvPr/>
        </p:nvCxnSpPr>
        <p:spPr>
          <a:xfrm>
            <a:off x="1281113" y="5387975"/>
            <a:ext cx="1206500" cy="7445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線接點 6"/>
          <p:cNvCxnSpPr/>
          <p:nvPr/>
        </p:nvCxnSpPr>
        <p:spPr>
          <a:xfrm>
            <a:off x="1798638" y="5073650"/>
            <a:ext cx="1276350" cy="758825"/>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92" name="手繪多邊形 7"/>
          <p:cNvSpPr/>
          <p:nvPr/>
        </p:nvSpPr>
        <p:spPr>
          <a:xfrm>
            <a:off x="2266950" y="4132263"/>
            <a:ext cx="981075" cy="1025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93" name="手繪多邊形 8"/>
          <p:cNvSpPr/>
          <p:nvPr/>
        </p:nvSpPr>
        <p:spPr>
          <a:xfrm>
            <a:off x="1855788" y="4108450"/>
            <a:ext cx="595312" cy="1279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94" name="手繪多邊形 9"/>
          <p:cNvSpPr/>
          <p:nvPr/>
        </p:nvSpPr>
        <p:spPr>
          <a:xfrm>
            <a:off x="1247775" y="4140200"/>
            <a:ext cx="407988" cy="15890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95" name="梯形 10"/>
          <p:cNvSpPr/>
          <p:nvPr/>
        </p:nvSpPr>
        <p:spPr>
          <a:xfrm>
            <a:off x="1269555"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96" name="梯形 11"/>
          <p:cNvSpPr/>
          <p:nvPr/>
        </p:nvSpPr>
        <p:spPr>
          <a:xfrm>
            <a:off x="2050450"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97" name="梯形 12"/>
          <p:cNvSpPr/>
          <p:nvPr/>
        </p:nvSpPr>
        <p:spPr>
          <a:xfrm>
            <a:off x="2843459"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98" name="梯形 13"/>
          <p:cNvSpPr/>
          <p:nvPr/>
        </p:nvSpPr>
        <p:spPr>
          <a:xfrm>
            <a:off x="1641004"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chemeClr val="tx1"/>
                </a:solidFill>
              </a:rPr>
              <a:t>filter</a:t>
            </a:r>
            <a:endParaRPr lang="zh-TW" altLang="en-US" dirty="0">
              <a:solidFill>
                <a:schemeClr val="tx1"/>
              </a:solidFill>
            </a:endParaRPr>
          </a:p>
        </p:txBody>
      </p:sp>
      <p:sp>
        <p:nvSpPr>
          <p:cNvPr id="99" name="梯形 14"/>
          <p:cNvSpPr/>
          <p:nvPr/>
        </p:nvSpPr>
        <p:spPr>
          <a:xfrm>
            <a:off x="2421900"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00" name="梯形 15"/>
          <p:cNvSpPr/>
          <p:nvPr/>
        </p:nvSpPr>
        <p:spPr>
          <a:xfrm>
            <a:off x="3214909"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101" name="直線單箭頭接點 16"/>
          <p:cNvCxnSpPr/>
          <p:nvPr/>
        </p:nvCxnSpPr>
        <p:spPr>
          <a:xfrm flipV="1">
            <a:off x="1665288" y="338931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7"/>
          <p:cNvCxnSpPr/>
          <p:nvPr/>
        </p:nvCxnSpPr>
        <p:spPr>
          <a:xfrm flipV="1">
            <a:off x="2027238" y="3667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8"/>
          <p:cNvCxnSpPr/>
          <p:nvPr/>
        </p:nvCxnSpPr>
        <p:spPr>
          <a:xfrm flipV="1">
            <a:off x="244633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9"/>
          <p:cNvCxnSpPr/>
          <p:nvPr/>
        </p:nvCxnSpPr>
        <p:spPr>
          <a:xfrm flipV="1">
            <a:off x="2817813" y="369570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20"/>
          <p:cNvCxnSpPr/>
          <p:nvPr/>
        </p:nvCxnSpPr>
        <p:spPr>
          <a:xfrm flipV="1">
            <a:off x="324008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21"/>
          <p:cNvCxnSpPr/>
          <p:nvPr/>
        </p:nvCxnSpPr>
        <p:spPr>
          <a:xfrm flipV="1">
            <a:off x="3636963" y="3679825"/>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矩形 22"/>
          <p:cNvSpPr/>
          <p:nvPr/>
        </p:nvSpPr>
        <p:spPr>
          <a:xfrm>
            <a:off x="1563700"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08" name="矩形 23"/>
          <p:cNvSpPr/>
          <p:nvPr/>
        </p:nvSpPr>
        <p:spPr>
          <a:xfrm>
            <a:off x="2331655" y="275223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09" name="矩形 24"/>
          <p:cNvSpPr/>
          <p:nvPr/>
        </p:nvSpPr>
        <p:spPr>
          <a:xfrm>
            <a:off x="3137605"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10" name="矩形 25"/>
          <p:cNvSpPr/>
          <p:nvPr/>
        </p:nvSpPr>
        <p:spPr>
          <a:xfrm>
            <a:off x="1932984" y="30046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11" name="矩形 26"/>
          <p:cNvSpPr/>
          <p:nvPr/>
        </p:nvSpPr>
        <p:spPr>
          <a:xfrm>
            <a:off x="2722109" y="30762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12" name="矩形 27"/>
          <p:cNvSpPr/>
          <p:nvPr/>
        </p:nvSpPr>
        <p:spPr>
          <a:xfrm>
            <a:off x="3531225" y="3027891"/>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13" name="手繪多邊形 28"/>
          <p:cNvSpPr/>
          <p:nvPr/>
        </p:nvSpPr>
        <p:spPr>
          <a:xfrm>
            <a:off x="1733550" y="4394200"/>
            <a:ext cx="344488" cy="1668463"/>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114" name="手繪多邊形 29"/>
          <p:cNvSpPr/>
          <p:nvPr/>
        </p:nvSpPr>
        <p:spPr>
          <a:xfrm>
            <a:off x="2374900" y="4418013"/>
            <a:ext cx="490538" cy="13811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115" name="手繪多邊形 30"/>
          <p:cNvSpPr/>
          <p:nvPr/>
        </p:nvSpPr>
        <p:spPr>
          <a:xfrm>
            <a:off x="2798763" y="4400550"/>
            <a:ext cx="847725" cy="10302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116" name="矩形 50"/>
          <p:cNvSpPr/>
          <p:nvPr/>
        </p:nvSpPr>
        <p:spPr>
          <a:xfrm>
            <a:off x="5570538" y="2373313"/>
            <a:ext cx="971550" cy="738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000" dirty="0">
                <a:solidFill>
                  <a:srgbClr val="000000"/>
                </a:solidFill>
              </a:rPr>
              <a:t>match</a:t>
            </a:r>
            <a:endParaRPr lang="zh-TW" altLang="en-US" sz="2000" dirty="0">
              <a:solidFill>
                <a:srgbClr val="000000"/>
              </a:solidFill>
            </a:endParaRPr>
          </a:p>
        </p:txBody>
      </p:sp>
      <p:cxnSp>
        <p:nvCxnSpPr>
          <p:cNvPr id="117" name="直線單箭頭接點 51"/>
          <p:cNvCxnSpPr/>
          <p:nvPr/>
        </p:nvCxnSpPr>
        <p:spPr>
          <a:xfrm flipV="1">
            <a:off x="6542088" y="2717800"/>
            <a:ext cx="360362" cy="6350"/>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18" name="文字方塊 54"/>
          <p:cNvSpPr txBox="1">
            <a:spLocks noChangeArrowheads="1"/>
          </p:cNvSpPr>
          <p:nvPr/>
        </p:nvSpPr>
        <p:spPr bwMode="auto">
          <a:xfrm>
            <a:off x="6891338" y="2511425"/>
            <a:ext cx="83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a:t>0.7</a:t>
            </a:r>
            <a:endParaRPr lang="zh-TW" altLang="en-US"/>
          </a:p>
        </p:txBody>
      </p:sp>
      <p:sp>
        <p:nvSpPr>
          <p:cNvPr id="119" name="文字方塊 59"/>
          <p:cNvSpPr txBox="1">
            <a:spLocks noChangeArrowheads="1"/>
          </p:cNvSpPr>
          <p:nvPr/>
        </p:nvSpPr>
        <p:spPr bwMode="auto">
          <a:xfrm>
            <a:off x="374650" y="3825875"/>
            <a:ext cx="7493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t>CNN</a:t>
            </a:r>
            <a:endParaRPr lang="zh-TW" altLang="en-US" sz="2000"/>
          </a:p>
        </p:txBody>
      </p:sp>
      <p:sp>
        <p:nvSpPr>
          <p:cNvPr id="120" name="梯形 71"/>
          <p:cNvSpPr/>
          <p:nvPr/>
        </p:nvSpPr>
        <p:spPr>
          <a:xfrm>
            <a:off x="5378323"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1" name="梯形 72"/>
          <p:cNvSpPr/>
          <p:nvPr/>
        </p:nvSpPr>
        <p:spPr>
          <a:xfrm>
            <a:off x="6159218"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2" name="梯形 73"/>
          <p:cNvSpPr/>
          <p:nvPr/>
        </p:nvSpPr>
        <p:spPr>
          <a:xfrm>
            <a:off x="6952227"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3" name="梯形 74"/>
          <p:cNvSpPr/>
          <p:nvPr/>
        </p:nvSpPr>
        <p:spPr>
          <a:xfrm>
            <a:off x="5749772"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4" name="梯形 75"/>
          <p:cNvSpPr/>
          <p:nvPr/>
        </p:nvSpPr>
        <p:spPr>
          <a:xfrm>
            <a:off x="6530668"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125" name="梯形 76"/>
          <p:cNvSpPr/>
          <p:nvPr/>
        </p:nvSpPr>
        <p:spPr>
          <a:xfrm>
            <a:off x="7323677"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126" name="直線單箭頭接點 77"/>
          <p:cNvCxnSpPr/>
          <p:nvPr/>
        </p:nvCxnSpPr>
        <p:spPr>
          <a:xfrm flipV="1">
            <a:off x="5775325" y="535305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78"/>
          <p:cNvCxnSpPr/>
          <p:nvPr/>
        </p:nvCxnSpPr>
        <p:spPr>
          <a:xfrm flipV="1">
            <a:off x="6135688" y="56308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79"/>
          <p:cNvCxnSpPr/>
          <p:nvPr/>
        </p:nvCxnSpPr>
        <p:spPr>
          <a:xfrm flipV="1">
            <a:off x="6556375"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80"/>
          <p:cNvCxnSpPr/>
          <p:nvPr/>
        </p:nvCxnSpPr>
        <p:spPr>
          <a:xfrm flipV="1">
            <a:off x="6927850" y="5659438"/>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81"/>
          <p:cNvCxnSpPr/>
          <p:nvPr/>
        </p:nvCxnSpPr>
        <p:spPr>
          <a:xfrm flipV="1">
            <a:off x="7348538"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82"/>
          <p:cNvCxnSpPr/>
          <p:nvPr/>
        </p:nvCxnSpPr>
        <p:spPr>
          <a:xfrm flipV="1">
            <a:off x="7745413" y="56435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矩形 83"/>
          <p:cNvSpPr/>
          <p:nvPr/>
        </p:nvSpPr>
        <p:spPr>
          <a:xfrm>
            <a:off x="5672468"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3" name="矩形 84"/>
          <p:cNvSpPr/>
          <p:nvPr/>
        </p:nvSpPr>
        <p:spPr>
          <a:xfrm>
            <a:off x="6440423" y="471634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4" name="矩形 85"/>
          <p:cNvSpPr/>
          <p:nvPr/>
        </p:nvSpPr>
        <p:spPr>
          <a:xfrm>
            <a:off x="7246373"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5" name="矩形 86"/>
          <p:cNvSpPr/>
          <p:nvPr/>
        </p:nvSpPr>
        <p:spPr>
          <a:xfrm>
            <a:off x="6041752" y="49687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6" name="矩形 87"/>
          <p:cNvSpPr/>
          <p:nvPr/>
        </p:nvSpPr>
        <p:spPr>
          <a:xfrm>
            <a:off x="6830877" y="50403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137" name="矩形 88"/>
          <p:cNvSpPr/>
          <p:nvPr/>
        </p:nvSpPr>
        <p:spPr>
          <a:xfrm>
            <a:off x="7639993" y="4991996"/>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cxnSp>
        <p:nvCxnSpPr>
          <p:cNvPr id="138" name="直線單箭頭接點 93"/>
          <p:cNvCxnSpPr/>
          <p:nvPr/>
        </p:nvCxnSpPr>
        <p:spPr>
          <a:xfrm flipV="1">
            <a:off x="5789613" y="3105150"/>
            <a:ext cx="0" cy="1611313"/>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grpSp>
        <p:nvGrpSpPr>
          <p:cNvPr id="139" name="群組 97"/>
          <p:cNvGrpSpPr>
            <a:grpSpLocks/>
          </p:cNvGrpSpPr>
          <p:nvPr/>
        </p:nvGrpSpPr>
        <p:grpSpPr bwMode="auto">
          <a:xfrm>
            <a:off x="4521200" y="2268538"/>
            <a:ext cx="460375" cy="900112"/>
            <a:chOff x="4123648" y="5748055"/>
            <a:chExt cx="461666" cy="900000"/>
          </a:xfrm>
        </p:grpSpPr>
        <p:sp>
          <p:nvSpPr>
            <p:cNvPr id="140" name="矩形 98"/>
            <p:cNvSpPr/>
            <p:nvPr/>
          </p:nvSpPr>
          <p:spPr>
            <a:xfrm>
              <a:off x="4123648" y="5748055"/>
              <a:ext cx="461666" cy="90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TW" altLang="en-US" dirty="0"/>
            </a:p>
          </p:txBody>
        </p:sp>
        <p:sp>
          <p:nvSpPr>
            <p:cNvPr id="141" name="文字方塊 99"/>
            <p:cNvSpPr txBox="1">
              <a:spLocks noChangeArrowheads="1"/>
            </p:cNvSpPr>
            <p:nvPr/>
          </p:nvSpPr>
          <p:spPr bwMode="auto">
            <a:xfrm>
              <a:off x="4196384" y="6013389"/>
              <a:ext cx="2233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altLang="zh-TW" sz="2000"/>
                <a:t>z</a:t>
              </a:r>
              <a:r>
                <a:rPr lang="en-CA" altLang="zh-TW" sz="2000" baseline="30000"/>
                <a:t>0</a:t>
              </a:r>
              <a:endParaRPr lang="zh-TW" altLang="en-US" sz="2000"/>
            </a:p>
          </p:txBody>
        </p:sp>
      </p:grpSp>
      <p:cxnSp>
        <p:nvCxnSpPr>
          <p:cNvPr id="142" name="直線單箭頭接點 100"/>
          <p:cNvCxnSpPr>
            <a:endCxn id="116" idx="1"/>
          </p:cNvCxnSpPr>
          <p:nvPr/>
        </p:nvCxnSpPr>
        <p:spPr>
          <a:xfrm>
            <a:off x="5033963" y="2717800"/>
            <a:ext cx="5365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文字方塊 58"/>
          <p:cNvSpPr txBox="1">
            <a:spLocks noChangeArrowheads="1"/>
          </p:cNvSpPr>
          <p:nvPr/>
        </p:nvSpPr>
        <p:spPr bwMode="auto">
          <a:xfrm>
            <a:off x="1620838" y="1795463"/>
            <a:ext cx="1965325"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A vector for each region</a:t>
            </a:r>
            <a:endParaRPr lang="zh-TW" altLang="en-US"/>
          </a:p>
        </p:txBody>
      </p:sp>
      <p:sp>
        <p:nvSpPr>
          <p:cNvPr id="144" name="TextBox 143"/>
          <p:cNvSpPr txBox="1">
            <a:spLocks noChangeArrowheads="1"/>
          </p:cNvSpPr>
          <p:nvPr/>
        </p:nvSpPr>
        <p:spPr bwMode="auto">
          <a:xfrm>
            <a:off x="3962400" y="1676400"/>
            <a:ext cx="41703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z</a:t>
            </a:r>
            <a:r>
              <a:rPr lang="en-US" sz="1800" baseline="30000"/>
              <a:t>0</a:t>
            </a:r>
            <a:r>
              <a:rPr lang="en-US" sz="1800"/>
              <a:t> is initial parameter, it is also learned </a:t>
            </a:r>
          </a:p>
        </p:txBody>
      </p:sp>
      <p:sp>
        <p:nvSpPr>
          <p:cNvPr id="145" name="矩形 10"/>
          <p:cNvSpPr/>
          <p:nvPr/>
        </p:nvSpPr>
        <p:spPr>
          <a:xfrm>
            <a:off x="5700713" y="271495"/>
            <a:ext cx="6538753"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Image caption generation using 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319772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8" grpId="0"/>
      <p:bldP spid="1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圖片 3"/>
          <p:cNvPicPr>
            <a:picLocks noChangeAspect="1"/>
          </p:cNvPicPr>
          <p:nvPr/>
        </p:nvPicPr>
        <p:blipFill>
          <a:blip r:embed="rId3"/>
          <a:stretch>
            <a:fillRect/>
          </a:stretch>
        </p:blipFill>
        <p:spPr>
          <a:xfrm>
            <a:off x="888671" y="4867497"/>
            <a:ext cx="2326237" cy="1499602"/>
          </a:xfrm>
          <a:prstGeom prst="rect">
            <a:avLst/>
          </a:prstGeom>
          <a:ln>
            <a:noFill/>
          </a:ln>
          <a:effectLst>
            <a:outerShdw blurRad="292100" dist="139700" dir="2700000" algn="tl" rotWithShape="0">
              <a:srgbClr val="333333">
                <a:alpha val="65000"/>
              </a:srgbClr>
            </a:outerShdw>
          </a:effectLst>
          <a:scene3d>
            <a:camera prst="isometricTopUp"/>
            <a:lightRig rig="threePt" dir="t"/>
          </a:scene3d>
        </p:spPr>
      </p:pic>
      <p:cxnSp>
        <p:nvCxnSpPr>
          <p:cNvPr id="23" name="直線接點 4"/>
          <p:cNvCxnSpPr/>
          <p:nvPr/>
        </p:nvCxnSpPr>
        <p:spPr>
          <a:xfrm flipV="1">
            <a:off x="1185863" y="5019675"/>
            <a:ext cx="1741487" cy="11382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接點 5"/>
          <p:cNvCxnSpPr/>
          <p:nvPr/>
        </p:nvCxnSpPr>
        <p:spPr>
          <a:xfrm>
            <a:off x="1281113" y="5387975"/>
            <a:ext cx="1206500" cy="7445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接點 6"/>
          <p:cNvCxnSpPr/>
          <p:nvPr/>
        </p:nvCxnSpPr>
        <p:spPr>
          <a:xfrm>
            <a:off x="1798638" y="5073650"/>
            <a:ext cx="1276350" cy="758825"/>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7" name="手繪多邊形 7"/>
          <p:cNvSpPr/>
          <p:nvPr/>
        </p:nvSpPr>
        <p:spPr>
          <a:xfrm>
            <a:off x="2266950" y="4132263"/>
            <a:ext cx="981075" cy="1025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28" name="手繪多邊形 8"/>
          <p:cNvSpPr/>
          <p:nvPr/>
        </p:nvSpPr>
        <p:spPr>
          <a:xfrm>
            <a:off x="1855788" y="4108450"/>
            <a:ext cx="595312" cy="1279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29" name="手繪多邊形 9"/>
          <p:cNvSpPr/>
          <p:nvPr/>
        </p:nvSpPr>
        <p:spPr>
          <a:xfrm>
            <a:off x="1247775" y="4140200"/>
            <a:ext cx="407988" cy="15890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30" name="梯形 10"/>
          <p:cNvSpPr/>
          <p:nvPr/>
        </p:nvSpPr>
        <p:spPr>
          <a:xfrm>
            <a:off x="1269555"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1" name="梯形 11"/>
          <p:cNvSpPr/>
          <p:nvPr/>
        </p:nvSpPr>
        <p:spPr>
          <a:xfrm>
            <a:off x="2050450"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2" name="梯形 12"/>
          <p:cNvSpPr/>
          <p:nvPr/>
        </p:nvSpPr>
        <p:spPr>
          <a:xfrm>
            <a:off x="2843459"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3" name="梯形 13"/>
          <p:cNvSpPr/>
          <p:nvPr/>
        </p:nvSpPr>
        <p:spPr>
          <a:xfrm>
            <a:off x="1641004"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4" name="梯形 14"/>
          <p:cNvSpPr/>
          <p:nvPr/>
        </p:nvSpPr>
        <p:spPr>
          <a:xfrm>
            <a:off x="2421900"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5" name="梯形 15"/>
          <p:cNvSpPr/>
          <p:nvPr/>
        </p:nvSpPr>
        <p:spPr>
          <a:xfrm>
            <a:off x="3214909"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36" name="直線單箭頭接點 16"/>
          <p:cNvCxnSpPr/>
          <p:nvPr/>
        </p:nvCxnSpPr>
        <p:spPr>
          <a:xfrm flipV="1">
            <a:off x="1665288" y="338931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7"/>
          <p:cNvCxnSpPr/>
          <p:nvPr/>
        </p:nvCxnSpPr>
        <p:spPr>
          <a:xfrm flipV="1">
            <a:off x="2027238" y="3667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8"/>
          <p:cNvCxnSpPr/>
          <p:nvPr/>
        </p:nvCxnSpPr>
        <p:spPr>
          <a:xfrm flipV="1">
            <a:off x="244633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19"/>
          <p:cNvCxnSpPr/>
          <p:nvPr/>
        </p:nvCxnSpPr>
        <p:spPr>
          <a:xfrm flipV="1">
            <a:off x="2817813" y="369570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0"/>
          <p:cNvCxnSpPr/>
          <p:nvPr/>
        </p:nvCxnSpPr>
        <p:spPr>
          <a:xfrm flipV="1">
            <a:off x="324008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21"/>
          <p:cNvCxnSpPr/>
          <p:nvPr/>
        </p:nvCxnSpPr>
        <p:spPr>
          <a:xfrm flipV="1">
            <a:off x="3636963" y="3679825"/>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22"/>
          <p:cNvSpPr/>
          <p:nvPr/>
        </p:nvSpPr>
        <p:spPr>
          <a:xfrm>
            <a:off x="1563700"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3" name="矩形 23"/>
          <p:cNvSpPr/>
          <p:nvPr/>
        </p:nvSpPr>
        <p:spPr>
          <a:xfrm>
            <a:off x="2331655" y="275223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4" name="矩形 24"/>
          <p:cNvSpPr/>
          <p:nvPr/>
        </p:nvSpPr>
        <p:spPr>
          <a:xfrm>
            <a:off x="3137605"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5" name="矩形 25"/>
          <p:cNvSpPr/>
          <p:nvPr/>
        </p:nvSpPr>
        <p:spPr>
          <a:xfrm>
            <a:off x="1932984" y="30046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6" name="矩形 26"/>
          <p:cNvSpPr/>
          <p:nvPr/>
        </p:nvSpPr>
        <p:spPr>
          <a:xfrm>
            <a:off x="2722109" y="30762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7" name="矩形 27"/>
          <p:cNvSpPr/>
          <p:nvPr/>
        </p:nvSpPr>
        <p:spPr>
          <a:xfrm>
            <a:off x="3531225" y="3027891"/>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8" name="手繪多邊形 28"/>
          <p:cNvSpPr/>
          <p:nvPr/>
        </p:nvSpPr>
        <p:spPr>
          <a:xfrm>
            <a:off x="1733550" y="4394200"/>
            <a:ext cx="344488" cy="1668463"/>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49" name="手繪多邊形 29"/>
          <p:cNvSpPr/>
          <p:nvPr/>
        </p:nvSpPr>
        <p:spPr>
          <a:xfrm>
            <a:off x="2374900" y="4418013"/>
            <a:ext cx="490538" cy="13811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50" name="手繪多邊形 30"/>
          <p:cNvSpPr/>
          <p:nvPr/>
        </p:nvSpPr>
        <p:spPr>
          <a:xfrm>
            <a:off x="2798763" y="4400550"/>
            <a:ext cx="847725" cy="10302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51" name="文字方塊 59"/>
          <p:cNvSpPr txBox="1">
            <a:spLocks noChangeArrowheads="1"/>
          </p:cNvSpPr>
          <p:nvPr/>
        </p:nvSpPr>
        <p:spPr bwMode="auto">
          <a:xfrm>
            <a:off x="374650" y="3825875"/>
            <a:ext cx="7493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t>CNN</a:t>
            </a:r>
            <a:endParaRPr lang="zh-TW" altLang="en-US" sz="2000"/>
          </a:p>
        </p:txBody>
      </p:sp>
      <p:sp>
        <p:nvSpPr>
          <p:cNvPr id="52" name="梯形 71"/>
          <p:cNvSpPr/>
          <p:nvPr/>
        </p:nvSpPr>
        <p:spPr>
          <a:xfrm>
            <a:off x="5378323"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3" name="梯形 72"/>
          <p:cNvSpPr/>
          <p:nvPr/>
        </p:nvSpPr>
        <p:spPr>
          <a:xfrm>
            <a:off x="6159218"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4" name="梯形 73"/>
          <p:cNvSpPr/>
          <p:nvPr/>
        </p:nvSpPr>
        <p:spPr>
          <a:xfrm>
            <a:off x="6952227"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5" name="梯形 74"/>
          <p:cNvSpPr/>
          <p:nvPr/>
        </p:nvSpPr>
        <p:spPr>
          <a:xfrm>
            <a:off x="5749772"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6" name="梯形 75"/>
          <p:cNvSpPr/>
          <p:nvPr/>
        </p:nvSpPr>
        <p:spPr>
          <a:xfrm>
            <a:off x="6530668"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7" name="梯形 76"/>
          <p:cNvSpPr/>
          <p:nvPr/>
        </p:nvSpPr>
        <p:spPr>
          <a:xfrm>
            <a:off x="7323677"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58" name="直線單箭頭接點 77"/>
          <p:cNvCxnSpPr/>
          <p:nvPr/>
        </p:nvCxnSpPr>
        <p:spPr>
          <a:xfrm flipV="1">
            <a:off x="5775325" y="535305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78"/>
          <p:cNvCxnSpPr/>
          <p:nvPr/>
        </p:nvCxnSpPr>
        <p:spPr>
          <a:xfrm flipV="1">
            <a:off x="6135688" y="56308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79"/>
          <p:cNvCxnSpPr/>
          <p:nvPr/>
        </p:nvCxnSpPr>
        <p:spPr>
          <a:xfrm flipV="1">
            <a:off x="6556375"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80"/>
          <p:cNvCxnSpPr/>
          <p:nvPr/>
        </p:nvCxnSpPr>
        <p:spPr>
          <a:xfrm flipV="1">
            <a:off x="6927850" y="5659438"/>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81"/>
          <p:cNvCxnSpPr/>
          <p:nvPr/>
        </p:nvCxnSpPr>
        <p:spPr>
          <a:xfrm flipV="1">
            <a:off x="7348538"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82"/>
          <p:cNvCxnSpPr/>
          <p:nvPr/>
        </p:nvCxnSpPr>
        <p:spPr>
          <a:xfrm flipV="1">
            <a:off x="7745413" y="56435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83"/>
          <p:cNvSpPr/>
          <p:nvPr/>
        </p:nvSpPr>
        <p:spPr>
          <a:xfrm>
            <a:off x="5672468"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5" name="矩形 84"/>
          <p:cNvSpPr/>
          <p:nvPr/>
        </p:nvSpPr>
        <p:spPr>
          <a:xfrm>
            <a:off x="6440423" y="471634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6" name="矩形 85"/>
          <p:cNvSpPr/>
          <p:nvPr/>
        </p:nvSpPr>
        <p:spPr>
          <a:xfrm>
            <a:off x="7246373"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7" name="矩形 86"/>
          <p:cNvSpPr/>
          <p:nvPr/>
        </p:nvSpPr>
        <p:spPr>
          <a:xfrm>
            <a:off x="6041752" y="49687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8" name="矩形 87"/>
          <p:cNvSpPr/>
          <p:nvPr/>
        </p:nvSpPr>
        <p:spPr>
          <a:xfrm>
            <a:off x="6830877" y="50403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9" name="矩形 88"/>
          <p:cNvSpPr/>
          <p:nvPr/>
        </p:nvSpPr>
        <p:spPr>
          <a:xfrm>
            <a:off x="7639993" y="4991996"/>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70" name="文字方塊 89"/>
          <p:cNvSpPr txBox="1">
            <a:spLocks noChangeArrowheads="1"/>
          </p:cNvSpPr>
          <p:nvPr/>
        </p:nvSpPr>
        <p:spPr bwMode="auto">
          <a:xfrm>
            <a:off x="1620838" y="1795463"/>
            <a:ext cx="1965325"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A vector for each region</a:t>
            </a:r>
            <a:endParaRPr lang="zh-TW" altLang="en-US"/>
          </a:p>
        </p:txBody>
      </p:sp>
      <p:sp>
        <p:nvSpPr>
          <p:cNvPr id="71" name="文字方塊 62"/>
          <p:cNvSpPr txBox="1">
            <a:spLocks noChangeArrowheads="1"/>
          </p:cNvSpPr>
          <p:nvPr/>
        </p:nvSpPr>
        <p:spPr bwMode="auto">
          <a:xfrm>
            <a:off x="5527675" y="4376738"/>
            <a:ext cx="635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0.7</a:t>
            </a:r>
            <a:endParaRPr lang="zh-TW" altLang="en-US" sz="1800"/>
          </a:p>
        </p:txBody>
      </p:sp>
      <p:sp>
        <p:nvSpPr>
          <p:cNvPr id="72" name="文字方塊 63"/>
          <p:cNvSpPr txBox="1">
            <a:spLocks noChangeArrowheads="1"/>
          </p:cNvSpPr>
          <p:nvPr/>
        </p:nvSpPr>
        <p:spPr bwMode="auto">
          <a:xfrm>
            <a:off x="6324600" y="4362450"/>
            <a:ext cx="692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0.1</a:t>
            </a:r>
            <a:endParaRPr lang="zh-TW" altLang="en-US" sz="1800"/>
          </a:p>
        </p:txBody>
      </p:sp>
      <p:sp>
        <p:nvSpPr>
          <p:cNvPr id="73" name="文字方塊 64"/>
          <p:cNvSpPr txBox="1">
            <a:spLocks noChangeArrowheads="1"/>
          </p:cNvSpPr>
          <p:nvPr/>
        </p:nvSpPr>
        <p:spPr bwMode="auto">
          <a:xfrm>
            <a:off x="7124700" y="4368800"/>
            <a:ext cx="611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0.1</a:t>
            </a:r>
            <a:endParaRPr lang="zh-TW" altLang="en-US" sz="1800"/>
          </a:p>
        </p:txBody>
      </p:sp>
      <p:sp>
        <p:nvSpPr>
          <p:cNvPr id="74" name="文字方塊 65"/>
          <p:cNvSpPr txBox="1">
            <a:spLocks noChangeArrowheads="1"/>
          </p:cNvSpPr>
          <p:nvPr/>
        </p:nvSpPr>
        <p:spPr bwMode="auto">
          <a:xfrm>
            <a:off x="5916613" y="4675188"/>
            <a:ext cx="6572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0.1</a:t>
            </a:r>
            <a:endParaRPr lang="zh-TW" altLang="en-US" sz="1800"/>
          </a:p>
        </p:txBody>
      </p:sp>
      <p:sp>
        <p:nvSpPr>
          <p:cNvPr id="75" name="文字方塊 66"/>
          <p:cNvSpPr txBox="1">
            <a:spLocks noChangeArrowheads="1"/>
          </p:cNvSpPr>
          <p:nvPr/>
        </p:nvSpPr>
        <p:spPr bwMode="auto">
          <a:xfrm>
            <a:off x="6716713" y="4721225"/>
            <a:ext cx="6461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76" name="文字方塊 67"/>
          <p:cNvSpPr txBox="1">
            <a:spLocks noChangeArrowheads="1"/>
          </p:cNvSpPr>
          <p:nvPr/>
        </p:nvSpPr>
        <p:spPr bwMode="auto">
          <a:xfrm>
            <a:off x="7537450" y="4675188"/>
            <a:ext cx="5873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cxnSp>
        <p:nvCxnSpPr>
          <p:cNvPr id="77" name="直線單箭頭接點 69"/>
          <p:cNvCxnSpPr>
            <a:endCxn id="82" idx="2"/>
          </p:cNvCxnSpPr>
          <p:nvPr/>
        </p:nvCxnSpPr>
        <p:spPr>
          <a:xfrm flipV="1">
            <a:off x="5781675" y="4125913"/>
            <a:ext cx="176213" cy="2873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文字方塊 70"/>
          <p:cNvSpPr txBox="1">
            <a:spLocks noChangeArrowheads="1"/>
          </p:cNvSpPr>
          <p:nvPr/>
        </p:nvSpPr>
        <p:spPr bwMode="auto">
          <a:xfrm>
            <a:off x="4343400" y="3505200"/>
            <a:ext cx="149383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sz="2000"/>
              <a:t>weighted sum</a:t>
            </a:r>
            <a:endParaRPr lang="zh-TW" altLang="en-US" sz="2000"/>
          </a:p>
        </p:txBody>
      </p:sp>
      <p:cxnSp>
        <p:nvCxnSpPr>
          <p:cNvPr id="79" name="直線單箭頭接點 94"/>
          <p:cNvCxnSpPr>
            <a:endCxn id="82" idx="2"/>
          </p:cNvCxnSpPr>
          <p:nvPr/>
        </p:nvCxnSpPr>
        <p:spPr>
          <a:xfrm flipH="1" flipV="1">
            <a:off x="5957888" y="4125913"/>
            <a:ext cx="514350" cy="3063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95"/>
          <p:cNvCxnSpPr>
            <a:endCxn id="82" idx="2"/>
          </p:cNvCxnSpPr>
          <p:nvPr/>
        </p:nvCxnSpPr>
        <p:spPr>
          <a:xfrm flipH="1" flipV="1">
            <a:off x="5957888" y="4125913"/>
            <a:ext cx="1390650" cy="3587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99"/>
          <p:cNvCxnSpPr/>
          <p:nvPr/>
        </p:nvCxnSpPr>
        <p:spPr>
          <a:xfrm flipV="1">
            <a:off x="5902325" y="2000250"/>
            <a:ext cx="0" cy="269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102"/>
          <p:cNvSpPr/>
          <p:nvPr/>
        </p:nvSpPr>
        <p:spPr>
          <a:xfrm>
            <a:off x="5729288" y="3470275"/>
            <a:ext cx="457200" cy="6556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en-US" dirty="0"/>
          </a:p>
        </p:txBody>
      </p:sp>
      <p:cxnSp>
        <p:nvCxnSpPr>
          <p:cNvPr id="83" name="直線單箭頭接點 103"/>
          <p:cNvCxnSpPr>
            <a:endCxn id="82" idx="2"/>
          </p:cNvCxnSpPr>
          <p:nvPr/>
        </p:nvCxnSpPr>
        <p:spPr>
          <a:xfrm flipH="1" flipV="1">
            <a:off x="5957888" y="4125913"/>
            <a:ext cx="185737" cy="6619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4" name="群組 104"/>
          <p:cNvGrpSpPr>
            <a:grpSpLocks/>
          </p:cNvGrpSpPr>
          <p:nvPr/>
        </p:nvGrpSpPr>
        <p:grpSpPr bwMode="auto">
          <a:xfrm>
            <a:off x="5700713" y="2292350"/>
            <a:ext cx="461962" cy="900113"/>
            <a:chOff x="4123648" y="5748055"/>
            <a:chExt cx="461666" cy="900000"/>
          </a:xfrm>
        </p:grpSpPr>
        <p:sp>
          <p:nvSpPr>
            <p:cNvPr id="85" name="矩形 105"/>
            <p:cNvSpPr/>
            <p:nvPr/>
          </p:nvSpPr>
          <p:spPr>
            <a:xfrm>
              <a:off x="4123648" y="5748055"/>
              <a:ext cx="461666" cy="90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TW" altLang="en-US" dirty="0"/>
            </a:p>
          </p:txBody>
        </p:sp>
        <p:sp>
          <p:nvSpPr>
            <p:cNvPr id="86" name="文字方塊 106"/>
            <p:cNvSpPr txBox="1">
              <a:spLocks noChangeArrowheads="1"/>
            </p:cNvSpPr>
            <p:nvPr/>
          </p:nvSpPr>
          <p:spPr bwMode="auto">
            <a:xfrm>
              <a:off x="4196384" y="6013389"/>
              <a:ext cx="2233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altLang="zh-TW" sz="2000"/>
                <a:t>z</a:t>
              </a:r>
              <a:r>
                <a:rPr lang="en-CA" altLang="zh-TW" sz="2000" baseline="30000"/>
                <a:t>1</a:t>
              </a:r>
              <a:endParaRPr lang="zh-TW" altLang="en-US" sz="2000"/>
            </a:p>
          </p:txBody>
        </p:sp>
      </p:grpSp>
      <p:sp>
        <p:nvSpPr>
          <p:cNvPr id="87" name="矩形 107"/>
          <p:cNvSpPr/>
          <p:nvPr/>
        </p:nvSpPr>
        <p:spPr>
          <a:xfrm>
            <a:off x="5486400" y="1339850"/>
            <a:ext cx="838200" cy="6572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zh-TW" altLang="en-US" dirty="0"/>
          </a:p>
        </p:txBody>
      </p:sp>
      <p:sp>
        <p:nvSpPr>
          <p:cNvPr id="88" name="文字方塊 98"/>
          <p:cNvSpPr txBox="1">
            <a:spLocks noChangeArrowheads="1"/>
          </p:cNvSpPr>
          <p:nvPr/>
        </p:nvSpPr>
        <p:spPr bwMode="auto">
          <a:xfrm>
            <a:off x="5310188" y="1452563"/>
            <a:ext cx="12049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sz="2000"/>
              <a:t>Word 1</a:t>
            </a:r>
            <a:endParaRPr lang="zh-TW" altLang="en-US" sz="2000"/>
          </a:p>
        </p:txBody>
      </p:sp>
      <p:cxnSp>
        <p:nvCxnSpPr>
          <p:cNvPr id="89" name="直線單箭頭接點 108"/>
          <p:cNvCxnSpPr/>
          <p:nvPr/>
        </p:nvCxnSpPr>
        <p:spPr>
          <a:xfrm flipV="1">
            <a:off x="5945188" y="3194050"/>
            <a:ext cx="0" cy="269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111"/>
          <p:cNvSpPr/>
          <p:nvPr/>
        </p:nvSpPr>
        <p:spPr>
          <a:xfrm>
            <a:off x="4521200" y="2268538"/>
            <a:ext cx="460375" cy="90011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CA" altLang="zh-TW" dirty="0"/>
              <a:t>z</a:t>
            </a:r>
            <a:r>
              <a:rPr lang="en-CA" altLang="zh-TW" baseline="30000" dirty="0"/>
              <a:t>0</a:t>
            </a:r>
            <a:endParaRPr lang="zh-TW" altLang="en-US" dirty="0"/>
          </a:p>
        </p:txBody>
      </p:sp>
      <p:cxnSp>
        <p:nvCxnSpPr>
          <p:cNvPr id="91" name="直線單箭頭接點 113"/>
          <p:cNvCxnSpPr/>
          <p:nvPr/>
        </p:nvCxnSpPr>
        <p:spPr>
          <a:xfrm flipV="1">
            <a:off x="5033963" y="2717800"/>
            <a:ext cx="6381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7543800" y="3657600"/>
            <a:ext cx="3048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3" name="TextBox 32"/>
          <p:cNvSpPr txBox="1">
            <a:spLocks noChangeArrowheads="1"/>
          </p:cNvSpPr>
          <p:nvPr/>
        </p:nvSpPr>
        <p:spPr bwMode="auto">
          <a:xfrm>
            <a:off x="7391400" y="2971800"/>
            <a:ext cx="13652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Attention to</a:t>
            </a:r>
          </a:p>
          <a:p>
            <a:pPr eaLnBrk="1" hangingPunct="1"/>
            <a:r>
              <a:rPr lang="en-US" sz="1800"/>
              <a:t>a region</a:t>
            </a:r>
          </a:p>
        </p:txBody>
      </p:sp>
      <p:sp>
        <p:nvSpPr>
          <p:cNvPr id="94" name="矩形 10"/>
          <p:cNvSpPr/>
          <p:nvPr/>
        </p:nvSpPr>
        <p:spPr>
          <a:xfrm>
            <a:off x="5700713" y="271495"/>
            <a:ext cx="6538753"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Image caption generation using 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4413685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2" grpId="0" animBg="1"/>
      <p:bldP spid="87" grpId="0" animBg="1"/>
      <p:bldP spid="8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700713" y="271495"/>
            <a:ext cx="6538753"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Image caption generation using 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圖片 3"/>
          <p:cNvPicPr>
            <a:picLocks noChangeAspect="1"/>
          </p:cNvPicPr>
          <p:nvPr/>
        </p:nvPicPr>
        <p:blipFill>
          <a:blip r:embed="rId3"/>
          <a:stretch>
            <a:fillRect/>
          </a:stretch>
        </p:blipFill>
        <p:spPr>
          <a:xfrm>
            <a:off x="888671" y="4867497"/>
            <a:ext cx="2326237" cy="1499602"/>
          </a:xfrm>
          <a:prstGeom prst="rect">
            <a:avLst/>
          </a:prstGeom>
          <a:ln>
            <a:noFill/>
          </a:ln>
          <a:effectLst>
            <a:outerShdw blurRad="292100" dist="139700" dir="2700000" algn="tl" rotWithShape="0">
              <a:srgbClr val="333333">
                <a:alpha val="65000"/>
              </a:srgbClr>
            </a:outerShdw>
          </a:effectLst>
          <a:scene3d>
            <a:camera prst="isometricTopUp"/>
            <a:lightRig rig="threePt" dir="t"/>
          </a:scene3d>
        </p:spPr>
      </p:pic>
      <p:cxnSp>
        <p:nvCxnSpPr>
          <p:cNvPr id="23" name="直線接點 4"/>
          <p:cNvCxnSpPr/>
          <p:nvPr/>
        </p:nvCxnSpPr>
        <p:spPr>
          <a:xfrm flipV="1">
            <a:off x="1185863" y="5019675"/>
            <a:ext cx="1741487" cy="11382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接點 5"/>
          <p:cNvCxnSpPr/>
          <p:nvPr/>
        </p:nvCxnSpPr>
        <p:spPr>
          <a:xfrm>
            <a:off x="1281113" y="5387975"/>
            <a:ext cx="1206500" cy="74453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接點 6"/>
          <p:cNvCxnSpPr/>
          <p:nvPr/>
        </p:nvCxnSpPr>
        <p:spPr>
          <a:xfrm>
            <a:off x="1798638" y="5073650"/>
            <a:ext cx="1276350" cy="758825"/>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7" name="手繪多邊形 7"/>
          <p:cNvSpPr/>
          <p:nvPr/>
        </p:nvSpPr>
        <p:spPr>
          <a:xfrm>
            <a:off x="2266950" y="4132263"/>
            <a:ext cx="981075" cy="1025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28" name="手繪多邊形 8"/>
          <p:cNvSpPr/>
          <p:nvPr/>
        </p:nvSpPr>
        <p:spPr>
          <a:xfrm>
            <a:off x="1855788" y="4108450"/>
            <a:ext cx="595312" cy="12795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29" name="手繪多邊形 9"/>
          <p:cNvSpPr/>
          <p:nvPr/>
        </p:nvSpPr>
        <p:spPr>
          <a:xfrm>
            <a:off x="1247775" y="4140200"/>
            <a:ext cx="407988" cy="15890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30" name="梯形 10"/>
          <p:cNvSpPr/>
          <p:nvPr/>
        </p:nvSpPr>
        <p:spPr>
          <a:xfrm>
            <a:off x="1269555"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1" name="梯形 11"/>
          <p:cNvSpPr/>
          <p:nvPr/>
        </p:nvSpPr>
        <p:spPr>
          <a:xfrm>
            <a:off x="2050450"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2" name="梯形 12"/>
          <p:cNvSpPr/>
          <p:nvPr/>
        </p:nvSpPr>
        <p:spPr>
          <a:xfrm>
            <a:off x="2843459" y="3695626"/>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3" name="梯形 13"/>
          <p:cNvSpPr/>
          <p:nvPr/>
        </p:nvSpPr>
        <p:spPr>
          <a:xfrm>
            <a:off x="1641004"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4" name="梯形 14"/>
          <p:cNvSpPr/>
          <p:nvPr/>
        </p:nvSpPr>
        <p:spPr>
          <a:xfrm>
            <a:off x="2421900"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35" name="梯形 15"/>
          <p:cNvSpPr/>
          <p:nvPr/>
        </p:nvSpPr>
        <p:spPr>
          <a:xfrm>
            <a:off x="3214909" y="3974022"/>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36" name="直線單箭頭接點 16"/>
          <p:cNvCxnSpPr/>
          <p:nvPr/>
        </p:nvCxnSpPr>
        <p:spPr>
          <a:xfrm flipV="1">
            <a:off x="1665288" y="338931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7"/>
          <p:cNvCxnSpPr/>
          <p:nvPr/>
        </p:nvCxnSpPr>
        <p:spPr>
          <a:xfrm flipV="1">
            <a:off x="2027238" y="3667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8"/>
          <p:cNvCxnSpPr/>
          <p:nvPr/>
        </p:nvCxnSpPr>
        <p:spPr>
          <a:xfrm flipV="1">
            <a:off x="244633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19"/>
          <p:cNvCxnSpPr/>
          <p:nvPr/>
        </p:nvCxnSpPr>
        <p:spPr>
          <a:xfrm flipV="1">
            <a:off x="2817813" y="369570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0"/>
          <p:cNvCxnSpPr/>
          <p:nvPr/>
        </p:nvCxnSpPr>
        <p:spPr>
          <a:xfrm flipV="1">
            <a:off x="3240088" y="3413125"/>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21"/>
          <p:cNvCxnSpPr/>
          <p:nvPr/>
        </p:nvCxnSpPr>
        <p:spPr>
          <a:xfrm flipV="1">
            <a:off x="3636963" y="3679825"/>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22"/>
          <p:cNvSpPr/>
          <p:nvPr/>
        </p:nvSpPr>
        <p:spPr>
          <a:xfrm>
            <a:off x="1563700"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3" name="矩形 23"/>
          <p:cNvSpPr/>
          <p:nvPr/>
        </p:nvSpPr>
        <p:spPr>
          <a:xfrm>
            <a:off x="2331655" y="275223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4" name="矩形 24"/>
          <p:cNvSpPr/>
          <p:nvPr/>
        </p:nvSpPr>
        <p:spPr>
          <a:xfrm>
            <a:off x="3137605" y="2764517"/>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5" name="矩形 25"/>
          <p:cNvSpPr/>
          <p:nvPr/>
        </p:nvSpPr>
        <p:spPr>
          <a:xfrm>
            <a:off x="1932984" y="30046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6" name="矩形 26"/>
          <p:cNvSpPr/>
          <p:nvPr/>
        </p:nvSpPr>
        <p:spPr>
          <a:xfrm>
            <a:off x="2722109" y="3076228"/>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7" name="矩形 27"/>
          <p:cNvSpPr/>
          <p:nvPr/>
        </p:nvSpPr>
        <p:spPr>
          <a:xfrm>
            <a:off x="3531225" y="3027891"/>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48" name="手繪多邊形 28"/>
          <p:cNvSpPr/>
          <p:nvPr/>
        </p:nvSpPr>
        <p:spPr>
          <a:xfrm>
            <a:off x="1733550" y="4394200"/>
            <a:ext cx="344488" cy="1668463"/>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49" name="手繪多邊形 29"/>
          <p:cNvSpPr/>
          <p:nvPr/>
        </p:nvSpPr>
        <p:spPr>
          <a:xfrm>
            <a:off x="2374900" y="4418013"/>
            <a:ext cx="490538" cy="1381125"/>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50" name="手繪多邊形 30"/>
          <p:cNvSpPr/>
          <p:nvPr/>
        </p:nvSpPr>
        <p:spPr>
          <a:xfrm>
            <a:off x="2798763" y="4400550"/>
            <a:ext cx="847725" cy="1030288"/>
          </a:xfrm>
          <a:custGeom>
            <a:avLst/>
            <a:gdLst>
              <a:gd name="connsiteX0" fmla="*/ 0 w 1129686"/>
              <a:gd name="connsiteY0" fmla="*/ 2169994 h 2169994"/>
              <a:gd name="connsiteX1" fmla="*/ 996286 w 1129686"/>
              <a:gd name="connsiteY1" fmla="*/ 1037230 h 2169994"/>
              <a:gd name="connsiteX2" fmla="*/ 1091820 w 1129686"/>
              <a:gd name="connsiteY2" fmla="*/ 0 h 2169994"/>
            </a:gdLst>
            <a:ahLst/>
            <a:cxnLst>
              <a:cxn ang="0">
                <a:pos x="connsiteX0" y="connsiteY0"/>
              </a:cxn>
              <a:cxn ang="0">
                <a:pos x="connsiteX1" y="connsiteY1"/>
              </a:cxn>
              <a:cxn ang="0">
                <a:pos x="connsiteX2" y="connsiteY2"/>
              </a:cxn>
            </a:cxnLst>
            <a:rect l="l" t="t" r="r" b="b"/>
            <a:pathLst>
              <a:path w="1129686" h="2169994">
                <a:moveTo>
                  <a:pt x="0" y="2169994"/>
                </a:moveTo>
                <a:cubicBezTo>
                  <a:pt x="407158" y="1784445"/>
                  <a:pt x="814316" y="1398896"/>
                  <a:pt x="996286" y="1037230"/>
                </a:cubicBezTo>
                <a:cubicBezTo>
                  <a:pt x="1178256" y="675564"/>
                  <a:pt x="1135038" y="337782"/>
                  <a:pt x="1091820" y="0"/>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1350"/>
          </a:p>
        </p:txBody>
      </p:sp>
      <p:sp>
        <p:nvSpPr>
          <p:cNvPr id="51" name="文字方塊 59"/>
          <p:cNvSpPr txBox="1">
            <a:spLocks noChangeArrowheads="1"/>
          </p:cNvSpPr>
          <p:nvPr/>
        </p:nvSpPr>
        <p:spPr bwMode="auto">
          <a:xfrm>
            <a:off x="374650" y="3825875"/>
            <a:ext cx="7493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t>CNN</a:t>
            </a:r>
            <a:endParaRPr lang="zh-TW" altLang="en-US" sz="2000"/>
          </a:p>
        </p:txBody>
      </p:sp>
      <p:sp>
        <p:nvSpPr>
          <p:cNvPr id="52" name="梯形 71"/>
          <p:cNvSpPr/>
          <p:nvPr/>
        </p:nvSpPr>
        <p:spPr>
          <a:xfrm>
            <a:off x="5378323"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3" name="梯形 72"/>
          <p:cNvSpPr/>
          <p:nvPr/>
        </p:nvSpPr>
        <p:spPr>
          <a:xfrm>
            <a:off x="6159218"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4" name="梯形 73"/>
          <p:cNvSpPr/>
          <p:nvPr/>
        </p:nvSpPr>
        <p:spPr>
          <a:xfrm>
            <a:off x="6952227" y="5659731"/>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5" name="梯形 74"/>
          <p:cNvSpPr/>
          <p:nvPr/>
        </p:nvSpPr>
        <p:spPr>
          <a:xfrm>
            <a:off x="5749772"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6" name="梯形 75"/>
          <p:cNvSpPr/>
          <p:nvPr/>
        </p:nvSpPr>
        <p:spPr>
          <a:xfrm>
            <a:off x="6530668"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sp>
        <p:nvSpPr>
          <p:cNvPr id="57" name="梯形 76"/>
          <p:cNvSpPr/>
          <p:nvPr/>
        </p:nvSpPr>
        <p:spPr>
          <a:xfrm>
            <a:off x="7323677" y="5938127"/>
            <a:ext cx="793009" cy="448558"/>
          </a:xfrm>
          <a:prstGeom prst="trapezoi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altLang="zh-TW" dirty="0">
                <a:solidFill>
                  <a:srgbClr val="000000"/>
                </a:solidFill>
              </a:rPr>
              <a:t>filter</a:t>
            </a:r>
            <a:endParaRPr lang="zh-TW" altLang="en-US" dirty="0">
              <a:solidFill>
                <a:srgbClr val="000000"/>
              </a:solidFill>
            </a:endParaRPr>
          </a:p>
        </p:txBody>
      </p:sp>
      <p:cxnSp>
        <p:nvCxnSpPr>
          <p:cNvPr id="58" name="直線單箭頭接點 77"/>
          <p:cNvCxnSpPr/>
          <p:nvPr/>
        </p:nvCxnSpPr>
        <p:spPr>
          <a:xfrm flipV="1">
            <a:off x="5775325" y="5353050"/>
            <a:ext cx="0" cy="3063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78"/>
          <p:cNvCxnSpPr/>
          <p:nvPr/>
        </p:nvCxnSpPr>
        <p:spPr>
          <a:xfrm flipV="1">
            <a:off x="6135688" y="56308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79"/>
          <p:cNvCxnSpPr/>
          <p:nvPr/>
        </p:nvCxnSpPr>
        <p:spPr>
          <a:xfrm flipV="1">
            <a:off x="6556375"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80"/>
          <p:cNvCxnSpPr/>
          <p:nvPr/>
        </p:nvCxnSpPr>
        <p:spPr>
          <a:xfrm flipV="1">
            <a:off x="6927850" y="5659438"/>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81"/>
          <p:cNvCxnSpPr/>
          <p:nvPr/>
        </p:nvCxnSpPr>
        <p:spPr>
          <a:xfrm flipV="1">
            <a:off x="7348538" y="5376863"/>
            <a:ext cx="0" cy="3063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82"/>
          <p:cNvCxnSpPr/>
          <p:nvPr/>
        </p:nvCxnSpPr>
        <p:spPr>
          <a:xfrm flipV="1">
            <a:off x="7745413" y="5643563"/>
            <a:ext cx="0" cy="307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83"/>
          <p:cNvSpPr/>
          <p:nvPr/>
        </p:nvSpPr>
        <p:spPr>
          <a:xfrm>
            <a:off x="5672468"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5" name="矩形 84"/>
          <p:cNvSpPr/>
          <p:nvPr/>
        </p:nvSpPr>
        <p:spPr>
          <a:xfrm>
            <a:off x="6440423" y="471634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6" name="矩形 85"/>
          <p:cNvSpPr/>
          <p:nvPr/>
        </p:nvSpPr>
        <p:spPr>
          <a:xfrm>
            <a:off x="7246373" y="4728622"/>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7" name="矩形 86"/>
          <p:cNvSpPr/>
          <p:nvPr/>
        </p:nvSpPr>
        <p:spPr>
          <a:xfrm>
            <a:off x="6041752" y="49687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8" name="矩形 87"/>
          <p:cNvSpPr/>
          <p:nvPr/>
        </p:nvSpPr>
        <p:spPr>
          <a:xfrm>
            <a:off x="6830877" y="5040333"/>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69" name="矩形 88"/>
          <p:cNvSpPr/>
          <p:nvPr/>
        </p:nvSpPr>
        <p:spPr>
          <a:xfrm>
            <a:off x="7639993" y="4991996"/>
            <a:ext cx="204716" cy="647981"/>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1350"/>
          </a:p>
        </p:txBody>
      </p:sp>
      <p:sp>
        <p:nvSpPr>
          <p:cNvPr id="70" name="文字方塊 89"/>
          <p:cNvSpPr txBox="1">
            <a:spLocks noChangeArrowheads="1"/>
          </p:cNvSpPr>
          <p:nvPr/>
        </p:nvSpPr>
        <p:spPr bwMode="auto">
          <a:xfrm>
            <a:off x="1620838" y="1795463"/>
            <a:ext cx="1965325"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A vector for each region</a:t>
            </a:r>
            <a:endParaRPr lang="zh-TW" altLang="en-US"/>
          </a:p>
        </p:txBody>
      </p:sp>
      <p:grpSp>
        <p:nvGrpSpPr>
          <p:cNvPr id="71" name="群組 92"/>
          <p:cNvGrpSpPr>
            <a:grpSpLocks/>
          </p:cNvGrpSpPr>
          <p:nvPr/>
        </p:nvGrpSpPr>
        <p:grpSpPr bwMode="auto">
          <a:xfrm>
            <a:off x="4521200" y="2268538"/>
            <a:ext cx="460375" cy="900112"/>
            <a:chOff x="4123648" y="5748055"/>
            <a:chExt cx="461666" cy="900000"/>
          </a:xfrm>
        </p:grpSpPr>
        <p:sp>
          <p:nvSpPr>
            <p:cNvPr id="72" name="矩形 90"/>
            <p:cNvSpPr/>
            <p:nvPr/>
          </p:nvSpPr>
          <p:spPr>
            <a:xfrm>
              <a:off x="4123648" y="5748055"/>
              <a:ext cx="461666" cy="90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TW" altLang="en-US" dirty="0"/>
            </a:p>
          </p:txBody>
        </p:sp>
        <p:sp>
          <p:nvSpPr>
            <p:cNvPr id="73" name="文字方塊 91"/>
            <p:cNvSpPr txBox="1">
              <a:spLocks noChangeArrowheads="1"/>
            </p:cNvSpPr>
            <p:nvPr/>
          </p:nvSpPr>
          <p:spPr bwMode="auto">
            <a:xfrm>
              <a:off x="4196384" y="6013389"/>
              <a:ext cx="2833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altLang="zh-TW" sz="2000"/>
                <a:t>z</a:t>
              </a:r>
              <a:r>
                <a:rPr lang="en-CA" altLang="zh-TW" sz="2000" baseline="30000"/>
                <a:t>0</a:t>
              </a:r>
              <a:endParaRPr lang="zh-TW" altLang="en-US" sz="2000"/>
            </a:p>
          </p:txBody>
        </p:sp>
      </p:grpSp>
      <p:sp>
        <p:nvSpPr>
          <p:cNvPr id="74" name="文字方塊 62"/>
          <p:cNvSpPr txBox="1">
            <a:spLocks noChangeArrowheads="1"/>
          </p:cNvSpPr>
          <p:nvPr/>
        </p:nvSpPr>
        <p:spPr bwMode="auto">
          <a:xfrm>
            <a:off x="5527675" y="4376738"/>
            <a:ext cx="6350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75" name="文字方塊 63"/>
          <p:cNvSpPr txBox="1">
            <a:spLocks noChangeArrowheads="1"/>
          </p:cNvSpPr>
          <p:nvPr/>
        </p:nvSpPr>
        <p:spPr bwMode="auto">
          <a:xfrm>
            <a:off x="6324600" y="4362450"/>
            <a:ext cx="692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0.8</a:t>
            </a:r>
            <a:endParaRPr lang="zh-TW" altLang="en-US" sz="1800"/>
          </a:p>
        </p:txBody>
      </p:sp>
      <p:sp>
        <p:nvSpPr>
          <p:cNvPr id="76" name="文字方塊 64"/>
          <p:cNvSpPr txBox="1">
            <a:spLocks noChangeArrowheads="1"/>
          </p:cNvSpPr>
          <p:nvPr/>
        </p:nvSpPr>
        <p:spPr bwMode="auto">
          <a:xfrm>
            <a:off x="7124700" y="4368800"/>
            <a:ext cx="6111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0.2</a:t>
            </a:r>
            <a:endParaRPr lang="zh-TW" altLang="en-US" sz="1800"/>
          </a:p>
        </p:txBody>
      </p:sp>
      <p:sp>
        <p:nvSpPr>
          <p:cNvPr id="77" name="文字方塊 65"/>
          <p:cNvSpPr txBox="1">
            <a:spLocks noChangeArrowheads="1"/>
          </p:cNvSpPr>
          <p:nvPr/>
        </p:nvSpPr>
        <p:spPr bwMode="auto">
          <a:xfrm>
            <a:off x="5916613" y="4675188"/>
            <a:ext cx="6572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78" name="文字方塊 66"/>
          <p:cNvSpPr txBox="1">
            <a:spLocks noChangeArrowheads="1"/>
          </p:cNvSpPr>
          <p:nvPr/>
        </p:nvSpPr>
        <p:spPr bwMode="auto">
          <a:xfrm>
            <a:off x="6716713" y="4721225"/>
            <a:ext cx="6461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79" name="文字方塊 67"/>
          <p:cNvSpPr txBox="1">
            <a:spLocks noChangeArrowheads="1"/>
          </p:cNvSpPr>
          <p:nvPr/>
        </p:nvSpPr>
        <p:spPr bwMode="auto">
          <a:xfrm>
            <a:off x="7537450" y="4675188"/>
            <a:ext cx="5873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t>0.0</a:t>
            </a:r>
            <a:endParaRPr lang="zh-TW" altLang="en-US" sz="1800"/>
          </a:p>
        </p:txBody>
      </p:sp>
      <p:sp>
        <p:nvSpPr>
          <p:cNvPr id="80" name="文字方塊 70"/>
          <p:cNvSpPr txBox="1">
            <a:spLocks noChangeArrowheads="1"/>
          </p:cNvSpPr>
          <p:nvPr/>
        </p:nvSpPr>
        <p:spPr bwMode="auto">
          <a:xfrm>
            <a:off x="7219950" y="3425825"/>
            <a:ext cx="149225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weighted sum</a:t>
            </a:r>
            <a:endParaRPr lang="zh-TW" altLang="en-US"/>
          </a:p>
        </p:txBody>
      </p:sp>
      <p:cxnSp>
        <p:nvCxnSpPr>
          <p:cNvPr id="81" name="直線單箭頭接點 94"/>
          <p:cNvCxnSpPr>
            <a:endCxn id="89" idx="2"/>
          </p:cNvCxnSpPr>
          <p:nvPr/>
        </p:nvCxnSpPr>
        <p:spPr>
          <a:xfrm flipV="1">
            <a:off x="6530975" y="4135438"/>
            <a:ext cx="520700" cy="3190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95"/>
          <p:cNvCxnSpPr>
            <a:endCxn id="89" idx="2"/>
          </p:cNvCxnSpPr>
          <p:nvPr/>
        </p:nvCxnSpPr>
        <p:spPr>
          <a:xfrm flipH="1" flipV="1">
            <a:off x="7051675" y="4135438"/>
            <a:ext cx="330200" cy="3492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99"/>
          <p:cNvCxnSpPr/>
          <p:nvPr/>
        </p:nvCxnSpPr>
        <p:spPr>
          <a:xfrm flipV="1">
            <a:off x="5902325" y="2000250"/>
            <a:ext cx="0" cy="269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群組 104"/>
          <p:cNvGrpSpPr>
            <a:grpSpLocks/>
          </p:cNvGrpSpPr>
          <p:nvPr/>
        </p:nvGrpSpPr>
        <p:grpSpPr bwMode="auto">
          <a:xfrm>
            <a:off x="5700713" y="2292350"/>
            <a:ext cx="461962" cy="900113"/>
            <a:chOff x="4123648" y="5748055"/>
            <a:chExt cx="461666" cy="900000"/>
          </a:xfrm>
        </p:grpSpPr>
        <p:sp>
          <p:nvSpPr>
            <p:cNvPr id="85" name="矩形 105"/>
            <p:cNvSpPr/>
            <p:nvPr/>
          </p:nvSpPr>
          <p:spPr>
            <a:xfrm>
              <a:off x="4123648" y="5748055"/>
              <a:ext cx="461666" cy="9000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TW" altLang="en-US" dirty="0"/>
            </a:p>
          </p:txBody>
        </p:sp>
        <p:sp>
          <p:nvSpPr>
            <p:cNvPr id="86" name="文字方塊 106"/>
            <p:cNvSpPr txBox="1">
              <a:spLocks noChangeArrowheads="1"/>
            </p:cNvSpPr>
            <p:nvPr/>
          </p:nvSpPr>
          <p:spPr bwMode="auto">
            <a:xfrm>
              <a:off x="4196384" y="6013389"/>
              <a:ext cx="2233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CA" altLang="zh-TW" sz="2000"/>
                <a:t>z</a:t>
              </a:r>
              <a:r>
                <a:rPr lang="en-CA" altLang="zh-TW" sz="2000" baseline="30000"/>
                <a:t>1</a:t>
              </a:r>
              <a:endParaRPr lang="zh-TW" altLang="en-US" sz="2000"/>
            </a:p>
          </p:txBody>
        </p:sp>
      </p:grpSp>
      <p:sp>
        <p:nvSpPr>
          <p:cNvPr id="87" name="矩形 107"/>
          <p:cNvSpPr/>
          <p:nvPr/>
        </p:nvSpPr>
        <p:spPr>
          <a:xfrm>
            <a:off x="5486400" y="1339850"/>
            <a:ext cx="838200" cy="657225"/>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zh-TW" altLang="en-US" dirty="0"/>
          </a:p>
        </p:txBody>
      </p:sp>
      <p:sp>
        <p:nvSpPr>
          <p:cNvPr id="88" name="文字方塊 98"/>
          <p:cNvSpPr txBox="1">
            <a:spLocks noChangeArrowheads="1"/>
          </p:cNvSpPr>
          <p:nvPr/>
        </p:nvSpPr>
        <p:spPr bwMode="auto">
          <a:xfrm>
            <a:off x="5310188" y="1452563"/>
            <a:ext cx="12049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sz="2000"/>
              <a:t>Word 1</a:t>
            </a:r>
            <a:endParaRPr lang="zh-TW" altLang="en-US" sz="2000"/>
          </a:p>
        </p:txBody>
      </p:sp>
      <p:sp>
        <p:nvSpPr>
          <p:cNvPr id="89" name="矩形 93"/>
          <p:cNvSpPr/>
          <p:nvPr/>
        </p:nvSpPr>
        <p:spPr>
          <a:xfrm>
            <a:off x="6823075" y="3478213"/>
            <a:ext cx="457200" cy="6572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TW" altLang="en-US" dirty="0"/>
          </a:p>
        </p:txBody>
      </p:sp>
      <p:cxnSp>
        <p:nvCxnSpPr>
          <p:cNvPr id="90" name="直線單箭頭接點 96"/>
          <p:cNvCxnSpPr/>
          <p:nvPr/>
        </p:nvCxnSpPr>
        <p:spPr>
          <a:xfrm flipV="1">
            <a:off x="7024688" y="1976438"/>
            <a:ext cx="0" cy="269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100"/>
          <p:cNvSpPr/>
          <p:nvPr/>
        </p:nvSpPr>
        <p:spPr>
          <a:xfrm>
            <a:off x="6823075" y="2268538"/>
            <a:ext cx="461963" cy="90011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CA" altLang="zh-TW" dirty="0"/>
              <a:t>z</a:t>
            </a:r>
            <a:r>
              <a:rPr lang="en-CA" altLang="zh-TW" baseline="30000" dirty="0"/>
              <a:t>2</a:t>
            </a:r>
            <a:endParaRPr lang="zh-TW" altLang="en-US" dirty="0"/>
          </a:p>
        </p:txBody>
      </p:sp>
      <p:sp>
        <p:nvSpPr>
          <p:cNvPr id="92" name="矩形 110"/>
          <p:cNvSpPr/>
          <p:nvPr/>
        </p:nvSpPr>
        <p:spPr>
          <a:xfrm>
            <a:off x="6629400" y="1316038"/>
            <a:ext cx="838200" cy="655637"/>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zh-TW" altLang="en-US" dirty="0"/>
          </a:p>
        </p:txBody>
      </p:sp>
      <p:sp>
        <p:nvSpPr>
          <p:cNvPr id="93" name="文字方塊 111"/>
          <p:cNvSpPr txBox="1">
            <a:spLocks noChangeArrowheads="1"/>
          </p:cNvSpPr>
          <p:nvPr/>
        </p:nvSpPr>
        <p:spPr bwMode="auto">
          <a:xfrm>
            <a:off x="6430963" y="1427163"/>
            <a:ext cx="12049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sz="2000"/>
              <a:t>Word 2</a:t>
            </a:r>
            <a:endParaRPr lang="zh-TW" altLang="en-US" sz="2000"/>
          </a:p>
        </p:txBody>
      </p:sp>
      <p:cxnSp>
        <p:nvCxnSpPr>
          <p:cNvPr id="94" name="直線單箭頭接點 112"/>
          <p:cNvCxnSpPr/>
          <p:nvPr/>
        </p:nvCxnSpPr>
        <p:spPr>
          <a:xfrm flipV="1">
            <a:off x="7067550" y="3168650"/>
            <a:ext cx="0" cy="2714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113"/>
          <p:cNvCxnSpPr>
            <a:endCxn id="91" idx="1"/>
          </p:cNvCxnSpPr>
          <p:nvPr/>
        </p:nvCxnSpPr>
        <p:spPr>
          <a:xfrm flipV="1">
            <a:off x="6183313" y="2717800"/>
            <a:ext cx="6397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114"/>
          <p:cNvCxnSpPr/>
          <p:nvPr/>
        </p:nvCxnSpPr>
        <p:spPr>
          <a:xfrm flipV="1">
            <a:off x="5033963" y="2717800"/>
            <a:ext cx="6381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102"/>
          <p:cNvCxnSpPr>
            <a:cxnSpLocks/>
            <a:endCxn id="91" idx="1"/>
          </p:cNvCxnSpPr>
          <p:nvPr/>
        </p:nvCxnSpPr>
        <p:spPr>
          <a:xfrm>
            <a:off x="6183313" y="1795463"/>
            <a:ext cx="639762" cy="922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86552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4" grpId="0"/>
      <p:bldP spid="75" grpId="0"/>
      <p:bldP spid="76" grpId="0"/>
      <p:bldP spid="77" grpId="0"/>
      <p:bldP spid="78" grpId="0"/>
      <p:bldP spid="79" grpId="0"/>
      <p:bldP spid="80" grpId="0"/>
      <p:bldP spid="89" grpId="0" animBg="1"/>
      <p:bldP spid="92" grpId="0" animBg="1"/>
      <p:bldP spid="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Image caption generation using attention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Image 4" descr="goo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2679" y="1960100"/>
            <a:ext cx="8953500" cy="3754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450015" y="5904136"/>
            <a:ext cx="11356369" cy="646331"/>
          </a:xfrm>
          <a:prstGeom prst="rect">
            <a:avLst/>
          </a:prstGeom>
          <a:noFill/>
        </p:spPr>
        <p:txBody>
          <a:bodyPr wrap="none" rtlCol="0">
            <a:spAutoFit/>
          </a:bodyPr>
          <a:lstStyle/>
          <a:p>
            <a:r>
              <a:rPr lang="en-US" altLang="zh-TW" dirty="0"/>
              <a:t>Kelvin </a:t>
            </a:r>
            <a:r>
              <a:rPr lang="en-US" altLang="zh-TW" dirty="0" err="1"/>
              <a:t>Xu</a:t>
            </a:r>
            <a:r>
              <a:rPr lang="en-US" altLang="zh-TW" dirty="0"/>
              <a:t>, Jimmy Ba, Ryan </a:t>
            </a:r>
            <a:r>
              <a:rPr lang="en-US" altLang="zh-TW" dirty="0" err="1"/>
              <a:t>Kiros</a:t>
            </a:r>
            <a:r>
              <a:rPr lang="en-US" altLang="zh-TW" dirty="0"/>
              <a:t>, </a:t>
            </a:r>
            <a:r>
              <a:rPr lang="en-US" altLang="zh-TW" dirty="0" err="1"/>
              <a:t>Kyunghyun</a:t>
            </a:r>
            <a:r>
              <a:rPr lang="en-US" altLang="zh-TW" dirty="0"/>
              <a:t> Cho, Aaron </a:t>
            </a:r>
            <a:r>
              <a:rPr lang="en-US" altLang="zh-TW" dirty="0" err="1"/>
              <a:t>Courville</a:t>
            </a:r>
            <a:r>
              <a:rPr lang="en-US" altLang="zh-TW" dirty="0"/>
              <a:t>, </a:t>
            </a:r>
            <a:r>
              <a:rPr lang="en-US" altLang="zh-TW" dirty="0" err="1"/>
              <a:t>Ruslan</a:t>
            </a:r>
            <a:r>
              <a:rPr lang="en-US" altLang="zh-TW" dirty="0"/>
              <a:t> </a:t>
            </a:r>
            <a:r>
              <a:rPr lang="en-US" altLang="zh-TW" dirty="0" err="1"/>
              <a:t>Salakhutdinov</a:t>
            </a:r>
            <a:r>
              <a:rPr lang="en-US" altLang="zh-TW" dirty="0"/>
              <a:t>, Richard </a:t>
            </a:r>
            <a:r>
              <a:rPr lang="en-US" altLang="zh-TW" dirty="0" err="1"/>
              <a:t>Zemel</a:t>
            </a:r>
            <a:r>
              <a:rPr lang="en-US" altLang="zh-TW" dirty="0"/>
              <a:t>, </a:t>
            </a:r>
            <a:r>
              <a:rPr lang="en-US" altLang="zh-TW" dirty="0" err="1"/>
              <a:t>Yoshua</a:t>
            </a:r>
            <a:r>
              <a:rPr lang="en-US" altLang="zh-TW" dirty="0"/>
              <a:t> </a:t>
            </a:r>
            <a:r>
              <a:rPr lang="en-US" altLang="zh-TW" dirty="0" err="1"/>
              <a:t>Bengio</a:t>
            </a:r>
            <a:r>
              <a:rPr lang="en-US" altLang="zh-TW" dirty="0"/>
              <a:t>,</a:t>
            </a:r>
          </a:p>
          <a:p>
            <a:r>
              <a:rPr lang="en-US" altLang="zh-TW" dirty="0"/>
              <a:t> </a:t>
            </a:r>
            <a:r>
              <a:rPr lang="en-US" altLang="zh-TW" dirty="0">
                <a:solidFill>
                  <a:srgbClr val="000000"/>
                </a:solidFill>
                <a:latin typeface="Lucida Grande" charset="0"/>
              </a:rPr>
              <a:t>“</a:t>
            </a:r>
            <a:r>
              <a:rPr lang="en-US" altLang="zh-TW" dirty="0"/>
              <a:t>Show, Attend and Tell: Neural Image Caption Generation with Visual Attention</a:t>
            </a:r>
            <a:r>
              <a:rPr lang="en-US" altLang="zh-TW" dirty="0">
                <a:solidFill>
                  <a:srgbClr val="000000"/>
                </a:solidFill>
                <a:latin typeface="Lucida Grande" charset="0"/>
              </a:rPr>
              <a:t>”, ICML, 2015</a:t>
            </a:r>
            <a:endParaRPr lang="zh-TW" altLang="en-US" dirty="0"/>
          </a:p>
        </p:txBody>
      </p:sp>
    </p:spTree>
    <p:extLst>
      <p:ext uri="{BB962C8B-B14F-4D97-AF65-F5344CB8AC3E}">
        <p14:creationId xmlns:p14="http://schemas.microsoft.com/office/powerpoint/2010/main" val="38928671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2679" y="862395"/>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Many new ideas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0" name="TextBox 4">
            <a:extLst>
              <a:ext uri="{FF2B5EF4-FFF2-40B4-BE49-F238E27FC236}">
                <a16:creationId xmlns:a16="http://schemas.microsoft.com/office/drawing/2014/main" id="{3ACCDF74-7CFE-6146-A057-9802E8750827}"/>
              </a:ext>
            </a:extLst>
          </p:cNvPr>
          <p:cNvSpPr txBox="1">
            <a:spLocks noChangeArrowheads="1"/>
          </p:cNvSpPr>
          <p:nvPr/>
        </p:nvSpPr>
        <p:spPr bwMode="auto">
          <a:xfrm>
            <a:off x="1282079" y="1520245"/>
            <a:ext cx="9536975" cy="5116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buFontTx/>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ULM-</a:t>
            </a:r>
            <a:r>
              <a:rPr lang="en-CA" altLang="zh-CN" sz="2000" dirty="0" err="1">
                <a:solidFill>
                  <a:srgbClr val="2E4864"/>
                </a:solidFill>
                <a:latin typeface="Microsoft YaHei" panose="020B0503020204020204" pitchFamily="34" charset="-122"/>
                <a:ea typeface="Microsoft YaHei" panose="020B0503020204020204" pitchFamily="34" charset="-122"/>
              </a:rPr>
              <a:t>FiT</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(Universal</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Language</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Model</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Fine-tuning</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for</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text</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classification)</a:t>
            </a:r>
            <a:r>
              <a:rPr lang="en-CA" altLang="zh-CN" sz="2000" dirty="0">
                <a:solidFill>
                  <a:srgbClr val="2E4864"/>
                </a:solidFill>
                <a:latin typeface="Microsoft YaHei" panose="020B0503020204020204" pitchFamily="34" charset="-122"/>
                <a:ea typeface="Microsoft YaHei" panose="020B0503020204020204" pitchFamily="34" charset="-122"/>
              </a:rPr>
              <a:t>, pre-training, transfer learning in NLP</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Recurrent models require linear sequential computation, hard to parallelize. </a:t>
            </a:r>
            <a:r>
              <a:rPr lang="en-CA" altLang="zh-CN" sz="2000" dirty="0" err="1">
                <a:solidFill>
                  <a:srgbClr val="2E4864"/>
                </a:solidFill>
                <a:latin typeface="Microsoft YaHei" panose="020B0503020204020204" pitchFamily="34" charset="-122"/>
                <a:ea typeface="Microsoft YaHei" panose="020B0503020204020204" pitchFamily="34" charset="-122"/>
              </a:rPr>
              <a:t>ELMo</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(Embeddings</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from</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Language</a:t>
            </a:r>
            <a:r>
              <a:rPr lang="zh-CN" altLang="en-US" sz="2000" dirty="0">
                <a:solidFill>
                  <a:srgbClr val="2E4864"/>
                </a:solidFill>
                <a:latin typeface="Microsoft YaHei" panose="020B0503020204020204" pitchFamily="34" charset="-122"/>
                <a:ea typeface="Microsoft YaHei" panose="020B0503020204020204" pitchFamily="34" charset="-122"/>
              </a:rPr>
              <a:t> </a:t>
            </a:r>
            <a:r>
              <a:rPr lang="en-US" altLang="zh-CN" sz="2000" dirty="0">
                <a:solidFill>
                  <a:srgbClr val="2E4864"/>
                </a:solidFill>
                <a:latin typeface="Microsoft YaHei" panose="020B0503020204020204" pitchFamily="34" charset="-122"/>
                <a:ea typeface="Microsoft YaHei" panose="020B0503020204020204" pitchFamily="34" charset="-122"/>
              </a:rPr>
              <a:t>Model)</a:t>
            </a:r>
            <a:r>
              <a:rPr lang="en-CA" altLang="zh-CN" sz="2000" dirty="0">
                <a:solidFill>
                  <a:srgbClr val="2E4864"/>
                </a:solidFill>
                <a:latin typeface="Microsoft YaHei" panose="020B0503020204020204" pitchFamily="34" charset="-122"/>
                <a:ea typeface="Microsoft YaHei" panose="020B0503020204020204" pitchFamily="34" charset="-122"/>
              </a:rPr>
              <a:t>, bidirectional LSTM.</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 In order to reduce such sequential computation, several models based on CNN are introduced, such as ConvS2S and </a:t>
            </a:r>
            <a:r>
              <a:rPr lang="en-CA" altLang="zh-CN" sz="2000" dirty="0" err="1">
                <a:solidFill>
                  <a:srgbClr val="2E4864"/>
                </a:solidFill>
                <a:latin typeface="Microsoft YaHei" panose="020B0503020204020204" pitchFamily="34" charset="-122"/>
                <a:ea typeface="Microsoft YaHei" panose="020B0503020204020204" pitchFamily="34" charset="-122"/>
              </a:rPr>
              <a:t>ByteNet</a:t>
            </a:r>
            <a:r>
              <a:rPr lang="en-CA" altLang="zh-CN" sz="2000" dirty="0">
                <a:solidFill>
                  <a:srgbClr val="2E4864"/>
                </a:solidFill>
                <a:latin typeface="Microsoft YaHei" panose="020B0503020204020204" pitchFamily="34" charset="-122"/>
                <a:ea typeface="Microsoft YaHei" panose="020B0503020204020204" pitchFamily="34" charset="-122"/>
              </a:rPr>
              <a:t>. Dependency for ConvS2S needs linear depth, and </a:t>
            </a:r>
            <a:r>
              <a:rPr lang="en-CA" altLang="zh-CN" sz="2000" dirty="0" err="1">
                <a:solidFill>
                  <a:srgbClr val="2E4864"/>
                </a:solidFill>
                <a:latin typeface="Microsoft YaHei" panose="020B0503020204020204" pitchFamily="34" charset="-122"/>
                <a:ea typeface="Microsoft YaHei" panose="020B0503020204020204" pitchFamily="34" charset="-122"/>
              </a:rPr>
              <a:t>ByteNet</a:t>
            </a:r>
            <a:r>
              <a:rPr lang="en-CA" altLang="zh-CN" sz="2000" dirty="0">
                <a:solidFill>
                  <a:srgbClr val="2E4864"/>
                </a:solidFill>
                <a:latin typeface="Microsoft YaHei" panose="020B0503020204020204" pitchFamily="34" charset="-122"/>
                <a:ea typeface="Microsoft YaHei" panose="020B0503020204020204" pitchFamily="34" charset="-122"/>
              </a:rPr>
              <a:t> logarithmic.</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The transformer is the first transduction model relying entirely on self-attention to compute the representations of its input and output without using RNN or CNN.</a:t>
            </a: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Tree>
    <p:extLst>
      <p:ext uri="{BB962C8B-B14F-4D97-AF65-F5344CB8AC3E}">
        <p14:creationId xmlns:p14="http://schemas.microsoft.com/office/powerpoint/2010/main" val="133524265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228434"/>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Transformer</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 name="Picture 1"/>
          <p:cNvPicPr>
            <a:picLocks noChangeAspect="1"/>
          </p:cNvPicPr>
          <p:nvPr/>
        </p:nvPicPr>
        <p:blipFill>
          <a:blip r:embed="rId3"/>
          <a:stretch>
            <a:fillRect/>
          </a:stretch>
        </p:blipFill>
        <p:spPr>
          <a:xfrm>
            <a:off x="3271083" y="1228434"/>
            <a:ext cx="8318790" cy="5416092"/>
          </a:xfrm>
          <a:prstGeom prst="rect">
            <a:avLst/>
          </a:prstGeom>
        </p:spPr>
      </p:pic>
    </p:spTree>
    <p:extLst>
      <p:ext uri="{BB962C8B-B14F-4D97-AF65-F5344CB8AC3E}">
        <p14:creationId xmlns:p14="http://schemas.microsoft.com/office/powerpoint/2010/main" val="374799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9636251"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An Encoder Block: same structure, different parameters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3" name="Picture 2"/>
          <p:cNvPicPr>
            <a:picLocks noChangeAspect="1"/>
          </p:cNvPicPr>
          <p:nvPr/>
        </p:nvPicPr>
        <p:blipFill>
          <a:blip r:embed="rId3"/>
          <a:stretch>
            <a:fillRect/>
          </a:stretch>
        </p:blipFill>
        <p:spPr>
          <a:xfrm>
            <a:off x="1978967" y="1709279"/>
            <a:ext cx="10058400" cy="5219700"/>
          </a:xfrm>
          <a:prstGeom prst="rect">
            <a:avLst/>
          </a:prstGeom>
        </p:spPr>
      </p:pic>
    </p:spTree>
    <p:extLst>
      <p:ext uri="{BB962C8B-B14F-4D97-AF65-F5344CB8AC3E}">
        <p14:creationId xmlns:p14="http://schemas.microsoft.com/office/powerpoint/2010/main" val="23948946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228434"/>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Plan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0" name="TextBox 4">
            <a:extLst>
              <a:ext uri="{FF2B5EF4-FFF2-40B4-BE49-F238E27FC236}">
                <a16:creationId xmlns:a16="http://schemas.microsoft.com/office/drawing/2014/main" id="{3ACCDF74-7CFE-6146-A057-9802E8750827}"/>
              </a:ext>
            </a:extLst>
          </p:cNvPr>
          <p:cNvSpPr txBox="1">
            <a:spLocks noChangeArrowheads="1"/>
          </p:cNvSpPr>
          <p:nvPr/>
        </p:nvSpPr>
        <p:spPr bwMode="auto">
          <a:xfrm>
            <a:off x="1603949" y="2239346"/>
            <a:ext cx="9536975" cy="1913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Basic models, related to transduction models and attention.</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Encoder-Decoder model, using recurrent networks such as LSTM.</a:t>
            </a:r>
          </a:p>
          <a:p>
            <a:pPr eaLnBrk="1" hangingPunct="1">
              <a:lnSpc>
                <a:spcPct val="150000"/>
              </a:lnSpc>
              <a:buAutoNum type="arabicPeriod"/>
              <a:defRPr/>
            </a:pPr>
            <a:r>
              <a:rPr lang="en-CA" altLang="zh-CN" sz="2000" dirty="0">
                <a:solidFill>
                  <a:srgbClr val="2E4864"/>
                </a:solidFill>
                <a:latin typeface="Microsoft YaHei" panose="020B0503020204020204" pitchFamily="34" charset="-122"/>
                <a:ea typeface="Microsoft YaHei" panose="020B0503020204020204" pitchFamily="34" charset="-122"/>
              </a:rPr>
              <a:t>Attention and Transformers</a:t>
            </a:r>
          </a:p>
          <a:p>
            <a:pPr eaLnBrk="1" hangingPunct="1">
              <a:lnSpc>
                <a:spcPct val="150000"/>
              </a:lnSpc>
              <a:buAutoNum type="arabicPeriod"/>
              <a:defRPr/>
            </a:pPr>
            <a:endParaRPr lang="en-CA" altLang="zh-CN" sz="2000" dirty="0">
              <a:solidFill>
                <a:srgbClr val="2E4864"/>
              </a:solidFill>
              <a:latin typeface="Microsoft YaHei" panose="020B0503020204020204" pitchFamily="34" charset="-122"/>
              <a:ea typeface="Microsoft YaHei" panose="020B0503020204020204" pitchFamily="34" charset="-122"/>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Tree>
    <p:extLst>
      <p:ext uri="{BB962C8B-B14F-4D97-AF65-F5344CB8AC3E}">
        <p14:creationId xmlns:p14="http://schemas.microsoft.com/office/powerpoint/2010/main" val="9989172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8" y="1093726"/>
            <a:ext cx="1843378"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Encoder</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 name="Picture 1"/>
          <p:cNvPicPr>
            <a:picLocks noChangeAspect="1"/>
          </p:cNvPicPr>
          <p:nvPr/>
        </p:nvPicPr>
        <p:blipFill>
          <a:blip r:embed="rId3"/>
          <a:stretch>
            <a:fillRect/>
          </a:stretch>
        </p:blipFill>
        <p:spPr>
          <a:xfrm>
            <a:off x="2828526" y="1379019"/>
            <a:ext cx="9010828" cy="5478981"/>
          </a:xfrm>
          <a:prstGeom prst="rect">
            <a:avLst/>
          </a:prstGeom>
        </p:spPr>
      </p:pic>
      <p:sp>
        <p:nvSpPr>
          <p:cNvPr id="5" name="TextBox 4"/>
          <p:cNvSpPr txBox="1"/>
          <p:nvPr/>
        </p:nvSpPr>
        <p:spPr>
          <a:xfrm>
            <a:off x="560568" y="3617830"/>
            <a:ext cx="2993127" cy="923330"/>
          </a:xfrm>
          <a:prstGeom prst="rect">
            <a:avLst/>
          </a:prstGeom>
          <a:noFill/>
        </p:spPr>
        <p:txBody>
          <a:bodyPr wrap="none" rtlCol="0">
            <a:spAutoFit/>
          </a:bodyPr>
          <a:lstStyle/>
          <a:p>
            <a:r>
              <a:rPr lang="en-US" dirty="0"/>
              <a:t>Note: The </a:t>
            </a:r>
            <a:r>
              <a:rPr lang="en-US" dirty="0" err="1"/>
              <a:t>ffnn</a:t>
            </a:r>
            <a:r>
              <a:rPr lang="en-US" dirty="0"/>
              <a:t> is independent</a:t>
            </a:r>
          </a:p>
          <a:p>
            <a:r>
              <a:rPr lang="en-US" dirty="0"/>
              <a:t>for each word.</a:t>
            </a:r>
          </a:p>
          <a:p>
            <a:r>
              <a:rPr lang="en-US" dirty="0"/>
              <a:t>Hence can be parallelized.</a:t>
            </a:r>
          </a:p>
        </p:txBody>
      </p:sp>
    </p:spTree>
    <p:extLst>
      <p:ext uri="{BB962C8B-B14F-4D97-AF65-F5344CB8AC3E}">
        <p14:creationId xmlns:p14="http://schemas.microsoft.com/office/powerpoint/2010/main" val="37539042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8" y="1093726"/>
            <a:ext cx="2093518" cy="615553"/>
          </a:xfrm>
          <a:prstGeom prst="rect">
            <a:avLst/>
          </a:prstGeom>
        </p:spPr>
        <p:txBody>
          <a:bodyPr wrap="square">
            <a:spAutoFit/>
          </a:bodyPr>
          <a:lstStyle/>
          <a:p>
            <a:pPr>
              <a:lnSpc>
                <a:spcPct val="150000"/>
              </a:lnSpc>
            </a:pPr>
            <a:r>
              <a:rPr lang="en-CA" altLang="zh-CN" sz="2400" dirty="0">
                <a:solidFill>
                  <a:srgbClr val="FF0000"/>
                </a:solidFill>
                <a:latin typeface="Microsoft YaHei" panose="020B0503020204020204" pitchFamily="34" charset="-122"/>
                <a:ea typeface="Microsoft YaHei" panose="020B0503020204020204" pitchFamily="34" charset="-122"/>
              </a:rPr>
              <a:t>Self Attention</a:t>
            </a:r>
            <a:endParaRPr lang="en-US" altLang="zh-CN" sz="2400" dirty="0">
              <a:solidFill>
                <a:srgbClr val="FF0000"/>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5" name="TextBox 4"/>
          <p:cNvSpPr txBox="1"/>
          <p:nvPr/>
        </p:nvSpPr>
        <p:spPr>
          <a:xfrm>
            <a:off x="195165" y="3175223"/>
            <a:ext cx="3909725" cy="2308324"/>
          </a:xfrm>
          <a:prstGeom prst="rect">
            <a:avLst/>
          </a:prstGeom>
          <a:noFill/>
        </p:spPr>
        <p:txBody>
          <a:bodyPr wrap="none" rtlCol="0">
            <a:spAutoFit/>
          </a:bodyPr>
          <a:lstStyle/>
          <a:p>
            <a:r>
              <a:rPr lang="en-US" dirty="0"/>
              <a:t>First we create three vectors</a:t>
            </a:r>
          </a:p>
          <a:p>
            <a:r>
              <a:rPr lang="en-US" dirty="0"/>
              <a:t>by multiplying input embedding</a:t>
            </a:r>
          </a:p>
          <a:p>
            <a:r>
              <a:rPr lang="en-US" dirty="0"/>
              <a:t>(1x512)</a:t>
            </a:r>
            <a:r>
              <a:rPr lang="zh-CN" altLang="en-US" dirty="0"/>
              <a:t> </a:t>
            </a:r>
            <a:r>
              <a:rPr lang="en-US" dirty="0"/>
              <a:t>x</a:t>
            </a:r>
            <a:r>
              <a:rPr lang="en-US" baseline="-25000" dirty="0"/>
              <a:t>i</a:t>
            </a:r>
            <a:r>
              <a:rPr lang="en-US" dirty="0"/>
              <a:t> with three matrices (64x512):</a:t>
            </a:r>
          </a:p>
          <a:p>
            <a:endParaRPr lang="en-US" dirty="0"/>
          </a:p>
          <a:p>
            <a:r>
              <a:rPr lang="en-US" dirty="0"/>
              <a:t>q</a:t>
            </a:r>
            <a:r>
              <a:rPr lang="en-US" baseline="-25000" dirty="0"/>
              <a:t>i</a:t>
            </a:r>
            <a:r>
              <a:rPr lang="en-US" dirty="0"/>
              <a:t> = x</a:t>
            </a:r>
            <a:r>
              <a:rPr lang="en-US" baseline="-25000" dirty="0"/>
              <a:t>i</a:t>
            </a:r>
            <a:r>
              <a:rPr lang="en-US" dirty="0"/>
              <a:t> W</a:t>
            </a:r>
            <a:r>
              <a:rPr lang="en-US" baseline="30000" dirty="0"/>
              <a:t>Q</a:t>
            </a:r>
            <a:endParaRPr lang="en-US" dirty="0"/>
          </a:p>
          <a:p>
            <a:r>
              <a:rPr lang="en-US" dirty="0"/>
              <a:t>K</a:t>
            </a:r>
            <a:r>
              <a:rPr lang="en-US" baseline="-25000" dirty="0"/>
              <a:t>i</a:t>
            </a:r>
            <a:r>
              <a:rPr lang="en-US" dirty="0"/>
              <a:t> = x</a:t>
            </a:r>
            <a:r>
              <a:rPr lang="en-US" baseline="-25000" dirty="0"/>
              <a:t>i</a:t>
            </a:r>
            <a:r>
              <a:rPr lang="en-US" dirty="0"/>
              <a:t> W</a:t>
            </a:r>
            <a:r>
              <a:rPr lang="en-US" baseline="30000" dirty="0"/>
              <a:t>K</a:t>
            </a:r>
            <a:endParaRPr lang="en-US" dirty="0"/>
          </a:p>
          <a:p>
            <a:r>
              <a:rPr lang="en-US" dirty="0"/>
              <a:t>V</a:t>
            </a:r>
            <a:r>
              <a:rPr lang="en-US" baseline="-25000" dirty="0"/>
              <a:t>i</a:t>
            </a:r>
            <a:r>
              <a:rPr lang="en-US" dirty="0"/>
              <a:t> = x</a:t>
            </a:r>
            <a:r>
              <a:rPr lang="en-US" baseline="-25000" dirty="0"/>
              <a:t>i </a:t>
            </a:r>
            <a:r>
              <a:rPr lang="en-US" dirty="0"/>
              <a:t>W</a:t>
            </a:r>
            <a:r>
              <a:rPr lang="en-US" baseline="30000" dirty="0"/>
              <a:t>V</a:t>
            </a:r>
            <a:endParaRPr lang="en-US" dirty="0"/>
          </a:p>
          <a:p>
            <a:endParaRPr lang="en-US" dirty="0"/>
          </a:p>
        </p:txBody>
      </p:sp>
      <p:pic>
        <p:nvPicPr>
          <p:cNvPr id="3" name="Picture 2"/>
          <p:cNvPicPr>
            <a:picLocks noChangeAspect="1"/>
          </p:cNvPicPr>
          <p:nvPr/>
        </p:nvPicPr>
        <p:blipFill>
          <a:blip r:embed="rId3"/>
          <a:stretch>
            <a:fillRect/>
          </a:stretch>
        </p:blipFill>
        <p:spPr>
          <a:xfrm>
            <a:off x="3910879" y="1093726"/>
            <a:ext cx="8042497" cy="5073667"/>
          </a:xfrm>
          <a:prstGeom prst="rect">
            <a:avLst/>
          </a:prstGeom>
        </p:spPr>
      </p:pic>
    </p:spTree>
    <p:extLst>
      <p:ext uri="{BB962C8B-B14F-4D97-AF65-F5344CB8AC3E}">
        <p14:creationId xmlns:p14="http://schemas.microsoft.com/office/powerpoint/2010/main" val="27232468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8" y="1093726"/>
            <a:ext cx="2093518" cy="615553"/>
          </a:xfrm>
          <a:prstGeom prst="rect">
            <a:avLst/>
          </a:prstGeom>
        </p:spPr>
        <p:txBody>
          <a:bodyPr wrap="square">
            <a:spAutoFit/>
          </a:bodyPr>
          <a:lstStyle/>
          <a:p>
            <a:pPr>
              <a:lnSpc>
                <a:spcPct val="150000"/>
              </a:lnSpc>
            </a:pPr>
            <a:r>
              <a:rPr lang="en-CA" altLang="zh-CN" sz="2400" dirty="0">
                <a:solidFill>
                  <a:srgbClr val="FF0000"/>
                </a:solidFill>
                <a:latin typeface="Microsoft YaHei" panose="020B0503020204020204" pitchFamily="34" charset="-122"/>
                <a:ea typeface="Microsoft YaHei" panose="020B0503020204020204" pitchFamily="34" charset="-122"/>
              </a:rPr>
              <a:t>Self Attention</a:t>
            </a:r>
            <a:endParaRPr lang="en-US" altLang="zh-CN" sz="2400" dirty="0">
              <a:solidFill>
                <a:srgbClr val="FF0000"/>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5" name="TextBox 4"/>
          <p:cNvSpPr txBox="1"/>
          <p:nvPr/>
        </p:nvSpPr>
        <p:spPr>
          <a:xfrm>
            <a:off x="195165" y="3175223"/>
            <a:ext cx="2929007" cy="1200329"/>
          </a:xfrm>
          <a:prstGeom prst="rect">
            <a:avLst/>
          </a:prstGeom>
          <a:noFill/>
        </p:spPr>
        <p:txBody>
          <a:bodyPr wrap="none" rtlCol="0">
            <a:spAutoFit/>
          </a:bodyPr>
          <a:lstStyle/>
          <a:p>
            <a:r>
              <a:rPr lang="en-US" dirty="0"/>
              <a:t>Now we need to calculate</a:t>
            </a:r>
          </a:p>
          <a:p>
            <a:r>
              <a:rPr lang="en-US" dirty="0"/>
              <a:t>a score to determine how </a:t>
            </a:r>
          </a:p>
          <a:p>
            <a:r>
              <a:rPr lang="en-US" dirty="0"/>
              <a:t>much focus to place on other</a:t>
            </a:r>
          </a:p>
          <a:p>
            <a:r>
              <a:rPr lang="en-US" dirty="0"/>
              <a:t>Parts of the input.</a:t>
            </a:r>
          </a:p>
        </p:txBody>
      </p:sp>
      <p:pic>
        <p:nvPicPr>
          <p:cNvPr id="2" name="Picture 1"/>
          <p:cNvPicPr>
            <a:picLocks noChangeAspect="1"/>
          </p:cNvPicPr>
          <p:nvPr/>
        </p:nvPicPr>
        <p:blipFill>
          <a:blip r:embed="rId3"/>
          <a:stretch>
            <a:fillRect/>
          </a:stretch>
        </p:blipFill>
        <p:spPr>
          <a:xfrm>
            <a:off x="3416419" y="1386625"/>
            <a:ext cx="8699500" cy="4546600"/>
          </a:xfrm>
          <a:prstGeom prst="rect">
            <a:avLst/>
          </a:prstGeom>
        </p:spPr>
      </p:pic>
    </p:spTree>
    <p:extLst>
      <p:ext uri="{BB962C8B-B14F-4D97-AF65-F5344CB8AC3E}">
        <p14:creationId xmlns:p14="http://schemas.microsoft.com/office/powerpoint/2010/main" val="8754667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8" y="1093726"/>
            <a:ext cx="2093518" cy="615553"/>
          </a:xfrm>
          <a:prstGeom prst="rect">
            <a:avLst/>
          </a:prstGeom>
        </p:spPr>
        <p:txBody>
          <a:bodyPr wrap="square">
            <a:spAutoFit/>
          </a:bodyPr>
          <a:lstStyle/>
          <a:p>
            <a:pPr>
              <a:lnSpc>
                <a:spcPct val="150000"/>
              </a:lnSpc>
            </a:pPr>
            <a:r>
              <a:rPr lang="en-CA" altLang="zh-CN" sz="2400" dirty="0">
                <a:solidFill>
                  <a:srgbClr val="FF0000"/>
                </a:solidFill>
                <a:latin typeface="Microsoft YaHei" panose="020B0503020204020204" pitchFamily="34" charset="-122"/>
                <a:ea typeface="Microsoft YaHei" panose="020B0503020204020204" pitchFamily="34" charset="-122"/>
              </a:rPr>
              <a:t>Self Attention</a:t>
            </a:r>
            <a:endParaRPr lang="en-US" altLang="zh-CN" sz="2400" dirty="0">
              <a:solidFill>
                <a:srgbClr val="FF0000"/>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6" name="Picture 5"/>
          <p:cNvPicPr>
            <a:picLocks noChangeAspect="1"/>
          </p:cNvPicPr>
          <p:nvPr/>
        </p:nvPicPr>
        <p:blipFill>
          <a:blip r:embed="rId3"/>
          <a:stretch>
            <a:fillRect/>
          </a:stretch>
        </p:blipFill>
        <p:spPr>
          <a:xfrm>
            <a:off x="4594776" y="0"/>
            <a:ext cx="7216048" cy="6858000"/>
          </a:xfrm>
          <a:prstGeom prst="rect">
            <a:avLst/>
          </a:prstGeom>
        </p:spPr>
      </p:pic>
      <p:sp>
        <p:nvSpPr>
          <p:cNvPr id="7" name="TextBox 6"/>
          <p:cNvSpPr txBox="1"/>
          <p:nvPr/>
        </p:nvSpPr>
        <p:spPr>
          <a:xfrm>
            <a:off x="6587540" y="5696435"/>
            <a:ext cx="2433328" cy="461665"/>
          </a:xfrm>
          <a:prstGeom prst="rect">
            <a:avLst/>
          </a:prstGeom>
          <a:noFill/>
        </p:spPr>
        <p:txBody>
          <a:bodyPr wrap="none" rtlCol="0">
            <a:spAutoFit/>
          </a:bodyPr>
          <a:lstStyle/>
          <a:p>
            <a:r>
              <a:rPr lang="en-US" sz="2400" dirty="0"/>
              <a:t>z</a:t>
            </a:r>
            <a:r>
              <a:rPr lang="en-US" sz="2400" baseline="-25000" dirty="0"/>
              <a:t>1</a:t>
            </a:r>
            <a:r>
              <a:rPr lang="en-US" sz="2400" dirty="0"/>
              <a:t>= 0.88v</a:t>
            </a:r>
            <a:r>
              <a:rPr lang="en-US" sz="2400" baseline="-25000" dirty="0"/>
              <a:t>1</a:t>
            </a:r>
            <a:r>
              <a:rPr lang="en-US" sz="2400" dirty="0"/>
              <a:t>+ 0.12v</a:t>
            </a:r>
            <a:r>
              <a:rPr lang="en-US" sz="2400" baseline="-25000" dirty="0"/>
              <a:t>2</a:t>
            </a:r>
            <a:endParaRPr lang="en-US" sz="2400" dirty="0"/>
          </a:p>
        </p:txBody>
      </p:sp>
      <p:pic>
        <p:nvPicPr>
          <p:cNvPr id="8" name="Picture 7"/>
          <p:cNvPicPr>
            <a:picLocks noChangeAspect="1"/>
          </p:cNvPicPr>
          <p:nvPr/>
        </p:nvPicPr>
        <p:blipFill>
          <a:blip r:embed="rId4"/>
          <a:stretch>
            <a:fillRect/>
          </a:stretch>
        </p:blipFill>
        <p:spPr>
          <a:xfrm>
            <a:off x="-309038" y="3239967"/>
            <a:ext cx="5102998" cy="1994340"/>
          </a:xfrm>
          <a:prstGeom prst="rect">
            <a:avLst/>
          </a:prstGeom>
        </p:spPr>
      </p:pic>
      <p:sp>
        <p:nvSpPr>
          <p:cNvPr id="9" name="TextBox 8"/>
          <p:cNvSpPr txBox="1"/>
          <p:nvPr/>
        </p:nvSpPr>
        <p:spPr>
          <a:xfrm>
            <a:off x="142143" y="2636396"/>
            <a:ext cx="1221308" cy="461665"/>
          </a:xfrm>
          <a:prstGeom prst="rect">
            <a:avLst/>
          </a:prstGeom>
          <a:noFill/>
        </p:spPr>
        <p:txBody>
          <a:bodyPr wrap="none" rtlCol="0">
            <a:spAutoFit/>
          </a:bodyPr>
          <a:lstStyle/>
          <a:p>
            <a:r>
              <a:rPr lang="en-US" sz="2400" dirty="0"/>
              <a:t>Formula</a:t>
            </a:r>
          </a:p>
        </p:txBody>
      </p:sp>
      <p:sp>
        <p:nvSpPr>
          <p:cNvPr id="2" name="TextBox 1"/>
          <p:cNvSpPr txBox="1"/>
          <p:nvPr/>
        </p:nvSpPr>
        <p:spPr>
          <a:xfrm>
            <a:off x="142143" y="5465602"/>
            <a:ext cx="4237057" cy="461665"/>
          </a:xfrm>
          <a:prstGeom prst="rect">
            <a:avLst/>
          </a:prstGeom>
          <a:noFill/>
        </p:spPr>
        <p:txBody>
          <a:bodyPr wrap="none" rtlCol="0">
            <a:spAutoFit/>
          </a:bodyPr>
          <a:lstStyle/>
          <a:p>
            <a:r>
              <a:rPr lang="en-US" sz="2400" dirty="0" err="1"/>
              <a:t>d</a:t>
            </a:r>
            <a:r>
              <a:rPr lang="en-US" sz="2400" baseline="-25000" dirty="0" err="1"/>
              <a:t>k</a:t>
            </a:r>
            <a:r>
              <a:rPr lang="en-US" sz="2400" dirty="0"/>
              <a:t>=64 is dimension of key vector</a:t>
            </a:r>
          </a:p>
        </p:txBody>
      </p:sp>
      <p:sp>
        <p:nvSpPr>
          <p:cNvPr id="3" name="TextBox 2"/>
          <p:cNvSpPr txBox="1"/>
          <p:nvPr/>
        </p:nvSpPr>
        <p:spPr>
          <a:xfrm>
            <a:off x="7023208" y="5119210"/>
            <a:ext cx="300082" cy="369332"/>
          </a:xfrm>
          <a:prstGeom prst="rect">
            <a:avLst/>
          </a:prstGeom>
          <a:noFill/>
        </p:spPr>
        <p:txBody>
          <a:bodyPr wrap="none" rtlCol="0">
            <a:spAutoFit/>
          </a:bodyPr>
          <a:lstStyle/>
          <a:p>
            <a:r>
              <a:rPr lang="en-US" dirty="0"/>
              <a:t>~</a:t>
            </a:r>
          </a:p>
        </p:txBody>
      </p:sp>
      <p:sp>
        <p:nvSpPr>
          <p:cNvPr id="20" name="TextBox 19"/>
          <p:cNvSpPr txBox="1"/>
          <p:nvPr/>
        </p:nvSpPr>
        <p:spPr>
          <a:xfrm>
            <a:off x="9176741" y="5118843"/>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1882829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0773" y="1247678"/>
            <a:ext cx="2285935"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Multiple heads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9" name="TextBox 8"/>
          <p:cNvSpPr txBox="1"/>
          <p:nvPr/>
        </p:nvSpPr>
        <p:spPr>
          <a:xfrm>
            <a:off x="188025" y="2629132"/>
            <a:ext cx="3078665" cy="3416320"/>
          </a:xfrm>
          <a:prstGeom prst="rect">
            <a:avLst/>
          </a:prstGeom>
          <a:noFill/>
        </p:spPr>
        <p:txBody>
          <a:bodyPr wrap="square" rtlCol="0">
            <a:spAutoFit/>
          </a:bodyPr>
          <a:lstStyle/>
          <a:p>
            <a:pPr marL="457200" indent="-457200">
              <a:buAutoNum type="arabicPeriod"/>
            </a:pPr>
            <a:r>
              <a:rPr lang="en-US" sz="2400" dirty="0"/>
              <a:t>It expands the model’s ability to focus on different positions.</a:t>
            </a:r>
          </a:p>
          <a:p>
            <a:pPr marL="457200" indent="-457200">
              <a:buAutoNum type="arabicPeriod"/>
            </a:pPr>
            <a:r>
              <a:rPr lang="en-US" sz="2400" dirty="0"/>
              <a:t>It gives the attention layer multiple “representation subspaces”</a:t>
            </a:r>
          </a:p>
        </p:txBody>
      </p:sp>
      <p:pic>
        <p:nvPicPr>
          <p:cNvPr id="2" name="Picture 1"/>
          <p:cNvPicPr>
            <a:picLocks noChangeAspect="1"/>
          </p:cNvPicPr>
          <p:nvPr/>
        </p:nvPicPr>
        <p:blipFill>
          <a:blip r:embed="rId3"/>
          <a:stretch>
            <a:fillRect/>
          </a:stretch>
        </p:blipFill>
        <p:spPr>
          <a:xfrm>
            <a:off x="3266690" y="1326749"/>
            <a:ext cx="8925311" cy="4234701"/>
          </a:xfrm>
          <a:prstGeom prst="rect">
            <a:avLst/>
          </a:prstGeom>
        </p:spPr>
      </p:pic>
    </p:spTree>
    <p:extLst>
      <p:ext uri="{BB962C8B-B14F-4D97-AF65-F5344CB8AC3E}">
        <p14:creationId xmlns:p14="http://schemas.microsoft.com/office/powerpoint/2010/main" val="34913958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664162"/>
            <a:ext cx="1805792" cy="3351046"/>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The output is expecting only a 2x4</a:t>
            </a:r>
          </a:p>
          <a:p>
            <a:pPr>
              <a:lnSpc>
                <a:spcPct val="150000"/>
              </a:lnSpc>
            </a:pPr>
            <a:r>
              <a:rPr lang="en-CA" altLang="zh-CN" sz="2400">
                <a:solidFill>
                  <a:srgbClr val="2E4864"/>
                </a:solidFill>
                <a:latin typeface="Microsoft YaHei" panose="020B0503020204020204" pitchFamily="34" charset="-122"/>
                <a:ea typeface="Microsoft YaHei" panose="020B0503020204020204" pitchFamily="34" charset="-122"/>
              </a:rPr>
              <a:t> </a:t>
            </a:r>
            <a:r>
              <a:rPr lang="en-CA" altLang="zh-CN" sz="2400" dirty="0">
                <a:solidFill>
                  <a:srgbClr val="2E4864"/>
                </a:solidFill>
                <a:latin typeface="Microsoft YaHei" panose="020B0503020204020204" pitchFamily="34" charset="-122"/>
                <a:ea typeface="Microsoft YaHei" panose="020B0503020204020204" pitchFamily="34" charset="-122"/>
              </a:rPr>
              <a:t>matrix, hence, </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0" name="Picture 19"/>
          <p:cNvPicPr>
            <a:picLocks noChangeAspect="1"/>
          </p:cNvPicPr>
          <p:nvPr/>
        </p:nvPicPr>
        <p:blipFill>
          <a:blip r:embed="rId3"/>
          <a:stretch>
            <a:fillRect/>
          </a:stretch>
        </p:blipFill>
        <p:spPr>
          <a:xfrm>
            <a:off x="1690340" y="891270"/>
            <a:ext cx="10672731" cy="5904230"/>
          </a:xfrm>
          <a:prstGeom prst="rect">
            <a:avLst/>
          </a:prstGeom>
        </p:spPr>
      </p:pic>
    </p:spTree>
    <p:extLst>
      <p:ext uri="{BB962C8B-B14F-4D97-AF65-F5344CB8AC3E}">
        <p14:creationId xmlns:p14="http://schemas.microsoft.com/office/powerpoint/2010/main" val="41181719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20658" y="630008"/>
            <a:ext cx="7523491"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Representing the input order (positional encoding) </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 name="TextBox 1"/>
          <p:cNvSpPr txBox="1"/>
          <p:nvPr/>
        </p:nvSpPr>
        <p:spPr>
          <a:xfrm>
            <a:off x="671500" y="1347060"/>
            <a:ext cx="11520500" cy="1938992"/>
          </a:xfrm>
          <a:prstGeom prst="rect">
            <a:avLst/>
          </a:prstGeom>
          <a:noFill/>
        </p:spPr>
        <p:txBody>
          <a:bodyPr wrap="square" rtlCol="0">
            <a:spAutoFit/>
          </a:bodyPr>
          <a:lstStyle/>
          <a:p>
            <a:r>
              <a:rPr lang="en-US" sz="2400" dirty="0"/>
              <a:t>The transformer adds a vector to each input embedding. These vectors follow a specific pattern that the model learns, which helps it determine the position of each word, or the distance between different words in the sequence. The intuition here is that adding these values to the </a:t>
            </a:r>
            <a:r>
              <a:rPr lang="en-US" sz="2400" dirty="0" err="1"/>
              <a:t>embeddings</a:t>
            </a:r>
            <a:r>
              <a:rPr lang="en-US" sz="2400" dirty="0"/>
              <a:t> provides meaningful distances between the embedding vectors once they’re projected into Q/K/V vectors and during dot-product attention.</a:t>
            </a:r>
          </a:p>
        </p:txBody>
      </p:sp>
      <p:pic>
        <p:nvPicPr>
          <p:cNvPr id="3" name="Picture 2"/>
          <p:cNvPicPr>
            <a:picLocks noChangeAspect="1"/>
          </p:cNvPicPr>
          <p:nvPr/>
        </p:nvPicPr>
        <p:blipFill>
          <a:blip r:embed="rId3"/>
          <a:stretch>
            <a:fillRect/>
          </a:stretch>
        </p:blipFill>
        <p:spPr>
          <a:xfrm>
            <a:off x="5101645" y="3361780"/>
            <a:ext cx="6339930" cy="3496220"/>
          </a:xfrm>
          <a:prstGeom prst="rect">
            <a:avLst/>
          </a:prstGeom>
        </p:spPr>
      </p:pic>
      <p:sp>
        <p:nvSpPr>
          <p:cNvPr id="5" name="TextBox 4"/>
          <p:cNvSpPr txBox="1"/>
          <p:nvPr/>
        </p:nvSpPr>
        <p:spPr>
          <a:xfrm>
            <a:off x="175214" y="4387579"/>
            <a:ext cx="4690887" cy="923330"/>
          </a:xfrm>
          <a:prstGeom prst="rect">
            <a:avLst/>
          </a:prstGeom>
          <a:noFill/>
        </p:spPr>
        <p:txBody>
          <a:bodyPr wrap="square" rtlCol="0">
            <a:spAutoFit/>
          </a:bodyPr>
          <a:lstStyle/>
          <a:p>
            <a:r>
              <a:rPr lang="en-US" dirty="0"/>
              <a:t>positional encoding ref</a:t>
            </a:r>
            <a:r>
              <a:rPr lang="en-US" altLang="zh-CN" dirty="0"/>
              <a:t>erence</a:t>
            </a:r>
            <a:r>
              <a:rPr lang="en-US" dirty="0"/>
              <a:t> https://</a:t>
            </a:r>
            <a:r>
              <a:rPr lang="en-US" dirty="0" err="1"/>
              <a:t>kazemnejad.com</a:t>
            </a:r>
            <a:r>
              <a:rPr lang="en-US" dirty="0"/>
              <a:t>/blog/</a:t>
            </a:r>
            <a:r>
              <a:rPr lang="en-US" dirty="0" err="1"/>
              <a:t>transformer_architecture_positional_encoding</a:t>
            </a:r>
            <a:r>
              <a:rPr lang="en-US" dirty="0"/>
              <a:t>/  </a:t>
            </a:r>
          </a:p>
        </p:txBody>
      </p:sp>
    </p:spTree>
    <p:extLst>
      <p:ext uri="{BB962C8B-B14F-4D97-AF65-F5344CB8AC3E}">
        <p14:creationId xmlns:p14="http://schemas.microsoft.com/office/powerpoint/2010/main" val="29368048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69194" y="1091736"/>
            <a:ext cx="4425582"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Add and Normalize </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 name="TextBox 1"/>
          <p:cNvSpPr txBox="1"/>
          <p:nvPr/>
        </p:nvSpPr>
        <p:spPr>
          <a:xfrm>
            <a:off x="169194" y="1982108"/>
            <a:ext cx="4718189" cy="1938992"/>
          </a:xfrm>
          <a:prstGeom prst="rect">
            <a:avLst/>
          </a:prstGeom>
          <a:noFill/>
        </p:spPr>
        <p:txBody>
          <a:bodyPr wrap="square" rtlCol="0">
            <a:spAutoFit/>
          </a:bodyPr>
          <a:lstStyle/>
          <a:p>
            <a:r>
              <a:rPr lang="en-US" sz="2400" dirty="0"/>
              <a:t>In order to regulate the computation, this is a normalization layer so that each feature (column) have the same average and deviation. </a:t>
            </a:r>
          </a:p>
        </p:txBody>
      </p:sp>
      <p:pic>
        <p:nvPicPr>
          <p:cNvPr id="5" name="Picture 4"/>
          <p:cNvPicPr>
            <a:picLocks noChangeAspect="1"/>
          </p:cNvPicPr>
          <p:nvPr/>
        </p:nvPicPr>
        <p:blipFill>
          <a:blip r:embed="rId3"/>
          <a:stretch>
            <a:fillRect/>
          </a:stretch>
        </p:blipFill>
        <p:spPr>
          <a:xfrm>
            <a:off x="4925863" y="0"/>
            <a:ext cx="7331676" cy="6858000"/>
          </a:xfrm>
          <a:prstGeom prst="rect">
            <a:avLst/>
          </a:prstGeom>
        </p:spPr>
      </p:pic>
    </p:spTree>
    <p:extLst>
      <p:ext uri="{BB962C8B-B14F-4D97-AF65-F5344CB8AC3E}">
        <p14:creationId xmlns:p14="http://schemas.microsoft.com/office/powerpoint/2010/main" val="136679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71500" y="1039411"/>
            <a:ext cx="4425582"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Layer Normalization (Hinton) </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 name="TextBox 1"/>
          <p:cNvSpPr txBox="1"/>
          <p:nvPr/>
        </p:nvSpPr>
        <p:spPr>
          <a:xfrm>
            <a:off x="209700" y="1885889"/>
            <a:ext cx="5078235" cy="830997"/>
          </a:xfrm>
          <a:prstGeom prst="rect">
            <a:avLst/>
          </a:prstGeom>
          <a:noFill/>
        </p:spPr>
        <p:txBody>
          <a:bodyPr wrap="square" rtlCol="0">
            <a:spAutoFit/>
          </a:bodyPr>
          <a:lstStyle/>
          <a:p>
            <a:r>
              <a:rPr lang="en-US" sz="2400" dirty="0"/>
              <a:t>Layer normalization normalizes the inputs across the features.</a:t>
            </a:r>
          </a:p>
        </p:txBody>
      </p:sp>
      <p:pic>
        <p:nvPicPr>
          <p:cNvPr id="5" name="Picture 4"/>
          <p:cNvPicPr>
            <a:picLocks noChangeAspect="1"/>
          </p:cNvPicPr>
          <p:nvPr/>
        </p:nvPicPr>
        <p:blipFill>
          <a:blip r:embed="rId3"/>
          <a:stretch>
            <a:fillRect/>
          </a:stretch>
        </p:blipFill>
        <p:spPr>
          <a:xfrm>
            <a:off x="5792200" y="1506822"/>
            <a:ext cx="6399800" cy="4641296"/>
          </a:xfrm>
          <a:prstGeom prst="rect">
            <a:avLst/>
          </a:prstGeom>
        </p:spPr>
      </p:pic>
      <p:pic>
        <p:nvPicPr>
          <p:cNvPr id="6" name="Picture 5" descr="Screen Shot 2020-01-12 at 1.13.2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954538"/>
            <a:ext cx="5792200" cy="3399991"/>
          </a:xfrm>
          <a:prstGeom prst="rect">
            <a:avLst/>
          </a:prstGeom>
        </p:spPr>
      </p:pic>
    </p:spTree>
    <p:extLst>
      <p:ext uri="{BB962C8B-B14F-4D97-AF65-F5344CB8AC3E}">
        <p14:creationId xmlns:p14="http://schemas.microsoft.com/office/powerpoint/2010/main" val="15600333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100970" y="-143689"/>
            <a:ext cx="5308774" cy="789960"/>
          </a:xfrm>
          <a:prstGeom prst="rect">
            <a:avLst/>
          </a:prstGeom>
        </p:spPr>
        <p:txBody>
          <a:bodyPr wrap="square">
            <a:spAutoFit/>
          </a:bodyPr>
          <a:lstStyle/>
          <a:p>
            <a:pPr>
              <a:lnSpc>
                <a:spcPct val="150000"/>
              </a:lnSpc>
            </a:pPr>
            <a:r>
              <a:rPr lang="en-CA" altLang="zh-CN" sz="3200" dirty="0">
                <a:solidFill>
                  <a:srgbClr val="FF0000"/>
                </a:solidFill>
                <a:latin typeface="Microsoft YaHei" panose="020B0503020204020204" pitchFamily="34" charset="-122"/>
                <a:ea typeface="Microsoft YaHei" panose="020B0503020204020204" pitchFamily="34" charset="-122"/>
              </a:rPr>
              <a:t>The complete transformer</a:t>
            </a:r>
            <a:endParaRPr lang="en-US" altLang="zh-CN" sz="3200" dirty="0">
              <a:solidFill>
                <a:srgbClr val="FF0000"/>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5" name="Picture 4"/>
          <p:cNvPicPr>
            <a:picLocks noChangeAspect="1"/>
          </p:cNvPicPr>
          <p:nvPr/>
        </p:nvPicPr>
        <p:blipFill>
          <a:blip r:embed="rId3"/>
          <a:stretch>
            <a:fillRect/>
          </a:stretch>
        </p:blipFill>
        <p:spPr>
          <a:xfrm>
            <a:off x="2076204" y="774762"/>
            <a:ext cx="10144835" cy="5764274"/>
          </a:xfrm>
          <a:prstGeom prst="rect">
            <a:avLst/>
          </a:prstGeom>
        </p:spPr>
      </p:pic>
      <p:sp>
        <p:nvSpPr>
          <p:cNvPr id="6" name="TextBox 5"/>
          <p:cNvSpPr txBox="1"/>
          <p:nvPr/>
        </p:nvSpPr>
        <p:spPr>
          <a:xfrm>
            <a:off x="-41571" y="1443252"/>
            <a:ext cx="2292846" cy="3416320"/>
          </a:xfrm>
          <a:prstGeom prst="rect">
            <a:avLst/>
          </a:prstGeom>
          <a:noFill/>
        </p:spPr>
        <p:txBody>
          <a:bodyPr wrap="square" rtlCol="0">
            <a:spAutoFit/>
          </a:bodyPr>
          <a:lstStyle/>
          <a:p>
            <a:r>
              <a:rPr lang="en-US" sz="2400" dirty="0">
                <a:solidFill>
                  <a:srgbClr val="FF0000"/>
                </a:solidFill>
              </a:rPr>
              <a:t>The encoder-decoder attention </a:t>
            </a:r>
            <a:r>
              <a:rPr lang="en-US" sz="2400" dirty="0"/>
              <a:t>is just like self attention, except it uses K, V from the top of encoder output, and its own Q</a:t>
            </a:r>
          </a:p>
        </p:txBody>
      </p:sp>
    </p:spTree>
    <p:extLst>
      <p:ext uri="{BB962C8B-B14F-4D97-AF65-F5344CB8AC3E}">
        <p14:creationId xmlns:p14="http://schemas.microsoft.com/office/powerpoint/2010/main" val="19491630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1. Fully connected network, </a:t>
            </a:r>
            <a:r>
              <a:rPr lang="en-CA" altLang="zh-CN" sz="2400" dirty="0" err="1">
                <a:solidFill>
                  <a:srgbClr val="2E4864"/>
                </a:solidFill>
                <a:latin typeface="Microsoft YaHei" panose="020B0503020204020204" pitchFamily="34" charset="-122"/>
                <a:ea typeface="Microsoft YaHei" panose="020B0503020204020204" pitchFamily="34" charset="-122"/>
              </a:rPr>
              <a:t>feedforward</a:t>
            </a:r>
            <a:r>
              <a:rPr lang="en-CA" altLang="zh-CN" sz="2400" dirty="0">
                <a:solidFill>
                  <a:srgbClr val="2E4864"/>
                </a:solidFill>
                <a:latin typeface="Microsoft YaHei" panose="020B0503020204020204" pitchFamily="34" charset="-122"/>
                <a:ea typeface="Microsoft YaHei" panose="020B0503020204020204" pitchFamily="34" charset="-122"/>
              </a:rPr>
              <a:t> network</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Picture 21"/>
          <p:cNvPicPr>
            <a:picLocks noChangeAspect="1"/>
          </p:cNvPicPr>
          <p:nvPr/>
        </p:nvPicPr>
        <p:blipFill>
          <a:blip r:embed="rId3"/>
          <a:srcRect/>
          <a:stretch>
            <a:fillRect/>
          </a:stretch>
        </p:blipFill>
        <p:spPr bwMode="auto">
          <a:xfrm>
            <a:off x="1142145" y="2348071"/>
            <a:ext cx="7035800" cy="3810000"/>
          </a:xfrm>
          <a:prstGeom prst="rect">
            <a:avLst/>
          </a:prstGeom>
          <a:noFill/>
          <a:ln w="9525">
            <a:noFill/>
            <a:miter lim="800000"/>
            <a:headEnd/>
            <a:tailEnd/>
          </a:ln>
        </p:spPr>
      </p:pic>
      <p:sp>
        <p:nvSpPr>
          <p:cNvPr id="2" name="TextBox 1"/>
          <p:cNvSpPr txBox="1"/>
          <p:nvPr/>
        </p:nvSpPr>
        <p:spPr>
          <a:xfrm>
            <a:off x="9005097" y="2367315"/>
            <a:ext cx="3131236" cy="830997"/>
          </a:xfrm>
          <a:prstGeom prst="rect">
            <a:avLst/>
          </a:prstGeom>
          <a:noFill/>
        </p:spPr>
        <p:txBody>
          <a:bodyPr wrap="none" rtlCol="0">
            <a:spAutoFit/>
          </a:bodyPr>
          <a:lstStyle/>
          <a:p>
            <a:r>
              <a:rPr lang="en-US" sz="2400" dirty="0"/>
              <a:t>To learn the weights on</a:t>
            </a:r>
          </a:p>
          <a:p>
            <a:r>
              <a:rPr lang="en-US" sz="2400" dirty="0"/>
              <a:t>the edges</a:t>
            </a:r>
          </a:p>
        </p:txBody>
      </p:sp>
    </p:spTree>
    <p:extLst>
      <p:ext uri="{BB962C8B-B14F-4D97-AF65-F5344CB8AC3E}">
        <p14:creationId xmlns:p14="http://schemas.microsoft.com/office/powerpoint/2010/main" val="32885531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2052" y="1401502"/>
            <a:ext cx="1843378" cy="2277547"/>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Decoder’s</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Output</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Linear</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Layer</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3" name="Picture 2"/>
          <p:cNvPicPr>
            <a:picLocks noChangeAspect="1"/>
          </p:cNvPicPr>
          <p:nvPr/>
        </p:nvPicPr>
        <p:blipFill>
          <a:blip r:embed="rId3"/>
          <a:stretch>
            <a:fillRect/>
          </a:stretch>
        </p:blipFill>
        <p:spPr>
          <a:xfrm>
            <a:off x="2572514" y="647952"/>
            <a:ext cx="9619486" cy="6210048"/>
          </a:xfrm>
          <a:prstGeom prst="rect">
            <a:avLst/>
          </a:prstGeom>
        </p:spPr>
      </p:pic>
    </p:spTree>
    <p:extLst>
      <p:ext uri="{BB962C8B-B14F-4D97-AF65-F5344CB8AC3E}">
        <p14:creationId xmlns:p14="http://schemas.microsoft.com/office/powerpoint/2010/main" val="14812568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2052" y="1401502"/>
            <a:ext cx="1843378" cy="2277547"/>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Decoder’s</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Output</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Linear</a:t>
            </a: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Layer</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5" name="Picture 4" descr="Screen Shot 2020-01-18 at 11.10.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8" y="720712"/>
            <a:ext cx="12192000" cy="6186089"/>
          </a:xfrm>
          <a:prstGeom prst="rect">
            <a:avLst/>
          </a:prstGeom>
        </p:spPr>
      </p:pic>
      <p:sp>
        <p:nvSpPr>
          <p:cNvPr id="6" name="TextBox 5"/>
          <p:cNvSpPr txBox="1"/>
          <p:nvPr/>
        </p:nvSpPr>
        <p:spPr>
          <a:xfrm>
            <a:off x="10063383" y="2828834"/>
            <a:ext cx="2124500" cy="830997"/>
          </a:xfrm>
          <a:prstGeom prst="rect">
            <a:avLst/>
          </a:prstGeom>
          <a:noFill/>
        </p:spPr>
        <p:txBody>
          <a:bodyPr wrap="none" rtlCol="0">
            <a:spAutoFit/>
          </a:bodyPr>
          <a:lstStyle/>
          <a:p>
            <a:r>
              <a:rPr lang="en-US" sz="2400" dirty="0"/>
              <a:t>But what about</a:t>
            </a:r>
          </a:p>
          <a:p>
            <a:r>
              <a:rPr lang="en-US" sz="2400" dirty="0"/>
              <a:t>Self-attention?</a:t>
            </a:r>
          </a:p>
        </p:txBody>
      </p:sp>
      <p:sp>
        <p:nvSpPr>
          <p:cNvPr id="7" name="TextBox 6"/>
          <p:cNvSpPr txBox="1"/>
          <p:nvPr/>
        </p:nvSpPr>
        <p:spPr>
          <a:xfrm>
            <a:off x="4979616" y="178074"/>
            <a:ext cx="1821532" cy="461665"/>
          </a:xfrm>
          <a:prstGeom prst="rect">
            <a:avLst/>
          </a:prstGeom>
          <a:noFill/>
        </p:spPr>
        <p:txBody>
          <a:bodyPr wrap="none" rtlCol="0">
            <a:spAutoFit/>
          </a:bodyPr>
          <a:lstStyle/>
          <a:p>
            <a:r>
              <a:rPr lang="en-US" sz="2400" dirty="0"/>
              <a:t>How it works</a:t>
            </a:r>
          </a:p>
        </p:txBody>
      </p:sp>
    </p:spTree>
    <p:extLst>
      <p:ext uri="{BB962C8B-B14F-4D97-AF65-F5344CB8AC3E}">
        <p14:creationId xmlns:p14="http://schemas.microsoft.com/office/powerpoint/2010/main" val="30036982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82051" y="1401502"/>
            <a:ext cx="8430631" cy="2831544"/>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But what about self-attention when the input is “incomplete”?</a:t>
            </a:r>
          </a:p>
          <a:p>
            <a:pPr>
              <a:lnSpc>
                <a:spcPct val="150000"/>
              </a:lnSpc>
            </a:pPr>
            <a:endParaRPr lang="en-CA" altLang="zh-CN" sz="2400" dirty="0">
              <a:solidFill>
                <a:srgbClr val="2E4864"/>
              </a:solidFill>
              <a:latin typeface="Microsoft YaHei" panose="020B0503020204020204" pitchFamily="34" charset="-122"/>
              <a:ea typeface="Microsoft YaHei" panose="020B0503020204020204" pitchFamily="34" charset="-122"/>
            </a:endParaRP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The solution is to set future unknown values with “-</a:t>
            </a:r>
            <a:r>
              <a:rPr lang="en-CA" altLang="zh-CN" sz="2400" dirty="0" err="1">
                <a:solidFill>
                  <a:srgbClr val="2E4864"/>
                </a:solidFill>
                <a:latin typeface="Microsoft YaHei" panose="020B0503020204020204" pitchFamily="34" charset="-122"/>
                <a:ea typeface="Microsoft YaHei" panose="020B0503020204020204" pitchFamily="34" charset="-122"/>
              </a:rPr>
              <a:t>inf</a:t>
            </a:r>
            <a:r>
              <a:rPr lang="en-CA" altLang="zh-CN" sz="2400" dirty="0">
                <a:solidFill>
                  <a:srgbClr val="2E4864"/>
                </a:solidFill>
                <a:latin typeface="Microsoft YaHei" panose="020B0503020204020204" pitchFamily="34" charset="-122"/>
                <a:ea typeface="Microsoft YaHei" panose="020B0503020204020204" pitchFamily="34" charset="-122"/>
              </a:rPr>
              <a:t>”.</a:t>
            </a:r>
          </a:p>
          <a:p>
            <a:pPr>
              <a:lnSpc>
                <a:spcPct val="150000"/>
              </a:lnSpc>
            </a:pPr>
            <a:endParaRPr lang="en-CA" altLang="zh-CN" sz="2400" dirty="0">
              <a:solidFill>
                <a:srgbClr val="2E4864"/>
              </a:solidFill>
              <a:latin typeface="Microsoft YaHei" panose="020B0503020204020204" pitchFamily="34" charset="-122"/>
              <a:ea typeface="Microsoft YaHei" panose="020B0503020204020204" pitchFamily="34" charset="-122"/>
            </a:endParaRPr>
          </a:p>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The same for Encoder-Decoder Attention.</a:t>
            </a: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Tree>
    <p:extLst>
      <p:ext uri="{BB962C8B-B14F-4D97-AF65-F5344CB8AC3E}">
        <p14:creationId xmlns:p14="http://schemas.microsoft.com/office/powerpoint/2010/main" val="13131000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23222" y="926463"/>
            <a:ext cx="515954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Training and the Loss Function</a:t>
            </a: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6" name="TextBox 5"/>
          <p:cNvSpPr txBox="1"/>
          <p:nvPr/>
        </p:nvSpPr>
        <p:spPr>
          <a:xfrm>
            <a:off x="9678549" y="2905808"/>
            <a:ext cx="2513451" cy="3785652"/>
          </a:xfrm>
          <a:prstGeom prst="rect">
            <a:avLst/>
          </a:prstGeom>
          <a:noFill/>
        </p:spPr>
        <p:txBody>
          <a:bodyPr wrap="square" rtlCol="0">
            <a:spAutoFit/>
          </a:bodyPr>
          <a:lstStyle/>
          <a:p>
            <a:r>
              <a:rPr lang="en-US" sz="2400" dirty="0"/>
              <a:t>We can use cross</a:t>
            </a:r>
          </a:p>
          <a:p>
            <a:r>
              <a:rPr lang="en-US" sz="2400" dirty="0"/>
              <a:t>Entropy.</a:t>
            </a:r>
          </a:p>
          <a:p>
            <a:endParaRPr lang="en-US" sz="2400" dirty="0"/>
          </a:p>
          <a:p>
            <a:r>
              <a:rPr lang="en-US" sz="2400" dirty="0"/>
              <a:t>We can also optimize two words at a time: using BEAM search: keep a few alternatives for the first word.</a:t>
            </a:r>
          </a:p>
        </p:txBody>
      </p:sp>
      <p:pic>
        <p:nvPicPr>
          <p:cNvPr id="2" name="Picture 1"/>
          <p:cNvPicPr>
            <a:picLocks noChangeAspect="1"/>
          </p:cNvPicPr>
          <p:nvPr/>
        </p:nvPicPr>
        <p:blipFill>
          <a:blip r:embed="rId3"/>
          <a:stretch>
            <a:fillRect/>
          </a:stretch>
        </p:blipFill>
        <p:spPr>
          <a:xfrm>
            <a:off x="970298" y="1699422"/>
            <a:ext cx="8436495" cy="4600505"/>
          </a:xfrm>
          <a:prstGeom prst="rect">
            <a:avLst/>
          </a:prstGeom>
        </p:spPr>
      </p:pic>
    </p:spTree>
    <p:extLst>
      <p:ext uri="{BB962C8B-B14F-4D97-AF65-F5344CB8AC3E}">
        <p14:creationId xmlns:p14="http://schemas.microsoft.com/office/powerpoint/2010/main" val="32791296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0" name="Title 1"/>
          <p:cNvSpPr txBox="1">
            <a:spLocks/>
          </p:cNvSpPr>
          <p:nvPr/>
        </p:nvSpPr>
        <p:spPr>
          <a:xfrm>
            <a:off x="1392291" y="1044178"/>
            <a:ext cx="9902565" cy="7402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rial" charset="0"/>
                <a:cs typeface="Arial" charset="0"/>
              </a:rPr>
              <a:t>Cross Entropy and KL (</a:t>
            </a:r>
            <a:r>
              <a:rPr lang="en-US" sz="3200" dirty="0" err="1">
                <a:latin typeface="Arial" charset="0"/>
                <a:cs typeface="Arial" charset="0"/>
              </a:rPr>
              <a:t>Kullback-Leibler</a:t>
            </a:r>
            <a:r>
              <a:rPr lang="en-US" sz="3200" dirty="0">
                <a:latin typeface="Arial" charset="0"/>
                <a:cs typeface="Arial" charset="0"/>
              </a:rPr>
              <a:t>) divergence</a:t>
            </a:r>
          </a:p>
        </p:txBody>
      </p:sp>
      <p:sp>
        <p:nvSpPr>
          <p:cNvPr id="22" name="Content Placeholder 2"/>
          <p:cNvSpPr txBox="1">
            <a:spLocks/>
          </p:cNvSpPr>
          <p:nvPr/>
        </p:nvSpPr>
        <p:spPr>
          <a:xfrm>
            <a:off x="478798" y="2195020"/>
            <a:ext cx="11446231" cy="42901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latin typeface="Arial" charset="0"/>
                <a:cs typeface="Arial" charset="0"/>
              </a:rPr>
              <a:t>Entropy</a:t>
            </a:r>
            <a:r>
              <a:rPr lang="en-US" dirty="0">
                <a:latin typeface="Arial" charset="0"/>
                <a:cs typeface="Arial" charset="0"/>
              </a:rPr>
              <a:t>: E(P) = - </a:t>
            </a:r>
            <a:r>
              <a:rPr lang="en-US" dirty="0" err="1">
                <a:latin typeface="Arial" charset="0"/>
                <a:cs typeface="Arial" charset="0"/>
              </a:rPr>
              <a:t>Σ</a:t>
            </a:r>
            <a:r>
              <a:rPr lang="en-US" baseline="-25000" dirty="0" err="1">
                <a:latin typeface="Arial" charset="0"/>
                <a:cs typeface="Arial" charset="0"/>
              </a:rPr>
              <a:t>i</a:t>
            </a:r>
            <a:r>
              <a:rPr lang="en-US" dirty="0" err="1">
                <a:latin typeface="Arial" charset="0"/>
                <a:cs typeface="Arial" charset="0"/>
              </a:rPr>
              <a:t>P</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a:t>
            </a:r>
            <a:r>
              <a:rPr lang="en-US" dirty="0" err="1">
                <a:latin typeface="Arial" charset="0"/>
                <a:cs typeface="Arial" charset="0"/>
              </a:rPr>
              <a:t>logP</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 - expected code length (also optimal)</a:t>
            </a:r>
          </a:p>
          <a:p>
            <a:r>
              <a:rPr lang="en-US" dirty="0">
                <a:solidFill>
                  <a:srgbClr val="FF0000"/>
                </a:solidFill>
                <a:latin typeface="Arial" charset="0"/>
                <a:cs typeface="Arial" charset="0"/>
              </a:rPr>
              <a:t>Cross Entropy</a:t>
            </a:r>
            <a:r>
              <a:rPr lang="en-US" dirty="0">
                <a:latin typeface="Arial" charset="0"/>
                <a:cs typeface="Arial" charset="0"/>
              </a:rPr>
              <a:t>: C(P) = - </a:t>
            </a:r>
            <a:r>
              <a:rPr lang="en-US" dirty="0" err="1">
                <a:latin typeface="Arial" charset="0"/>
                <a:cs typeface="Arial" charset="0"/>
              </a:rPr>
              <a:t>Σ</a:t>
            </a:r>
            <a:r>
              <a:rPr lang="en-US" baseline="-25000" dirty="0" err="1">
                <a:latin typeface="Arial" charset="0"/>
                <a:cs typeface="Arial" charset="0"/>
              </a:rPr>
              <a:t>i</a:t>
            </a:r>
            <a:r>
              <a:rPr lang="en-US" dirty="0" err="1">
                <a:latin typeface="Arial" charset="0"/>
                <a:cs typeface="Arial" charset="0"/>
              </a:rPr>
              <a:t>P</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 log Q(</a:t>
            </a:r>
            <a:r>
              <a:rPr lang="en-US" dirty="0" err="1">
                <a:latin typeface="Arial" charset="0"/>
                <a:cs typeface="Arial" charset="0"/>
              </a:rPr>
              <a:t>i</a:t>
            </a:r>
            <a:r>
              <a:rPr lang="en-US" dirty="0">
                <a:latin typeface="Arial" charset="0"/>
                <a:cs typeface="Arial" charset="0"/>
              </a:rPr>
              <a:t>) – expected coding </a:t>
            </a:r>
          </a:p>
          <a:p>
            <a:pPr>
              <a:buFont typeface="Wingdings" charset="0"/>
              <a:buNone/>
            </a:pPr>
            <a:r>
              <a:rPr lang="en-US" dirty="0">
                <a:latin typeface="Arial" charset="0"/>
                <a:cs typeface="Arial" charset="0"/>
              </a:rPr>
              <a:t>                                                         length using optimal code for Q</a:t>
            </a:r>
          </a:p>
          <a:p>
            <a:r>
              <a:rPr lang="en-US" dirty="0">
                <a:solidFill>
                  <a:srgbClr val="FF0000"/>
                </a:solidFill>
                <a:latin typeface="Arial" charset="0"/>
                <a:cs typeface="Arial" charset="0"/>
              </a:rPr>
              <a:t>KL divergence:</a:t>
            </a:r>
          </a:p>
          <a:p>
            <a:pPr marL="0" indent="0">
              <a:buNone/>
            </a:pPr>
            <a:r>
              <a:rPr lang="en-US" dirty="0">
                <a:solidFill>
                  <a:srgbClr val="FF0000"/>
                </a:solidFill>
                <a:latin typeface="Arial" charset="0"/>
                <a:cs typeface="Arial" charset="0"/>
              </a:rPr>
              <a:t>      D</a:t>
            </a:r>
            <a:r>
              <a:rPr lang="en-US" baseline="-25000" dirty="0">
                <a:solidFill>
                  <a:srgbClr val="FF0000"/>
                </a:solidFill>
                <a:latin typeface="Arial" charset="0"/>
                <a:cs typeface="Arial" charset="0"/>
              </a:rPr>
              <a:t>KL</a:t>
            </a:r>
            <a:r>
              <a:rPr lang="en-US" dirty="0">
                <a:solidFill>
                  <a:srgbClr val="FF0000"/>
                </a:solidFill>
                <a:latin typeface="Arial" charset="0"/>
                <a:cs typeface="Arial" charset="0"/>
              </a:rPr>
              <a:t>(P || Q) </a:t>
            </a:r>
            <a:r>
              <a:rPr lang="en-US" dirty="0">
                <a:latin typeface="Arial" charset="0"/>
                <a:cs typeface="Arial" charset="0"/>
              </a:rPr>
              <a:t>= </a:t>
            </a:r>
            <a:r>
              <a:rPr lang="en-US" dirty="0" err="1">
                <a:latin typeface="Arial" charset="0"/>
                <a:cs typeface="Arial" charset="0"/>
              </a:rPr>
              <a:t>Σ</a:t>
            </a:r>
            <a:r>
              <a:rPr lang="en-US" baseline="-25000" dirty="0" err="1">
                <a:latin typeface="Arial" charset="0"/>
                <a:cs typeface="Arial" charset="0"/>
              </a:rPr>
              <a:t>i</a:t>
            </a:r>
            <a:r>
              <a:rPr lang="en-US" dirty="0" err="1">
                <a:latin typeface="Arial" charset="0"/>
                <a:cs typeface="Arial" charset="0"/>
              </a:rPr>
              <a:t>P</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)log[P(</a:t>
            </a:r>
            <a:r>
              <a:rPr lang="en-US" dirty="0" err="1">
                <a:latin typeface="Arial" charset="0"/>
                <a:cs typeface="Arial" charset="0"/>
              </a:rPr>
              <a:t>i</a:t>
            </a:r>
            <a:r>
              <a:rPr lang="en-US" dirty="0">
                <a:latin typeface="Arial" charset="0"/>
                <a:cs typeface="Arial" charset="0"/>
              </a:rPr>
              <a:t>)/Q(</a:t>
            </a:r>
            <a:r>
              <a:rPr lang="en-US" dirty="0" err="1">
                <a:latin typeface="Arial" charset="0"/>
                <a:cs typeface="Arial" charset="0"/>
              </a:rPr>
              <a:t>i</a:t>
            </a:r>
            <a:r>
              <a:rPr lang="en-US" dirty="0">
                <a:latin typeface="Arial" charset="0"/>
                <a:cs typeface="Arial" charset="0"/>
              </a:rPr>
              <a:t>)] = </a:t>
            </a:r>
            <a:r>
              <a:rPr lang="en-US" dirty="0" err="1">
                <a:latin typeface="Arial" charset="0"/>
                <a:cs typeface="Arial" charset="0"/>
              </a:rPr>
              <a:t>Σ</a:t>
            </a:r>
            <a:r>
              <a:rPr lang="en-US" baseline="-25000" dirty="0" err="1">
                <a:latin typeface="Arial" charset="0"/>
                <a:cs typeface="Arial" charset="0"/>
              </a:rPr>
              <a:t>i</a:t>
            </a:r>
            <a:r>
              <a:rPr lang="en-US" dirty="0" err="1">
                <a:latin typeface="Arial" charset="0"/>
                <a:cs typeface="Arial" charset="0"/>
              </a:rPr>
              <a:t>P</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a:t>
            </a:r>
            <a:r>
              <a:rPr lang="en-US" dirty="0" err="1">
                <a:latin typeface="Arial" charset="0"/>
                <a:cs typeface="Arial" charset="0"/>
              </a:rPr>
              <a:t>logP</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 – </a:t>
            </a:r>
            <a:r>
              <a:rPr lang="en-US" dirty="0" err="1">
                <a:latin typeface="Arial" charset="0"/>
                <a:cs typeface="Arial" charset="0"/>
              </a:rPr>
              <a:t>logQ</a:t>
            </a:r>
            <a:r>
              <a:rPr lang="en-US" dirty="0">
                <a:latin typeface="Arial" charset="0"/>
                <a:cs typeface="Arial" charset="0"/>
              </a:rPr>
              <a:t>(</a:t>
            </a:r>
            <a:r>
              <a:rPr lang="en-US" dirty="0" err="1">
                <a:latin typeface="Arial" charset="0"/>
                <a:cs typeface="Arial" charset="0"/>
              </a:rPr>
              <a:t>i</a:t>
            </a:r>
            <a:r>
              <a:rPr lang="en-US" dirty="0">
                <a:latin typeface="Arial" charset="0"/>
                <a:cs typeface="Arial" charset="0"/>
              </a:rPr>
              <a:t>)], extra bits </a:t>
            </a:r>
          </a:p>
          <a:p>
            <a:pPr marL="0" indent="0">
              <a:buNone/>
            </a:pPr>
            <a:endParaRPr lang="en-US" dirty="0">
              <a:latin typeface="Arial" charset="0"/>
              <a:cs typeface="Arial" charset="0"/>
            </a:endParaRPr>
          </a:p>
          <a:p>
            <a:pPr marL="0" indent="0">
              <a:buNone/>
            </a:pPr>
            <a:endParaRPr lang="en-US" dirty="0">
              <a:latin typeface="Arial" charset="0"/>
              <a:cs typeface="Arial" charset="0"/>
            </a:endParaRPr>
          </a:p>
          <a:p>
            <a:r>
              <a:rPr lang="en-US" dirty="0">
                <a:solidFill>
                  <a:srgbClr val="FF0000"/>
                </a:solidFill>
                <a:latin typeface="Arial" charset="0"/>
                <a:cs typeface="Arial" charset="0"/>
              </a:rPr>
              <a:t>JSD</a:t>
            </a:r>
            <a:r>
              <a:rPr lang="en-US" dirty="0">
                <a:latin typeface="Arial" charset="0"/>
                <a:cs typeface="Arial" charset="0"/>
              </a:rPr>
              <a:t>(P||Q) = ½ D</a:t>
            </a:r>
            <a:r>
              <a:rPr lang="en-US" baseline="-25000" dirty="0">
                <a:latin typeface="Arial" charset="0"/>
                <a:cs typeface="Arial" charset="0"/>
              </a:rPr>
              <a:t>KL</a:t>
            </a:r>
            <a:r>
              <a:rPr lang="en-US" dirty="0">
                <a:latin typeface="Arial" charset="0"/>
                <a:cs typeface="Arial" charset="0"/>
              </a:rPr>
              <a:t>(P||M)+ ½ D</a:t>
            </a:r>
            <a:r>
              <a:rPr lang="en-US" baseline="-25000" dirty="0">
                <a:latin typeface="Arial" charset="0"/>
                <a:cs typeface="Arial" charset="0"/>
              </a:rPr>
              <a:t>KL</a:t>
            </a:r>
            <a:r>
              <a:rPr lang="en-US" dirty="0">
                <a:latin typeface="Arial" charset="0"/>
                <a:cs typeface="Arial" charset="0"/>
              </a:rPr>
              <a:t>(Q||M), M= ½ (P+Q), symmetric KL</a:t>
            </a:r>
            <a:endParaRPr lang="en-US" sz="2000" dirty="0">
              <a:latin typeface="Arial" charset="0"/>
              <a:cs typeface="Arial" charset="0"/>
            </a:endParaRPr>
          </a:p>
          <a:p>
            <a:pPr>
              <a:buFont typeface="Wingdings" charset="0"/>
              <a:buNone/>
            </a:pPr>
            <a:r>
              <a:rPr lang="en-US" sz="2000" dirty="0">
                <a:latin typeface="Arial" charset="0"/>
                <a:cs typeface="Arial" charset="0"/>
              </a:rPr>
              <a:t>* JSD = Jensen-Shannon </a:t>
            </a:r>
            <a:r>
              <a:rPr lang="en-US" sz="2000" dirty="0" err="1">
                <a:latin typeface="Arial" charset="0"/>
                <a:cs typeface="Arial" charset="0"/>
              </a:rPr>
              <a:t>Divergency</a:t>
            </a:r>
            <a:r>
              <a:rPr lang="en-US" sz="2000" dirty="0">
                <a:latin typeface="Arial" charset="0"/>
                <a:cs typeface="Arial" charset="0"/>
              </a:rPr>
              <a:t> </a:t>
            </a:r>
          </a:p>
        </p:txBody>
      </p:sp>
    </p:spTree>
    <p:extLst>
      <p:ext uri="{BB962C8B-B14F-4D97-AF65-F5344CB8AC3E}">
        <p14:creationId xmlns:p14="http://schemas.microsoft.com/office/powerpoint/2010/main" val="6892422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228434"/>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Transformer Results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5" name="Picture 4"/>
          <p:cNvPicPr>
            <a:picLocks noChangeAspect="1"/>
          </p:cNvPicPr>
          <p:nvPr/>
        </p:nvPicPr>
        <p:blipFill>
          <a:blip r:embed="rId3"/>
          <a:stretch>
            <a:fillRect/>
          </a:stretch>
        </p:blipFill>
        <p:spPr>
          <a:xfrm>
            <a:off x="2527300" y="2258707"/>
            <a:ext cx="7137400" cy="3225800"/>
          </a:xfrm>
          <a:prstGeom prst="rect">
            <a:avLst/>
          </a:prstGeom>
        </p:spPr>
      </p:pic>
    </p:spTree>
    <p:extLst>
      <p:ext uri="{BB962C8B-B14F-4D97-AF65-F5344CB8AC3E}">
        <p14:creationId xmlns:p14="http://schemas.microsoft.com/office/powerpoint/2010/main" val="16596878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043244" y="-38488"/>
            <a:ext cx="5308774" cy="702756"/>
          </a:xfrm>
          <a:prstGeom prst="rect">
            <a:avLst/>
          </a:prstGeom>
        </p:spPr>
        <p:txBody>
          <a:bodyPr wrap="square">
            <a:spAutoFit/>
          </a:bodyPr>
          <a:lstStyle/>
          <a:p>
            <a:pPr>
              <a:lnSpc>
                <a:spcPct val="150000"/>
              </a:lnSpc>
            </a:pPr>
            <a:r>
              <a:rPr lang="en-CA" altLang="zh-CN" sz="2800" dirty="0">
                <a:latin typeface="Microsoft YaHei" panose="020B0503020204020204" pitchFamily="34" charset="-122"/>
                <a:ea typeface="Microsoft YaHei" panose="020B0503020204020204" pitchFamily="34" charset="-122"/>
              </a:rPr>
              <a:t>Next Lecture</a:t>
            </a:r>
            <a:endParaRPr lang="en-US" altLang="zh-CN" sz="2800" dirty="0">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5" name="Picture 4"/>
          <p:cNvPicPr>
            <a:picLocks noChangeAspect="1"/>
          </p:cNvPicPr>
          <p:nvPr/>
        </p:nvPicPr>
        <p:blipFill>
          <a:blip r:embed="rId3"/>
          <a:stretch>
            <a:fillRect/>
          </a:stretch>
        </p:blipFill>
        <p:spPr>
          <a:xfrm>
            <a:off x="2116583" y="891269"/>
            <a:ext cx="7485011" cy="4252967"/>
          </a:xfrm>
          <a:prstGeom prst="rect">
            <a:avLst/>
          </a:prstGeom>
        </p:spPr>
      </p:pic>
      <p:cxnSp>
        <p:nvCxnSpPr>
          <p:cNvPr id="3" name="Straight Arrow Connector 2"/>
          <p:cNvCxnSpPr/>
          <p:nvPr/>
        </p:nvCxnSpPr>
        <p:spPr>
          <a:xfrm flipH="1">
            <a:off x="2943975" y="5388257"/>
            <a:ext cx="684000" cy="54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347480" y="5869346"/>
            <a:ext cx="1136850" cy="646331"/>
          </a:xfrm>
          <a:prstGeom prst="rect">
            <a:avLst/>
          </a:prstGeom>
          <a:noFill/>
        </p:spPr>
        <p:txBody>
          <a:bodyPr wrap="none" rtlCol="0">
            <a:spAutoFit/>
          </a:bodyPr>
          <a:lstStyle/>
          <a:p>
            <a:r>
              <a:rPr lang="en-US" sz="3600" dirty="0"/>
              <a:t>BERT</a:t>
            </a:r>
          </a:p>
        </p:txBody>
      </p:sp>
      <p:cxnSp>
        <p:nvCxnSpPr>
          <p:cNvPr id="20" name="Straight Arrow Connector 19"/>
          <p:cNvCxnSpPr/>
          <p:nvPr/>
        </p:nvCxnSpPr>
        <p:spPr>
          <a:xfrm>
            <a:off x="7878849" y="5267057"/>
            <a:ext cx="876109" cy="547200"/>
          </a:xfrm>
          <a:prstGeom prst="straightConnector1">
            <a:avLst/>
          </a:prstGeom>
          <a:ln>
            <a:solidFill>
              <a:srgbClr val="FF0000"/>
            </a:solidFill>
            <a:tailEnd type="arrow"/>
          </a:ln>
          <a:scene3d>
            <a:camera prst="orthographicFront">
              <a:rot lat="0" lon="21594000" rev="0"/>
            </a:camera>
            <a:lightRig rig="threePt" dir="t"/>
          </a:scene3d>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70127" y="5869347"/>
            <a:ext cx="939380" cy="646331"/>
          </a:xfrm>
          <a:prstGeom prst="rect">
            <a:avLst/>
          </a:prstGeom>
          <a:noFill/>
        </p:spPr>
        <p:txBody>
          <a:bodyPr wrap="none" rtlCol="0">
            <a:spAutoFit/>
          </a:bodyPr>
          <a:lstStyle/>
          <a:p>
            <a:r>
              <a:rPr lang="en-US" sz="3600" dirty="0"/>
              <a:t>GPT</a:t>
            </a:r>
          </a:p>
        </p:txBody>
      </p:sp>
    </p:spTree>
    <p:extLst>
      <p:ext uri="{BB962C8B-B14F-4D97-AF65-F5344CB8AC3E}">
        <p14:creationId xmlns:p14="http://schemas.microsoft.com/office/powerpoint/2010/main" val="35901857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7781" y="712705"/>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Literature &amp; Resources for Transformers</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0" name="TextBox 4">
            <a:extLst>
              <a:ext uri="{FF2B5EF4-FFF2-40B4-BE49-F238E27FC236}">
                <a16:creationId xmlns:a16="http://schemas.microsoft.com/office/drawing/2014/main" id="{3ACCDF74-7CFE-6146-A057-9802E8750827}"/>
              </a:ext>
            </a:extLst>
          </p:cNvPr>
          <p:cNvSpPr txBox="1">
            <a:spLocks noChangeArrowheads="1"/>
          </p:cNvSpPr>
          <p:nvPr/>
        </p:nvSpPr>
        <p:spPr bwMode="auto">
          <a:xfrm>
            <a:off x="1303741" y="1536086"/>
            <a:ext cx="9536975" cy="5144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indent="0" eaLnBrk="1" hangingPunct="1">
              <a:lnSpc>
                <a:spcPct val="150000"/>
              </a:lnSpc>
              <a:defRPr/>
            </a:pPr>
            <a:r>
              <a:rPr lang="en-CA" altLang="zh-CN" sz="2000" dirty="0" err="1">
                <a:solidFill>
                  <a:srgbClr val="000000"/>
                </a:solidFill>
                <a:latin typeface="Microsoft YaHei" panose="020B0503020204020204" pitchFamily="34" charset="-122"/>
                <a:ea typeface="Microsoft YaHei" panose="020B0503020204020204" pitchFamily="34" charset="-122"/>
              </a:rPr>
              <a:t>Vaswani</a:t>
            </a:r>
            <a:r>
              <a:rPr lang="en-CA" altLang="zh-CN" sz="2000" dirty="0">
                <a:solidFill>
                  <a:srgbClr val="000000"/>
                </a:solidFill>
                <a:latin typeface="Microsoft YaHei" panose="020B0503020204020204" pitchFamily="34" charset="-122"/>
                <a:ea typeface="Microsoft YaHei" panose="020B0503020204020204" pitchFamily="34" charset="-122"/>
              </a:rPr>
              <a:t> et al. Attention is all you need. 2017.</a:t>
            </a:r>
          </a:p>
          <a:p>
            <a:pPr marL="0" indent="0" eaLnBrk="1" hangingPunct="1">
              <a:lnSpc>
                <a:spcPct val="150000"/>
              </a:lnSpc>
              <a:defRPr/>
            </a:pPr>
            <a:endParaRPr lang="en-CA" altLang="zh-CN" sz="2000" dirty="0">
              <a:solidFill>
                <a:srgbClr val="000000"/>
              </a:solidFill>
              <a:latin typeface="Microsoft YaHei" panose="020B0503020204020204" pitchFamily="34" charset="-122"/>
              <a:ea typeface="Microsoft YaHei" panose="020B0503020204020204" pitchFamily="34" charset="-122"/>
            </a:endParaRP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rPr>
              <a:t>Resources: </a:t>
            </a: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hlinkClick r:id="rId3"/>
              </a:rPr>
              <a:t>https://nlp.seas.harvard.edu/2018/04/03/attention.html</a:t>
            </a:r>
            <a:r>
              <a:rPr lang="en-CA" altLang="zh-CN" sz="2000" dirty="0">
                <a:solidFill>
                  <a:srgbClr val="000000"/>
                </a:solidFill>
                <a:latin typeface="Microsoft YaHei" panose="020B0503020204020204" pitchFamily="34" charset="-122"/>
                <a:ea typeface="Microsoft YaHei" panose="020B0503020204020204" pitchFamily="34" charset="-122"/>
              </a:rPr>
              <a:t>  (Excellent explanation of transformer model with codes.)</a:t>
            </a: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rPr>
              <a:t>Jay </a:t>
            </a:r>
            <a:r>
              <a:rPr lang="en-CA" altLang="zh-CN" sz="2000" dirty="0" err="1">
                <a:solidFill>
                  <a:srgbClr val="000000"/>
                </a:solidFill>
                <a:latin typeface="Microsoft YaHei" panose="020B0503020204020204" pitchFamily="34" charset="-122"/>
                <a:ea typeface="Microsoft YaHei" panose="020B0503020204020204" pitchFamily="34" charset="-122"/>
              </a:rPr>
              <a:t>Alammar</a:t>
            </a:r>
            <a:r>
              <a:rPr lang="en-CA" altLang="zh-CN" sz="2000" dirty="0">
                <a:solidFill>
                  <a:srgbClr val="000000"/>
                </a:solidFill>
                <a:latin typeface="Microsoft YaHei" panose="020B0503020204020204" pitchFamily="34" charset="-122"/>
                <a:ea typeface="Microsoft YaHei" panose="020B0503020204020204" pitchFamily="34" charset="-122"/>
              </a:rPr>
              <a:t>, The illustrated transformer (from which I borrowed many pictures): </a:t>
            </a: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hlinkClick r:id="rId4"/>
              </a:rPr>
              <a:t>http://jalammar.github.io/illustrated-transformer/</a:t>
            </a:r>
            <a:endParaRPr lang="en-CA" altLang="zh-CN" sz="2000" dirty="0">
              <a:solidFill>
                <a:srgbClr val="000000"/>
              </a:solidFill>
              <a:latin typeface="Microsoft YaHei" panose="020B0503020204020204" pitchFamily="34" charset="-122"/>
              <a:ea typeface="Microsoft YaHei" panose="020B0503020204020204" pitchFamily="34" charset="-122"/>
            </a:endParaRPr>
          </a:p>
          <a:p>
            <a:pPr marL="0" indent="0" eaLnBrk="1" hangingPunct="1">
              <a:lnSpc>
                <a:spcPct val="150000"/>
              </a:lnSpc>
              <a:defRPr/>
            </a:pPr>
            <a:r>
              <a:rPr lang="en-CA" altLang="zh-CN" sz="2000" dirty="0">
                <a:solidFill>
                  <a:srgbClr val="000000"/>
                </a:solidFill>
                <a:latin typeface="Microsoft YaHei" panose="020B0503020204020204" pitchFamily="34" charset="-122"/>
                <a:ea typeface="Microsoft YaHei" panose="020B0503020204020204" pitchFamily="34" charset="-122"/>
              </a:rPr>
              <a:t>Kate </a:t>
            </a:r>
            <a:r>
              <a:rPr lang="en-CA" altLang="zh-CN" sz="2000" dirty="0" err="1">
                <a:solidFill>
                  <a:srgbClr val="000000"/>
                </a:solidFill>
                <a:latin typeface="Microsoft YaHei" panose="020B0503020204020204" pitchFamily="34" charset="-122"/>
                <a:ea typeface="Microsoft YaHei" panose="020B0503020204020204" pitchFamily="34" charset="-122"/>
              </a:rPr>
              <a:t>Logninova</a:t>
            </a:r>
            <a:r>
              <a:rPr lang="en-CA" altLang="zh-CN" sz="2000" dirty="0">
                <a:solidFill>
                  <a:srgbClr val="000000"/>
                </a:solidFill>
                <a:latin typeface="Microsoft YaHei" panose="020B0503020204020204" pitchFamily="34" charset="-122"/>
                <a:ea typeface="Microsoft YaHei" panose="020B0503020204020204" pitchFamily="34" charset="-122"/>
              </a:rPr>
              <a:t>: Attention in NLP, summarizes all sorts of attentions. </a:t>
            </a:r>
            <a:r>
              <a:rPr lang="en-CA" altLang="zh-CN" sz="2000" dirty="0">
                <a:solidFill>
                  <a:srgbClr val="FF0000"/>
                </a:solidFill>
                <a:latin typeface="Microsoft YaHei" panose="020B0503020204020204" pitchFamily="34" charset="-122"/>
                <a:ea typeface="Microsoft YaHei" panose="020B0503020204020204" pitchFamily="34" charset="-122"/>
              </a:rPr>
              <a:t>Can somebody present this and related literature? https://</a:t>
            </a:r>
            <a:r>
              <a:rPr lang="en-CA" altLang="zh-CN" sz="2000" dirty="0" err="1">
                <a:solidFill>
                  <a:srgbClr val="FF0000"/>
                </a:solidFill>
                <a:latin typeface="Microsoft YaHei" panose="020B0503020204020204" pitchFamily="34" charset="-122"/>
                <a:ea typeface="Microsoft YaHei" panose="020B0503020204020204" pitchFamily="34" charset="-122"/>
              </a:rPr>
              <a:t>medium.com</a:t>
            </a:r>
            <a:r>
              <a:rPr lang="en-CA" altLang="zh-CN" sz="2000" dirty="0">
                <a:solidFill>
                  <a:srgbClr val="FF0000"/>
                </a:solidFill>
                <a:latin typeface="Microsoft YaHei" panose="020B0503020204020204" pitchFamily="34" charset="-122"/>
                <a:ea typeface="Microsoft YaHei" panose="020B0503020204020204" pitchFamily="34" charset="-122"/>
              </a:rPr>
              <a:t>/@</a:t>
            </a:r>
            <a:r>
              <a:rPr lang="en-CA" altLang="zh-CN" sz="2000" dirty="0" err="1">
                <a:solidFill>
                  <a:srgbClr val="FF0000"/>
                </a:solidFill>
                <a:latin typeface="Microsoft YaHei" panose="020B0503020204020204" pitchFamily="34" charset="-122"/>
                <a:ea typeface="Microsoft YaHei" panose="020B0503020204020204" pitchFamily="34" charset="-122"/>
              </a:rPr>
              <a:t>joealato</a:t>
            </a:r>
            <a:r>
              <a:rPr lang="en-CA" altLang="zh-CN" sz="2000" dirty="0">
                <a:solidFill>
                  <a:srgbClr val="FF0000"/>
                </a:solidFill>
                <a:latin typeface="Microsoft YaHei" panose="020B0503020204020204" pitchFamily="34" charset="-122"/>
                <a:ea typeface="Microsoft YaHei" panose="020B0503020204020204" pitchFamily="34" charset="-122"/>
              </a:rPr>
              <a:t>/attention-in-nlp-734c6fa9d983</a:t>
            </a:r>
          </a:p>
          <a:p>
            <a:pPr marL="0" indent="-37017325" eaLnBrk="1" hangingPunct="1">
              <a:lnSpc>
                <a:spcPct val="150000"/>
              </a:lnSpc>
              <a:defRPr/>
            </a:pPr>
            <a:r>
              <a:rPr lang="en-CA" altLang="zh-CN" sz="2000" dirty="0">
                <a:solidFill>
                  <a:srgbClr val="2E4864"/>
                </a:solidFill>
                <a:latin typeface="Microsoft YaHei" panose="020B0503020204020204" pitchFamily="34" charset="-122"/>
                <a:ea typeface="Microsoft YaHei" panose="020B0503020204020204" pitchFamily="34" charset="-122"/>
              </a:rPr>
              <a:t>           </a:t>
            </a:r>
            <a:endParaRPr lang="en-CA" altLang="zh-CN" sz="2000" dirty="0">
              <a:solidFill>
                <a:srgbClr val="FF0000"/>
              </a:solidFill>
              <a:latin typeface="Microsoft YaHei" panose="020B0503020204020204" pitchFamily="34" charset="-122"/>
              <a:ea typeface="Microsoft YaHei" panose="020B0503020204020204" pitchFamily="34" charset="-122"/>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 name="TextBox 1">
            <a:extLst>
              <a:ext uri="{FF2B5EF4-FFF2-40B4-BE49-F238E27FC236}">
                <a16:creationId xmlns:a16="http://schemas.microsoft.com/office/drawing/2014/main" id="{6ADE1966-1FCA-184D-961A-AD6252747FA5}"/>
              </a:ext>
            </a:extLst>
          </p:cNvPr>
          <p:cNvSpPr txBox="1"/>
          <p:nvPr/>
        </p:nvSpPr>
        <p:spPr>
          <a:xfrm>
            <a:off x="-1885950" y="2286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90678086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BBF58-0121-754D-AC2B-C434FDD3F5FB}"/>
              </a:ext>
            </a:extLst>
          </p:cNvPr>
          <p:cNvSpPr txBox="1"/>
          <p:nvPr/>
        </p:nvSpPr>
        <p:spPr>
          <a:xfrm>
            <a:off x="1395663" y="2117557"/>
            <a:ext cx="2743200" cy="584775"/>
          </a:xfrm>
          <a:prstGeom prst="rect">
            <a:avLst/>
          </a:prstGeom>
          <a:noFill/>
        </p:spPr>
        <p:txBody>
          <a:bodyPr wrap="square" rtlCol="0">
            <a:spAutoFit/>
          </a:bodyPr>
          <a:lstStyle/>
          <a:p>
            <a:r>
              <a:rPr lang="en-US" altLang="zh-CN" sz="3200" dirty="0"/>
              <a:t>Thank</a:t>
            </a:r>
            <a:r>
              <a:rPr lang="zh-CN" altLang="en-US" sz="3200" dirty="0"/>
              <a:t> </a:t>
            </a:r>
            <a:r>
              <a:rPr lang="en-US" altLang="zh-CN" sz="3200" dirty="0"/>
              <a:t>You!</a:t>
            </a:r>
            <a:endParaRPr lang="en-US" sz="3200" dirty="0"/>
          </a:p>
        </p:txBody>
      </p:sp>
    </p:spTree>
    <p:extLst>
      <p:ext uri="{BB962C8B-B14F-4D97-AF65-F5344CB8AC3E}">
        <p14:creationId xmlns:p14="http://schemas.microsoft.com/office/powerpoint/2010/main" val="20842805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35994"/>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2. CNN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0" name="TextBox 4">
            <a:extLst>
              <a:ext uri="{FF2B5EF4-FFF2-40B4-BE49-F238E27FC236}">
                <a16:creationId xmlns:a16="http://schemas.microsoft.com/office/drawing/2014/main" id="{3ACCDF74-7CFE-6146-A057-9802E8750827}"/>
              </a:ext>
            </a:extLst>
          </p:cNvPr>
          <p:cNvSpPr txBox="1">
            <a:spLocks noChangeArrowheads="1"/>
          </p:cNvSpPr>
          <p:nvPr/>
        </p:nvSpPr>
        <p:spPr bwMode="auto">
          <a:xfrm>
            <a:off x="1303741" y="1815978"/>
            <a:ext cx="9536975"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dirty="0"/>
              <a:t>A CNN is a neural network with some convolutional layers </a:t>
            </a:r>
          </a:p>
          <a:p>
            <a:pPr eaLnBrk="1" hangingPunct="1"/>
            <a:r>
              <a:rPr lang="en-US" sz="2000" dirty="0"/>
              <a:t>(and some other layers).  A convolutional layer has a number </a:t>
            </a:r>
          </a:p>
          <a:p>
            <a:pPr eaLnBrk="1" hangingPunct="1"/>
            <a:r>
              <a:rPr lang="en-US" sz="2000" dirty="0"/>
              <a:t>of filters that do convolutional operation. </a:t>
            </a: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124200"/>
            <a:ext cx="3848100" cy="316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Box 4"/>
          <p:cNvSpPr txBox="1">
            <a:spLocks noChangeArrowheads="1"/>
          </p:cNvSpPr>
          <p:nvPr/>
        </p:nvSpPr>
        <p:spPr bwMode="auto">
          <a:xfrm>
            <a:off x="4419600" y="5486400"/>
            <a:ext cx="838200" cy="36988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A filter</a:t>
            </a:r>
          </a:p>
        </p:txBody>
      </p:sp>
    </p:spTree>
    <p:extLst>
      <p:ext uri="{BB962C8B-B14F-4D97-AF65-F5344CB8AC3E}">
        <p14:creationId xmlns:p14="http://schemas.microsoft.com/office/powerpoint/2010/main" val="6820234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graphicFrame>
        <p:nvGraphicFramePr>
          <p:cNvPr id="33" name="內容版面配置區 3"/>
          <p:cNvGraphicFramePr>
            <a:graphicFrameLocks/>
          </p:cNvGraphicFramePr>
          <p:nvPr>
            <p:extLst>
              <p:ext uri="{D42A27DB-BD31-4B8C-83A1-F6EECF244321}">
                <p14:modId xmlns:p14="http://schemas.microsoft.com/office/powerpoint/2010/main" val="1078547331"/>
              </p:ext>
            </p:extLst>
          </p:nvPr>
        </p:nvGraphicFramePr>
        <p:xfrm>
          <a:off x="1516063" y="2046288"/>
          <a:ext cx="2873375" cy="2743200"/>
        </p:xfrm>
        <a:graphic>
          <a:graphicData uri="http://schemas.openxmlformats.org/drawingml/2006/table">
            <a:tbl>
              <a:tblPr/>
              <a:tblGrid>
                <a:gridCol w="479425">
                  <a:extLst>
                    <a:ext uri="{9D8B030D-6E8A-4147-A177-3AD203B41FA5}">
                      <a16:colId xmlns:a16="http://schemas.microsoft.com/office/drawing/2014/main" val="20000"/>
                    </a:ext>
                  </a:extLst>
                </a:gridCol>
                <a:gridCol w="477837">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79425">
                  <a:extLst>
                    <a:ext uri="{9D8B030D-6E8A-4147-A177-3AD203B41FA5}">
                      <a16:colId xmlns:a16="http://schemas.microsoft.com/office/drawing/2014/main" val="20003"/>
                    </a:ext>
                  </a:extLst>
                </a:gridCol>
                <a:gridCol w="477838">
                  <a:extLst>
                    <a:ext uri="{9D8B030D-6E8A-4147-A177-3AD203B41FA5}">
                      <a16:colId xmlns:a16="http://schemas.microsoft.com/office/drawing/2014/main" val="20004"/>
                    </a:ext>
                  </a:extLst>
                </a:gridCol>
                <a:gridCol w="479425">
                  <a:extLst>
                    <a:ext uri="{9D8B030D-6E8A-4147-A177-3AD203B41FA5}">
                      <a16:colId xmlns:a16="http://schemas.microsoft.com/office/drawing/2014/main" val="20005"/>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dirty="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dirty="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 name="文字方塊 4"/>
          <p:cNvSpPr txBox="1">
            <a:spLocks noChangeArrowheads="1"/>
          </p:cNvSpPr>
          <p:nvPr/>
        </p:nvSpPr>
        <p:spPr bwMode="auto">
          <a:xfrm>
            <a:off x="1779588" y="5037138"/>
            <a:ext cx="234632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dirty="0"/>
              <a:t>Input</a:t>
            </a:r>
            <a:endParaRPr lang="zh-TW" altLang="en-US" dirty="0"/>
          </a:p>
        </p:txBody>
      </p:sp>
      <p:graphicFrame>
        <p:nvGraphicFramePr>
          <p:cNvPr id="35" name="表格 5"/>
          <p:cNvGraphicFramePr>
            <a:graphicFrameLocks noGrp="1"/>
          </p:cNvGraphicFramePr>
          <p:nvPr>
            <p:extLst>
              <p:ext uri="{D42A27DB-BD31-4B8C-83A1-F6EECF244321}">
                <p14:modId xmlns:p14="http://schemas.microsoft.com/office/powerpoint/2010/main" val="983850116"/>
              </p:ext>
            </p:extLst>
          </p:nvPr>
        </p:nvGraphicFramePr>
        <p:xfrm>
          <a:off x="5789613" y="1716088"/>
          <a:ext cx="1622425" cy="1371600"/>
        </p:xfrm>
        <a:graphic>
          <a:graphicData uri="http://schemas.openxmlformats.org/drawingml/2006/table">
            <a:tbl>
              <a:tblPr/>
              <a:tblGrid>
                <a:gridCol w="541337">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2"/>
                  </a:ext>
                </a:extLst>
              </a:tr>
            </a:tbl>
          </a:graphicData>
        </a:graphic>
      </p:graphicFrame>
      <p:sp>
        <p:nvSpPr>
          <p:cNvPr id="36" name="文字方塊 6"/>
          <p:cNvSpPr txBox="1">
            <a:spLocks noChangeArrowheads="1"/>
          </p:cNvSpPr>
          <p:nvPr/>
        </p:nvSpPr>
        <p:spPr bwMode="auto">
          <a:xfrm>
            <a:off x="7321550" y="2068513"/>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Filter 1</a:t>
            </a:r>
            <a:endParaRPr lang="zh-TW" altLang="en-US"/>
          </a:p>
        </p:txBody>
      </p:sp>
      <p:graphicFrame>
        <p:nvGraphicFramePr>
          <p:cNvPr id="37" name="表格 7"/>
          <p:cNvGraphicFramePr>
            <a:graphicFrameLocks noGrp="1"/>
          </p:cNvGraphicFramePr>
          <p:nvPr>
            <p:extLst>
              <p:ext uri="{D42A27DB-BD31-4B8C-83A1-F6EECF244321}">
                <p14:modId xmlns:p14="http://schemas.microsoft.com/office/powerpoint/2010/main" val="120890021"/>
              </p:ext>
            </p:extLst>
          </p:nvPr>
        </p:nvGraphicFramePr>
        <p:xfrm>
          <a:off x="5789613" y="3341688"/>
          <a:ext cx="1622425" cy="1371600"/>
        </p:xfrm>
        <a:graphic>
          <a:graphicData uri="http://schemas.openxmlformats.org/drawingml/2006/table">
            <a:tbl>
              <a:tblPr/>
              <a:tblGrid>
                <a:gridCol w="541337">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extLst>
                  <a:ext uri="{0D108BD9-81ED-4DB2-BD59-A6C34878D82A}">
                    <a16:rowId xmlns:a16="http://schemas.microsoft.com/office/drawing/2014/main" val="10002"/>
                  </a:ext>
                </a:extLst>
              </a:tr>
            </a:tbl>
          </a:graphicData>
        </a:graphic>
      </p:graphicFrame>
      <p:sp>
        <p:nvSpPr>
          <p:cNvPr id="38" name="文字方塊 8"/>
          <p:cNvSpPr txBox="1">
            <a:spLocks noChangeArrowheads="1"/>
          </p:cNvSpPr>
          <p:nvPr/>
        </p:nvSpPr>
        <p:spPr bwMode="auto">
          <a:xfrm>
            <a:off x="7321550" y="3679825"/>
            <a:ext cx="1447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Filter 2</a:t>
            </a:r>
            <a:endParaRPr lang="zh-TW" altLang="en-US"/>
          </a:p>
        </p:txBody>
      </p:sp>
      <p:sp>
        <p:nvSpPr>
          <p:cNvPr id="39" name="文字方塊 9"/>
          <p:cNvSpPr txBox="1">
            <a:spLocks noChangeArrowheads="1"/>
          </p:cNvSpPr>
          <p:nvPr/>
        </p:nvSpPr>
        <p:spPr bwMode="auto">
          <a:xfrm rot="5400000">
            <a:off x="6360319" y="4882357"/>
            <a:ext cx="70802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800" b="1"/>
              <a:t>……</a:t>
            </a:r>
            <a:endParaRPr lang="zh-TW" altLang="en-US" sz="2800" b="1"/>
          </a:p>
        </p:txBody>
      </p:sp>
      <p:sp>
        <p:nvSpPr>
          <p:cNvPr id="40" name="文字方塊 12"/>
          <p:cNvSpPr txBox="1">
            <a:spLocks noChangeArrowheads="1"/>
          </p:cNvSpPr>
          <p:nvPr/>
        </p:nvSpPr>
        <p:spPr bwMode="auto">
          <a:xfrm>
            <a:off x="5743575" y="5497513"/>
            <a:ext cx="35560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a:t>Each filter detects a small pattern (3 x 3). </a:t>
            </a:r>
            <a:endParaRPr lang="zh-TW" altLang="en-US"/>
          </a:p>
        </p:txBody>
      </p:sp>
      <p:sp>
        <p:nvSpPr>
          <p:cNvPr id="41" name="文字方塊 10"/>
          <p:cNvSpPr txBox="1">
            <a:spLocks noChangeArrowheads="1"/>
          </p:cNvSpPr>
          <p:nvPr/>
        </p:nvSpPr>
        <p:spPr bwMode="auto">
          <a:xfrm>
            <a:off x="4806950" y="735470"/>
            <a:ext cx="39624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b="1" dirty="0">
                <a:solidFill>
                  <a:srgbClr val="FF0000"/>
                </a:solidFill>
              </a:rPr>
              <a:t>These are the network parameters to be learned.</a:t>
            </a:r>
            <a:endParaRPr lang="zh-TW" altLang="en-US" b="1" dirty="0">
              <a:solidFill>
                <a:srgbClr val="FF0000"/>
              </a:solidFill>
            </a:endParaRPr>
          </a:p>
        </p:txBody>
      </p:sp>
      <p:sp>
        <p:nvSpPr>
          <p:cNvPr id="2" name="TextBox 1"/>
          <p:cNvSpPr txBox="1"/>
          <p:nvPr/>
        </p:nvSpPr>
        <p:spPr>
          <a:xfrm>
            <a:off x="710996" y="1131312"/>
            <a:ext cx="3414917" cy="584776"/>
          </a:xfrm>
          <a:prstGeom prst="rect">
            <a:avLst/>
          </a:prstGeom>
          <a:noFill/>
        </p:spPr>
        <p:txBody>
          <a:bodyPr wrap="none" rtlCol="0">
            <a:spAutoFit/>
          </a:bodyPr>
          <a:lstStyle/>
          <a:p>
            <a:r>
              <a:rPr lang="en-US" sz="3200" dirty="0"/>
              <a:t>Convolutional layer</a:t>
            </a:r>
          </a:p>
        </p:txBody>
      </p:sp>
    </p:spTree>
    <p:extLst>
      <p:ext uri="{BB962C8B-B14F-4D97-AF65-F5344CB8AC3E}">
        <p14:creationId xmlns:p14="http://schemas.microsoft.com/office/powerpoint/2010/main" val="42328419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8" grpId="0"/>
      <p:bldP spid="39" grpId="0"/>
      <p:bldP spid="4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853161" y="809500"/>
            <a:ext cx="3333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latin typeface="Arial" charset="0"/>
              </a:rPr>
              <a:t>Convolution</a:t>
            </a:r>
          </a:p>
          <a:p>
            <a:r>
              <a:rPr lang="en-US" altLang="zh-TW" dirty="0">
                <a:latin typeface="Arial" charset="0"/>
              </a:rPr>
              <a:t>Operation</a:t>
            </a:r>
            <a:endParaRPr lang="zh-TW" altLang="en-US" dirty="0">
              <a:latin typeface="Arial" charset="0"/>
            </a:endParaRPr>
          </a:p>
        </p:txBody>
      </p:sp>
      <p:graphicFrame>
        <p:nvGraphicFramePr>
          <p:cNvPr id="3" name="內容版面配置區 3"/>
          <p:cNvGraphicFramePr>
            <a:graphicFrameLocks/>
          </p:cNvGraphicFramePr>
          <p:nvPr>
            <p:extLst>
              <p:ext uri="{D42A27DB-BD31-4B8C-83A1-F6EECF244321}">
                <p14:modId xmlns:p14="http://schemas.microsoft.com/office/powerpoint/2010/main" val="2773495403"/>
              </p:ext>
            </p:extLst>
          </p:nvPr>
        </p:nvGraphicFramePr>
        <p:xfrm>
          <a:off x="2313536" y="2937545"/>
          <a:ext cx="2873375" cy="2743200"/>
        </p:xfrm>
        <a:graphic>
          <a:graphicData uri="http://schemas.openxmlformats.org/drawingml/2006/table">
            <a:tbl>
              <a:tblPr/>
              <a:tblGrid>
                <a:gridCol w="479425">
                  <a:extLst>
                    <a:ext uri="{9D8B030D-6E8A-4147-A177-3AD203B41FA5}">
                      <a16:colId xmlns:a16="http://schemas.microsoft.com/office/drawing/2014/main" val="20000"/>
                    </a:ext>
                  </a:extLst>
                </a:gridCol>
                <a:gridCol w="477837">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79425">
                  <a:extLst>
                    <a:ext uri="{9D8B030D-6E8A-4147-A177-3AD203B41FA5}">
                      <a16:colId xmlns:a16="http://schemas.microsoft.com/office/drawing/2014/main" val="20003"/>
                    </a:ext>
                  </a:extLst>
                </a:gridCol>
                <a:gridCol w="477838">
                  <a:extLst>
                    <a:ext uri="{9D8B030D-6E8A-4147-A177-3AD203B41FA5}">
                      <a16:colId xmlns:a16="http://schemas.microsoft.com/office/drawing/2014/main" val="20004"/>
                    </a:ext>
                  </a:extLst>
                </a:gridCol>
                <a:gridCol w="479425">
                  <a:extLst>
                    <a:ext uri="{9D8B030D-6E8A-4147-A177-3AD203B41FA5}">
                      <a16:colId xmlns:a16="http://schemas.microsoft.com/office/drawing/2014/main" val="20005"/>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文字方塊 4"/>
          <p:cNvSpPr txBox="1">
            <a:spLocks noChangeArrowheads="1"/>
          </p:cNvSpPr>
          <p:nvPr/>
        </p:nvSpPr>
        <p:spPr bwMode="auto">
          <a:xfrm>
            <a:off x="2577061" y="5928395"/>
            <a:ext cx="234632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dirty="0"/>
              <a:t>Input</a:t>
            </a:r>
            <a:endParaRPr lang="zh-TW" altLang="en-US" dirty="0"/>
          </a:p>
        </p:txBody>
      </p:sp>
      <p:graphicFrame>
        <p:nvGraphicFramePr>
          <p:cNvPr id="5" name="表格 5"/>
          <p:cNvGraphicFramePr>
            <a:graphicFrameLocks noGrp="1"/>
          </p:cNvGraphicFramePr>
          <p:nvPr>
            <p:extLst>
              <p:ext uri="{D42A27DB-BD31-4B8C-83A1-F6EECF244321}">
                <p14:modId xmlns:p14="http://schemas.microsoft.com/office/powerpoint/2010/main" val="1456448943"/>
              </p:ext>
            </p:extLst>
          </p:nvPr>
        </p:nvGraphicFramePr>
        <p:xfrm>
          <a:off x="6891886" y="1016670"/>
          <a:ext cx="1622425" cy="1371600"/>
        </p:xfrm>
        <a:graphic>
          <a:graphicData uri="http://schemas.openxmlformats.org/drawingml/2006/table">
            <a:tbl>
              <a:tblPr/>
              <a:tblGrid>
                <a:gridCol w="541337">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2"/>
                  </a:ext>
                </a:extLst>
              </a:tr>
            </a:tbl>
          </a:graphicData>
        </a:graphic>
      </p:graphicFrame>
      <p:sp>
        <p:nvSpPr>
          <p:cNvPr id="6" name="文字方塊 6"/>
          <p:cNvSpPr txBox="1">
            <a:spLocks noChangeArrowheads="1"/>
          </p:cNvSpPr>
          <p:nvPr/>
        </p:nvSpPr>
        <p:spPr bwMode="auto">
          <a:xfrm>
            <a:off x="8514311" y="1472282"/>
            <a:ext cx="1447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Filter 1</a:t>
            </a:r>
            <a:endParaRPr lang="zh-TW" altLang="en-US"/>
          </a:p>
        </p:txBody>
      </p:sp>
      <p:sp>
        <p:nvSpPr>
          <p:cNvPr id="7" name="矩形 2"/>
          <p:cNvSpPr/>
          <p:nvPr/>
        </p:nvSpPr>
        <p:spPr>
          <a:xfrm>
            <a:off x="2313536" y="2937545"/>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8" name="橢圓 11"/>
          <p:cNvSpPr/>
          <p:nvPr/>
        </p:nvSpPr>
        <p:spPr>
          <a:xfrm>
            <a:off x="6050511" y="3326482"/>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9" name="橢圓 12"/>
          <p:cNvSpPr/>
          <p:nvPr/>
        </p:nvSpPr>
        <p:spPr>
          <a:xfrm>
            <a:off x="6891886" y="3326482"/>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10" name="矩形 27"/>
          <p:cNvSpPr/>
          <p:nvPr/>
        </p:nvSpPr>
        <p:spPr>
          <a:xfrm>
            <a:off x="2812011" y="2937545"/>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11" name="矩形 33"/>
          <p:cNvSpPr>
            <a:spLocks noChangeArrowheads="1"/>
          </p:cNvSpPr>
          <p:nvPr/>
        </p:nvSpPr>
        <p:spPr bwMode="auto">
          <a:xfrm>
            <a:off x="2494511" y="2270795"/>
            <a:ext cx="12080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TW" sz="2400" dirty="0"/>
              <a:t>s</a:t>
            </a:r>
            <a:r>
              <a:rPr lang="zh-TW" altLang="en-US" sz="2400" dirty="0"/>
              <a:t>tride</a:t>
            </a:r>
            <a:r>
              <a:rPr lang="en-US" altLang="zh-TW" sz="2400" dirty="0"/>
              <a:t>=1</a:t>
            </a:r>
            <a:endParaRPr lang="zh-TW" altLang="en-US" sz="2400" dirty="0"/>
          </a:p>
        </p:txBody>
      </p:sp>
      <p:cxnSp>
        <p:nvCxnSpPr>
          <p:cNvPr id="12" name="Straight Arrow Connector 11"/>
          <p:cNvCxnSpPr/>
          <p:nvPr/>
        </p:nvCxnSpPr>
        <p:spPr>
          <a:xfrm>
            <a:off x="5290098" y="3663032"/>
            <a:ext cx="685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p:nvSpPr>
        <p:spPr bwMode="auto">
          <a:xfrm>
            <a:off x="5213898" y="2977232"/>
            <a:ext cx="9540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Dot </a:t>
            </a:r>
          </a:p>
          <a:p>
            <a:pPr eaLnBrk="1" hangingPunct="1"/>
            <a:r>
              <a:rPr lang="en-US" sz="1800"/>
              <a:t>product</a:t>
            </a:r>
          </a:p>
        </p:txBody>
      </p:sp>
    </p:spTree>
    <p:extLst>
      <p:ext uri="{BB962C8B-B14F-4D97-AF65-F5344CB8AC3E}">
        <p14:creationId xmlns:p14="http://schemas.microsoft.com/office/powerpoint/2010/main" val="25321585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04537"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1772278"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sp>
        <p:nvSpPr>
          <p:cNvPr id="22" name="標題 1"/>
          <p:cNvSpPr txBox="1">
            <a:spLocks/>
          </p:cNvSpPr>
          <p:nvPr/>
        </p:nvSpPr>
        <p:spPr>
          <a:xfrm>
            <a:off x="1731312" y="820098"/>
            <a:ext cx="3598629" cy="7771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latin typeface="Arial" charset="0"/>
              </a:rPr>
              <a:t>Convolution</a:t>
            </a:r>
            <a:endParaRPr lang="zh-TW" altLang="en-US" dirty="0">
              <a:latin typeface="Arial" charset="0"/>
            </a:endParaRPr>
          </a:p>
        </p:txBody>
      </p:sp>
      <p:graphicFrame>
        <p:nvGraphicFramePr>
          <p:cNvPr id="23" name="內容版面配置區 3"/>
          <p:cNvGraphicFramePr>
            <a:graphicFrameLocks/>
          </p:cNvGraphicFramePr>
          <p:nvPr>
            <p:extLst>
              <p:ext uri="{D42A27DB-BD31-4B8C-83A1-F6EECF244321}">
                <p14:modId xmlns:p14="http://schemas.microsoft.com/office/powerpoint/2010/main" val="2118415609"/>
              </p:ext>
            </p:extLst>
          </p:nvPr>
        </p:nvGraphicFramePr>
        <p:xfrm>
          <a:off x="2198084" y="2398713"/>
          <a:ext cx="2873375" cy="2743200"/>
        </p:xfrm>
        <a:graphic>
          <a:graphicData uri="http://schemas.openxmlformats.org/drawingml/2006/table">
            <a:tbl>
              <a:tblPr/>
              <a:tblGrid>
                <a:gridCol w="479425">
                  <a:extLst>
                    <a:ext uri="{9D8B030D-6E8A-4147-A177-3AD203B41FA5}">
                      <a16:colId xmlns:a16="http://schemas.microsoft.com/office/drawing/2014/main" val="20000"/>
                    </a:ext>
                  </a:extLst>
                </a:gridCol>
                <a:gridCol w="477837">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79425">
                  <a:extLst>
                    <a:ext uri="{9D8B030D-6E8A-4147-A177-3AD203B41FA5}">
                      <a16:colId xmlns:a16="http://schemas.microsoft.com/office/drawing/2014/main" val="20003"/>
                    </a:ext>
                  </a:extLst>
                </a:gridCol>
                <a:gridCol w="477838">
                  <a:extLst>
                    <a:ext uri="{9D8B030D-6E8A-4147-A177-3AD203B41FA5}">
                      <a16:colId xmlns:a16="http://schemas.microsoft.com/office/drawing/2014/main" val="20004"/>
                    </a:ext>
                  </a:extLst>
                </a:gridCol>
                <a:gridCol w="479425">
                  <a:extLst>
                    <a:ext uri="{9D8B030D-6E8A-4147-A177-3AD203B41FA5}">
                      <a16:colId xmlns:a16="http://schemas.microsoft.com/office/drawing/2014/main" val="20005"/>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rgbClr val="0000FF"/>
                          </a:solidFill>
                          <a:effectLst/>
                          <a:latin typeface="Arial" charset="0"/>
                          <a:ea typeface="ＭＳ Ｐゴシック" charset="0"/>
                          <a:cs typeface="Arial" charset="0"/>
                        </a:rPr>
                        <a:t>1</a:t>
                      </a:r>
                      <a:endParaRPr kumimoji="0" lang="zh-TW" altLang="en-US" sz="2400" b="0" i="0" u="none" strike="noStrike" cap="none" normalizeH="0" baseline="0">
                        <a:ln>
                          <a:noFill/>
                        </a:ln>
                        <a:solidFill>
                          <a:srgbClr val="0000FF"/>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0</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5" name="文字方塊 4"/>
          <p:cNvSpPr txBox="1">
            <a:spLocks noChangeArrowheads="1"/>
          </p:cNvSpPr>
          <p:nvPr/>
        </p:nvSpPr>
        <p:spPr bwMode="auto">
          <a:xfrm>
            <a:off x="2461609" y="5389563"/>
            <a:ext cx="234632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dirty="0"/>
              <a:t>Input</a:t>
            </a:r>
            <a:endParaRPr lang="zh-TW" altLang="en-US" dirty="0"/>
          </a:p>
        </p:txBody>
      </p:sp>
      <p:graphicFrame>
        <p:nvGraphicFramePr>
          <p:cNvPr id="26" name="表格 5"/>
          <p:cNvGraphicFramePr>
            <a:graphicFrameLocks noGrp="1"/>
          </p:cNvGraphicFramePr>
          <p:nvPr>
            <p:extLst>
              <p:ext uri="{D42A27DB-BD31-4B8C-83A1-F6EECF244321}">
                <p14:modId xmlns:p14="http://schemas.microsoft.com/office/powerpoint/2010/main" val="2370328152"/>
              </p:ext>
            </p:extLst>
          </p:nvPr>
        </p:nvGraphicFramePr>
        <p:xfrm>
          <a:off x="6776434" y="477838"/>
          <a:ext cx="1622425" cy="1371600"/>
        </p:xfrm>
        <a:graphic>
          <a:graphicData uri="http://schemas.openxmlformats.org/drawingml/2006/table">
            <a:tbl>
              <a:tblPr/>
              <a:tblGrid>
                <a:gridCol w="541337">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a:ln>
                            <a:noFill/>
                          </a:ln>
                          <a:solidFill>
                            <a:schemeClr val="tx1"/>
                          </a:solidFill>
                          <a:effectLst/>
                          <a:latin typeface="Arial" charset="0"/>
                          <a:ea typeface="ＭＳ Ｐゴシック" charset="0"/>
                          <a:cs typeface="Arial" charset="0"/>
                        </a:rPr>
                        <a:t>1</a:t>
                      </a:r>
                      <a:endParaRPr kumimoji="0" lang="zh-TW" altLang="en-US" sz="2400" b="0" i="0" u="none" strike="noStrike" cap="none" normalizeH="0" baseline="0">
                        <a:ln>
                          <a:noFill/>
                        </a:ln>
                        <a:solidFill>
                          <a:schemeClr val="tx1"/>
                        </a:solidFill>
                        <a:effectLst/>
                        <a:latin typeface="Arial" charset="0"/>
                        <a:ea typeface="ＭＳ Ｐゴシック" charset="0"/>
                        <a:cs typeface="Arial" charset="0"/>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extLst>
                  <a:ext uri="{0D108BD9-81ED-4DB2-BD59-A6C34878D82A}">
                    <a16:rowId xmlns:a16="http://schemas.microsoft.com/office/drawing/2014/main" val="10002"/>
                  </a:ext>
                </a:extLst>
              </a:tr>
            </a:tbl>
          </a:graphicData>
        </a:graphic>
      </p:graphicFrame>
      <p:sp>
        <p:nvSpPr>
          <p:cNvPr id="27" name="文字方塊 6"/>
          <p:cNvSpPr txBox="1">
            <a:spLocks noChangeArrowheads="1"/>
          </p:cNvSpPr>
          <p:nvPr/>
        </p:nvSpPr>
        <p:spPr bwMode="auto">
          <a:xfrm>
            <a:off x="8398859" y="933450"/>
            <a:ext cx="1447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zh-TW"/>
              <a:t>Filter 1</a:t>
            </a:r>
            <a:endParaRPr lang="zh-TW" altLang="en-US"/>
          </a:p>
        </p:txBody>
      </p:sp>
      <p:sp>
        <p:nvSpPr>
          <p:cNvPr id="28" name="矩形 2"/>
          <p:cNvSpPr/>
          <p:nvPr/>
        </p:nvSpPr>
        <p:spPr>
          <a:xfrm>
            <a:off x="2198084"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29" name="橢圓 11"/>
          <p:cNvSpPr/>
          <p:nvPr/>
        </p:nvSpPr>
        <p:spPr>
          <a:xfrm>
            <a:off x="5935059" y="2787650"/>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0" name="橢圓 12"/>
          <p:cNvSpPr/>
          <p:nvPr/>
        </p:nvSpPr>
        <p:spPr>
          <a:xfrm>
            <a:off x="6776434" y="2787650"/>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31" name="橢圓 13"/>
          <p:cNvSpPr/>
          <p:nvPr/>
        </p:nvSpPr>
        <p:spPr>
          <a:xfrm>
            <a:off x="7617809" y="2787650"/>
            <a:ext cx="720725"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2" name="橢圓 14"/>
          <p:cNvSpPr/>
          <p:nvPr/>
        </p:nvSpPr>
        <p:spPr>
          <a:xfrm>
            <a:off x="8459184" y="2787650"/>
            <a:ext cx="720725"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33" name="橢圓 15"/>
          <p:cNvSpPr/>
          <p:nvPr/>
        </p:nvSpPr>
        <p:spPr>
          <a:xfrm>
            <a:off x="5935059" y="3587750"/>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4" name="橢圓 16"/>
          <p:cNvSpPr/>
          <p:nvPr/>
        </p:nvSpPr>
        <p:spPr>
          <a:xfrm>
            <a:off x="6776434" y="3587750"/>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35" name="橢圓 17"/>
          <p:cNvSpPr/>
          <p:nvPr/>
        </p:nvSpPr>
        <p:spPr>
          <a:xfrm>
            <a:off x="7617809" y="3587750"/>
            <a:ext cx="720725"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0</a:t>
            </a:r>
            <a:endParaRPr lang="zh-TW" altLang="en-US" sz="2400">
              <a:solidFill>
                <a:srgbClr val="000000"/>
              </a:solidFill>
              <a:latin typeface="Arial" charset="0"/>
              <a:ea typeface="ＭＳ Ｐゴシック" charset="0"/>
              <a:cs typeface="Arial" charset="0"/>
            </a:endParaRPr>
          </a:p>
        </p:txBody>
      </p:sp>
      <p:sp>
        <p:nvSpPr>
          <p:cNvPr id="36" name="橢圓 18"/>
          <p:cNvSpPr/>
          <p:nvPr/>
        </p:nvSpPr>
        <p:spPr>
          <a:xfrm>
            <a:off x="8459184" y="3587750"/>
            <a:ext cx="720725"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7" name="橢圓 19"/>
          <p:cNvSpPr/>
          <p:nvPr/>
        </p:nvSpPr>
        <p:spPr>
          <a:xfrm>
            <a:off x="5935059" y="4446588"/>
            <a:ext cx="719137"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8" name="橢圓 20"/>
          <p:cNvSpPr/>
          <p:nvPr/>
        </p:nvSpPr>
        <p:spPr>
          <a:xfrm>
            <a:off x="6776434" y="4446588"/>
            <a:ext cx="719137"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39" name="橢圓 21"/>
          <p:cNvSpPr/>
          <p:nvPr/>
        </p:nvSpPr>
        <p:spPr>
          <a:xfrm>
            <a:off x="7617809" y="4446588"/>
            <a:ext cx="720725"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0</a:t>
            </a:r>
            <a:endParaRPr lang="zh-TW" altLang="en-US" sz="2400">
              <a:solidFill>
                <a:srgbClr val="000000"/>
              </a:solidFill>
              <a:latin typeface="Arial" charset="0"/>
              <a:ea typeface="ＭＳ Ｐゴシック" charset="0"/>
              <a:cs typeface="Arial" charset="0"/>
            </a:endParaRPr>
          </a:p>
        </p:txBody>
      </p:sp>
      <p:sp>
        <p:nvSpPr>
          <p:cNvPr id="40" name="橢圓 22"/>
          <p:cNvSpPr/>
          <p:nvPr/>
        </p:nvSpPr>
        <p:spPr>
          <a:xfrm>
            <a:off x="8459184" y="4446588"/>
            <a:ext cx="720725"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41" name="橢圓 23"/>
          <p:cNvSpPr/>
          <p:nvPr/>
        </p:nvSpPr>
        <p:spPr>
          <a:xfrm>
            <a:off x="5944584" y="5259388"/>
            <a:ext cx="719137" cy="72072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3</a:t>
            </a:r>
            <a:endParaRPr lang="zh-TW" altLang="en-US" sz="2400">
              <a:solidFill>
                <a:srgbClr val="000000"/>
              </a:solidFill>
              <a:latin typeface="Arial" charset="0"/>
              <a:ea typeface="ＭＳ Ｐゴシック" charset="0"/>
              <a:cs typeface="Arial" charset="0"/>
            </a:endParaRPr>
          </a:p>
        </p:txBody>
      </p:sp>
      <p:sp>
        <p:nvSpPr>
          <p:cNvPr id="42" name="橢圓 24"/>
          <p:cNvSpPr/>
          <p:nvPr/>
        </p:nvSpPr>
        <p:spPr>
          <a:xfrm>
            <a:off x="6776434" y="5246688"/>
            <a:ext cx="719137"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-2</a:t>
            </a:r>
            <a:endParaRPr lang="zh-TW" altLang="en-US" sz="2400">
              <a:solidFill>
                <a:srgbClr val="000000"/>
              </a:solidFill>
              <a:latin typeface="Arial" charset="0"/>
              <a:ea typeface="ＭＳ Ｐゴシック" charset="0"/>
              <a:cs typeface="Arial" charset="0"/>
            </a:endParaRPr>
          </a:p>
        </p:txBody>
      </p:sp>
      <p:sp>
        <p:nvSpPr>
          <p:cNvPr id="43" name="橢圓 25"/>
          <p:cNvSpPr/>
          <p:nvPr/>
        </p:nvSpPr>
        <p:spPr>
          <a:xfrm>
            <a:off x="7617809" y="5246688"/>
            <a:ext cx="720725"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-2</a:t>
            </a:r>
            <a:endParaRPr lang="zh-TW" altLang="en-US" sz="2400">
              <a:solidFill>
                <a:srgbClr val="000000"/>
              </a:solidFill>
              <a:latin typeface="Arial" charset="0"/>
              <a:ea typeface="ＭＳ Ｐゴシック" charset="0"/>
              <a:cs typeface="Arial" charset="0"/>
            </a:endParaRPr>
          </a:p>
        </p:txBody>
      </p:sp>
      <p:sp>
        <p:nvSpPr>
          <p:cNvPr id="44" name="橢圓 26"/>
          <p:cNvSpPr/>
          <p:nvPr/>
        </p:nvSpPr>
        <p:spPr>
          <a:xfrm>
            <a:off x="8459184" y="5246688"/>
            <a:ext cx="720725" cy="719137"/>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r>
              <a:rPr lang="en-US" altLang="zh-TW" sz="2400">
                <a:solidFill>
                  <a:srgbClr val="000000"/>
                </a:solidFill>
                <a:latin typeface="Arial" charset="0"/>
                <a:ea typeface="ＭＳ Ｐゴシック" charset="0"/>
                <a:cs typeface="Arial" charset="0"/>
              </a:rPr>
              <a:t>-1</a:t>
            </a:r>
            <a:endParaRPr lang="zh-TW" altLang="en-US" sz="2400">
              <a:solidFill>
                <a:srgbClr val="000000"/>
              </a:solidFill>
              <a:latin typeface="Arial" charset="0"/>
              <a:ea typeface="ＭＳ Ｐゴシック" charset="0"/>
              <a:cs typeface="Arial" charset="0"/>
            </a:endParaRPr>
          </a:p>
        </p:txBody>
      </p:sp>
      <p:sp>
        <p:nvSpPr>
          <p:cNvPr id="45" name="矩形 27"/>
          <p:cNvSpPr/>
          <p:nvPr/>
        </p:nvSpPr>
        <p:spPr>
          <a:xfrm>
            <a:off x="2696559"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46" name="矩形 28"/>
          <p:cNvSpPr/>
          <p:nvPr/>
        </p:nvSpPr>
        <p:spPr>
          <a:xfrm>
            <a:off x="3142646" y="2401888"/>
            <a:ext cx="1417638"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47" name="矩形 29"/>
          <p:cNvSpPr/>
          <p:nvPr/>
        </p:nvSpPr>
        <p:spPr>
          <a:xfrm>
            <a:off x="3645884" y="240506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48" name="矩形 30"/>
          <p:cNvSpPr/>
          <p:nvPr/>
        </p:nvSpPr>
        <p:spPr>
          <a:xfrm>
            <a:off x="2198084" y="2809875"/>
            <a:ext cx="1416050" cy="13827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49" name="矩形 33"/>
          <p:cNvSpPr>
            <a:spLocks noChangeArrowheads="1"/>
          </p:cNvSpPr>
          <p:nvPr/>
        </p:nvSpPr>
        <p:spPr bwMode="auto">
          <a:xfrm>
            <a:off x="2379059" y="1731963"/>
            <a:ext cx="12080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TW" sz="2400"/>
              <a:t>s</a:t>
            </a:r>
            <a:r>
              <a:rPr lang="zh-TW" altLang="en-US" sz="2400"/>
              <a:t>tride</a:t>
            </a:r>
            <a:r>
              <a:rPr lang="en-US" altLang="zh-TW" sz="2400"/>
              <a:t>=1</a:t>
            </a:r>
            <a:endParaRPr lang="zh-TW" altLang="en-US" sz="2400"/>
          </a:p>
        </p:txBody>
      </p:sp>
      <p:sp>
        <p:nvSpPr>
          <p:cNvPr id="50" name="矩形 31"/>
          <p:cNvSpPr/>
          <p:nvPr/>
        </p:nvSpPr>
        <p:spPr>
          <a:xfrm>
            <a:off x="3645884" y="3767138"/>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51" name="矩形 7"/>
          <p:cNvSpPr/>
          <p:nvPr/>
        </p:nvSpPr>
        <p:spPr>
          <a:xfrm>
            <a:off x="6776434" y="477838"/>
            <a:ext cx="523875" cy="455612"/>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52" name="矩形 35"/>
          <p:cNvSpPr/>
          <p:nvPr/>
        </p:nvSpPr>
        <p:spPr>
          <a:xfrm>
            <a:off x="7332059" y="936625"/>
            <a:ext cx="525462" cy="455613"/>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53" name="矩形 36"/>
          <p:cNvSpPr/>
          <p:nvPr/>
        </p:nvSpPr>
        <p:spPr>
          <a:xfrm>
            <a:off x="7857521" y="1404938"/>
            <a:ext cx="523875" cy="455612"/>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cxnSp>
        <p:nvCxnSpPr>
          <p:cNvPr id="54" name="直線接點 9"/>
          <p:cNvCxnSpPr/>
          <p:nvPr/>
        </p:nvCxnSpPr>
        <p:spPr>
          <a:xfrm>
            <a:off x="6776434" y="477838"/>
            <a:ext cx="1604962" cy="138271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55" name="矩形 37"/>
          <p:cNvSpPr/>
          <p:nvPr/>
        </p:nvSpPr>
        <p:spPr>
          <a:xfrm>
            <a:off x="5925534" y="2786063"/>
            <a:ext cx="728662" cy="708025"/>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sp>
        <p:nvSpPr>
          <p:cNvPr id="56" name="矩形 38"/>
          <p:cNvSpPr/>
          <p:nvPr/>
        </p:nvSpPr>
        <p:spPr>
          <a:xfrm>
            <a:off x="5944584" y="5262563"/>
            <a:ext cx="728662" cy="708025"/>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latin typeface="Arial" charset="0"/>
              <a:ea typeface="ＭＳ Ｐゴシック" charset="0"/>
              <a:cs typeface="Arial" charset="0"/>
            </a:endParaRPr>
          </a:p>
        </p:txBody>
      </p:sp>
      <p:cxnSp>
        <p:nvCxnSpPr>
          <p:cNvPr id="57" name="直線接點 40"/>
          <p:cNvCxnSpPr/>
          <p:nvPr/>
        </p:nvCxnSpPr>
        <p:spPr>
          <a:xfrm>
            <a:off x="2140934" y="2425700"/>
            <a:ext cx="1606550" cy="138271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線接點 41"/>
          <p:cNvCxnSpPr/>
          <p:nvPr/>
        </p:nvCxnSpPr>
        <p:spPr>
          <a:xfrm>
            <a:off x="2093309" y="3760788"/>
            <a:ext cx="1604962" cy="138271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7805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4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par>
                          <p:cTn id="91" fill="hold">
                            <p:stCondLst>
                              <p:cond delay="0"/>
                            </p:stCondLst>
                            <p:childTnLst>
                              <p:par>
                                <p:cTn id="92" presetID="1" presetClass="exit" presetSubtype="0" fill="hold" grpId="1" nodeType="afterEffect">
                                  <p:stCondLst>
                                    <p:cond delay="0"/>
                                  </p:stCondLst>
                                  <p:childTnLst>
                                    <p:set>
                                      <p:cBhvr>
                                        <p:cTn id="93" dur="1" fill="hold">
                                          <p:stCondLst>
                                            <p:cond delay="0"/>
                                          </p:stCondLst>
                                        </p:cTn>
                                        <p:tgtEl>
                                          <p:spTgt spid="5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5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5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5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5" grpId="1" animBg="1"/>
      <p:bldP spid="46" grpId="0" animBg="1"/>
      <p:bldP spid="46" grpId="1" animBg="1"/>
      <p:bldP spid="47" grpId="0" animBg="1"/>
      <p:bldP spid="47" grpId="1" animBg="1"/>
      <p:bldP spid="48" grpId="0" animBg="1"/>
      <p:bldP spid="48" grpId="1" animBg="1"/>
      <p:bldP spid="50" grpId="0" animBg="1"/>
      <p:bldP spid="50" grpId="1" animBg="1"/>
      <p:bldP spid="51" grpId="0" animBg="1"/>
      <p:bldP spid="52" grpId="0" animBg="1"/>
      <p:bldP spid="53"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3. RNN</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864" y="2231833"/>
            <a:ext cx="6096000" cy="2446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8601024" y="1847399"/>
            <a:ext cx="3455093" cy="830997"/>
          </a:xfrm>
          <a:prstGeom prst="rect">
            <a:avLst/>
          </a:prstGeom>
          <a:noFill/>
        </p:spPr>
        <p:txBody>
          <a:bodyPr wrap="none" rtlCol="0">
            <a:spAutoFit/>
          </a:bodyPr>
          <a:lstStyle/>
          <a:p>
            <a:r>
              <a:rPr lang="en-US" sz="2400" dirty="0"/>
              <a:t>Parameters to be learned:</a:t>
            </a:r>
          </a:p>
          <a:p>
            <a:r>
              <a:rPr lang="en-US" sz="2400" dirty="0"/>
              <a:t>U, V, W</a:t>
            </a:r>
          </a:p>
        </p:txBody>
      </p:sp>
    </p:spTree>
    <p:extLst>
      <p:ext uri="{BB962C8B-B14F-4D97-AF65-F5344CB8AC3E}">
        <p14:creationId xmlns:p14="http://schemas.microsoft.com/office/powerpoint/2010/main" val="3846513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85147" y="1093726"/>
            <a:ext cx="10155777" cy="615553"/>
          </a:xfrm>
          <a:prstGeom prst="rect">
            <a:avLst/>
          </a:prstGeom>
        </p:spPr>
        <p:txBody>
          <a:bodyPr wrap="square">
            <a:spAutoFit/>
          </a:bodyPr>
          <a:lstStyle/>
          <a:p>
            <a:pPr>
              <a:lnSpc>
                <a:spcPct val="150000"/>
              </a:lnSpc>
            </a:pPr>
            <a:r>
              <a:rPr lang="en-CA" altLang="zh-CN" sz="2400" dirty="0">
                <a:solidFill>
                  <a:srgbClr val="2E4864"/>
                </a:solidFill>
                <a:latin typeface="Microsoft YaHei" panose="020B0503020204020204" pitchFamily="34" charset="-122"/>
                <a:ea typeface="Microsoft YaHei" panose="020B0503020204020204" pitchFamily="34" charset="-122"/>
              </a:rPr>
              <a:t>Simple RNN </a:t>
            </a:r>
            <a:r>
              <a:rPr lang="en-CA" altLang="zh-CN" sz="2400" dirty="0" err="1">
                <a:solidFill>
                  <a:srgbClr val="2E4864"/>
                </a:solidFill>
                <a:latin typeface="Microsoft YaHei" panose="020B0503020204020204" pitchFamily="34" charset="-122"/>
                <a:ea typeface="Microsoft YaHei" panose="020B0503020204020204" pitchFamily="34" charset="-122"/>
              </a:rPr>
              <a:t>vs</a:t>
            </a:r>
            <a:r>
              <a:rPr lang="en-CA" altLang="zh-CN" sz="2400" dirty="0">
                <a:solidFill>
                  <a:srgbClr val="2E4864"/>
                </a:solidFill>
                <a:latin typeface="Microsoft YaHei" panose="020B0503020204020204" pitchFamily="34" charset="-122"/>
                <a:ea typeface="Microsoft YaHei" panose="020B0503020204020204" pitchFamily="34" charset="-122"/>
              </a:rPr>
              <a:t> LSTM</a:t>
            </a:r>
            <a:endParaRPr lang="en-US" altLang="zh-CN" sz="2400" dirty="0">
              <a:solidFill>
                <a:srgbClr val="2E4864"/>
              </a:solidFill>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a:off x="1392291" y="711531"/>
            <a:ext cx="4135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50015" y="244886"/>
            <a:ext cx="704500" cy="646383"/>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文本框 5"/>
          <p:cNvSpPr txBox="1">
            <a:spLocks noChangeArrowheads="1"/>
          </p:cNvSpPr>
          <p:nvPr/>
        </p:nvSpPr>
        <p:spPr bwMode="auto">
          <a:xfrm>
            <a:off x="560032" y="371223"/>
            <a:ext cx="41289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a:solidFill>
                  <a:schemeClr val="bg1"/>
                </a:solidFill>
                <a:latin typeface="方正兰亭黑_GBK"/>
                <a:ea typeface="方正兰亭黑_GBK"/>
              </a:rPr>
              <a:t>02</a:t>
            </a:r>
            <a:endParaRPr lang="zh-CN" altLang="en-US" sz="1600" dirty="0">
              <a:solidFill>
                <a:schemeClr val="bg1"/>
              </a:solidFill>
              <a:latin typeface="方正兰亭黑_GBK"/>
              <a:ea typeface="方正兰亭黑_GBK"/>
            </a:endParaRPr>
          </a:p>
        </p:txBody>
      </p:sp>
      <p:sp>
        <p:nvSpPr>
          <p:cNvPr id="24" name="文本框 5">
            <a:extLst>
              <a:ext uri="{FF2B5EF4-FFF2-40B4-BE49-F238E27FC236}">
                <a16:creationId xmlns:a16="http://schemas.microsoft.com/office/drawing/2014/main" id="{4648C912-CD17-4C23-9055-45F8E61C540A}"/>
              </a:ext>
            </a:extLst>
          </p:cNvPr>
          <p:cNvSpPr txBox="1">
            <a:spLocks noChangeArrowheads="1"/>
          </p:cNvSpPr>
          <p:nvPr/>
        </p:nvSpPr>
        <p:spPr bwMode="auto">
          <a:xfrm>
            <a:off x="1303741" y="271495"/>
            <a:ext cx="3291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CA" altLang="ja-JP" sz="2000" dirty="0">
                <a:solidFill>
                  <a:schemeClr val="accent1"/>
                </a:solidFill>
                <a:latin typeface="方正兰亭黑_GBK"/>
                <a:ea typeface="方正兰亭黑_GBK"/>
              </a:rPr>
              <a:t>Attention and Transformers</a:t>
            </a:r>
          </a:p>
        </p:txBody>
      </p:sp>
      <p:pic>
        <p:nvPicPr>
          <p:cNvPr id="2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2291" y="1889632"/>
            <a:ext cx="8356600" cy="467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710731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37033</TotalTime>
  <Words>1489</Words>
  <Application>Microsoft Macintosh PowerPoint</Application>
  <PresentationFormat>Widescreen</PresentationFormat>
  <Paragraphs>481</Paragraphs>
  <Slides>38</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Microsoft YaHei</vt:lpstr>
      <vt:lpstr>方正兰亭黑_GBK</vt:lpstr>
      <vt:lpstr>Arial</vt:lpstr>
      <vt:lpstr>Calibri</vt:lpstr>
      <vt:lpstr>Calibri Light</vt:lpstr>
      <vt:lpstr>Lucida Grande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Shangsong Liang</cp:lastModifiedBy>
  <cp:revision>406</cp:revision>
  <cp:lastPrinted>2019-05-15T16:37:02Z</cp:lastPrinted>
  <dcterms:created xsi:type="dcterms:W3CDTF">2019-05-15T14:57:01Z</dcterms:created>
  <dcterms:modified xsi:type="dcterms:W3CDTF">2023-12-11T01:01:58Z</dcterms:modified>
</cp:coreProperties>
</file>