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5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3" r:id="rId13"/>
    <p:sldId id="584" r:id="rId1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4570" autoAdjust="0"/>
  </p:normalViewPr>
  <p:slideViewPr>
    <p:cSldViewPr>
      <p:cViewPr varScale="1">
        <p:scale>
          <a:sx n="108" d="100"/>
          <a:sy n="108" d="100"/>
        </p:scale>
        <p:origin x="2208" y="19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7" tIns="47499" rIns="95007" bIns="4749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		</a:t>
            </a:r>
            <a:r>
              <a:rPr lang="en-US" baseline="0" dirty="0"/>
              <a:t>      </a:t>
            </a: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br>
              <a:rPr lang="en-US" altLang="en-US" dirty="0"/>
            </a:br>
            <a:r>
              <a:rPr lang="en-US" altLang="en-US" dirty="0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826996"/>
            <a:ext cx="8229600" cy="40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600" b="0" dirty="0"/>
              <a:t>Lecture</a:t>
            </a:r>
            <a:r>
              <a:rPr lang="en-US" altLang="zh-CN" sz="3600" b="0" dirty="0"/>
              <a:t>d</a:t>
            </a:r>
            <a:r>
              <a:rPr lang="zh-CN" altLang="en-US" sz="3600" b="0" dirty="0"/>
              <a:t> </a:t>
            </a:r>
            <a:r>
              <a:rPr lang="en-US" altLang="zh-CN" sz="3600" b="0" dirty="0"/>
              <a:t>by</a:t>
            </a:r>
            <a:r>
              <a:rPr lang="zh-CN" altLang="en-US" sz="3600" b="0" dirty="0"/>
              <a:t> </a:t>
            </a:r>
            <a:r>
              <a:rPr lang="en-US" altLang="zh-CN" sz="3600" b="0" dirty="0"/>
              <a:t>Shangsong</a:t>
            </a:r>
            <a:r>
              <a:rPr lang="zh-CN" altLang="en-US" sz="3600" b="0" dirty="0"/>
              <a:t> </a:t>
            </a:r>
            <a:r>
              <a:rPr lang="en-US" altLang="zh-CN" sz="3600" b="0" dirty="0"/>
              <a:t>Liang</a:t>
            </a:r>
            <a:endParaRPr lang="en-US" altLang="en-US" sz="36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600" b="0" dirty="0"/>
              <a:t>Sun</a:t>
            </a:r>
            <a:r>
              <a:rPr lang="zh-CN" altLang="en-US" sz="3600" b="0" dirty="0"/>
              <a:t> </a:t>
            </a:r>
            <a:r>
              <a:rPr lang="en-US" altLang="zh-CN" sz="3600" b="0" dirty="0" err="1"/>
              <a:t>Yat-sen</a:t>
            </a:r>
            <a:r>
              <a:rPr lang="zh-CN" altLang="en-US" sz="3600" b="0" dirty="0"/>
              <a:t> </a:t>
            </a:r>
            <a:r>
              <a:rPr lang="en-US" altLang="zh-CN" sz="3600" b="0" dirty="0"/>
              <a:t>University</a:t>
            </a:r>
            <a:endParaRPr lang="en-US" altLang="en-US" sz="36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0" dirty="0"/>
              <a:t>Introduction to Data Mining , 2</a:t>
            </a:r>
            <a:r>
              <a:rPr lang="en-US" altLang="en-US" sz="2000" b="0" baseline="30000" dirty="0"/>
              <a:t>nd</a:t>
            </a:r>
            <a:r>
              <a:rPr lang="en-US" altLang="en-US" sz="20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0" dirty="0"/>
              <a:t>Tan, Steinbach, Karpatne,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Selection of the right similarity measure is critical: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57200" y="24225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31083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876800" y="24352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0 0 0 0 0 0 0 0 0 0 0 1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876800" y="3121025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962400" y="2740025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460500" y="3917980"/>
            <a:ext cx="556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/>
              <a:t>Euclidean distance = 1.4142  for both pairs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18500" cy="5181600"/>
          </a:xfrm>
        </p:spPr>
        <p:txBody>
          <a:bodyPr/>
          <a:lstStyle/>
          <a:p>
            <a:r>
              <a:rPr lang="en-US" altLang="en-US" sz="2400" dirty="0"/>
              <a:t>k-NN classifiers are lazy learners since they do not build models explicitly</a:t>
            </a:r>
          </a:p>
          <a:p>
            <a:r>
              <a:rPr lang="en-US" altLang="en-US" sz="2400" dirty="0"/>
              <a:t>Classifying unknown records are relatively expensive</a:t>
            </a:r>
          </a:p>
          <a:p>
            <a:r>
              <a:rPr lang="en-US" altLang="en-US" sz="2400" dirty="0"/>
              <a:t>Can produce arbitrarily shaped decision boundaries</a:t>
            </a:r>
          </a:p>
          <a:p>
            <a:r>
              <a:rPr lang="en-US" altLang="en-US" sz="2400" dirty="0"/>
              <a:t>Easy to handle variable interactions since the decisions are based on local information</a:t>
            </a:r>
          </a:p>
          <a:p>
            <a:r>
              <a:rPr lang="en-US" altLang="en-US" sz="2400" dirty="0"/>
              <a:t>Selection of right proximity measure is essential</a:t>
            </a:r>
          </a:p>
          <a:p>
            <a:r>
              <a:rPr lang="en-US" altLang="en-US" sz="2400" dirty="0"/>
              <a:t>Superfluous or redundant attributes can create problems</a:t>
            </a:r>
          </a:p>
          <a:p>
            <a:r>
              <a:rPr lang="en-US" altLang="en-US" sz="2400" dirty="0"/>
              <a:t>Missing attributes are hard to handle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KNN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having to compute distance to all objects in the training set</a:t>
            </a:r>
          </a:p>
          <a:p>
            <a:pPr lvl="1"/>
            <a:r>
              <a:rPr lang="en-US" dirty="0"/>
              <a:t>Multi-dimensional access methods (k-d trees)  </a:t>
            </a:r>
          </a:p>
          <a:p>
            <a:pPr lvl="1"/>
            <a:r>
              <a:rPr lang="en-US" dirty="0"/>
              <a:t>Fast approximate similarity search</a:t>
            </a:r>
          </a:p>
          <a:p>
            <a:pPr lvl="1"/>
            <a:r>
              <a:rPr lang="en-US" dirty="0"/>
              <a:t>Locality Sensitive Hashing (LSH) </a:t>
            </a:r>
          </a:p>
          <a:p>
            <a:r>
              <a:rPr lang="en-US" dirty="0"/>
              <a:t>Condensing</a:t>
            </a:r>
          </a:p>
          <a:p>
            <a:pPr lvl="1"/>
            <a:r>
              <a:rPr lang="en-US" dirty="0"/>
              <a:t>Determine a smaller set of objects that give the same performance</a:t>
            </a:r>
          </a:p>
          <a:p>
            <a:r>
              <a:rPr lang="en-US" dirty="0"/>
              <a:t>Editing</a:t>
            </a:r>
          </a:p>
          <a:p>
            <a:pPr lvl="1"/>
            <a:r>
              <a:rPr lang="en-US" dirty="0"/>
              <a:t>Remove objects to improve efficiency </a:t>
            </a:r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and Proximity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Proximity graphs</a:t>
            </a:r>
          </a:p>
          <a:p>
            <a:pPr lvl="1"/>
            <a:r>
              <a:rPr lang="en-US" dirty="0"/>
              <a:t>a graph in which two vertices are connected by an edge if and only if the vertices satisfy particular geometric requirements </a:t>
            </a:r>
          </a:p>
          <a:p>
            <a:pPr lvl="1"/>
            <a:r>
              <a:rPr lang="en-US" dirty="0"/>
              <a:t>nearest neighbor graphs, </a:t>
            </a:r>
          </a:p>
          <a:p>
            <a:pPr lvl="1"/>
            <a:r>
              <a:rPr lang="en-US" dirty="0"/>
              <a:t>minimum spanning trees</a:t>
            </a:r>
          </a:p>
          <a:p>
            <a:pPr lvl="1"/>
            <a:r>
              <a:rPr lang="en-US" dirty="0"/>
              <a:t>Delaunay triangulations</a:t>
            </a:r>
          </a:p>
          <a:p>
            <a:pPr lvl="1"/>
            <a:r>
              <a:rPr lang="en-US" dirty="0"/>
              <a:t>relative neighborhood graphs</a:t>
            </a:r>
          </a:p>
          <a:p>
            <a:pPr lvl="1"/>
            <a:r>
              <a:rPr lang="en-US" dirty="0"/>
              <a:t>Gabriel graphs </a:t>
            </a:r>
          </a:p>
          <a:p>
            <a:r>
              <a:rPr lang="en-US" dirty="0"/>
              <a:t>See recent papers by Toussaint</a:t>
            </a:r>
          </a:p>
          <a:p>
            <a:pPr lvl="1"/>
            <a:r>
              <a:rPr lang="en-US" sz="2200" dirty="0"/>
              <a:t>G. T. Toussaint. Proximity graphs for nearest neighbor decision rules: recent progress. In Interface-2002, 34th Symposium on Computing and Statistics, </a:t>
            </a:r>
            <a:r>
              <a:rPr lang="en-US" sz="2200" dirty="0" err="1"/>
              <a:t>ontreal</a:t>
            </a:r>
            <a:r>
              <a:rPr lang="en-US" sz="2200" dirty="0"/>
              <a:t>, Canada, April 17–20 2002.</a:t>
            </a:r>
          </a:p>
          <a:p>
            <a:pPr lvl="1"/>
            <a:r>
              <a:rPr lang="en-US" sz="2200" dirty="0"/>
              <a:t>G. T. Toussaint. Open problems in geometric methods for instance based learning. In Discrete and Computational Geometry, volume 2866 of Lecture Notes in Computer Science, pages 273–283, December 6-9, 2003.</a:t>
            </a:r>
          </a:p>
          <a:p>
            <a:pPr lvl="1"/>
            <a:r>
              <a:rPr lang="en-US" sz="2200" dirty="0"/>
              <a:t>G. T. Toussaint. Geometric proximity graphs for improving nearest neighbor methods in instance-based learning and data mining. Int. J. </a:t>
            </a:r>
            <a:r>
              <a:rPr lang="en-US" sz="2200" dirty="0" err="1"/>
              <a:t>Comput</a:t>
            </a:r>
            <a:r>
              <a:rPr lang="en-US" sz="2200" dirty="0"/>
              <a:t>. Geometry Appl., 15(2):101–150, 2005.</a:t>
            </a:r>
          </a:p>
        </p:txBody>
      </p:sp>
    </p:spTree>
    <p:extLst>
      <p:ext uri="{BB962C8B-B14F-4D97-AF65-F5344CB8AC3E}">
        <p14:creationId xmlns:p14="http://schemas.microsoft.com/office/powerpoint/2010/main" val="7703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Based Classifiers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Rote-learner</a:t>
            </a:r>
          </a:p>
          <a:p>
            <a:pPr marL="1258888" lvl="2" indent="-344488"/>
            <a:r>
              <a:rPr lang="en-US" altLang="en-US" dirty="0"/>
              <a:t>Memorizes entire training data and performs classification only if attributes of record match one of the training examples exactly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Nearest neighbor</a:t>
            </a:r>
          </a:p>
          <a:p>
            <a:pPr marL="1258888" lvl="2" indent="-344488"/>
            <a:r>
              <a:rPr lang="en-US" altLang="en-US" dirty="0"/>
              <a:t>Uses k “closest” points (nearest neighbors) for performing classification</a:t>
            </a:r>
          </a:p>
          <a:p>
            <a:pPr marL="1258888" lvl="2" indent="-344488">
              <a:buFont typeface="Wingding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Basic idea:</a:t>
            </a:r>
          </a:p>
          <a:p>
            <a:pPr lvl="1"/>
            <a:r>
              <a:rPr lang="en-US" altLang="en-US" dirty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three things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set of labeled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Distance Metric to compute distance between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18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To classify an unknown record: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Compute distance to other training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Identify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 nearest neighbors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VISIO" r:id="rId3" imgW="9761220" imgH="4517136" progId="Visio.Drawing.6">
                  <p:embed/>
                </p:oleObj>
              </mc:Choice>
              <mc:Fallback>
                <p:oleObj name="VISIO" r:id="rId3" imgW="9761220" imgH="451713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    K-nearest neighbors of a record x are data points that have the k smallest distances to 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 nearest-neighbor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172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1000" y="114300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 err="1"/>
              <a:t>Voronoi</a:t>
            </a:r>
            <a:r>
              <a:rPr lang="en-US" altLang="en-US" sz="2400" b="0" dirty="0"/>
              <a:t>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Compute distance between two points:</a:t>
            </a:r>
          </a:p>
          <a:p>
            <a:pPr lvl="1"/>
            <a:r>
              <a:rPr lang="en-US" altLang="en-US" dirty="0"/>
              <a:t>Euclidean distance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Determine the class from nearest neighbor list</a:t>
            </a:r>
          </a:p>
          <a:p>
            <a:pPr lvl="1"/>
            <a:r>
              <a:rPr lang="en-US" altLang="en-US" dirty="0"/>
              <a:t>Take the majority vote of class labels among the k-nearest neighbors</a:t>
            </a:r>
          </a:p>
          <a:p>
            <a:pPr lvl="1"/>
            <a:r>
              <a:rPr lang="en-US" altLang="en-US" dirty="0"/>
              <a:t>Weigh the vote according to distance</a:t>
            </a:r>
          </a:p>
          <a:p>
            <a:pPr lvl="2"/>
            <a:r>
              <a:rPr lang="en-US" altLang="en-US" dirty="0"/>
              <a:t> weight factor, w = 1/d</a:t>
            </a:r>
            <a:r>
              <a:rPr lang="en-US" altLang="en-US" baseline="30000" dirty="0"/>
              <a:t>2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05000" y="2438400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876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Choosing the value of k:</a:t>
            </a:r>
          </a:p>
          <a:p>
            <a:pPr lvl="1"/>
            <a:r>
              <a:rPr lang="en-US" altLang="en-US" sz="2400"/>
              <a:t>If k is too small, sensitive to noise points</a:t>
            </a:r>
          </a:p>
          <a:p>
            <a:pPr lvl="1"/>
            <a:r>
              <a:rPr lang="en-US" altLang="en-US" sz="240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  <a:p>
            <a:pPr lvl="1"/>
            <a:r>
              <a:rPr lang="en-US" altLang="en-US"/>
              <a:t>Attributes may have to be scaled to prevent distance measures from being dominated by one of the attributes</a:t>
            </a:r>
          </a:p>
          <a:p>
            <a:pPr lvl="1"/>
            <a:r>
              <a:rPr lang="en-US" altLang="en-US"/>
              <a:t>Example:</a:t>
            </a:r>
          </a:p>
          <a:p>
            <a:pPr lvl="2"/>
            <a:r>
              <a:rPr lang="en-US" altLang="en-US"/>
              <a:t> height of a person may vary from 1.5m to 1.8m</a:t>
            </a:r>
          </a:p>
          <a:p>
            <a:pPr lvl="2"/>
            <a:r>
              <a:rPr lang="en-US" altLang="en-US"/>
              <a:t> weight of a person may vary from 90lb to 300lb</a:t>
            </a:r>
          </a:p>
          <a:p>
            <a:pPr lvl="2"/>
            <a:r>
              <a:rPr lang="en-US" altLang="en-US"/>
              <a:t> income of a person may vary from $10K to $1M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146477203</TotalTime>
  <Pages>3</Pages>
  <Words>673</Words>
  <Application>Microsoft Macintosh PowerPoint</Application>
  <PresentationFormat>On-screen Show (4:3)</PresentationFormat>
  <Paragraphs>97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Monotype Sorts</vt:lpstr>
      <vt:lpstr>Tahoma</vt:lpstr>
      <vt:lpstr>Times New Roman</vt:lpstr>
      <vt:lpstr>Wingdings</vt:lpstr>
      <vt:lpstr>LC.BRev.FY97</vt:lpstr>
      <vt:lpstr>Visio</vt:lpstr>
      <vt:lpstr>VISIO</vt:lpstr>
      <vt:lpstr>Equation</vt:lpstr>
      <vt:lpstr> Classification: Alternative Techniques</vt:lpstr>
      <vt:lpstr>Instance Based Classifiers</vt:lpstr>
      <vt:lpstr>Nearest Neighbor Classifiers</vt:lpstr>
      <vt:lpstr>Nearest-Neighbor Classifiers</vt:lpstr>
      <vt:lpstr>Definition of Nearest Neighbor</vt:lpstr>
      <vt:lpstr>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Nearest neighbor Classification…</vt:lpstr>
      <vt:lpstr>Improving KNN Efficiency</vt:lpstr>
      <vt:lpstr>KNN and Proximity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Shangsong Liang</cp:lastModifiedBy>
  <cp:revision>370</cp:revision>
  <cp:lastPrinted>2018-02-04T02:03:38Z</cp:lastPrinted>
  <dcterms:created xsi:type="dcterms:W3CDTF">1998-03-18T13:44:31Z</dcterms:created>
  <dcterms:modified xsi:type="dcterms:W3CDTF">2022-03-15T01:30:41Z</dcterms:modified>
</cp:coreProperties>
</file>