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5"/>
    <p:restoredTop sz="94683"/>
  </p:normalViewPr>
  <p:slideViewPr>
    <p:cSldViewPr>
      <p:cViewPr varScale="1">
        <p:scale>
          <a:sx n="207" d="100"/>
          <a:sy n="207" d="100"/>
        </p:scale>
        <p:origin x="69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43CAE-7B30-E74A-ADF8-FA539AC92E11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964AF-C699-4347-810A-B10318B5F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09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</a:t>
            </a:r>
            <a:r>
              <a:rPr lang="zh-CN" altLang="en-US" dirty="0"/>
              <a:t> </a:t>
            </a:r>
            <a:r>
              <a:rPr lang="en-US" spc="-10" dirty="0"/>
              <a:t>Fei-</a:t>
            </a:r>
            <a:r>
              <a:rPr lang="en-US" dirty="0"/>
              <a:t>Fei</a:t>
            </a:r>
            <a:r>
              <a:rPr lang="en-US" spc="-30" dirty="0"/>
              <a:t> </a:t>
            </a:r>
            <a:r>
              <a:rPr lang="en-US" dirty="0"/>
              <a:t>Li</a:t>
            </a:r>
            <a:r>
              <a:rPr lang="en-US" spc="-15" dirty="0"/>
              <a:t> </a:t>
            </a:r>
            <a:r>
              <a:rPr lang="en-US" dirty="0"/>
              <a:t>&amp;</a:t>
            </a:r>
            <a:r>
              <a:rPr lang="en-US" spc="-15" dirty="0"/>
              <a:t> </a:t>
            </a:r>
            <a:r>
              <a:rPr lang="en-US" dirty="0"/>
              <a:t>Justin</a:t>
            </a:r>
            <a:r>
              <a:rPr lang="en-US" spc="-15" dirty="0"/>
              <a:t> </a:t>
            </a:r>
            <a:r>
              <a:rPr lang="en-US" dirty="0"/>
              <a:t>Johnson</a:t>
            </a:r>
            <a:r>
              <a:rPr lang="en-US" spc="-15" dirty="0"/>
              <a:t> </a:t>
            </a:r>
            <a:r>
              <a:rPr lang="en-US" dirty="0"/>
              <a:t>&amp;</a:t>
            </a:r>
            <a:r>
              <a:rPr lang="en-US" spc="-15" dirty="0"/>
              <a:t> </a:t>
            </a:r>
            <a:r>
              <a:rPr lang="en-US" dirty="0"/>
              <a:t>Serena</a:t>
            </a:r>
            <a:r>
              <a:rPr lang="en-US" spc="-15" dirty="0"/>
              <a:t> </a:t>
            </a:r>
            <a:r>
              <a:rPr lang="en-US" spc="-10" dirty="0"/>
              <a:t>Yeung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964AF-C699-4347-810A-B10318B5F4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5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4025" y="378138"/>
            <a:ext cx="792225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10" dirty="0"/>
              <a:t>Reinforcement</a:t>
            </a:r>
            <a:r>
              <a:rPr lang="en-US" altLang="zh-CN" spc="-10" dirty="0"/>
              <a:t> Learning</a:t>
            </a:r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577975">
              <a:lnSpc>
                <a:spcPts val="23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10" dirty="0"/>
              <a:t>Reinforcement</a:t>
            </a:r>
            <a:r>
              <a:rPr lang="en-US" altLang="zh-CN" spc="-10" dirty="0"/>
              <a:t> Learning</a:t>
            </a:r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577975">
              <a:lnSpc>
                <a:spcPts val="23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10" dirty="0"/>
              <a:t>Reinforcement</a:t>
            </a:r>
            <a:r>
              <a:rPr lang="en-US" altLang="zh-CN" spc="-10" dirty="0"/>
              <a:t> Learning</a:t>
            </a:r>
            <a:endParaRPr lang="en-US"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577975">
              <a:lnSpc>
                <a:spcPts val="23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10" dirty="0"/>
              <a:t>Reinforcement</a:t>
            </a:r>
            <a:r>
              <a:rPr lang="en-US" altLang="zh-CN" spc="-10" dirty="0"/>
              <a:t> Learning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577975">
              <a:lnSpc>
                <a:spcPts val="23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4624124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519375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519375"/>
                </a:lnTo>
                <a:lnTo>
                  <a:pt x="0" y="519375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0825" y="332725"/>
            <a:ext cx="5068174" cy="38011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10" dirty="0"/>
              <a:t>Reinforcement</a:t>
            </a:r>
            <a:r>
              <a:rPr lang="en-US" altLang="zh-CN" spc="-10" dirty="0"/>
              <a:t> Learning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577975">
              <a:lnSpc>
                <a:spcPts val="23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24124"/>
            <a:ext cx="9144000" cy="519430"/>
          </a:xfrm>
          <a:custGeom>
            <a:avLst/>
            <a:gdLst/>
            <a:ahLst/>
            <a:cxnLst/>
            <a:rect l="l" t="t" r="r" b="b"/>
            <a:pathLst>
              <a:path w="9144000" h="519429">
                <a:moveTo>
                  <a:pt x="0" y="519375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519375"/>
                </a:lnTo>
                <a:lnTo>
                  <a:pt x="0" y="519375"/>
                </a:lnTo>
                <a:close/>
              </a:path>
            </a:pathLst>
          </a:custGeom>
          <a:solidFill>
            <a:srgbClr val="8C141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925" y="149538"/>
            <a:ext cx="8400049" cy="711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8675" y="1064005"/>
            <a:ext cx="7874000" cy="1404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5225" y="4709660"/>
            <a:ext cx="4521200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en-US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46725" y="4561050"/>
            <a:ext cx="1923137" cy="614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577975">
              <a:lnSpc>
                <a:spcPts val="23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a/ab/Go_game_Kobayashi-Kato.png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publicdomain/zero/1.0/deed.e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publicdomain/zero/1.0/deed.en" TargetMode="External"/><Relationship Id="rId4" Type="http://schemas.openxmlformats.org/officeDocument/2006/relationships/hyperlink" Target="https://pixabay.com/en/kitten-cute-feline-kitty-domestic-1246693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7" Type="http://schemas.openxmlformats.org/officeDocument/2006/relationships/image" Target="../media/image7.jpg"/><Relationship Id="rId2" Type="http://schemas.openxmlformats.org/officeDocument/2006/relationships/hyperlink" Target="https://www.flickr.com/photos/omegatron/853352035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7" Type="http://schemas.openxmlformats.org/officeDocument/2006/relationships/image" Target="../media/image86.pn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0.jpg"/><Relationship Id="rId4" Type="http://schemas.openxmlformats.org/officeDocument/2006/relationships/image" Target="../media/image85.jp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2.jpg"/><Relationship Id="rId7" Type="http://schemas.openxmlformats.org/officeDocument/2006/relationships/image" Target="../media/image84.pn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jpg"/><Relationship Id="rId5" Type="http://schemas.openxmlformats.org/officeDocument/2006/relationships/image" Target="../media/image80.jpg"/><Relationship Id="rId4" Type="http://schemas.openxmlformats.org/officeDocument/2006/relationships/image" Target="../media/image85.jpg"/><Relationship Id="rId9" Type="http://schemas.openxmlformats.org/officeDocument/2006/relationships/image" Target="../media/image88.jp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2.jpg"/><Relationship Id="rId7" Type="http://schemas.openxmlformats.org/officeDocument/2006/relationships/image" Target="../media/image89.jpg"/><Relationship Id="rId12" Type="http://schemas.openxmlformats.org/officeDocument/2006/relationships/image" Target="../media/image91.jp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jpg"/><Relationship Id="rId11" Type="http://schemas.openxmlformats.org/officeDocument/2006/relationships/image" Target="../media/image88.jpg"/><Relationship Id="rId5" Type="http://schemas.openxmlformats.org/officeDocument/2006/relationships/image" Target="../media/image80.jpg"/><Relationship Id="rId10" Type="http://schemas.openxmlformats.org/officeDocument/2006/relationships/image" Target="../media/image90.png"/><Relationship Id="rId4" Type="http://schemas.openxmlformats.org/officeDocument/2006/relationships/image" Target="../media/image85.jpg"/><Relationship Id="rId9" Type="http://schemas.openxmlformats.org/officeDocument/2006/relationships/image" Target="../media/image86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jpg"/><Relationship Id="rId13" Type="http://schemas.openxmlformats.org/officeDocument/2006/relationships/image" Target="../media/image88.jpg"/><Relationship Id="rId3" Type="http://schemas.openxmlformats.org/officeDocument/2006/relationships/image" Target="../media/image82.jpg"/><Relationship Id="rId7" Type="http://schemas.openxmlformats.org/officeDocument/2006/relationships/image" Target="../media/image89.jpg"/><Relationship Id="rId12" Type="http://schemas.openxmlformats.org/officeDocument/2006/relationships/image" Target="../media/image93.pn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jpg"/><Relationship Id="rId11" Type="http://schemas.openxmlformats.org/officeDocument/2006/relationships/image" Target="../media/image90.png"/><Relationship Id="rId5" Type="http://schemas.openxmlformats.org/officeDocument/2006/relationships/image" Target="../media/image80.jpg"/><Relationship Id="rId15" Type="http://schemas.openxmlformats.org/officeDocument/2006/relationships/image" Target="../media/image94.jpg"/><Relationship Id="rId10" Type="http://schemas.openxmlformats.org/officeDocument/2006/relationships/image" Target="../media/image86.png"/><Relationship Id="rId4" Type="http://schemas.openxmlformats.org/officeDocument/2006/relationships/image" Target="../media/image85.jpg"/><Relationship Id="rId9" Type="http://schemas.openxmlformats.org/officeDocument/2006/relationships/image" Target="../media/image84.png"/><Relationship Id="rId14" Type="http://schemas.openxmlformats.org/officeDocument/2006/relationships/image" Target="../media/image91.jp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jpg"/><Relationship Id="rId4" Type="http://schemas.openxmlformats.org/officeDocument/2006/relationships/image" Target="../media/image97.jp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a/ab/Go_game_Kobayashi-Kato.png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publicdomain/zero/1.0/deed.en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BF0520-0572-2344-AD93-38D1D0EDADF8}"/>
              </a:ext>
            </a:extLst>
          </p:cNvPr>
          <p:cNvSpPr txBox="1"/>
          <p:nvPr/>
        </p:nvSpPr>
        <p:spPr>
          <a:xfrm>
            <a:off x="1284730" y="1740753"/>
            <a:ext cx="6763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Reinforcement</a:t>
            </a:r>
            <a:r>
              <a:rPr lang="zh-CN" altLang="en-US" sz="4800" dirty="0"/>
              <a:t> </a:t>
            </a:r>
            <a:r>
              <a:rPr lang="en-US" altLang="zh-CN" sz="4800" dirty="0"/>
              <a:t>Learning</a:t>
            </a:r>
          </a:p>
          <a:p>
            <a:pPr algn="ctr"/>
            <a:r>
              <a:rPr lang="en-US" altLang="zh-CN" sz="2400" dirty="0"/>
              <a:t>SYSU</a:t>
            </a:r>
          </a:p>
          <a:p>
            <a:pPr algn="ctr"/>
            <a:r>
              <a:rPr lang="en-US" altLang="zh-CN" sz="2400" dirty="0"/>
              <a:t>Lecturer:</a:t>
            </a:r>
            <a:r>
              <a:rPr lang="zh-CN" altLang="en-US" sz="2400" dirty="0"/>
              <a:t> </a:t>
            </a:r>
            <a:r>
              <a:rPr lang="en-US" altLang="zh-CN" sz="2400" dirty="0"/>
              <a:t>Shangsong</a:t>
            </a:r>
            <a:r>
              <a:rPr lang="zh-CN" altLang="en-US" sz="2400" dirty="0"/>
              <a:t> </a:t>
            </a:r>
            <a:r>
              <a:rPr lang="en-US" altLang="zh-CN" sz="2400" dirty="0"/>
              <a:t>Liang</a:t>
            </a:r>
            <a:endParaRPr lang="en-US" sz="24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52ADAE6-3C4E-6C45-9863-9BF33E08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2975" y="1293525"/>
            <a:ext cx="1905000" cy="6826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FF9900"/>
                </a:solidFill>
                <a:latin typeface="Arial MT"/>
                <a:cs typeface="Arial MT"/>
              </a:rPr>
              <a:t>Agent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2975" y="2861649"/>
            <a:ext cx="1905000" cy="68262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4A86E7"/>
                </a:solidFill>
                <a:latin typeface="Arial MT"/>
                <a:cs typeface="Arial MT"/>
              </a:rPr>
              <a:t>Environment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58150" y="1625250"/>
            <a:ext cx="1669414" cy="1616710"/>
            <a:chOff x="5358150" y="1625250"/>
            <a:chExt cx="1669414" cy="1616710"/>
          </a:xfrm>
        </p:grpSpPr>
        <p:sp>
          <p:nvSpPr>
            <p:cNvPr id="5" name="object 5"/>
            <p:cNvSpPr/>
            <p:nvPr/>
          </p:nvSpPr>
          <p:spPr>
            <a:xfrm>
              <a:off x="5367675" y="1634775"/>
              <a:ext cx="1650364" cy="1565910"/>
            </a:xfrm>
            <a:custGeom>
              <a:avLst/>
              <a:gdLst/>
              <a:ahLst/>
              <a:cxnLst/>
              <a:rect l="l" t="t" r="r" b="b"/>
              <a:pathLst>
                <a:path w="1650365" h="1565910">
                  <a:moveTo>
                    <a:pt x="0" y="0"/>
                  </a:moveTo>
                  <a:lnTo>
                    <a:pt x="58913" y="661"/>
                  </a:lnTo>
                  <a:lnTo>
                    <a:pt x="117760" y="2624"/>
                  </a:lnTo>
                  <a:lnTo>
                    <a:pt x="176473" y="5857"/>
                  </a:lnTo>
                  <a:lnTo>
                    <a:pt x="234985" y="10328"/>
                  </a:lnTo>
                  <a:lnTo>
                    <a:pt x="293230" y="16006"/>
                  </a:lnTo>
                  <a:lnTo>
                    <a:pt x="351140" y="22858"/>
                  </a:lnTo>
                  <a:lnTo>
                    <a:pt x="408650" y="30853"/>
                  </a:lnTo>
                  <a:lnTo>
                    <a:pt x="465692" y="39960"/>
                  </a:lnTo>
                  <a:lnTo>
                    <a:pt x="522199" y="50146"/>
                  </a:lnTo>
                  <a:lnTo>
                    <a:pt x="578105" y="61379"/>
                  </a:lnTo>
                  <a:lnTo>
                    <a:pt x="633343" y="73629"/>
                  </a:lnTo>
                  <a:lnTo>
                    <a:pt x="687846" y="86862"/>
                  </a:lnTo>
                  <a:lnTo>
                    <a:pt x="741547" y="101048"/>
                  </a:lnTo>
                  <a:lnTo>
                    <a:pt x="794379" y="116155"/>
                  </a:lnTo>
                  <a:lnTo>
                    <a:pt x="846276" y="132151"/>
                  </a:lnTo>
                  <a:lnTo>
                    <a:pt x="897171" y="149004"/>
                  </a:lnTo>
                  <a:lnTo>
                    <a:pt x="946998" y="166682"/>
                  </a:lnTo>
                  <a:lnTo>
                    <a:pt x="995688" y="185154"/>
                  </a:lnTo>
                  <a:lnTo>
                    <a:pt x="1043176" y="204388"/>
                  </a:lnTo>
                  <a:lnTo>
                    <a:pt x="1089395" y="224352"/>
                  </a:lnTo>
                  <a:lnTo>
                    <a:pt x="1134278" y="245015"/>
                  </a:lnTo>
                  <a:lnTo>
                    <a:pt x="1177757" y="266345"/>
                  </a:lnTo>
                  <a:lnTo>
                    <a:pt x="1219768" y="288309"/>
                  </a:lnTo>
                  <a:lnTo>
                    <a:pt x="1260241" y="310876"/>
                  </a:lnTo>
                  <a:lnTo>
                    <a:pt x="1299112" y="334016"/>
                  </a:lnTo>
                  <a:lnTo>
                    <a:pt x="1336313" y="357694"/>
                  </a:lnTo>
                  <a:lnTo>
                    <a:pt x="1371776" y="381881"/>
                  </a:lnTo>
                  <a:lnTo>
                    <a:pt x="1405437" y="406544"/>
                  </a:lnTo>
                  <a:lnTo>
                    <a:pt x="1437226" y="431651"/>
                  </a:lnTo>
                  <a:lnTo>
                    <a:pt x="1467079" y="457172"/>
                  </a:lnTo>
                  <a:lnTo>
                    <a:pt x="1520706" y="509323"/>
                  </a:lnTo>
                  <a:lnTo>
                    <a:pt x="1565782" y="562744"/>
                  </a:lnTo>
                  <a:lnTo>
                    <a:pt x="1601774" y="617182"/>
                  </a:lnTo>
                  <a:lnTo>
                    <a:pt x="1628147" y="672381"/>
                  </a:lnTo>
                  <a:lnTo>
                    <a:pt x="1644367" y="728088"/>
                  </a:lnTo>
                  <a:lnTo>
                    <a:pt x="1649899" y="784049"/>
                  </a:lnTo>
                  <a:lnTo>
                    <a:pt x="1647515" y="820790"/>
                  </a:lnTo>
                  <a:lnTo>
                    <a:pt x="1628853" y="893984"/>
                  </a:lnTo>
                  <a:lnTo>
                    <a:pt x="1612876" y="930293"/>
                  </a:lnTo>
                  <a:lnTo>
                    <a:pt x="1592671" y="966316"/>
                  </a:lnTo>
                  <a:lnTo>
                    <a:pt x="1568388" y="1001979"/>
                  </a:lnTo>
                  <a:lnTo>
                    <a:pt x="1540179" y="1037212"/>
                  </a:lnTo>
                  <a:lnTo>
                    <a:pt x="1508194" y="1071943"/>
                  </a:lnTo>
                  <a:lnTo>
                    <a:pt x="1472585" y="1106099"/>
                  </a:lnTo>
                  <a:lnTo>
                    <a:pt x="1433502" y="1139609"/>
                  </a:lnTo>
                  <a:lnTo>
                    <a:pt x="1391097" y="1172402"/>
                  </a:lnTo>
                  <a:lnTo>
                    <a:pt x="1345521" y="1204404"/>
                  </a:lnTo>
                  <a:lnTo>
                    <a:pt x="1296924" y="1235546"/>
                  </a:lnTo>
                  <a:lnTo>
                    <a:pt x="1245458" y="1265754"/>
                  </a:lnTo>
                  <a:lnTo>
                    <a:pt x="1191273" y="1294957"/>
                  </a:lnTo>
                  <a:lnTo>
                    <a:pt x="1134521" y="1323084"/>
                  </a:lnTo>
                  <a:lnTo>
                    <a:pt x="1091721" y="1342822"/>
                  </a:lnTo>
                  <a:lnTo>
                    <a:pt x="1047701" y="1361926"/>
                  </a:lnTo>
                  <a:lnTo>
                    <a:pt x="1002519" y="1380366"/>
                  </a:lnTo>
                  <a:lnTo>
                    <a:pt x="956234" y="1398116"/>
                  </a:lnTo>
                  <a:lnTo>
                    <a:pt x="908903" y="1415149"/>
                  </a:lnTo>
                  <a:lnTo>
                    <a:pt x="860584" y="1431436"/>
                  </a:lnTo>
                  <a:lnTo>
                    <a:pt x="811336" y="1446949"/>
                  </a:lnTo>
                  <a:lnTo>
                    <a:pt x="761217" y="1461662"/>
                  </a:lnTo>
                  <a:lnTo>
                    <a:pt x="710284" y="1475547"/>
                  </a:lnTo>
                  <a:lnTo>
                    <a:pt x="658597" y="1488575"/>
                  </a:lnTo>
                  <a:lnTo>
                    <a:pt x="606212" y="1500720"/>
                  </a:lnTo>
                  <a:lnTo>
                    <a:pt x="557631" y="1511053"/>
                  </a:lnTo>
                  <a:lnTo>
                    <a:pt x="508557" y="1520599"/>
                  </a:lnTo>
                  <a:lnTo>
                    <a:pt x="459035" y="1529337"/>
                  </a:lnTo>
                  <a:lnTo>
                    <a:pt x="409112" y="1537246"/>
                  </a:lnTo>
                  <a:lnTo>
                    <a:pt x="358830" y="1544303"/>
                  </a:lnTo>
                  <a:lnTo>
                    <a:pt x="308236" y="1550489"/>
                  </a:lnTo>
                  <a:lnTo>
                    <a:pt x="270111" y="1554543"/>
                  </a:lnTo>
                  <a:lnTo>
                    <a:pt x="231855" y="1558086"/>
                  </a:lnTo>
                  <a:lnTo>
                    <a:pt x="193485" y="1561108"/>
                  </a:lnTo>
                  <a:lnTo>
                    <a:pt x="155021" y="1563601"/>
                  </a:lnTo>
                  <a:lnTo>
                    <a:pt x="116481" y="1565556"/>
                  </a:lnTo>
                  <a:lnTo>
                    <a:pt x="114872" y="156562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6592" y="3159412"/>
              <a:ext cx="106162" cy="8196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125024" y="2241231"/>
            <a:ext cx="851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020" y="2403156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Arial MT"/>
                <a:cs typeface="Arial MT"/>
              </a:rPr>
              <a:t>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48800" y="1595678"/>
            <a:ext cx="1924050" cy="1617345"/>
            <a:chOff x="1548800" y="1595678"/>
            <a:chExt cx="1924050" cy="1617345"/>
          </a:xfrm>
        </p:grpSpPr>
        <p:sp>
          <p:nvSpPr>
            <p:cNvPr id="10" name="object 10"/>
            <p:cNvSpPr/>
            <p:nvPr/>
          </p:nvSpPr>
          <p:spPr>
            <a:xfrm>
              <a:off x="1558325" y="1636665"/>
              <a:ext cx="1905000" cy="1566545"/>
            </a:xfrm>
            <a:custGeom>
              <a:avLst/>
              <a:gdLst/>
              <a:ahLst/>
              <a:cxnLst/>
              <a:rect l="l" t="t" r="r" b="b"/>
              <a:pathLst>
                <a:path w="1905000" h="1566545">
                  <a:moveTo>
                    <a:pt x="1904649" y="1566234"/>
                  </a:moveTo>
                  <a:lnTo>
                    <a:pt x="1843872" y="1565706"/>
                  </a:lnTo>
                  <a:lnTo>
                    <a:pt x="1783149" y="1564135"/>
                  </a:lnTo>
                  <a:lnTo>
                    <a:pt x="1722536" y="1561545"/>
                  </a:lnTo>
                  <a:lnTo>
                    <a:pt x="1662088" y="1557958"/>
                  </a:lnTo>
                  <a:lnTo>
                    <a:pt x="1601860" y="1553396"/>
                  </a:lnTo>
                  <a:lnTo>
                    <a:pt x="1541907" y="1547884"/>
                  </a:lnTo>
                  <a:lnTo>
                    <a:pt x="1482285" y="1541442"/>
                  </a:lnTo>
                  <a:lnTo>
                    <a:pt x="1423047" y="1534094"/>
                  </a:lnTo>
                  <a:lnTo>
                    <a:pt x="1364249" y="1525863"/>
                  </a:lnTo>
                  <a:lnTo>
                    <a:pt x="1305947" y="1516770"/>
                  </a:lnTo>
                  <a:lnTo>
                    <a:pt x="1248195" y="1506840"/>
                  </a:lnTo>
                  <a:lnTo>
                    <a:pt x="1191048" y="1496093"/>
                  </a:lnTo>
                  <a:lnTo>
                    <a:pt x="1134562" y="1484554"/>
                  </a:lnTo>
                  <a:lnTo>
                    <a:pt x="1078791" y="1472245"/>
                  </a:lnTo>
                  <a:lnTo>
                    <a:pt x="1023791" y="1459188"/>
                  </a:lnTo>
                  <a:lnTo>
                    <a:pt x="969616" y="1445406"/>
                  </a:lnTo>
                  <a:lnTo>
                    <a:pt x="916322" y="1430921"/>
                  </a:lnTo>
                  <a:lnTo>
                    <a:pt x="863963" y="1415757"/>
                  </a:lnTo>
                  <a:lnTo>
                    <a:pt x="812595" y="1399936"/>
                  </a:lnTo>
                  <a:lnTo>
                    <a:pt x="762273" y="1383481"/>
                  </a:lnTo>
                  <a:lnTo>
                    <a:pt x="713051" y="1366414"/>
                  </a:lnTo>
                  <a:lnTo>
                    <a:pt x="664985" y="1348758"/>
                  </a:lnTo>
                  <a:lnTo>
                    <a:pt x="618131" y="1330535"/>
                  </a:lnTo>
                  <a:lnTo>
                    <a:pt x="572542" y="1311769"/>
                  </a:lnTo>
                  <a:lnTo>
                    <a:pt x="528274" y="1292482"/>
                  </a:lnTo>
                  <a:lnTo>
                    <a:pt x="485382" y="1272696"/>
                  </a:lnTo>
                  <a:lnTo>
                    <a:pt x="443921" y="1252435"/>
                  </a:lnTo>
                  <a:lnTo>
                    <a:pt x="403946" y="1231720"/>
                  </a:lnTo>
                  <a:lnTo>
                    <a:pt x="365512" y="1210575"/>
                  </a:lnTo>
                  <a:lnTo>
                    <a:pt x="328675" y="1189022"/>
                  </a:lnTo>
                  <a:lnTo>
                    <a:pt x="293489" y="1167084"/>
                  </a:lnTo>
                  <a:lnTo>
                    <a:pt x="260009" y="1144784"/>
                  </a:lnTo>
                  <a:lnTo>
                    <a:pt x="228290" y="1122144"/>
                  </a:lnTo>
                  <a:lnTo>
                    <a:pt x="170358" y="1075934"/>
                  </a:lnTo>
                  <a:lnTo>
                    <a:pt x="120131" y="1028637"/>
                  </a:lnTo>
                  <a:lnTo>
                    <a:pt x="78050" y="980434"/>
                  </a:lnTo>
                  <a:lnTo>
                    <a:pt x="44556" y="931506"/>
                  </a:lnTo>
                  <a:lnTo>
                    <a:pt x="20090" y="882034"/>
                  </a:lnTo>
                  <a:lnTo>
                    <a:pt x="5091" y="832200"/>
                  </a:lnTo>
                  <a:lnTo>
                    <a:pt x="0" y="782184"/>
                  </a:lnTo>
                  <a:lnTo>
                    <a:pt x="2190" y="749524"/>
                  </a:lnTo>
                  <a:lnTo>
                    <a:pt x="19310" y="684405"/>
                  </a:lnTo>
                  <a:lnTo>
                    <a:pt x="52599" y="619891"/>
                  </a:lnTo>
                  <a:lnTo>
                    <a:pt x="75001" y="587987"/>
                  </a:lnTo>
                  <a:lnTo>
                    <a:pt x="101077" y="556385"/>
                  </a:lnTo>
                  <a:lnTo>
                    <a:pt x="130705" y="525137"/>
                  </a:lnTo>
                  <a:lnTo>
                    <a:pt x="163764" y="494291"/>
                  </a:lnTo>
                  <a:lnTo>
                    <a:pt x="200129" y="463899"/>
                  </a:lnTo>
                  <a:lnTo>
                    <a:pt x="239679" y="434012"/>
                  </a:lnTo>
                  <a:lnTo>
                    <a:pt x="282292" y="404679"/>
                  </a:lnTo>
                  <a:lnTo>
                    <a:pt x="327845" y="375951"/>
                  </a:lnTo>
                  <a:lnTo>
                    <a:pt x="376215" y="347878"/>
                  </a:lnTo>
                  <a:lnTo>
                    <a:pt x="427279" y="320512"/>
                  </a:lnTo>
                  <a:lnTo>
                    <a:pt x="480917" y="293901"/>
                  </a:lnTo>
                  <a:lnTo>
                    <a:pt x="537004" y="268097"/>
                  </a:lnTo>
                  <a:lnTo>
                    <a:pt x="595418" y="243150"/>
                  </a:lnTo>
                  <a:lnTo>
                    <a:pt x="637158" y="226408"/>
                  </a:lnTo>
                  <a:lnTo>
                    <a:pt x="679914" y="210117"/>
                  </a:lnTo>
                  <a:lnTo>
                    <a:pt x="723646" y="194295"/>
                  </a:lnTo>
                  <a:lnTo>
                    <a:pt x="768312" y="178958"/>
                  </a:lnTo>
                  <a:lnTo>
                    <a:pt x="813873" y="164122"/>
                  </a:lnTo>
                  <a:lnTo>
                    <a:pt x="860288" y="149806"/>
                  </a:lnTo>
                  <a:lnTo>
                    <a:pt x="907515" y="136024"/>
                  </a:lnTo>
                  <a:lnTo>
                    <a:pt x="955515" y="122795"/>
                  </a:lnTo>
                  <a:lnTo>
                    <a:pt x="1004246" y="110134"/>
                  </a:lnTo>
                  <a:lnTo>
                    <a:pt x="1053669" y="98059"/>
                  </a:lnTo>
                  <a:lnTo>
                    <a:pt x="1103742" y="86586"/>
                  </a:lnTo>
                  <a:lnTo>
                    <a:pt x="1154424" y="75732"/>
                  </a:lnTo>
                  <a:lnTo>
                    <a:pt x="1205676" y="65514"/>
                  </a:lnTo>
                  <a:lnTo>
                    <a:pt x="1253741" y="56609"/>
                  </a:lnTo>
                  <a:lnTo>
                    <a:pt x="1302229" y="48281"/>
                  </a:lnTo>
                  <a:lnTo>
                    <a:pt x="1351108" y="40541"/>
                  </a:lnTo>
                  <a:lnTo>
                    <a:pt x="1400345" y="33405"/>
                  </a:lnTo>
                  <a:lnTo>
                    <a:pt x="1449907" y="26884"/>
                  </a:lnTo>
                  <a:lnTo>
                    <a:pt x="1499763" y="20993"/>
                  </a:lnTo>
                  <a:lnTo>
                    <a:pt x="1549879" y="15745"/>
                  </a:lnTo>
                  <a:lnTo>
                    <a:pt x="1593918" y="11691"/>
                  </a:lnTo>
                  <a:lnTo>
                    <a:pt x="1638110" y="8148"/>
                  </a:lnTo>
                  <a:lnTo>
                    <a:pt x="1682434" y="5126"/>
                  </a:lnTo>
                  <a:lnTo>
                    <a:pt x="1726866" y="2633"/>
                  </a:lnTo>
                  <a:lnTo>
                    <a:pt x="1771385" y="678"/>
                  </a:lnTo>
                  <a:lnTo>
                    <a:pt x="1790965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9251" y="1595678"/>
              <a:ext cx="106002" cy="819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45375" y="1637732"/>
              <a:ext cx="1517650" cy="1565275"/>
            </a:xfrm>
            <a:custGeom>
              <a:avLst/>
              <a:gdLst/>
              <a:ahLst/>
              <a:cxnLst/>
              <a:rect l="l" t="t" r="r" b="b"/>
              <a:pathLst>
                <a:path w="1517650" h="1565275">
                  <a:moveTo>
                    <a:pt x="1517599" y="1565167"/>
                  </a:moveTo>
                  <a:lnTo>
                    <a:pt x="1459243" y="1564400"/>
                  </a:lnTo>
                  <a:lnTo>
                    <a:pt x="1400963" y="1562127"/>
                  </a:lnTo>
                  <a:lnTo>
                    <a:pt x="1342836" y="1558386"/>
                  </a:lnTo>
                  <a:lnTo>
                    <a:pt x="1284939" y="1553218"/>
                  </a:lnTo>
                  <a:lnTo>
                    <a:pt x="1227349" y="1546662"/>
                  </a:lnTo>
                  <a:lnTo>
                    <a:pt x="1170143" y="1538758"/>
                  </a:lnTo>
                  <a:lnTo>
                    <a:pt x="1113397" y="1529545"/>
                  </a:lnTo>
                  <a:lnTo>
                    <a:pt x="1057188" y="1519064"/>
                  </a:lnTo>
                  <a:lnTo>
                    <a:pt x="1001592" y="1507353"/>
                  </a:lnTo>
                  <a:lnTo>
                    <a:pt x="946688" y="1494453"/>
                  </a:lnTo>
                  <a:lnTo>
                    <a:pt x="892551" y="1480403"/>
                  </a:lnTo>
                  <a:lnTo>
                    <a:pt x="839258" y="1465242"/>
                  </a:lnTo>
                  <a:lnTo>
                    <a:pt x="786887" y="1449011"/>
                  </a:lnTo>
                  <a:lnTo>
                    <a:pt x="735513" y="1431749"/>
                  </a:lnTo>
                  <a:lnTo>
                    <a:pt x="685213" y="1413496"/>
                  </a:lnTo>
                  <a:lnTo>
                    <a:pt x="636065" y="1394291"/>
                  </a:lnTo>
                  <a:lnTo>
                    <a:pt x="588145" y="1374173"/>
                  </a:lnTo>
                  <a:lnTo>
                    <a:pt x="541530" y="1353184"/>
                  </a:lnTo>
                  <a:lnTo>
                    <a:pt x="496296" y="1331362"/>
                  </a:lnTo>
                  <a:lnTo>
                    <a:pt x="452521" y="1308747"/>
                  </a:lnTo>
                  <a:lnTo>
                    <a:pt x="410281" y="1285378"/>
                  </a:lnTo>
                  <a:lnTo>
                    <a:pt x="369653" y="1261296"/>
                  </a:lnTo>
                  <a:lnTo>
                    <a:pt x="330714" y="1236539"/>
                  </a:lnTo>
                  <a:lnTo>
                    <a:pt x="293540" y="1211149"/>
                  </a:lnTo>
                  <a:lnTo>
                    <a:pt x="258208" y="1185163"/>
                  </a:lnTo>
                  <a:lnTo>
                    <a:pt x="224796" y="1158622"/>
                  </a:lnTo>
                  <a:lnTo>
                    <a:pt x="193379" y="1131566"/>
                  </a:lnTo>
                  <a:lnTo>
                    <a:pt x="164035" y="1104034"/>
                  </a:lnTo>
                  <a:lnTo>
                    <a:pt x="136840" y="1076066"/>
                  </a:lnTo>
                  <a:lnTo>
                    <a:pt x="89206" y="1018979"/>
                  </a:lnTo>
                  <a:lnTo>
                    <a:pt x="51091" y="960624"/>
                  </a:lnTo>
                  <a:lnTo>
                    <a:pt x="23109" y="901317"/>
                  </a:lnTo>
                  <a:lnTo>
                    <a:pt x="5873" y="841375"/>
                  </a:lnTo>
                  <a:lnTo>
                    <a:pt x="0" y="781117"/>
                  </a:lnTo>
                  <a:lnTo>
                    <a:pt x="2207" y="744376"/>
                  </a:lnTo>
                  <a:lnTo>
                    <a:pt x="19407" y="671183"/>
                  </a:lnTo>
                  <a:lnTo>
                    <a:pt x="34121" y="634873"/>
                  </a:lnTo>
                  <a:lnTo>
                    <a:pt x="52727" y="598850"/>
                  </a:lnTo>
                  <a:lnTo>
                    <a:pt x="75085" y="563187"/>
                  </a:lnTo>
                  <a:lnTo>
                    <a:pt x="101056" y="527954"/>
                  </a:lnTo>
                  <a:lnTo>
                    <a:pt x="130501" y="493223"/>
                  </a:lnTo>
                  <a:lnTo>
                    <a:pt x="163282" y="459067"/>
                  </a:lnTo>
                  <a:lnTo>
                    <a:pt x="199259" y="425557"/>
                  </a:lnTo>
                  <a:lnTo>
                    <a:pt x="238294" y="392764"/>
                  </a:lnTo>
                  <a:lnTo>
                    <a:pt x="280247" y="360762"/>
                  </a:lnTo>
                  <a:lnTo>
                    <a:pt x="324980" y="329620"/>
                  </a:lnTo>
                  <a:lnTo>
                    <a:pt x="372353" y="299412"/>
                  </a:lnTo>
                  <a:lnTo>
                    <a:pt x="422228" y="270209"/>
                  </a:lnTo>
                  <a:lnTo>
                    <a:pt x="474465" y="242082"/>
                  </a:lnTo>
                  <a:lnTo>
                    <a:pt x="517863" y="220404"/>
                  </a:lnTo>
                  <a:lnTo>
                    <a:pt x="562613" y="199499"/>
                  </a:lnTo>
                  <a:lnTo>
                    <a:pt x="608643" y="179401"/>
                  </a:lnTo>
                  <a:lnTo>
                    <a:pt x="655884" y="160149"/>
                  </a:lnTo>
                  <a:lnTo>
                    <a:pt x="704262" y="141779"/>
                  </a:lnTo>
                  <a:lnTo>
                    <a:pt x="753709" y="124328"/>
                  </a:lnTo>
                  <a:lnTo>
                    <a:pt x="804152" y="107832"/>
                  </a:lnTo>
                  <a:lnTo>
                    <a:pt x="855519" y="92329"/>
                  </a:lnTo>
                  <a:lnTo>
                    <a:pt x="907741" y="77854"/>
                  </a:lnTo>
                  <a:lnTo>
                    <a:pt x="960746" y="64446"/>
                  </a:lnTo>
                  <a:lnTo>
                    <a:pt x="1014462" y="52140"/>
                  </a:lnTo>
                  <a:lnTo>
                    <a:pt x="1068819" y="40973"/>
                  </a:lnTo>
                  <a:lnTo>
                    <a:pt x="1123746" y="30983"/>
                  </a:lnTo>
                  <a:lnTo>
                    <a:pt x="1179171" y="22205"/>
                  </a:lnTo>
                  <a:lnTo>
                    <a:pt x="1235023" y="14677"/>
                  </a:lnTo>
                  <a:lnTo>
                    <a:pt x="1305330" y="7080"/>
                  </a:lnTo>
                  <a:lnTo>
                    <a:pt x="1376054" y="1565"/>
                  </a:lnTo>
                  <a:lnTo>
                    <a:pt x="1393784" y="520"/>
                  </a:lnTo>
                  <a:lnTo>
                    <a:pt x="1403937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8980" y="1596752"/>
              <a:ext cx="106279" cy="8196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80750" y="2098818"/>
            <a:ext cx="830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25" dirty="0">
                <a:latin typeface="Arial MT"/>
                <a:cs typeface="Arial MT"/>
              </a:rPr>
              <a:t> s</a:t>
            </a:r>
            <a:r>
              <a:rPr sz="1800" spc="-37" baseline="-32407" dirty="0">
                <a:latin typeface="Arial MT"/>
                <a:cs typeface="Arial MT"/>
              </a:rPr>
              <a:t>t</a:t>
            </a:r>
            <a:endParaRPr sz="1800" baseline="-32407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9500" y="2110526"/>
            <a:ext cx="128206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11000"/>
              </a:lnSpc>
              <a:spcBef>
                <a:spcPts val="95"/>
              </a:spcBef>
            </a:pPr>
            <a:r>
              <a:rPr sz="1800" dirty="0">
                <a:latin typeface="Arial MT"/>
                <a:cs typeface="Arial MT"/>
              </a:rPr>
              <a:t>Reward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r</a:t>
            </a:r>
            <a:r>
              <a:rPr sz="1800" spc="-37" baseline="-32407" dirty="0">
                <a:latin typeface="Arial MT"/>
                <a:cs typeface="Arial MT"/>
              </a:rPr>
              <a:t>t </a:t>
            </a:r>
            <a:r>
              <a:rPr sz="1800" dirty="0">
                <a:latin typeface="Arial MT"/>
                <a:cs typeface="Arial MT"/>
              </a:rPr>
              <a:t>Next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1858" y="2606855"/>
            <a:ext cx="241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t+1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Reinforcement</a:t>
            </a:r>
            <a:r>
              <a:rPr sz="2800" spc="-120" dirty="0"/>
              <a:t> </a:t>
            </a:r>
            <a:r>
              <a:rPr sz="2800" spc="-10" dirty="0"/>
              <a:t>Learning</a:t>
            </a:r>
            <a:endParaRPr sz="2800"/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E16599C3-9B01-714F-90E1-C4F32D28480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You!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81775" y="1217765"/>
            <a:ext cx="35159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b="1" dirty="0">
                <a:latin typeface="Arial"/>
                <a:cs typeface="Arial"/>
              </a:rPr>
              <a:t>Reinforcement</a:t>
            </a:r>
            <a:r>
              <a:rPr lang="zh-CN" altLang="en-US" sz="2000" b="1" dirty="0">
                <a:latin typeface="Arial"/>
                <a:cs typeface="Arial"/>
              </a:rPr>
              <a:t> </a:t>
            </a:r>
            <a:r>
              <a:rPr lang="en-US" altLang="zh-CN" sz="2000" b="1" dirty="0">
                <a:latin typeface="Arial"/>
                <a:cs typeface="Arial"/>
              </a:rPr>
              <a:t>Learning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4A665CC-187D-F249-9890-AF56F3BBE6E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Cart-</a:t>
            </a:r>
            <a:r>
              <a:rPr dirty="0"/>
              <a:t>Pole</a:t>
            </a:r>
            <a:r>
              <a:rPr spc="-5" dirty="0"/>
              <a:t> </a:t>
            </a:r>
            <a:r>
              <a:rPr spc="-10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050" y="1053176"/>
            <a:ext cx="2444824" cy="2688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00125" y="1424047"/>
            <a:ext cx="508127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Objective</a:t>
            </a:r>
            <a:r>
              <a:rPr sz="1600" spc="-10" dirty="0">
                <a:latin typeface="Arial MT"/>
                <a:cs typeface="Arial MT"/>
              </a:rPr>
              <a:t>: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Balance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top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movable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cart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State: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angle,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angular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speed,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position,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horizontal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velocity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latin typeface="Arial"/>
                <a:cs typeface="Arial"/>
              </a:rPr>
              <a:t>Action: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horizontal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force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applied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cart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latin typeface="Arial"/>
                <a:cs typeface="Arial"/>
              </a:rPr>
              <a:t>Reward: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1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each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time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step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upright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1725" y="4422202"/>
            <a:ext cx="11391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</a:rPr>
              <a:t>This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</a:rPr>
              <a:t>image</a:t>
            </a:r>
            <a:r>
              <a:rPr sz="600" spc="-2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99999"/>
                </a:solidFill>
                <a:latin typeface="Arial MT"/>
                <a:cs typeface="Arial MT"/>
              </a:rPr>
              <a:t>is</a:t>
            </a:r>
            <a:r>
              <a:rPr sz="600" spc="-20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CC0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public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600" u="sng" spc="-1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domain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EBBA879-EA8F-E540-971C-526960DF5D5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dirty="0"/>
              <a:t>Robot</a:t>
            </a:r>
            <a:r>
              <a:rPr spc="-25" dirty="0"/>
              <a:t> </a:t>
            </a:r>
            <a:r>
              <a:rPr spc="-10" dirty="0"/>
              <a:t>Locomotion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820" y="1318742"/>
            <a:ext cx="4473579" cy="21225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04500" y="1627747"/>
            <a:ext cx="3693795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Objective</a:t>
            </a:r>
            <a:r>
              <a:rPr sz="1600" spc="-10" dirty="0">
                <a:latin typeface="Arial MT"/>
                <a:cs typeface="Arial MT"/>
              </a:rPr>
              <a:t>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Make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robot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move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forward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Arial MT"/>
              <a:cs typeface="Arial MT"/>
            </a:endParaRPr>
          </a:p>
          <a:p>
            <a:pPr marL="12700" marR="247650">
              <a:lnSpc>
                <a:spcPct val="101600"/>
              </a:lnSpc>
              <a:spcBef>
                <a:spcPts val="5"/>
              </a:spcBef>
            </a:pPr>
            <a:r>
              <a:rPr sz="1600" b="1" dirty="0">
                <a:latin typeface="Arial"/>
                <a:cs typeface="Arial"/>
              </a:rPr>
              <a:t>State: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Angle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position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joints </a:t>
            </a:r>
            <a:r>
              <a:rPr sz="1600" b="1" dirty="0">
                <a:latin typeface="Arial"/>
                <a:cs typeface="Arial"/>
              </a:rPr>
              <a:t>Action: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Torques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applied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joints </a:t>
            </a:r>
            <a:r>
              <a:rPr sz="1600" b="1" dirty="0">
                <a:latin typeface="Arial"/>
                <a:cs typeface="Arial"/>
              </a:rPr>
              <a:t>Reward: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1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each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time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step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upright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+ </a:t>
            </a:r>
            <a:r>
              <a:rPr sz="1600" dirty="0">
                <a:latin typeface="Arial MT"/>
                <a:cs typeface="Arial MT"/>
              </a:rPr>
              <a:t>forward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movement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4580" y="4479805"/>
            <a:ext cx="3073948" cy="89346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2183A6B5-0B82-FD45-AE05-F330116C0E7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dirty="0"/>
              <a:t>Atari</a:t>
            </a:r>
            <a:r>
              <a:rPr spc="-25" dirty="0"/>
              <a:t> </a:t>
            </a:r>
            <a:r>
              <a:rPr spc="-10" dirty="0"/>
              <a:t>Games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200" y="834775"/>
            <a:ext cx="8469600" cy="12054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0800" y="2539497"/>
            <a:ext cx="484505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Objective</a:t>
            </a:r>
            <a:r>
              <a:rPr sz="1600" spc="-10" dirty="0">
                <a:latin typeface="Arial MT"/>
                <a:cs typeface="Arial MT"/>
              </a:rPr>
              <a:t>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Complete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game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with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highest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score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State: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Raw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pixel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inputs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game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state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latin typeface="Arial"/>
                <a:cs typeface="Arial"/>
              </a:rPr>
              <a:t>Action: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Game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controls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e.g.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Left,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Right,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Up,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Down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latin typeface="Arial"/>
                <a:cs typeface="Arial"/>
              </a:rPr>
              <a:t>Reward: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Score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increase/decrease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each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time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step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3311" y="4479805"/>
            <a:ext cx="3145217" cy="89346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348D5087-810A-7F40-BCBC-E1FFB67B847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5625" y="1816347"/>
            <a:ext cx="475361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Objective</a:t>
            </a:r>
            <a:r>
              <a:rPr sz="1600" spc="-10" dirty="0">
                <a:latin typeface="Arial MT"/>
                <a:cs typeface="Arial MT"/>
              </a:rPr>
              <a:t>: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game!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State: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Position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pieces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latin typeface="Arial"/>
                <a:cs typeface="Arial"/>
              </a:rPr>
              <a:t>Action: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Where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put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next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piece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down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latin typeface="Arial"/>
                <a:cs typeface="Arial"/>
              </a:rPr>
              <a:t>Reward: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1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game,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0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otherwise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700" y="819525"/>
            <a:ext cx="3504450" cy="35044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11725" y="4422202"/>
            <a:ext cx="11391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This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image</a:t>
            </a:r>
            <a:r>
              <a:rPr sz="600" spc="-2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99999"/>
                </a:solidFill>
                <a:latin typeface="Arial MT"/>
                <a:cs typeface="Arial MT"/>
              </a:rPr>
              <a:t>is</a:t>
            </a:r>
            <a:r>
              <a:rPr sz="600" spc="-20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CC0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public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600" u="sng" spc="-1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domain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027C885-8E34-6B4D-8E37-EB8411E91AD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2975" y="1598325"/>
            <a:ext cx="1905000" cy="6826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FF9900"/>
                </a:solidFill>
                <a:latin typeface="Arial MT"/>
                <a:cs typeface="Arial MT"/>
              </a:rPr>
              <a:t>Agent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2975" y="3166449"/>
            <a:ext cx="1905000" cy="68262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4A86E7"/>
                </a:solidFill>
                <a:latin typeface="Arial MT"/>
                <a:cs typeface="Arial MT"/>
              </a:rPr>
              <a:t>Environment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58150" y="1930050"/>
            <a:ext cx="1669414" cy="1616710"/>
            <a:chOff x="5358150" y="1930050"/>
            <a:chExt cx="1669414" cy="1616710"/>
          </a:xfrm>
        </p:grpSpPr>
        <p:sp>
          <p:nvSpPr>
            <p:cNvPr id="5" name="object 5"/>
            <p:cNvSpPr/>
            <p:nvPr/>
          </p:nvSpPr>
          <p:spPr>
            <a:xfrm>
              <a:off x="5367675" y="1939575"/>
              <a:ext cx="1650364" cy="1565910"/>
            </a:xfrm>
            <a:custGeom>
              <a:avLst/>
              <a:gdLst/>
              <a:ahLst/>
              <a:cxnLst/>
              <a:rect l="l" t="t" r="r" b="b"/>
              <a:pathLst>
                <a:path w="1650365" h="1565910">
                  <a:moveTo>
                    <a:pt x="0" y="0"/>
                  </a:moveTo>
                  <a:lnTo>
                    <a:pt x="58913" y="661"/>
                  </a:lnTo>
                  <a:lnTo>
                    <a:pt x="117760" y="2624"/>
                  </a:lnTo>
                  <a:lnTo>
                    <a:pt x="176473" y="5857"/>
                  </a:lnTo>
                  <a:lnTo>
                    <a:pt x="234985" y="10328"/>
                  </a:lnTo>
                  <a:lnTo>
                    <a:pt x="293230" y="16006"/>
                  </a:lnTo>
                  <a:lnTo>
                    <a:pt x="351140" y="22858"/>
                  </a:lnTo>
                  <a:lnTo>
                    <a:pt x="408650" y="30853"/>
                  </a:lnTo>
                  <a:lnTo>
                    <a:pt x="465692" y="39960"/>
                  </a:lnTo>
                  <a:lnTo>
                    <a:pt x="522199" y="50146"/>
                  </a:lnTo>
                  <a:lnTo>
                    <a:pt x="578105" y="61379"/>
                  </a:lnTo>
                  <a:lnTo>
                    <a:pt x="633343" y="73629"/>
                  </a:lnTo>
                  <a:lnTo>
                    <a:pt x="687846" y="86862"/>
                  </a:lnTo>
                  <a:lnTo>
                    <a:pt x="741547" y="101048"/>
                  </a:lnTo>
                  <a:lnTo>
                    <a:pt x="794379" y="116155"/>
                  </a:lnTo>
                  <a:lnTo>
                    <a:pt x="846276" y="132151"/>
                  </a:lnTo>
                  <a:lnTo>
                    <a:pt x="897171" y="149004"/>
                  </a:lnTo>
                  <a:lnTo>
                    <a:pt x="946998" y="166682"/>
                  </a:lnTo>
                  <a:lnTo>
                    <a:pt x="995688" y="185154"/>
                  </a:lnTo>
                  <a:lnTo>
                    <a:pt x="1043176" y="204388"/>
                  </a:lnTo>
                  <a:lnTo>
                    <a:pt x="1089395" y="224352"/>
                  </a:lnTo>
                  <a:lnTo>
                    <a:pt x="1134278" y="245015"/>
                  </a:lnTo>
                  <a:lnTo>
                    <a:pt x="1177757" y="266345"/>
                  </a:lnTo>
                  <a:lnTo>
                    <a:pt x="1219768" y="288309"/>
                  </a:lnTo>
                  <a:lnTo>
                    <a:pt x="1260241" y="310876"/>
                  </a:lnTo>
                  <a:lnTo>
                    <a:pt x="1299112" y="334016"/>
                  </a:lnTo>
                  <a:lnTo>
                    <a:pt x="1336313" y="357694"/>
                  </a:lnTo>
                  <a:lnTo>
                    <a:pt x="1371776" y="381881"/>
                  </a:lnTo>
                  <a:lnTo>
                    <a:pt x="1405437" y="406544"/>
                  </a:lnTo>
                  <a:lnTo>
                    <a:pt x="1437226" y="431651"/>
                  </a:lnTo>
                  <a:lnTo>
                    <a:pt x="1467079" y="457172"/>
                  </a:lnTo>
                  <a:lnTo>
                    <a:pt x="1520706" y="509323"/>
                  </a:lnTo>
                  <a:lnTo>
                    <a:pt x="1565782" y="562744"/>
                  </a:lnTo>
                  <a:lnTo>
                    <a:pt x="1601774" y="617182"/>
                  </a:lnTo>
                  <a:lnTo>
                    <a:pt x="1628147" y="672381"/>
                  </a:lnTo>
                  <a:lnTo>
                    <a:pt x="1644367" y="728088"/>
                  </a:lnTo>
                  <a:lnTo>
                    <a:pt x="1649899" y="784049"/>
                  </a:lnTo>
                  <a:lnTo>
                    <a:pt x="1647515" y="820790"/>
                  </a:lnTo>
                  <a:lnTo>
                    <a:pt x="1628853" y="893984"/>
                  </a:lnTo>
                  <a:lnTo>
                    <a:pt x="1612876" y="930293"/>
                  </a:lnTo>
                  <a:lnTo>
                    <a:pt x="1592671" y="966316"/>
                  </a:lnTo>
                  <a:lnTo>
                    <a:pt x="1568388" y="1001979"/>
                  </a:lnTo>
                  <a:lnTo>
                    <a:pt x="1540179" y="1037212"/>
                  </a:lnTo>
                  <a:lnTo>
                    <a:pt x="1508194" y="1071943"/>
                  </a:lnTo>
                  <a:lnTo>
                    <a:pt x="1472585" y="1106099"/>
                  </a:lnTo>
                  <a:lnTo>
                    <a:pt x="1433502" y="1139609"/>
                  </a:lnTo>
                  <a:lnTo>
                    <a:pt x="1391097" y="1172402"/>
                  </a:lnTo>
                  <a:lnTo>
                    <a:pt x="1345521" y="1204404"/>
                  </a:lnTo>
                  <a:lnTo>
                    <a:pt x="1296924" y="1235546"/>
                  </a:lnTo>
                  <a:lnTo>
                    <a:pt x="1245458" y="1265754"/>
                  </a:lnTo>
                  <a:lnTo>
                    <a:pt x="1191273" y="1294957"/>
                  </a:lnTo>
                  <a:lnTo>
                    <a:pt x="1134521" y="1323084"/>
                  </a:lnTo>
                  <a:lnTo>
                    <a:pt x="1091721" y="1342822"/>
                  </a:lnTo>
                  <a:lnTo>
                    <a:pt x="1047701" y="1361926"/>
                  </a:lnTo>
                  <a:lnTo>
                    <a:pt x="1002519" y="1380366"/>
                  </a:lnTo>
                  <a:lnTo>
                    <a:pt x="956234" y="1398116"/>
                  </a:lnTo>
                  <a:lnTo>
                    <a:pt x="908903" y="1415149"/>
                  </a:lnTo>
                  <a:lnTo>
                    <a:pt x="860584" y="1431436"/>
                  </a:lnTo>
                  <a:lnTo>
                    <a:pt x="811336" y="1446949"/>
                  </a:lnTo>
                  <a:lnTo>
                    <a:pt x="761217" y="1461662"/>
                  </a:lnTo>
                  <a:lnTo>
                    <a:pt x="710284" y="1475547"/>
                  </a:lnTo>
                  <a:lnTo>
                    <a:pt x="658597" y="1488575"/>
                  </a:lnTo>
                  <a:lnTo>
                    <a:pt x="606212" y="1500720"/>
                  </a:lnTo>
                  <a:lnTo>
                    <a:pt x="557631" y="1511053"/>
                  </a:lnTo>
                  <a:lnTo>
                    <a:pt x="508557" y="1520599"/>
                  </a:lnTo>
                  <a:lnTo>
                    <a:pt x="459035" y="1529337"/>
                  </a:lnTo>
                  <a:lnTo>
                    <a:pt x="409112" y="1537246"/>
                  </a:lnTo>
                  <a:lnTo>
                    <a:pt x="358830" y="1544303"/>
                  </a:lnTo>
                  <a:lnTo>
                    <a:pt x="308236" y="1550489"/>
                  </a:lnTo>
                  <a:lnTo>
                    <a:pt x="270111" y="1554543"/>
                  </a:lnTo>
                  <a:lnTo>
                    <a:pt x="231855" y="1558086"/>
                  </a:lnTo>
                  <a:lnTo>
                    <a:pt x="193485" y="1561108"/>
                  </a:lnTo>
                  <a:lnTo>
                    <a:pt x="155021" y="1563601"/>
                  </a:lnTo>
                  <a:lnTo>
                    <a:pt x="116481" y="1565556"/>
                  </a:lnTo>
                  <a:lnTo>
                    <a:pt x="114872" y="156562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6592" y="3464212"/>
              <a:ext cx="106162" cy="8196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125024" y="2546031"/>
            <a:ext cx="851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1020" y="2707956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Arial MT"/>
                <a:cs typeface="Arial MT"/>
              </a:rPr>
              <a:t>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48800" y="1900478"/>
            <a:ext cx="1924050" cy="1617345"/>
            <a:chOff x="1548800" y="1900478"/>
            <a:chExt cx="1924050" cy="1617345"/>
          </a:xfrm>
        </p:grpSpPr>
        <p:sp>
          <p:nvSpPr>
            <p:cNvPr id="10" name="object 10"/>
            <p:cNvSpPr/>
            <p:nvPr/>
          </p:nvSpPr>
          <p:spPr>
            <a:xfrm>
              <a:off x="1558325" y="1941465"/>
              <a:ext cx="1905000" cy="1566545"/>
            </a:xfrm>
            <a:custGeom>
              <a:avLst/>
              <a:gdLst/>
              <a:ahLst/>
              <a:cxnLst/>
              <a:rect l="l" t="t" r="r" b="b"/>
              <a:pathLst>
                <a:path w="1905000" h="1566545">
                  <a:moveTo>
                    <a:pt x="1904649" y="1566234"/>
                  </a:moveTo>
                  <a:lnTo>
                    <a:pt x="1843872" y="1565706"/>
                  </a:lnTo>
                  <a:lnTo>
                    <a:pt x="1783149" y="1564135"/>
                  </a:lnTo>
                  <a:lnTo>
                    <a:pt x="1722536" y="1561545"/>
                  </a:lnTo>
                  <a:lnTo>
                    <a:pt x="1662088" y="1557958"/>
                  </a:lnTo>
                  <a:lnTo>
                    <a:pt x="1601860" y="1553396"/>
                  </a:lnTo>
                  <a:lnTo>
                    <a:pt x="1541907" y="1547884"/>
                  </a:lnTo>
                  <a:lnTo>
                    <a:pt x="1482285" y="1541442"/>
                  </a:lnTo>
                  <a:lnTo>
                    <a:pt x="1423047" y="1534094"/>
                  </a:lnTo>
                  <a:lnTo>
                    <a:pt x="1364249" y="1525863"/>
                  </a:lnTo>
                  <a:lnTo>
                    <a:pt x="1305947" y="1516770"/>
                  </a:lnTo>
                  <a:lnTo>
                    <a:pt x="1248195" y="1506840"/>
                  </a:lnTo>
                  <a:lnTo>
                    <a:pt x="1191048" y="1496093"/>
                  </a:lnTo>
                  <a:lnTo>
                    <a:pt x="1134562" y="1484554"/>
                  </a:lnTo>
                  <a:lnTo>
                    <a:pt x="1078791" y="1472245"/>
                  </a:lnTo>
                  <a:lnTo>
                    <a:pt x="1023791" y="1459188"/>
                  </a:lnTo>
                  <a:lnTo>
                    <a:pt x="969616" y="1445406"/>
                  </a:lnTo>
                  <a:lnTo>
                    <a:pt x="916322" y="1430921"/>
                  </a:lnTo>
                  <a:lnTo>
                    <a:pt x="863963" y="1415757"/>
                  </a:lnTo>
                  <a:lnTo>
                    <a:pt x="812595" y="1399936"/>
                  </a:lnTo>
                  <a:lnTo>
                    <a:pt x="762273" y="1383481"/>
                  </a:lnTo>
                  <a:lnTo>
                    <a:pt x="713051" y="1366414"/>
                  </a:lnTo>
                  <a:lnTo>
                    <a:pt x="664985" y="1348758"/>
                  </a:lnTo>
                  <a:lnTo>
                    <a:pt x="618131" y="1330535"/>
                  </a:lnTo>
                  <a:lnTo>
                    <a:pt x="572542" y="1311769"/>
                  </a:lnTo>
                  <a:lnTo>
                    <a:pt x="528274" y="1292482"/>
                  </a:lnTo>
                  <a:lnTo>
                    <a:pt x="485382" y="1272696"/>
                  </a:lnTo>
                  <a:lnTo>
                    <a:pt x="443921" y="1252435"/>
                  </a:lnTo>
                  <a:lnTo>
                    <a:pt x="403946" y="1231720"/>
                  </a:lnTo>
                  <a:lnTo>
                    <a:pt x="365512" y="1210575"/>
                  </a:lnTo>
                  <a:lnTo>
                    <a:pt x="328675" y="1189022"/>
                  </a:lnTo>
                  <a:lnTo>
                    <a:pt x="293489" y="1167084"/>
                  </a:lnTo>
                  <a:lnTo>
                    <a:pt x="260009" y="1144784"/>
                  </a:lnTo>
                  <a:lnTo>
                    <a:pt x="228290" y="1122144"/>
                  </a:lnTo>
                  <a:lnTo>
                    <a:pt x="170358" y="1075934"/>
                  </a:lnTo>
                  <a:lnTo>
                    <a:pt x="120131" y="1028637"/>
                  </a:lnTo>
                  <a:lnTo>
                    <a:pt x="78050" y="980434"/>
                  </a:lnTo>
                  <a:lnTo>
                    <a:pt x="44556" y="931506"/>
                  </a:lnTo>
                  <a:lnTo>
                    <a:pt x="20090" y="882034"/>
                  </a:lnTo>
                  <a:lnTo>
                    <a:pt x="5091" y="832200"/>
                  </a:lnTo>
                  <a:lnTo>
                    <a:pt x="0" y="782184"/>
                  </a:lnTo>
                  <a:lnTo>
                    <a:pt x="2190" y="749524"/>
                  </a:lnTo>
                  <a:lnTo>
                    <a:pt x="19310" y="684405"/>
                  </a:lnTo>
                  <a:lnTo>
                    <a:pt x="52599" y="619891"/>
                  </a:lnTo>
                  <a:lnTo>
                    <a:pt x="75001" y="587987"/>
                  </a:lnTo>
                  <a:lnTo>
                    <a:pt x="101077" y="556385"/>
                  </a:lnTo>
                  <a:lnTo>
                    <a:pt x="130705" y="525137"/>
                  </a:lnTo>
                  <a:lnTo>
                    <a:pt x="163764" y="494291"/>
                  </a:lnTo>
                  <a:lnTo>
                    <a:pt x="200129" y="463899"/>
                  </a:lnTo>
                  <a:lnTo>
                    <a:pt x="239679" y="434012"/>
                  </a:lnTo>
                  <a:lnTo>
                    <a:pt x="282292" y="404679"/>
                  </a:lnTo>
                  <a:lnTo>
                    <a:pt x="327845" y="375951"/>
                  </a:lnTo>
                  <a:lnTo>
                    <a:pt x="376215" y="347878"/>
                  </a:lnTo>
                  <a:lnTo>
                    <a:pt x="427279" y="320512"/>
                  </a:lnTo>
                  <a:lnTo>
                    <a:pt x="480917" y="293901"/>
                  </a:lnTo>
                  <a:lnTo>
                    <a:pt x="537004" y="268097"/>
                  </a:lnTo>
                  <a:lnTo>
                    <a:pt x="595418" y="243150"/>
                  </a:lnTo>
                  <a:lnTo>
                    <a:pt x="637158" y="226408"/>
                  </a:lnTo>
                  <a:lnTo>
                    <a:pt x="679914" y="210117"/>
                  </a:lnTo>
                  <a:lnTo>
                    <a:pt x="723646" y="194295"/>
                  </a:lnTo>
                  <a:lnTo>
                    <a:pt x="768312" y="178958"/>
                  </a:lnTo>
                  <a:lnTo>
                    <a:pt x="813873" y="164122"/>
                  </a:lnTo>
                  <a:lnTo>
                    <a:pt x="860288" y="149806"/>
                  </a:lnTo>
                  <a:lnTo>
                    <a:pt x="907515" y="136024"/>
                  </a:lnTo>
                  <a:lnTo>
                    <a:pt x="955515" y="122795"/>
                  </a:lnTo>
                  <a:lnTo>
                    <a:pt x="1004246" y="110134"/>
                  </a:lnTo>
                  <a:lnTo>
                    <a:pt x="1053669" y="98059"/>
                  </a:lnTo>
                  <a:lnTo>
                    <a:pt x="1103742" y="86586"/>
                  </a:lnTo>
                  <a:lnTo>
                    <a:pt x="1154424" y="75732"/>
                  </a:lnTo>
                  <a:lnTo>
                    <a:pt x="1205676" y="65514"/>
                  </a:lnTo>
                  <a:lnTo>
                    <a:pt x="1253741" y="56609"/>
                  </a:lnTo>
                  <a:lnTo>
                    <a:pt x="1302229" y="48281"/>
                  </a:lnTo>
                  <a:lnTo>
                    <a:pt x="1351108" y="40541"/>
                  </a:lnTo>
                  <a:lnTo>
                    <a:pt x="1400345" y="33405"/>
                  </a:lnTo>
                  <a:lnTo>
                    <a:pt x="1449907" y="26884"/>
                  </a:lnTo>
                  <a:lnTo>
                    <a:pt x="1499763" y="20993"/>
                  </a:lnTo>
                  <a:lnTo>
                    <a:pt x="1549879" y="15745"/>
                  </a:lnTo>
                  <a:lnTo>
                    <a:pt x="1593918" y="11691"/>
                  </a:lnTo>
                  <a:lnTo>
                    <a:pt x="1638110" y="8148"/>
                  </a:lnTo>
                  <a:lnTo>
                    <a:pt x="1682434" y="5126"/>
                  </a:lnTo>
                  <a:lnTo>
                    <a:pt x="1726866" y="2633"/>
                  </a:lnTo>
                  <a:lnTo>
                    <a:pt x="1771385" y="678"/>
                  </a:lnTo>
                  <a:lnTo>
                    <a:pt x="1790965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9251" y="1900478"/>
              <a:ext cx="106002" cy="819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45375" y="1942532"/>
              <a:ext cx="1517650" cy="1565275"/>
            </a:xfrm>
            <a:custGeom>
              <a:avLst/>
              <a:gdLst/>
              <a:ahLst/>
              <a:cxnLst/>
              <a:rect l="l" t="t" r="r" b="b"/>
              <a:pathLst>
                <a:path w="1517650" h="1565275">
                  <a:moveTo>
                    <a:pt x="1517599" y="1565167"/>
                  </a:moveTo>
                  <a:lnTo>
                    <a:pt x="1459243" y="1564400"/>
                  </a:lnTo>
                  <a:lnTo>
                    <a:pt x="1400963" y="1562127"/>
                  </a:lnTo>
                  <a:lnTo>
                    <a:pt x="1342836" y="1558386"/>
                  </a:lnTo>
                  <a:lnTo>
                    <a:pt x="1284939" y="1553218"/>
                  </a:lnTo>
                  <a:lnTo>
                    <a:pt x="1227349" y="1546662"/>
                  </a:lnTo>
                  <a:lnTo>
                    <a:pt x="1170143" y="1538758"/>
                  </a:lnTo>
                  <a:lnTo>
                    <a:pt x="1113397" y="1529546"/>
                  </a:lnTo>
                  <a:lnTo>
                    <a:pt x="1057188" y="1519064"/>
                  </a:lnTo>
                  <a:lnTo>
                    <a:pt x="1001592" y="1507353"/>
                  </a:lnTo>
                  <a:lnTo>
                    <a:pt x="946688" y="1494453"/>
                  </a:lnTo>
                  <a:lnTo>
                    <a:pt x="892551" y="1480403"/>
                  </a:lnTo>
                  <a:lnTo>
                    <a:pt x="839258" y="1465242"/>
                  </a:lnTo>
                  <a:lnTo>
                    <a:pt x="786887" y="1449011"/>
                  </a:lnTo>
                  <a:lnTo>
                    <a:pt x="735513" y="1431749"/>
                  </a:lnTo>
                  <a:lnTo>
                    <a:pt x="685213" y="1413496"/>
                  </a:lnTo>
                  <a:lnTo>
                    <a:pt x="636065" y="1394291"/>
                  </a:lnTo>
                  <a:lnTo>
                    <a:pt x="588145" y="1374174"/>
                  </a:lnTo>
                  <a:lnTo>
                    <a:pt x="541530" y="1353184"/>
                  </a:lnTo>
                  <a:lnTo>
                    <a:pt x="496296" y="1331362"/>
                  </a:lnTo>
                  <a:lnTo>
                    <a:pt x="452521" y="1308747"/>
                  </a:lnTo>
                  <a:lnTo>
                    <a:pt x="410281" y="1285378"/>
                  </a:lnTo>
                  <a:lnTo>
                    <a:pt x="369653" y="1261296"/>
                  </a:lnTo>
                  <a:lnTo>
                    <a:pt x="330714" y="1236540"/>
                  </a:lnTo>
                  <a:lnTo>
                    <a:pt x="293540" y="1211149"/>
                  </a:lnTo>
                  <a:lnTo>
                    <a:pt x="258208" y="1185163"/>
                  </a:lnTo>
                  <a:lnTo>
                    <a:pt x="224796" y="1158622"/>
                  </a:lnTo>
                  <a:lnTo>
                    <a:pt x="193379" y="1131566"/>
                  </a:lnTo>
                  <a:lnTo>
                    <a:pt x="164035" y="1104034"/>
                  </a:lnTo>
                  <a:lnTo>
                    <a:pt x="136840" y="1076066"/>
                  </a:lnTo>
                  <a:lnTo>
                    <a:pt x="89206" y="1018979"/>
                  </a:lnTo>
                  <a:lnTo>
                    <a:pt x="51091" y="960624"/>
                  </a:lnTo>
                  <a:lnTo>
                    <a:pt x="23109" y="901317"/>
                  </a:lnTo>
                  <a:lnTo>
                    <a:pt x="5873" y="841375"/>
                  </a:lnTo>
                  <a:lnTo>
                    <a:pt x="0" y="781117"/>
                  </a:lnTo>
                  <a:lnTo>
                    <a:pt x="2207" y="744376"/>
                  </a:lnTo>
                  <a:lnTo>
                    <a:pt x="19407" y="671183"/>
                  </a:lnTo>
                  <a:lnTo>
                    <a:pt x="34121" y="634873"/>
                  </a:lnTo>
                  <a:lnTo>
                    <a:pt x="52727" y="598850"/>
                  </a:lnTo>
                  <a:lnTo>
                    <a:pt x="75085" y="563187"/>
                  </a:lnTo>
                  <a:lnTo>
                    <a:pt x="101056" y="527954"/>
                  </a:lnTo>
                  <a:lnTo>
                    <a:pt x="130501" y="493223"/>
                  </a:lnTo>
                  <a:lnTo>
                    <a:pt x="163282" y="459067"/>
                  </a:lnTo>
                  <a:lnTo>
                    <a:pt x="199259" y="425557"/>
                  </a:lnTo>
                  <a:lnTo>
                    <a:pt x="238294" y="392765"/>
                  </a:lnTo>
                  <a:lnTo>
                    <a:pt x="280247" y="360762"/>
                  </a:lnTo>
                  <a:lnTo>
                    <a:pt x="324980" y="329620"/>
                  </a:lnTo>
                  <a:lnTo>
                    <a:pt x="372353" y="299412"/>
                  </a:lnTo>
                  <a:lnTo>
                    <a:pt x="422228" y="270209"/>
                  </a:lnTo>
                  <a:lnTo>
                    <a:pt x="474465" y="242082"/>
                  </a:lnTo>
                  <a:lnTo>
                    <a:pt x="517863" y="220405"/>
                  </a:lnTo>
                  <a:lnTo>
                    <a:pt x="562613" y="199499"/>
                  </a:lnTo>
                  <a:lnTo>
                    <a:pt x="608643" y="179401"/>
                  </a:lnTo>
                  <a:lnTo>
                    <a:pt x="655884" y="160149"/>
                  </a:lnTo>
                  <a:lnTo>
                    <a:pt x="704262" y="141779"/>
                  </a:lnTo>
                  <a:lnTo>
                    <a:pt x="753709" y="124328"/>
                  </a:lnTo>
                  <a:lnTo>
                    <a:pt x="804152" y="107832"/>
                  </a:lnTo>
                  <a:lnTo>
                    <a:pt x="855519" y="92329"/>
                  </a:lnTo>
                  <a:lnTo>
                    <a:pt x="907741" y="77854"/>
                  </a:lnTo>
                  <a:lnTo>
                    <a:pt x="960746" y="64446"/>
                  </a:lnTo>
                  <a:lnTo>
                    <a:pt x="1014462" y="52140"/>
                  </a:lnTo>
                  <a:lnTo>
                    <a:pt x="1068819" y="40974"/>
                  </a:lnTo>
                  <a:lnTo>
                    <a:pt x="1123746" y="30983"/>
                  </a:lnTo>
                  <a:lnTo>
                    <a:pt x="1179171" y="22205"/>
                  </a:lnTo>
                  <a:lnTo>
                    <a:pt x="1235023" y="14677"/>
                  </a:lnTo>
                  <a:lnTo>
                    <a:pt x="1305330" y="7080"/>
                  </a:lnTo>
                  <a:lnTo>
                    <a:pt x="1376054" y="1565"/>
                  </a:lnTo>
                  <a:lnTo>
                    <a:pt x="1393784" y="520"/>
                  </a:lnTo>
                  <a:lnTo>
                    <a:pt x="1403937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8980" y="1901552"/>
              <a:ext cx="106279" cy="8196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80750" y="2403618"/>
            <a:ext cx="830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25" dirty="0">
                <a:latin typeface="Arial MT"/>
                <a:cs typeface="Arial MT"/>
              </a:rPr>
              <a:t> s</a:t>
            </a:r>
            <a:r>
              <a:rPr sz="1800" spc="-37" baseline="-32407" dirty="0">
                <a:latin typeface="Arial MT"/>
                <a:cs typeface="Arial MT"/>
              </a:rPr>
              <a:t>t</a:t>
            </a:r>
            <a:endParaRPr sz="1800" baseline="-32407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9500" y="2415326"/>
            <a:ext cx="128206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11000"/>
              </a:lnSpc>
              <a:spcBef>
                <a:spcPts val="95"/>
              </a:spcBef>
            </a:pPr>
            <a:r>
              <a:rPr sz="1800" dirty="0">
                <a:latin typeface="Arial MT"/>
                <a:cs typeface="Arial MT"/>
              </a:rPr>
              <a:t>Reward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r</a:t>
            </a:r>
            <a:r>
              <a:rPr sz="1800" spc="-37" baseline="-32407" dirty="0">
                <a:latin typeface="Arial MT"/>
                <a:cs typeface="Arial MT"/>
              </a:rPr>
              <a:t>t </a:t>
            </a:r>
            <a:r>
              <a:rPr sz="1800" dirty="0">
                <a:latin typeface="Arial MT"/>
                <a:cs typeface="Arial MT"/>
              </a:rPr>
              <a:t>Next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1858" y="2911655"/>
            <a:ext cx="241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t+1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92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How</a:t>
            </a:r>
            <a:r>
              <a:rPr sz="2700" spc="-20" dirty="0"/>
              <a:t> </a:t>
            </a:r>
            <a:r>
              <a:rPr sz="2700" dirty="0"/>
              <a:t>can</a:t>
            </a:r>
            <a:r>
              <a:rPr sz="2700" spc="-15" dirty="0"/>
              <a:t> </a:t>
            </a:r>
            <a:r>
              <a:rPr sz="2700" dirty="0"/>
              <a:t>we</a:t>
            </a:r>
            <a:r>
              <a:rPr sz="2700" spc="-15" dirty="0"/>
              <a:t> </a:t>
            </a:r>
            <a:r>
              <a:rPr sz="2700" dirty="0"/>
              <a:t>mathematically</a:t>
            </a:r>
            <a:r>
              <a:rPr sz="2700" spc="-20" dirty="0"/>
              <a:t> </a:t>
            </a:r>
            <a:r>
              <a:rPr sz="2700" dirty="0"/>
              <a:t>formalize</a:t>
            </a:r>
            <a:r>
              <a:rPr sz="2700" spc="-15" dirty="0"/>
              <a:t> </a:t>
            </a:r>
            <a:r>
              <a:rPr sz="2700" dirty="0"/>
              <a:t>the</a:t>
            </a:r>
            <a:r>
              <a:rPr sz="2700" spc="-15" dirty="0"/>
              <a:t> </a:t>
            </a:r>
            <a:r>
              <a:rPr sz="2700" dirty="0"/>
              <a:t>RL</a:t>
            </a:r>
            <a:r>
              <a:rPr sz="2700" spc="-15" dirty="0"/>
              <a:t> </a:t>
            </a:r>
            <a:r>
              <a:rPr sz="2700" spc="-10" dirty="0"/>
              <a:t>problem?</a:t>
            </a:r>
            <a:endParaRPr sz="2700"/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2EF1A582-6BA9-BA44-B20A-BA004F25D67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Markov</a:t>
            </a:r>
            <a:r>
              <a:rPr spc="-25" dirty="0"/>
              <a:t> </a:t>
            </a:r>
            <a:r>
              <a:rPr dirty="0"/>
              <a:t>Decision</a:t>
            </a:r>
            <a:r>
              <a:rPr spc="-2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699" y="1127255"/>
            <a:ext cx="7720965" cy="304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-"/>
              <a:tabLst>
                <a:tab pos="316865" algn="l"/>
              </a:tabLst>
            </a:pPr>
            <a:r>
              <a:rPr sz="1800" dirty="0">
                <a:latin typeface="Arial MT"/>
                <a:cs typeface="Arial MT"/>
              </a:rPr>
              <a:t>Mathematical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formulation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problem</a:t>
            </a:r>
            <a:endParaRPr sz="1800">
              <a:latin typeface="Arial MT"/>
              <a:cs typeface="Arial MT"/>
            </a:endParaRPr>
          </a:p>
          <a:p>
            <a:pPr marL="316865" marR="5080" indent="-304800">
              <a:lnSpc>
                <a:spcPct val="100699"/>
              </a:lnSpc>
              <a:buFont typeface="Arial MT"/>
              <a:buChar char="-"/>
              <a:tabLst>
                <a:tab pos="316865" algn="l"/>
              </a:tabLst>
            </a:pPr>
            <a:r>
              <a:rPr sz="1800" b="1" dirty="0">
                <a:latin typeface="Arial"/>
                <a:cs typeface="Arial"/>
              </a:rPr>
              <a:t>Markov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property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Current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completely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characterises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 </a:t>
            </a:r>
            <a:r>
              <a:rPr sz="1800" spc="-10" dirty="0">
                <a:latin typeface="Arial MT"/>
                <a:cs typeface="Arial MT"/>
              </a:rPr>
              <a:t>world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90"/>
              </a:spcBef>
            </a:pPr>
            <a:endParaRPr sz="1800">
              <a:latin typeface="Arial MT"/>
              <a:cs typeface="Arial MT"/>
            </a:endParaRPr>
          </a:p>
          <a:p>
            <a:pPr marL="11557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Defined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by: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600">
              <a:latin typeface="Arial MT"/>
              <a:cs typeface="Arial MT"/>
            </a:endParaRPr>
          </a:p>
          <a:p>
            <a:pPr marL="57277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: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possible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states</a:t>
            </a:r>
            <a:endParaRPr sz="1600">
              <a:latin typeface="Arial MT"/>
              <a:cs typeface="Arial MT"/>
            </a:endParaRPr>
          </a:p>
          <a:p>
            <a:pPr marL="57277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Arial MT"/>
                <a:cs typeface="Arial MT"/>
              </a:rPr>
              <a:t>: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possible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actions</a:t>
            </a:r>
            <a:endParaRPr sz="1600">
              <a:latin typeface="Arial MT"/>
              <a:cs typeface="Arial MT"/>
            </a:endParaRPr>
          </a:p>
          <a:p>
            <a:pPr marL="57277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Arial MT"/>
                <a:cs typeface="Arial MT"/>
              </a:rPr>
              <a:t>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distribution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reward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given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(state,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action)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pair</a:t>
            </a:r>
            <a:endParaRPr sz="1600">
              <a:latin typeface="Arial MT"/>
              <a:cs typeface="Arial MT"/>
            </a:endParaRPr>
          </a:p>
          <a:p>
            <a:pPr marL="57277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Arial MT"/>
                <a:cs typeface="Arial MT"/>
              </a:rPr>
              <a:t>: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transition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probability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i.e.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distribution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over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next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state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given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(state,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action)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pair</a:t>
            </a:r>
            <a:endParaRPr sz="1600">
              <a:latin typeface="Arial MT"/>
              <a:cs typeface="Arial MT"/>
            </a:endParaRPr>
          </a:p>
          <a:p>
            <a:pPr marL="57277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Arial MT"/>
                <a:cs typeface="Arial MT"/>
              </a:rPr>
              <a:t>: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discount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factor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5900" y="2417025"/>
            <a:ext cx="1860375" cy="3262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250" y="2979550"/>
            <a:ext cx="152399" cy="180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6962" y="3237587"/>
            <a:ext cx="180974" cy="1809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2187" y="3495637"/>
            <a:ext cx="190499" cy="1714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6025" y="3744174"/>
            <a:ext cx="142874" cy="1619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537" y="3983175"/>
            <a:ext cx="123824" cy="152399"/>
          </a:xfrm>
          <a:prstGeom prst="rect">
            <a:avLst/>
          </a:prstGeom>
        </p:spPr>
      </p:pic>
      <p:sp>
        <p:nvSpPr>
          <p:cNvPr id="14" name="object 6">
            <a:extLst>
              <a:ext uri="{FF2B5EF4-FFF2-40B4-BE49-F238E27FC236}">
                <a16:creationId xmlns:a16="http://schemas.microsoft.com/office/drawing/2014/main" id="{F5B68BFA-239F-6E4C-928A-4A53701FFFC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Markov</a:t>
            </a:r>
            <a:r>
              <a:rPr spc="-25" dirty="0"/>
              <a:t> </a:t>
            </a:r>
            <a:r>
              <a:rPr dirty="0"/>
              <a:t>Decision</a:t>
            </a:r>
            <a:r>
              <a:rPr spc="-2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999" y="1157031"/>
            <a:ext cx="7581265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04165">
              <a:lnSpc>
                <a:spcPct val="100000"/>
              </a:lnSpc>
              <a:spcBef>
                <a:spcPts val="100"/>
              </a:spcBef>
              <a:buChar char="-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At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step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t=0,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environment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samples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initial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baseline="-32407" dirty="0">
                <a:latin typeface="Arial MT"/>
                <a:cs typeface="Arial MT"/>
              </a:rPr>
              <a:t>0</a:t>
            </a:r>
            <a:r>
              <a:rPr sz="1800" spc="232" baseline="-3240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~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p(s</a:t>
            </a:r>
            <a:r>
              <a:rPr sz="1800" spc="-15" baseline="-32407" dirty="0">
                <a:latin typeface="Arial MT"/>
                <a:cs typeface="Arial MT"/>
              </a:rPr>
              <a:t>0</a:t>
            </a:r>
            <a:r>
              <a:rPr sz="1800" spc="-1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3549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Then,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t=0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until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done:</a:t>
            </a:r>
            <a:endParaRPr sz="1800">
              <a:latin typeface="Arial MT"/>
              <a:cs typeface="Arial MT"/>
            </a:endParaRPr>
          </a:p>
          <a:p>
            <a:pPr marL="812165" lvl="1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812165" algn="l"/>
              </a:tabLst>
            </a:pPr>
            <a:r>
              <a:rPr sz="1800" dirty="0">
                <a:latin typeface="Arial MT"/>
                <a:cs typeface="Arial MT"/>
              </a:rPr>
              <a:t>Agent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selects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</a:t>
            </a:r>
            <a:r>
              <a:rPr sz="1800" spc="-37" baseline="-32407" dirty="0">
                <a:latin typeface="Arial MT"/>
                <a:cs typeface="Arial MT"/>
              </a:rPr>
              <a:t>t</a:t>
            </a:r>
            <a:endParaRPr sz="1800" baseline="-32407">
              <a:latin typeface="Arial MT"/>
              <a:cs typeface="Arial MT"/>
            </a:endParaRPr>
          </a:p>
          <a:p>
            <a:pPr marL="812165" lvl="1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812165" algn="l"/>
              </a:tabLst>
            </a:pPr>
            <a:r>
              <a:rPr sz="1800" dirty="0">
                <a:latin typeface="Arial MT"/>
                <a:cs typeface="Arial MT"/>
              </a:rPr>
              <a:t>Environment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samples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reward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baseline="-32407" dirty="0">
                <a:latin typeface="Arial MT"/>
                <a:cs typeface="Arial MT"/>
              </a:rPr>
              <a:t>t</a:t>
            </a:r>
            <a:r>
              <a:rPr sz="1800" spc="232" baseline="-3240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~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R(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|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baseline="-32407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</a:t>
            </a:r>
            <a:r>
              <a:rPr sz="1800" spc="-37" baseline="-32407" dirty="0">
                <a:latin typeface="Arial MT"/>
                <a:cs typeface="Arial MT"/>
              </a:rPr>
              <a:t>t</a:t>
            </a:r>
            <a:r>
              <a:rPr sz="1800" spc="-25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812165" lvl="1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812165" algn="l"/>
              </a:tabLst>
            </a:pPr>
            <a:r>
              <a:rPr sz="1800" dirty="0">
                <a:latin typeface="Arial MT"/>
                <a:cs typeface="Arial MT"/>
              </a:rPr>
              <a:t>Environment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samples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next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baseline="-32407" dirty="0">
                <a:latin typeface="Arial MT"/>
                <a:cs typeface="Arial MT"/>
              </a:rPr>
              <a:t>t+1</a:t>
            </a:r>
            <a:r>
              <a:rPr sz="1800" spc="232" baseline="-3240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~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P(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|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baseline="-32407" dirty="0">
                <a:latin typeface="Arial MT"/>
                <a:cs typeface="Arial MT"/>
              </a:rPr>
              <a:t>t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</a:t>
            </a:r>
            <a:r>
              <a:rPr sz="1800" spc="-37" baseline="-32407" dirty="0">
                <a:latin typeface="Arial MT"/>
                <a:cs typeface="Arial MT"/>
              </a:rPr>
              <a:t>t</a:t>
            </a:r>
            <a:r>
              <a:rPr sz="1800" spc="-25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812165" lvl="1" indent="-304800">
              <a:lnSpc>
                <a:spcPct val="100000"/>
              </a:lnSpc>
              <a:spcBef>
                <a:spcPts val="15"/>
              </a:spcBef>
              <a:buChar char="-"/>
              <a:tabLst>
                <a:tab pos="812165" algn="l"/>
              </a:tabLst>
            </a:pPr>
            <a:r>
              <a:rPr sz="1800" dirty="0">
                <a:latin typeface="Arial MT"/>
                <a:cs typeface="Arial MT"/>
              </a:rPr>
              <a:t>Agent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receives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reward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</a:t>
            </a:r>
            <a:r>
              <a:rPr sz="1800" baseline="-32407" dirty="0">
                <a:latin typeface="Arial MT"/>
                <a:cs typeface="Arial MT"/>
              </a:rPr>
              <a:t>t</a:t>
            </a:r>
            <a:r>
              <a:rPr sz="1800" spc="225" baseline="-3240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next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20" dirty="0">
                <a:latin typeface="Arial MT"/>
                <a:cs typeface="Arial MT"/>
              </a:rPr>
              <a:t> s</a:t>
            </a:r>
            <a:r>
              <a:rPr sz="1800" spc="-30" baseline="-32407" dirty="0">
                <a:latin typeface="Arial MT"/>
                <a:cs typeface="Arial MT"/>
              </a:rPr>
              <a:t>t+1</a:t>
            </a:r>
            <a:endParaRPr sz="1800" baseline="-32407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-"/>
            </a:pP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10"/>
              </a:spcBef>
              <a:buFont typeface="Arial MT"/>
              <a:buChar char="-"/>
            </a:pPr>
            <a:endParaRPr sz="1800">
              <a:latin typeface="Arial MT"/>
              <a:cs typeface="Arial MT"/>
            </a:endParaRPr>
          </a:p>
          <a:p>
            <a:pPr marL="354965" marR="120650" indent="-304800">
              <a:lnSpc>
                <a:spcPct val="100699"/>
              </a:lnSpc>
              <a:buChar char="-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Cambria"/>
                <a:cs typeface="Cambria"/>
              </a:rPr>
              <a:t>π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specifies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take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in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state</a:t>
            </a:r>
            <a:endParaRPr sz="1800">
              <a:latin typeface="Arial MT"/>
              <a:cs typeface="Arial MT"/>
            </a:endParaRPr>
          </a:p>
          <a:p>
            <a:pPr marL="354965" indent="-304165">
              <a:lnSpc>
                <a:spcPct val="100000"/>
              </a:lnSpc>
              <a:spcBef>
                <a:spcPts val="15"/>
              </a:spcBef>
              <a:buFont typeface="Arial MT"/>
              <a:buChar char="-"/>
              <a:tabLst>
                <a:tab pos="354965" algn="l"/>
              </a:tabLst>
            </a:pPr>
            <a:r>
              <a:rPr sz="1800" b="1" dirty="0">
                <a:latin typeface="Arial"/>
                <a:cs typeface="Arial"/>
              </a:rPr>
              <a:t>Objective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Cambria"/>
                <a:cs typeface="Cambria"/>
              </a:rPr>
              <a:t>π</a:t>
            </a:r>
            <a:r>
              <a:rPr sz="1800" dirty="0">
                <a:latin typeface="Arial MT"/>
                <a:cs typeface="Arial MT"/>
              </a:rPr>
              <a:t>*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maximizes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cumulative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discounted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reward: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0025" y="3847075"/>
            <a:ext cx="733424" cy="533399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AB9817A6-80DA-7B4C-BE27-3F3006F0BEB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35" dirty="0"/>
              <a:t> </a:t>
            </a:r>
            <a:r>
              <a:rPr dirty="0"/>
              <a:t>simple</a:t>
            </a:r>
            <a:r>
              <a:rPr spc="-20" dirty="0"/>
              <a:t> </a:t>
            </a:r>
            <a:r>
              <a:rPr dirty="0"/>
              <a:t>MDP:</a:t>
            </a:r>
            <a:r>
              <a:rPr spc="-20" dirty="0"/>
              <a:t> </a:t>
            </a:r>
            <a:r>
              <a:rPr dirty="0"/>
              <a:t>Grid</a:t>
            </a:r>
            <a:r>
              <a:rPr spc="-15" dirty="0"/>
              <a:t> </a:t>
            </a:r>
            <a:r>
              <a:rPr spc="-10" dirty="0"/>
              <a:t>World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05637" y="1560913"/>
          <a:ext cx="1922779" cy="1496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50" dirty="0">
                          <a:latin typeface="MS PGothic"/>
                          <a:cs typeface="MS PGothic"/>
                        </a:rPr>
                        <a:t>★</a:t>
                      </a:r>
                      <a:endParaRPr sz="1400">
                        <a:latin typeface="MS PGothic"/>
                        <a:cs typeface="MS PGothic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50" dirty="0">
                          <a:latin typeface="MS PGothic"/>
                          <a:cs typeface="MS PGothic"/>
                        </a:rPr>
                        <a:t>★</a:t>
                      </a:r>
                      <a:endParaRPr sz="1400">
                        <a:latin typeface="MS PGothic"/>
                        <a:cs typeface="MS PGothic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01300" y="2998601"/>
            <a:ext cx="5894705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400">
              <a:latin typeface="Arial MT"/>
              <a:cs typeface="Arial MT"/>
            </a:endParaRPr>
          </a:p>
          <a:p>
            <a:pPr marL="1938655" marR="5080" indent="-1582420">
              <a:lnSpc>
                <a:spcPct val="100699"/>
              </a:lnSpc>
            </a:pPr>
            <a:r>
              <a:rPr sz="1800" b="1" dirty="0">
                <a:latin typeface="Arial"/>
                <a:cs typeface="Arial"/>
              </a:rPr>
              <a:t>Objective: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reach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terminal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(greyed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out)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in </a:t>
            </a:r>
            <a:r>
              <a:rPr sz="1800" dirty="0">
                <a:latin typeface="Arial MT"/>
                <a:cs typeface="Arial MT"/>
              </a:rPr>
              <a:t>least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actions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1300" y="1379351"/>
            <a:ext cx="8509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actions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1700" y="1592711"/>
            <a:ext cx="827405" cy="132080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89255" indent="-376555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389255" algn="l"/>
              </a:tabLst>
            </a:pPr>
            <a:r>
              <a:rPr sz="1400" spc="-10" dirty="0">
                <a:latin typeface="Arial MT"/>
                <a:cs typeface="Arial MT"/>
              </a:rPr>
              <a:t>right</a:t>
            </a:r>
            <a:endParaRPr sz="1400">
              <a:latin typeface="Arial MT"/>
              <a:cs typeface="Arial MT"/>
            </a:endParaRPr>
          </a:p>
          <a:p>
            <a:pPr marL="389255" indent="-37655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389255" algn="l"/>
              </a:tabLst>
            </a:pPr>
            <a:r>
              <a:rPr sz="1400" spc="-20" dirty="0">
                <a:latin typeface="Arial MT"/>
                <a:cs typeface="Arial MT"/>
              </a:rPr>
              <a:t>left</a:t>
            </a:r>
            <a:endParaRPr sz="1400">
              <a:latin typeface="Arial MT"/>
              <a:cs typeface="Arial MT"/>
            </a:endParaRPr>
          </a:p>
          <a:p>
            <a:pPr marL="389255" indent="-37655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389255" algn="l"/>
              </a:tabLst>
            </a:pPr>
            <a:r>
              <a:rPr sz="1400" spc="-25" dirty="0">
                <a:latin typeface="Arial MT"/>
                <a:cs typeface="Arial MT"/>
              </a:rPr>
              <a:t>up</a:t>
            </a:r>
            <a:endParaRPr sz="1400">
              <a:latin typeface="Arial MT"/>
              <a:cs typeface="Arial MT"/>
            </a:endParaRPr>
          </a:p>
          <a:p>
            <a:pPr marL="389255" indent="-37655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389255" algn="l"/>
              </a:tabLst>
            </a:pPr>
            <a:r>
              <a:rPr sz="1400" spc="-20" dirty="0">
                <a:latin typeface="Arial MT"/>
                <a:cs typeface="Arial MT"/>
              </a:rPr>
              <a:t>down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28062" y="1818792"/>
            <a:ext cx="256540" cy="41275"/>
            <a:chOff x="2328062" y="1818792"/>
            <a:chExt cx="256540" cy="41275"/>
          </a:xfrm>
        </p:grpSpPr>
        <p:sp>
          <p:nvSpPr>
            <p:cNvPr id="8" name="object 8"/>
            <p:cNvSpPr/>
            <p:nvPr/>
          </p:nvSpPr>
          <p:spPr>
            <a:xfrm>
              <a:off x="2364162" y="1839287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0" y="0"/>
                  </a:moveTo>
                  <a:lnTo>
                    <a:pt x="17195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32825" y="182361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6"/>
                  </a:moveTo>
                  <a:lnTo>
                    <a:pt x="7014" y="31336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24321" y="0"/>
                  </a:lnTo>
                  <a:lnTo>
                    <a:pt x="31337" y="7014"/>
                  </a:lnTo>
                  <a:lnTo>
                    <a:pt x="31337" y="24321"/>
                  </a:lnTo>
                  <a:lnTo>
                    <a:pt x="24321" y="3133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32825" y="182361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1"/>
                  </a:lnTo>
                  <a:lnTo>
                    <a:pt x="24321" y="31336"/>
                  </a:lnTo>
                  <a:lnTo>
                    <a:pt x="15668" y="31336"/>
                  </a:lnTo>
                  <a:lnTo>
                    <a:pt x="7014" y="31336"/>
                  </a:lnTo>
                  <a:lnTo>
                    <a:pt x="0" y="24321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6112" y="18235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6112" y="18235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337224" y="2141892"/>
            <a:ext cx="256540" cy="41275"/>
            <a:chOff x="2337224" y="2141892"/>
            <a:chExt cx="256540" cy="41275"/>
          </a:xfrm>
        </p:grpSpPr>
        <p:sp>
          <p:nvSpPr>
            <p:cNvPr id="14" name="object 14"/>
            <p:cNvSpPr/>
            <p:nvPr/>
          </p:nvSpPr>
          <p:spPr>
            <a:xfrm>
              <a:off x="2385212" y="2162387"/>
              <a:ext cx="172085" cy="0"/>
            </a:xfrm>
            <a:custGeom>
              <a:avLst/>
              <a:gdLst/>
              <a:ahLst/>
              <a:cxnLst/>
              <a:rect l="l" t="t" r="r" b="b"/>
              <a:pathLst>
                <a:path w="172085">
                  <a:moveTo>
                    <a:pt x="17195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57162" y="214671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6"/>
                  </a:moveTo>
                  <a:lnTo>
                    <a:pt x="7015" y="31336"/>
                  </a:lnTo>
                  <a:lnTo>
                    <a:pt x="0" y="24321"/>
                  </a:lnTo>
                  <a:lnTo>
                    <a:pt x="0" y="7014"/>
                  </a:lnTo>
                  <a:lnTo>
                    <a:pt x="7015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1"/>
                  </a:lnTo>
                  <a:lnTo>
                    <a:pt x="24322" y="3133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57162" y="214671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7" y="15668"/>
                  </a:moveTo>
                  <a:lnTo>
                    <a:pt x="31337" y="24321"/>
                  </a:lnTo>
                  <a:lnTo>
                    <a:pt x="24322" y="31336"/>
                  </a:lnTo>
                  <a:lnTo>
                    <a:pt x="15668" y="31336"/>
                  </a:lnTo>
                  <a:lnTo>
                    <a:pt x="7015" y="31336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15668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41987" y="21466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41987" y="21466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440167" y="2349124"/>
            <a:ext cx="41275" cy="256540"/>
            <a:chOff x="2440167" y="2349124"/>
            <a:chExt cx="41275" cy="256540"/>
          </a:xfrm>
        </p:grpSpPr>
        <p:sp>
          <p:nvSpPr>
            <p:cNvPr id="20" name="object 20"/>
            <p:cNvSpPr/>
            <p:nvPr/>
          </p:nvSpPr>
          <p:spPr>
            <a:xfrm>
              <a:off x="2460662" y="2397112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1719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44994" y="25690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7"/>
                  </a:move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24322"/>
                  </a:lnTo>
                  <a:lnTo>
                    <a:pt x="24321" y="3133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44994" y="25690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44929" y="23538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44929" y="23538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440167" y="2735037"/>
            <a:ext cx="41275" cy="256540"/>
            <a:chOff x="2440167" y="2735037"/>
            <a:chExt cx="41275" cy="256540"/>
          </a:xfrm>
        </p:grpSpPr>
        <p:sp>
          <p:nvSpPr>
            <p:cNvPr id="26" name="object 26"/>
            <p:cNvSpPr/>
            <p:nvPr/>
          </p:nvSpPr>
          <p:spPr>
            <a:xfrm>
              <a:off x="2460662" y="2771137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0"/>
                  </a:moveTo>
                  <a:lnTo>
                    <a:pt x="0" y="17195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44994" y="273980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7"/>
                  </a:moveTo>
                  <a:lnTo>
                    <a:pt x="7014" y="31337"/>
                  </a:lnTo>
                  <a:lnTo>
                    <a:pt x="0" y="24321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4"/>
                  </a:lnTo>
                  <a:lnTo>
                    <a:pt x="31336" y="24321"/>
                  </a:lnTo>
                  <a:lnTo>
                    <a:pt x="24321" y="3133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44994" y="273980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0"/>
                  </a:moveTo>
                  <a:lnTo>
                    <a:pt x="24321" y="0"/>
                  </a:lnTo>
                  <a:lnTo>
                    <a:pt x="31336" y="7014"/>
                  </a:lnTo>
                  <a:lnTo>
                    <a:pt x="31336" y="15668"/>
                  </a:lnTo>
                  <a:lnTo>
                    <a:pt x="31336" y="24321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44929" y="29430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44929" y="29430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261310" y="2038013"/>
            <a:ext cx="1872614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 MT"/>
                <a:cs typeface="Arial MT"/>
              </a:rPr>
              <a:t>Set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negative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“reward”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10" dirty="0">
                <a:latin typeface="Arial MT"/>
                <a:cs typeface="Arial MT"/>
              </a:rPr>
              <a:t> transition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ts val="1600"/>
              </a:lnSpc>
            </a:pPr>
            <a:r>
              <a:rPr sz="1400" dirty="0">
                <a:latin typeface="Arial MT"/>
                <a:cs typeface="Arial MT"/>
              </a:rPr>
              <a:t>(e.g.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i="1" dirty="0">
                <a:latin typeface="Georgia"/>
                <a:cs typeface="Georgia"/>
              </a:rPr>
              <a:t>r</a:t>
            </a:r>
            <a:r>
              <a:rPr sz="1400" i="1" spc="-1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=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spc="-10" dirty="0">
                <a:latin typeface="Georgia"/>
                <a:cs typeface="Georgia"/>
              </a:rPr>
              <a:t>-</a:t>
            </a:r>
            <a:r>
              <a:rPr sz="1400" spc="-25" dirty="0">
                <a:latin typeface="Georgia"/>
                <a:cs typeface="Georgia"/>
              </a:rPr>
              <a:t>1</a:t>
            </a:r>
            <a:r>
              <a:rPr sz="1400" spc="-25" dirty="0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22300" y="1274988"/>
            <a:ext cx="5003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states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96CD41B6-7CEE-4548-87E4-E73E6B0DB5D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35" dirty="0"/>
              <a:t> </a:t>
            </a:r>
            <a:r>
              <a:rPr dirty="0"/>
              <a:t>simple</a:t>
            </a:r>
            <a:r>
              <a:rPr spc="-20" dirty="0"/>
              <a:t> </a:t>
            </a:r>
            <a:r>
              <a:rPr dirty="0"/>
              <a:t>MDP:</a:t>
            </a:r>
            <a:r>
              <a:rPr spc="-20" dirty="0"/>
              <a:t> </a:t>
            </a:r>
            <a:r>
              <a:rPr dirty="0"/>
              <a:t>Grid</a:t>
            </a:r>
            <a:r>
              <a:rPr spc="-15" dirty="0"/>
              <a:t> </a:t>
            </a:r>
            <a:r>
              <a:rPr spc="-10" dirty="0"/>
              <a:t>World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4521" y="3175180"/>
            <a:ext cx="156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Random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Policy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8177" y="3175180"/>
            <a:ext cx="148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Optimal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Policy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59537" y="1351663"/>
          <a:ext cx="1922779" cy="1496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50" dirty="0">
                          <a:latin typeface="MS PGothic"/>
                          <a:cs typeface="MS PGothic"/>
                        </a:rPr>
                        <a:t>★</a:t>
                      </a:r>
                      <a:endParaRPr sz="1400">
                        <a:latin typeface="MS PGothic"/>
                        <a:cs typeface="MS PGothic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50" dirty="0">
                          <a:latin typeface="MS PGothic"/>
                          <a:cs typeface="MS PGothic"/>
                        </a:rPr>
                        <a:t>★</a:t>
                      </a:r>
                      <a:endParaRPr sz="1400">
                        <a:latin typeface="MS PGothic"/>
                        <a:cs typeface="MS PGothic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971362" y="1401037"/>
            <a:ext cx="412115" cy="412115"/>
            <a:chOff x="1971362" y="1401037"/>
            <a:chExt cx="412115" cy="412115"/>
          </a:xfrm>
        </p:grpSpPr>
        <p:sp>
          <p:nvSpPr>
            <p:cNvPr id="7" name="object 7"/>
            <p:cNvSpPr/>
            <p:nvPr/>
          </p:nvSpPr>
          <p:spPr>
            <a:xfrm>
              <a:off x="2177149" y="1449024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h="315594">
                  <a:moveTo>
                    <a:pt x="0" y="315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1417" y="1764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1417" y="1764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61417" y="14057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61417" y="14057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19349" y="1606824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599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76124" y="1591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76124" y="1591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4949" y="1591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34949" y="1591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8337" y="1568012"/>
              <a:ext cx="77624" cy="7762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443162" y="1401037"/>
            <a:ext cx="412115" cy="412115"/>
            <a:chOff x="2443162" y="1401037"/>
            <a:chExt cx="412115" cy="412115"/>
          </a:xfrm>
        </p:grpSpPr>
        <p:sp>
          <p:nvSpPr>
            <p:cNvPr id="19" name="object 19"/>
            <p:cNvSpPr/>
            <p:nvPr/>
          </p:nvSpPr>
          <p:spPr>
            <a:xfrm>
              <a:off x="2648950" y="1449024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h="315594">
                  <a:moveTo>
                    <a:pt x="0" y="315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33217" y="1764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33217" y="1764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33217" y="14057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33217" y="14057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91150" y="1606824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599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47924" y="1591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47924" y="1591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06750" y="1591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06750" y="1591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0137" y="1568012"/>
              <a:ext cx="77624" cy="77624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2944162" y="1401037"/>
            <a:ext cx="412115" cy="412115"/>
            <a:chOff x="2944162" y="1401037"/>
            <a:chExt cx="412115" cy="412115"/>
          </a:xfrm>
        </p:grpSpPr>
        <p:sp>
          <p:nvSpPr>
            <p:cNvPr id="31" name="object 31"/>
            <p:cNvSpPr/>
            <p:nvPr/>
          </p:nvSpPr>
          <p:spPr>
            <a:xfrm>
              <a:off x="3149950" y="1449024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h="315594">
                  <a:moveTo>
                    <a:pt x="0" y="315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34217" y="1764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34217" y="1764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34217" y="14057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34217" y="14057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92150" y="1606824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5">
                  <a:moveTo>
                    <a:pt x="0" y="0"/>
                  </a:moveTo>
                  <a:lnTo>
                    <a:pt x="315599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48924" y="1591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48924" y="1591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07750" y="1591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07750" y="15910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1137" y="1568012"/>
              <a:ext cx="77624" cy="77624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2944162" y="2391637"/>
            <a:ext cx="412115" cy="412115"/>
            <a:chOff x="2944162" y="2391637"/>
            <a:chExt cx="412115" cy="412115"/>
          </a:xfrm>
        </p:grpSpPr>
        <p:sp>
          <p:nvSpPr>
            <p:cNvPr id="43" name="object 43"/>
            <p:cNvSpPr/>
            <p:nvPr/>
          </p:nvSpPr>
          <p:spPr>
            <a:xfrm>
              <a:off x="3149950" y="2439625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h="315594">
                  <a:moveTo>
                    <a:pt x="0" y="315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34217" y="27552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34217" y="27552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34217" y="23963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34217" y="23963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92150" y="2597425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5">
                  <a:moveTo>
                    <a:pt x="0" y="0"/>
                  </a:moveTo>
                  <a:lnTo>
                    <a:pt x="315599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48924" y="258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48924" y="258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07750" y="258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07750" y="258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1137" y="2558612"/>
              <a:ext cx="77624" cy="77624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2443162" y="2397337"/>
            <a:ext cx="412115" cy="412115"/>
            <a:chOff x="2443162" y="2397337"/>
            <a:chExt cx="412115" cy="412115"/>
          </a:xfrm>
        </p:grpSpPr>
        <p:sp>
          <p:nvSpPr>
            <p:cNvPr id="55" name="object 55"/>
            <p:cNvSpPr/>
            <p:nvPr/>
          </p:nvSpPr>
          <p:spPr>
            <a:xfrm>
              <a:off x="2648950" y="2445324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h="315594">
                  <a:moveTo>
                    <a:pt x="0" y="315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633217" y="2760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633217" y="2760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633217" y="24020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633217" y="24020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91150" y="2603124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599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47924" y="2587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447924" y="2587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806750" y="2587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806750" y="2587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0137" y="2564312"/>
              <a:ext cx="77624" cy="77624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2443162" y="1899187"/>
            <a:ext cx="412115" cy="412115"/>
            <a:chOff x="2443162" y="1899187"/>
            <a:chExt cx="412115" cy="412115"/>
          </a:xfrm>
        </p:grpSpPr>
        <p:sp>
          <p:nvSpPr>
            <p:cNvPr id="67" name="object 67"/>
            <p:cNvSpPr/>
            <p:nvPr/>
          </p:nvSpPr>
          <p:spPr>
            <a:xfrm>
              <a:off x="2648950" y="1947175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h="315594">
                  <a:moveTo>
                    <a:pt x="0" y="315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633217" y="22627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633217" y="22627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633217" y="19039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633217" y="19039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491150" y="2104975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599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447924" y="20892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447924" y="20892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806750" y="20892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806750" y="20892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0137" y="2066162"/>
              <a:ext cx="77624" cy="77624"/>
            </a:xfrm>
            <a:prstGeom prst="rect">
              <a:avLst/>
            </a:prstGeom>
          </p:spPr>
        </p:pic>
      </p:grpSp>
      <p:grpSp>
        <p:nvGrpSpPr>
          <p:cNvPr id="78" name="object 78"/>
          <p:cNvGrpSpPr/>
          <p:nvPr/>
        </p:nvGrpSpPr>
        <p:grpSpPr>
          <a:xfrm>
            <a:off x="1971362" y="1896337"/>
            <a:ext cx="412115" cy="412115"/>
            <a:chOff x="1971362" y="1896337"/>
            <a:chExt cx="412115" cy="412115"/>
          </a:xfrm>
        </p:grpSpPr>
        <p:sp>
          <p:nvSpPr>
            <p:cNvPr id="79" name="object 79"/>
            <p:cNvSpPr/>
            <p:nvPr/>
          </p:nvSpPr>
          <p:spPr>
            <a:xfrm>
              <a:off x="2177149" y="1944325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h="315594">
                  <a:moveTo>
                    <a:pt x="0" y="315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161417" y="22599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161417" y="22599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161417" y="19010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161417" y="19010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019349" y="2102125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599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976124" y="2086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976124" y="2086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334949" y="2086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334949" y="2086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8337" y="2063312"/>
              <a:ext cx="77624" cy="77624"/>
            </a:xfrm>
            <a:prstGeom prst="rect">
              <a:avLst/>
            </a:prstGeom>
          </p:spPr>
        </p:pic>
      </p:grpSp>
      <p:grpSp>
        <p:nvGrpSpPr>
          <p:cNvPr id="90" name="object 90"/>
          <p:cNvGrpSpPr/>
          <p:nvPr/>
        </p:nvGrpSpPr>
        <p:grpSpPr>
          <a:xfrm>
            <a:off x="1499562" y="1899187"/>
            <a:ext cx="412115" cy="412115"/>
            <a:chOff x="1499562" y="1899187"/>
            <a:chExt cx="412115" cy="412115"/>
          </a:xfrm>
        </p:grpSpPr>
        <p:sp>
          <p:nvSpPr>
            <p:cNvPr id="91" name="object 91"/>
            <p:cNvSpPr/>
            <p:nvPr/>
          </p:nvSpPr>
          <p:spPr>
            <a:xfrm>
              <a:off x="1705349" y="1947175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h="315594">
                  <a:moveTo>
                    <a:pt x="0" y="315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689617" y="22627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689617" y="22627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689617" y="19039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689617" y="19039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547549" y="2104975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599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504324" y="20892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504324" y="20892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863149" y="20892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863149" y="20892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6537" y="2066162"/>
              <a:ext cx="77624" cy="77624"/>
            </a:xfrm>
            <a:prstGeom prst="rect">
              <a:avLst/>
            </a:prstGeom>
          </p:spPr>
        </p:pic>
      </p:grpSp>
      <p:grpSp>
        <p:nvGrpSpPr>
          <p:cNvPr id="102" name="object 102"/>
          <p:cNvGrpSpPr/>
          <p:nvPr/>
        </p:nvGrpSpPr>
        <p:grpSpPr>
          <a:xfrm>
            <a:off x="1499562" y="2391637"/>
            <a:ext cx="412115" cy="412115"/>
            <a:chOff x="1499562" y="2391637"/>
            <a:chExt cx="412115" cy="412115"/>
          </a:xfrm>
        </p:grpSpPr>
        <p:sp>
          <p:nvSpPr>
            <p:cNvPr id="103" name="object 103"/>
            <p:cNvSpPr/>
            <p:nvPr/>
          </p:nvSpPr>
          <p:spPr>
            <a:xfrm>
              <a:off x="1705349" y="2439625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h="315594">
                  <a:moveTo>
                    <a:pt x="0" y="315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689617" y="27552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689617" y="27552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689617" y="23963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689617" y="23963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547549" y="2597425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599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504324" y="258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504324" y="258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863149" y="258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863149" y="258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537" y="2558612"/>
              <a:ext cx="77624" cy="77624"/>
            </a:xfrm>
            <a:prstGeom prst="rect">
              <a:avLst/>
            </a:prstGeom>
          </p:spPr>
        </p:pic>
      </p:grpSp>
      <p:grpSp>
        <p:nvGrpSpPr>
          <p:cNvPr id="114" name="object 114"/>
          <p:cNvGrpSpPr/>
          <p:nvPr/>
        </p:nvGrpSpPr>
        <p:grpSpPr>
          <a:xfrm>
            <a:off x="1971362" y="2391637"/>
            <a:ext cx="412115" cy="412115"/>
            <a:chOff x="1971362" y="2391637"/>
            <a:chExt cx="412115" cy="412115"/>
          </a:xfrm>
        </p:grpSpPr>
        <p:sp>
          <p:nvSpPr>
            <p:cNvPr id="115" name="object 115"/>
            <p:cNvSpPr/>
            <p:nvPr/>
          </p:nvSpPr>
          <p:spPr>
            <a:xfrm>
              <a:off x="2177149" y="2439625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h="315594">
                  <a:moveTo>
                    <a:pt x="0" y="3155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161417" y="27552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161417" y="275522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161417" y="23963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161417" y="23963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019349" y="2597425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599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976124" y="258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976124" y="258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334949" y="258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334949" y="2581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8337" y="2558612"/>
              <a:ext cx="77624" cy="77624"/>
            </a:xfrm>
            <a:prstGeom prst="rect">
              <a:avLst/>
            </a:prstGeom>
          </p:spPr>
        </p:pic>
      </p:grpSp>
      <p:graphicFrame>
        <p:nvGraphicFramePr>
          <p:cNvPr id="126" name="object 126"/>
          <p:cNvGraphicFramePr>
            <a:graphicFrameLocks noGrp="1"/>
          </p:cNvGraphicFramePr>
          <p:nvPr/>
        </p:nvGraphicFramePr>
        <p:xfrm>
          <a:off x="5654962" y="1387113"/>
          <a:ext cx="1922779" cy="1496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50" dirty="0">
                          <a:latin typeface="MS PGothic"/>
                          <a:cs typeface="MS PGothic"/>
                        </a:rPr>
                        <a:t>★</a:t>
                      </a:r>
                      <a:endParaRPr sz="1400">
                        <a:latin typeface="MS PGothic"/>
                        <a:cs typeface="MS PGothic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spc="-50" dirty="0">
                          <a:latin typeface="MS PGothic"/>
                          <a:cs typeface="MS PGothic"/>
                        </a:rPr>
                        <a:t>★</a:t>
                      </a:r>
                      <a:endParaRPr sz="1400">
                        <a:latin typeface="MS PGothic"/>
                        <a:cs typeface="MS PGothic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7" name="object 127"/>
          <p:cNvGrpSpPr/>
          <p:nvPr/>
        </p:nvGrpSpPr>
        <p:grpSpPr>
          <a:xfrm>
            <a:off x="6166787" y="1621779"/>
            <a:ext cx="240029" cy="41275"/>
            <a:chOff x="6166787" y="1621779"/>
            <a:chExt cx="240029" cy="41275"/>
          </a:xfrm>
        </p:grpSpPr>
        <p:sp>
          <p:nvSpPr>
            <p:cNvPr id="128" name="object 128"/>
            <p:cNvSpPr/>
            <p:nvPr/>
          </p:nvSpPr>
          <p:spPr>
            <a:xfrm>
              <a:off x="6214775" y="1642275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15575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370525" y="162660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lnTo>
                    <a:pt x="31336" y="24322"/>
                  </a:lnTo>
                  <a:lnTo>
                    <a:pt x="24321" y="3133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370525" y="162660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171549" y="16265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171549" y="16265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3" name="object 133"/>
          <p:cNvGrpSpPr/>
          <p:nvPr/>
        </p:nvGrpSpPr>
        <p:grpSpPr>
          <a:xfrm>
            <a:off x="5880279" y="1934637"/>
            <a:ext cx="41275" cy="241935"/>
            <a:chOff x="5880279" y="1934637"/>
            <a:chExt cx="41275" cy="241935"/>
          </a:xfrm>
        </p:grpSpPr>
        <p:sp>
          <p:nvSpPr>
            <p:cNvPr id="134" name="object 134"/>
            <p:cNvSpPr/>
            <p:nvPr/>
          </p:nvSpPr>
          <p:spPr>
            <a:xfrm>
              <a:off x="5900775" y="1982625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1575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885106" y="21401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15668" y="31337"/>
                  </a:lnTo>
                  <a:lnTo>
                    <a:pt x="7015" y="31337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24322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885106" y="21401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885042" y="19393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885042" y="19393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object 139"/>
          <p:cNvGrpSpPr/>
          <p:nvPr/>
        </p:nvGrpSpPr>
        <p:grpSpPr>
          <a:xfrm>
            <a:off x="5880279" y="2427087"/>
            <a:ext cx="41275" cy="241935"/>
            <a:chOff x="5880279" y="2427087"/>
            <a:chExt cx="41275" cy="241935"/>
          </a:xfrm>
        </p:grpSpPr>
        <p:sp>
          <p:nvSpPr>
            <p:cNvPr id="140" name="object 140"/>
            <p:cNvSpPr/>
            <p:nvPr/>
          </p:nvSpPr>
          <p:spPr>
            <a:xfrm>
              <a:off x="5900775" y="2475075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1575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885106" y="263262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15668" y="31337"/>
                  </a:lnTo>
                  <a:lnTo>
                    <a:pt x="7015" y="31337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24322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885106" y="263262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885042" y="24318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885042" y="24318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5" name="object 1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19224" y="2427074"/>
            <a:ext cx="239837" cy="241637"/>
          </a:xfrm>
          <a:prstGeom prst="rect">
            <a:avLst/>
          </a:prstGeom>
        </p:spPr>
      </p:pic>
      <p:grpSp>
        <p:nvGrpSpPr>
          <p:cNvPr id="146" name="object 146"/>
          <p:cNvGrpSpPr/>
          <p:nvPr/>
        </p:nvGrpSpPr>
        <p:grpSpPr>
          <a:xfrm>
            <a:off x="6810324" y="2119929"/>
            <a:ext cx="240029" cy="41275"/>
            <a:chOff x="6810324" y="2119929"/>
            <a:chExt cx="240029" cy="41275"/>
          </a:xfrm>
        </p:grpSpPr>
        <p:sp>
          <p:nvSpPr>
            <p:cNvPr id="147" name="object 147"/>
            <p:cNvSpPr/>
            <p:nvPr/>
          </p:nvSpPr>
          <p:spPr>
            <a:xfrm>
              <a:off x="6846424" y="2140424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749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815087" y="212475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6"/>
                  </a:moveTo>
                  <a:lnTo>
                    <a:pt x="7014" y="31336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24321" y="0"/>
                  </a:lnTo>
                  <a:lnTo>
                    <a:pt x="31337" y="7014"/>
                  </a:lnTo>
                  <a:lnTo>
                    <a:pt x="31337" y="24321"/>
                  </a:lnTo>
                  <a:lnTo>
                    <a:pt x="24321" y="3133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815087" y="212475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1"/>
                  </a:lnTo>
                  <a:lnTo>
                    <a:pt x="24321" y="31336"/>
                  </a:lnTo>
                  <a:lnTo>
                    <a:pt x="15668" y="31336"/>
                  </a:lnTo>
                  <a:lnTo>
                    <a:pt x="7014" y="31336"/>
                  </a:lnTo>
                  <a:lnTo>
                    <a:pt x="0" y="24321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002174" y="2124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002174" y="21246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2" name="object 152"/>
          <p:cNvGrpSpPr/>
          <p:nvPr/>
        </p:nvGrpSpPr>
        <p:grpSpPr>
          <a:xfrm>
            <a:off x="7324880" y="1615249"/>
            <a:ext cx="41275" cy="241935"/>
            <a:chOff x="7324880" y="1615249"/>
            <a:chExt cx="41275" cy="241935"/>
          </a:xfrm>
        </p:grpSpPr>
        <p:sp>
          <p:nvSpPr>
            <p:cNvPr id="153" name="object 153"/>
            <p:cNvSpPr/>
            <p:nvPr/>
          </p:nvSpPr>
          <p:spPr>
            <a:xfrm>
              <a:off x="7345375" y="1651349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0"/>
                  </a:moveTo>
                  <a:lnTo>
                    <a:pt x="0" y="15755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329706" y="162001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7014" y="31337"/>
                  </a:lnTo>
                  <a:lnTo>
                    <a:pt x="0" y="24321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24321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329706" y="162001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0"/>
                  </a:moveTo>
                  <a:lnTo>
                    <a:pt x="24322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1"/>
                  </a:lnTo>
                  <a:lnTo>
                    <a:pt x="24322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329642" y="18088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329642" y="18088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8" name="object 158"/>
          <p:cNvGrpSpPr/>
          <p:nvPr/>
        </p:nvGrpSpPr>
        <p:grpSpPr>
          <a:xfrm>
            <a:off x="7324880" y="2455512"/>
            <a:ext cx="41275" cy="241935"/>
            <a:chOff x="7324880" y="2455512"/>
            <a:chExt cx="41275" cy="241935"/>
          </a:xfrm>
        </p:grpSpPr>
        <p:sp>
          <p:nvSpPr>
            <p:cNvPr id="159" name="object 159"/>
            <p:cNvSpPr/>
            <p:nvPr/>
          </p:nvSpPr>
          <p:spPr>
            <a:xfrm>
              <a:off x="7345375" y="2503500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1575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329706" y="26610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24322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329706" y="26610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329642" y="24602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329642" y="24602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4" name="object 164"/>
          <p:cNvGrpSpPr/>
          <p:nvPr/>
        </p:nvGrpSpPr>
        <p:grpSpPr>
          <a:xfrm>
            <a:off x="6174761" y="2432787"/>
            <a:ext cx="417830" cy="241935"/>
            <a:chOff x="6174761" y="2432787"/>
            <a:chExt cx="417830" cy="241935"/>
          </a:xfrm>
        </p:grpSpPr>
        <p:sp>
          <p:nvSpPr>
            <p:cNvPr id="165" name="object 165"/>
            <p:cNvSpPr/>
            <p:nvPr/>
          </p:nvSpPr>
          <p:spPr>
            <a:xfrm>
              <a:off x="6388599" y="2643900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15575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357262" y="262823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6"/>
                  </a:moveTo>
                  <a:lnTo>
                    <a:pt x="7015" y="31336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5" y="0"/>
                  </a:lnTo>
                  <a:lnTo>
                    <a:pt x="24322" y="0"/>
                  </a:lnTo>
                  <a:lnTo>
                    <a:pt x="31336" y="7014"/>
                  </a:lnTo>
                  <a:lnTo>
                    <a:pt x="31336" y="24321"/>
                  </a:lnTo>
                  <a:lnTo>
                    <a:pt x="24322" y="3133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357262" y="262823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4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6" y="7014"/>
                  </a:lnTo>
                  <a:lnTo>
                    <a:pt x="31336" y="15668"/>
                  </a:lnTo>
                  <a:lnTo>
                    <a:pt x="31336" y="24321"/>
                  </a:lnTo>
                  <a:lnTo>
                    <a:pt x="24322" y="31336"/>
                  </a:lnTo>
                  <a:lnTo>
                    <a:pt x="15668" y="31336"/>
                  </a:lnTo>
                  <a:lnTo>
                    <a:pt x="7015" y="31336"/>
                  </a:lnTo>
                  <a:lnTo>
                    <a:pt x="0" y="24321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544349" y="2628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544349" y="2628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384624" y="2480775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1575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368956" y="263832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15668" y="31337"/>
                  </a:lnTo>
                  <a:lnTo>
                    <a:pt x="7015" y="31337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24322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368956" y="263832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368892" y="24375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368892" y="24375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222749" y="2643900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15575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378500" y="262823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6"/>
                  </a:moveTo>
                  <a:lnTo>
                    <a:pt x="7014" y="31336"/>
                  </a:lnTo>
                  <a:lnTo>
                    <a:pt x="0" y="24321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24321" y="0"/>
                  </a:lnTo>
                  <a:lnTo>
                    <a:pt x="31336" y="7014"/>
                  </a:lnTo>
                  <a:lnTo>
                    <a:pt x="31336" y="15668"/>
                  </a:lnTo>
                  <a:lnTo>
                    <a:pt x="31336" y="24321"/>
                  </a:lnTo>
                  <a:lnTo>
                    <a:pt x="24321" y="3133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378500" y="262823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6" y="15668"/>
                  </a:moveTo>
                  <a:lnTo>
                    <a:pt x="31336" y="24321"/>
                  </a:lnTo>
                  <a:lnTo>
                    <a:pt x="24321" y="31336"/>
                  </a:lnTo>
                  <a:lnTo>
                    <a:pt x="15668" y="31336"/>
                  </a:lnTo>
                  <a:lnTo>
                    <a:pt x="7014" y="31336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4"/>
                  </a:lnTo>
                  <a:lnTo>
                    <a:pt x="31336" y="15668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179524" y="2628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179524" y="2628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0" name="object 18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74761" y="1916712"/>
            <a:ext cx="417575" cy="241637"/>
          </a:xfrm>
          <a:prstGeom prst="rect">
            <a:avLst/>
          </a:prstGeom>
        </p:spPr>
      </p:pic>
      <p:pic>
        <p:nvPicPr>
          <p:cNvPr id="181" name="object 18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67212" y="1615249"/>
            <a:ext cx="417574" cy="241637"/>
          </a:xfrm>
          <a:prstGeom prst="rect">
            <a:avLst/>
          </a:prstGeom>
        </p:spPr>
      </p:pic>
      <p:sp>
        <p:nvSpPr>
          <p:cNvPr id="186" name="object 6">
            <a:extLst>
              <a:ext uri="{FF2B5EF4-FFF2-40B4-BE49-F238E27FC236}">
                <a16:creationId xmlns:a16="http://schemas.microsoft.com/office/drawing/2014/main" id="{2BF90B77-7E96-0643-B9B4-8D4FC2F1F58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dirty="0"/>
              <a:t>So</a:t>
            </a:r>
            <a:r>
              <a:rPr spc="-35" dirty="0"/>
              <a:t> </a:t>
            </a:r>
            <a:r>
              <a:rPr dirty="0"/>
              <a:t>far…</a:t>
            </a:r>
            <a:r>
              <a:rPr spc="-20" dirty="0"/>
              <a:t> </a:t>
            </a:r>
            <a:r>
              <a:rPr dirty="0"/>
              <a:t>Supervised</a:t>
            </a:r>
            <a:r>
              <a:rPr spc="-20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300" y="1265740"/>
            <a:ext cx="2098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Data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(x,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y)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x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label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300" y="2180140"/>
            <a:ext cx="4095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Goal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Learn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function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map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x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-</a:t>
            </a:r>
            <a:r>
              <a:rPr sz="2000" dirty="0">
                <a:latin typeface="Arial MT"/>
                <a:cs typeface="Arial MT"/>
              </a:rPr>
              <a:t>&gt;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y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300" y="2789740"/>
            <a:ext cx="34671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Examples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Classification, </a:t>
            </a:r>
            <a:r>
              <a:rPr sz="2000" dirty="0">
                <a:latin typeface="Arial MT"/>
                <a:cs typeface="Arial MT"/>
              </a:rPr>
              <a:t>regression,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object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detection, </a:t>
            </a:r>
            <a:r>
              <a:rPr sz="2000" dirty="0">
                <a:latin typeface="Arial MT"/>
                <a:cs typeface="Arial MT"/>
              </a:rPr>
              <a:t>semantic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segmentation,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image captioning,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etc.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6575" y="1540350"/>
            <a:ext cx="1835500" cy="158882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913274" y="2273276"/>
            <a:ext cx="582930" cy="123189"/>
            <a:chOff x="6913274" y="2273276"/>
            <a:chExt cx="582930" cy="123189"/>
          </a:xfrm>
        </p:grpSpPr>
        <p:sp>
          <p:nvSpPr>
            <p:cNvPr id="8" name="object 8"/>
            <p:cNvSpPr/>
            <p:nvPr/>
          </p:nvSpPr>
          <p:spPr>
            <a:xfrm>
              <a:off x="6913274" y="2334762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449" y="0"/>
                  </a:lnTo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7437" y="2273276"/>
              <a:ext cx="158250" cy="1229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689200" y="2152681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Cat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6600" y="3448081"/>
            <a:ext cx="137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Classification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11725" y="4422202"/>
            <a:ext cx="11391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This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image</a:t>
            </a:r>
            <a:r>
              <a:rPr sz="600" spc="-2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99999"/>
                </a:solidFill>
                <a:latin typeface="Arial MT"/>
                <a:cs typeface="Arial MT"/>
              </a:rPr>
              <a:t>is</a:t>
            </a:r>
            <a:r>
              <a:rPr sz="600" spc="-20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5"/>
              </a:rPr>
              <a:t>CC0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5"/>
              </a:rPr>
              <a:t>public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sz="600" u="sng" spc="-1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5"/>
              </a:rPr>
              <a:t>domain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E6329810-4F1C-134D-BBE7-F29F5503F2D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907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The</a:t>
            </a:r>
            <a:r>
              <a:rPr sz="2600" spc="-85" dirty="0"/>
              <a:t> </a:t>
            </a:r>
            <a:r>
              <a:rPr sz="2600" dirty="0"/>
              <a:t>optimal</a:t>
            </a:r>
            <a:r>
              <a:rPr sz="2600" spc="-85" dirty="0"/>
              <a:t> </a:t>
            </a:r>
            <a:r>
              <a:rPr sz="2600" dirty="0"/>
              <a:t>policy</a:t>
            </a:r>
            <a:r>
              <a:rPr sz="2600" spc="-80" dirty="0"/>
              <a:t> </a:t>
            </a:r>
            <a:r>
              <a:rPr sz="2600" spc="-25" dirty="0">
                <a:latin typeface="Cambria"/>
                <a:cs typeface="Cambria"/>
              </a:rPr>
              <a:t>π</a:t>
            </a:r>
            <a:r>
              <a:rPr sz="2600" spc="-25" dirty="0"/>
              <a:t>*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075" y="1074206"/>
            <a:ext cx="741616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optimal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Cambria"/>
                <a:cs typeface="Cambria"/>
              </a:rPr>
              <a:t>π</a:t>
            </a:r>
            <a:r>
              <a:rPr sz="1800" dirty="0">
                <a:latin typeface="Arial MT"/>
                <a:cs typeface="Arial MT"/>
              </a:rPr>
              <a:t>*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maximizes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rewards.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handle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randomness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(initial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transition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probability…)?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0C105F7-ABAA-C74C-8117-DEF5A9D3FA9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907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The</a:t>
            </a:r>
            <a:r>
              <a:rPr sz="2600" spc="-85" dirty="0"/>
              <a:t> </a:t>
            </a:r>
            <a:r>
              <a:rPr sz="2600" dirty="0"/>
              <a:t>optimal</a:t>
            </a:r>
            <a:r>
              <a:rPr sz="2600" spc="-85" dirty="0"/>
              <a:t> </a:t>
            </a:r>
            <a:r>
              <a:rPr sz="2600" dirty="0"/>
              <a:t>policy</a:t>
            </a:r>
            <a:r>
              <a:rPr sz="2600" spc="-80" dirty="0"/>
              <a:t> </a:t>
            </a:r>
            <a:r>
              <a:rPr sz="2600" spc="-25" dirty="0">
                <a:latin typeface="Cambria"/>
                <a:cs typeface="Cambria"/>
              </a:rPr>
              <a:t>π</a:t>
            </a:r>
            <a:r>
              <a:rPr sz="2600" spc="-25" dirty="0"/>
              <a:t>*</a:t>
            </a:r>
            <a:endParaRPr sz="2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6112" y="3058075"/>
            <a:ext cx="3952874" cy="2381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848" y="2802873"/>
            <a:ext cx="2486499" cy="7485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3075" y="1074206"/>
            <a:ext cx="7416165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optimal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Cambria"/>
                <a:cs typeface="Cambria"/>
              </a:rPr>
              <a:t>π</a:t>
            </a:r>
            <a:r>
              <a:rPr sz="1800" dirty="0">
                <a:latin typeface="Arial MT"/>
                <a:cs typeface="Arial MT"/>
              </a:rPr>
              <a:t>*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maximizes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rewards.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handle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randomness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(initial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transition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probability…)? </a:t>
            </a:r>
            <a:r>
              <a:rPr sz="1800" dirty="0">
                <a:latin typeface="Arial MT"/>
                <a:cs typeface="Arial MT"/>
              </a:rPr>
              <a:t>Maximize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expected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sum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rewards!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075" y="3007781"/>
            <a:ext cx="963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Formally: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3997" y="3007781"/>
            <a:ext cx="43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 MT"/>
                <a:cs typeface="Arial MT"/>
              </a:rPr>
              <a:t>with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0A822DB-147C-434A-80C1-DD81048F2C9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600" spc="-10" dirty="0"/>
              <a:t>Definitions:</a:t>
            </a:r>
            <a:r>
              <a:rPr sz="2600" spc="-90" dirty="0"/>
              <a:t> </a:t>
            </a:r>
            <a:r>
              <a:rPr sz="2600" dirty="0"/>
              <a:t>Value</a:t>
            </a:r>
            <a:r>
              <a:rPr sz="2600" spc="-85" dirty="0"/>
              <a:t> </a:t>
            </a:r>
            <a:r>
              <a:rPr sz="2600" dirty="0"/>
              <a:t>function</a:t>
            </a:r>
            <a:r>
              <a:rPr sz="2600" spc="-85" dirty="0"/>
              <a:t> </a:t>
            </a:r>
            <a:r>
              <a:rPr sz="2600" dirty="0"/>
              <a:t>and</a:t>
            </a:r>
            <a:r>
              <a:rPr sz="2600" spc="-85" dirty="0"/>
              <a:t> </a:t>
            </a:r>
            <a:r>
              <a:rPr sz="2600" spc="-25" dirty="0"/>
              <a:t>Q-</a:t>
            </a:r>
            <a:r>
              <a:rPr sz="2600" dirty="0"/>
              <a:t>value</a:t>
            </a:r>
            <a:r>
              <a:rPr sz="2600" spc="-85" dirty="0"/>
              <a:t> </a:t>
            </a:r>
            <a:r>
              <a:rPr sz="2600" spc="-10" dirty="0"/>
              <a:t>function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517525" y="970622"/>
            <a:ext cx="7243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Following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policy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produces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trajectories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(or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paths)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575" baseline="-31746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575" baseline="-31746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575" baseline="-31746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575" baseline="-31746" dirty="0">
                <a:latin typeface="Arial MT"/>
                <a:cs typeface="Arial MT"/>
              </a:rPr>
              <a:t>1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575" baseline="-31746" dirty="0">
                <a:latin typeface="Arial MT"/>
                <a:cs typeface="Arial MT"/>
              </a:rPr>
              <a:t>1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575" baseline="-31746" dirty="0">
                <a:latin typeface="Arial MT"/>
                <a:cs typeface="Arial MT"/>
              </a:rPr>
              <a:t>1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…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2CE2E0B5-AA96-764C-88AD-BF87B4096B5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907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sz="2600" spc="-10" dirty="0"/>
              <a:t>Definitions:</a:t>
            </a:r>
            <a:r>
              <a:rPr sz="2600" spc="-90" dirty="0"/>
              <a:t> </a:t>
            </a:r>
            <a:r>
              <a:rPr sz="2600" dirty="0"/>
              <a:t>Value</a:t>
            </a:r>
            <a:r>
              <a:rPr sz="2600" spc="-85" dirty="0"/>
              <a:t> </a:t>
            </a:r>
            <a:r>
              <a:rPr sz="2600" dirty="0"/>
              <a:t>function</a:t>
            </a:r>
            <a:r>
              <a:rPr sz="2600" spc="-85" dirty="0"/>
              <a:t> </a:t>
            </a:r>
            <a:r>
              <a:rPr sz="2600" dirty="0"/>
              <a:t>and</a:t>
            </a:r>
            <a:r>
              <a:rPr sz="2600" spc="-85" dirty="0"/>
              <a:t> </a:t>
            </a:r>
            <a:r>
              <a:rPr sz="2600" spc="-25" dirty="0"/>
              <a:t>Q-</a:t>
            </a:r>
            <a:r>
              <a:rPr sz="2600" dirty="0"/>
              <a:t>value</a:t>
            </a:r>
            <a:r>
              <a:rPr sz="2600" spc="-85" dirty="0"/>
              <a:t> </a:t>
            </a:r>
            <a:r>
              <a:rPr sz="2600" spc="-10" dirty="0"/>
              <a:t>function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517525" y="970622"/>
            <a:ext cx="812165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Following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policy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produces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trajectories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(or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paths)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575" baseline="-31746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575" baseline="-31746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575" baseline="-31746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575" baseline="-31746" dirty="0">
                <a:latin typeface="Arial MT"/>
                <a:cs typeface="Arial MT"/>
              </a:rPr>
              <a:t>1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575" baseline="-31746" dirty="0">
                <a:latin typeface="Arial MT"/>
                <a:cs typeface="Arial MT"/>
              </a:rPr>
              <a:t>1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575" baseline="-31746" dirty="0">
                <a:latin typeface="Arial MT"/>
                <a:cs typeface="Arial MT"/>
              </a:rPr>
              <a:t>1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…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6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How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good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state?</a:t>
            </a:r>
            <a:endParaRPr sz="1600">
              <a:latin typeface="Arial MT"/>
              <a:cs typeface="Arial MT"/>
            </a:endParaRPr>
          </a:p>
          <a:p>
            <a:pPr marL="25400" marR="17780">
              <a:lnSpc>
                <a:spcPct val="101600"/>
              </a:lnSpc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value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function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state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expected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cumulative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reward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following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policy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state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s: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2000" y="1999562"/>
            <a:ext cx="2350399" cy="651224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F532CBFD-1952-1B45-A540-BA798F5C388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907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sz="2600" spc="-10" dirty="0"/>
              <a:t>Definitions:</a:t>
            </a:r>
            <a:r>
              <a:rPr sz="2600" spc="-90" dirty="0"/>
              <a:t> </a:t>
            </a:r>
            <a:r>
              <a:rPr sz="2600" dirty="0"/>
              <a:t>Value</a:t>
            </a:r>
            <a:r>
              <a:rPr sz="2600" spc="-85" dirty="0"/>
              <a:t> </a:t>
            </a:r>
            <a:r>
              <a:rPr sz="2600" dirty="0"/>
              <a:t>function</a:t>
            </a:r>
            <a:r>
              <a:rPr sz="2600" spc="-85" dirty="0"/>
              <a:t> </a:t>
            </a:r>
            <a:r>
              <a:rPr sz="2600" dirty="0"/>
              <a:t>and</a:t>
            </a:r>
            <a:r>
              <a:rPr sz="2600" spc="-85" dirty="0"/>
              <a:t> </a:t>
            </a:r>
            <a:r>
              <a:rPr sz="2600" spc="-25" dirty="0"/>
              <a:t>Q-</a:t>
            </a:r>
            <a:r>
              <a:rPr sz="2600" dirty="0"/>
              <a:t>value</a:t>
            </a:r>
            <a:r>
              <a:rPr sz="2600" spc="-85" dirty="0"/>
              <a:t> </a:t>
            </a:r>
            <a:r>
              <a:rPr sz="2600" spc="-10" dirty="0"/>
              <a:t>function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517525" y="970622"/>
            <a:ext cx="812165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Following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policy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produces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trajectories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(or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paths)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575" baseline="-31746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575" baseline="-31746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575" baseline="-31746" dirty="0">
                <a:latin typeface="Arial MT"/>
                <a:cs typeface="Arial MT"/>
              </a:rPr>
              <a:t>0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575" baseline="-31746" dirty="0">
                <a:latin typeface="Arial MT"/>
                <a:cs typeface="Arial MT"/>
              </a:rPr>
              <a:t>1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575" baseline="-31746" dirty="0">
                <a:latin typeface="Arial MT"/>
                <a:cs typeface="Arial MT"/>
              </a:rPr>
              <a:t>1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575" baseline="-31746" dirty="0">
                <a:latin typeface="Arial MT"/>
                <a:cs typeface="Arial MT"/>
              </a:rPr>
              <a:t>1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…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6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How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good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state?</a:t>
            </a:r>
            <a:endParaRPr sz="1600">
              <a:latin typeface="Arial MT"/>
              <a:cs typeface="Arial MT"/>
            </a:endParaRPr>
          </a:p>
          <a:p>
            <a:pPr marL="25400" marR="17780">
              <a:lnSpc>
                <a:spcPct val="101600"/>
              </a:lnSpc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value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function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state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expected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cumulative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reward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following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policy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state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s: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5" y="2951822"/>
            <a:ext cx="772350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How</a:t>
            </a:r>
            <a:r>
              <a:rPr sz="1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good</a:t>
            </a:r>
            <a:r>
              <a:rPr sz="1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state-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action</a:t>
            </a:r>
            <a:r>
              <a:rPr sz="1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pair?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b="1" spc="-20" dirty="0">
                <a:latin typeface="Arial"/>
                <a:cs typeface="Arial"/>
              </a:rPr>
              <a:t>Q-</a:t>
            </a:r>
            <a:r>
              <a:rPr sz="1600" b="1" dirty="0">
                <a:latin typeface="Arial"/>
                <a:cs typeface="Arial"/>
              </a:rPr>
              <a:t>value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function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state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expected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cumulative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reward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from </a:t>
            </a:r>
            <a:r>
              <a:rPr sz="1600" dirty="0">
                <a:latin typeface="Arial MT"/>
                <a:cs typeface="Arial MT"/>
              </a:rPr>
              <a:t>taking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action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state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following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policy: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2000" y="1999562"/>
            <a:ext cx="2350399" cy="6512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1726" y="3815600"/>
            <a:ext cx="3113897" cy="651224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99E3982-F11E-3D4F-B798-EF6E2935DD3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Bellman</a:t>
            </a:r>
            <a:r>
              <a:rPr spc="-35" dirty="0"/>
              <a:t> </a:t>
            </a:r>
            <a:r>
              <a:rPr spc="-10" dirty="0"/>
              <a:t>equation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750" y="938372"/>
            <a:ext cx="800671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optimal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value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Q*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maximum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expected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cumulative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reward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achievable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given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(state,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action)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pair: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1500" y="1416950"/>
            <a:ext cx="4067449" cy="762999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88F16ECE-335A-D447-8147-DF8C5679EF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Bellman</a:t>
            </a:r>
            <a:r>
              <a:rPr spc="-35" dirty="0"/>
              <a:t> </a:t>
            </a:r>
            <a:r>
              <a:rPr spc="-10" dirty="0"/>
              <a:t>equation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6675" y="2570700"/>
            <a:ext cx="4636962" cy="464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8200" y="2219597"/>
            <a:ext cx="40449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Q*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satisfies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following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Bellman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equation</a:t>
            </a:r>
            <a:r>
              <a:rPr sz="1600" spc="-10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200" y="3133996"/>
            <a:ext cx="765429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Intuition:</a:t>
            </a:r>
            <a:r>
              <a:rPr sz="16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optimal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state-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action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values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next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time-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step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Q*(s’,a’)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known,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then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optimal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strategy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take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action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that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maximizes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expected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value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975" y="3679900"/>
            <a:ext cx="1516049" cy="2651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2750" y="938372"/>
            <a:ext cx="800671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optimal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value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Q*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maximum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expected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cumulative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reward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achievable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given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(state,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action)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pair: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1500" y="1416950"/>
            <a:ext cx="4067449" cy="762999"/>
          </a:xfrm>
          <a:prstGeom prst="rect">
            <a:avLst/>
          </a:prstGeom>
        </p:spPr>
      </p:pic>
      <p:sp>
        <p:nvSpPr>
          <p:cNvPr id="13" name="object 6">
            <a:extLst>
              <a:ext uri="{FF2B5EF4-FFF2-40B4-BE49-F238E27FC236}">
                <a16:creationId xmlns:a16="http://schemas.microsoft.com/office/drawing/2014/main" id="{CF75BE82-93A0-C748-8762-7D23088A0C9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Bellman</a:t>
            </a:r>
            <a:r>
              <a:rPr spc="-35" dirty="0"/>
              <a:t> </a:t>
            </a:r>
            <a:r>
              <a:rPr spc="-10" dirty="0"/>
              <a:t>equation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6675" y="2570700"/>
            <a:ext cx="4636962" cy="464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8200" y="2219597"/>
            <a:ext cx="40449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Q*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satisfies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following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Bellman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equation</a:t>
            </a:r>
            <a:r>
              <a:rPr sz="1600" spc="-10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975" y="3679900"/>
            <a:ext cx="1516049" cy="2651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8200" y="3133996"/>
            <a:ext cx="8163559" cy="13220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14350">
              <a:lnSpc>
                <a:spcPct val="101600"/>
              </a:lnSpc>
              <a:spcBef>
                <a:spcPts val="70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Intuition:</a:t>
            </a:r>
            <a:r>
              <a:rPr sz="16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optimal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state-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action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values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next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time-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step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Q*(s’,a’)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known,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then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optimal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strategy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take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action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that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maximizes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expected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value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600">
              <a:latin typeface="Arial MT"/>
              <a:cs typeface="Arial MT"/>
            </a:endParaRPr>
          </a:p>
          <a:p>
            <a:pPr marL="3429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optimal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policy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Cambria"/>
                <a:cs typeface="Cambria"/>
              </a:rPr>
              <a:t>π</a:t>
            </a:r>
            <a:r>
              <a:rPr sz="1600" dirty="0">
                <a:latin typeface="Arial MT"/>
                <a:cs typeface="Arial MT"/>
              </a:rPr>
              <a:t>*</a:t>
            </a:r>
            <a:r>
              <a:rPr sz="1600" spc="4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corresponds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taking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best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action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state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specified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Q*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750" y="938372"/>
            <a:ext cx="800671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optimal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value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Q*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maximum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expected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cumulative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reward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achievable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given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(state,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action)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pair: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1500" y="1416950"/>
            <a:ext cx="4067449" cy="762999"/>
          </a:xfrm>
          <a:prstGeom prst="rect">
            <a:avLst/>
          </a:prstGeom>
        </p:spPr>
      </p:pic>
      <p:sp>
        <p:nvSpPr>
          <p:cNvPr id="13" name="object 6">
            <a:extLst>
              <a:ext uri="{FF2B5EF4-FFF2-40B4-BE49-F238E27FC236}">
                <a16:creationId xmlns:a16="http://schemas.microsoft.com/office/drawing/2014/main" id="{25B799E0-A300-0247-AAE4-0970B6DA5C5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Solving</a:t>
            </a:r>
            <a:r>
              <a:rPr spc="-3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optimal</a:t>
            </a:r>
            <a:r>
              <a:rPr spc="-20" dirty="0"/>
              <a:t> </a:t>
            </a:r>
            <a:r>
              <a:rPr spc="-10" dirty="0"/>
              <a:t>policy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800" y="2067197"/>
            <a:ext cx="32607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Q</a:t>
            </a:r>
            <a:r>
              <a:rPr sz="1575" baseline="-31746" dirty="0">
                <a:latin typeface="Arial MT"/>
                <a:cs typeface="Arial MT"/>
              </a:rPr>
              <a:t>i</a:t>
            </a:r>
            <a:r>
              <a:rPr sz="1575" spc="187" baseline="-31746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converge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Q*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-</a:t>
            </a:r>
            <a:r>
              <a:rPr sz="1600" dirty="0">
                <a:latin typeface="Arial MT"/>
                <a:cs typeface="Arial MT"/>
              </a:rPr>
              <a:t>&gt;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infinity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450" y="1407224"/>
            <a:ext cx="4691125" cy="4985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2750" y="1014572"/>
            <a:ext cx="64141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Value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iteration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algorithm: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Bellman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equation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iterative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update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F0AA3C79-CEBA-E64C-AC3A-BAF938467EF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100" y="2067197"/>
            <a:ext cx="3286125" cy="93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Q</a:t>
            </a:r>
            <a:r>
              <a:rPr sz="1575" baseline="-31746" dirty="0">
                <a:latin typeface="Arial MT"/>
                <a:cs typeface="Arial MT"/>
              </a:rPr>
              <a:t>i</a:t>
            </a:r>
            <a:r>
              <a:rPr sz="1575" spc="187" baseline="-31746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converge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Q*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-</a:t>
            </a:r>
            <a:r>
              <a:rPr sz="1600" dirty="0">
                <a:latin typeface="Arial MT"/>
                <a:cs typeface="Arial MT"/>
              </a:rPr>
              <a:t>&gt;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infinity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5"/>
              </a:spcBef>
            </a:pPr>
            <a:endParaRPr sz="16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What’s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problem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with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this?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Solving</a:t>
            </a:r>
            <a:r>
              <a:rPr spc="-3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optimal</a:t>
            </a:r>
            <a:r>
              <a:rPr spc="-20" dirty="0"/>
              <a:t> </a:t>
            </a:r>
            <a:r>
              <a:rPr spc="-10" dirty="0"/>
              <a:t>policy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450" y="1407224"/>
            <a:ext cx="4691125" cy="4985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2750" y="1014572"/>
            <a:ext cx="64141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Value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iteration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algorithm: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Bellman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equation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iterative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update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424A0110-AB44-E346-8FD0-0D38A9C6BF4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dirty="0"/>
              <a:t>So</a:t>
            </a:r>
            <a:r>
              <a:rPr spc="-35" dirty="0"/>
              <a:t> </a:t>
            </a:r>
            <a:r>
              <a:rPr dirty="0"/>
              <a:t>far…</a:t>
            </a:r>
            <a:r>
              <a:rPr spc="-25" dirty="0"/>
              <a:t> </a:t>
            </a:r>
            <a:r>
              <a:rPr dirty="0"/>
              <a:t>Unsupervised</a:t>
            </a:r>
            <a:r>
              <a:rPr spc="-25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450" y="1284990"/>
            <a:ext cx="22809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Data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x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Just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labels!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450" y="2199390"/>
            <a:ext cx="33134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Goal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Learn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some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underlying </a:t>
            </a:r>
            <a:r>
              <a:rPr sz="2000" dirty="0">
                <a:latin typeface="Arial MT"/>
                <a:cs typeface="Arial MT"/>
              </a:rPr>
              <a:t>hidden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structure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450" y="3113790"/>
            <a:ext cx="367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Examples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Clustering, </a:t>
            </a:r>
            <a:r>
              <a:rPr sz="2000" dirty="0">
                <a:latin typeface="Arial MT"/>
                <a:cs typeface="Arial MT"/>
              </a:rPr>
              <a:t>dimensionality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reduction,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feature </a:t>
            </a:r>
            <a:r>
              <a:rPr sz="2000" dirty="0">
                <a:latin typeface="Arial MT"/>
                <a:cs typeface="Arial MT"/>
              </a:rPr>
              <a:t>learning,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density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estimation,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etc.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7623" y="3790281"/>
            <a:ext cx="224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2-</a:t>
            </a:r>
            <a:r>
              <a:rPr sz="1800" dirty="0">
                <a:latin typeface="Arial MT"/>
                <a:cs typeface="Arial MT"/>
              </a:rPr>
              <a:t>d density </a:t>
            </a:r>
            <a:r>
              <a:rPr sz="1800" spc="-10" dirty="0">
                <a:latin typeface="Arial MT"/>
                <a:cs typeface="Arial MT"/>
              </a:rPr>
              <a:t>estimation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11725" y="4346002"/>
            <a:ext cx="1105535" cy="2120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70"/>
              </a:spcBef>
            </a:pPr>
            <a:r>
              <a:rPr sz="600" spc="-10" dirty="0">
                <a:solidFill>
                  <a:srgbClr val="999999"/>
                </a:solidFill>
                <a:latin typeface="Arial MT"/>
                <a:cs typeface="Arial MT"/>
              </a:rPr>
              <a:t>2-</a:t>
            </a:r>
            <a:r>
              <a:rPr sz="600" dirty="0">
                <a:solidFill>
                  <a:srgbClr val="999999"/>
                </a:solidFill>
                <a:latin typeface="Arial MT"/>
                <a:cs typeface="Arial MT"/>
              </a:rPr>
              <a:t>d</a:t>
            </a:r>
            <a:r>
              <a:rPr sz="600" spc="-2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99999"/>
                </a:solidFill>
                <a:latin typeface="Arial MT"/>
                <a:cs typeface="Arial MT"/>
              </a:rPr>
              <a:t>density</a:t>
            </a:r>
            <a:r>
              <a:rPr sz="600" spc="-20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99999"/>
                </a:solidFill>
                <a:latin typeface="Arial MT"/>
                <a:cs typeface="Arial MT"/>
              </a:rPr>
              <a:t>images</a:t>
            </a:r>
            <a:r>
              <a:rPr sz="600" spc="-1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u="sng" dirty="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 MT"/>
                <a:cs typeface="Arial MT"/>
              </a:rPr>
              <a:t>left</a:t>
            </a:r>
            <a:r>
              <a:rPr sz="600" spc="-20" dirty="0">
                <a:solidFill>
                  <a:srgbClr val="1155CC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99999"/>
                </a:solidFill>
                <a:latin typeface="Arial MT"/>
                <a:cs typeface="Arial MT"/>
              </a:rPr>
              <a:t>and</a:t>
            </a:r>
            <a:r>
              <a:rPr sz="600" spc="-1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u="sng" spc="-10" dirty="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 MT"/>
                <a:cs typeface="Arial MT"/>
                <a:hlinkClick r:id="rId2"/>
              </a:rPr>
              <a:t>right</a:t>
            </a:r>
            <a:r>
              <a:rPr sz="600" spc="500" dirty="0">
                <a:solidFill>
                  <a:srgbClr val="1155CC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99999"/>
                </a:solidFill>
                <a:latin typeface="Arial MT"/>
                <a:cs typeface="Arial MT"/>
              </a:rPr>
              <a:t>are</a:t>
            </a:r>
            <a:r>
              <a:rPr sz="600" spc="-2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CC0</a:t>
            </a:r>
            <a:r>
              <a:rPr sz="600" u="sng" spc="-3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public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600" u="sng" spc="-1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domain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1428" y="1876830"/>
            <a:ext cx="224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1-</a:t>
            </a:r>
            <a:r>
              <a:rPr sz="1800" dirty="0">
                <a:latin typeface="Arial MT"/>
                <a:cs typeface="Arial MT"/>
              </a:rPr>
              <a:t>d density </a:t>
            </a:r>
            <a:r>
              <a:rPr sz="1800" spc="-10" dirty="0">
                <a:latin typeface="Arial MT"/>
                <a:cs typeface="Arial MT"/>
              </a:rPr>
              <a:t>estimation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10486" y="1021865"/>
            <a:ext cx="3875404" cy="829310"/>
            <a:chOff x="4810486" y="1021865"/>
            <a:chExt cx="3875404" cy="82931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0486" y="1021865"/>
              <a:ext cx="3874968" cy="7508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3067" y="1785374"/>
              <a:ext cx="2114904" cy="65633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02874" y="2305124"/>
            <a:ext cx="1999574" cy="15724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51997" y="2415473"/>
            <a:ext cx="1541077" cy="1258024"/>
          </a:xfrm>
          <a:prstGeom prst="rect">
            <a:avLst/>
          </a:prstGeom>
        </p:spPr>
      </p:pic>
      <p:sp>
        <p:nvSpPr>
          <p:cNvPr id="18" name="object 6">
            <a:extLst>
              <a:ext uri="{FF2B5EF4-FFF2-40B4-BE49-F238E27FC236}">
                <a16:creationId xmlns:a16="http://schemas.microsoft.com/office/drawing/2014/main" id="{181AA8E0-3109-9F43-9554-5B80F6148C3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100" y="2067197"/>
            <a:ext cx="7548880" cy="135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Q</a:t>
            </a:r>
            <a:r>
              <a:rPr sz="1575" baseline="-31746" dirty="0">
                <a:latin typeface="Arial MT"/>
                <a:cs typeface="Arial MT"/>
              </a:rPr>
              <a:t>i</a:t>
            </a:r>
            <a:r>
              <a:rPr sz="1575" spc="187" baseline="-31746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converge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Q*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-</a:t>
            </a:r>
            <a:r>
              <a:rPr sz="1600" dirty="0">
                <a:latin typeface="Arial MT"/>
                <a:cs typeface="Arial MT"/>
              </a:rPr>
              <a:t>&gt;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infinity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5"/>
              </a:spcBef>
            </a:pPr>
            <a:endParaRPr sz="1600">
              <a:latin typeface="Arial MT"/>
              <a:cs typeface="Arial MT"/>
            </a:endParaRPr>
          </a:p>
          <a:p>
            <a:pPr marL="50800">
              <a:lnSpc>
                <a:spcPts val="1664"/>
              </a:lnSpc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What’s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problem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with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this?</a:t>
            </a:r>
            <a:endParaRPr sz="1400">
              <a:latin typeface="Arial MT"/>
              <a:cs typeface="Arial MT"/>
            </a:endParaRPr>
          </a:p>
          <a:p>
            <a:pPr marL="50800" marR="17780">
              <a:lnSpc>
                <a:spcPts val="1650"/>
              </a:lnSpc>
              <a:spcBef>
                <a:spcPts val="65"/>
              </a:spcBef>
            </a:pP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scalable.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Must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Q(s,a)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every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state-</a:t>
            </a:r>
            <a:r>
              <a:rPr sz="1400" dirty="0">
                <a:latin typeface="Arial MT"/>
                <a:cs typeface="Arial MT"/>
              </a:rPr>
              <a:t>action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pair.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e.g.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current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game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state </a:t>
            </a:r>
            <a:r>
              <a:rPr sz="1400" dirty="0">
                <a:latin typeface="Arial MT"/>
                <a:cs typeface="Arial MT"/>
              </a:rPr>
              <a:t>pixels,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computationally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infeasible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entire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space!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Solving</a:t>
            </a:r>
            <a:r>
              <a:rPr spc="-3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optimal</a:t>
            </a:r>
            <a:r>
              <a:rPr spc="-20" dirty="0"/>
              <a:t> </a:t>
            </a:r>
            <a:r>
              <a:rPr spc="-10" dirty="0"/>
              <a:t>policy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450" y="1407224"/>
            <a:ext cx="4691125" cy="4985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2750" y="1014572"/>
            <a:ext cx="64141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Value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iteration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algorithm: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Bellman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equation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iterative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update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FF969643-5DE0-8D4F-9CF2-0119D12CEDD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400" y="2067197"/>
            <a:ext cx="7574280" cy="177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Q</a:t>
            </a:r>
            <a:r>
              <a:rPr sz="1575" baseline="-31746" dirty="0">
                <a:latin typeface="Arial MT"/>
                <a:cs typeface="Arial MT"/>
              </a:rPr>
              <a:t>i</a:t>
            </a:r>
            <a:r>
              <a:rPr sz="1575" spc="187" baseline="-31746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converge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Q*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-</a:t>
            </a:r>
            <a:r>
              <a:rPr sz="1600" dirty="0">
                <a:latin typeface="Arial MT"/>
                <a:cs typeface="Arial MT"/>
              </a:rPr>
              <a:t>&gt;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infinity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5"/>
              </a:spcBef>
            </a:pPr>
            <a:endParaRPr sz="1600">
              <a:latin typeface="Arial MT"/>
              <a:cs typeface="Arial MT"/>
            </a:endParaRPr>
          </a:p>
          <a:p>
            <a:pPr marL="63500">
              <a:lnSpc>
                <a:spcPts val="1664"/>
              </a:lnSpc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What’s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problem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with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this?</a:t>
            </a:r>
            <a:endParaRPr sz="1400">
              <a:latin typeface="Arial MT"/>
              <a:cs typeface="Arial MT"/>
            </a:endParaRPr>
          </a:p>
          <a:p>
            <a:pPr marL="63500" marR="30480">
              <a:lnSpc>
                <a:spcPts val="1650"/>
              </a:lnSpc>
              <a:spcBef>
                <a:spcPts val="65"/>
              </a:spcBef>
            </a:pP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scalable.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Must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Q(s,a)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every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state-</a:t>
            </a:r>
            <a:r>
              <a:rPr sz="1400" dirty="0">
                <a:latin typeface="Arial MT"/>
                <a:cs typeface="Arial MT"/>
              </a:rPr>
              <a:t>action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pair.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e.g.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current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game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state </a:t>
            </a:r>
            <a:r>
              <a:rPr sz="1400" dirty="0">
                <a:latin typeface="Arial MT"/>
                <a:cs typeface="Arial MT"/>
              </a:rPr>
              <a:t>pixels,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computationally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infeasible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entire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space!</a:t>
            </a:r>
            <a:endParaRPr sz="14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157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Solution:</a:t>
            </a:r>
            <a:r>
              <a:rPr sz="1400" spc="3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function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approximator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estimate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Q(s,a).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E.g.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neural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network!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Solving</a:t>
            </a:r>
            <a:r>
              <a:rPr spc="-3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optimal</a:t>
            </a:r>
            <a:r>
              <a:rPr spc="-20" dirty="0"/>
              <a:t> </a:t>
            </a:r>
            <a:r>
              <a:rPr spc="-10" dirty="0"/>
              <a:t>policy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450" y="1407224"/>
            <a:ext cx="4691125" cy="4985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2750" y="1014572"/>
            <a:ext cx="64141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Value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iteration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algorithm: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Bellman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equation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iterative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update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6B81753-138C-864B-A267-DFF94A5ADB0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Solving</a:t>
            </a:r>
            <a:r>
              <a:rPr spc="-3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optimal</a:t>
            </a:r>
            <a:r>
              <a:rPr spc="-25" dirty="0"/>
              <a:t> </a:t>
            </a:r>
            <a:r>
              <a:rPr dirty="0"/>
              <a:t>policy:</a:t>
            </a:r>
            <a:r>
              <a:rPr spc="-20" dirty="0"/>
              <a:t> </a:t>
            </a:r>
            <a:r>
              <a:rPr spc="-10" dirty="0"/>
              <a:t>Q-learning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200" y="1305197"/>
            <a:ext cx="69335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learning: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approximator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estimate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action-</a:t>
            </a:r>
            <a:r>
              <a:rPr sz="1600" dirty="0">
                <a:latin typeface="Arial MT"/>
                <a:cs typeface="Arial MT"/>
              </a:rPr>
              <a:t>value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function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6500" y="1753496"/>
            <a:ext cx="2036524" cy="243049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7C2A12B3-3E1D-6349-81DB-3A32EDD8722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Solving</a:t>
            </a:r>
            <a:r>
              <a:rPr spc="-3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optimal</a:t>
            </a:r>
            <a:r>
              <a:rPr spc="-25" dirty="0"/>
              <a:t> </a:t>
            </a:r>
            <a:r>
              <a:rPr dirty="0"/>
              <a:t>policy:</a:t>
            </a:r>
            <a:r>
              <a:rPr spc="-20" dirty="0"/>
              <a:t> </a:t>
            </a:r>
            <a:r>
              <a:rPr spc="-10" dirty="0"/>
              <a:t>Q-learning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200" y="1305197"/>
            <a:ext cx="69335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learning: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approximator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estimate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action-</a:t>
            </a:r>
            <a:r>
              <a:rPr sz="1600" dirty="0">
                <a:latin typeface="Arial MT"/>
                <a:cs typeface="Arial MT"/>
              </a:rPr>
              <a:t>value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function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200" y="2448197"/>
            <a:ext cx="66763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If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approximator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deep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neural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network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=&gt;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deep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q-</a:t>
            </a:r>
            <a:r>
              <a:rPr sz="1600" b="1" spc="-10" dirty="0">
                <a:latin typeface="Arial"/>
                <a:cs typeface="Arial"/>
              </a:rPr>
              <a:t>learning</a:t>
            </a:r>
            <a:r>
              <a:rPr sz="1600" spc="-10" dirty="0">
                <a:latin typeface="Arial MT"/>
                <a:cs typeface="Arial MT"/>
              </a:rPr>
              <a:t>!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6500" y="1753496"/>
            <a:ext cx="2036524" cy="243049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FD5D2EA7-016A-7F4A-9420-11D83264AED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Solving</a:t>
            </a:r>
            <a:r>
              <a:rPr spc="-3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optimal</a:t>
            </a:r>
            <a:r>
              <a:rPr spc="-25" dirty="0"/>
              <a:t> </a:t>
            </a:r>
            <a:r>
              <a:rPr dirty="0"/>
              <a:t>policy:</a:t>
            </a:r>
            <a:r>
              <a:rPr spc="-20" dirty="0"/>
              <a:t> </a:t>
            </a:r>
            <a:r>
              <a:rPr spc="-10" dirty="0"/>
              <a:t>Q-learning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96500" y="1753496"/>
            <a:ext cx="2037080" cy="470534"/>
            <a:chOff x="2396500" y="1753496"/>
            <a:chExt cx="2037080" cy="47053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6500" y="1753496"/>
              <a:ext cx="2036524" cy="2430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05169" y="2005913"/>
              <a:ext cx="328930" cy="208915"/>
            </a:xfrm>
            <a:custGeom>
              <a:avLst/>
              <a:gdLst/>
              <a:ahLst/>
              <a:cxnLst/>
              <a:rect l="l" t="t" r="r" b="b"/>
              <a:pathLst>
                <a:path w="328929" h="208914">
                  <a:moveTo>
                    <a:pt x="328304" y="208436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2661" y="1950051"/>
              <a:ext cx="108898" cy="919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98200" y="1305197"/>
            <a:ext cx="6933565" cy="141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learning: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approximator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estimate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action-</a:t>
            </a:r>
            <a:r>
              <a:rPr sz="1600" dirty="0">
                <a:latin typeface="Arial MT"/>
                <a:cs typeface="Arial MT"/>
              </a:rPr>
              <a:t>value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function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600">
              <a:latin typeface="Arial MT"/>
              <a:cs typeface="Arial MT"/>
            </a:endParaRPr>
          </a:p>
          <a:p>
            <a:pPr marL="3082925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function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parameters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(weights)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600" dirty="0">
                <a:latin typeface="Arial MT"/>
                <a:cs typeface="Arial MT"/>
              </a:rPr>
              <a:t>If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approximator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deep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neural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network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=&gt;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deep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q-</a:t>
            </a:r>
            <a:r>
              <a:rPr sz="1600" b="1" spc="-10" dirty="0">
                <a:latin typeface="Arial"/>
                <a:cs typeface="Arial"/>
              </a:rPr>
              <a:t>learning</a:t>
            </a:r>
            <a:r>
              <a:rPr sz="1600" spc="-10" dirty="0">
                <a:latin typeface="Arial MT"/>
                <a:cs typeface="Arial MT"/>
              </a:rPr>
              <a:t>!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58317CF2-BD5D-9D42-83C5-93E8AF84693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225" y="1007647"/>
            <a:ext cx="656970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Remember: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want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satisfies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Bellman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Equation: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9325" y="1298825"/>
            <a:ext cx="4303449" cy="430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Solving</a:t>
            </a:r>
            <a:r>
              <a:rPr spc="-3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optimal</a:t>
            </a:r>
            <a:r>
              <a:rPr spc="-25" dirty="0"/>
              <a:t> </a:t>
            </a:r>
            <a:r>
              <a:rPr dirty="0"/>
              <a:t>policy:</a:t>
            </a:r>
            <a:r>
              <a:rPr spc="-20" dirty="0"/>
              <a:t> </a:t>
            </a:r>
            <a:r>
              <a:rPr spc="-10" dirty="0"/>
              <a:t>Q-learning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C2C0C07E-7672-9745-AC0F-1142D8A6210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1725" y="2078700"/>
            <a:ext cx="3770749" cy="2971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9325" y="1298825"/>
            <a:ext cx="4303449" cy="430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7225" y="1007647"/>
            <a:ext cx="6569709" cy="1859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Remember: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want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satisfies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Bellman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Equation: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60"/>
              </a:spcBef>
            </a:pPr>
            <a:endParaRPr sz="1600">
              <a:latin typeface="Arial MT"/>
              <a:cs typeface="Arial MT"/>
            </a:endParaRPr>
          </a:p>
          <a:p>
            <a:pPr marL="12700" marR="5295900">
              <a:lnSpc>
                <a:spcPct val="125000"/>
              </a:lnSpc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Forward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Pass </a:t>
            </a:r>
            <a:r>
              <a:rPr sz="1600" dirty="0">
                <a:latin typeface="Arial MT"/>
                <a:cs typeface="Arial MT"/>
              </a:rPr>
              <a:t>Loss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function: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where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Solving</a:t>
            </a:r>
            <a:r>
              <a:rPr spc="-3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optimal</a:t>
            </a:r>
            <a:r>
              <a:rPr spc="-25" dirty="0"/>
              <a:t> </a:t>
            </a:r>
            <a:r>
              <a:rPr dirty="0"/>
              <a:t>policy:</a:t>
            </a:r>
            <a:r>
              <a:rPr spc="-20" dirty="0"/>
              <a:t> </a:t>
            </a:r>
            <a:r>
              <a:rPr spc="-10" dirty="0"/>
              <a:t>Q-learning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9300" y="2528125"/>
            <a:ext cx="4108516" cy="431099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8825CA29-5BE0-E94B-9EE1-E4163C83D5B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1725" y="2078700"/>
            <a:ext cx="3770749" cy="2971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9325" y="1298825"/>
            <a:ext cx="4303449" cy="430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7225" y="1007647"/>
            <a:ext cx="6569709" cy="278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Remember: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want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satisfies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Bellman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Equation: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60"/>
              </a:spcBef>
            </a:pPr>
            <a:endParaRPr sz="1600">
              <a:latin typeface="Arial MT"/>
              <a:cs typeface="Arial MT"/>
            </a:endParaRPr>
          </a:p>
          <a:p>
            <a:pPr marL="12700" marR="5295900">
              <a:lnSpc>
                <a:spcPct val="125000"/>
              </a:lnSpc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Forward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Pass </a:t>
            </a:r>
            <a:r>
              <a:rPr sz="1600" dirty="0">
                <a:latin typeface="Arial MT"/>
                <a:cs typeface="Arial MT"/>
              </a:rPr>
              <a:t>Loss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function: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where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Backward</a:t>
            </a:r>
            <a:r>
              <a:rPr sz="1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Pass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dirty="0">
                <a:latin typeface="Arial MT"/>
                <a:cs typeface="Arial MT"/>
              </a:rPr>
              <a:t>Gradient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update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(with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respect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parameters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θ):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Solving</a:t>
            </a:r>
            <a:r>
              <a:rPr spc="-3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optimal</a:t>
            </a:r>
            <a:r>
              <a:rPr spc="-25" dirty="0"/>
              <a:t> </a:t>
            </a:r>
            <a:r>
              <a:rPr dirty="0"/>
              <a:t>policy:</a:t>
            </a:r>
            <a:r>
              <a:rPr spc="-20" dirty="0"/>
              <a:t> </a:t>
            </a:r>
            <a:r>
              <a:rPr spc="-10" dirty="0"/>
              <a:t>Q-learning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3527" y="3877500"/>
            <a:ext cx="7980096" cy="4309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9300" y="2528125"/>
            <a:ext cx="4108516" cy="431099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4A0ECC60-D7CB-144C-AEC4-522F7F8E8B0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527" y="3877500"/>
            <a:ext cx="7980096" cy="430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1725" y="2078700"/>
            <a:ext cx="3770749" cy="2971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7225" y="2598322"/>
            <a:ext cx="5791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where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9325" y="1298825"/>
            <a:ext cx="4303449" cy="4309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271416" y="2783254"/>
            <a:ext cx="52069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0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7250" y="2657312"/>
            <a:ext cx="2332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close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target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value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(y</a:t>
            </a:r>
            <a:r>
              <a:rPr sz="1400" spc="-1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)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it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7250" y="2866862"/>
            <a:ext cx="20402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should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have,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Q-function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7250" y="3076412"/>
            <a:ext cx="248539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corresponds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optimal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Q*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(and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optimal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policy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Cambria"/>
                <a:cs typeface="Cambria"/>
              </a:rPr>
              <a:t>π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*)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225" y="1007647"/>
            <a:ext cx="8292465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Remember: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want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satisfies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Bellman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Equation: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60"/>
              </a:spcBef>
            </a:pPr>
            <a:endParaRPr sz="1600">
              <a:latin typeface="Arial MT"/>
              <a:cs typeface="Arial MT"/>
            </a:endParaRPr>
          </a:p>
          <a:p>
            <a:pPr marL="12700" marR="7018655">
              <a:lnSpc>
                <a:spcPct val="125000"/>
              </a:lnSpc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Forward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Pass </a:t>
            </a:r>
            <a:r>
              <a:rPr sz="1600" dirty="0">
                <a:latin typeface="Arial MT"/>
                <a:cs typeface="Arial MT"/>
              </a:rPr>
              <a:t>Loss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function:</a:t>
            </a:r>
            <a:endParaRPr sz="1600">
              <a:latin typeface="Arial MT"/>
              <a:cs typeface="Arial MT"/>
            </a:endParaRPr>
          </a:p>
          <a:p>
            <a:pPr marL="5622290">
              <a:lnSpc>
                <a:spcPct val="100000"/>
              </a:lnSpc>
              <a:spcBef>
                <a:spcPts val="102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Iteratively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try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make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Q-value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Solving</a:t>
            </a:r>
            <a:r>
              <a:rPr spc="-3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optimal</a:t>
            </a:r>
            <a:r>
              <a:rPr spc="-25" dirty="0"/>
              <a:t> </a:t>
            </a:r>
            <a:r>
              <a:rPr dirty="0"/>
              <a:t>policy:</a:t>
            </a:r>
            <a:r>
              <a:rPr spc="-20" dirty="0"/>
              <a:t> </a:t>
            </a:r>
            <a:r>
              <a:rPr spc="-10" dirty="0"/>
              <a:t>Q-learning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7225" y="3156487"/>
            <a:ext cx="5283835" cy="6350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Backward</a:t>
            </a:r>
            <a:r>
              <a:rPr sz="1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Pass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dirty="0">
                <a:latin typeface="Arial MT"/>
                <a:cs typeface="Arial MT"/>
              </a:rPr>
              <a:t>Gradient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update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(with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respect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parameters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100" dirty="0">
                <a:latin typeface="Arial MT"/>
                <a:cs typeface="Arial MT"/>
              </a:rPr>
              <a:t>θ):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49300" y="1785041"/>
            <a:ext cx="5024120" cy="1174750"/>
            <a:chOff x="1349300" y="1785041"/>
            <a:chExt cx="5024120" cy="1174750"/>
          </a:xfrm>
        </p:grpSpPr>
        <p:sp>
          <p:nvSpPr>
            <p:cNvPr id="14" name="object 14"/>
            <p:cNvSpPr/>
            <p:nvPr/>
          </p:nvSpPr>
          <p:spPr>
            <a:xfrm>
              <a:off x="4400757" y="2378233"/>
              <a:ext cx="1713864" cy="236220"/>
            </a:xfrm>
            <a:custGeom>
              <a:avLst/>
              <a:gdLst/>
              <a:ahLst/>
              <a:cxnLst/>
              <a:rect l="l" t="t" r="r" b="b"/>
              <a:pathLst>
                <a:path w="1713864" h="236219">
                  <a:moveTo>
                    <a:pt x="1713467" y="235816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5589" y="2337536"/>
              <a:ext cx="108983" cy="8139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10679" y="1863297"/>
              <a:ext cx="453390" cy="593725"/>
            </a:xfrm>
            <a:custGeom>
              <a:avLst/>
              <a:gdLst/>
              <a:ahLst/>
              <a:cxnLst/>
              <a:rect l="l" t="t" r="r" b="b"/>
              <a:pathLst>
                <a:path w="453389" h="593725">
                  <a:moveTo>
                    <a:pt x="452970" y="593726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48717" y="1785041"/>
              <a:ext cx="96503" cy="1068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9300" y="2528125"/>
              <a:ext cx="4108516" cy="431099"/>
            </a:xfrm>
            <a:prstGeom prst="rect">
              <a:avLst/>
            </a:prstGeom>
          </p:spPr>
        </p:pic>
      </p:grpSp>
      <p:sp>
        <p:nvSpPr>
          <p:cNvPr id="23" name="object 6">
            <a:extLst>
              <a:ext uri="{FF2B5EF4-FFF2-40B4-BE49-F238E27FC236}">
                <a16:creationId xmlns:a16="http://schemas.microsoft.com/office/drawing/2014/main" id="{D73CFFCD-DBBF-CE47-B240-C4052D97727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78138"/>
            <a:ext cx="56756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spc="-30" dirty="0"/>
              <a:t> </a:t>
            </a:r>
            <a:r>
              <a:rPr dirty="0"/>
              <a:t>Study:</a:t>
            </a:r>
            <a:r>
              <a:rPr spc="-25" dirty="0"/>
              <a:t> </a:t>
            </a:r>
            <a:r>
              <a:rPr dirty="0"/>
              <a:t>Playing</a:t>
            </a:r>
            <a:r>
              <a:rPr spc="-30" dirty="0"/>
              <a:t> </a:t>
            </a:r>
            <a:r>
              <a:rPr dirty="0"/>
              <a:t>Atari</a:t>
            </a:r>
            <a:r>
              <a:rPr spc="-25" dirty="0"/>
              <a:t> </a:t>
            </a:r>
            <a:r>
              <a:rPr spc="-10" dirty="0"/>
              <a:t>Games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200" y="1047125"/>
            <a:ext cx="8469600" cy="12054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0800" y="2539497"/>
            <a:ext cx="484505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Objective</a:t>
            </a:r>
            <a:r>
              <a:rPr sz="1600" spc="-10" dirty="0">
                <a:latin typeface="Arial MT"/>
                <a:cs typeface="Arial MT"/>
              </a:rPr>
              <a:t>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Complete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game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with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highest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score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State: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Raw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pixel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inputs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game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state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latin typeface="Arial"/>
                <a:cs typeface="Arial"/>
              </a:rPr>
              <a:t>Action: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Game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controls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e.g.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Left,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Right,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Up,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Down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latin typeface="Arial"/>
                <a:cs typeface="Arial"/>
              </a:rPr>
              <a:t>Reward: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Score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increase/decrease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each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time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step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3311" y="4479805"/>
            <a:ext cx="3145217" cy="893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141984D-7815-664D-93C3-A0EAAE4E750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dirty="0"/>
              <a:t>Today:</a:t>
            </a:r>
            <a:r>
              <a:rPr spc="-60" dirty="0"/>
              <a:t> </a:t>
            </a:r>
            <a:r>
              <a:rPr dirty="0"/>
              <a:t>Reinforcement</a:t>
            </a:r>
            <a:r>
              <a:rPr spc="-45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450" y="1361190"/>
            <a:ext cx="373697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Problems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involving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b="1" spc="-10" dirty="0">
                <a:latin typeface="Arial"/>
                <a:cs typeface="Arial"/>
              </a:rPr>
              <a:t>agent </a:t>
            </a:r>
            <a:r>
              <a:rPr sz="2000" dirty="0">
                <a:latin typeface="Arial MT"/>
                <a:cs typeface="Arial MT"/>
              </a:rPr>
              <a:t>interacting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b="1" spc="-10" dirty="0">
                <a:latin typeface="Arial"/>
                <a:cs typeface="Arial"/>
              </a:rPr>
              <a:t>environment</a:t>
            </a:r>
            <a:r>
              <a:rPr sz="2000" spc="-10" dirty="0">
                <a:latin typeface="Arial MT"/>
                <a:cs typeface="Arial MT"/>
              </a:rPr>
              <a:t>,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provides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numeric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b="1" spc="-10" dirty="0">
                <a:latin typeface="Arial"/>
                <a:cs typeface="Arial"/>
              </a:rPr>
              <a:t>reward </a:t>
            </a:r>
            <a:r>
              <a:rPr sz="2000" spc="-10" dirty="0">
                <a:latin typeface="Arial MT"/>
                <a:cs typeface="Arial MT"/>
              </a:rPr>
              <a:t>signals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12700" marR="11747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Goal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Learn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how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take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actions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order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maximize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reward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1798" y="1203098"/>
            <a:ext cx="4213355" cy="13223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0649" y="2991375"/>
            <a:ext cx="4416599" cy="79213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47999" y="4478962"/>
            <a:ext cx="3610530" cy="90189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788B341A-63C3-C04C-8EB3-B68927DCFF2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25" y="1203071"/>
            <a:ext cx="135826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latin typeface="Arial MT"/>
                <a:cs typeface="Arial MT"/>
              </a:rPr>
              <a:t>neural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network </a:t>
            </a:r>
            <a:r>
              <a:rPr sz="1600" dirty="0">
                <a:latin typeface="Arial MT"/>
                <a:cs typeface="Arial MT"/>
              </a:rPr>
              <a:t>with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weights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378138"/>
            <a:ext cx="3920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Q-</a:t>
            </a:r>
            <a:r>
              <a:rPr dirty="0"/>
              <a:t>network</a:t>
            </a:r>
            <a:r>
              <a:rPr spc="10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87249" y="2829199"/>
            <a:ext cx="1437640" cy="773430"/>
            <a:chOff x="3787249" y="2829199"/>
            <a:chExt cx="1437640" cy="773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7249" y="2829199"/>
              <a:ext cx="1072399" cy="7678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049" y="2829199"/>
              <a:ext cx="1072399" cy="7728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2899" y="2829199"/>
              <a:ext cx="1072399" cy="7728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2224" y="2829199"/>
              <a:ext cx="1072399" cy="7728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16563" y="3656988"/>
            <a:ext cx="517588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1664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Current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350" b="1" baseline="-3395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84x84x4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stack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last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 MT"/>
                <a:cs typeface="Arial MT"/>
              </a:rPr>
              <a:t>(after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RGB-</a:t>
            </a:r>
            <a:r>
              <a:rPr sz="1400" dirty="0">
                <a:latin typeface="Arial MT"/>
                <a:cs typeface="Arial MT"/>
              </a:rPr>
              <a:t>&gt;grayscale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conversion,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downsampling,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cropping)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450" y="2430489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16</a:t>
            </a:r>
            <a:r>
              <a:rPr sz="1400" spc="-6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8x8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conv,</a:t>
            </a:r>
            <a:r>
              <a:rPr sz="1400" spc="-7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9900"/>
                </a:solidFill>
                <a:latin typeface="Tahoma"/>
                <a:cs typeface="Tahoma"/>
              </a:rPr>
              <a:t>stride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9900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0450" y="2062493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32</a:t>
            </a:r>
            <a:r>
              <a:rPr sz="1400" spc="-6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4x4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conv,</a:t>
            </a:r>
            <a:r>
              <a:rPr sz="1400" spc="-7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9900"/>
                </a:solidFill>
                <a:latin typeface="Tahoma"/>
                <a:cs typeface="Tahoma"/>
              </a:rPr>
              <a:t>stride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9900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0450" y="1694496"/>
            <a:ext cx="2067560" cy="271780"/>
          </a:xfrm>
          <a:prstGeom prst="rect">
            <a:avLst/>
          </a:prstGeom>
          <a:solidFill>
            <a:srgbClr val="D9EAD3"/>
          </a:solidFill>
          <a:ln w="19049">
            <a:solidFill>
              <a:srgbClr val="37761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37761C"/>
                </a:solidFill>
                <a:latin typeface="Tahoma"/>
                <a:cs typeface="Tahoma"/>
              </a:rPr>
              <a:t>FC-</a:t>
            </a:r>
            <a:r>
              <a:rPr sz="1400" spc="-25" dirty="0">
                <a:solidFill>
                  <a:srgbClr val="37761C"/>
                </a:solidFill>
                <a:latin typeface="Tahoma"/>
                <a:cs typeface="Tahoma"/>
              </a:rPr>
              <a:t>256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7449" y="1326500"/>
            <a:ext cx="1828164" cy="271780"/>
          </a:xfrm>
          <a:prstGeom prst="rect">
            <a:avLst/>
          </a:prstGeom>
          <a:solidFill>
            <a:srgbClr val="C9DAF7"/>
          </a:solidFill>
          <a:ln w="19049">
            <a:solidFill>
              <a:srgbClr val="1155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1155CC"/>
                </a:solidFill>
                <a:latin typeface="Tahoma"/>
                <a:cs typeface="Tahoma"/>
              </a:rPr>
              <a:t>FC-4</a:t>
            </a:r>
            <a:r>
              <a:rPr sz="1400" spc="120" dirty="0">
                <a:solidFill>
                  <a:srgbClr val="1155CC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1155CC"/>
                </a:solidFill>
                <a:latin typeface="Tahoma"/>
                <a:cs typeface="Tahoma"/>
              </a:rPr>
              <a:t>(Q-</a:t>
            </a:r>
            <a:r>
              <a:rPr sz="1400" spc="-10" dirty="0">
                <a:solidFill>
                  <a:srgbClr val="1155CC"/>
                </a:solidFill>
                <a:latin typeface="Tahoma"/>
                <a:cs typeface="Tahoma"/>
              </a:rPr>
              <a:t>values)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375" y="1201650"/>
            <a:ext cx="1005283" cy="2714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2475" y="1724546"/>
            <a:ext cx="125273" cy="2113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A3F54447-FCBF-1845-B347-373B58B55DB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25" y="1203071"/>
            <a:ext cx="135826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latin typeface="Arial MT"/>
                <a:cs typeface="Arial MT"/>
              </a:rPr>
              <a:t>neural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network </a:t>
            </a:r>
            <a:r>
              <a:rPr sz="1600" dirty="0">
                <a:latin typeface="Arial MT"/>
                <a:cs typeface="Arial MT"/>
              </a:rPr>
              <a:t>with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weights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378138"/>
            <a:ext cx="3920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Q-</a:t>
            </a:r>
            <a:r>
              <a:rPr dirty="0"/>
              <a:t>network</a:t>
            </a:r>
            <a:r>
              <a:rPr spc="10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87249" y="2829199"/>
            <a:ext cx="1437640" cy="773430"/>
            <a:chOff x="3787249" y="2829199"/>
            <a:chExt cx="1437640" cy="773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7249" y="2829199"/>
              <a:ext cx="1072399" cy="7678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049" y="2829199"/>
              <a:ext cx="1072399" cy="7728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2899" y="2829199"/>
              <a:ext cx="1072399" cy="7728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2224" y="2829199"/>
              <a:ext cx="1072399" cy="7728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03863" y="3151059"/>
            <a:ext cx="6181725" cy="95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Input:</a:t>
            </a:r>
            <a:r>
              <a:rPr sz="16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state</a:t>
            </a:r>
            <a:r>
              <a:rPr sz="16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sz="1575" spc="-37" baseline="-31746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endParaRPr sz="1575" baseline="-31746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600">
              <a:latin typeface="Arial MT"/>
              <a:cs typeface="Arial MT"/>
            </a:endParaRPr>
          </a:p>
          <a:p>
            <a:pPr marR="970280" algn="ctr">
              <a:lnSpc>
                <a:spcPts val="1664"/>
              </a:lnSpc>
            </a:pPr>
            <a:r>
              <a:rPr sz="1400" b="1" dirty="0">
                <a:latin typeface="Arial"/>
                <a:cs typeface="Arial"/>
              </a:rPr>
              <a:t>Current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350" b="1" baseline="-3395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84x84x4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stack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last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  <a:p>
            <a:pPr marR="972185" algn="ctr">
              <a:lnSpc>
                <a:spcPts val="1664"/>
              </a:lnSpc>
            </a:pPr>
            <a:r>
              <a:rPr sz="1400" dirty="0">
                <a:latin typeface="Arial MT"/>
                <a:cs typeface="Arial MT"/>
              </a:rPr>
              <a:t>(after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RGB-</a:t>
            </a:r>
            <a:r>
              <a:rPr sz="1400" dirty="0">
                <a:latin typeface="Arial MT"/>
                <a:cs typeface="Arial MT"/>
              </a:rPr>
              <a:t>&gt;grayscale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conversion,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downsampling,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cropping)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450" y="2430489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16</a:t>
            </a:r>
            <a:r>
              <a:rPr sz="1400" spc="-6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8x8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conv,</a:t>
            </a:r>
            <a:r>
              <a:rPr sz="1400" spc="-7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9900"/>
                </a:solidFill>
                <a:latin typeface="Tahoma"/>
                <a:cs typeface="Tahoma"/>
              </a:rPr>
              <a:t>stride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9900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0450" y="2062493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32</a:t>
            </a:r>
            <a:r>
              <a:rPr sz="1400" spc="-6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4x4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conv,</a:t>
            </a:r>
            <a:r>
              <a:rPr sz="1400" spc="-7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9900"/>
                </a:solidFill>
                <a:latin typeface="Tahoma"/>
                <a:cs typeface="Tahoma"/>
              </a:rPr>
              <a:t>stride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9900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0450" y="1694496"/>
            <a:ext cx="2067560" cy="271780"/>
          </a:xfrm>
          <a:prstGeom prst="rect">
            <a:avLst/>
          </a:prstGeom>
          <a:solidFill>
            <a:srgbClr val="D9EAD3"/>
          </a:solidFill>
          <a:ln w="19049">
            <a:solidFill>
              <a:srgbClr val="37761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37761C"/>
                </a:solidFill>
                <a:latin typeface="Tahoma"/>
                <a:cs typeface="Tahoma"/>
              </a:rPr>
              <a:t>FC-</a:t>
            </a:r>
            <a:r>
              <a:rPr sz="1400" spc="-25" dirty="0">
                <a:solidFill>
                  <a:srgbClr val="37761C"/>
                </a:solidFill>
                <a:latin typeface="Tahoma"/>
                <a:cs typeface="Tahoma"/>
              </a:rPr>
              <a:t>256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7449" y="1326500"/>
            <a:ext cx="1828164" cy="271780"/>
          </a:xfrm>
          <a:prstGeom prst="rect">
            <a:avLst/>
          </a:prstGeom>
          <a:solidFill>
            <a:srgbClr val="C9DAF7"/>
          </a:solidFill>
          <a:ln w="19049">
            <a:solidFill>
              <a:srgbClr val="1155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1155CC"/>
                </a:solidFill>
                <a:latin typeface="Tahoma"/>
                <a:cs typeface="Tahoma"/>
              </a:rPr>
              <a:t>FC-4</a:t>
            </a:r>
            <a:r>
              <a:rPr sz="1400" spc="120" dirty="0">
                <a:solidFill>
                  <a:srgbClr val="1155CC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1155CC"/>
                </a:solidFill>
                <a:latin typeface="Tahoma"/>
                <a:cs typeface="Tahoma"/>
              </a:rPr>
              <a:t>(Q-</a:t>
            </a:r>
            <a:r>
              <a:rPr sz="1400" spc="-10" dirty="0">
                <a:solidFill>
                  <a:srgbClr val="1155CC"/>
                </a:solidFill>
                <a:latin typeface="Tahoma"/>
                <a:cs typeface="Tahoma"/>
              </a:rPr>
              <a:t>values)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375" y="1201650"/>
            <a:ext cx="1005283" cy="2714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2475" y="1724546"/>
            <a:ext cx="125273" cy="21139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806824" y="3241984"/>
            <a:ext cx="1041400" cy="82550"/>
            <a:chOff x="5806824" y="3241984"/>
            <a:chExt cx="1041400" cy="82550"/>
          </a:xfrm>
        </p:grpSpPr>
        <p:sp>
          <p:nvSpPr>
            <p:cNvPr id="17" name="object 17"/>
            <p:cNvSpPr/>
            <p:nvPr/>
          </p:nvSpPr>
          <p:spPr>
            <a:xfrm>
              <a:off x="5902799" y="3282974"/>
              <a:ext cx="945515" cy="0"/>
            </a:xfrm>
            <a:custGeom>
              <a:avLst/>
              <a:gdLst/>
              <a:ahLst/>
              <a:cxnLst/>
              <a:rect l="l" t="t" r="r" b="b"/>
              <a:pathLst>
                <a:path w="945515">
                  <a:moveTo>
                    <a:pt x="945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6824" y="3241984"/>
              <a:ext cx="105500" cy="8198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EFA97BFA-0709-1843-907C-968BAD9842A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25" y="1203071"/>
            <a:ext cx="135826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latin typeface="Arial MT"/>
                <a:cs typeface="Arial MT"/>
              </a:rPr>
              <a:t>neural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network </a:t>
            </a:r>
            <a:r>
              <a:rPr sz="1600" dirty="0">
                <a:latin typeface="Arial MT"/>
                <a:cs typeface="Arial MT"/>
              </a:rPr>
              <a:t>with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weights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378138"/>
            <a:ext cx="3920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Q-</a:t>
            </a:r>
            <a:r>
              <a:rPr dirty="0"/>
              <a:t>network</a:t>
            </a:r>
            <a:r>
              <a:rPr spc="10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87249" y="2829199"/>
            <a:ext cx="1437640" cy="773430"/>
            <a:chOff x="3787249" y="2829199"/>
            <a:chExt cx="1437640" cy="773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7249" y="2829199"/>
              <a:ext cx="1072399" cy="7678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049" y="2829199"/>
              <a:ext cx="1072399" cy="7728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2899" y="2829199"/>
              <a:ext cx="1072399" cy="7728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2224" y="2829199"/>
              <a:ext cx="1072399" cy="7728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16563" y="3656988"/>
            <a:ext cx="517588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1664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Current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350" b="1" baseline="-3395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84x84x4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stack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last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 MT"/>
                <a:cs typeface="Arial MT"/>
              </a:rPr>
              <a:t>(after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RGB-</a:t>
            </a:r>
            <a:r>
              <a:rPr sz="1400" dirty="0">
                <a:latin typeface="Arial MT"/>
                <a:cs typeface="Arial MT"/>
              </a:rPr>
              <a:t>&gt;grayscale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conversion,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downsampling,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cropping)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450" y="2430489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16</a:t>
            </a:r>
            <a:r>
              <a:rPr sz="1400" spc="-6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8x8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conv,</a:t>
            </a:r>
            <a:r>
              <a:rPr sz="1400" spc="-7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9900"/>
                </a:solidFill>
                <a:latin typeface="Tahoma"/>
                <a:cs typeface="Tahoma"/>
              </a:rPr>
              <a:t>stride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9900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0450" y="2062493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32</a:t>
            </a:r>
            <a:r>
              <a:rPr sz="1400" spc="-6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4x4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conv,</a:t>
            </a:r>
            <a:r>
              <a:rPr sz="1400" spc="-7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9900"/>
                </a:solidFill>
                <a:latin typeface="Tahoma"/>
                <a:cs typeface="Tahoma"/>
              </a:rPr>
              <a:t>stride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9900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0450" y="1694496"/>
            <a:ext cx="2067560" cy="271780"/>
          </a:xfrm>
          <a:prstGeom prst="rect">
            <a:avLst/>
          </a:prstGeom>
          <a:solidFill>
            <a:srgbClr val="D9EAD3"/>
          </a:solidFill>
          <a:ln w="19049">
            <a:solidFill>
              <a:srgbClr val="37761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37761C"/>
                </a:solidFill>
                <a:latin typeface="Tahoma"/>
                <a:cs typeface="Tahoma"/>
              </a:rPr>
              <a:t>FC-</a:t>
            </a:r>
            <a:r>
              <a:rPr sz="1400" spc="-25" dirty="0">
                <a:solidFill>
                  <a:srgbClr val="37761C"/>
                </a:solidFill>
                <a:latin typeface="Tahoma"/>
                <a:cs typeface="Tahoma"/>
              </a:rPr>
              <a:t>256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7449" y="1326500"/>
            <a:ext cx="1828164" cy="271780"/>
          </a:xfrm>
          <a:prstGeom prst="rect">
            <a:avLst/>
          </a:prstGeom>
          <a:solidFill>
            <a:srgbClr val="C9DAF7"/>
          </a:solidFill>
          <a:ln w="19049">
            <a:solidFill>
              <a:srgbClr val="1155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1155CC"/>
                </a:solidFill>
                <a:latin typeface="Tahoma"/>
                <a:cs typeface="Tahoma"/>
              </a:rPr>
              <a:t>FC-4</a:t>
            </a:r>
            <a:r>
              <a:rPr sz="1400" spc="120" dirty="0">
                <a:solidFill>
                  <a:srgbClr val="1155CC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1155CC"/>
                </a:solidFill>
                <a:latin typeface="Tahoma"/>
                <a:cs typeface="Tahoma"/>
              </a:rPr>
              <a:t>(Q-</a:t>
            </a:r>
            <a:r>
              <a:rPr sz="1400" spc="-10" dirty="0">
                <a:solidFill>
                  <a:srgbClr val="1155CC"/>
                </a:solidFill>
                <a:latin typeface="Tahoma"/>
                <a:cs typeface="Tahoma"/>
              </a:rPr>
              <a:t>values)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375" y="1201650"/>
            <a:ext cx="1005283" cy="2714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2475" y="1724546"/>
            <a:ext cx="125273" cy="2113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921125" y="1952422"/>
            <a:ext cx="188722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Familiar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conv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layers,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FC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 layer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806824" y="2098984"/>
            <a:ext cx="1041400" cy="82550"/>
            <a:chOff x="5806824" y="2098984"/>
            <a:chExt cx="1041400" cy="82550"/>
          </a:xfrm>
        </p:grpSpPr>
        <p:sp>
          <p:nvSpPr>
            <p:cNvPr id="18" name="object 18"/>
            <p:cNvSpPr/>
            <p:nvPr/>
          </p:nvSpPr>
          <p:spPr>
            <a:xfrm>
              <a:off x="5902799" y="2139974"/>
              <a:ext cx="945515" cy="0"/>
            </a:xfrm>
            <a:custGeom>
              <a:avLst/>
              <a:gdLst/>
              <a:ahLst/>
              <a:cxnLst/>
              <a:rect l="l" t="t" r="r" b="b"/>
              <a:pathLst>
                <a:path w="945515">
                  <a:moveTo>
                    <a:pt x="945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6824" y="2098984"/>
              <a:ext cx="105500" cy="8198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00139AA4-B154-1548-BC5D-B4E26EFA9ED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25" y="1203071"/>
            <a:ext cx="135826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latin typeface="Arial MT"/>
                <a:cs typeface="Arial MT"/>
              </a:rPr>
              <a:t>neural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network </a:t>
            </a:r>
            <a:r>
              <a:rPr sz="1600" dirty="0">
                <a:latin typeface="Arial MT"/>
                <a:cs typeface="Arial MT"/>
              </a:rPr>
              <a:t>with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weights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378138"/>
            <a:ext cx="3920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Q-</a:t>
            </a:r>
            <a:r>
              <a:rPr dirty="0"/>
              <a:t>network</a:t>
            </a:r>
            <a:r>
              <a:rPr spc="10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87249" y="2829199"/>
            <a:ext cx="1437640" cy="773430"/>
            <a:chOff x="3787249" y="2829199"/>
            <a:chExt cx="1437640" cy="773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7249" y="2829199"/>
              <a:ext cx="1072399" cy="7678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049" y="2829199"/>
              <a:ext cx="1072399" cy="7728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2899" y="2829199"/>
              <a:ext cx="1072399" cy="7728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2224" y="2829199"/>
              <a:ext cx="1072399" cy="7728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16563" y="3656988"/>
            <a:ext cx="517588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1664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Current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350" b="1" baseline="-3395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84x84x4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stack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last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 MT"/>
                <a:cs typeface="Arial MT"/>
              </a:rPr>
              <a:t>(after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RGB-</a:t>
            </a:r>
            <a:r>
              <a:rPr sz="1400" dirty="0">
                <a:latin typeface="Arial MT"/>
                <a:cs typeface="Arial MT"/>
              </a:rPr>
              <a:t>&gt;grayscale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conversion,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downsampling,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cropping)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450" y="2430489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16</a:t>
            </a:r>
            <a:r>
              <a:rPr sz="1400" spc="-6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8x8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conv,</a:t>
            </a:r>
            <a:r>
              <a:rPr sz="1400" spc="-7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9900"/>
                </a:solidFill>
                <a:latin typeface="Tahoma"/>
                <a:cs typeface="Tahoma"/>
              </a:rPr>
              <a:t>stride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9900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0450" y="2062493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32</a:t>
            </a:r>
            <a:r>
              <a:rPr sz="1400" spc="-6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4x4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conv,</a:t>
            </a:r>
            <a:r>
              <a:rPr sz="1400" spc="-7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9900"/>
                </a:solidFill>
                <a:latin typeface="Tahoma"/>
                <a:cs typeface="Tahoma"/>
              </a:rPr>
              <a:t>stride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9900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0450" y="1694496"/>
            <a:ext cx="2067560" cy="271780"/>
          </a:xfrm>
          <a:prstGeom prst="rect">
            <a:avLst/>
          </a:prstGeom>
          <a:solidFill>
            <a:srgbClr val="D9EAD3"/>
          </a:solidFill>
          <a:ln w="19049">
            <a:solidFill>
              <a:srgbClr val="37761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37761C"/>
                </a:solidFill>
                <a:latin typeface="Tahoma"/>
                <a:cs typeface="Tahoma"/>
              </a:rPr>
              <a:t>FC-</a:t>
            </a:r>
            <a:r>
              <a:rPr sz="1400" spc="-25" dirty="0">
                <a:solidFill>
                  <a:srgbClr val="37761C"/>
                </a:solidFill>
                <a:latin typeface="Tahoma"/>
                <a:cs typeface="Tahoma"/>
              </a:rPr>
              <a:t>256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7449" y="1326500"/>
            <a:ext cx="1828164" cy="271780"/>
          </a:xfrm>
          <a:prstGeom prst="rect">
            <a:avLst/>
          </a:prstGeom>
          <a:solidFill>
            <a:srgbClr val="C9DAF7"/>
          </a:solidFill>
          <a:ln w="19049">
            <a:solidFill>
              <a:srgbClr val="1155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1155CC"/>
                </a:solidFill>
                <a:latin typeface="Tahoma"/>
                <a:cs typeface="Tahoma"/>
              </a:rPr>
              <a:t>FC-4</a:t>
            </a:r>
            <a:r>
              <a:rPr sz="1400" spc="120" dirty="0">
                <a:solidFill>
                  <a:srgbClr val="1155CC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1155CC"/>
                </a:solidFill>
                <a:latin typeface="Tahoma"/>
                <a:cs typeface="Tahoma"/>
              </a:rPr>
              <a:t>(Q-</a:t>
            </a:r>
            <a:r>
              <a:rPr sz="1400" spc="-10" dirty="0">
                <a:solidFill>
                  <a:srgbClr val="1155CC"/>
                </a:solidFill>
                <a:latin typeface="Tahoma"/>
                <a:cs typeface="Tahoma"/>
              </a:rPr>
              <a:t>values)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375" y="1201650"/>
            <a:ext cx="1005283" cy="2714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2475" y="1724546"/>
            <a:ext cx="125273" cy="2113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895725" y="1267638"/>
            <a:ext cx="1830705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 marR="304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Last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FC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layer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has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4-</a:t>
            </a:r>
            <a:r>
              <a:rPr sz="1400" spc="-50" dirty="0">
                <a:solidFill>
                  <a:srgbClr val="0000FF"/>
                </a:solidFill>
                <a:latin typeface="Arial MT"/>
                <a:cs typeface="Arial MT"/>
              </a:rPr>
              <a:t>d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output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(if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4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actions),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corresponding</a:t>
            </a:r>
            <a:r>
              <a:rPr sz="14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Q(s</a:t>
            </a:r>
            <a:r>
              <a:rPr sz="1350" spc="-15" baseline="-30864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,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),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Q(s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, a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),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Q(s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,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350" spc="-30" baseline="-33950" dirty="0">
                <a:solidFill>
                  <a:srgbClr val="0000FF"/>
                </a:solidFill>
                <a:latin typeface="Arial MT"/>
                <a:cs typeface="Arial MT"/>
              </a:rPr>
              <a:t>3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),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Q(s</a:t>
            </a:r>
            <a:r>
              <a:rPr sz="1350" spc="-15" baseline="-3395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,a</a:t>
            </a:r>
            <a:r>
              <a:rPr sz="1350" spc="-15" baseline="-33950" dirty="0">
                <a:solidFill>
                  <a:srgbClr val="0000FF"/>
                </a:solidFill>
                <a:latin typeface="Arial MT"/>
                <a:cs typeface="Arial MT"/>
              </a:rPr>
              <a:t>4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806824" y="1413184"/>
            <a:ext cx="1041400" cy="82550"/>
            <a:chOff x="5806824" y="1413184"/>
            <a:chExt cx="1041400" cy="82550"/>
          </a:xfrm>
        </p:grpSpPr>
        <p:sp>
          <p:nvSpPr>
            <p:cNvPr id="18" name="object 18"/>
            <p:cNvSpPr/>
            <p:nvPr/>
          </p:nvSpPr>
          <p:spPr>
            <a:xfrm>
              <a:off x="5902799" y="1454174"/>
              <a:ext cx="945515" cy="0"/>
            </a:xfrm>
            <a:custGeom>
              <a:avLst/>
              <a:gdLst/>
              <a:ahLst/>
              <a:cxnLst/>
              <a:rect l="l" t="t" r="r" b="b"/>
              <a:pathLst>
                <a:path w="945515">
                  <a:moveTo>
                    <a:pt x="945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6824" y="1413184"/>
              <a:ext cx="105500" cy="8198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B3B769A4-CC28-B540-A375-69D7ACA8ED6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25" y="1203071"/>
            <a:ext cx="135826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latin typeface="Arial MT"/>
                <a:cs typeface="Arial MT"/>
              </a:rPr>
              <a:t>neural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network </a:t>
            </a:r>
            <a:r>
              <a:rPr sz="1600" dirty="0">
                <a:latin typeface="Arial MT"/>
                <a:cs typeface="Arial MT"/>
              </a:rPr>
              <a:t>with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weights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378138"/>
            <a:ext cx="3920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Q-</a:t>
            </a:r>
            <a:r>
              <a:rPr dirty="0"/>
              <a:t>network</a:t>
            </a:r>
            <a:r>
              <a:rPr spc="10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87249" y="2829199"/>
            <a:ext cx="1437640" cy="773430"/>
            <a:chOff x="3787249" y="2829199"/>
            <a:chExt cx="1437640" cy="773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7249" y="2829199"/>
              <a:ext cx="1072399" cy="7678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049" y="2829199"/>
              <a:ext cx="1072399" cy="7728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2899" y="2829199"/>
              <a:ext cx="1072399" cy="7728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2224" y="2829199"/>
              <a:ext cx="1072399" cy="7728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16563" y="3656988"/>
            <a:ext cx="517588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1664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Current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350" b="1" baseline="-3395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84x84x4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stack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last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 MT"/>
                <a:cs typeface="Arial MT"/>
              </a:rPr>
              <a:t>(after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RGB-</a:t>
            </a:r>
            <a:r>
              <a:rPr sz="1400" dirty="0">
                <a:latin typeface="Arial MT"/>
                <a:cs typeface="Arial MT"/>
              </a:rPr>
              <a:t>&gt;grayscale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conversion,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downsampling,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cropping)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450" y="2430489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16</a:t>
            </a:r>
            <a:r>
              <a:rPr sz="1400" spc="-6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8x8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conv,</a:t>
            </a:r>
            <a:r>
              <a:rPr sz="1400" spc="-7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9900"/>
                </a:solidFill>
                <a:latin typeface="Tahoma"/>
                <a:cs typeface="Tahoma"/>
              </a:rPr>
              <a:t>stride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9900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0450" y="2062493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32</a:t>
            </a:r>
            <a:r>
              <a:rPr sz="1400" spc="-6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4x4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conv,</a:t>
            </a:r>
            <a:r>
              <a:rPr sz="1400" spc="-7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9900"/>
                </a:solidFill>
                <a:latin typeface="Tahoma"/>
                <a:cs typeface="Tahoma"/>
              </a:rPr>
              <a:t>stride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9900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0450" y="1694496"/>
            <a:ext cx="2067560" cy="271780"/>
          </a:xfrm>
          <a:prstGeom prst="rect">
            <a:avLst/>
          </a:prstGeom>
          <a:solidFill>
            <a:srgbClr val="D9EAD3"/>
          </a:solidFill>
          <a:ln w="19049">
            <a:solidFill>
              <a:srgbClr val="37761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37761C"/>
                </a:solidFill>
                <a:latin typeface="Tahoma"/>
                <a:cs typeface="Tahoma"/>
              </a:rPr>
              <a:t>FC-</a:t>
            </a:r>
            <a:r>
              <a:rPr sz="1400" spc="-25" dirty="0">
                <a:solidFill>
                  <a:srgbClr val="37761C"/>
                </a:solidFill>
                <a:latin typeface="Tahoma"/>
                <a:cs typeface="Tahoma"/>
              </a:rPr>
              <a:t>256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7449" y="1326500"/>
            <a:ext cx="1828164" cy="271780"/>
          </a:xfrm>
          <a:prstGeom prst="rect">
            <a:avLst/>
          </a:prstGeom>
          <a:solidFill>
            <a:srgbClr val="C9DAF7"/>
          </a:solidFill>
          <a:ln w="19049">
            <a:solidFill>
              <a:srgbClr val="1155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1155CC"/>
                </a:solidFill>
                <a:latin typeface="Tahoma"/>
                <a:cs typeface="Tahoma"/>
              </a:rPr>
              <a:t>FC-4</a:t>
            </a:r>
            <a:r>
              <a:rPr sz="1400" spc="120" dirty="0">
                <a:solidFill>
                  <a:srgbClr val="1155CC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1155CC"/>
                </a:solidFill>
                <a:latin typeface="Tahoma"/>
                <a:cs typeface="Tahoma"/>
              </a:rPr>
              <a:t>(Q-</a:t>
            </a:r>
            <a:r>
              <a:rPr sz="1400" spc="-10" dirty="0">
                <a:solidFill>
                  <a:srgbClr val="1155CC"/>
                </a:solidFill>
                <a:latin typeface="Tahoma"/>
                <a:cs typeface="Tahoma"/>
              </a:rPr>
              <a:t>values)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375" y="1201650"/>
            <a:ext cx="1005283" cy="2714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2475" y="1724546"/>
            <a:ext cx="125273" cy="2113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895725" y="1267638"/>
            <a:ext cx="1830705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 marR="304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Last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FC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layer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has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4-</a:t>
            </a:r>
            <a:r>
              <a:rPr sz="1400" spc="-50" dirty="0">
                <a:solidFill>
                  <a:srgbClr val="0000FF"/>
                </a:solidFill>
                <a:latin typeface="Arial MT"/>
                <a:cs typeface="Arial MT"/>
              </a:rPr>
              <a:t>d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output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(if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4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actions),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corresponding</a:t>
            </a:r>
            <a:r>
              <a:rPr sz="14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Q(s</a:t>
            </a:r>
            <a:r>
              <a:rPr sz="1350" spc="-15" baseline="-30864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,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),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Q(s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, a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),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Q(s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,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350" spc="-30" baseline="-33950" dirty="0">
                <a:solidFill>
                  <a:srgbClr val="0000FF"/>
                </a:solidFill>
                <a:latin typeface="Arial MT"/>
                <a:cs typeface="Arial MT"/>
              </a:rPr>
              <a:t>3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),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Q(s</a:t>
            </a:r>
            <a:r>
              <a:rPr sz="1350" spc="-15" baseline="-3395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,a</a:t>
            </a:r>
            <a:r>
              <a:rPr sz="1350" spc="-15" baseline="-33950" dirty="0">
                <a:solidFill>
                  <a:srgbClr val="0000FF"/>
                </a:solidFill>
                <a:latin typeface="Arial MT"/>
                <a:cs typeface="Arial MT"/>
              </a:rPr>
              <a:t>4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806824" y="1413184"/>
            <a:ext cx="1041400" cy="82550"/>
            <a:chOff x="5806824" y="1413184"/>
            <a:chExt cx="1041400" cy="82550"/>
          </a:xfrm>
        </p:grpSpPr>
        <p:sp>
          <p:nvSpPr>
            <p:cNvPr id="18" name="object 18"/>
            <p:cNvSpPr/>
            <p:nvPr/>
          </p:nvSpPr>
          <p:spPr>
            <a:xfrm>
              <a:off x="5902799" y="1454174"/>
              <a:ext cx="945515" cy="0"/>
            </a:xfrm>
            <a:custGeom>
              <a:avLst/>
              <a:gdLst/>
              <a:ahLst/>
              <a:cxnLst/>
              <a:rect l="l" t="t" r="r" b="b"/>
              <a:pathLst>
                <a:path w="945515">
                  <a:moveTo>
                    <a:pt x="945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6824" y="1413184"/>
              <a:ext cx="105500" cy="8198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983850" y="2691700"/>
            <a:ext cx="259397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Number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actions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between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4-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18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depending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Atari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Arial MT"/>
                <a:cs typeface="Arial MT"/>
              </a:rPr>
              <a:t>game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09F3BE52-41CB-E84A-B68F-52239DAF061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525" y="1203071"/>
            <a:ext cx="135826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1600"/>
              </a:lnSpc>
            </a:pPr>
            <a:r>
              <a:rPr sz="1600" dirty="0">
                <a:latin typeface="Arial MT"/>
                <a:cs typeface="Arial MT"/>
              </a:rPr>
              <a:t>neural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network </a:t>
            </a:r>
            <a:r>
              <a:rPr sz="1600" dirty="0">
                <a:latin typeface="Arial MT"/>
                <a:cs typeface="Arial MT"/>
              </a:rPr>
              <a:t>with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weights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378138"/>
            <a:ext cx="3920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Q-</a:t>
            </a:r>
            <a:r>
              <a:rPr dirty="0"/>
              <a:t>network</a:t>
            </a:r>
            <a:r>
              <a:rPr spc="10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87249" y="2829199"/>
            <a:ext cx="1437640" cy="773430"/>
            <a:chOff x="3787249" y="2829199"/>
            <a:chExt cx="1437640" cy="773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7249" y="2829199"/>
              <a:ext cx="1072399" cy="7678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049" y="2829199"/>
              <a:ext cx="1072399" cy="7728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2899" y="2829199"/>
              <a:ext cx="1072399" cy="7728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2224" y="2829199"/>
              <a:ext cx="1072399" cy="7728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16563" y="3656988"/>
            <a:ext cx="517588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1664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Current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350" b="1" baseline="-3395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84x84x4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stack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last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frames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 MT"/>
                <a:cs typeface="Arial MT"/>
              </a:rPr>
              <a:t>(after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RGB-</a:t>
            </a:r>
            <a:r>
              <a:rPr sz="1400" dirty="0">
                <a:latin typeface="Arial MT"/>
                <a:cs typeface="Arial MT"/>
              </a:rPr>
              <a:t>&gt;grayscale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conversion,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downsampling,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cropping)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0450" y="2430489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16</a:t>
            </a:r>
            <a:r>
              <a:rPr sz="1400" spc="-6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8x8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conv,</a:t>
            </a:r>
            <a:r>
              <a:rPr sz="1400" spc="-7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9900"/>
                </a:solidFill>
                <a:latin typeface="Tahoma"/>
                <a:cs typeface="Tahoma"/>
              </a:rPr>
              <a:t>stride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9900"/>
                </a:solidFill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0450" y="2062493"/>
            <a:ext cx="2067560" cy="27178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32</a:t>
            </a:r>
            <a:r>
              <a:rPr sz="1400" spc="-65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4x4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9900"/>
                </a:solidFill>
                <a:latin typeface="Tahoma"/>
                <a:cs typeface="Tahoma"/>
              </a:rPr>
              <a:t>conv,</a:t>
            </a:r>
            <a:r>
              <a:rPr sz="1400" spc="-7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9900"/>
                </a:solidFill>
                <a:latin typeface="Tahoma"/>
                <a:cs typeface="Tahoma"/>
              </a:rPr>
              <a:t>stride</a:t>
            </a:r>
            <a:r>
              <a:rPr sz="1400" spc="-60" dirty="0">
                <a:solidFill>
                  <a:srgbClr val="FF99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9900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0450" y="1694496"/>
            <a:ext cx="2067560" cy="271780"/>
          </a:xfrm>
          <a:prstGeom prst="rect">
            <a:avLst/>
          </a:prstGeom>
          <a:solidFill>
            <a:srgbClr val="D9EAD3"/>
          </a:solidFill>
          <a:ln w="19049">
            <a:solidFill>
              <a:srgbClr val="37761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37761C"/>
                </a:solidFill>
                <a:latin typeface="Tahoma"/>
                <a:cs typeface="Tahoma"/>
              </a:rPr>
              <a:t>FC-</a:t>
            </a:r>
            <a:r>
              <a:rPr sz="1400" spc="-25" dirty="0">
                <a:solidFill>
                  <a:srgbClr val="37761C"/>
                </a:solidFill>
                <a:latin typeface="Tahoma"/>
                <a:cs typeface="Tahoma"/>
              </a:rPr>
              <a:t>256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7449" y="1326500"/>
            <a:ext cx="1828164" cy="271780"/>
          </a:xfrm>
          <a:prstGeom prst="rect">
            <a:avLst/>
          </a:prstGeom>
          <a:solidFill>
            <a:srgbClr val="C9DAF7"/>
          </a:solidFill>
          <a:ln w="19049">
            <a:solidFill>
              <a:srgbClr val="1155CC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rgbClr val="1155CC"/>
                </a:solidFill>
                <a:latin typeface="Tahoma"/>
                <a:cs typeface="Tahoma"/>
              </a:rPr>
              <a:t>FC-4</a:t>
            </a:r>
            <a:r>
              <a:rPr sz="1400" spc="120" dirty="0">
                <a:solidFill>
                  <a:srgbClr val="1155CC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1155CC"/>
                </a:solidFill>
                <a:latin typeface="Tahoma"/>
                <a:cs typeface="Tahoma"/>
              </a:rPr>
              <a:t>(Q-</a:t>
            </a:r>
            <a:r>
              <a:rPr sz="1400" spc="-10" dirty="0">
                <a:solidFill>
                  <a:srgbClr val="1155CC"/>
                </a:solidFill>
                <a:latin typeface="Tahoma"/>
                <a:cs typeface="Tahoma"/>
              </a:rPr>
              <a:t>values)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375" y="1201650"/>
            <a:ext cx="1005283" cy="2714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2475" y="1724546"/>
            <a:ext cx="125273" cy="2113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895725" y="1267638"/>
            <a:ext cx="1830705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 marR="304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Last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FC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layer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has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4-</a:t>
            </a:r>
            <a:r>
              <a:rPr sz="1400" spc="-50" dirty="0">
                <a:solidFill>
                  <a:srgbClr val="0000FF"/>
                </a:solidFill>
                <a:latin typeface="Arial MT"/>
                <a:cs typeface="Arial MT"/>
              </a:rPr>
              <a:t>d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output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(if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4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actions),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corresponding</a:t>
            </a:r>
            <a:r>
              <a:rPr sz="14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Q(s</a:t>
            </a:r>
            <a:r>
              <a:rPr sz="1350" spc="-15" baseline="-30864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,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),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Q(s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, a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),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Q(s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,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350" spc="-30" baseline="-33950" dirty="0">
                <a:solidFill>
                  <a:srgbClr val="0000FF"/>
                </a:solidFill>
                <a:latin typeface="Arial MT"/>
                <a:cs typeface="Arial MT"/>
              </a:rPr>
              <a:t>3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),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Q(s</a:t>
            </a:r>
            <a:r>
              <a:rPr sz="1350" spc="-15" baseline="-3395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,a</a:t>
            </a:r>
            <a:r>
              <a:rPr sz="1350" spc="-15" baseline="-33950" dirty="0">
                <a:solidFill>
                  <a:srgbClr val="0000FF"/>
                </a:solidFill>
                <a:latin typeface="Arial MT"/>
                <a:cs typeface="Arial MT"/>
              </a:rPr>
              <a:t>4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806824" y="1413184"/>
            <a:ext cx="1041400" cy="82550"/>
            <a:chOff x="5806824" y="1413184"/>
            <a:chExt cx="1041400" cy="82550"/>
          </a:xfrm>
        </p:grpSpPr>
        <p:sp>
          <p:nvSpPr>
            <p:cNvPr id="18" name="object 18"/>
            <p:cNvSpPr/>
            <p:nvPr/>
          </p:nvSpPr>
          <p:spPr>
            <a:xfrm>
              <a:off x="5902799" y="1454174"/>
              <a:ext cx="945515" cy="0"/>
            </a:xfrm>
            <a:custGeom>
              <a:avLst/>
              <a:gdLst/>
              <a:ahLst/>
              <a:cxnLst/>
              <a:rect l="l" t="t" r="r" b="b"/>
              <a:pathLst>
                <a:path w="945515">
                  <a:moveTo>
                    <a:pt x="945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6824" y="1413184"/>
              <a:ext cx="105500" cy="8198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983850" y="2691700"/>
            <a:ext cx="259397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Number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actions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between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4-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18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depending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Atari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Arial MT"/>
                <a:cs typeface="Arial MT"/>
              </a:rPr>
              <a:t>game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3650" y="2234530"/>
            <a:ext cx="2149475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single</a:t>
            </a:r>
            <a:r>
              <a:rPr sz="1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feedforward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Arial MT"/>
                <a:cs typeface="Arial MT"/>
              </a:rPr>
              <a:t>pass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compute</a:t>
            </a:r>
            <a:r>
              <a:rPr sz="1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Q-values</a:t>
            </a:r>
            <a:r>
              <a:rPr sz="1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all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actions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from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current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state</a:t>
            </a:r>
            <a:r>
              <a:rPr sz="1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=&gt;</a:t>
            </a:r>
            <a:r>
              <a:rPr sz="1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efficient!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C985FB44-4BD8-EA43-8180-A1BF51D5DF0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527" y="3877500"/>
            <a:ext cx="7980096" cy="430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1725" y="2078700"/>
            <a:ext cx="3770749" cy="2971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7225" y="2598322"/>
            <a:ext cx="5791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where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9325" y="1298825"/>
            <a:ext cx="4303449" cy="4309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271416" y="2783254"/>
            <a:ext cx="52069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0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7250" y="2657312"/>
            <a:ext cx="23329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close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target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value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(y</a:t>
            </a:r>
            <a:r>
              <a:rPr sz="1400" spc="-1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)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it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7250" y="2866862"/>
            <a:ext cx="20402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should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have,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Q-function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7250" y="3076412"/>
            <a:ext cx="248539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corresponds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optimal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Q*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(and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optimal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policy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Cambria"/>
                <a:cs typeface="Cambria"/>
              </a:rPr>
              <a:t>π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*)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225" y="1007647"/>
            <a:ext cx="8292465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Remember: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want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satisfies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Bellman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Equation: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60"/>
              </a:spcBef>
            </a:pPr>
            <a:endParaRPr sz="1600">
              <a:latin typeface="Arial MT"/>
              <a:cs typeface="Arial MT"/>
            </a:endParaRPr>
          </a:p>
          <a:p>
            <a:pPr marL="12700" marR="7018655">
              <a:lnSpc>
                <a:spcPct val="125000"/>
              </a:lnSpc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Forward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Pass </a:t>
            </a:r>
            <a:r>
              <a:rPr sz="1600" dirty="0">
                <a:latin typeface="Arial MT"/>
                <a:cs typeface="Arial MT"/>
              </a:rPr>
              <a:t>Loss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function:</a:t>
            </a:r>
            <a:endParaRPr sz="1600">
              <a:latin typeface="Arial MT"/>
              <a:cs typeface="Arial MT"/>
            </a:endParaRPr>
          </a:p>
          <a:p>
            <a:pPr marL="5622290">
              <a:lnSpc>
                <a:spcPct val="100000"/>
              </a:lnSpc>
              <a:spcBef>
                <a:spcPts val="102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Iteratively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try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make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Q-value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0225" y="408745"/>
            <a:ext cx="75082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Training</a:t>
            </a:r>
            <a:r>
              <a:rPr sz="2600" spc="-85" dirty="0"/>
              <a:t> </a:t>
            </a:r>
            <a:r>
              <a:rPr sz="2600" dirty="0"/>
              <a:t>the</a:t>
            </a:r>
            <a:r>
              <a:rPr sz="2600" spc="-85" dirty="0"/>
              <a:t> </a:t>
            </a:r>
            <a:r>
              <a:rPr sz="2600" spc="-25" dirty="0"/>
              <a:t>Q-</a:t>
            </a:r>
            <a:r>
              <a:rPr sz="2600" dirty="0"/>
              <a:t>network:</a:t>
            </a:r>
            <a:r>
              <a:rPr sz="2600" spc="-85" dirty="0"/>
              <a:t> </a:t>
            </a:r>
            <a:r>
              <a:rPr sz="2600" dirty="0"/>
              <a:t>Loss</a:t>
            </a:r>
            <a:r>
              <a:rPr sz="2600" spc="-85" dirty="0"/>
              <a:t> </a:t>
            </a:r>
            <a:r>
              <a:rPr sz="2600" dirty="0"/>
              <a:t>function</a:t>
            </a:r>
            <a:r>
              <a:rPr sz="2600" spc="-85" dirty="0"/>
              <a:t> </a:t>
            </a:r>
            <a:r>
              <a:rPr sz="2600" dirty="0"/>
              <a:t>(from</a:t>
            </a:r>
            <a:r>
              <a:rPr sz="2600" spc="-85" dirty="0"/>
              <a:t> </a:t>
            </a:r>
            <a:r>
              <a:rPr sz="2600" spc="-10" dirty="0"/>
              <a:t>before)</a:t>
            </a:r>
            <a:endParaRPr sz="2600"/>
          </a:p>
        </p:txBody>
      </p:sp>
      <p:sp>
        <p:nvSpPr>
          <p:cNvPr id="12" name="object 12"/>
          <p:cNvSpPr txBox="1"/>
          <p:nvPr/>
        </p:nvSpPr>
        <p:spPr>
          <a:xfrm>
            <a:off x="577225" y="3156487"/>
            <a:ext cx="5283835" cy="6350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Backward</a:t>
            </a:r>
            <a:r>
              <a:rPr sz="1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Arial MT"/>
                <a:cs typeface="Arial MT"/>
              </a:rPr>
              <a:t>Pass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dirty="0">
                <a:latin typeface="Arial MT"/>
                <a:cs typeface="Arial MT"/>
              </a:rPr>
              <a:t>Gradient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update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(with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respect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function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parameters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100" dirty="0">
                <a:latin typeface="Arial MT"/>
                <a:cs typeface="Arial MT"/>
              </a:rPr>
              <a:t>θ):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49300" y="1785041"/>
            <a:ext cx="5024120" cy="1174750"/>
            <a:chOff x="1349300" y="1785041"/>
            <a:chExt cx="5024120" cy="1174750"/>
          </a:xfrm>
        </p:grpSpPr>
        <p:sp>
          <p:nvSpPr>
            <p:cNvPr id="14" name="object 14"/>
            <p:cNvSpPr/>
            <p:nvPr/>
          </p:nvSpPr>
          <p:spPr>
            <a:xfrm>
              <a:off x="4400757" y="2378233"/>
              <a:ext cx="1713864" cy="236220"/>
            </a:xfrm>
            <a:custGeom>
              <a:avLst/>
              <a:gdLst/>
              <a:ahLst/>
              <a:cxnLst/>
              <a:rect l="l" t="t" r="r" b="b"/>
              <a:pathLst>
                <a:path w="1713864" h="236219">
                  <a:moveTo>
                    <a:pt x="1713467" y="235816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5589" y="2337536"/>
              <a:ext cx="108983" cy="8139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10679" y="1863297"/>
              <a:ext cx="453390" cy="593725"/>
            </a:xfrm>
            <a:custGeom>
              <a:avLst/>
              <a:gdLst/>
              <a:ahLst/>
              <a:cxnLst/>
              <a:rect l="l" t="t" r="r" b="b"/>
              <a:pathLst>
                <a:path w="453389" h="593725">
                  <a:moveTo>
                    <a:pt x="452970" y="593726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48717" y="1785041"/>
              <a:ext cx="96503" cy="1068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9300" y="2528125"/>
              <a:ext cx="4108516" cy="43109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F99EB4CA-1293-D54B-9DB0-6E3545C8145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78138"/>
            <a:ext cx="7305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Training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Q-</a:t>
            </a:r>
            <a:r>
              <a:rPr dirty="0"/>
              <a:t>network:</a:t>
            </a:r>
            <a:r>
              <a:rPr spc="-35" dirty="0"/>
              <a:t> </a:t>
            </a:r>
            <a:r>
              <a:rPr dirty="0"/>
              <a:t>Experience</a:t>
            </a:r>
            <a:r>
              <a:rPr spc="-30" dirty="0"/>
              <a:t> </a:t>
            </a:r>
            <a:r>
              <a:rPr spc="-10" dirty="0"/>
              <a:t>Replay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725" y="1227947"/>
            <a:ext cx="796544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Learning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batches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consecutive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problematic:</a:t>
            </a:r>
            <a:endParaRPr sz="1600">
              <a:latin typeface="Arial MT"/>
              <a:cs typeface="Arial MT"/>
            </a:endParaRPr>
          </a:p>
          <a:p>
            <a:pPr marL="471805" indent="-298450" algn="just">
              <a:lnSpc>
                <a:spcPct val="100000"/>
              </a:lnSpc>
              <a:spcBef>
                <a:spcPts val="30"/>
              </a:spcBef>
              <a:buChar char="-"/>
              <a:tabLst>
                <a:tab pos="471805" algn="l"/>
              </a:tabLst>
            </a:pP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correlated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=&gt;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inefficient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learning</a:t>
            </a:r>
            <a:endParaRPr sz="1600">
              <a:latin typeface="Arial MT"/>
              <a:cs typeface="Arial MT"/>
            </a:endParaRPr>
          </a:p>
          <a:p>
            <a:pPr marL="469900" marR="5080" indent="-296545" algn="just">
              <a:lnSpc>
                <a:spcPct val="101600"/>
              </a:lnSpc>
              <a:buChar char="-"/>
              <a:tabLst>
                <a:tab pos="469900" algn="l"/>
                <a:tab pos="471805" algn="l"/>
              </a:tabLst>
            </a:pPr>
            <a:r>
              <a:rPr sz="1600" dirty="0">
                <a:latin typeface="Arial MT"/>
                <a:cs typeface="Arial MT"/>
              </a:rPr>
              <a:t>	Current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network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parameters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determines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next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training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(e.g.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maximizing </a:t>
            </a:r>
            <a:r>
              <a:rPr sz="1600" dirty="0">
                <a:latin typeface="Arial MT"/>
                <a:cs typeface="Arial MT"/>
              </a:rPr>
              <a:t>action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move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left,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training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dominated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left-</a:t>
            </a:r>
            <a:r>
              <a:rPr sz="1600" spc="-20" dirty="0">
                <a:latin typeface="Arial MT"/>
                <a:cs typeface="Arial MT"/>
              </a:rPr>
              <a:t>hand </a:t>
            </a:r>
            <a:r>
              <a:rPr sz="1600" dirty="0">
                <a:latin typeface="Arial MT"/>
                <a:cs typeface="Arial MT"/>
              </a:rPr>
              <a:t>size)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=&gt;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lead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feedback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loops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C511DB2-9CBB-284C-881A-39D55FB2318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78138"/>
            <a:ext cx="7305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Training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Q-</a:t>
            </a:r>
            <a:r>
              <a:rPr dirty="0"/>
              <a:t>network:</a:t>
            </a:r>
            <a:r>
              <a:rPr spc="-35" dirty="0"/>
              <a:t> </a:t>
            </a:r>
            <a:r>
              <a:rPr dirty="0"/>
              <a:t>Experience</a:t>
            </a:r>
            <a:r>
              <a:rPr spc="-30" dirty="0"/>
              <a:t> </a:t>
            </a:r>
            <a:r>
              <a:rPr spc="-10" dirty="0"/>
              <a:t>Replay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025" y="1227947"/>
            <a:ext cx="7990840" cy="274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just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Learning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batches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consecutive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problematic:</a:t>
            </a:r>
            <a:endParaRPr sz="1600">
              <a:latin typeface="Arial MT"/>
              <a:cs typeface="Arial MT"/>
            </a:endParaRPr>
          </a:p>
          <a:p>
            <a:pPr marL="484505" indent="-298450" algn="just">
              <a:lnSpc>
                <a:spcPct val="100000"/>
              </a:lnSpc>
              <a:spcBef>
                <a:spcPts val="30"/>
              </a:spcBef>
              <a:buChar char="-"/>
              <a:tabLst>
                <a:tab pos="484505" algn="l"/>
              </a:tabLst>
            </a:pP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correlated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=&gt;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inefficient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learning</a:t>
            </a:r>
            <a:endParaRPr sz="1600">
              <a:latin typeface="Arial MT"/>
              <a:cs typeface="Arial MT"/>
            </a:endParaRPr>
          </a:p>
          <a:p>
            <a:pPr marL="482600" marR="17780" indent="-296545" algn="just">
              <a:lnSpc>
                <a:spcPct val="101600"/>
              </a:lnSpc>
              <a:buChar char="-"/>
              <a:tabLst>
                <a:tab pos="482600" algn="l"/>
                <a:tab pos="484505" algn="l"/>
              </a:tabLst>
            </a:pPr>
            <a:r>
              <a:rPr sz="1600" dirty="0">
                <a:latin typeface="Arial MT"/>
                <a:cs typeface="Arial MT"/>
              </a:rPr>
              <a:t>	Current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network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parameters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determines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next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training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(e.g.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maximizing </a:t>
            </a:r>
            <a:r>
              <a:rPr sz="1600" dirty="0">
                <a:latin typeface="Arial MT"/>
                <a:cs typeface="Arial MT"/>
              </a:rPr>
              <a:t>action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move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left,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training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dominated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left-</a:t>
            </a:r>
            <a:r>
              <a:rPr sz="1600" spc="-20" dirty="0">
                <a:latin typeface="Arial MT"/>
                <a:cs typeface="Arial MT"/>
              </a:rPr>
              <a:t>hand </a:t>
            </a:r>
            <a:r>
              <a:rPr sz="1600" dirty="0">
                <a:latin typeface="Arial MT"/>
                <a:cs typeface="Arial MT"/>
              </a:rPr>
              <a:t>size)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=&gt;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lead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feedback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loops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Font typeface="Arial MT"/>
              <a:buChar char="-"/>
            </a:pPr>
            <a:endParaRPr sz="16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Address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these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problems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experience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replay</a:t>
            </a:r>
            <a:endParaRPr sz="1600">
              <a:latin typeface="Arial"/>
              <a:cs typeface="Arial"/>
            </a:endParaRPr>
          </a:p>
          <a:p>
            <a:pPr marL="482600" marR="386080" indent="-296545">
              <a:lnSpc>
                <a:spcPct val="101600"/>
              </a:lnSpc>
              <a:buChar char="-"/>
              <a:tabLst>
                <a:tab pos="482600" algn="l"/>
              </a:tabLst>
            </a:pPr>
            <a:r>
              <a:rPr sz="1600" dirty="0">
                <a:latin typeface="Arial MT"/>
                <a:cs typeface="Arial MT"/>
              </a:rPr>
              <a:t>Continually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update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replay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memory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table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transitions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(s</a:t>
            </a:r>
            <a:r>
              <a:rPr sz="1575" baseline="-31746" dirty="0">
                <a:latin typeface="Arial MT"/>
                <a:cs typeface="Arial MT"/>
              </a:rPr>
              <a:t>t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575" baseline="-31746" dirty="0">
                <a:latin typeface="Arial MT"/>
                <a:cs typeface="Arial MT"/>
              </a:rPr>
              <a:t>t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575" baseline="-31746" dirty="0">
                <a:latin typeface="Arial MT"/>
                <a:cs typeface="Arial MT"/>
              </a:rPr>
              <a:t>t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575" baseline="-31746" dirty="0">
                <a:latin typeface="Arial MT"/>
                <a:cs typeface="Arial MT"/>
              </a:rPr>
              <a:t>t+1</a:t>
            </a:r>
            <a:r>
              <a:rPr sz="1600" dirty="0">
                <a:latin typeface="Arial MT"/>
                <a:cs typeface="Arial MT"/>
              </a:rPr>
              <a:t>)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game </a:t>
            </a:r>
            <a:r>
              <a:rPr sz="1600" dirty="0">
                <a:latin typeface="Arial MT"/>
                <a:cs typeface="Arial MT"/>
              </a:rPr>
              <a:t>(experience)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episodes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played</a:t>
            </a:r>
            <a:endParaRPr sz="1600">
              <a:latin typeface="Arial MT"/>
              <a:cs typeface="Arial MT"/>
            </a:endParaRPr>
          </a:p>
          <a:p>
            <a:pPr marL="482600" marR="410845" indent="-296545">
              <a:lnSpc>
                <a:spcPct val="101600"/>
              </a:lnSpc>
              <a:buChar char="-"/>
              <a:tabLst>
                <a:tab pos="482600" algn="l"/>
              </a:tabLst>
            </a:pPr>
            <a:r>
              <a:rPr sz="1600" dirty="0">
                <a:latin typeface="Arial MT"/>
                <a:cs typeface="Arial MT"/>
              </a:rPr>
              <a:t>Train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network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random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minibatches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transitions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replay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memory, </a:t>
            </a:r>
            <a:r>
              <a:rPr sz="1600" dirty="0">
                <a:latin typeface="Arial MT"/>
                <a:cs typeface="Arial MT"/>
              </a:rPr>
              <a:t>instead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consecutive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samples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3297B9B-9C68-B849-BACF-3857012B4E3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78138"/>
            <a:ext cx="7305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Training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Q-</a:t>
            </a:r>
            <a:r>
              <a:rPr dirty="0"/>
              <a:t>network:</a:t>
            </a:r>
            <a:r>
              <a:rPr spc="-35" dirty="0"/>
              <a:t> </a:t>
            </a:r>
            <a:r>
              <a:rPr dirty="0"/>
              <a:t>Experience</a:t>
            </a:r>
            <a:r>
              <a:rPr spc="-30" dirty="0"/>
              <a:t> </a:t>
            </a:r>
            <a:r>
              <a:rPr spc="-10" dirty="0"/>
              <a:t>Replay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025" y="1227947"/>
            <a:ext cx="7990840" cy="249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just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Learning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batches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consecutive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problematic:</a:t>
            </a:r>
            <a:endParaRPr sz="1600">
              <a:latin typeface="Arial MT"/>
              <a:cs typeface="Arial MT"/>
            </a:endParaRPr>
          </a:p>
          <a:p>
            <a:pPr marL="484505" indent="-298450" algn="just">
              <a:lnSpc>
                <a:spcPct val="100000"/>
              </a:lnSpc>
              <a:spcBef>
                <a:spcPts val="30"/>
              </a:spcBef>
              <a:buChar char="-"/>
              <a:tabLst>
                <a:tab pos="484505" algn="l"/>
              </a:tabLst>
            </a:pP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correlated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=&gt;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inefficient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learning</a:t>
            </a:r>
            <a:endParaRPr sz="1600">
              <a:latin typeface="Arial MT"/>
              <a:cs typeface="Arial MT"/>
            </a:endParaRPr>
          </a:p>
          <a:p>
            <a:pPr marL="482600" marR="17780" indent="-296545" algn="just">
              <a:lnSpc>
                <a:spcPct val="101600"/>
              </a:lnSpc>
              <a:buChar char="-"/>
              <a:tabLst>
                <a:tab pos="482600" algn="l"/>
                <a:tab pos="484505" algn="l"/>
              </a:tabLst>
            </a:pPr>
            <a:r>
              <a:rPr sz="1600" dirty="0">
                <a:latin typeface="Arial MT"/>
                <a:cs typeface="Arial MT"/>
              </a:rPr>
              <a:t>	Current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network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parameters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determines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next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training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(e.g.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maximizing </a:t>
            </a:r>
            <a:r>
              <a:rPr sz="1600" dirty="0">
                <a:latin typeface="Arial MT"/>
                <a:cs typeface="Arial MT"/>
              </a:rPr>
              <a:t>action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move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left,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training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dominated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samples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left-</a:t>
            </a:r>
            <a:r>
              <a:rPr sz="1600" spc="-20" dirty="0">
                <a:latin typeface="Arial MT"/>
                <a:cs typeface="Arial MT"/>
              </a:rPr>
              <a:t>hand </a:t>
            </a:r>
            <a:r>
              <a:rPr sz="1600" dirty="0">
                <a:latin typeface="Arial MT"/>
                <a:cs typeface="Arial MT"/>
              </a:rPr>
              <a:t>size)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=&gt;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lead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feedback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loops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Font typeface="Arial MT"/>
              <a:buChar char="-"/>
            </a:pPr>
            <a:endParaRPr sz="16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Address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these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problems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experience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replay</a:t>
            </a:r>
            <a:endParaRPr sz="1600">
              <a:latin typeface="Arial"/>
              <a:cs typeface="Arial"/>
            </a:endParaRPr>
          </a:p>
          <a:p>
            <a:pPr marL="482600" marR="386080" indent="-296545">
              <a:lnSpc>
                <a:spcPct val="101600"/>
              </a:lnSpc>
              <a:buChar char="-"/>
              <a:tabLst>
                <a:tab pos="482600" algn="l"/>
              </a:tabLst>
            </a:pPr>
            <a:r>
              <a:rPr sz="1600" dirty="0">
                <a:latin typeface="Arial MT"/>
                <a:cs typeface="Arial MT"/>
              </a:rPr>
              <a:t>Continually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update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replay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memory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table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transitions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(s</a:t>
            </a:r>
            <a:r>
              <a:rPr sz="1575" baseline="-31746" dirty="0">
                <a:latin typeface="Arial MT"/>
                <a:cs typeface="Arial MT"/>
              </a:rPr>
              <a:t>t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575" baseline="-31746" dirty="0">
                <a:latin typeface="Arial MT"/>
                <a:cs typeface="Arial MT"/>
              </a:rPr>
              <a:t>t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575" baseline="-31746" dirty="0">
                <a:latin typeface="Arial MT"/>
                <a:cs typeface="Arial MT"/>
              </a:rPr>
              <a:t>t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575" baseline="-31746" dirty="0">
                <a:latin typeface="Arial MT"/>
                <a:cs typeface="Arial MT"/>
              </a:rPr>
              <a:t>t+1</a:t>
            </a:r>
            <a:r>
              <a:rPr sz="1600" dirty="0">
                <a:latin typeface="Arial MT"/>
                <a:cs typeface="Arial MT"/>
              </a:rPr>
              <a:t>)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game </a:t>
            </a:r>
            <a:r>
              <a:rPr sz="1600" dirty="0">
                <a:latin typeface="Arial MT"/>
                <a:cs typeface="Arial MT"/>
              </a:rPr>
              <a:t>(experience)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episodes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played</a:t>
            </a:r>
            <a:endParaRPr sz="1600">
              <a:latin typeface="Arial MT"/>
              <a:cs typeface="Arial MT"/>
            </a:endParaRPr>
          </a:p>
          <a:p>
            <a:pPr marL="481965" indent="-295910">
              <a:lnSpc>
                <a:spcPct val="100000"/>
              </a:lnSpc>
              <a:spcBef>
                <a:spcPts val="25"/>
              </a:spcBef>
              <a:buChar char="-"/>
              <a:tabLst>
                <a:tab pos="481965" algn="l"/>
              </a:tabLst>
            </a:pPr>
            <a:r>
              <a:rPr sz="1600" dirty="0">
                <a:latin typeface="Arial MT"/>
                <a:cs typeface="Arial MT"/>
              </a:rPr>
              <a:t>Train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Q-</a:t>
            </a:r>
            <a:r>
              <a:rPr sz="1600" dirty="0">
                <a:latin typeface="Arial MT"/>
                <a:cs typeface="Arial MT"/>
              </a:rPr>
              <a:t>network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random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minibatches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transitions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replay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memory,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925" y="3704447"/>
            <a:ext cx="28479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instead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consecutive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samples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3825" y="3811097"/>
            <a:ext cx="3130550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Each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transition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can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also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contribute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multiple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weight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updates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greater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data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efficiency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4FDC8D86-E35E-4440-927C-17BE6BA0182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724" y="1367799"/>
            <a:ext cx="4488815" cy="1360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indent="-321310">
              <a:lnSpc>
                <a:spcPts val="2630"/>
              </a:lnSpc>
              <a:spcBef>
                <a:spcPts val="100"/>
              </a:spcBef>
              <a:buChar char="-"/>
              <a:tabLst>
                <a:tab pos="334010" algn="l"/>
              </a:tabLst>
            </a:pPr>
            <a:r>
              <a:rPr sz="2200" dirty="0">
                <a:latin typeface="Arial MT"/>
                <a:cs typeface="Arial MT"/>
              </a:rPr>
              <a:t>What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Reinforcement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Learning?</a:t>
            </a:r>
            <a:endParaRPr sz="2200">
              <a:latin typeface="Arial MT"/>
              <a:cs typeface="Arial MT"/>
            </a:endParaRPr>
          </a:p>
          <a:p>
            <a:pPr marL="334010" indent="-321310">
              <a:lnSpc>
                <a:spcPts val="2625"/>
              </a:lnSpc>
              <a:buChar char="-"/>
              <a:tabLst>
                <a:tab pos="334010" algn="l"/>
              </a:tabLst>
            </a:pPr>
            <a:r>
              <a:rPr sz="2200" dirty="0">
                <a:latin typeface="Arial MT"/>
                <a:cs typeface="Arial MT"/>
              </a:rPr>
              <a:t>Markov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Decision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Processes</a:t>
            </a:r>
            <a:endParaRPr sz="2200">
              <a:latin typeface="Arial MT"/>
              <a:cs typeface="Arial MT"/>
            </a:endParaRPr>
          </a:p>
          <a:p>
            <a:pPr marL="334010" indent="-321310">
              <a:lnSpc>
                <a:spcPts val="2625"/>
              </a:lnSpc>
              <a:buChar char="-"/>
              <a:tabLst>
                <a:tab pos="334010" algn="l"/>
              </a:tabLst>
            </a:pPr>
            <a:r>
              <a:rPr sz="2200" spc="-25" dirty="0">
                <a:latin typeface="Arial MT"/>
                <a:cs typeface="Arial MT"/>
              </a:rPr>
              <a:t>Q-</a:t>
            </a:r>
            <a:r>
              <a:rPr sz="2200" spc="-10" dirty="0">
                <a:latin typeface="Arial MT"/>
                <a:cs typeface="Arial MT"/>
              </a:rPr>
              <a:t>Learning</a:t>
            </a:r>
            <a:endParaRPr sz="2200">
              <a:latin typeface="Arial MT"/>
              <a:cs typeface="Arial MT"/>
            </a:endParaRPr>
          </a:p>
          <a:p>
            <a:pPr marL="334010" indent="-321310">
              <a:lnSpc>
                <a:spcPts val="2635"/>
              </a:lnSpc>
              <a:buChar char="-"/>
              <a:tabLst>
                <a:tab pos="334010" algn="l"/>
              </a:tabLst>
            </a:pPr>
            <a:r>
              <a:rPr sz="2200" dirty="0">
                <a:latin typeface="Arial MT"/>
                <a:cs typeface="Arial MT"/>
              </a:rPr>
              <a:t>Policy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Gradients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526DBBC-F27E-684E-9F10-10818502A25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434082"/>
            <a:ext cx="7846059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Arial MT"/>
                <a:cs typeface="Arial MT"/>
              </a:rPr>
              <a:t>Putting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it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together: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Deep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Q-</a:t>
            </a:r>
            <a:r>
              <a:rPr sz="2300" dirty="0">
                <a:latin typeface="Arial MT"/>
                <a:cs typeface="Arial MT"/>
              </a:rPr>
              <a:t>Learning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with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Experience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Replay</a:t>
            </a:r>
            <a:endParaRPr sz="23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21925"/>
            <a:ext cx="6941650" cy="3496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81F6F08-54A1-8E46-BB34-9110D80CC33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68643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300" dirty="0"/>
              <a:t>Putting</a:t>
            </a:r>
            <a:r>
              <a:rPr sz="2300" spc="-30" dirty="0"/>
              <a:t> </a:t>
            </a:r>
            <a:r>
              <a:rPr sz="2300" dirty="0"/>
              <a:t>it</a:t>
            </a:r>
            <a:r>
              <a:rPr sz="2300" spc="-30" dirty="0"/>
              <a:t> </a:t>
            </a:r>
            <a:r>
              <a:rPr sz="2300" dirty="0"/>
              <a:t>together:</a:t>
            </a:r>
            <a:r>
              <a:rPr sz="2300" spc="-30" dirty="0"/>
              <a:t> </a:t>
            </a:r>
            <a:r>
              <a:rPr sz="2300" dirty="0"/>
              <a:t>Deep</a:t>
            </a:r>
            <a:r>
              <a:rPr sz="2300" spc="-30" dirty="0"/>
              <a:t> </a:t>
            </a:r>
            <a:r>
              <a:rPr sz="2300" spc="-10" dirty="0"/>
              <a:t>Q-</a:t>
            </a:r>
            <a:r>
              <a:rPr sz="2300" dirty="0"/>
              <a:t>Learning</a:t>
            </a:r>
            <a:r>
              <a:rPr sz="2300" spc="-30" dirty="0"/>
              <a:t> </a:t>
            </a:r>
            <a:r>
              <a:rPr sz="2300" dirty="0"/>
              <a:t>with</a:t>
            </a:r>
            <a:r>
              <a:rPr sz="2300" spc="-30" dirty="0"/>
              <a:t> </a:t>
            </a:r>
            <a:r>
              <a:rPr sz="2300" dirty="0"/>
              <a:t>Experience</a:t>
            </a:r>
            <a:r>
              <a:rPr sz="2300" spc="-30" dirty="0"/>
              <a:t> </a:t>
            </a:r>
            <a:r>
              <a:rPr sz="2300" spc="-10" dirty="0"/>
              <a:t>Replay</a:t>
            </a:r>
            <a:endParaRPr sz="2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21925"/>
            <a:ext cx="6941650" cy="3496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43150" y="1237488"/>
            <a:ext cx="28105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Initialize</a:t>
            </a:r>
            <a:r>
              <a:rPr sz="1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replay</a:t>
            </a:r>
            <a:r>
              <a:rPr sz="1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memory,</a:t>
            </a:r>
            <a:r>
              <a:rPr sz="1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Q-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network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28849" y="1341659"/>
            <a:ext cx="1041400" cy="82550"/>
            <a:chOff x="4928849" y="1341659"/>
            <a:chExt cx="1041400" cy="82550"/>
          </a:xfrm>
        </p:grpSpPr>
        <p:sp>
          <p:nvSpPr>
            <p:cNvPr id="6" name="object 6"/>
            <p:cNvSpPr/>
            <p:nvPr/>
          </p:nvSpPr>
          <p:spPr>
            <a:xfrm>
              <a:off x="5024824" y="1382649"/>
              <a:ext cx="945515" cy="0"/>
            </a:xfrm>
            <a:custGeom>
              <a:avLst/>
              <a:gdLst/>
              <a:ahLst/>
              <a:cxnLst/>
              <a:rect l="l" t="t" r="r" b="b"/>
              <a:pathLst>
                <a:path w="945514">
                  <a:moveTo>
                    <a:pt x="945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8849" y="1341659"/>
              <a:ext cx="105500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164BC84D-A7E0-FE42-B6B8-292445825B9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68643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300" dirty="0"/>
              <a:t>Putting</a:t>
            </a:r>
            <a:r>
              <a:rPr sz="2300" spc="-30" dirty="0"/>
              <a:t> </a:t>
            </a:r>
            <a:r>
              <a:rPr sz="2300" dirty="0"/>
              <a:t>it</a:t>
            </a:r>
            <a:r>
              <a:rPr sz="2300" spc="-30" dirty="0"/>
              <a:t> </a:t>
            </a:r>
            <a:r>
              <a:rPr sz="2300" dirty="0"/>
              <a:t>together:</a:t>
            </a:r>
            <a:r>
              <a:rPr sz="2300" spc="-30" dirty="0"/>
              <a:t> </a:t>
            </a:r>
            <a:r>
              <a:rPr sz="2300" dirty="0"/>
              <a:t>Deep</a:t>
            </a:r>
            <a:r>
              <a:rPr sz="2300" spc="-30" dirty="0"/>
              <a:t> </a:t>
            </a:r>
            <a:r>
              <a:rPr sz="2300" spc="-10" dirty="0"/>
              <a:t>Q-</a:t>
            </a:r>
            <a:r>
              <a:rPr sz="2300" dirty="0"/>
              <a:t>Learning</a:t>
            </a:r>
            <a:r>
              <a:rPr sz="2300" spc="-30" dirty="0"/>
              <a:t> </a:t>
            </a:r>
            <a:r>
              <a:rPr sz="2300" dirty="0"/>
              <a:t>with</a:t>
            </a:r>
            <a:r>
              <a:rPr sz="2300" spc="-30" dirty="0"/>
              <a:t> </a:t>
            </a:r>
            <a:r>
              <a:rPr sz="2300" dirty="0"/>
              <a:t>Experience</a:t>
            </a:r>
            <a:r>
              <a:rPr sz="2300" spc="-30" dirty="0"/>
              <a:t> </a:t>
            </a:r>
            <a:r>
              <a:rPr sz="2300" spc="-10" dirty="0"/>
              <a:t>Replay</a:t>
            </a:r>
            <a:endParaRPr sz="2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21925"/>
            <a:ext cx="6941650" cy="3496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43150" y="1542288"/>
            <a:ext cx="2307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Play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M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episodes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(full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games)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28849" y="1646459"/>
            <a:ext cx="1041400" cy="82550"/>
            <a:chOff x="4928849" y="1646459"/>
            <a:chExt cx="1041400" cy="82550"/>
          </a:xfrm>
        </p:grpSpPr>
        <p:sp>
          <p:nvSpPr>
            <p:cNvPr id="6" name="object 6"/>
            <p:cNvSpPr/>
            <p:nvPr/>
          </p:nvSpPr>
          <p:spPr>
            <a:xfrm>
              <a:off x="5024824" y="1687450"/>
              <a:ext cx="945515" cy="0"/>
            </a:xfrm>
            <a:custGeom>
              <a:avLst/>
              <a:gdLst/>
              <a:ahLst/>
              <a:cxnLst/>
              <a:rect l="l" t="t" r="r" b="b"/>
              <a:pathLst>
                <a:path w="945514">
                  <a:moveTo>
                    <a:pt x="945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8849" y="1646459"/>
              <a:ext cx="105500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997E0184-2012-5A44-B979-393140E7A2C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434082"/>
            <a:ext cx="7846059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/>
              <a:t>Putting</a:t>
            </a:r>
            <a:r>
              <a:rPr sz="2300" spc="-30" dirty="0"/>
              <a:t> </a:t>
            </a:r>
            <a:r>
              <a:rPr sz="2300" dirty="0"/>
              <a:t>it</a:t>
            </a:r>
            <a:r>
              <a:rPr sz="2300" spc="-30" dirty="0"/>
              <a:t> </a:t>
            </a:r>
            <a:r>
              <a:rPr sz="2300" dirty="0"/>
              <a:t>together:</a:t>
            </a:r>
            <a:r>
              <a:rPr sz="2300" spc="-30" dirty="0"/>
              <a:t> </a:t>
            </a:r>
            <a:r>
              <a:rPr sz="2300" dirty="0"/>
              <a:t>Deep</a:t>
            </a:r>
            <a:r>
              <a:rPr sz="2300" spc="-30" dirty="0"/>
              <a:t> </a:t>
            </a:r>
            <a:r>
              <a:rPr sz="2300" spc="-10" dirty="0"/>
              <a:t>Q-</a:t>
            </a:r>
            <a:r>
              <a:rPr sz="2300" dirty="0"/>
              <a:t>Learning</a:t>
            </a:r>
            <a:r>
              <a:rPr sz="2300" spc="-30" dirty="0"/>
              <a:t> </a:t>
            </a:r>
            <a:r>
              <a:rPr sz="2300" dirty="0"/>
              <a:t>with</a:t>
            </a:r>
            <a:r>
              <a:rPr sz="2300" spc="-30" dirty="0"/>
              <a:t> </a:t>
            </a:r>
            <a:r>
              <a:rPr sz="2300" dirty="0"/>
              <a:t>Experience</a:t>
            </a:r>
            <a:r>
              <a:rPr sz="2300" spc="-30" dirty="0"/>
              <a:t> </a:t>
            </a:r>
            <a:r>
              <a:rPr sz="2300" spc="-10" dirty="0"/>
              <a:t>Replay</a:t>
            </a:r>
            <a:endParaRPr sz="2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21925"/>
            <a:ext cx="6941650" cy="3496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20525" y="1762362"/>
            <a:ext cx="1616075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Initialize</a:t>
            </a:r>
            <a:r>
              <a:rPr sz="14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state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(starting</a:t>
            </a:r>
            <a:r>
              <a:rPr sz="14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game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screen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pixels)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at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the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beginning</a:t>
            </a:r>
            <a:r>
              <a:rPr sz="1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each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episode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42474" y="1840584"/>
            <a:ext cx="1041400" cy="82550"/>
            <a:chOff x="6042474" y="1840584"/>
            <a:chExt cx="1041400" cy="82550"/>
          </a:xfrm>
        </p:grpSpPr>
        <p:sp>
          <p:nvSpPr>
            <p:cNvPr id="6" name="object 6"/>
            <p:cNvSpPr/>
            <p:nvPr/>
          </p:nvSpPr>
          <p:spPr>
            <a:xfrm>
              <a:off x="6138449" y="1881575"/>
              <a:ext cx="945515" cy="0"/>
            </a:xfrm>
            <a:custGeom>
              <a:avLst/>
              <a:gdLst/>
              <a:ahLst/>
              <a:cxnLst/>
              <a:rect l="l" t="t" r="r" b="b"/>
              <a:pathLst>
                <a:path w="945515">
                  <a:moveTo>
                    <a:pt x="945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2474" y="1840584"/>
              <a:ext cx="105500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40FB3854-E1A4-B24E-9559-8BD2B6AF442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68643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300" dirty="0"/>
              <a:t>Putting</a:t>
            </a:r>
            <a:r>
              <a:rPr sz="2300" spc="-30" dirty="0"/>
              <a:t> </a:t>
            </a:r>
            <a:r>
              <a:rPr sz="2300" dirty="0"/>
              <a:t>it</a:t>
            </a:r>
            <a:r>
              <a:rPr sz="2300" spc="-30" dirty="0"/>
              <a:t> </a:t>
            </a:r>
            <a:r>
              <a:rPr sz="2300" dirty="0"/>
              <a:t>together:</a:t>
            </a:r>
            <a:r>
              <a:rPr sz="2300" spc="-30" dirty="0"/>
              <a:t> </a:t>
            </a:r>
            <a:r>
              <a:rPr sz="2300" dirty="0"/>
              <a:t>Deep</a:t>
            </a:r>
            <a:r>
              <a:rPr sz="2300" spc="-30" dirty="0"/>
              <a:t> </a:t>
            </a:r>
            <a:r>
              <a:rPr sz="2300" spc="-10" dirty="0"/>
              <a:t>Q-</a:t>
            </a:r>
            <a:r>
              <a:rPr sz="2300" dirty="0"/>
              <a:t>Learning</a:t>
            </a:r>
            <a:r>
              <a:rPr sz="2300" spc="-30" dirty="0"/>
              <a:t> </a:t>
            </a:r>
            <a:r>
              <a:rPr sz="2300" dirty="0"/>
              <a:t>with</a:t>
            </a:r>
            <a:r>
              <a:rPr sz="2300" spc="-30" dirty="0"/>
              <a:t> </a:t>
            </a:r>
            <a:r>
              <a:rPr sz="2300" dirty="0"/>
              <a:t>Experience</a:t>
            </a:r>
            <a:r>
              <a:rPr sz="2300" spc="-30" dirty="0"/>
              <a:t> </a:t>
            </a:r>
            <a:r>
              <a:rPr sz="2300" spc="-10" dirty="0"/>
              <a:t>Replay</a:t>
            </a:r>
            <a:endParaRPr sz="2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21925"/>
            <a:ext cx="6941650" cy="3496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20525" y="1990962"/>
            <a:ext cx="154686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each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timestep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0000FF"/>
                </a:solidFill>
                <a:latin typeface="Arial MT"/>
                <a:cs typeface="Arial MT"/>
              </a:rPr>
              <a:t>t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game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42474" y="2069184"/>
            <a:ext cx="1041400" cy="82550"/>
            <a:chOff x="6042474" y="2069184"/>
            <a:chExt cx="1041400" cy="82550"/>
          </a:xfrm>
        </p:grpSpPr>
        <p:sp>
          <p:nvSpPr>
            <p:cNvPr id="6" name="object 6"/>
            <p:cNvSpPr/>
            <p:nvPr/>
          </p:nvSpPr>
          <p:spPr>
            <a:xfrm>
              <a:off x="6138449" y="2110175"/>
              <a:ext cx="945515" cy="0"/>
            </a:xfrm>
            <a:custGeom>
              <a:avLst/>
              <a:gdLst/>
              <a:ahLst/>
              <a:cxnLst/>
              <a:rect l="l" t="t" r="r" b="b"/>
              <a:pathLst>
                <a:path w="945515">
                  <a:moveTo>
                    <a:pt x="945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2474" y="2069184"/>
              <a:ext cx="105500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3D3130-1411-034B-91C7-EE2AD4790D4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434082"/>
            <a:ext cx="7846059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/>
              <a:t>Putting</a:t>
            </a:r>
            <a:r>
              <a:rPr sz="2300" spc="-30" dirty="0"/>
              <a:t> </a:t>
            </a:r>
            <a:r>
              <a:rPr sz="2300" dirty="0"/>
              <a:t>it</a:t>
            </a:r>
            <a:r>
              <a:rPr sz="2300" spc="-30" dirty="0"/>
              <a:t> </a:t>
            </a:r>
            <a:r>
              <a:rPr sz="2300" dirty="0"/>
              <a:t>together:</a:t>
            </a:r>
            <a:r>
              <a:rPr sz="2300" spc="-30" dirty="0"/>
              <a:t> </a:t>
            </a:r>
            <a:r>
              <a:rPr sz="2300" dirty="0"/>
              <a:t>Deep</a:t>
            </a:r>
            <a:r>
              <a:rPr sz="2300" spc="-30" dirty="0"/>
              <a:t> </a:t>
            </a:r>
            <a:r>
              <a:rPr sz="2300" spc="-10" dirty="0"/>
              <a:t>Q-</a:t>
            </a:r>
            <a:r>
              <a:rPr sz="2300" dirty="0"/>
              <a:t>Learning</a:t>
            </a:r>
            <a:r>
              <a:rPr sz="2300" spc="-30" dirty="0"/>
              <a:t> </a:t>
            </a:r>
            <a:r>
              <a:rPr sz="2300" dirty="0"/>
              <a:t>with</a:t>
            </a:r>
            <a:r>
              <a:rPr sz="2300" spc="-30" dirty="0"/>
              <a:t> </a:t>
            </a:r>
            <a:r>
              <a:rPr sz="2300" dirty="0"/>
              <a:t>Experience</a:t>
            </a:r>
            <a:r>
              <a:rPr sz="2300" spc="-30" dirty="0"/>
              <a:t> </a:t>
            </a:r>
            <a:r>
              <a:rPr sz="2300" spc="-10" dirty="0"/>
              <a:t>Replay</a:t>
            </a:r>
            <a:endParaRPr sz="2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21925"/>
            <a:ext cx="6941650" cy="3496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56775" y="2143362"/>
            <a:ext cx="1752600" cy="12865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With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small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probability,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select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random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action</a:t>
            </a:r>
            <a:r>
              <a:rPr sz="1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(explore),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otherwise</a:t>
            </a:r>
            <a:r>
              <a:rPr sz="14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select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greedy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action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from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current</a:t>
            </a:r>
            <a:r>
              <a:rPr sz="1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policy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42474" y="2221584"/>
            <a:ext cx="1041400" cy="82550"/>
            <a:chOff x="6042474" y="2221584"/>
            <a:chExt cx="1041400" cy="82550"/>
          </a:xfrm>
        </p:grpSpPr>
        <p:sp>
          <p:nvSpPr>
            <p:cNvPr id="6" name="object 6"/>
            <p:cNvSpPr/>
            <p:nvPr/>
          </p:nvSpPr>
          <p:spPr>
            <a:xfrm>
              <a:off x="6138449" y="2262575"/>
              <a:ext cx="945515" cy="0"/>
            </a:xfrm>
            <a:custGeom>
              <a:avLst/>
              <a:gdLst/>
              <a:ahLst/>
              <a:cxnLst/>
              <a:rect l="l" t="t" r="r" b="b"/>
              <a:pathLst>
                <a:path w="945515">
                  <a:moveTo>
                    <a:pt x="945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2474" y="2221584"/>
              <a:ext cx="105500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482F4AF2-7BF7-424D-B74D-EAA4A70BE53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434082"/>
            <a:ext cx="7846059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/>
              <a:t>Putting</a:t>
            </a:r>
            <a:r>
              <a:rPr sz="2300" spc="-30" dirty="0"/>
              <a:t> </a:t>
            </a:r>
            <a:r>
              <a:rPr sz="2300" dirty="0"/>
              <a:t>it</a:t>
            </a:r>
            <a:r>
              <a:rPr sz="2300" spc="-30" dirty="0"/>
              <a:t> </a:t>
            </a:r>
            <a:r>
              <a:rPr sz="2300" dirty="0"/>
              <a:t>together:</a:t>
            </a:r>
            <a:r>
              <a:rPr sz="2300" spc="-30" dirty="0"/>
              <a:t> </a:t>
            </a:r>
            <a:r>
              <a:rPr sz="2300" dirty="0"/>
              <a:t>Deep</a:t>
            </a:r>
            <a:r>
              <a:rPr sz="2300" spc="-30" dirty="0"/>
              <a:t> </a:t>
            </a:r>
            <a:r>
              <a:rPr sz="2300" spc="-10" dirty="0"/>
              <a:t>Q-</a:t>
            </a:r>
            <a:r>
              <a:rPr sz="2300" dirty="0"/>
              <a:t>Learning</a:t>
            </a:r>
            <a:r>
              <a:rPr sz="2300" spc="-30" dirty="0"/>
              <a:t> </a:t>
            </a:r>
            <a:r>
              <a:rPr sz="2300" dirty="0"/>
              <a:t>with</a:t>
            </a:r>
            <a:r>
              <a:rPr sz="2300" spc="-30" dirty="0"/>
              <a:t> </a:t>
            </a:r>
            <a:r>
              <a:rPr sz="2300" dirty="0"/>
              <a:t>Experience</a:t>
            </a:r>
            <a:r>
              <a:rPr sz="2300" spc="-30" dirty="0"/>
              <a:t> </a:t>
            </a:r>
            <a:r>
              <a:rPr sz="2300" spc="-10" dirty="0"/>
              <a:t>Replay</a:t>
            </a:r>
            <a:endParaRPr sz="2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21925"/>
            <a:ext cx="6941650" cy="3496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95125" y="2676762"/>
            <a:ext cx="1640205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 marR="304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Take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action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(a</a:t>
            </a:r>
            <a:r>
              <a:rPr sz="1350" spc="-30" baseline="-3395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),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observe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the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reward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sz="1350" baseline="-3395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350" spc="187" baseline="-339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next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state</a:t>
            </a:r>
            <a:r>
              <a:rPr sz="1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sz="1350" spc="-30" baseline="-33950" dirty="0">
                <a:solidFill>
                  <a:srgbClr val="0000FF"/>
                </a:solidFill>
                <a:latin typeface="Arial MT"/>
                <a:cs typeface="Arial MT"/>
              </a:rPr>
              <a:t>t+1</a:t>
            </a:r>
            <a:endParaRPr sz="1350" baseline="-339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42474" y="2754984"/>
            <a:ext cx="1041400" cy="82550"/>
            <a:chOff x="6042474" y="2754984"/>
            <a:chExt cx="1041400" cy="82550"/>
          </a:xfrm>
        </p:grpSpPr>
        <p:sp>
          <p:nvSpPr>
            <p:cNvPr id="6" name="object 6"/>
            <p:cNvSpPr/>
            <p:nvPr/>
          </p:nvSpPr>
          <p:spPr>
            <a:xfrm>
              <a:off x="6138449" y="2795975"/>
              <a:ext cx="945515" cy="0"/>
            </a:xfrm>
            <a:custGeom>
              <a:avLst/>
              <a:gdLst/>
              <a:ahLst/>
              <a:cxnLst/>
              <a:rect l="l" t="t" r="r" b="b"/>
              <a:pathLst>
                <a:path w="945515">
                  <a:moveTo>
                    <a:pt x="945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2474" y="2754984"/>
              <a:ext cx="105500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EF26EE6-18F1-F843-993B-2774D5FC8BF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68643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300" dirty="0"/>
              <a:t>Putting</a:t>
            </a:r>
            <a:r>
              <a:rPr sz="2300" spc="-30" dirty="0"/>
              <a:t> </a:t>
            </a:r>
            <a:r>
              <a:rPr sz="2300" dirty="0"/>
              <a:t>it</a:t>
            </a:r>
            <a:r>
              <a:rPr sz="2300" spc="-30" dirty="0"/>
              <a:t> </a:t>
            </a:r>
            <a:r>
              <a:rPr sz="2300" dirty="0"/>
              <a:t>together:</a:t>
            </a:r>
            <a:r>
              <a:rPr sz="2300" spc="-30" dirty="0"/>
              <a:t> </a:t>
            </a:r>
            <a:r>
              <a:rPr sz="2300" dirty="0"/>
              <a:t>Deep</a:t>
            </a:r>
            <a:r>
              <a:rPr sz="2300" spc="-30" dirty="0"/>
              <a:t> </a:t>
            </a:r>
            <a:r>
              <a:rPr sz="2300" spc="-10" dirty="0"/>
              <a:t>Q-</a:t>
            </a:r>
            <a:r>
              <a:rPr sz="2300" dirty="0"/>
              <a:t>Learning</a:t>
            </a:r>
            <a:r>
              <a:rPr sz="2300" spc="-30" dirty="0"/>
              <a:t> </a:t>
            </a:r>
            <a:r>
              <a:rPr sz="2300" dirty="0"/>
              <a:t>with</a:t>
            </a:r>
            <a:r>
              <a:rPr sz="2300" spc="-30" dirty="0"/>
              <a:t> </a:t>
            </a:r>
            <a:r>
              <a:rPr sz="2300" dirty="0"/>
              <a:t>Experience</a:t>
            </a:r>
            <a:r>
              <a:rPr sz="2300" spc="-30" dirty="0"/>
              <a:t> </a:t>
            </a:r>
            <a:r>
              <a:rPr sz="2300" spc="-10" dirty="0"/>
              <a:t>Replay</a:t>
            </a:r>
            <a:endParaRPr sz="2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21925"/>
            <a:ext cx="6941650" cy="3496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20525" y="2829162"/>
            <a:ext cx="140843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Store</a:t>
            </a:r>
            <a:r>
              <a:rPr sz="14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transition</a:t>
            </a:r>
            <a:r>
              <a:rPr sz="1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in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replay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memory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42474" y="2983584"/>
            <a:ext cx="1041400" cy="82550"/>
            <a:chOff x="6042474" y="2983584"/>
            <a:chExt cx="1041400" cy="82550"/>
          </a:xfrm>
        </p:grpSpPr>
        <p:sp>
          <p:nvSpPr>
            <p:cNvPr id="6" name="object 6"/>
            <p:cNvSpPr/>
            <p:nvPr/>
          </p:nvSpPr>
          <p:spPr>
            <a:xfrm>
              <a:off x="6138449" y="3024575"/>
              <a:ext cx="945515" cy="0"/>
            </a:xfrm>
            <a:custGeom>
              <a:avLst/>
              <a:gdLst/>
              <a:ahLst/>
              <a:cxnLst/>
              <a:rect l="l" t="t" r="r" b="b"/>
              <a:pathLst>
                <a:path w="945515">
                  <a:moveTo>
                    <a:pt x="945299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2474" y="2983584"/>
              <a:ext cx="105500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56283183-B02A-9348-8B52-C6C0CF52793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434082"/>
            <a:ext cx="7846059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/>
              <a:t>Putting</a:t>
            </a:r>
            <a:r>
              <a:rPr sz="2300" spc="-30" dirty="0"/>
              <a:t> </a:t>
            </a:r>
            <a:r>
              <a:rPr sz="2300" dirty="0"/>
              <a:t>it</a:t>
            </a:r>
            <a:r>
              <a:rPr sz="2300" spc="-30" dirty="0"/>
              <a:t> </a:t>
            </a:r>
            <a:r>
              <a:rPr sz="2300" dirty="0"/>
              <a:t>together:</a:t>
            </a:r>
            <a:r>
              <a:rPr sz="2300" spc="-30" dirty="0"/>
              <a:t> </a:t>
            </a:r>
            <a:r>
              <a:rPr sz="2300" dirty="0"/>
              <a:t>Deep</a:t>
            </a:r>
            <a:r>
              <a:rPr sz="2300" spc="-30" dirty="0"/>
              <a:t> </a:t>
            </a:r>
            <a:r>
              <a:rPr sz="2300" spc="-10" dirty="0"/>
              <a:t>Q-</a:t>
            </a:r>
            <a:r>
              <a:rPr sz="2300" dirty="0"/>
              <a:t>Learning</a:t>
            </a:r>
            <a:r>
              <a:rPr sz="2300" spc="-30" dirty="0"/>
              <a:t> </a:t>
            </a:r>
            <a:r>
              <a:rPr sz="2300" dirty="0"/>
              <a:t>with</a:t>
            </a:r>
            <a:r>
              <a:rPr sz="2300" spc="-30" dirty="0"/>
              <a:t> </a:t>
            </a:r>
            <a:r>
              <a:rPr sz="2300" dirty="0"/>
              <a:t>Experience</a:t>
            </a:r>
            <a:r>
              <a:rPr sz="2300" spc="-30" dirty="0"/>
              <a:t> </a:t>
            </a:r>
            <a:r>
              <a:rPr sz="2300" spc="-10" dirty="0"/>
              <a:t>Replay</a:t>
            </a:r>
            <a:endParaRPr sz="2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21925"/>
            <a:ext cx="6941650" cy="3496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61400" y="3057762"/>
            <a:ext cx="1843405" cy="12865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Experience</a:t>
            </a:r>
            <a:r>
              <a:rPr sz="14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Replay: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Sample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random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minibatch</a:t>
            </a:r>
            <a:r>
              <a:rPr sz="1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transitions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from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replay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memory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perform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gradient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descent</a:t>
            </a:r>
            <a:r>
              <a:rPr sz="14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step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42399" y="3212360"/>
            <a:ext cx="894715" cy="82550"/>
            <a:chOff x="6042399" y="3212360"/>
            <a:chExt cx="894715" cy="82550"/>
          </a:xfrm>
        </p:grpSpPr>
        <p:sp>
          <p:nvSpPr>
            <p:cNvPr id="6" name="object 6"/>
            <p:cNvSpPr/>
            <p:nvPr/>
          </p:nvSpPr>
          <p:spPr>
            <a:xfrm>
              <a:off x="6138375" y="3253351"/>
              <a:ext cx="789305" cy="635"/>
            </a:xfrm>
            <a:custGeom>
              <a:avLst/>
              <a:gdLst/>
              <a:ahLst/>
              <a:cxnLst/>
              <a:rect l="l" t="t" r="r" b="b"/>
              <a:pathLst>
                <a:path w="789304" h="635">
                  <a:moveTo>
                    <a:pt x="788699" y="52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2399" y="3212360"/>
              <a:ext cx="105521" cy="8198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815450" y="66928"/>
            <a:ext cx="3241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NIPS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Workshop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2013;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2015]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8B0F6DA-BE5A-6546-8563-979B44EA094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0725" y="4355211"/>
            <a:ext cx="27559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Video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by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22222"/>
                </a:solidFill>
                <a:latin typeface="Arial MT"/>
                <a:cs typeface="Arial MT"/>
              </a:rPr>
              <a:t>Károly</a:t>
            </a:r>
            <a:r>
              <a:rPr sz="800" spc="-2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222222"/>
                </a:solidFill>
                <a:latin typeface="Arial MT"/>
                <a:cs typeface="Arial MT"/>
              </a:rPr>
              <a:t>Zsolnai-</a:t>
            </a:r>
            <a:r>
              <a:rPr sz="800" dirty="0">
                <a:solidFill>
                  <a:srgbClr val="222222"/>
                </a:solidFill>
                <a:latin typeface="Arial MT"/>
                <a:cs typeface="Arial MT"/>
              </a:rPr>
              <a:t>Fehér</a:t>
            </a:r>
            <a:r>
              <a:rPr sz="800" dirty="0">
                <a:latin typeface="Arial MT"/>
                <a:cs typeface="Arial MT"/>
              </a:rPr>
              <a:t>.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Reproduced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with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permission.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8225" y="4166824"/>
            <a:ext cx="265112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u="sng" spc="-10" dirty="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Arial MT"/>
                <a:cs typeface="Arial MT"/>
                <a:hlinkClick r:id="rId2"/>
              </a:rPr>
              <a:t>https://www.youtube.com/watch?v=V1eYniJ0Rnk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4C97288-F937-434B-8DF1-63F36A8D416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2975" y="1293525"/>
            <a:ext cx="1905000" cy="6826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FF9900"/>
                </a:solidFill>
                <a:latin typeface="Arial MT"/>
                <a:cs typeface="Arial MT"/>
              </a:rPr>
              <a:t>Agent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2975" y="2861649"/>
            <a:ext cx="1905000" cy="68262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4A86E7"/>
                </a:solidFill>
                <a:latin typeface="Arial MT"/>
                <a:cs typeface="Arial MT"/>
              </a:rPr>
              <a:t>Environment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Reinforcement</a:t>
            </a:r>
            <a:r>
              <a:rPr sz="2800" spc="-120" dirty="0"/>
              <a:t> </a:t>
            </a:r>
            <a:r>
              <a:rPr sz="2800" spc="-10" dirty="0"/>
              <a:t>Learning</a:t>
            </a:r>
            <a:endParaRPr sz="280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C0CE6C9-A468-6647-A8C7-80EFC70BDFF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Policy</a:t>
            </a:r>
            <a:r>
              <a:rPr spc="-5" dirty="0"/>
              <a:t> </a:t>
            </a:r>
            <a:r>
              <a:rPr spc="-10" dirty="0"/>
              <a:t>Gradients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375" y="1123456"/>
            <a:ext cx="7998459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What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problem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Q-learning?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Q-</a:t>
            </a:r>
            <a:r>
              <a:rPr sz="1800" dirty="0">
                <a:latin typeface="Arial MT"/>
                <a:cs typeface="Arial MT"/>
              </a:rPr>
              <a:t>function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complicated!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sz="1800" dirty="0">
                <a:latin typeface="Arial MT"/>
                <a:cs typeface="Arial MT"/>
              </a:rPr>
              <a:t>Example: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robot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grasping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object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high-</a:t>
            </a:r>
            <a:r>
              <a:rPr sz="1800" dirty="0">
                <a:latin typeface="Arial MT"/>
                <a:cs typeface="Arial MT"/>
              </a:rPr>
              <a:t>dimensional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=&gt;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hard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learn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exact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every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(state,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pair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3E8ED82-78E3-FC40-9970-47962127C85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Policy</a:t>
            </a:r>
            <a:r>
              <a:rPr spc="-5" dirty="0"/>
              <a:t> </a:t>
            </a:r>
            <a:r>
              <a:rPr spc="-10" dirty="0"/>
              <a:t>Gradients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375" y="1123456"/>
            <a:ext cx="7998459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What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problem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Q-learning?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Q-</a:t>
            </a:r>
            <a:r>
              <a:rPr sz="1800" dirty="0">
                <a:latin typeface="Arial MT"/>
                <a:cs typeface="Arial MT"/>
              </a:rPr>
              <a:t>function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complicated!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sz="1800" dirty="0">
                <a:latin typeface="Arial MT"/>
                <a:cs typeface="Arial MT"/>
              </a:rPr>
              <a:t>Example: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robot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grasping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object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high-</a:t>
            </a:r>
            <a:r>
              <a:rPr sz="1800" dirty="0">
                <a:latin typeface="Arial MT"/>
                <a:cs typeface="Arial MT"/>
              </a:rPr>
              <a:t>dimensional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=&gt;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hard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learn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exact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every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(state,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pair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But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simpler: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just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close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hand</a:t>
            </a:r>
            <a:endParaRPr sz="1800">
              <a:latin typeface="Arial MT"/>
              <a:cs typeface="Arial MT"/>
            </a:endParaRPr>
          </a:p>
          <a:p>
            <a:pPr marL="12700" marR="259079">
              <a:lnSpc>
                <a:spcPct val="100699"/>
              </a:lnSpc>
            </a:pP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learn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directly,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e.g.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finding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best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collection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of </a:t>
            </a:r>
            <a:r>
              <a:rPr sz="1800" spc="-10" dirty="0">
                <a:latin typeface="Arial MT"/>
                <a:cs typeface="Arial MT"/>
              </a:rPr>
              <a:t>policies?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B3DF63D-12A6-3740-901D-67EDDD1B21C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825" y="1033755"/>
            <a:ext cx="543242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Formally,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let’s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class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parametrized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policies: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value: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Policy</a:t>
            </a:r>
            <a:r>
              <a:rPr spc="-5" dirty="0"/>
              <a:t> </a:t>
            </a:r>
            <a:r>
              <a:rPr spc="-10" dirty="0"/>
              <a:t>Gradients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8050" y="1937948"/>
            <a:ext cx="2295259" cy="857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5900" y="1063375"/>
            <a:ext cx="2153141" cy="297524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6886734-3FDE-B941-AD1B-AE237BA0DBD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825" y="1033755"/>
            <a:ext cx="543242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Formally,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let’s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class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parametrized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policies: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value: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825" y="3243556"/>
            <a:ext cx="342836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optimal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policy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this?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Policy</a:t>
            </a:r>
            <a:r>
              <a:rPr spc="-5" dirty="0"/>
              <a:t> </a:t>
            </a:r>
            <a:r>
              <a:rPr spc="-10" dirty="0"/>
              <a:t>Gradients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8050" y="1937948"/>
            <a:ext cx="2295259" cy="857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0400" y="3310425"/>
            <a:ext cx="1842724" cy="3471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45900" y="1063375"/>
            <a:ext cx="2153141" cy="297524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2245E8B3-07FB-E248-BE6C-49D304BC3AF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825" y="1033755"/>
            <a:ext cx="543242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Formally,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let’s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class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parametrized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policies: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value: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825" y="3243556"/>
            <a:ext cx="3454400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optimal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policy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this?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Gradient</a:t>
            </a:r>
            <a:r>
              <a:rPr sz="1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ascent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on</a:t>
            </a:r>
            <a:r>
              <a:rPr sz="16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policy</a:t>
            </a:r>
            <a:r>
              <a:rPr sz="16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parameters!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Policy</a:t>
            </a:r>
            <a:r>
              <a:rPr spc="-5" dirty="0"/>
              <a:t> </a:t>
            </a:r>
            <a:r>
              <a:rPr spc="-10" dirty="0"/>
              <a:t>Gradients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8050" y="1937948"/>
            <a:ext cx="2295259" cy="857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0400" y="3310425"/>
            <a:ext cx="1842724" cy="3471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45900" y="1063375"/>
            <a:ext cx="2153141" cy="297524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D7D587B7-1EA2-8E43-8A35-9E29A28A244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</a:t>
            </a:r>
            <a:r>
              <a:rPr spc="-50" dirty="0"/>
              <a:t> </a:t>
            </a:r>
            <a:r>
              <a:rPr spc="-10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7200" y="3018387"/>
            <a:ext cx="2661642" cy="2975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5750" y="1512022"/>
            <a:ext cx="2626699" cy="9940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9600" y="1049306"/>
            <a:ext cx="3006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Mathematically,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write: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600" y="2982881"/>
            <a:ext cx="3906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Where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r(</a:t>
            </a:r>
            <a:r>
              <a:rPr sz="1800" dirty="0">
                <a:latin typeface="Cambria"/>
                <a:cs typeface="Cambria"/>
              </a:rPr>
              <a:t>r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reward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trajectory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DAE60844-99ED-7048-A739-90F0506FD60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</a:t>
            </a:r>
            <a:r>
              <a:rPr spc="-50" dirty="0"/>
              <a:t> </a:t>
            </a:r>
            <a:r>
              <a:rPr spc="-10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6225" y="1063374"/>
            <a:ext cx="2265556" cy="857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8325" y="994347"/>
            <a:ext cx="16052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Expected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reward: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76AD79B-140B-5847-97A1-D6B172F7E49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</a:t>
            </a:r>
            <a:r>
              <a:rPr spc="-50" dirty="0"/>
              <a:t> </a:t>
            </a:r>
            <a:r>
              <a:rPr spc="-10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6225" y="1063374"/>
            <a:ext cx="2265556" cy="857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5750" y="2097925"/>
            <a:ext cx="3007605" cy="5486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8699" y="2180171"/>
            <a:ext cx="23958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Now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let’s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differentiate this: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325" y="994347"/>
            <a:ext cx="16052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Expected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reward: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486AB7C5-7319-3F40-A5E8-78D13DA9754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</a:t>
            </a:r>
            <a:r>
              <a:rPr spc="-50" dirty="0"/>
              <a:t> </a:t>
            </a:r>
            <a:r>
              <a:rPr spc="-10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6225" y="1063374"/>
            <a:ext cx="2265556" cy="857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5750" y="2097925"/>
            <a:ext cx="3007605" cy="5486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84800" y="2122713"/>
            <a:ext cx="270319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Intractable!</a:t>
            </a:r>
            <a:r>
              <a:rPr sz="1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Gradient</a:t>
            </a:r>
            <a:r>
              <a:rPr sz="1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an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expectation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problematic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when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Arial MT"/>
                <a:cs typeface="Arial MT"/>
              </a:rPr>
              <a:t>p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depends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680" dirty="0">
                <a:solidFill>
                  <a:srgbClr val="FF0000"/>
                </a:solidFill>
                <a:latin typeface="Arial MT"/>
                <a:cs typeface="Arial MT"/>
              </a:rPr>
              <a:t>θ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699" y="2180171"/>
            <a:ext cx="23958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Now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let’s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differentiate this: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325" y="994347"/>
            <a:ext cx="16052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Expected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reward: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A9E97382-3EA1-B14D-92DA-71822570065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</a:t>
            </a:r>
            <a:r>
              <a:rPr spc="-50" dirty="0"/>
              <a:t> </a:t>
            </a:r>
            <a:r>
              <a:rPr spc="-10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6225" y="1063374"/>
            <a:ext cx="2265556" cy="857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5750" y="2097925"/>
            <a:ext cx="3007605" cy="5486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84800" y="2122713"/>
            <a:ext cx="270319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Intractable!</a:t>
            </a:r>
            <a:r>
              <a:rPr sz="1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Gradient</a:t>
            </a:r>
            <a:r>
              <a:rPr sz="1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an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expectation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problematic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when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Arial MT"/>
                <a:cs typeface="Arial MT"/>
              </a:rPr>
              <a:t>p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depends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680" dirty="0">
                <a:solidFill>
                  <a:srgbClr val="FF0000"/>
                </a:solidFill>
                <a:latin typeface="Arial MT"/>
                <a:cs typeface="Arial MT"/>
              </a:rPr>
              <a:t>θ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31950" y="2941775"/>
            <a:ext cx="4694524" cy="5084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78699" y="2180171"/>
            <a:ext cx="23958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Now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let’s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differentiate this: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699" y="2980271"/>
            <a:ext cx="30486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However,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nice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trick: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8325" y="994347"/>
            <a:ext cx="16052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Expected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reward: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58A9E126-A41E-454A-ABDE-3B19DE1DB89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2975" y="1293525"/>
            <a:ext cx="1905000" cy="6826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FF9900"/>
                </a:solidFill>
                <a:latin typeface="Arial MT"/>
                <a:cs typeface="Arial MT"/>
              </a:rPr>
              <a:t>Agent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2975" y="2861649"/>
            <a:ext cx="1905000" cy="68262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4A86E7"/>
                </a:solidFill>
                <a:latin typeface="Arial MT"/>
                <a:cs typeface="Arial MT"/>
              </a:rPr>
              <a:t>Environment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8800" y="1595678"/>
            <a:ext cx="1924050" cy="1617345"/>
            <a:chOff x="1548800" y="1595678"/>
            <a:chExt cx="1924050" cy="1617345"/>
          </a:xfrm>
        </p:grpSpPr>
        <p:sp>
          <p:nvSpPr>
            <p:cNvPr id="5" name="object 5"/>
            <p:cNvSpPr/>
            <p:nvPr/>
          </p:nvSpPr>
          <p:spPr>
            <a:xfrm>
              <a:off x="1558325" y="1636665"/>
              <a:ext cx="1905000" cy="1566545"/>
            </a:xfrm>
            <a:custGeom>
              <a:avLst/>
              <a:gdLst/>
              <a:ahLst/>
              <a:cxnLst/>
              <a:rect l="l" t="t" r="r" b="b"/>
              <a:pathLst>
                <a:path w="1905000" h="1566545">
                  <a:moveTo>
                    <a:pt x="1904649" y="1566234"/>
                  </a:moveTo>
                  <a:lnTo>
                    <a:pt x="1843872" y="1565706"/>
                  </a:lnTo>
                  <a:lnTo>
                    <a:pt x="1783149" y="1564135"/>
                  </a:lnTo>
                  <a:lnTo>
                    <a:pt x="1722536" y="1561545"/>
                  </a:lnTo>
                  <a:lnTo>
                    <a:pt x="1662088" y="1557958"/>
                  </a:lnTo>
                  <a:lnTo>
                    <a:pt x="1601860" y="1553396"/>
                  </a:lnTo>
                  <a:lnTo>
                    <a:pt x="1541907" y="1547884"/>
                  </a:lnTo>
                  <a:lnTo>
                    <a:pt x="1482285" y="1541442"/>
                  </a:lnTo>
                  <a:lnTo>
                    <a:pt x="1423047" y="1534094"/>
                  </a:lnTo>
                  <a:lnTo>
                    <a:pt x="1364249" y="1525863"/>
                  </a:lnTo>
                  <a:lnTo>
                    <a:pt x="1305947" y="1516770"/>
                  </a:lnTo>
                  <a:lnTo>
                    <a:pt x="1248195" y="1506840"/>
                  </a:lnTo>
                  <a:lnTo>
                    <a:pt x="1191048" y="1496093"/>
                  </a:lnTo>
                  <a:lnTo>
                    <a:pt x="1134562" y="1484554"/>
                  </a:lnTo>
                  <a:lnTo>
                    <a:pt x="1078791" y="1472245"/>
                  </a:lnTo>
                  <a:lnTo>
                    <a:pt x="1023791" y="1459188"/>
                  </a:lnTo>
                  <a:lnTo>
                    <a:pt x="969616" y="1445406"/>
                  </a:lnTo>
                  <a:lnTo>
                    <a:pt x="916322" y="1430921"/>
                  </a:lnTo>
                  <a:lnTo>
                    <a:pt x="863963" y="1415757"/>
                  </a:lnTo>
                  <a:lnTo>
                    <a:pt x="812595" y="1399936"/>
                  </a:lnTo>
                  <a:lnTo>
                    <a:pt x="762273" y="1383481"/>
                  </a:lnTo>
                  <a:lnTo>
                    <a:pt x="713051" y="1366414"/>
                  </a:lnTo>
                  <a:lnTo>
                    <a:pt x="664985" y="1348758"/>
                  </a:lnTo>
                  <a:lnTo>
                    <a:pt x="618131" y="1330535"/>
                  </a:lnTo>
                  <a:lnTo>
                    <a:pt x="572542" y="1311769"/>
                  </a:lnTo>
                  <a:lnTo>
                    <a:pt x="528274" y="1292482"/>
                  </a:lnTo>
                  <a:lnTo>
                    <a:pt x="485382" y="1272696"/>
                  </a:lnTo>
                  <a:lnTo>
                    <a:pt x="443921" y="1252435"/>
                  </a:lnTo>
                  <a:lnTo>
                    <a:pt x="403946" y="1231720"/>
                  </a:lnTo>
                  <a:lnTo>
                    <a:pt x="365512" y="1210575"/>
                  </a:lnTo>
                  <a:lnTo>
                    <a:pt x="328675" y="1189022"/>
                  </a:lnTo>
                  <a:lnTo>
                    <a:pt x="293489" y="1167084"/>
                  </a:lnTo>
                  <a:lnTo>
                    <a:pt x="260009" y="1144784"/>
                  </a:lnTo>
                  <a:lnTo>
                    <a:pt x="228290" y="1122144"/>
                  </a:lnTo>
                  <a:lnTo>
                    <a:pt x="170358" y="1075934"/>
                  </a:lnTo>
                  <a:lnTo>
                    <a:pt x="120131" y="1028637"/>
                  </a:lnTo>
                  <a:lnTo>
                    <a:pt x="78050" y="980434"/>
                  </a:lnTo>
                  <a:lnTo>
                    <a:pt x="44556" y="931506"/>
                  </a:lnTo>
                  <a:lnTo>
                    <a:pt x="20090" y="882034"/>
                  </a:lnTo>
                  <a:lnTo>
                    <a:pt x="5091" y="832200"/>
                  </a:lnTo>
                  <a:lnTo>
                    <a:pt x="0" y="782184"/>
                  </a:lnTo>
                  <a:lnTo>
                    <a:pt x="2190" y="749524"/>
                  </a:lnTo>
                  <a:lnTo>
                    <a:pt x="19310" y="684405"/>
                  </a:lnTo>
                  <a:lnTo>
                    <a:pt x="52599" y="619891"/>
                  </a:lnTo>
                  <a:lnTo>
                    <a:pt x="75001" y="587987"/>
                  </a:lnTo>
                  <a:lnTo>
                    <a:pt x="101077" y="556385"/>
                  </a:lnTo>
                  <a:lnTo>
                    <a:pt x="130705" y="525137"/>
                  </a:lnTo>
                  <a:lnTo>
                    <a:pt x="163764" y="494291"/>
                  </a:lnTo>
                  <a:lnTo>
                    <a:pt x="200129" y="463899"/>
                  </a:lnTo>
                  <a:lnTo>
                    <a:pt x="239679" y="434012"/>
                  </a:lnTo>
                  <a:lnTo>
                    <a:pt x="282292" y="404679"/>
                  </a:lnTo>
                  <a:lnTo>
                    <a:pt x="327845" y="375951"/>
                  </a:lnTo>
                  <a:lnTo>
                    <a:pt x="376215" y="347878"/>
                  </a:lnTo>
                  <a:lnTo>
                    <a:pt x="427279" y="320512"/>
                  </a:lnTo>
                  <a:lnTo>
                    <a:pt x="480917" y="293901"/>
                  </a:lnTo>
                  <a:lnTo>
                    <a:pt x="537004" y="268097"/>
                  </a:lnTo>
                  <a:lnTo>
                    <a:pt x="595418" y="243150"/>
                  </a:lnTo>
                  <a:lnTo>
                    <a:pt x="637158" y="226408"/>
                  </a:lnTo>
                  <a:lnTo>
                    <a:pt x="679914" y="210117"/>
                  </a:lnTo>
                  <a:lnTo>
                    <a:pt x="723646" y="194295"/>
                  </a:lnTo>
                  <a:lnTo>
                    <a:pt x="768312" y="178958"/>
                  </a:lnTo>
                  <a:lnTo>
                    <a:pt x="813873" y="164122"/>
                  </a:lnTo>
                  <a:lnTo>
                    <a:pt x="860288" y="149806"/>
                  </a:lnTo>
                  <a:lnTo>
                    <a:pt x="907515" y="136024"/>
                  </a:lnTo>
                  <a:lnTo>
                    <a:pt x="955515" y="122795"/>
                  </a:lnTo>
                  <a:lnTo>
                    <a:pt x="1004246" y="110134"/>
                  </a:lnTo>
                  <a:lnTo>
                    <a:pt x="1053669" y="98059"/>
                  </a:lnTo>
                  <a:lnTo>
                    <a:pt x="1103742" y="86586"/>
                  </a:lnTo>
                  <a:lnTo>
                    <a:pt x="1154424" y="75732"/>
                  </a:lnTo>
                  <a:lnTo>
                    <a:pt x="1205676" y="65514"/>
                  </a:lnTo>
                  <a:lnTo>
                    <a:pt x="1253741" y="56609"/>
                  </a:lnTo>
                  <a:lnTo>
                    <a:pt x="1302229" y="48281"/>
                  </a:lnTo>
                  <a:lnTo>
                    <a:pt x="1351108" y="40541"/>
                  </a:lnTo>
                  <a:lnTo>
                    <a:pt x="1400345" y="33405"/>
                  </a:lnTo>
                  <a:lnTo>
                    <a:pt x="1449907" y="26884"/>
                  </a:lnTo>
                  <a:lnTo>
                    <a:pt x="1499763" y="20993"/>
                  </a:lnTo>
                  <a:lnTo>
                    <a:pt x="1549879" y="15745"/>
                  </a:lnTo>
                  <a:lnTo>
                    <a:pt x="1593918" y="11691"/>
                  </a:lnTo>
                  <a:lnTo>
                    <a:pt x="1638110" y="8148"/>
                  </a:lnTo>
                  <a:lnTo>
                    <a:pt x="1682434" y="5126"/>
                  </a:lnTo>
                  <a:lnTo>
                    <a:pt x="1726866" y="2633"/>
                  </a:lnTo>
                  <a:lnTo>
                    <a:pt x="1771385" y="678"/>
                  </a:lnTo>
                  <a:lnTo>
                    <a:pt x="1790965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9251" y="1595678"/>
              <a:ext cx="106002" cy="8197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80750" y="2098818"/>
            <a:ext cx="830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25" dirty="0">
                <a:latin typeface="Arial MT"/>
                <a:cs typeface="Arial MT"/>
              </a:rPr>
              <a:t> s</a:t>
            </a:r>
            <a:r>
              <a:rPr sz="1800" spc="-37" baseline="-32407" dirty="0">
                <a:latin typeface="Arial MT"/>
                <a:cs typeface="Arial MT"/>
              </a:rPr>
              <a:t>t</a:t>
            </a:r>
            <a:endParaRPr sz="1800" baseline="-32407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Reinforcement</a:t>
            </a:r>
            <a:r>
              <a:rPr sz="2800" spc="-120" dirty="0"/>
              <a:t> </a:t>
            </a:r>
            <a:r>
              <a:rPr sz="2800" spc="-10" dirty="0"/>
              <a:t>Learning</a:t>
            </a:r>
            <a:endParaRPr sz="2800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646F3039-FBA6-AC43-9C0C-BC3440A8C7C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</a:t>
            </a:r>
            <a:r>
              <a:rPr spc="-50" dirty="0"/>
              <a:t> </a:t>
            </a:r>
            <a:r>
              <a:rPr spc="-10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6225" y="1063374"/>
            <a:ext cx="2265556" cy="857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5750" y="2097925"/>
            <a:ext cx="3007605" cy="5486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84800" y="2122713"/>
            <a:ext cx="270319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Intractable!</a:t>
            </a:r>
            <a:r>
              <a:rPr sz="1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Gradient</a:t>
            </a:r>
            <a:r>
              <a:rPr sz="1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an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expectation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problematic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when</a:t>
            </a:r>
            <a:r>
              <a:rPr sz="1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Arial MT"/>
                <a:cs typeface="Arial MT"/>
              </a:rPr>
              <a:t>p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depends</a:t>
            </a:r>
            <a:r>
              <a:rPr sz="1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sz="14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680" dirty="0">
                <a:solidFill>
                  <a:srgbClr val="FF0000"/>
                </a:solidFill>
                <a:latin typeface="Arial MT"/>
                <a:cs typeface="Arial MT"/>
              </a:rPr>
              <a:t>θ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31950" y="2941775"/>
            <a:ext cx="4694524" cy="5084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00399" y="3644872"/>
            <a:ext cx="3956302" cy="857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14691" y="4071363"/>
            <a:ext cx="17545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574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Can</a:t>
            </a:r>
            <a:r>
              <a:rPr sz="1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estimate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with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Monte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Carlo</a:t>
            </a:r>
            <a:r>
              <a:rPr sz="1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sampling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699" y="2180171"/>
            <a:ext cx="23958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Now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let’s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differentiate this: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8699" y="2980271"/>
            <a:ext cx="304863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Arial MT"/>
                <a:cs typeface="Arial MT"/>
              </a:rPr>
              <a:t>However,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nice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trick: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inject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back: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325" y="994347"/>
            <a:ext cx="16052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Expected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reward: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44A3BF7-B8A6-D747-934A-533EB0B2939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</a:t>
            </a:r>
            <a:r>
              <a:rPr spc="-5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675" y="1064005"/>
            <a:ext cx="787400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compute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those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quantities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without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knowing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transition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probabilities?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0" dirty="0">
                <a:latin typeface="Arial MT"/>
                <a:cs typeface="Arial MT"/>
              </a:rPr>
              <a:t> have: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7675" y="1672325"/>
            <a:ext cx="3152893" cy="490049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0FA4196D-D536-DC4B-9157-CEF8D2050C9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</a:t>
            </a:r>
            <a:r>
              <a:rPr spc="-5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Can</a:t>
            </a:r>
            <a:r>
              <a:rPr spc="-35" dirty="0"/>
              <a:t> </a:t>
            </a:r>
            <a:r>
              <a:rPr dirty="0"/>
              <a:t>we</a:t>
            </a:r>
            <a:r>
              <a:rPr spc="-25" dirty="0"/>
              <a:t> </a:t>
            </a:r>
            <a:r>
              <a:rPr dirty="0"/>
              <a:t>compute</a:t>
            </a:r>
            <a:r>
              <a:rPr spc="-25" dirty="0"/>
              <a:t> </a:t>
            </a:r>
            <a:r>
              <a:rPr dirty="0"/>
              <a:t>those</a:t>
            </a:r>
            <a:r>
              <a:rPr spc="-25" dirty="0"/>
              <a:t> </a:t>
            </a:r>
            <a:r>
              <a:rPr dirty="0"/>
              <a:t>quantities</a:t>
            </a:r>
            <a:r>
              <a:rPr spc="-25" dirty="0"/>
              <a:t> </a:t>
            </a:r>
            <a:r>
              <a:rPr dirty="0"/>
              <a:t>without</a:t>
            </a:r>
            <a:r>
              <a:rPr spc="-25" dirty="0"/>
              <a:t> </a:t>
            </a:r>
            <a:r>
              <a:rPr dirty="0"/>
              <a:t>knowing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transition</a:t>
            </a:r>
            <a:r>
              <a:rPr spc="-25" dirty="0"/>
              <a:t> </a:t>
            </a:r>
            <a:r>
              <a:rPr spc="-10" dirty="0"/>
              <a:t>probabilities?</a:t>
            </a:r>
          </a:p>
          <a:p>
            <a:pPr marL="12700" marR="6888480">
              <a:lnSpc>
                <a:spcPct val="201399"/>
              </a:lnSpc>
            </a:pPr>
            <a:r>
              <a:rPr dirty="0"/>
              <a:t>We</a:t>
            </a:r>
            <a:r>
              <a:rPr spc="-10" dirty="0"/>
              <a:t> have: Thus: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32024" y="1672325"/>
            <a:ext cx="4345940" cy="1010919"/>
            <a:chOff x="1132024" y="1672325"/>
            <a:chExt cx="4345940" cy="10109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7674" y="1672325"/>
              <a:ext cx="3152893" cy="4900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2024" y="2192925"/>
              <a:ext cx="4345435" cy="490037"/>
            </a:xfrm>
            <a:prstGeom prst="rect">
              <a:avLst/>
            </a:prstGeom>
          </p:spPr>
        </p:pic>
      </p:grpSp>
      <p:sp>
        <p:nvSpPr>
          <p:cNvPr id="11" name="object 6">
            <a:extLst>
              <a:ext uri="{FF2B5EF4-FFF2-40B4-BE49-F238E27FC236}">
                <a16:creationId xmlns:a16="http://schemas.microsoft.com/office/drawing/2014/main" id="{B4D22796-2601-9A4F-B634-C449A4D2411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</a:t>
            </a:r>
            <a:r>
              <a:rPr spc="-5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Can</a:t>
            </a:r>
            <a:r>
              <a:rPr spc="-35" dirty="0"/>
              <a:t> </a:t>
            </a:r>
            <a:r>
              <a:rPr dirty="0"/>
              <a:t>we</a:t>
            </a:r>
            <a:r>
              <a:rPr spc="-25" dirty="0"/>
              <a:t> </a:t>
            </a:r>
            <a:r>
              <a:rPr dirty="0"/>
              <a:t>compute</a:t>
            </a:r>
            <a:r>
              <a:rPr spc="-25" dirty="0"/>
              <a:t> </a:t>
            </a:r>
            <a:r>
              <a:rPr dirty="0"/>
              <a:t>those</a:t>
            </a:r>
            <a:r>
              <a:rPr spc="-25" dirty="0"/>
              <a:t> </a:t>
            </a:r>
            <a:r>
              <a:rPr dirty="0"/>
              <a:t>quantities</a:t>
            </a:r>
            <a:r>
              <a:rPr spc="-25" dirty="0"/>
              <a:t> </a:t>
            </a:r>
            <a:r>
              <a:rPr dirty="0"/>
              <a:t>without</a:t>
            </a:r>
            <a:r>
              <a:rPr spc="-25" dirty="0"/>
              <a:t> </a:t>
            </a:r>
            <a:r>
              <a:rPr dirty="0"/>
              <a:t>knowing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transition</a:t>
            </a:r>
            <a:r>
              <a:rPr spc="-25" dirty="0"/>
              <a:t> </a:t>
            </a:r>
            <a:r>
              <a:rPr spc="-10" dirty="0"/>
              <a:t>probabilities?</a:t>
            </a:r>
          </a:p>
          <a:p>
            <a:pPr marL="12700" marR="6888480">
              <a:lnSpc>
                <a:spcPct val="201399"/>
              </a:lnSpc>
            </a:pPr>
            <a:r>
              <a:rPr dirty="0"/>
              <a:t>We</a:t>
            </a:r>
            <a:r>
              <a:rPr spc="-10" dirty="0"/>
              <a:t> have: Thus: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8675" y="2721356"/>
            <a:ext cx="2538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differentiating: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32024" y="1672325"/>
            <a:ext cx="5200650" cy="1543685"/>
            <a:chOff x="1132024" y="1672325"/>
            <a:chExt cx="5200650" cy="15436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7674" y="1672325"/>
              <a:ext cx="3152893" cy="4900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2024" y="2192925"/>
              <a:ext cx="4345435" cy="49003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4525" y="2725675"/>
              <a:ext cx="3217787" cy="49004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703955" y="2561209"/>
            <a:ext cx="204470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574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Doesn’t</a:t>
            </a:r>
            <a:r>
              <a:rPr sz="16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depend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on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transition</a:t>
            </a:r>
            <a:r>
              <a:rPr sz="16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probabilities!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2F6A30B4-28D6-9448-AC7F-4A6078BA17B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</a:t>
            </a:r>
            <a:r>
              <a:rPr spc="-5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Can</a:t>
            </a:r>
            <a:r>
              <a:rPr spc="-35" dirty="0"/>
              <a:t> </a:t>
            </a:r>
            <a:r>
              <a:rPr dirty="0"/>
              <a:t>we</a:t>
            </a:r>
            <a:r>
              <a:rPr spc="-25" dirty="0"/>
              <a:t> </a:t>
            </a:r>
            <a:r>
              <a:rPr dirty="0"/>
              <a:t>compute</a:t>
            </a:r>
            <a:r>
              <a:rPr spc="-25" dirty="0"/>
              <a:t> </a:t>
            </a:r>
            <a:r>
              <a:rPr dirty="0"/>
              <a:t>those</a:t>
            </a:r>
            <a:r>
              <a:rPr spc="-25" dirty="0"/>
              <a:t> </a:t>
            </a:r>
            <a:r>
              <a:rPr dirty="0"/>
              <a:t>quantities</a:t>
            </a:r>
            <a:r>
              <a:rPr spc="-25" dirty="0"/>
              <a:t> </a:t>
            </a:r>
            <a:r>
              <a:rPr dirty="0"/>
              <a:t>without</a:t>
            </a:r>
            <a:r>
              <a:rPr spc="-25" dirty="0"/>
              <a:t> </a:t>
            </a:r>
            <a:r>
              <a:rPr dirty="0"/>
              <a:t>knowing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transition</a:t>
            </a:r>
            <a:r>
              <a:rPr spc="-25" dirty="0"/>
              <a:t> </a:t>
            </a:r>
            <a:r>
              <a:rPr spc="-10" dirty="0"/>
              <a:t>probabilities?</a:t>
            </a:r>
          </a:p>
          <a:p>
            <a:pPr marL="12700" marR="6888480">
              <a:lnSpc>
                <a:spcPct val="201399"/>
              </a:lnSpc>
            </a:pPr>
            <a:r>
              <a:rPr dirty="0"/>
              <a:t>We</a:t>
            </a:r>
            <a:r>
              <a:rPr spc="-10" dirty="0"/>
              <a:t> have: Thus: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8675" y="2721356"/>
            <a:ext cx="2538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differentiating: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675" y="3273805"/>
            <a:ext cx="6660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Therefore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sampling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trajectory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Cambria"/>
                <a:cs typeface="Cambria"/>
              </a:rPr>
              <a:t>r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estimate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J(</a:t>
            </a:r>
            <a:r>
              <a:rPr sz="1800" dirty="0">
                <a:latin typeface="Cambria"/>
                <a:cs typeface="Cambria"/>
              </a:rPr>
              <a:t>8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with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32024" y="1672325"/>
            <a:ext cx="5200650" cy="1543685"/>
            <a:chOff x="1132024" y="1672325"/>
            <a:chExt cx="5200650" cy="154368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7674" y="1672325"/>
              <a:ext cx="3152893" cy="4900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2024" y="2192925"/>
              <a:ext cx="4345435" cy="49003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4525" y="2725675"/>
              <a:ext cx="3217787" cy="49004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29024" y="3797725"/>
            <a:ext cx="3543824" cy="5645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703955" y="2561209"/>
            <a:ext cx="204470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574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Doesn’t</a:t>
            </a:r>
            <a:r>
              <a:rPr sz="16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depend</a:t>
            </a:r>
            <a:r>
              <a:rPr sz="16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0000FF"/>
                </a:solidFill>
                <a:latin typeface="Arial MT"/>
                <a:cs typeface="Arial MT"/>
              </a:rPr>
              <a:t>on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transition</a:t>
            </a:r>
            <a:r>
              <a:rPr sz="16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Arial MT"/>
                <a:cs typeface="Arial MT"/>
              </a:rPr>
              <a:t>probabilities!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51900" y="142722"/>
            <a:ext cx="3956302" cy="857399"/>
          </a:xfrm>
          <a:prstGeom prst="rect">
            <a:avLst/>
          </a:prstGeom>
        </p:spPr>
      </p:pic>
      <p:sp>
        <p:nvSpPr>
          <p:cNvPr id="17" name="object 6">
            <a:extLst>
              <a:ext uri="{FF2B5EF4-FFF2-40B4-BE49-F238E27FC236}">
                <a16:creationId xmlns:a16="http://schemas.microsoft.com/office/drawing/2014/main" id="{C70807B4-02A1-7344-9F3C-AE8AE1835A7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Intuition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875" y="987805"/>
            <a:ext cx="651065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Gradient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estimator: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Interpretation:</a:t>
            </a:r>
            <a:endParaRPr sz="1800">
              <a:latin typeface="Arial"/>
              <a:cs typeface="Arial"/>
            </a:endParaRPr>
          </a:p>
          <a:p>
            <a:pPr marL="4692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r(</a:t>
            </a:r>
            <a:r>
              <a:rPr sz="1800" dirty="0">
                <a:latin typeface="Cambria"/>
                <a:cs typeface="Cambria"/>
              </a:rPr>
              <a:t>r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high,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push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probabilities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seen</a:t>
            </a:r>
            <a:endParaRPr sz="1800">
              <a:latin typeface="Arial MT"/>
              <a:cs typeface="Arial MT"/>
            </a:endParaRPr>
          </a:p>
          <a:p>
            <a:pPr marL="4692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r(</a:t>
            </a:r>
            <a:r>
              <a:rPr sz="1800" dirty="0">
                <a:latin typeface="Cambria"/>
                <a:cs typeface="Cambria"/>
              </a:rPr>
              <a:t>r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low,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push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down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probabilities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seen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2624" y="975224"/>
            <a:ext cx="3992300" cy="635999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8F4C56F0-17AA-294B-BA5E-F5629C56B71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Intuition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875" y="987805"/>
            <a:ext cx="7922895" cy="2233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Gradient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estimator: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Interpretation:</a:t>
            </a:r>
            <a:endParaRPr sz="1800">
              <a:latin typeface="Arial"/>
              <a:cs typeface="Arial"/>
            </a:endParaRPr>
          </a:p>
          <a:p>
            <a:pPr marL="4692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r(</a:t>
            </a:r>
            <a:r>
              <a:rPr sz="1800" dirty="0">
                <a:latin typeface="Cambria"/>
                <a:cs typeface="Cambria"/>
              </a:rPr>
              <a:t>r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high,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push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probabilities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seen</a:t>
            </a:r>
            <a:endParaRPr sz="1800">
              <a:latin typeface="Arial MT"/>
              <a:cs typeface="Arial MT"/>
            </a:endParaRPr>
          </a:p>
          <a:p>
            <a:pPr marL="4692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r(</a:t>
            </a:r>
            <a:r>
              <a:rPr sz="1800" dirty="0">
                <a:latin typeface="Cambria"/>
                <a:cs typeface="Cambria"/>
              </a:rPr>
              <a:t>r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low,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push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down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probabilities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seen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sz="1800" dirty="0">
                <a:latin typeface="Arial MT"/>
                <a:cs typeface="Arial MT"/>
              </a:rPr>
              <a:t>Might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seem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simplistic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trajectory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good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were </a:t>
            </a:r>
            <a:r>
              <a:rPr sz="1800" dirty="0">
                <a:latin typeface="Arial MT"/>
                <a:cs typeface="Arial MT"/>
              </a:rPr>
              <a:t>good.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But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expectation,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it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averages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out!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2624" y="975224"/>
            <a:ext cx="3992300" cy="635999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F8161C9D-E0DD-AA44-BF28-DE9032549D3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Intuition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875" y="987805"/>
            <a:ext cx="7922895" cy="314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Gradient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estimator: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Interpretation:</a:t>
            </a:r>
            <a:endParaRPr sz="1800">
              <a:latin typeface="Arial"/>
              <a:cs typeface="Arial"/>
            </a:endParaRPr>
          </a:p>
          <a:p>
            <a:pPr marL="4692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r(</a:t>
            </a:r>
            <a:r>
              <a:rPr sz="1800" dirty="0">
                <a:latin typeface="Cambria"/>
                <a:cs typeface="Cambria"/>
              </a:rPr>
              <a:t>r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high,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push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probabilities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seen</a:t>
            </a:r>
            <a:endParaRPr sz="1800">
              <a:latin typeface="Arial MT"/>
              <a:cs typeface="Arial MT"/>
            </a:endParaRPr>
          </a:p>
          <a:p>
            <a:pPr marL="4692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r(</a:t>
            </a:r>
            <a:r>
              <a:rPr sz="1800" dirty="0">
                <a:latin typeface="Cambria"/>
                <a:cs typeface="Cambria"/>
              </a:rPr>
              <a:t>r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low,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push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down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probabilities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seen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sz="1800" dirty="0">
                <a:latin typeface="Arial MT"/>
                <a:cs typeface="Arial MT"/>
              </a:rPr>
              <a:t>Might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seem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simplistic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trajectory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good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were </a:t>
            </a:r>
            <a:r>
              <a:rPr sz="1800" dirty="0">
                <a:latin typeface="Arial MT"/>
                <a:cs typeface="Arial MT"/>
              </a:rPr>
              <a:t>good.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But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expectation,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it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averages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out!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800">
              <a:latin typeface="Arial MT"/>
              <a:cs typeface="Arial MT"/>
            </a:endParaRPr>
          </a:p>
          <a:p>
            <a:pPr marL="12700" marR="336550">
              <a:lnSpc>
                <a:spcPct val="100699"/>
              </a:lnSpc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However,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this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also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suffers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from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high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variance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because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credit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assignment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is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really</a:t>
            </a:r>
            <a:r>
              <a:rPr sz="18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hard.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Can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we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help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estimator?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2624" y="975224"/>
            <a:ext cx="3992300" cy="635999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0FC83039-2CFB-2040-9B36-C74E5A9E89F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Variance</a:t>
            </a:r>
            <a:r>
              <a:rPr spc="-40" dirty="0"/>
              <a:t> </a:t>
            </a:r>
            <a:r>
              <a:rPr spc="-10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662" y="1012706"/>
            <a:ext cx="1965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Gradient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estimator: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224" y="975224"/>
            <a:ext cx="3992300" cy="635999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6487C452-FB8F-DA4E-A712-51445EF250F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00"/>
              </a:spcBef>
            </a:pPr>
            <a:r>
              <a:rPr dirty="0"/>
              <a:t>Variance</a:t>
            </a:r>
            <a:r>
              <a:rPr spc="-40" dirty="0"/>
              <a:t> </a:t>
            </a:r>
            <a:r>
              <a:rPr spc="-10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662" y="1012706"/>
            <a:ext cx="749300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Gradient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estimator: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sz="1800" b="1" dirty="0">
                <a:latin typeface="Arial"/>
                <a:cs typeface="Arial"/>
              </a:rPr>
              <a:t>First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idea: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Push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probabilities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seen,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only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cumulative </a:t>
            </a:r>
            <a:r>
              <a:rPr sz="1800" dirty="0">
                <a:latin typeface="Arial MT"/>
                <a:cs typeface="Arial MT"/>
              </a:rPr>
              <a:t>future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reward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state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8950" y="2400349"/>
            <a:ext cx="3893150" cy="8123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0224" y="975224"/>
            <a:ext cx="3992300" cy="635999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F8CD0C39-9D7F-CB41-BEF8-C9E62105B3D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2975" y="1293525"/>
            <a:ext cx="1905000" cy="6826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FF9900"/>
                </a:solidFill>
                <a:latin typeface="Arial MT"/>
                <a:cs typeface="Arial MT"/>
              </a:rPr>
              <a:t>Agent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2975" y="2861649"/>
            <a:ext cx="1905000" cy="68262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4A86E7"/>
                </a:solidFill>
                <a:latin typeface="Arial MT"/>
                <a:cs typeface="Arial MT"/>
              </a:rPr>
              <a:t>Environment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58150" y="1625250"/>
            <a:ext cx="1669414" cy="1616710"/>
            <a:chOff x="5358150" y="1625250"/>
            <a:chExt cx="1669414" cy="1616710"/>
          </a:xfrm>
        </p:grpSpPr>
        <p:sp>
          <p:nvSpPr>
            <p:cNvPr id="5" name="object 5"/>
            <p:cNvSpPr/>
            <p:nvPr/>
          </p:nvSpPr>
          <p:spPr>
            <a:xfrm>
              <a:off x="5367675" y="1634775"/>
              <a:ext cx="1650364" cy="1565910"/>
            </a:xfrm>
            <a:custGeom>
              <a:avLst/>
              <a:gdLst/>
              <a:ahLst/>
              <a:cxnLst/>
              <a:rect l="l" t="t" r="r" b="b"/>
              <a:pathLst>
                <a:path w="1650365" h="1565910">
                  <a:moveTo>
                    <a:pt x="0" y="0"/>
                  </a:moveTo>
                  <a:lnTo>
                    <a:pt x="58913" y="661"/>
                  </a:lnTo>
                  <a:lnTo>
                    <a:pt x="117760" y="2624"/>
                  </a:lnTo>
                  <a:lnTo>
                    <a:pt x="176473" y="5857"/>
                  </a:lnTo>
                  <a:lnTo>
                    <a:pt x="234985" y="10328"/>
                  </a:lnTo>
                  <a:lnTo>
                    <a:pt x="293230" y="16006"/>
                  </a:lnTo>
                  <a:lnTo>
                    <a:pt x="351140" y="22858"/>
                  </a:lnTo>
                  <a:lnTo>
                    <a:pt x="408650" y="30853"/>
                  </a:lnTo>
                  <a:lnTo>
                    <a:pt x="465692" y="39960"/>
                  </a:lnTo>
                  <a:lnTo>
                    <a:pt x="522199" y="50146"/>
                  </a:lnTo>
                  <a:lnTo>
                    <a:pt x="578105" y="61379"/>
                  </a:lnTo>
                  <a:lnTo>
                    <a:pt x="633343" y="73629"/>
                  </a:lnTo>
                  <a:lnTo>
                    <a:pt x="687846" y="86862"/>
                  </a:lnTo>
                  <a:lnTo>
                    <a:pt x="741547" y="101048"/>
                  </a:lnTo>
                  <a:lnTo>
                    <a:pt x="794379" y="116155"/>
                  </a:lnTo>
                  <a:lnTo>
                    <a:pt x="846276" y="132151"/>
                  </a:lnTo>
                  <a:lnTo>
                    <a:pt x="897171" y="149004"/>
                  </a:lnTo>
                  <a:lnTo>
                    <a:pt x="946998" y="166682"/>
                  </a:lnTo>
                  <a:lnTo>
                    <a:pt x="995688" y="185154"/>
                  </a:lnTo>
                  <a:lnTo>
                    <a:pt x="1043176" y="204388"/>
                  </a:lnTo>
                  <a:lnTo>
                    <a:pt x="1089395" y="224352"/>
                  </a:lnTo>
                  <a:lnTo>
                    <a:pt x="1134278" y="245015"/>
                  </a:lnTo>
                  <a:lnTo>
                    <a:pt x="1177757" y="266345"/>
                  </a:lnTo>
                  <a:lnTo>
                    <a:pt x="1219768" y="288309"/>
                  </a:lnTo>
                  <a:lnTo>
                    <a:pt x="1260241" y="310876"/>
                  </a:lnTo>
                  <a:lnTo>
                    <a:pt x="1299112" y="334016"/>
                  </a:lnTo>
                  <a:lnTo>
                    <a:pt x="1336313" y="357694"/>
                  </a:lnTo>
                  <a:lnTo>
                    <a:pt x="1371776" y="381881"/>
                  </a:lnTo>
                  <a:lnTo>
                    <a:pt x="1405437" y="406544"/>
                  </a:lnTo>
                  <a:lnTo>
                    <a:pt x="1437226" y="431651"/>
                  </a:lnTo>
                  <a:lnTo>
                    <a:pt x="1467079" y="457172"/>
                  </a:lnTo>
                  <a:lnTo>
                    <a:pt x="1520706" y="509323"/>
                  </a:lnTo>
                  <a:lnTo>
                    <a:pt x="1565782" y="562744"/>
                  </a:lnTo>
                  <a:lnTo>
                    <a:pt x="1601774" y="617182"/>
                  </a:lnTo>
                  <a:lnTo>
                    <a:pt x="1628147" y="672381"/>
                  </a:lnTo>
                  <a:lnTo>
                    <a:pt x="1644367" y="728088"/>
                  </a:lnTo>
                  <a:lnTo>
                    <a:pt x="1649899" y="784049"/>
                  </a:lnTo>
                  <a:lnTo>
                    <a:pt x="1647515" y="820790"/>
                  </a:lnTo>
                  <a:lnTo>
                    <a:pt x="1628853" y="893984"/>
                  </a:lnTo>
                  <a:lnTo>
                    <a:pt x="1612876" y="930293"/>
                  </a:lnTo>
                  <a:lnTo>
                    <a:pt x="1592671" y="966316"/>
                  </a:lnTo>
                  <a:lnTo>
                    <a:pt x="1568388" y="1001979"/>
                  </a:lnTo>
                  <a:lnTo>
                    <a:pt x="1540179" y="1037212"/>
                  </a:lnTo>
                  <a:lnTo>
                    <a:pt x="1508194" y="1071943"/>
                  </a:lnTo>
                  <a:lnTo>
                    <a:pt x="1472585" y="1106099"/>
                  </a:lnTo>
                  <a:lnTo>
                    <a:pt x="1433502" y="1139609"/>
                  </a:lnTo>
                  <a:lnTo>
                    <a:pt x="1391097" y="1172402"/>
                  </a:lnTo>
                  <a:lnTo>
                    <a:pt x="1345521" y="1204404"/>
                  </a:lnTo>
                  <a:lnTo>
                    <a:pt x="1296924" y="1235546"/>
                  </a:lnTo>
                  <a:lnTo>
                    <a:pt x="1245458" y="1265754"/>
                  </a:lnTo>
                  <a:lnTo>
                    <a:pt x="1191273" y="1294957"/>
                  </a:lnTo>
                  <a:lnTo>
                    <a:pt x="1134521" y="1323084"/>
                  </a:lnTo>
                  <a:lnTo>
                    <a:pt x="1091721" y="1342822"/>
                  </a:lnTo>
                  <a:lnTo>
                    <a:pt x="1047701" y="1361926"/>
                  </a:lnTo>
                  <a:lnTo>
                    <a:pt x="1002519" y="1380366"/>
                  </a:lnTo>
                  <a:lnTo>
                    <a:pt x="956234" y="1398116"/>
                  </a:lnTo>
                  <a:lnTo>
                    <a:pt x="908903" y="1415149"/>
                  </a:lnTo>
                  <a:lnTo>
                    <a:pt x="860584" y="1431436"/>
                  </a:lnTo>
                  <a:lnTo>
                    <a:pt x="811336" y="1446949"/>
                  </a:lnTo>
                  <a:lnTo>
                    <a:pt x="761217" y="1461662"/>
                  </a:lnTo>
                  <a:lnTo>
                    <a:pt x="710284" y="1475547"/>
                  </a:lnTo>
                  <a:lnTo>
                    <a:pt x="658597" y="1488575"/>
                  </a:lnTo>
                  <a:lnTo>
                    <a:pt x="606212" y="1500720"/>
                  </a:lnTo>
                  <a:lnTo>
                    <a:pt x="557631" y="1511053"/>
                  </a:lnTo>
                  <a:lnTo>
                    <a:pt x="508557" y="1520599"/>
                  </a:lnTo>
                  <a:lnTo>
                    <a:pt x="459035" y="1529337"/>
                  </a:lnTo>
                  <a:lnTo>
                    <a:pt x="409112" y="1537246"/>
                  </a:lnTo>
                  <a:lnTo>
                    <a:pt x="358830" y="1544303"/>
                  </a:lnTo>
                  <a:lnTo>
                    <a:pt x="308236" y="1550489"/>
                  </a:lnTo>
                  <a:lnTo>
                    <a:pt x="270111" y="1554543"/>
                  </a:lnTo>
                  <a:lnTo>
                    <a:pt x="231855" y="1558086"/>
                  </a:lnTo>
                  <a:lnTo>
                    <a:pt x="193485" y="1561108"/>
                  </a:lnTo>
                  <a:lnTo>
                    <a:pt x="155021" y="1563601"/>
                  </a:lnTo>
                  <a:lnTo>
                    <a:pt x="116481" y="1565556"/>
                  </a:lnTo>
                  <a:lnTo>
                    <a:pt x="114872" y="156562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6592" y="3159412"/>
              <a:ext cx="106162" cy="8196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099624" y="2241231"/>
            <a:ext cx="944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</a:t>
            </a:r>
            <a:r>
              <a:rPr sz="1800" spc="-37" baseline="-32407" dirty="0">
                <a:latin typeface="Arial MT"/>
                <a:cs typeface="Arial MT"/>
              </a:rPr>
              <a:t>t</a:t>
            </a:r>
            <a:endParaRPr sz="1800" baseline="-32407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48800" y="1595678"/>
            <a:ext cx="1924050" cy="1617345"/>
            <a:chOff x="1548800" y="1595678"/>
            <a:chExt cx="1924050" cy="1617345"/>
          </a:xfrm>
        </p:grpSpPr>
        <p:sp>
          <p:nvSpPr>
            <p:cNvPr id="9" name="object 9"/>
            <p:cNvSpPr/>
            <p:nvPr/>
          </p:nvSpPr>
          <p:spPr>
            <a:xfrm>
              <a:off x="1558325" y="1636665"/>
              <a:ext cx="1905000" cy="1566545"/>
            </a:xfrm>
            <a:custGeom>
              <a:avLst/>
              <a:gdLst/>
              <a:ahLst/>
              <a:cxnLst/>
              <a:rect l="l" t="t" r="r" b="b"/>
              <a:pathLst>
                <a:path w="1905000" h="1566545">
                  <a:moveTo>
                    <a:pt x="1904649" y="1566234"/>
                  </a:moveTo>
                  <a:lnTo>
                    <a:pt x="1843872" y="1565706"/>
                  </a:lnTo>
                  <a:lnTo>
                    <a:pt x="1783149" y="1564135"/>
                  </a:lnTo>
                  <a:lnTo>
                    <a:pt x="1722536" y="1561545"/>
                  </a:lnTo>
                  <a:lnTo>
                    <a:pt x="1662088" y="1557958"/>
                  </a:lnTo>
                  <a:lnTo>
                    <a:pt x="1601860" y="1553396"/>
                  </a:lnTo>
                  <a:lnTo>
                    <a:pt x="1541907" y="1547884"/>
                  </a:lnTo>
                  <a:lnTo>
                    <a:pt x="1482285" y="1541442"/>
                  </a:lnTo>
                  <a:lnTo>
                    <a:pt x="1423047" y="1534094"/>
                  </a:lnTo>
                  <a:lnTo>
                    <a:pt x="1364249" y="1525863"/>
                  </a:lnTo>
                  <a:lnTo>
                    <a:pt x="1305947" y="1516770"/>
                  </a:lnTo>
                  <a:lnTo>
                    <a:pt x="1248195" y="1506840"/>
                  </a:lnTo>
                  <a:lnTo>
                    <a:pt x="1191048" y="1496093"/>
                  </a:lnTo>
                  <a:lnTo>
                    <a:pt x="1134562" y="1484554"/>
                  </a:lnTo>
                  <a:lnTo>
                    <a:pt x="1078791" y="1472245"/>
                  </a:lnTo>
                  <a:lnTo>
                    <a:pt x="1023791" y="1459188"/>
                  </a:lnTo>
                  <a:lnTo>
                    <a:pt x="969616" y="1445406"/>
                  </a:lnTo>
                  <a:lnTo>
                    <a:pt x="916322" y="1430921"/>
                  </a:lnTo>
                  <a:lnTo>
                    <a:pt x="863963" y="1415757"/>
                  </a:lnTo>
                  <a:lnTo>
                    <a:pt x="812595" y="1399936"/>
                  </a:lnTo>
                  <a:lnTo>
                    <a:pt x="762273" y="1383481"/>
                  </a:lnTo>
                  <a:lnTo>
                    <a:pt x="713051" y="1366414"/>
                  </a:lnTo>
                  <a:lnTo>
                    <a:pt x="664985" y="1348758"/>
                  </a:lnTo>
                  <a:lnTo>
                    <a:pt x="618131" y="1330535"/>
                  </a:lnTo>
                  <a:lnTo>
                    <a:pt x="572542" y="1311769"/>
                  </a:lnTo>
                  <a:lnTo>
                    <a:pt x="528274" y="1292482"/>
                  </a:lnTo>
                  <a:lnTo>
                    <a:pt x="485382" y="1272696"/>
                  </a:lnTo>
                  <a:lnTo>
                    <a:pt x="443921" y="1252435"/>
                  </a:lnTo>
                  <a:lnTo>
                    <a:pt x="403946" y="1231720"/>
                  </a:lnTo>
                  <a:lnTo>
                    <a:pt x="365512" y="1210575"/>
                  </a:lnTo>
                  <a:lnTo>
                    <a:pt x="328675" y="1189022"/>
                  </a:lnTo>
                  <a:lnTo>
                    <a:pt x="293489" y="1167084"/>
                  </a:lnTo>
                  <a:lnTo>
                    <a:pt x="260009" y="1144784"/>
                  </a:lnTo>
                  <a:lnTo>
                    <a:pt x="228290" y="1122144"/>
                  </a:lnTo>
                  <a:lnTo>
                    <a:pt x="170358" y="1075934"/>
                  </a:lnTo>
                  <a:lnTo>
                    <a:pt x="120131" y="1028637"/>
                  </a:lnTo>
                  <a:lnTo>
                    <a:pt x="78050" y="980434"/>
                  </a:lnTo>
                  <a:lnTo>
                    <a:pt x="44556" y="931506"/>
                  </a:lnTo>
                  <a:lnTo>
                    <a:pt x="20090" y="882034"/>
                  </a:lnTo>
                  <a:lnTo>
                    <a:pt x="5091" y="832200"/>
                  </a:lnTo>
                  <a:lnTo>
                    <a:pt x="0" y="782184"/>
                  </a:lnTo>
                  <a:lnTo>
                    <a:pt x="2190" y="749524"/>
                  </a:lnTo>
                  <a:lnTo>
                    <a:pt x="19310" y="684405"/>
                  </a:lnTo>
                  <a:lnTo>
                    <a:pt x="52599" y="619891"/>
                  </a:lnTo>
                  <a:lnTo>
                    <a:pt x="75001" y="587987"/>
                  </a:lnTo>
                  <a:lnTo>
                    <a:pt x="101077" y="556385"/>
                  </a:lnTo>
                  <a:lnTo>
                    <a:pt x="130705" y="525137"/>
                  </a:lnTo>
                  <a:lnTo>
                    <a:pt x="163764" y="494291"/>
                  </a:lnTo>
                  <a:lnTo>
                    <a:pt x="200129" y="463899"/>
                  </a:lnTo>
                  <a:lnTo>
                    <a:pt x="239679" y="434012"/>
                  </a:lnTo>
                  <a:lnTo>
                    <a:pt x="282292" y="404679"/>
                  </a:lnTo>
                  <a:lnTo>
                    <a:pt x="327845" y="375951"/>
                  </a:lnTo>
                  <a:lnTo>
                    <a:pt x="376215" y="347878"/>
                  </a:lnTo>
                  <a:lnTo>
                    <a:pt x="427279" y="320512"/>
                  </a:lnTo>
                  <a:lnTo>
                    <a:pt x="480917" y="293901"/>
                  </a:lnTo>
                  <a:lnTo>
                    <a:pt x="537004" y="268097"/>
                  </a:lnTo>
                  <a:lnTo>
                    <a:pt x="595418" y="243150"/>
                  </a:lnTo>
                  <a:lnTo>
                    <a:pt x="637158" y="226408"/>
                  </a:lnTo>
                  <a:lnTo>
                    <a:pt x="679914" y="210117"/>
                  </a:lnTo>
                  <a:lnTo>
                    <a:pt x="723646" y="194295"/>
                  </a:lnTo>
                  <a:lnTo>
                    <a:pt x="768312" y="178958"/>
                  </a:lnTo>
                  <a:lnTo>
                    <a:pt x="813873" y="164122"/>
                  </a:lnTo>
                  <a:lnTo>
                    <a:pt x="860288" y="149806"/>
                  </a:lnTo>
                  <a:lnTo>
                    <a:pt x="907515" y="136024"/>
                  </a:lnTo>
                  <a:lnTo>
                    <a:pt x="955515" y="122795"/>
                  </a:lnTo>
                  <a:lnTo>
                    <a:pt x="1004246" y="110134"/>
                  </a:lnTo>
                  <a:lnTo>
                    <a:pt x="1053669" y="98059"/>
                  </a:lnTo>
                  <a:lnTo>
                    <a:pt x="1103742" y="86586"/>
                  </a:lnTo>
                  <a:lnTo>
                    <a:pt x="1154424" y="75732"/>
                  </a:lnTo>
                  <a:lnTo>
                    <a:pt x="1205676" y="65514"/>
                  </a:lnTo>
                  <a:lnTo>
                    <a:pt x="1253741" y="56609"/>
                  </a:lnTo>
                  <a:lnTo>
                    <a:pt x="1302229" y="48281"/>
                  </a:lnTo>
                  <a:lnTo>
                    <a:pt x="1351108" y="40541"/>
                  </a:lnTo>
                  <a:lnTo>
                    <a:pt x="1400345" y="33405"/>
                  </a:lnTo>
                  <a:lnTo>
                    <a:pt x="1449907" y="26884"/>
                  </a:lnTo>
                  <a:lnTo>
                    <a:pt x="1499763" y="20993"/>
                  </a:lnTo>
                  <a:lnTo>
                    <a:pt x="1549879" y="15745"/>
                  </a:lnTo>
                  <a:lnTo>
                    <a:pt x="1593918" y="11691"/>
                  </a:lnTo>
                  <a:lnTo>
                    <a:pt x="1638110" y="8148"/>
                  </a:lnTo>
                  <a:lnTo>
                    <a:pt x="1682434" y="5126"/>
                  </a:lnTo>
                  <a:lnTo>
                    <a:pt x="1726866" y="2633"/>
                  </a:lnTo>
                  <a:lnTo>
                    <a:pt x="1771385" y="678"/>
                  </a:lnTo>
                  <a:lnTo>
                    <a:pt x="1790965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9251" y="1595678"/>
              <a:ext cx="106002" cy="819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80750" y="2098818"/>
            <a:ext cx="830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25" dirty="0">
                <a:latin typeface="Arial MT"/>
                <a:cs typeface="Arial MT"/>
              </a:rPr>
              <a:t> s</a:t>
            </a:r>
            <a:r>
              <a:rPr sz="1800" spc="-37" baseline="-32407" dirty="0">
                <a:latin typeface="Arial MT"/>
                <a:cs typeface="Arial MT"/>
              </a:rPr>
              <a:t>t</a:t>
            </a:r>
            <a:endParaRPr sz="1800" baseline="-32407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Reinforcement</a:t>
            </a:r>
            <a:r>
              <a:rPr sz="2800" spc="-120" dirty="0"/>
              <a:t> </a:t>
            </a:r>
            <a:r>
              <a:rPr sz="2800" spc="-10" dirty="0"/>
              <a:t>Learning</a:t>
            </a:r>
            <a:endParaRPr sz="2800"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07774385-E343-1846-BF96-FB972A78F5E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00"/>
              </a:spcBef>
            </a:pPr>
            <a:r>
              <a:rPr dirty="0"/>
              <a:t>Variance</a:t>
            </a:r>
            <a:r>
              <a:rPr spc="-40" dirty="0"/>
              <a:t> </a:t>
            </a:r>
            <a:r>
              <a:rPr spc="-10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662" y="1012706"/>
            <a:ext cx="749300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Gradient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estimator: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sz="1800" b="1" dirty="0">
                <a:latin typeface="Arial"/>
                <a:cs typeface="Arial"/>
              </a:rPr>
              <a:t>First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idea: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Push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probabilities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seen,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only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cumulative </a:t>
            </a:r>
            <a:r>
              <a:rPr sz="1800" dirty="0">
                <a:latin typeface="Arial MT"/>
                <a:cs typeface="Arial MT"/>
              </a:rPr>
              <a:t>future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reward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state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662" y="3222506"/>
            <a:ext cx="6198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Second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idea: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discount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factor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Cambria"/>
                <a:cs typeface="Cambria"/>
              </a:rPr>
              <a:t>γ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ignore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delayed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effects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8950" y="3623625"/>
            <a:ext cx="4368075" cy="8123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8950" y="2400349"/>
            <a:ext cx="3893150" cy="8123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90224" y="975224"/>
            <a:ext cx="3992300" cy="635999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84BF171B-EA04-EB49-B9C8-30C3D28AE0F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Variance</a:t>
            </a:r>
            <a:r>
              <a:rPr spc="-45" dirty="0"/>
              <a:t> </a:t>
            </a:r>
            <a:r>
              <a:rPr dirty="0"/>
              <a:t>reduction:</a:t>
            </a:r>
            <a:r>
              <a:rPr spc="-45" dirty="0"/>
              <a:t> </a:t>
            </a:r>
            <a:r>
              <a:rPr spc="-10" dirty="0"/>
              <a:t>Baseline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174093"/>
            <a:ext cx="7822565" cy="25095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27685" algn="just">
              <a:lnSpc>
                <a:spcPct val="100699"/>
              </a:lnSpc>
              <a:spcBef>
                <a:spcPts val="85"/>
              </a:spcBef>
            </a:pPr>
            <a:r>
              <a:rPr sz="1800" b="1" dirty="0">
                <a:latin typeface="Arial"/>
                <a:cs typeface="Arial"/>
              </a:rPr>
              <a:t>Problem: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trajectory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isn’t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necessarily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meaningful.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For </a:t>
            </a:r>
            <a:r>
              <a:rPr sz="1800" dirty="0">
                <a:latin typeface="Arial MT"/>
                <a:cs typeface="Arial MT"/>
              </a:rPr>
              <a:t>example,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rewards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positive,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keep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pushing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probabilities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of </a:t>
            </a:r>
            <a:r>
              <a:rPr sz="1800" spc="-10" dirty="0">
                <a:latin typeface="Arial MT"/>
                <a:cs typeface="Arial MT"/>
              </a:rPr>
              <a:t>actions.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What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important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then?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Whether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reward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worse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you </a:t>
            </a:r>
            <a:r>
              <a:rPr sz="1800" dirty="0">
                <a:latin typeface="Arial MT"/>
                <a:cs typeface="Arial MT"/>
              </a:rPr>
              <a:t>expect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get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Arial MT"/>
              <a:cs typeface="Arial MT"/>
            </a:endParaRPr>
          </a:p>
          <a:p>
            <a:pPr marL="12700" marR="1821180">
              <a:lnSpc>
                <a:spcPct val="100699"/>
              </a:lnSpc>
            </a:pPr>
            <a:r>
              <a:rPr sz="1800" b="1" dirty="0">
                <a:latin typeface="Arial"/>
                <a:cs typeface="Arial"/>
              </a:rPr>
              <a:t>Idea: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Introduce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baseline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dependent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state. </a:t>
            </a:r>
            <a:r>
              <a:rPr sz="1800" dirty="0">
                <a:latin typeface="Arial MT"/>
                <a:cs typeface="Arial MT"/>
              </a:rPr>
              <a:t>Concretely,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estimator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now: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5201" y="3745425"/>
            <a:ext cx="4812325" cy="766674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DF955774-02E6-184A-92FB-25E64F0A3FD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2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choose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baseline?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3538" y="1058700"/>
            <a:ext cx="4812325" cy="7666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9425" y="1965456"/>
            <a:ext cx="756665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simple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baseline: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constant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moving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average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rewards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experienced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</a:t>
            </a:r>
            <a:r>
              <a:rPr sz="1800" spc="-25" dirty="0">
                <a:latin typeface="Arial MT"/>
                <a:cs typeface="Arial MT"/>
              </a:rPr>
              <a:t> far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10" dirty="0">
                <a:latin typeface="Arial MT"/>
                <a:cs typeface="Arial MT"/>
              </a:rPr>
              <a:t> trajectories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6868DEC-8EBD-594A-B51A-2AC28EFCD8D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2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choose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baseline?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425" y="1965456"/>
            <a:ext cx="7566659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simple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baseline: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constant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moving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average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rewards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experienced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</a:t>
            </a:r>
            <a:r>
              <a:rPr sz="1800" spc="-25" dirty="0">
                <a:latin typeface="Arial MT"/>
                <a:cs typeface="Arial MT"/>
              </a:rPr>
              <a:t> far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10" dirty="0">
                <a:latin typeface="Arial MT"/>
                <a:cs typeface="Arial MT"/>
              </a:rPr>
              <a:t> trajectories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Arial MT"/>
              <a:cs typeface="Arial MT"/>
            </a:endParaRPr>
          </a:p>
          <a:p>
            <a:pPr marL="12700" marR="382270">
              <a:lnSpc>
                <a:spcPct val="100699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Variance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reduction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techniques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typically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“Vanilla REINFORCE”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3538" y="1058700"/>
            <a:ext cx="4812325" cy="766674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0CC8BA2A-9850-2E44-9075-92E0AF3F54B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2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choose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baseline?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5625" y="1051055"/>
            <a:ext cx="7783830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baseline: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push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if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expected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value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what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should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get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from </a:t>
            </a:r>
            <a:r>
              <a:rPr sz="1800" b="1" dirty="0">
                <a:latin typeface="Arial"/>
                <a:cs typeface="Arial"/>
              </a:rPr>
              <a:t>that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state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Q: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What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does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remind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you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of?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3CAC051-F924-6145-9696-CA1799CEDCF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2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choose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baseline?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5625" y="1051055"/>
            <a:ext cx="7783830" cy="19570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baseline: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push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if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expected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value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what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should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get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from </a:t>
            </a:r>
            <a:r>
              <a:rPr sz="1800" b="1" dirty="0">
                <a:latin typeface="Arial"/>
                <a:cs typeface="Arial"/>
              </a:rPr>
              <a:t>that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state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 marR="4372610">
              <a:lnSpc>
                <a:spcPct val="201399"/>
              </a:lnSpc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Q: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What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does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remind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you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of?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A: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Q-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function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value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function!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CAD3A30-F1EA-4C4D-814F-25136B645D8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2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choose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baseline?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250" y="1051055"/>
            <a:ext cx="7863840" cy="26054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0010" marR="17780" algn="just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baseline: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push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if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expected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value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what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should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get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from </a:t>
            </a:r>
            <a:r>
              <a:rPr sz="1800" b="1" dirty="0">
                <a:latin typeface="Arial"/>
                <a:cs typeface="Arial"/>
              </a:rPr>
              <a:t>that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state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80010" marR="4385310">
              <a:lnSpc>
                <a:spcPct val="201399"/>
              </a:lnSpc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Q: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What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does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remind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you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of?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A: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Q-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function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value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function!</a:t>
            </a:r>
            <a:endParaRPr sz="18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765"/>
              </a:spcBef>
            </a:pPr>
            <a:r>
              <a:rPr sz="1800" dirty="0">
                <a:latin typeface="Arial MT"/>
                <a:cs typeface="Arial MT"/>
              </a:rPr>
              <a:t>Intuitively,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happy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baseline="-32407" dirty="0">
                <a:latin typeface="Arial MT"/>
                <a:cs typeface="Arial MT"/>
              </a:rPr>
              <a:t>t</a:t>
            </a:r>
            <a:r>
              <a:rPr sz="1800" spc="232" baseline="-3240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baseline="-32407" dirty="0">
                <a:latin typeface="Arial MT"/>
                <a:cs typeface="Arial MT"/>
              </a:rPr>
              <a:t>t</a:t>
            </a:r>
            <a:r>
              <a:rPr sz="1800" spc="232" baseline="-32407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if</a:t>
            </a:r>
            <a:endParaRPr sz="18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large.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contrary,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unhappy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it’s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small.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7025" y="3106638"/>
            <a:ext cx="2066374" cy="256549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37292D59-E76C-4E4D-8913-5889E2DF985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2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choose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baseline?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550" y="1051055"/>
            <a:ext cx="7889240" cy="3157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2710" marR="30480" algn="just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baseline: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push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probability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if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expected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value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what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should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get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from </a:t>
            </a:r>
            <a:r>
              <a:rPr sz="1800" b="1" dirty="0">
                <a:latin typeface="Arial"/>
                <a:cs typeface="Arial"/>
              </a:rPr>
              <a:t>that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state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92710" marR="4398010">
              <a:lnSpc>
                <a:spcPct val="201399"/>
              </a:lnSpc>
            </a:pP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Q: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What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does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remind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you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Arial MT"/>
                <a:cs typeface="Arial MT"/>
              </a:rPr>
              <a:t>of?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A: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Q-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function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value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function!</a:t>
            </a:r>
            <a:endParaRPr sz="18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765"/>
              </a:spcBef>
            </a:pPr>
            <a:r>
              <a:rPr sz="1800" dirty="0">
                <a:latin typeface="Arial MT"/>
                <a:cs typeface="Arial MT"/>
              </a:rPr>
              <a:t>Intuitively,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happy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baseline="-32407" dirty="0">
                <a:latin typeface="Arial MT"/>
                <a:cs typeface="Arial MT"/>
              </a:rPr>
              <a:t>t</a:t>
            </a:r>
            <a:r>
              <a:rPr sz="1800" spc="232" baseline="-3240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baseline="-32407" dirty="0">
                <a:latin typeface="Arial MT"/>
                <a:cs typeface="Arial MT"/>
              </a:rPr>
              <a:t>t</a:t>
            </a:r>
            <a:r>
              <a:rPr sz="1800" spc="232" baseline="-32407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if</a:t>
            </a:r>
            <a:endParaRPr sz="18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large.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contrary,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unhappy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it’s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small.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estimator: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3750" y="3944526"/>
            <a:ext cx="4827375" cy="495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7025" y="3106638"/>
            <a:ext cx="2066374" cy="256549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77FA3BCF-85C1-CA47-ABDA-56A9304F88A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Actor-Critic</a:t>
            </a:r>
            <a:r>
              <a:rPr spc="-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425" y="974855"/>
            <a:ext cx="7365365" cy="333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Problem: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don’t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know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learn</a:t>
            </a:r>
            <a:r>
              <a:rPr sz="1800" spc="-10" dirty="0">
                <a:latin typeface="Arial MT"/>
                <a:cs typeface="Arial MT"/>
              </a:rPr>
              <a:t> them?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sz="1800" b="1" dirty="0">
                <a:latin typeface="Arial"/>
                <a:cs typeface="Arial"/>
              </a:rPr>
              <a:t>Yes,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Q-</a:t>
            </a:r>
            <a:r>
              <a:rPr sz="1800" dirty="0">
                <a:latin typeface="Arial MT"/>
                <a:cs typeface="Arial MT"/>
              </a:rPr>
              <a:t>learning!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combine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Gradients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Q-learning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training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both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actor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(the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policy)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critic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(the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Q-function).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Arial MT"/>
              <a:cs typeface="Arial MT"/>
            </a:endParaRPr>
          </a:p>
          <a:p>
            <a:pPr marL="469900" marR="156845" indent="-304800">
              <a:lnSpc>
                <a:spcPct val="100699"/>
              </a:lnSpc>
              <a:buChar char="-"/>
              <a:tabLst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decides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take,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critic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tells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actor </a:t>
            </a: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good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adjust</a:t>
            </a:r>
            <a:endParaRPr sz="1800">
              <a:latin typeface="Arial MT"/>
              <a:cs typeface="Arial MT"/>
            </a:endParaRPr>
          </a:p>
          <a:p>
            <a:pPr marL="469900" marR="67945" indent="-304800">
              <a:lnSpc>
                <a:spcPct val="100699"/>
              </a:lnSpc>
              <a:buChar char="-"/>
              <a:tabLst>
                <a:tab pos="469900" algn="l"/>
              </a:tabLst>
            </a:pPr>
            <a:r>
              <a:rPr sz="1800" dirty="0">
                <a:latin typeface="Arial MT"/>
                <a:cs typeface="Arial MT"/>
              </a:rPr>
              <a:t>Also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alleviates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task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critic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learn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values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(state,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action)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pairs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generated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policy</a:t>
            </a:r>
            <a:endParaRPr sz="1800">
              <a:latin typeface="Arial MT"/>
              <a:cs typeface="Arial MT"/>
            </a:endParaRPr>
          </a:p>
          <a:p>
            <a:pPr marL="469265" indent="-304165">
              <a:lnSpc>
                <a:spcPct val="100000"/>
              </a:lnSpc>
              <a:spcBef>
                <a:spcPts val="15"/>
              </a:spcBef>
              <a:buChar char="-"/>
              <a:tabLst>
                <a:tab pos="469265" algn="l"/>
              </a:tabLst>
            </a:pP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also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incorporate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Q-</a:t>
            </a:r>
            <a:r>
              <a:rPr sz="1800" dirty="0">
                <a:latin typeface="Arial MT"/>
                <a:cs typeface="Arial MT"/>
              </a:rPr>
              <a:t>learning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tricks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e.g.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experience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replay</a:t>
            </a:r>
            <a:endParaRPr sz="1800">
              <a:latin typeface="Arial MT"/>
              <a:cs typeface="Arial MT"/>
            </a:endParaRPr>
          </a:p>
          <a:p>
            <a:pPr marL="469900" marR="230504" indent="-304800">
              <a:lnSpc>
                <a:spcPct val="100699"/>
              </a:lnSpc>
              <a:buFont typeface="Arial MT"/>
              <a:buChar char="-"/>
              <a:tabLst>
                <a:tab pos="469900" algn="l"/>
              </a:tabLst>
            </a:pPr>
            <a:r>
              <a:rPr sz="1800" b="1" dirty="0">
                <a:latin typeface="Arial"/>
                <a:cs typeface="Arial"/>
              </a:rPr>
              <a:t>Remark: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advantage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function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much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expected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4650" y="4233600"/>
            <a:ext cx="2958249" cy="252199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236D65C9-6F8A-DE4F-B68A-EFFFAD34426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534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Actor-Critic</a:t>
            </a:r>
            <a:r>
              <a:rPr spc="-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550" y="990350"/>
            <a:ext cx="4107179" cy="128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Initialize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policy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parameters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Cambria"/>
                <a:cs typeface="Cambria"/>
              </a:rPr>
              <a:t>8</a:t>
            </a:r>
            <a:r>
              <a:rPr sz="1400" dirty="0">
                <a:latin typeface="Arial MT"/>
                <a:cs typeface="Arial MT"/>
              </a:rPr>
              <a:t>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critic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parameters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100" dirty="0">
                <a:latin typeface="Cambria"/>
                <a:cs typeface="Cambria"/>
              </a:rPr>
              <a:t>ø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ts val="1650"/>
              </a:lnSpc>
            </a:pPr>
            <a:r>
              <a:rPr sz="1400" b="1" dirty="0">
                <a:latin typeface="Arial"/>
                <a:cs typeface="Arial"/>
              </a:rPr>
              <a:t>For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iteration=1,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…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b="1" spc="-25" dirty="0">
                <a:latin typeface="Arial"/>
                <a:cs typeface="Arial"/>
              </a:rPr>
              <a:t>do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ts val="1664"/>
              </a:lnSpc>
            </a:pPr>
            <a:r>
              <a:rPr sz="1400" dirty="0">
                <a:latin typeface="Arial MT"/>
                <a:cs typeface="Arial MT"/>
              </a:rPr>
              <a:t>Sample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trajectories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under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current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policy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469900">
              <a:lnSpc>
                <a:spcPts val="1664"/>
              </a:lnSpc>
            </a:pPr>
            <a:r>
              <a:rPr sz="1400" b="1" dirty="0">
                <a:latin typeface="Arial"/>
                <a:cs typeface="Arial"/>
              </a:rPr>
              <a:t>For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i=1,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…,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 </a:t>
            </a:r>
            <a:r>
              <a:rPr sz="1400" b="1" spc="-25" dirty="0">
                <a:latin typeface="Arial"/>
                <a:cs typeface="Arial"/>
              </a:rPr>
              <a:t>do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ts val="1664"/>
              </a:lnSpc>
            </a:pPr>
            <a:r>
              <a:rPr sz="1400" b="1" dirty="0">
                <a:latin typeface="Arial"/>
                <a:cs typeface="Arial"/>
              </a:rPr>
              <a:t>For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t=1,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...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 </a:t>
            </a:r>
            <a:r>
              <a:rPr sz="1400" b="1" spc="-25" dirty="0">
                <a:latin typeface="Arial"/>
                <a:cs typeface="Arial"/>
              </a:rPr>
              <a:t>do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550" y="4133600"/>
            <a:ext cx="6470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End</a:t>
            </a:r>
            <a:r>
              <a:rPr sz="1400" b="1" spc="-25" dirty="0">
                <a:latin typeface="Arial"/>
                <a:cs typeface="Arial"/>
              </a:rPr>
              <a:t> for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575" y="1682087"/>
            <a:ext cx="671874" cy="156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6775" y="2325517"/>
            <a:ext cx="2298474" cy="49634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075575" y="3150237"/>
            <a:ext cx="2068195" cy="601345"/>
            <a:chOff x="1075575" y="3150237"/>
            <a:chExt cx="2068195" cy="60134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5575" y="3150237"/>
              <a:ext cx="2067649" cy="4442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575" y="3594537"/>
              <a:ext cx="824520" cy="15677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76775" y="2873012"/>
            <a:ext cx="2298474" cy="22607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5575" y="3822987"/>
            <a:ext cx="990722" cy="226074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09EAE348-95F7-D64A-9FEE-10140C53924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2975" y="1293525"/>
            <a:ext cx="1905000" cy="682625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FF9900"/>
                </a:solidFill>
                <a:latin typeface="Arial MT"/>
                <a:cs typeface="Arial MT"/>
              </a:rPr>
              <a:t>Agent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2975" y="2861649"/>
            <a:ext cx="1905000" cy="682625"/>
          </a:xfrm>
          <a:prstGeom prst="rect">
            <a:avLst/>
          </a:prstGeom>
          <a:solidFill>
            <a:srgbClr val="C9DAF7"/>
          </a:solidFill>
          <a:ln w="19049">
            <a:solidFill>
              <a:srgbClr val="4A86E7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1525"/>
              </a:spcBef>
            </a:pPr>
            <a:r>
              <a:rPr sz="1800" spc="-10" dirty="0">
                <a:solidFill>
                  <a:srgbClr val="4A86E7"/>
                </a:solidFill>
                <a:latin typeface="Arial MT"/>
                <a:cs typeface="Arial MT"/>
              </a:rPr>
              <a:t>Environment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58150" y="1625250"/>
            <a:ext cx="1669414" cy="1616710"/>
            <a:chOff x="5358150" y="1625250"/>
            <a:chExt cx="1669414" cy="1616710"/>
          </a:xfrm>
        </p:grpSpPr>
        <p:sp>
          <p:nvSpPr>
            <p:cNvPr id="5" name="object 5"/>
            <p:cNvSpPr/>
            <p:nvPr/>
          </p:nvSpPr>
          <p:spPr>
            <a:xfrm>
              <a:off x="5367675" y="1634775"/>
              <a:ext cx="1650364" cy="1565910"/>
            </a:xfrm>
            <a:custGeom>
              <a:avLst/>
              <a:gdLst/>
              <a:ahLst/>
              <a:cxnLst/>
              <a:rect l="l" t="t" r="r" b="b"/>
              <a:pathLst>
                <a:path w="1650365" h="1565910">
                  <a:moveTo>
                    <a:pt x="0" y="0"/>
                  </a:moveTo>
                  <a:lnTo>
                    <a:pt x="58913" y="661"/>
                  </a:lnTo>
                  <a:lnTo>
                    <a:pt x="117760" y="2624"/>
                  </a:lnTo>
                  <a:lnTo>
                    <a:pt x="176473" y="5857"/>
                  </a:lnTo>
                  <a:lnTo>
                    <a:pt x="234985" y="10328"/>
                  </a:lnTo>
                  <a:lnTo>
                    <a:pt x="293230" y="16006"/>
                  </a:lnTo>
                  <a:lnTo>
                    <a:pt x="351140" y="22858"/>
                  </a:lnTo>
                  <a:lnTo>
                    <a:pt x="408650" y="30853"/>
                  </a:lnTo>
                  <a:lnTo>
                    <a:pt x="465692" y="39960"/>
                  </a:lnTo>
                  <a:lnTo>
                    <a:pt x="522199" y="50146"/>
                  </a:lnTo>
                  <a:lnTo>
                    <a:pt x="578105" y="61379"/>
                  </a:lnTo>
                  <a:lnTo>
                    <a:pt x="633343" y="73629"/>
                  </a:lnTo>
                  <a:lnTo>
                    <a:pt x="687846" y="86862"/>
                  </a:lnTo>
                  <a:lnTo>
                    <a:pt x="741547" y="101048"/>
                  </a:lnTo>
                  <a:lnTo>
                    <a:pt x="794379" y="116155"/>
                  </a:lnTo>
                  <a:lnTo>
                    <a:pt x="846276" y="132151"/>
                  </a:lnTo>
                  <a:lnTo>
                    <a:pt x="897171" y="149004"/>
                  </a:lnTo>
                  <a:lnTo>
                    <a:pt x="946998" y="166682"/>
                  </a:lnTo>
                  <a:lnTo>
                    <a:pt x="995688" y="185154"/>
                  </a:lnTo>
                  <a:lnTo>
                    <a:pt x="1043176" y="204388"/>
                  </a:lnTo>
                  <a:lnTo>
                    <a:pt x="1089395" y="224352"/>
                  </a:lnTo>
                  <a:lnTo>
                    <a:pt x="1134278" y="245015"/>
                  </a:lnTo>
                  <a:lnTo>
                    <a:pt x="1177757" y="266345"/>
                  </a:lnTo>
                  <a:lnTo>
                    <a:pt x="1219768" y="288309"/>
                  </a:lnTo>
                  <a:lnTo>
                    <a:pt x="1260241" y="310876"/>
                  </a:lnTo>
                  <a:lnTo>
                    <a:pt x="1299112" y="334016"/>
                  </a:lnTo>
                  <a:lnTo>
                    <a:pt x="1336313" y="357694"/>
                  </a:lnTo>
                  <a:lnTo>
                    <a:pt x="1371776" y="381881"/>
                  </a:lnTo>
                  <a:lnTo>
                    <a:pt x="1405437" y="406544"/>
                  </a:lnTo>
                  <a:lnTo>
                    <a:pt x="1437226" y="431651"/>
                  </a:lnTo>
                  <a:lnTo>
                    <a:pt x="1467079" y="457172"/>
                  </a:lnTo>
                  <a:lnTo>
                    <a:pt x="1520706" y="509323"/>
                  </a:lnTo>
                  <a:lnTo>
                    <a:pt x="1565782" y="562744"/>
                  </a:lnTo>
                  <a:lnTo>
                    <a:pt x="1601774" y="617182"/>
                  </a:lnTo>
                  <a:lnTo>
                    <a:pt x="1628147" y="672381"/>
                  </a:lnTo>
                  <a:lnTo>
                    <a:pt x="1644367" y="728088"/>
                  </a:lnTo>
                  <a:lnTo>
                    <a:pt x="1649899" y="784049"/>
                  </a:lnTo>
                  <a:lnTo>
                    <a:pt x="1647515" y="820790"/>
                  </a:lnTo>
                  <a:lnTo>
                    <a:pt x="1628853" y="893984"/>
                  </a:lnTo>
                  <a:lnTo>
                    <a:pt x="1612876" y="930293"/>
                  </a:lnTo>
                  <a:lnTo>
                    <a:pt x="1592671" y="966316"/>
                  </a:lnTo>
                  <a:lnTo>
                    <a:pt x="1568388" y="1001979"/>
                  </a:lnTo>
                  <a:lnTo>
                    <a:pt x="1540179" y="1037212"/>
                  </a:lnTo>
                  <a:lnTo>
                    <a:pt x="1508194" y="1071943"/>
                  </a:lnTo>
                  <a:lnTo>
                    <a:pt x="1472585" y="1106099"/>
                  </a:lnTo>
                  <a:lnTo>
                    <a:pt x="1433502" y="1139609"/>
                  </a:lnTo>
                  <a:lnTo>
                    <a:pt x="1391097" y="1172402"/>
                  </a:lnTo>
                  <a:lnTo>
                    <a:pt x="1345521" y="1204404"/>
                  </a:lnTo>
                  <a:lnTo>
                    <a:pt x="1296924" y="1235546"/>
                  </a:lnTo>
                  <a:lnTo>
                    <a:pt x="1245458" y="1265754"/>
                  </a:lnTo>
                  <a:lnTo>
                    <a:pt x="1191273" y="1294957"/>
                  </a:lnTo>
                  <a:lnTo>
                    <a:pt x="1134521" y="1323084"/>
                  </a:lnTo>
                  <a:lnTo>
                    <a:pt x="1091721" y="1342822"/>
                  </a:lnTo>
                  <a:lnTo>
                    <a:pt x="1047701" y="1361926"/>
                  </a:lnTo>
                  <a:lnTo>
                    <a:pt x="1002519" y="1380366"/>
                  </a:lnTo>
                  <a:lnTo>
                    <a:pt x="956234" y="1398116"/>
                  </a:lnTo>
                  <a:lnTo>
                    <a:pt x="908903" y="1415149"/>
                  </a:lnTo>
                  <a:lnTo>
                    <a:pt x="860584" y="1431436"/>
                  </a:lnTo>
                  <a:lnTo>
                    <a:pt x="811336" y="1446949"/>
                  </a:lnTo>
                  <a:lnTo>
                    <a:pt x="761217" y="1461662"/>
                  </a:lnTo>
                  <a:lnTo>
                    <a:pt x="710284" y="1475547"/>
                  </a:lnTo>
                  <a:lnTo>
                    <a:pt x="658597" y="1488575"/>
                  </a:lnTo>
                  <a:lnTo>
                    <a:pt x="606212" y="1500720"/>
                  </a:lnTo>
                  <a:lnTo>
                    <a:pt x="557631" y="1511053"/>
                  </a:lnTo>
                  <a:lnTo>
                    <a:pt x="508557" y="1520599"/>
                  </a:lnTo>
                  <a:lnTo>
                    <a:pt x="459035" y="1529337"/>
                  </a:lnTo>
                  <a:lnTo>
                    <a:pt x="409112" y="1537246"/>
                  </a:lnTo>
                  <a:lnTo>
                    <a:pt x="358830" y="1544303"/>
                  </a:lnTo>
                  <a:lnTo>
                    <a:pt x="308236" y="1550489"/>
                  </a:lnTo>
                  <a:lnTo>
                    <a:pt x="270111" y="1554543"/>
                  </a:lnTo>
                  <a:lnTo>
                    <a:pt x="231855" y="1558086"/>
                  </a:lnTo>
                  <a:lnTo>
                    <a:pt x="193485" y="1561108"/>
                  </a:lnTo>
                  <a:lnTo>
                    <a:pt x="155021" y="1563601"/>
                  </a:lnTo>
                  <a:lnTo>
                    <a:pt x="116481" y="1565556"/>
                  </a:lnTo>
                  <a:lnTo>
                    <a:pt x="114872" y="156562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6592" y="3159412"/>
              <a:ext cx="106162" cy="8196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099624" y="2241231"/>
            <a:ext cx="944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</a:t>
            </a:r>
            <a:r>
              <a:rPr sz="1800" spc="-37" baseline="-32407" dirty="0">
                <a:latin typeface="Arial MT"/>
                <a:cs typeface="Arial MT"/>
              </a:rPr>
              <a:t>t</a:t>
            </a:r>
            <a:endParaRPr sz="1800" baseline="-32407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48800" y="1595678"/>
            <a:ext cx="1924050" cy="1617345"/>
            <a:chOff x="1548800" y="1595678"/>
            <a:chExt cx="1924050" cy="1617345"/>
          </a:xfrm>
        </p:grpSpPr>
        <p:sp>
          <p:nvSpPr>
            <p:cNvPr id="9" name="object 9"/>
            <p:cNvSpPr/>
            <p:nvPr/>
          </p:nvSpPr>
          <p:spPr>
            <a:xfrm>
              <a:off x="1558325" y="1636665"/>
              <a:ext cx="1905000" cy="1566545"/>
            </a:xfrm>
            <a:custGeom>
              <a:avLst/>
              <a:gdLst/>
              <a:ahLst/>
              <a:cxnLst/>
              <a:rect l="l" t="t" r="r" b="b"/>
              <a:pathLst>
                <a:path w="1905000" h="1566545">
                  <a:moveTo>
                    <a:pt x="1904649" y="1566234"/>
                  </a:moveTo>
                  <a:lnTo>
                    <a:pt x="1843872" y="1565706"/>
                  </a:lnTo>
                  <a:lnTo>
                    <a:pt x="1783149" y="1564135"/>
                  </a:lnTo>
                  <a:lnTo>
                    <a:pt x="1722536" y="1561545"/>
                  </a:lnTo>
                  <a:lnTo>
                    <a:pt x="1662088" y="1557958"/>
                  </a:lnTo>
                  <a:lnTo>
                    <a:pt x="1601860" y="1553396"/>
                  </a:lnTo>
                  <a:lnTo>
                    <a:pt x="1541907" y="1547884"/>
                  </a:lnTo>
                  <a:lnTo>
                    <a:pt x="1482285" y="1541442"/>
                  </a:lnTo>
                  <a:lnTo>
                    <a:pt x="1423047" y="1534094"/>
                  </a:lnTo>
                  <a:lnTo>
                    <a:pt x="1364249" y="1525863"/>
                  </a:lnTo>
                  <a:lnTo>
                    <a:pt x="1305947" y="1516770"/>
                  </a:lnTo>
                  <a:lnTo>
                    <a:pt x="1248195" y="1506840"/>
                  </a:lnTo>
                  <a:lnTo>
                    <a:pt x="1191048" y="1496093"/>
                  </a:lnTo>
                  <a:lnTo>
                    <a:pt x="1134562" y="1484554"/>
                  </a:lnTo>
                  <a:lnTo>
                    <a:pt x="1078791" y="1472245"/>
                  </a:lnTo>
                  <a:lnTo>
                    <a:pt x="1023791" y="1459188"/>
                  </a:lnTo>
                  <a:lnTo>
                    <a:pt x="969616" y="1445406"/>
                  </a:lnTo>
                  <a:lnTo>
                    <a:pt x="916322" y="1430921"/>
                  </a:lnTo>
                  <a:lnTo>
                    <a:pt x="863963" y="1415757"/>
                  </a:lnTo>
                  <a:lnTo>
                    <a:pt x="812595" y="1399936"/>
                  </a:lnTo>
                  <a:lnTo>
                    <a:pt x="762273" y="1383481"/>
                  </a:lnTo>
                  <a:lnTo>
                    <a:pt x="713051" y="1366414"/>
                  </a:lnTo>
                  <a:lnTo>
                    <a:pt x="664985" y="1348758"/>
                  </a:lnTo>
                  <a:lnTo>
                    <a:pt x="618131" y="1330535"/>
                  </a:lnTo>
                  <a:lnTo>
                    <a:pt x="572542" y="1311769"/>
                  </a:lnTo>
                  <a:lnTo>
                    <a:pt x="528274" y="1292482"/>
                  </a:lnTo>
                  <a:lnTo>
                    <a:pt x="485382" y="1272696"/>
                  </a:lnTo>
                  <a:lnTo>
                    <a:pt x="443921" y="1252435"/>
                  </a:lnTo>
                  <a:lnTo>
                    <a:pt x="403946" y="1231720"/>
                  </a:lnTo>
                  <a:lnTo>
                    <a:pt x="365512" y="1210575"/>
                  </a:lnTo>
                  <a:lnTo>
                    <a:pt x="328675" y="1189022"/>
                  </a:lnTo>
                  <a:lnTo>
                    <a:pt x="293489" y="1167084"/>
                  </a:lnTo>
                  <a:lnTo>
                    <a:pt x="260009" y="1144784"/>
                  </a:lnTo>
                  <a:lnTo>
                    <a:pt x="228290" y="1122144"/>
                  </a:lnTo>
                  <a:lnTo>
                    <a:pt x="170358" y="1075934"/>
                  </a:lnTo>
                  <a:lnTo>
                    <a:pt x="120131" y="1028637"/>
                  </a:lnTo>
                  <a:lnTo>
                    <a:pt x="78050" y="980434"/>
                  </a:lnTo>
                  <a:lnTo>
                    <a:pt x="44556" y="931506"/>
                  </a:lnTo>
                  <a:lnTo>
                    <a:pt x="20090" y="882034"/>
                  </a:lnTo>
                  <a:lnTo>
                    <a:pt x="5091" y="832200"/>
                  </a:lnTo>
                  <a:lnTo>
                    <a:pt x="0" y="782184"/>
                  </a:lnTo>
                  <a:lnTo>
                    <a:pt x="2190" y="749524"/>
                  </a:lnTo>
                  <a:lnTo>
                    <a:pt x="19310" y="684405"/>
                  </a:lnTo>
                  <a:lnTo>
                    <a:pt x="52599" y="619891"/>
                  </a:lnTo>
                  <a:lnTo>
                    <a:pt x="75001" y="587987"/>
                  </a:lnTo>
                  <a:lnTo>
                    <a:pt x="101077" y="556385"/>
                  </a:lnTo>
                  <a:lnTo>
                    <a:pt x="130705" y="525137"/>
                  </a:lnTo>
                  <a:lnTo>
                    <a:pt x="163764" y="494291"/>
                  </a:lnTo>
                  <a:lnTo>
                    <a:pt x="200129" y="463899"/>
                  </a:lnTo>
                  <a:lnTo>
                    <a:pt x="239679" y="434012"/>
                  </a:lnTo>
                  <a:lnTo>
                    <a:pt x="282292" y="404679"/>
                  </a:lnTo>
                  <a:lnTo>
                    <a:pt x="327845" y="375951"/>
                  </a:lnTo>
                  <a:lnTo>
                    <a:pt x="376215" y="347878"/>
                  </a:lnTo>
                  <a:lnTo>
                    <a:pt x="427279" y="320512"/>
                  </a:lnTo>
                  <a:lnTo>
                    <a:pt x="480917" y="293901"/>
                  </a:lnTo>
                  <a:lnTo>
                    <a:pt x="537004" y="268097"/>
                  </a:lnTo>
                  <a:lnTo>
                    <a:pt x="595418" y="243150"/>
                  </a:lnTo>
                  <a:lnTo>
                    <a:pt x="637158" y="226408"/>
                  </a:lnTo>
                  <a:lnTo>
                    <a:pt x="679914" y="210117"/>
                  </a:lnTo>
                  <a:lnTo>
                    <a:pt x="723646" y="194295"/>
                  </a:lnTo>
                  <a:lnTo>
                    <a:pt x="768312" y="178958"/>
                  </a:lnTo>
                  <a:lnTo>
                    <a:pt x="813873" y="164122"/>
                  </a:lnTo>
                  <a:lnTo>
                    <a:pt x="860288" y="149806"/>
                  </a:lnTo>
                  <a:lnTo>
                    <a:pt x="907515" y="136024"/>
                  </a:lnTo>
                  <a:lnTo>
                    <a:pt x="955515" y="122795"/>
                  </a:lnTo>
                  <a:lnTo>
                    <a:pt x="1004246" y="110134"/>
                  </a:lnTo>
                  <a:lnTo>
                    <a:pt x="1053669" y="98059"/>
                  </a:lnTo>
                  <a:lnTo>
                    <a:pt x="1103742" y="86586"/>
                  </a:lnTo>
                  <a:lnTo>
                    <a:pt x="1154424" y="75732"/>
                  </a:lnTo>
                  <a:lnTo>
                    <a:pt x="1205676" y="65514"/>
                  </a:lnTo>
                  <a:lnTo>
                    <a:pt x="1253741" y="56609"/>
                  </a:lnTo>
                  <a:lnTo>
                    <a:pt x="1302229" y="48281"/>
                  </a:lnTo>
                  <a:lnTo>
                    <a:pt x="1351108" y="40541"/>
                  </a:lnTo>
                  <a:lnTo>
                    <a:pt x="1400345" y="33405"/>
                  </a:lnTo>
                  <a:lnTo>
                    <a:pt x="1449907" y="26884"/>
                  </a:lnTo>
                  <a:lnTo>
                    <a:pt x="1499763" y="20993"/>
                  </a:lnTo>
                  <a:lnTo>
                    <a:pt x="1549879" y="15745"/>
                  </a:lnTo>
                  <a:lnTo>
                    <a:pt x="1593918" y="11691"/>
                  </a:lnTo>
                  <a:lnTo>
                    <a:pt x="1638110" y="8148"/>
                  </a:lnTo>
                  <a:lnTo>
                    <a:pt x="1682434" y="5126"/>
                  </a:lnTo>
                  <a:lnTo>
                    <a:pt x="1726866" y="2633"/>
                  </a:lnTo>
                  <a:lnTo>
                    <a:pt x="1771385" y="678"/>
                  </a:lnTo>
                  <a:lnTo>
                    <a:pt x="1790965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9251" y="1595678"/>
              <a:ext cx="106002" cy="819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80750" y="2098818"/>
            <a:ext cx="830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25" dirty="0">
                <a:latin typeface="Arial MT"/>
                <a:cs typeface="Arial MT"/>
              </a:rPr>
              <a:t> s</a:t>
            </a:r>
            <a:r>
              <a:rPr sz="1800" spc="-37" baseline="-32407" dirty="0">
                <a:latin typeface="Arial MT"/>
                <a:cs typeface="Arial MT"/>
              </a:rPr>
              <a:t>t</a:t>
            </a:r>
            <a:endParaRPr sz="1800" baseline="-32407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9500" y="2140568"/>
            <a:ext cx="1046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Reward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r</a:t>
            </a:r>
            <a:r>
              <a:rPr sz="1800" spc="-37" baseline="-32407" dirty="0">
                <a:latin typeface="Arial MT"/>
                <a:cs typeface="Arial MT"/>
              </a:rPr>
              <a:t>t</a:t>
            </a:r>
            <a:endParaRPr sz="1800" baseline="-32407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35850" y="1596752"/>
            <a:ext cx="1536700" cy="1616075"/>
            <a:chOff x="1935850" y="1596752"/>
            <a:chExt cx="1536700" cy="1616075"/>
          </a:xfrm>
        </p:grpSpPr>
        <p:sp>
          <p:nvSpPr>
            <p:cNvPr id="14" name="object 14"/>
            <p:cNvSpPr/>
            <p:nvPr/>
          </p:nvSpPr>
          <p:spPr>
            <a:xfrm>
              <a:off x="1945375" y="1637732"/>
              <a:ext cx="1517650" cy="1565275"/>
            </a:xfrm>
            <a:custGeom>
              <a:avLst/>
              <a:gdLst/>
              <a:ahLst/>
              <a:cxnLst/>
              <a:rect l="l" t="t" r="r" b="b"/>
              <a:pathLst>
                <a:path w="1517650" h="1565275">
                  <a:moveTo>
                    <a:pt x="1517599" y="1565167"/>
                  </a:moveTo>
                  <a:lnTo>
                    <a:pt x="1459243" y="1564400"/>
                  </a:lnTo>
                  <a:lnTo>
                    <a:pt x="1400963" y="1562127"/>
                  </a:lnTo>
                  <a:lnTo>
                    <a:pt x="1342836" y="1558386"/>
                  </a:lnTo>
                  <a:lnTo>
                    <a:pt x="1284939" y="1553218"/>
                  </a:lnTo>
                  <a:lnTo>
                    <a:pt x="1227349" y="1546662"/>
                  </a:lnTo>
                  <a:lnTo>
                    <a:pt x="1170143" y="1538758"/>
                  </a:lnTo>
                  <a:lnTo>
                    <a:pt x="1113397" y="1529545"/>
                  </a:lnTo>
                  <a:lnTo>
                    <a:pt x="1057188" y="1519064"/>
                  </a:lnTo>
                  <a:lnTo>
                    <a:pt x="1001592" y="1507353"/>
                  </a:lnTo>
                  <a:lnTo>
                    <a:pt x="946688" y="1494453"/>
                  </a:lnTo>
                  <a:lnTo>
                    <a:pt x="892551" y="1480403"/>
                  </a:lnTo>
                  <a:lnTo>
                    <a:pt x="839258" y="1465242"/>
                  </a:lnTo>
                  <a:lnTo>
                    <a:pt x="786887" y="1449011"/>
                  </a:lnTo>
                  <a:lnTo>
                    <a:pt x="735513" y="1431749"/>
                  </a:lnTo>
                  <a:lnTo>
                    <a:pt x="685213" y="1413496"/>
                  </a:lnTo>
                  <a:lnTo>
                    <a:pt x="636065" y="1394291"/>
                  </a:lnTo>
                  <a:lnTo>
                    <a:pt x="588145" y="1374173"/>
                  </a:lnTo>
                  <a:lnTo>
                    <a:pt x="541530" y="1353184"/>
                  </a:lnTo>
                  <a:lnTo>
                    <a:pt x="496296" y="1331362"/>
                  </a:lnTo>
                  <a:lnTo>
                    <a:pt x="452521" y="1308747"/>
                  </a:lnTo>
                  <a:lnTo>
                    <a:pt x="410281" y="1285378"/>
                  </a:lnTo>
                  <a:lnTo>
                    <a:pt x="369653" y="1261296"/>
                  </a:lnTo>
                  <a:lnTo>
                    <a:pt x="330714" y="1236539"/>
                  </a:lnTo>
                  <a:lnTo>
                    <a:pt x="293540" y="1211149"/>
                  </a:lnTo>
                  <a:lnTo>
                    <a:pt x="258208" y="1185163"/>
                  </a:lnTo>
                  <a:lnTo>
                    <a:pt x="224796" y="1158622"/>
                  </a:lnTo>
                  <a:lnTo>
                    <a:pt x="193379" y="1131566"/>
                  </a:lnTo>
                  <a:lnTo>
                    <a:pt x="164035" y="1104034"/>
                  </a:lnTo>
                  <a:lnTo>
                    <a:pt x="136840" y="1076066"/>
                  </a:lnTo>
                  <a:lnTo>
                    <a:pt x="89206" y="1018979"/>
                  </a:lnTo>
                  <a:lnTo>
                    <a:pt x="51091" y="960624"/>
                  </a:lnTo>
                  <a:lnTo>
                    <a:pt x="23109" y="901317"/>
                  </a:lnTo>
                  <a:lnTo>
                    <a:pt x="5873" y="841375"/>
                  </a:lnTo>
                  <a:lnTo>
                    <a:pt x="0" y="781117"/>
                  </a:lnTo>
                  <a:lnTo>
                    <a:pt x="2207" y="744376"/>
                  </a:lnTo>
                  <a:lnTo>
                    <a:pt x="19407" y="671183"/>
                  </a:lnTo>
                  <a:lnTo>
                    <a:pt x="34121" y="634873"/>
                  </a:lnTo>
                  <a:lnTo>
                    <a:pt x="52727" y="598850"/>
                  </a:lnTo>
                  <a:lnTo>
                    <a:pt x="75085" y="563187"/>
                  </a:lnTo>
                  <a:lnTo>
                    <a:pt x="101056" y="527954"/>
                  </a:lnTo>
                  <a:lnTo>
                    <a:pt x="130501" y="493223"/>
                  </a:lnTo>
                  <a:lnTo>
                    <a:pt x="163282" y="459067"/>
                  </a:lnTo>
                  <a:lnTo>
                    <a:pt x="199259" y="425557"/>
                  </a:lnTo>
                  <a:lnTo>
                    <a:pt x="238294" y="392764"/>
                  </a:lnTo>
                  <a:lnTo>
                    <a:pt x="280247" y="360762"/>
                  </a:lnTo>
                  <a:lnTo>
                    <a:pt x="324980" y="329620"/>
                  </a:lnTo>
                  <a:lnTo>
                    <a:pt x="372353" y="299412"/>
                  </a:lnTo>
                  <a:lnTo>
                    <a:pt x="422228" y="270209"/>
                  </a:lnTo>
                  <a:lnTo>
                    <a:pt x="474465" y="242082"/>
                  </a:lnTo>
                  <a:lnTo>
                    <a:pt x="517863" y="220404"/>
                  </a:lnTo>
                  <a:lnTo>
                    <a:pt x="562613" y="199499"/>
                  </a:lnTo>
                  <a:lnTo>
                    <a:pt x="608643" y="179401"/>
                  </a:lnTo>
                  <a:lnTo>
                    <a:pt x="655884" y="160149"/>
                  </a:lnTo>
                  <a:lnTo>
                    <a:pt x="704262" y="141779"/>
                  </a:lnTo>
                  <a:lnTo>
                    <a:pt x="753709" y="124328"/>
                  </a:lnTo>
                  <a:lnTo>
                    <a:pt x="804152" y="107832"/>
                  </a:lnTo>
                  <a:lnTo>
                    <a:pt x="855519" y="92329"/>
                  </a:lnTo>
                  <a:lnTo>
                    <a:pt x="907741" y="77854"/>
                  </a:lnTo>
                  <a:lnTo>
                    <a:pt x="960746" y="64446"/>
                  </a:lnTo>
                  <a:lnTo>
                    <a:pt x="1014462" y="52140"/>
                  </a:lnTo>
                  <a:lnTo>
                    <a:pt x="1068819" y="40973"/>
                  </a:lnTo>
                  <a:lnTo>
                    <a:pt x="1123746" y="30983"/>
                  </a:lnTo>
                  <a:lnTo>
                    <a:pt x="1179171" y="22205"/>
                  </a:lnTo>
                  <a:lnTo>
                    <a:pt x="1235023" y="14677"/>
                  </a:lnTo>
                  <a:lnTo>
                    <a:pt x="1305330" y="7080"/>
                  </a:lnTo>
                  <a:lnTo>
                    <a:pt x="1376054" y="1565"/>
                  </a:lnTo>
                  <a:lnTo>
                    <a:pt x="1393784" y="520"/>
                  </a:lnTo>
                  <a:lnTo>
                    <a:pt x="1403937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8980" y="1596752"/>
              <a:ext cx="106279" cy="8196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Reinforcement</a:t>
            </a:r>
            <a:r>
              <a:rPr sz="2800" spc="-120" dirty="0"/>
              <a:t> </a:t>
            </a:r>
            <a:r>
              <a:rPr sz="2800" spc="-10" dirty="0"/>
              <a:t>Learning</a:t>
            </a:r>
            <a:endParaRPr sz="2800"/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F729CF1C-2B6A-A94E-A479-762AAFEDF74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REINFORCE</a:t>
            </a:r>
            <a:r>
              <a:rPr sz="2400" spc="-105" dirty="0"/>
              <a:t> </a:t>
            </a:r>
            <a:r>
              <a:rPr sz="2400" dirty="0"/>
              <a:t>in</a:t>
            </a:r>
            <a:r>
              <a:rPr sz="2400" spc="-100" dirty="0"/>
              <a:t> </a:t>
            </a:r>
            <a:r>
              <a:rPr sz="2400" dirty="0"/>
              <a:t>action:</a:t>
            </a:r>
            <a:r>
              <a:rPr sz="2400" spc="-105" dirty="0"/>
              <a:t> </a:t>
            </a:r>
            <a:r>
              <a:rPr sz="2400" dirty="0"/>
              <a:t>Recurrent</a:t>
            </a:r>
            <a:r>
              <a:rPr sz="2400" spc="-100" dirty="0"/>
              <a:t> </a:t>
            </a:r>
            <a:r>
              <a:rPr sz="2400" dirty="0"/>
              <a:t>Attention</a:t>
            </a:r>
            <a:r>
              <a:rPr sz="2400" spc="-100" dirty="0"/>
              <a:t> </a:t>
            </a:r>
            <a:r>
              <a:rPr sz="2400" dirty="0"/>
              <a:t>Model</a:t>
            </a:r>
            <a:r>
              <a:rPr sz="2400" spc="-105" dirty="0"/>
              <a:t> </a:t>
            </a:r>
            <a:r>
              <a:rPr sz="2400" spc="-10" dirty="0"/>
              <a:t>(RAM)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0774" y="1118200"/>
            <a:ext cx="1904074" cy="19040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2350" y="867988"/>
            <a:ext cx="7571105" cy="2535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Objective: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Image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Classification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Arial MT"/>
              <a:cs typeface="Arial MT"/>
            </a:endParaRPr>
          </a:p>
          <a:p>
            <a:pPr marL="12700" marR="2166620">
              <a:lnSpc>
                <a:spcPts val="1650"/>
              </a:lnSpc>
            </a:pPr>
            <a:r>
              <a:rPr sz="1400" dirty="0">
                <a:latin typeface="Arial MT"/>
                <a:cs typeface="Arial MT"/>
              </a:rPr>
              <a:t>Take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sequence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“glimpses”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selectively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focusing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regions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image,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predict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class</a:t>
            </a:r>
            <a:endParaRPr sz="1400">
              <a:latin typeface="Arial MT"/>
              <a:cs typeface="Arial MT"/>
            </a:endParaRPr>
          </a:p>
          <a:p>
            <a:pPr marL="469265" indent="-287655">
              <a:lnSpc>
                <a:spcPts val="1585"/>
              </a:lnSpc>
              <a:buChar char="-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Inspiration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human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perception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eye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movements</a:t>
            </a:r>
            <a:endParaRPr sz="1400">
              <a:latin typeface="Arial MT"/>
              <a:cs typeface="Arial MT"/>
            </a:endParaRPr>
          </a:p>
          <a:p>
            <a:pPr marL="469265" indent="-287655">
              <a:lnSpc>
                <a:spcPts val="1650"/>
              </a:lnSpc>
              <a:buChar char="-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Saves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computational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resources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=&gt;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scalability</a:t>
            </a:r>
            <a:endParaRPr sz="1400">
              <a:latin typeface="Arial MT"/>
              <a:cs typeface="Arial MT"/>
            </a:endParaRPr>
          </a:p>
          <a:p>
            <a:pPr marL="469265" indent="-287655">
              <a:lnSpc>
                <a:spcPts val="1664"/>
              </a:lnSpc>
              <a:buChar char="-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Able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ignore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clutter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/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irrelevant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parts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image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ts val="1664"/>
              </a:lnSpc>
            </a:pPr>
            <a:r>
              <a:rPr sz="1400" b="1" dirty="0">
                <a:latin typeface="Arial"/>
                <a:cs typeface="Arial"/>
              </a:rPr>
              <a:t>State: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Glimpses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far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0"/>
              </a:lnSpc>
            </a:pPr>
            <a:r>
              <a:rPr sz="1400" b="1" dirty="0">
                <a:latin typeface="Arial"/>
                <a:cs typeface="Arial"/>
              </a:rPr>
              <a:t>Action: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(x,y)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coordinates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(center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glimpse)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where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look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next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image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14"/>
              </a:lnSpc>
            </a:pPr>
            <a:r>
              <a:rPr sz="1400" b="1" dirty="0">
                <a:latin typeface="Arial"/>
                <a:cs typeface="Arial"/>
              </a:rPr>
              <a:t>Reward: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final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timestep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image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correctly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classified,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otherwise</a:t>
            </a:r>
            <a:endParaRPr sz="1400">
              <a:latin typeface="Arial MT"/>
              <a:cs typeface="Arial MT"/>
            </a:endParaRPr>
          </a:p>
          <a:p>
            <a:pPr marL="6944995">
              <a:lnSpc>
                <a:spcPts val="1630"/>
              </a:lnSpc>
            </a:pPr>
            <a:r>
              <a:rPr sz="1400" spc="-10" dirty="0">
                <a:latin typeface="Arial MT"/>
                <a:cs typeface="Arial MT"/>
              </a:rPr>
              <a:t>glimpse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54014" y="2090061"/>
            <a:ext cx="245110" cy="1094740"/>
            <a:chOff x="7454014" y="2090061"/>
            <a:chExt cx="245110" cy="1094740"/>
          </a:xfrm>
        </p:grpSpPr>
        <p:sp>
          <p:nvSpPr>
            <p:cNvPr id="6" name="object 6"/>
            <p:cNvSpPr/>
            <p:nvPr/>
          </p:nvSpPr>
          <p:spPr>
            <a:xfrm>
              <a:off x="7494412" y="2184407"/>
              <a:ext cx="195580" cy="991235"/>
            </a:xfrm>
            <a:custGeom>
              <a:avLst/>
              <a:gdLst/>
              <a:ahLst/>
              <a:cxnLst/>
              <a:rect l="l" t="t" r="r" b="b"/>
              <a:pathLst>
                <a:path w="195579" h="991235">
                  <a:moveTo>
                    <a:pt x="195112" y="990654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4014" y="2090061"/>
              <a:ext cx="80794" cy="10995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772224" y="4327640"/>
            <a:ext cx="11931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2014]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4ABEA4FB-0A81-5742-AEC5-D1FBA41754B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REINFORCE</a:t>
            </a:r>
            <a:r>
              <a:rPr sz="2400" spc="-105" dirty="0"/>
              <a:t> </a:t>
            </a:r>
            <a:r>
              <a:rPr sz="2400" dirty="0"/>
              <a:t>in</a:t>
            </a:r>
            <a:r>
              <a:rPr sz="2400" spc="-100" dirty="0"/>
              <a:t> </a:t>
            </a:r>
            <a:r>
              <a:rPr sz="2400" dirty="0"/>
              <a:t>action:</a:t>
            </a:r>
            <a:r>
              <a:rPr sz="2400" spc="-105" dirty="0"/>
              <a:t> </a:t>
            </a:r>
            <a:r>
              <a:rPr sz="2400" dirty="0"/>
              <a:t>Recurrent</a:t>
            </a:r>
            <a:r>
              <a:rPr sz="2400" spc="-100" dirty="0"/>
              <a:t> </a:t>
            </a:r>
            <a:r>
              <a:rPr sz="2400" dirty="0"/>
              <a:t>Attention</a:t>
            </a:r>
            <a:r>
              <a:rPr sz="2400" spc="-100" dirty="0"/>
              <a:t> </a:t>
            </a:r>
            <a:r>
              <a:rPr sz="2400" dirty="0"/>
              <a:t>Model</a:t>
            </a:r>
            <a:r>
              <a:rPr sz="2400" spc="-105" dirty="0"/>
              <a:t> </a:t>
            </a:r>
            <a:r>
              <a:rPr sz="2400" spc="-10" dirty="0"/>
              <a:t>(RAM)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0774" y="1118200"/>
            <a:ext cx="1904074" cy="19040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6850" y="867988"/>
            <a:ext cx="8617585" cy="338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Objective: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Image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Classification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Arial MT"/>
              <a:cs typeface="Arial MT"/>
            </a:endParaRPr>
          </a:p>
          <a:p>
            <a:pPr marL="78105" marR="3147695">
              <a:lnSpc>
                <a:spcPts val="1650"/>
              </a:lnSpc>
            </a:pPr>
            <a:r>
              <a:rPr sz="1400" dirty="0">
                <a:latin typeface="Arial MT"/>
                <a:cs typeface="Arial MT"/>
              </a:rPr>
              <a:t>Take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sequence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“glimpses”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selectively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focusing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regions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image,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predict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class</a:t>
            </a:r>
            <a:endParaRPr sz="1400">
              <a:latin typeface="Arial MT"/>
              <a:cs typeface="Arial MT"/>
            </a:endParaRPr>
          </a:p>
          <a:p>
            <a:pPr marL="535305" indent="-288290">
              <a:lnSpc>
                <a:spcPts val="1585"/>
              </a:lnSpc>
              <a:buChar char="-"/>
              <a:tabLst>
                <a:tab pos="535305" algn="l"/>
              </a:tabLst>
            </a:pPr>
            <a:r>
              <a:rPr sz="1400" dirty="0">
                <a:latin typeface="Arial MT"/>
                <a:cs typeface="Arial MT"/>
              </a:rPr>
              <a:t>Inspiration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human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perception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eye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movements</a:t>
            </a:r>
            <a:endParaRPr sz="1400">
              <a:latin typeface="Arial MT"/>
              <a:cs typeface="Arial MT"/>
            </a:endParaRPr>
          </a:p>
          <a:p>
            <a:pPr marL="535305" indent="-288290">
              <a:lnSpc>
                <a:spcPts val="1650"/>
              </a:lnSpc>
              <a:buChar char="-"/>
              <a:tabLst>
                <a:tab pos="535305" algn="l"/>
              </a:tabLst>
            </a:pPr>
            <a:r>
              <a:rPr sz="1400" dirty="0">
                <a:latin typeface="Arial MT"/>
                <a:cs typeface="Arial MT"/>
              </a:rPr>
              <a:t>Saves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computational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resources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=&gt;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scalability</a:t>
            </a:r>
            <a:endParaRPr sz="1400">
              <a:latin typeface="Arial MT"/>
              <a:cs typeface="Arial MT"/>
            </a:endParaRPr>
          </a:p>
          <a:p>
            <a:pPr marL="535305" indent="-288290">
              <a:lnSpc>
                <a:spcPts val="1664"/>
              </a:lnSpc>
              <a:buChar char="-"/>
              <a:tabLst>
                <a:tab pos="535305" algn="l"/>
              </a:tabLst>
            </a:pPr>
            <a:r>
              <a:rPr sz="1400" dirty="0">
                <a:latin typeface="Arial MT"/>
                <a:cs typeface="Arial MT"/>
              </a:rPr>
              <a:t>Able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ignore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clutter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/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irrelevant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parts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image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78105">
              <a:lnSpc>
                <a:spcPts val="1664"/>
              </a:lnSpc>
            </a:pPr>
            <a:r>
              <a:rPr sz="1400" b="1" dirty="0">
                <a:latin typeface="Arial"/>
                <a:cs typeface="Arial"/>
              </a:rPr>
              <a:t>State: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Glimpses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far</a:t>
            </a:r>
            <a:endParaRPr sz="1400">
              <a:latin typeface="Arial MT"/>
              <a:cs typeface="Arial MT"/>
            </a:endParaRPr>
          </a:p>
          <a:p>
            <a:pPr marL="78105">
              <a:lnSpc>
                <a:spcPts val="1650"/>
              </a:lnSpc>
            </a:pPr>
            <a:r>
              <a:rPr sz="1400" b="1" dirty="0">
                <a:latin typeface="Arial"/>
                <a:cs typeface="Arial"/>
              </a:rPr>
              <a:t>Action: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(x,y)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coordinates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(center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glimpse)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where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look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next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image</a:t>
            </a:r>
            <a:endParaRPr sz="1400">
              <a:latin typeface="Arial MT"/>
              <a:cs typeface="Arial MT"/>
            </a:endParaRPr>
          </a:p>
          <a:p>
            <a:pPr marL="78105">
              <a:lnSpc>
                <a:spcPts val="1614"/>
              </a:lnSpc>
            </a:pPr>
            <a:r>
              <a:rPr sz="1400" b="1" dirty="0">
                <a:latin typeface="Arial"/>
                <a:cs typeface="Arial"/>
              </a:rPr>
              <a:t>Reward: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final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timestep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image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correctly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classified,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otherwise</a:t>
            </a:r>
            <a:endParaRPr sz="1400">
              <a:latin typeface="Arial MT"/>
              <a:cs typeface="Arial MT"/>
            </a:endParaRPr>
          </a:p>
          <a:p>
            <a:pPr marL="7011034">
              <a:lnSpc>
                <a:spcPts val="1630"/>
              </a:lnSpc>
            </a:pPr>
            <a:r>
              <a:rPr sz="1400" spc="-10" dirty="0">
                <a:latin typeface="Arial MT"/>
                <a:cs typeface="Arial MT"/>
              </a:rPr>
              <a:t>glimpse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650"/>
              </a:lnSpc>
            </a:pPr>
            <a:r>
              <a:rPr sz="1400" dirty="0">
                <a:latin typeface="Arial MT"/>
                <a:cs typeface="Arial MT"/>
              </a:rPr>
              <a:t>Glimpsing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non-</a:t>
            </a:r>
            <a:r>
              <a:rPr sz="1400" dirty="0">
                <a:latin typeface="Arial MT"/>
                <a:cs typeface="Arial MT"/>
              </a:rPr>
              <a:t>differentiable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operation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=&gt;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learn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policy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how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take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glimpse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actions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REINFORCE </a:t>
            </a:r>
            <a:r>
              <a:rPr sz="1400" dirty="0">
                <a:latin typeface="Arial MT"/>
                <a:cs typeface="Arial MT"/>
              </a:rPr>
              <a:t>Given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glimpses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far,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RNN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output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next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action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54014" y="2090061"/>
            <a:ext cx="245110" cy="1094740"/>
            <a:chOff x="7454014" y="2090061"/>
            <a:chExt cx="245110" cy="1094740"/>
          </a:xfrm>
        </p:grpSpPr>
        <p:sp>
          <p:nvSpPr>
            <p:cNvPr id="6" name="object 6"/>
            <p:cNvSpPr/>
            <p:nvPr/>
          </p:nvSpPr>
          <p:spPr>
            <a:xfrm>
              <a:off x="7494412" y="2184407"/>
              <a:ext cx="195580" cy="991235"/>
            </a:xfrm>
            <a:custGeom>
              <a:avLst/>
              <a:gdLst/>
              <a:ahLst/>
              <a:cxnLst/>
              <a:rect l="l" t="t" r="r" b="b"/>
              <a:pathLst>
                <a:path w="195579" h="991235">
                  <a:moveTo>
                    <a:pt x="195112" y="990654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4014" y="2090061"/>
              <a:ext cx="80794" cy="10995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772224" y="4327640"/>
            <a:ext cx="11931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2014]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4BB148C6-692E-B341-A51F-6CABDA4AD96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375" y="3992748"/>
            <a:ext cx="597199" cy="5971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REINFORCE</a:t>
            </a:r>
            <a:r>
              <a:rPr sz="2400" spc="-105" dirty="0"/>
              <a:t> </a:t>
            </a:r>
            <a:r>
              <a:rPr sz="2400" dirty="0"/>
              <a:t>in</a:t>
            </a:r>
            <a:r>
              <a:rPr sz="2400" spc="-100" dirty="0"/>
              <a:t> </a:t>
            </a:r>
            <a:r>
              <a:rPr sz="2400" dirty="0"/>
              <a:t>action:</a:t>
            </a:r>
            <a:r>
              <a:rPr sz="2400" spc="-105" dirty="0"/>
              <a:t> </a:t>
            </a:r>
            <a:r>
              <a:rPr sz="2400" dirty="0"/>
              <a:t>Recurrent</a:t>
            </a:r>
            <a:r>
              <a:rPr sz="2400" spc="-100" dirty="0"/>
              <a:t> </a:t>
            </a:r>
            <a:r>
              <a:rPr sz="2400" dirty="0"/>
              <a:t>Attention</a:t>
            </a:r>
            <a:r>
              <a:rPr sz="2400" spc="-100" dirty="0"/>
              <a:t> </a:t>
            </a:r>
            <a:r>
              <a:rPr sz="2400" dirty="0"/>
              <a:t>Model</a:t>
            </a:r>
            <a:r>
              <a:rPr sz="2400" spc="-105" dirty="0"/>
              <a:t> </a:t>
            </a:r>
            <a:r>
              <a:rPr sz="2400" spc="-10" dirty="0"/>
              <a:t>(RAM)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406749" y="1527583"/>
            <a:ext cx="679450" cy="679450"/>
            <a:chOff x="1406749" y="1527583"/>
            <a:chExt cx="679450" cy="679450"/>
          </a:xfrm>
        </p:grpSpPr>
        <p:sp>
          <p:nvSpPr>
            <p:cNvPr id="5" name="object 5"/>
            <p:cNvSpPr/>
            <p:nvPr/>
          </p:nvSpPr>
          <p:spPr>
            <a:xfrm>
              <a:off x="1416274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6274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85825" y="2489837"/>
            <a:ext cx="721360" cy="257810"/>
          </a:xfrm>
          <a:prstGeom prst="rect">
            <a:avLst/>
          </a:prstGeom>
          <a:solidFill>
            <a:srgbClr val="FCE4CD"/>
          </a:solidFill>
          <a:ln w="19049">
            <a:solidFill>
              <a:srgbClr val="FF99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197" y="1528675"/>
            <a:ext cx="857400" cy="85739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725929" y="1350370"/>
            <a:ext cx="41275" cy="1139825"/>
            <a:chOff x="1725929" y="1350370"/>
            <a:chExt cx="41275" cy="1139825"/>
          </a:xfrm>
        </p:grpSpPr>
        <p:sp>
          <p:nvSpPr>
            <p:cNvPr id="10" name="object 10"/>
            <p:cNvSpPr/>
            <p:nvPr/>
          </p:nvSpPr>
          <p:spPr>
            <a:xfrm>
              <a:off x="1746424" y="225448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235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306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306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46424" y="139835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30692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0692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82583" y="1006504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1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1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85400" y="2756662"/>
            <a:ext cx="721360" cy="901700"/>
            <a:chOff x="1385400" y="2756662"/>
            <a:chExt cx="721360" cy="90170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00" y="2987500"/>
              <a:ext cx="721199" cy="67044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46000" y="2804650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49"/>
                  </a:moveTo>
                  <a:lnTo>
                    <a:pt x="228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30495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0" y="43205"/>
                  </a:lnTo>
                  <a:lnTo>
                    <a:pt x="15786" y="0"/>
                  </a:lnTo>
                  <a:lnTo>
                    <a:pt x="31465" y="4324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30495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15786" y="0"/>
                  </a:lnTo>
                  <a:lnTo>
                    <a:pt x="0" y="43205"/>
                  </a:lnTo>
                  <a:lnTo>
                    <a:pt x="31465" y="4324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02410" y="2451988"/>
            <a:ext cx="5397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9370">
              <a:lnSpc>
                <a:spcPts val="1650"/>
              </a:lnSpc>
              <a:spcBef>
                <a:spcPts val="180"/>
              </a:spcBef>
            </a:pPr>
            <a:r>
              <a:rPr sz="1400" b="1" spc="-10" dirty="0">
                <a:latin typeface="Arial"/>
                <a:cs typeface="Arial"/>
              </a:rPr>
              <a:t>Input image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72224" y="4327640"/>
            <a:ext cx="11931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2014]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A09F2792-E1CE-CE42-B598-248BBD66710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7583"/>
            <a:ext cx="9144000" cy="3616325"/>
            <a:chOff x="0" y="1527583"/>
            <a:chExt cx="9144000" cy="3616325"/>
          </a:xfrm>
        </p:grpSpPr>
        <p:sp>
          <p:nvSpPr>
            <p:cNvPr id="3" name="object 3"/>
            <p:cNvSpPr/>
            <p:nvPr/>
          </p:nvSpPr>
          <p:spPr>
            <a:xfrm>
              <a:off x="1416274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6274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5825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825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REINFORCE</a:t>
            </a:r>
            <a:r>
              <a:rPr sz="2400" spc="-105" dirty="0"/>
              <a:t> </a:t>
            </a:r>
            <a:r>
              <a:rPr sz="2400" dirty="0"/>
              <a:t>in</a:t>
            </a:r>
            <a:r>
              <a:rPr sz="2400" spc="-100" dirty="0"/>
              <a:t> </a:t>
            </a:r>
            <a:r>
              <a:rPr sz="2400" dirty="0"/>
              <a:t>action:</a:t>
            </a:r>
            <a:r>
              <a:rPr sz="2400" spc="-105" dirty="0"/>
              <a:t> </a:t>
            </a:r>
            <a:r>
              <a:rPr sz="2400" dirty="0"/>
              <a:t>Recurrent</a:t>
            </a:r>
            <a:r>
              <a:rPr sz="2400" spc="-100" dirty="0"/>
              <a:t> </a:t>
            </a:r>
            <a:r>
              <a:rPr sz="2400" dirty="0"/>
              <a:t>Attention</a:t>
            </a:r>
            <a:r>
              <a:rPr sz="2400" spc="-100" dirty="0"/>
              <a:t> </a:t>
            </a:r>
            <a:r>
              <a:rPr sz="2400" dirty="0"/>
              <a:t>Model</a:t>
            </a:r>
            <a:r>
              <a:rPr sz="2400" spc="-105" dirty="0"/>
              <a:t> </a:t>
            </a:r>
            <a:r>
              <a:rPr sz="2400" spc="-10" dirty="0"/>
              <a:t>(RAM)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1623666" y="2509404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197" y="1528675"/>
            <a:ext cx="857400" cy="85739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725929" y="1350370"/>
            <a:ext cx="41275" cy="1144270"/>
            <a:chOff x="1725929" y="1350370"/>
            <a:chExt cx="41275" cy="1144270"/>
          </a:xfrm>
        </p:grpSpPr>
        <p:sp>
          <p:nvSpPr>
            <p:cNvPr id="11" name="object 11"/>
            <p:cNvSpPr/>
            <p:nvPr/>
          </p:nvSpPr>
          <p:spPr>
            <a:xfrm>
              <a:off x="1746424" y="225448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235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306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306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46424" y="139835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0692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30692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82583" y="1006504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1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1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37699" y="1527583"/>
            <a:ext cx="740410" cy="1229995"/>
            <a:chOff x="2737699" y="1527583"/>
            <a:chExt cx="740410" cy="1229995"/>
          </a:xfrm>
        </p:grpSpPr>
        <p:sp>
          <p:nvSpPr>
            <p:cNvPr id="19" name="object 19"/>
            <p:cNvSpPr/>
            <p:nvPr/>
          </p:nvSpPr>
          <p:spPr>
            <a:xfrm>
              <a:off x="2777717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77717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47224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47224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85066" y="2509404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087329" y="1350370"/>
            <a:ext cx="41275" cy="1144270"/>
            <a:chOff x="3087329" y="1350370"/>
            <a:chExt cx="41275" cy="1144270"/>
          </a:xfrm>
        </p:grpSpPr>
        <p:sp>
          <p:nvSpPr>
            <p:cNvPr id="25" name="object 25"/>
            <p:cNvSpPr/>
            <p:nvPr/>
          </p:nvSpPr>
          <p:spPr>
            <a:xfrm>
              <a:off x="3107825" y="225448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235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20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920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07867" y="139835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2134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92134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844033" y="1006516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2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2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385400" y="678789"/>
            <a:ext cx="2082800" cy="3911600"/>
            <a:chOff x="1385400" y="678789"/>
            <a:chExt cx="2082800" cy="3911600"/>
          </a:xfrm>
        </p:grpSpPr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375" y="3992748"/>
              <a:ext cx="597199" cy="59717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6837" y="2987500"/>
              <a:ext cx="721199" cy="67044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107437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49"/>
                  </a:moveTo>
                  <a:lnTo>
                    <a:pt x="228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91933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0" y="43205"/>
                  </a:lnTo>
                  <a:lnTo>
                    <a:pt x="15786" y="0"/>
                  </a:lnTo>
                  <a:lnTo>
                    <a:pt x="31465" y="4324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91933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15786" y="0"/>
                  </a:lnTo>
                  <a:lnTo>
                    <a:pt x="0" y="43205"/>
                  </a:lnTo>
                  <a:lnTo>
                    <a:pt x="31465" y="4324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9273" y="3992750"/>
              <a:ext cx="597199" cy="59719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400" y="2987500"/>
              <a:ext cx="721199" cy="67044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746000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49"/>
                  </a:moveTo>
                  <a:lnTo>
                    <a:pt x="228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30495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0" y="43205"/>
                  </a:lnTo>
                  <a:lnTo>
                    <a:pt x="15786" y="0"/>
                  </a:lnTo>
                  <a:lnTo>
                    <a:pt x="31465" y="4324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30495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15786" y="0"/>
                  </a:lnTo>
                  <a:lnTo>
                    <a:pt x="0" y="43205"/>
                  </a:lnTo>
                  <a:lnTo>
                    <a:pt x="31465" y="4324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46425" y="688314"/>
              <a:ext cx="1330960" cy="3268345"/>
            </a:xfrm>
            <a:custGeom>
              <a:avLst/>
              <a:gdLst/>
              <a:ahLst/>
              <a:cxnLst/>
              <a:rect l="l" t="t" r="r" b="b"/>
              <a:pathLst>
                <a:path w="1330960" h="3268345">
                  <a:moveTo>
                    <a:pt x="0" y="298622"/>
                  </a:moveTo>
                  <a:lnTo>
                    <a:pt x="11195" y="237928"/>
                  </a:lnTo>
                  <a:lnTo>
                    <a:pt x="41947" y="165967"/>
                  </a:lnTo>
                  <a:lnTo>
                    <a:pt x="63328" y="129541"/>
                  </a:lnTo>
                  <a:lnTo>
                    <a:pt x="88004" y="94834"/>
                  </a:lnTo>
                  <a:lnTo>
                    <a:pt x="115444" y="63358"/>
                  </a:lnTo>
                  <a:lnTo>
                    <a:pt x="145115" y="36625"/>
                  </a:lnTo>
                  <a:lnTo>
                    <a:pt x="209028" y="3434"/>
                  </a:lnTo>
                  <a:lnTo>
                    <a:pt x="242206" y="0"/>
                  </a:lnTo>
                  <a:lnTo>
                    <a:pt x="275491" y="7355"/>
                  </a:lnTo>
                  <a:lnTo>
                    <a:pt x="308351" y="27013"/>
                  </a:lnTo>
                  <a:lnTo>
                    <a:pt x="340254" y="60485"/>
                  </a:lnTo>
                  <a:lnTo>
                    <a:pt x="367038" y="102002"/>
                  </a:lnTo>
                  <a:lnTo>
                    <a:pt x="392754" y="154519"/>
                  </a:lnTo>
                  <a:lnTo>
                    <a:pt x="417472" y="217303"/>
                  </a:lnTo>
                  <a:lnTo>
                    <a:pt x="441266" y="289621"/>
                  </a:lnTo>
                  <a:lnTo>
                    <a:pt x="452837" y="329126"/>
                  </a:lnTo>
                  <a:lnTo>
                    <a:pt x="464204" y="370740"/>
                  </a:lnTo>
                  <a:lnTo>
                    <a:pt x="475376" y="414370"/>
                  </a:lnTo>
                  <a:lnTo>
                    <a:pt x="486360" y="459925"/>
                  </a:lnTo>
                  <a:lnTo>
                    <a:pt x="497166" y="507314"/>
                  </a:lnTo>
                  <a:lnTo>
                    <a:pt x="507804" y="556444"/>
                  </a:lnTo>
                  <a:lnTo>
                    <a:pt x="518281" y="607224"/>
                  </a:lnTo>
                  <a:lnTo>
                    <a:pt x="528607" y="659563"/>
                  </a:lnTo>
                  <a:lnTo>
                    <a:pt x="538790" y="713369"/>
                  </a:lnTo>
                  <a:lnTo>
                    <a:pt x="548840" y="768549"/>
                  </a:lnTo>
                  <a:lnTo>
                    <a:pt x="558765" y="825013"/>
                  </a:lnTo>
                  <a:lnTo>
                    <a:pt x="568575" y="882669"/>
                  </a:lnTo>
                  <a:lnTo>
                    <a:pt x="578278" y="941425"/>
                  </a:lnTo>
                  <a:lnTo>
                    <a:pt x="587883" y="1001189"/>
                  </a:lnTo>
                  <a:lnTo>
                    <a:pt x="597399" y="1061870"/>
                  </a:lnTo>
                  <a:lnTo>
                    <a:pt x="606835" y="1123376"/>
                  </a:lnTo>
                  <a:lnTo>
                    <a:pt x="616200" y="1185615"/>
                  </a:lnTo>
                  <a:lnTo>
                    <a:pt x="625502" y="1248497"/>
                  </a:lnTo>
                  <a:lnTo>
                    <a:pt x="634751" y="1311928"/>
                  </a:lnTo>
                  <a:lnTo>
                    <a:pt x="643956" y="1375817"/>
                  </a:lnTo>
                  <a:lnTo>
                    <a:pt x="653125" y="1440074"/>
                  </a:lnTo>
                  <a:lnTo>
                    <a:pt x="662268" y="1504605"/>
                  </a:lnTo>
                  <a:lnTo>
                    <a:pt x="671393" y="1569319"/>
                  </a:lnTo>
                  <a:lnTo>
                    <a:pt x="680509" y="1634126"/>
                  </a:lnTo>
                  <a:lnTo>
                    <a:pt x="689625" y="1698932"/>
                  </a:lnTo>
                  <a:lnTo>
                    <a:pt x="698750" y="1763647"/>
                  </a:lnTo>
                  <a:lnTo>
                    <a:pt x="707893" y="1828178"/>
                  </a:lnTo>
                  <a:lnTo>
                    <a:pt x="717062" y="1892435"/>
                  </a:lnTo>
                  <a:lnTo>
                    <a:pt x="726267" y="1956325"/>
                  </a:lnTo>
                  <a:lnTo>
                    <a:pt x="735517" y="2019756"/>
                  </a:lnTo>
                  <a:lnTo>
                    <a:pt x="744821" y="2082638"/>
                  </a:lnTo>
                  <a:lnTo>
                    <a:pt x="754186" y="2144877"/>
                  </a:lnTo>
                  <a:lnTo>
                    <a:pt x="763623" y="2206384"/>
                  </a:lnTo>
                  <a:lnTo>
                    <a:pt x="773140" y="2267065"/>
                  </a:lnTo>
                  <a:lnTo>
                    <a:pt x="782746" y="2326830"/>
                  </a:lnTo>
                  <a:lnTo>
                    <a:pt x="792450" y="2385586"/>
                  </a:lnTo>
                  <a:lnTo>
                    <a:pt x="802261" y="2443242"/>
                  </a:lnTo>
                  <a:lnTo>
                    <a:pt x="812188" y="2499707"/>
                  </a:lnTo>
                  <a:lnTo>
                    <a:pt x="822239" y="2554887"/>
                  </a:lnTo>
                  <a:lnTo>
                    <a:pt x="832424" y="2608693"/>
                  </a:lnTo>
                  <a:lnTo>
                    <a:pt x="842751" y="2661032"/>
                  </a:lnTo>
                  <a:lnTo>
                    <a:pt x="853229" y="2711813"/>
                  </a:lnTo>
                  <a:lnTo>
                    <a:pt x="863868" y="2760944"/>
                  </a:lnTo>
                  <a:lnTo>
                    <a:pt x="874676" y="2808332"/>
                  </a:lnTo>
                  <a:lnTo>
                    <a:pt x="885662" y="2853888"/>
                  </a:lnTo>
                  <a:lnTo>
                    <a:pt x="896835" y="2897518"/>
                  </a:lnTo>
                  <a:lnTo>
                    <a:pt x="908204" y="2939131"/>
                  </a:lnTo>
                  <a:lnTo>
                    <a:pt x="919777" y="2978636"/>
                  </a:lnTo>
                  <a:lnTo>
                    <a:pt x="931565" y="3015940"/>
                  </a:lnTo>
                  <a:lnTo>
                    <a:pt x="955815" y="3083582"/>
                  </a:lnTo>
                  <a:lnTo>
                    <a:pt x="981028" y="3141323"/>
                  </a:lnTo>
                  <a:lnTo>
                    <a:pt x="1007272" y="3188430"/>
                  </a:lnTo>
                  <a:lnTo>
                    <a:pt x="1058137" y="3245429"/>
                  </a:lnTo>
                  <a:lnTo>
                    <a:pt x="1096651" y="3264631"/>
                  </a:lnTo>
                  <a:lnTo>
                    <a:pt x="1135502" y="3267774"/>
                  </a:lnTo>
                  <a:lnTo>
                    <a:pt x="1173848" y="3257259"/>
                  </a:lnTo>
                  <a:lnTo>
                    <a:pt x="1210842" y="3235485"/>
                  </a:lnTo>
                  <a:lnTo>
                    <a:pt x="1245643" y="3204855"/>
                  </a:lnTo>
                  <a:lnTo>
                    <a:pt x="1291882" y="3147554"/>
                  </a:lnTo>
                  <a:lnTo>
                    <a:pt x="1328437" y="3083830"/>
                  </a:lnTo>
                  <a:lnTo>
                    <a:pt x="1330335" y="3079819"/>
                  </a:lnTo>
                  <a:lnTo>
                    <a:pt x="1330423" y="3079629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37012" y="3675140"/>
              <a:ext cx="79671" cy="11077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076575" y="1867257"/>
              <a:ext cx="644525" cy="0"/>
            </a:xfrm>
            <a:custGeom>
              <a:avLst/>
              <a:gdLst/>
              <a:ahLst/>
              <a:cxnLst/>
              <a:rect l="l" t="t" r="r" b="b"/>
              <a:pathLst>
                <a:path w="644525">
                  <a:moveTo>
                    <a:pt x="0" y="0"/>
                  </a:moveTo>
                  <a:lnTo>
                    <a:pt x="6439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20525" y="185152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20525" y="185152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02410" y="2451988"/>
            <a:ext cx="5397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9370">
              <a:lnSpc>
                <a:spcPts val="1650"/>
              </a:lnSpc>
              <a:spcBef>
                <a:spcPts val="180"/>
              </a:spcBef>
            </a:pPr>
            <a:r>
              <a:rPr sz="1400" b="1" spc="-10" dirty="0">
                <a:latin typeface="Arial"/>
                <a:cs typeface="Arial"/>
              </a:rPr>
              <a:t>Input image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772224" y="4327640"/>
            <a:ext cx="11931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2014]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6">
            <a:extLst>
              <a:ext uri="{FF2B5EF4-FFF2-40B4-BE49-F238E27FC236}">
                <a16:creationId xmlns:a16="http://schemas.microsoft.com/office/drawing/2014/main" id="{10E06280-89A6-E545-8376-4BB46AF22E3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7583"/>
            <a:ext cx="9144000" cy="3616325"/>
            <a:chOff x="0" y="1527583"/>
            <a:chExt cx="9144000" cy="3616325"/>
          </a:xfrm>
        </p:grpSpPr>
        <p:sp>
          <p:nvSpPr>
            <p:cNvPr id="3" name="object 3"/>
            <p:cNvSpPr/>
            <p:nvPr/>
          </p:nvSpPr>
          <p:spPr>
            <a:xfrm>
              <a:off x="1416274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6274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5825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825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REINFORCE</a:t>
            </a:r>
            <a:r>
              <a:rPr sz="2400" spc="-105" dirty="0"/>
              <a:t> </a:t>
            </a:r>
            <a:r>
              <a:rPr sz="2400" dirty="0"/>
              <a:t>in</a:t>
            </a:r>
            <a:r>
              <a:rPr sz="2400" spc="-100" dirty="0"/>
              <a:t> </a:t>
            </a:r>
            <a:r>
              <a:rPr sz="2400" dirty="0"/>
              <a:t>action:</a:t>
            </a:r>
            <a:r>
              <a:rPr sz="2400" spc="-105" dirty="0"/>
              <a:t> </a:t>
            </a:r>
            <a:r>
              <a:rPr sz="2400" dirty="0"/>
              <a:t>Recurrent</a:t>
            </a:r>
            <a:r>
              <a:rPr sz="2400" spc="-100" dirty="0"/>
              <a:t> </a:t>
            </a:r>
            <a:r>
              <a:rPr sz="2400" dirty="0"/>
              <a:t>Attention</a:t>
            </a:r>
            <a:r>
              <a:rPr sz="2400" spc="-100" dirty="0"/>
              <a:t> </a:t>
            </a:r>
            <a:r>
              <a:rPr sz="2400" dirty="0"/>
              <a:t>Model</a:t>
            </a:r>
            <a:r>
              <a:rPr sz="2400" spc="-105" dirty="0"/>
              <a:t> </a:t>
            </a:r>
            <a:r>
              <a:rPr sz="2400" spc="-10" dirty="0"/>
              <a:t>(RAM)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1623666" y="2509404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197" y="1528675"/>
            <a:ext cx="857400" cy="85739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725929" y="1350370"/>
            <a:ext cx="41275" cy="1144270"/>
            <a:chOff x="1725929" y="1350370"/>
            <a:chExt cx="41275" cy="1144270"/>
          </a:xfrm>
        </p:grpSpPr>
        <p:sp>
          <p:nvSpPr>
            <p:cNvPr id="11" name="object 11"/>
            <p:cNvSpPr/>
            <p:nvPr/>
          </p:nvSpPr>
          <p:spPr>
            <a:xfrm>
              <a:off x="1746424" y="225448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235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306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306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46424" y="139835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0692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30692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82583" y="1006504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1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1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37699" y="1527583"/>
            <a:ext cx="740410" cy="1229995"/>
            <a:chOff x="2737699" y="1527583"/>
            <a:chExt cx="740410" cy="1229995"/>
          </a:xfrm>
        </p:grpSpPr>
        <p:sp>
          <p:nvSpPr>
            <p:cNvPr id="19" name="object 19"/>
            <p:cNvSpPr/>
            <p:nvPr/>
          </p:nvSpPr>
          <p:spPr>
            <a:xfrm>
              <a:off x="2777717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77717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47224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47224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85066" y="2509404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087329" y="1350370"/>
            <a:ext cx="41275" cy="1144270"/>
            <a:chOff x="3087329" y="1350370"/>
            <a:chExt cx="41275" cy="1144270"/>
          </a:xfrm>
        </p:grpSpPr>
        <p:sp>
          <p:nvSpPr>
            <p:cNvPr id="25" name="object 25"/>
            <p:cNvSpPr/>
            <p:nvPr/>
          </p:nvSpPr>
          <p:spPr>
            <a:xfrm>
              <a:off x="3107825" y="225448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235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20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920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07867" y="139835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2134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92134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844033" y="1006516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2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2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099250" y="1538533"/>
            <a:ext cx="740410" cy="1218565"/>
            <a:chOff x="4099250" y="1538533"/>
            <a:chExt cx="740410" cy="1218565"/>
          </a:xfrm>
        </p:grpSpPr>
        <p:sp>
          <p:nvSpPr>
            <p:cNvPr id="33" name="object 33"/>
            <p:cNvSpPr/>
            <p:nvPr/>
          </p:nvSpPr>
          <p:spPr>
            <a:xfrm>
              <a:off x="4139223" y="154805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39223" y="154805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08775" y="2489850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08775" y="2489850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346616" y="2509416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448878" y="1361320"/>
            <a:ext cx="41275" cy="1133475"/>
            <a:chOff x="4448878" y="1361320"/>
            <a:chExt cx="41275" cy="1133475"/>
          </a:xfrm>
        </p:grpSpPr>
        <p:sp>
          <p:nvSpPr>
            <p:cNvPr id="39" name="object 39"/>
            <p:cNvSpPr/>
            <p:nvPr/>
          </p:nvSpPr>
          <p:spPr>
            <a:xfrm>
              <a:off x="4469375" y="2265599"/>
              <a:ext cx="0" cy="224790"/>
            </a:xfrm>
            <a:custGeom>
              <a:avLst/>
              <a:gdLst/>
              <a:ahLst/>
              <a:cxnLst/>
              <a:rect l="l" t="t" r="r" b="b"/>
              <a:pathLst>
                <a:path h="224789">
                  <a:moveTo>
                    <a:pt x="0" y="224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642" y="22223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53642" y="22223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69373" y="140930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53640" y="136608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53640" y="136608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205483" y="1050566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3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3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385400" y="678789"/>
            <a:ext cx="3444240" cy="3911600"/>
            <a:chOff x="1385400" y="678789"/>
            <a:chExt cx="3444240" cy="3911600"/>
          </a:xfrm>
        </p:grpSpPr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375" y="3992748"/>
              <a:ext cx="597199" cy="59717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6837" y="2987500"/>
              <a:ext cx="721199" cy="67044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107437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49"/>
                  </a:moveTo>
                  <a:lnTo>
                    <a:pt x="228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91933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0" y="43205"/>
                  </a:lnTo>
                  <a:lnTo>
                    <a:pt x="15786" y="0"/>
                  </a:lnTo>
                  <a:lnTo>
                    <a:pt x="31465" y="4324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91933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15786" y="0"/>
                  </a:lnTo>
                  <a:lnTo>
                    <a:pt x="0" y="43205"/>
                  </a:lnTo>
                  <a:lnTo>
                    <a:pt x="31465" y="4324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9273" y="3992750"/>
              <a:ext cx="597199" cy="59719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8287" y="2987500"/>
              <a:ext cx="721199" cy="67044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468887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50"/>
                  </a:moveTo>
                  <a:lnTo>
                    <a:pt x="456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453611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4"/>
                  </a:moveTo>
                  <a:lnTo>
                    <a:pt x="0" y="43185"/>
                  </a:lnTo>
                  <a:lnTo>
                    <a:pt x="15840" y="0"/>
                  </a:lnTo>
                  <a:lnTo>
                    <a:pt x="31465" y="432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53611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4"/>
                  </a:moveTo>
                  <a:lnTo>
                    <a:pt x="15840" y="0"/>
                  </a:lnTo>
                  <a:lnTo>
                    <a:pt x="0" y="43185"/>
                  </a:lnTo>
                  <a:lnTo>
                    <a:pt x="31465" y="432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00" y="2987500"/>
              <a:ext cx="721199" cy="67044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746000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49"/>
                  </a:moveTo>
                  <a:lnTo>
                    <a:pt x="228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30495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0" y="43205"/>
                  </a:lnTo>
                  <a:lnTo>
                    <a:pt x="15786" y="0"/>
                  </a:lnTo>
                  <a:lnTo>
                    <a:pt x="31465" y="4324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730495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15786" y="0"/>
                  </a:lnTo>
                  <a:lnTo>
                    <a:pt x="0" y="43205"/>
                  </a:lnTo>
                  <a:lnTo>
                    <a:pt x="31465" y="4324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746425" y="688314"/>
              <a:ext cx="1330960" cy="3268345"/>
            </a:xfrm>
            <a:custGeom>
              <a:avLst/>
              <a:gdLst/>
              <a:ahLst/>
              <a:cxnLst/>
              <a:rect l="l" t="t" r="r" b="b"/>
              <a:pathLst>
                <a:path w="1330960" h="3268345">
                  <a:moveTo>
                    <a:pt x="0" y="298622"/>
                  </a:moveTo>
                  <a:lnTo>
                    <a:pt x="11195" y="237928"/>
                  </a:lnTo>
                  <a:lnTo>
                    <a:pt x="41947" y="165967"/>
                  </a:lnTo>
                  <a:lnTo>
                    <a:pt x="63328" y="129541"/>
                  </a:lnTo>
                  <a:lnTo>
                    <a:pt x="88004" y="94834"/>
                  </a:lnTo>
                  <a:lnTo>
                    <a:pt x="115444" y="63358"/>
                  </a:lnTo>
                  <a:lnTo>
                    <a:pt x="145115" y="36625"/>
                  </a:lnTo>
                  <a:lnTo>
                    <a:pt x="209028" y="3434"/>
                  </a:lnTo>
                  <a:lnTo>
                    <a:pt x="242206" y="0"/>
                  </a:lnTo>
                  <a:lnTo>
                    <a:pt x="275491" y="7355"/>
                  </a:lnTo>
                  <a:lnTo>
                    <a:pt x="308351" y="27013"/>
                  </a:lnTo>
                  <a:lnTo>
                    <a:pt x="340254" y="60485"/>
                  </a:lnTo>
                  <a:lnTo>
                    <a:pt x="367038" y="102002"/>
                  </a:lnTo>
                  <a:lnTo>
                    <a:pt x="392754" y="154519"/>
                  </a:lnTo>
                  <a:lnTo>
                    <a:pt x="417472" y="217303"/>
                  </a:lnTo>
                  <a:lnTo>
                    <a:pt x="441266" y="289621"/>
                  </a:lnTo>
                  <a:lnTo>
                    <a:pt x="452837" y="329126"/>
                  </a:lnTo>
                  <a:lnTo>
                    <a:pt x="464204" y="370740"/>
                  </a:lnTo>
                  <a:lnTo>
                    <a:pt x="475376" y="414370"/>
                  </a:lnTo>
                  <a:lnTo>
                    <a:pt x="486360" y="459925"/>
                  </a:lnTo>
                  <a:lnTo>
                    <a:pt x="497166" y="507314"/>
                  </a:lnTo>
                  <a:lnTo>
                    <a:pt x="507804" y="556444"/>
                  </a:lnTo>
                  <a:lnTo>
                    <a:pt x="518281" y="607224"/>
                  </a:lnTo>
                  <a:lnTo>
                    <a:pt x="528607" y="659563"/>
                  </a:lnTo>
                  <a:lnTo>
                    <a:pt x="538790" y="713369"/>
                  </a:lnTo>
                  <a:lnTo>
                    <a:pt x="548840" y="768549"/>
                  </a:lnTo>
                  <a:lnTo>
                    <a:pt x="558765" y="825013"/>
                  </a:lnTo>
                  <a:lnTo>
                    <a:pt x="568575" y="882669"/>
                  </a:lnTo>
                  <a:lnTo>
                    <a:pt x="578278" y="941425"/>
                  </a:lnTo>
                  <a:lnTo>
                    <a:pt x="587883" y="1001189"/>
                  </a:lnTo>
                  <a:lnTo>
                    <a:pt x="597399" y="1061870"/>
                  </a:lnTo>
                  <a:lnTo>
                    <a:pt x="606835" y="1123376"/>
                  </a:lnTo>
                  <a:lnTo>
                    <a:pt x="616200" y="1185615"/>
                  </a:lnTo>
                  <a:lnTo>
                    <a:pt x="625502" y="1248497"/>
                  </a:lnTo>
                  <a:lnTo>
                    <a:pt x="634751" y="1311928"/>
                  </a:lnTo>
                  <a:lnTo>
                    <a:pt x="643956" y="1375817"/>
                  </a:lnTo>
                  <a:lnTo>
                    <a:pt x="653125" y="1440074"/>
                  </a:lnTo>
                  <a:lnTo>
                    <a:pt x="662268" y="1504605"/>
                  </a:lnTo>
                  <a:lnTo>
                    <a:pt x="671393" y="1569319"/>
                  </a:lnTo>
                  <a:lnTo>
                    <a:pt x="680509" y="1634126"/>
                  </a:lnTo>
                  <a:lnTo>
                    <a:pt x="689625" y="1698932"/>
                  </a:lnTo>
                  <a:lnTo>
                    <a:pt x="698750" y="1763647"/>
                  </a:lnTo>
                  <a:lnTo>
                    <a:pt x="707893" y="1828178"/>
                  </a:lnTo>
                  <a:lnTo>
                    <a:pt x="717062" y="1892435"/>
                  </a:lnTo>
                  <a:lnTo>
                    <a:pt x="726267" y="1956325"/>
                  </a:lnTo>
                  <a:lnTo>
                    <a:pt x="735517" y="2019756"/>
                  </a:lnTo>
                  <a:lnTo>
                    <a:pt x="744821" y="2082638"/>
                  </a:lnTo>
                  <a:lnTo>
                    <a:pt x="754186" y="2144877"/>
                  </a:lnTo>
                  <a:lnTo>
                    <a:pt x="763623" y="2206384"/>
                  </a:lnTo>
                  <a:lnTo>
                    <a:pt x="773140" y="2267065"/>
                  </a:lnTo>
                  <a:lnTo>
                    <a:pt x="782746" y="2326830"/>
                  </a:lnTo>
                  <a:lnTo>
                    <a:pt x="792450" y="2385586"/>
                  </a:lnTo>
                  <a:lnTo>
                    <a:pt x="802261" y="2443242"/>
                  </a:lnTo>
                  <a:lnTo>
                    <a:pt x="812188" y="2499707"/>
                  </a:lnTo>
                  <a:lnTo>
                    <a:pt x="822239" y="2554887"/>
                  </a:lnTo>
                  <a:lnTo>
                    <a:pt x="832424" y="2608693"/>
                  </a:lnTo>
                  <a:lnTo>
                    <a:pt x="842751" y="2661032"/>
                  </a:lnTo>
                  <a:lnTo>
                    <a:pt x="853229" y="2711813"/>
                  </a:lnTo>
                  <a:lnTo>
                    <a:pt x="863868" y="2760944"/>
                  </a:lnTo>
                  <a:lnTo>
                    <a:pt x="874676" y="2808332"/>
                  </a:lnTo>
                  <a:lnTo>
                    <a:pt x="885662" y="2853888"/>
                  </a:lnTo>
                  <a:lnTo>
                    <a:pt x="896835" y="2897518"/>
                  </a:lnTo>
                  <a:lnTo>
                    <a:pt x="908204" y="2939131"/>
                  </a:lnTo>
                  <a:lnTo>
                    <a:pt x="919777" y="2978636"/>
                  </a:lnTo>
                  <a:lnTo>
                    <a:pt x="931565" y="3015940"/>
                  </a:lnTo>
                  <a:lnTo>
                    <a:pt x="955815" y="3083582"/>
                  </a:lnTo>
                  <a:lnTo>
                    <a:pt x="981028" y="3141323"/>
                  </a:lnTo>
                  <a:lnTo>
                    <a:pt x="1007272" y="3188430"/>
                  </a:lnTo>
                  <a:lnTo>
                    <a:pt x="1058137" y="3245429"/>
                  </a:lnTo>
                  <a:lnTo>
                    <a:pt x="1096651" y="3264631"/>
                  </a:lnTo>
                  <a:lnTo>
                    <a:pt x="1135502" y="3267774"/>
                  </a:lnTo>
                  <a:lnTo>
                    <a:pt x="1173848" y="3257259"/>
                  </a:lnTo>
                  <a:lnTo>
                    <a:pt x="1210842" y="3235485"/>
                  </a:lnTo>
                  <a:lnTo>
                    <a:pt x="1245643" y="3204855"/>
                  </a:lnTo>
                  <a:lnTo>
                    <a:pt x="1291882" y="3147554"/>
                  </a:lnTo>
                  <a:lnTo>
                    <a:pt x="1328437" y="3083830"/>
                  </a:lnTo>
                  <a:lnTo>
                    <a:pt x="1330335" y="3079819"/>
                  </a:lnTo>
                  <a:lnTo>
                    <a:pt x="1330423" y="3079629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7012" y="3675140"/>
              <a:ext cx="79671" cy="110773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3107874" y="688327"/>
              <a:ext cx="1330960" cy="3268345"/>
            </a:xfrm>
            <a:custGeom>
              <a:avLst/>
              <a:gdLst/>
              <a:ahLst/>
              <a:cxnLst/>
              <a:rect l="l" t="t" r="r" b="b"/>
              <a:pathLst>
                <a:path w="1330960" h="3268345">
                  <a:moveTo>
                    <a:pt x="0" y="298622"/>
                  </a:moveTo>
                  <a:lnTo>
                    <a:pt x="11195" y="237927"/>
                  </a:lnTo>
                  <a:lnTo>
                    <a:pt x="41947" y="165967"/>
                  </a:lnTo>
                  <a:lnTo>
                    <a:pt x="63328" y="129541"/>
                  </a:lnTo>
                  <a:lnTo>
                    <a:pt x="88004" y="94834"/>
                  </a:lnTo>
                  <a:lnTo>
                    <a:pt x="115444" y="63358"/>
                  </a:lnTo>
                  <a:lnTo>
                    <a:pt x="145115" y="36625"/>
                  </a:lnTo>
                  <a:lnTo>
                    <a:pt x="209028" y="3434"/>
                  </a:lnTo>
                  <a:lnTo>
                    <a:pt x="242207" y="0"/>
                  </a:lnTo>
                  <a:lnTo>
                    <a:pt x="275492" y="7355"/>
                  </a:lnTo>
                  <a:lnTo>
                    <a:pt x="308351" y="27013"/>
                  </a:lnTo>
                  <a:lnTo>
                    <a:pt x="340254" y="60484"/>
                  </a:lnTo>
                  <a:lnTo>
                    <a:pt x="367038" y="102001"/>
                  </a:lnTo>
                  <a:lnTo>
                    <a:pt x="392754" y="154518"/>
                  </a:lnTo>
                  <a:lnTo>
                    <a:pt x="417473" y="217301"/>
                  </a:lnTo>
                  <a:lnTo>
                    <a:pt x="441266" y="289619"/>
                  </a:lnTo>
                  <a:lnTo>
                    <a:pt x="452838" y="329123"/>
                  </a:lnTo>
                  <a:lnTo>
                    <a:pt x="464205" y="370736"/>
                  </a:lnTo>
                  <a:lnTo>
                    <a:pt x="475376" y="414366"/>
                  </a:lnTo>
                  <a:lnTo>
                    <a:pt x="486360" y="459921"/>
                  </a:lnTo>
                  <a:lnTo>
                    <a:pt x="497167" y="507309"/>
                  </a:lnTo>
                  <a:lnTo>
                    <a:pt x="507804" y="556439"/>
                  </a:lnTo>
                  <a:lnTo>
                    <a:pt x="518281" y="607219"/>
                  </a:lnTo>
                  <a:lnTo>
                    <a:pt x="528607" y="659558"/>
                  </a:lnTo>
                  <a:lnTo>
                    <a:pt x="538790" y="713363"/>
                  </a:lnTo>
                  <a:lnTo>
                    <a:pt x="548840" y="768543"/>
                  </a:lnTo>
                  <a:lnTo>
                    <a:pt x="558765" y="825007"/>
                  </a:lnTo>
                  <a:lnTo>
                    <a:pt x="568575" y="882662"/>
                  </a:lnTo>
                  <a:lnTo>
                    <a:pt x="578278" y="941417"/>
                  </a:lnTo>
                  <a:lnTo>
                    <a:pt x="587883" y="1001181"/>
                  </a:lnTo>
                  <a:lnTo>
                    <a:pt x="597399" y="1061861"/>
                  </a:lnTo>
                  <a:lnTo>
                    <a:pt x="606835" y="1123367"/>
                  </a:lnTo>
                  <a:lnTo>
                    <a:pt x="616200" y="1185606"/>
                  </a:lnTo>
                  <a:lnTo>
                    <a:pt x="625502" y="1248486"/>
                  </a:lnTo>
                  <a:lnTo>
                    <a:pt x="634751" y="1311917"/>
                  </a:lnTo>
                  <a:lnTo>
                    <a:pt x="643956" y="1375806"/>
                  </a:lnTo>
                  <a:lnTo>
                    <a:pt x="653125" y="1440061"/>
                  </a:lnTo>
                  <a:lnTo>
                    <a:pt x="662268" y="1504592"/>
                  </a:lnTo>
                  <a:lnTo>
                    <a:pt x="671393" y="1569306"/>
                  </a:lnTo>
                  <a:lnTo>
                    <a:pt x="680508" y="1634112"/>
                  </a:lnTo>
                  <a:lnTo>
                    <a:pt x="689625" y="1698918"/>
                  </a:lnTo>
                  <a:lnTo>
                    <a:pt x="698750" y="1763632"/>
                  </a:lnTo>
                  <a:lnTo>
                    <a:pt x="707892" y="1828162"/>
                  </a:lnTo>
                  <a:lnTo>
                    <a:pt x="717062" y="1892418"/>
                  </a:lnTo>
                  <a:lnTo>
                    <a:pt x="726267" y="1956307"/>
                  </a:lnTo>
                  <a:lnTo>
                    <a:pt x="735517" y="2019738"/>
                  </a:lnTo>
                  <a:lnTo>
                    <a:pt x="744820" y="2082619"/>
                  </a:lnTo>
                  <a:lnTo>
                    <a:pt x="754186" y="2144858"/>
                  </a:lnTo>
                  <a:lnTo>
                    <a:pt x="763623" y="2206364"/>
                  </a:lnTo>
                  <a:lnTo>
                    <a:pt x="773140" y="2267045"/>
                  </a:lnTo>
                  <a:lnTo>
                    <a:pt x="782746" y="2326809"/>
                  </a:lnTo>
                  <a:lnTo>
                    <a:pt x="792450" y="2385564"/>
                  </a:lnTo>
                  <a:lnTo>
                    <a:pt x="802261" y="2443220"/>
                  </a:lnTo>
                  <a:lnTo>
                    <a:pt x="812187" y="2499684"/>
                  </a:lnTo>
                  <a:lnTo>
                    <a:pt x="822239" y="2554864"/>
                  </a:lnTo>
                  <a:lnTo>
                    <a:pt x="832423" y="2608670"/>
                  </a:lnTo>
                  <a:lnTo>
                    <a:pt x="842751" y="2661008"/>
                  </a:lnTo>
                  <a:lnTo>
                    <a:pt x="853229" y="2711789"/>
                  </a:lnTo>
                  <a:lnTo>
                    <a:pt x="863868" y="2760919"/>
                  </a:lnTo>
                  <a:lnTo>
                    <a:pt x="874676" y="2808307"/>
                  </a:lnTo>
                  <a:lnTo>
                    <a:pt x="885662" y="2853862"/>
                  </a:lnTo>
                  <a:lnTo>
                    <a:pt x="896835" y="2897492"/>
                  </a:lnTo>
                  <a:lnTo>
                    <a:pt x="908204" y="2939105"/>
                  </a:lnTo>
                  <a:lnTo>
                    <a:pt x="919777" y="2978609"/>
                  </a:lnTo>
                  <a:lnTo>
                    <a:pt x="931565" y="3015913"/>
                  </a:lnTo>
                  <a:lnTo>
                    <a:pt x="955815" y="3083555"/>
                  </a:lnTo>
                  <a:lnTo>
                    <a:pt x="981028" y="3141296"/>
                  </a:lnTo>
                  <a:lnTo>
                    <a:pt x="1007272" y="3188403"/>
                  </a:lnTo>
                  <a:lnTo>
                    <a:pt x="1058137" y="3245402"/>
                  </a:lnTo>
                  <a:lnTo>
                    <a:pt x="1096651" y="3264606"/>
                  </a:lnTo>
                  <a:lnTo>
                    <a:pt x="1135502" y="3267750"/>
                  </a:lnTo>
                  <a:lnTo>
                    <a:pt x="1173848" y="3257236"/>
                  </a:lnTo>
                  <a:lnTo>
                    <a:pt x="1210842" y="3235464"/>
                  </a:lnTo>
                  <a:lnTo>
                    <a:pt x="1245642" y="3204836"/>
                  </a:lnTo>
                  <a:lnTo>
                    <a:pt x="1291882" y="3147539"/>
                  </a:lnTo>
                  <a:lnTo>
                    <a:pt x="1328437" y="3083820"/>
                  </a:lnTo>
                  <a:lnTo>
                    <a:pt x="1330335" y="3079809"/>
                  </a:lnTo>
                  <a:lnTo>
                    <a:pt x="1330419" y="3079627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98458" y="3675152"/>
              <a:ext cx="79671" cy="11077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71175" y="3992750"/>
              <a:ext cx="597199" cy="597199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2076575" y="1867257"/>
              <a:ext cx="644525" cy="0"/>
            </a:xfrm>
            <a:custGeom>
              <a:avLst/>
              <a:gdLst/>
              <a:ahLst/>
              <a:cxnLst/>
              <a:rect l="l" t="t" r="r" b="b"/>
              <a:pathLst>
                <a:path w="644525">
                  <a:moveTo>
                    <a:pt x="0" y="0"/>
                  </a:moveTo>
                  <a:lnTo>
                    <a:pt x="6439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720525" y="185152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720525" y="185152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438017" y="1867257"/>
              <a:ext cx="644525" cy="10795"/>
            </a:xfrm>
            <a:custGeom>
              <a:avLst/>
              <a:gdLst/>
              <a:ahLst/>
              <a:cxnLst/>
              <a:rect l="l" t="t" r="r" b="b"/>
              <a:pathLst>
                <a:path w="644525" h="10794">
                  <a:moveTo>
                    <a:pt x="0" y="0"/>
                  </a:moveTo>
                  <a:lnTo>
                    <a:pt x="643956" y="10195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081725" y="186172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97" y="0"/>
                  </a:lnTo>
                  <a:lnTo>
                    <a:pt x="43468" y="16414"/>
                  </a:lnTo>
                  <a:lnTo>
                    <a:pt x="0" y="31461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081725" y="186172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3468" y="16414"/>
                  </a:lnTo>
                  <a:lnTo>
                    <a:pt x="497" y="0"/>
                  </a:lnTo>
                  <a:lnTo>
                    <a:pt x="0" y="31461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02410" y="2451988"/>
            <a:ext cx="5397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9370">
              <a:lnSpc>
                <a:spcPts val="1650"/>
              </a:lnSpc>
              <a:spcBef>
                <a:spcPts val="180"/>
              </a:spcBef>
            </a:pPr>
            <a:r>
              <a:rPr sz="1400" b="1" spc="-10" dirty="0">
                <a:latin typeface="Arial"/>
                <a:cs typeface="Arial"/>
              </a:rPr>
              <a:t>Input image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772224" y="4327640"/>
            <a:ext cx="11931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2014]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6">
            <a:extLst>
              <a:ext uri="{FF2B5EF4-FFF2-40B4-BE49-F238E27FC236}">
                <a16:creationId xmlns:a16="http://schemas.microsoft.com/office/drawing/2014/main" id="{DC6E76C5-75DC-EA49-A54E-2774E1C8D7A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7583"/>
            <a:ext cx="9144000" cy="3616325"/>
            <a:chOff x="0" y="1527583"/>
            <a:chExt cx="9144000" cy="3616325"/>
          </a:xfrm>
        </p:grpSpPr>
        <p:sp>
          <p:nvSpPr>
            <p:cNvPr id="3" name="object 3"/>
            <p:cNvSpPr/>
            <p:nvPr/>
          </p:nvSpPr>
          <p:spPr>
            <a:xfrm>
              <a:off x="1416274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6274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5825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825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REINFORCE</a:t>
            </a:r>
            <a:r>
              <a:rPr sz="2400" spc="-105" dirty="0"/>
              <a:t> </a:t>
            </a:r>
            <a:r>
              <a:rPr sz="2400" dirty="0"/>
              <a:t>in</a:t>
            </a:r>
            <a:r>
              <a:rPr sz="2400" spc="-100" dirty="0"/>
              <a:t> </a:t>
            </a:r>
            <a:r>
              <a:rPr sz="2400" dirty="0"/>
              <a:t>action:</a:t>
            </a:r>
            <a:r>
              <a:rPr sz="2400" spc="-105" dirty="0"/>
              <a:t> </a:t>
            </a:r>
            <a:r>
              <a:rPr sz="2400" dirty="0"/>
              <a:t>Recurrent</a:t>
            </a:r>
            <a:r>
              <a:rPr sz="2400" spc="-100" dirty="0"/>
              <a:t> </a:t>
            </a:r>
            <a:r>
              <a:rPr sz="2400" dirty="0"/>
              <a:t>Attention</a:t>
            </a:r>
            <a:r>
              <a:rPr sz="2400" spc="-100" dirty="0"/>
              <a:t> </a:t>
            </a:r>
            <a:r>
              <a:rPr sz="2400" dirty="0"/>
              <a:t>Model</a:t>
            </a:r>
            <a:r>
              <a:rPr sz="2400" spc="-105" dirty="0"/>
              <a:t> </a:t>
            </a:r>
            <a:r>
              <a:rPr sz="2400" spc="-10" dirty="0"/>
              <a:t>(RAM)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1623666" y="2509404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197" y="1528675"/>
            <a:ext cx="857400" cy="85739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725929" y="1350370"/>
            <a:ext cx="41275" cy="1144270"/>
            <a:chOff x="1725929" y="1350370"/>
            <a:chExt cx="41275" cy="1144270"/>
          </a:xfrm>
        </p:grpSpPr>
        <p:sp>
          <p:nvSpPr>
            <p:cNvPr id="11" name="object 11"/>
            <p:cNvSpPr/>
            <p:nvPr/>
          </p:nvSpPr>
          <p:spPr>
            <a:xfrm>
              <a:off x="1746424" y="225448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235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306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306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46424" y="139835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0692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30692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482583" y="1006504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1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1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37699" y="1527583"/>
            <a:ext cx="740410" cy="1229995"/>
            <a:chOff x="2737699" y="1527583"/>
            <a:chExt cx="740410" cy="1229995"/>
          </a:xfrm>
        </p:grpSpPr>
        <p:sp>
          <p:nvSpPr>
            <p:cNvPr id="19" name="object 19"/>
            <p:cNvSpPr/>
            <p:nvPr/>
          </p:nvSpPr>
          <p:spPr>
            <a:xfrm>
              <a:off x="2777717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77717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47224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47224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85066" y="2509404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087329" y="1350370"/>
            <a:ext cx="41275" cy="1144270"/>
            <a:chOff x="3087329" y="1350370"/>
            <a:chExt cx="41275" cy="1144270"/>
          </a:xfrm>
        </p:grpSpPr>
        <p:sp>
          <p:nvSpPr>
            <p:cNvPr id="25" name="object 25"/>
            <p:cNvSpPr/>
            <p:nvPr/>
          </p:nvSpPr>
          <p:spPr>
            <a:xfrm>
              <a:off x="3107825" y="225448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235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20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920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07867" y="139835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2134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92134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844033" y="1006516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2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2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099250" y="1538533"/>
            <a:ext cx="740410" cy="1218565"/>
            <a:chOff x="4099250" y="1538533"/>
            <a:chExt cx="740410" cy="1218565"/>
          </a:xfrm>
        </p:grpSpPr>
        <p:sp>
          <p:nvSpPr>
            <p:cNvPr id="33" name="object 33"/>
            <p:cNvSpPr/>
            <p:nvPr/>
          </p:nvSpPr>
          <p:spPr>
            <a:xfrm>
              <a:off x="4139223" y="154805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39223" y="154805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08775" y="2489850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08775" y="2489850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346616" y="2509416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448878" y="1361320"/>
            <a:ext cx="41275" cy="1133475"/>
            <a:chOff x="4448878" y="1361320"/>
            <a:chExt cx="41275" cy="1133475"/>
          </a:xfrm>
        </p:grpSpPr>
        <p:sp>
          <p:nvSpPr>
            <p:cNvPr id="39" name="object 39"/>
            <p:cNvSpPr/>
            <p:nvPr/>
          </p:nvSpPr>
          <p:spPr>
            <a:xfrm>
              <a:off x="4469375" y="2265599"/>
              <a:ext cx="0" cy="224790"/>
            </a:xfrm>
            <a:custGeom>
              <a:avLst/>
              <a:gdLst/>
              <a:ahLst/>
              <a:cxnLst/>
              <a:rect l="l" t="t" r="r" b="b"/>
              <a:pathLst>
                <a:path h="224789">
                  <a:moveTo>
                    <a:pt x="0" y="224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642" y="22223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53642" y="22223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69373" y="140930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53640" y="136608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53640" y="136608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205483" y="1050566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3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3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460800" y="1523457"/>
            <a:ext cx="740410" cy="1233805"/>
            <a:chOff x="5460800" y="1523457"/>
            <a:chExt cx="740410" cy="1233805"/>
          </a:xfrm>
        </p:grpSpPr>
        <p:sp>
          <p:nvSpPr>
            <p:cNvPr id="47" name="object 47"/>
            <p:cNvSpPr/>
            <p:nvPr/>
          </p:nvSpPr>
          <p:spPr>
            <a:xfrm>
              <a:off x="5500715" y="1532982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7" y="35913"/>
                  </a:lnTo>
                  <a:lnTo>
                    <a:pt x="523953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00716" y="1532982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7" y="35913"/>
                  </a:lnTo>
                  <a:lnTo>
                    <a:pt x="523953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70325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70325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708166" y="2509404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810370" y="1346245"/>
            <a:ext cx="41275" cy="1148715"/>
            <a:chOff x="5810370" y="1346245"/>
            <a:chExt cx="41275" cy="1148715"/>
          </a:xfrm>
        </p:grpSpPr>
        <p:sp>
          <p:nvSpPr>
            <p:cNvPr id="53" name="object 53"/>
            <p:cNvSpPr/>
            <p:nvPr/>
          </p:nvSpPr>
          <p:spPr>
            <a:xfrm>
              <a:off x="5830924" y="2250287"/>
              <a:ext cx="0" cy="240029"/>
            </a:xfrm>
            <a:custGeom>
              <a:avLst/>
              <a:gdLst/>
              <a:ahLst/>
              <a:cxnLst/>
              <a:rect l="l" t="t" r="r" b="b"/>
              <a:pathLst>
                <a:path h="240030">
                  <a:moveTo>
                    <a:pt x="0" y="239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815192" y="22070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15192" y="22070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30865" y="1394233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15133" y="135100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15133" y="135100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567083" y="1050554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4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4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385400" y="678789"/>
            <a:ext cx="4805680" cy="3911600"/>
            <a:chOff x="1385400" y="678789"/>
            <a:chExt cx="4805680" cy="3911600"/>
          </a:xfrm>
        </p:grpSpPr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375" y="3992748"/>
              <a:ext cx="597199" cy="59717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6837" y="2987500"/>
              <a:ext cx="721199" cy="670449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3107437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49"/>
                  </a:moveTo>
                  <a:lnTo>
                    <a:pt x="228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091933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0" y="43205"/>
                  </a:lnTo>
                  <a:lnTo>
                    <a:pt x="15786" y="0"/>
                  </a:lnTo>
                  <a:lnTo>
                    <a:pt x="31465" y="4324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91933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15786" y="0"/>
                  </a:lnTo>
                  <a:lnTo>
                    <a:pt x="0" y="43205"/>
                  </a:lnTo>
                  <a:lnTo>
                    <a:pt x="31465" y="4324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9273" y="3992750"/>
              <a:ext cx="597199" cy="59719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8287" y="2987500"/>
              <a:ext cx="721199" cy="67044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468887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50"/>
                  </a:moveTo>
                  <a:lnTo>
                    <a:pt x="456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453611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4"/>
                  </a:moveTo>
                  <a:lnTo>
                    <a:pt x="0" y="43185"/>
                  </a:lnTo>
                  <a:lnTo>
                    <a:pt x="15840" y="0"/>
                  </a:lnTo>
                  <a:lnTo>
                    <a:pt x="31465" y="432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453611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4"/>
                  </a:moveTo>
                  <a:lnTo>
                    <a:pt x="15840" y="0"/>
                  </a:lnTo>
                  <a:lnTo>
                    <a:pt x="0" y="43185"/>
                  </a:lnTo>
                  <a:lnTo>
                    <a:pt x="31465" y="432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9712" y="2987500"/>
              <a:ext cx="721199" cy="67044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00" y="2987500"/>
              <a:ext cx="721199" cy="670449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746000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49"/>
                  </a:moveTo>
                  <a:lnTo>
                    <a:pt x="228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730495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0" y="43205"/>
                  </a:lnTo>
                  <a:lnTo>
                    <a:pt x="15786" y="0"/>
                  </a:lnTo>
                  <a:lnTo>
                    <a:pt x="31465" y="4324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730495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15786" y="0"/>
                  </a:lnTo>
                  <a:lnTo>
                    <a:pt x="0" y="43205"/>
                  </a:lnTo>
                  <a:lnTo>
                    <a:pt x="31465" y="4324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830312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50"/>
                  </a:moveTo>
                  <a:lnTo>
                    <a:pt x="456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815037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4"/>
                  </a:moveTo>
                  <a:lnTo>
                    <a:pt x="0" y="43185"/>
                  </a:lnTo>
                  <a:lnTo>
                    <a:pt x="15840" y="0"/>
                  </a:lnTo>
                  <a:lnTo>
                    <a:pt x="31465" y="432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815037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4"/>
                  </a:moveTo>
                  <a:lnTo>
                    <a:pt x="15840" y="0"/>
                  </a:lnTo>
                  <a:lnTo>
                    <a:pt x="0" y="43185"/>
                  </a:lnTo>
                  <a:lnTo>
                    <a:pt x="31465" y="432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746425" y="688314"/>
              <a:ext cx="1330960" cy="3268345"/>
            </a:xfrm>
            <a:custGeom>
              <a:avLst/>
              <a:gdLst/>
              <a:ahLst/>
              <a:cxnLst/>
              <a:rect l="l" t="t" r="r" b="b"/>
              <a:pathLst>
                <a:path w="1330960" h="3268345">
                  <a:moveTo>
                    <a:pt x="0" y="298622"/>
                  </a:moveTo>
                  <a:lnTo>
                    <a:pt x="11195" y="237928"/>
                  </a:lnTo>
                  <a:lnTo>
                    <a:pt x="41947" y="165967"/>
                  </a:lnTo>
                  <a:lnTo>
                    <a:pt x="63328" y="129541"/>
                  </a:lnTo>
                  <a:lnTo>
                    <a:pt x="88004" y="94834"/>
                  </a:lnTo>
                  <a:lnTo>
                    <a:pt x="115444" y="63358"/>
                  </a:lnTo>
                  <a:lnTo>
                    <a:pt x="145115" y="36625"/>
                  </a:lnTo>
                  <a:lnTo>
                    <a:pt x="209028" y="3434"/>
                  </a:lnTo>
                  <a:lnTo>
                    <a:pt x="242206" y="0"/>
                  </a:lnTo>
                  <a:lnTo>
                    <a:pt x="275491" y="7355"/>
                  </a:lnTo>
                  <a:lnTo>
                    <a:pt x="308351" y="27013"/>
                  </a:lnTo>
                  <a:lnTo>
                    <a:pt x="340254" y="60485"/>
                  </a:lnTo>
                  <a:lnTo>
                    <a:pt x="367038" y="102002"/>
                  </a:lnTo>
                  <a:lnTo>
                    <a:pt x="392754" y="154519"/>
                  </a:lnTo>
                  <a:lnTo>
                    <a:pt x="417472" y="217303"/>
                  </a:lnTo>
                  <a:lnTo>
                    <a:pt x="441266" y="289621"/>
                  </a:lnTo>
                  <a:lnTo>
                    <a:pt x="452837" y="329126"/>
                  </a:lnTo>
                  <a:lnTo>
                    <a:pt x="464204" y="370740"/>
                  </a:lnTo>
                  <a:lnTo>
                    <a:pt x="475376" y="414370"/>
                  </a:lnTo>
                  <a:lnTo>
                    <a:pt x="486360" y="459925"/>
                  </a:lnTo>
                  <a:lnTo>
                    <a:pt x="497166" y="507314"/>
                  </a:lnTo>
                  <a:lnTo>
                    <a:pt x="507804" y="556444"/>
                  </a:lnTo>
                  <a:lnTo>
                    <a:pt x="518281" y="607224"/>
                  </a:lnTo>
                  <a:lnTo>
                    <a:pt x="528607" y="659563"/>
                  </a:lnTo>
                  <a:lnTo>
                    <a:pt x="538790" y="713369"/>
                  </a:lnTo>
                  <a:lnTo>
                    <a:pt x="548840" y="768549"/>
                  </a:lnTo>
                  <a:lnTo>
                    <a:pt x="558765" y="825013"/>
                  </a:lnTo>
                  <a:lnTo>
                    <a:pt x="568575" y="882669"/>
                  </a:lnTo>
                  <a:lnTo>
                    <a:pt x="578278" y="941425"/>
                  </a:lnTo>
                  <a:lnTo>
                    <a:pt x="587883" y="1001189"/>
                  </a:lnTo>
                  <a:lnTo>
                    <a:pt x="597399" y="1061870"/>
                  </a:lnTo>
                  <a:lnTo>
                    <a:pt x="606835" y="1123376"/>
                  </a:lnTo>
                  <a:lnTo>
                    <a:pt x="616200" y="1185615"/>
                  </a:lnTo>
                  <a:lnTo>
                    <a:pt x="625502" y="1248497"/>
                  </a:lnTo>
                  <a:lnTo>
                    <a:pt x="634751" y="1311928"/>
                  </a:lnTo>
                  <a:lnTo>
                    <a:pt x="643956" y="1375817"/>
                  </a:lnTo>
                  <a:lnTo>
                    <a:pt x="653125" y="1440074"/>
                  </a:lnTo>
                  <a:lnTo>
                    <a:pt x="662268" y="1504605"/>
                  </a:lnTo>
                  <a:lnTo>
                    <a:pt x="671393" y="1569319"/>
                  </a:lnTo>
                  <a:lnTo>
                    <a:pt x="680509" y="1634126"/>
                  </a:lnTo>
                  <a:lnTo>
                    <a:pt x="689625" y="1698932"/>
                  </a:lnTo>
                  <a:lnTo>
                    <a:pt x="698750" y="1763647"/>
                  </a:lnTo>
                  <a:lnTo>
                    <a:pt x="707893" y="1828178"/>
                  </a:lnTo>
                  <a:lnTo>
                    <a:pt x="717062" y="1892435"/>
                  </a:lnTo>
                  <a:lnTo>
                    <a:pt x="726267" y="1956325"/>
                  </a:lnTo>
                  <a:lnTo>
                    <a:pt x="735517" y="2019756"/>
                  </a:lnTo>
                  <a:lnTo>
                    <a:pt x="744821" y="2082638"/>
                  </a:lnTo>
                  <a:lnTo>
                    <a:pt x="754186" y="2144877"/>
                  </a:lnTo>
                  <a:lnTo>
                    <a:pt x="763623" y="2206384"/>
                  </a:lnTo>
                  <a:lnTo>
                    <a:pt x="773140" y="2267065"/>
                  </a:lnTo>
                  <a:lnTo>
                    <a:pt x="782746" y="2326830"/>
                  </a:lnTo>
                  <a:lnTo>
                    <a:pt x="792450" y="2385586"/>
                  </a:lnTo>
                  <a:lnTo>
                    <a:pt x="802261" y="2443242"/>
                  </a:lnTo>
                  <a:lnTo>
                    <a:pt x="812188" y="2499707"/>
                  </a:lnTo>
                  <a:lnTo>
                    <a:pt x="822239" y="2554887"/>
                  </a:lnTo>
                  <a:lnTo>
                    <a:pt x="832424" y="2608693"/>
                  </a:lnTo>
                  <a:lnTo>
                    <a:pt x="842751" y="2661032"/>
                  </a:lnTo>
                  <a:lnTo>
                    <a:pt x="853229" y="2711813"/>
                  </a:lnTo>
                  <a:lnTo>
                    <a:pt x="863868" y="2760944"/>
                  </a:lnTo>
                  <a:lnTo>
                    <a:pt x="874676" y="2808332"/>
                  </a:lnTo>
                  <a:lnTo>
                    <a:pt x="885662" y="2853888"/>
                  </a:lnTo>
                  <a:lnTo>
                    <a:pt x="896835" y="2897518"/>
                  </a:lnTo>
                  <a:lnTo>
                    <a:pt x="908204" y="2939131"/>
                  </a:lnTo>
                  <a:lnTo>
                    <a:pt x="919777" y="2978636"/>
                  </a:lnTo>
                  <a:lnTo>
                    <a:pt x="931565" y="3015940"/>
                  </a:lnTo>
                  <a:lnTo>
                    <a:pt x="955815" y="3083582"/>
                  </a:lnTo>
                  <a:lnTo>
                    <a:pt x="981028" y="3141323"/>
                  </a:lnTo>
                  <a:lnTo>
                    <a:pt x="1007272" y="3188430"/>
                  </a:lnTo>
                  <a:lnTo>
                    <a:pt x="1058137" y="3245429"/>
                  </a:lnTo>
                  <a:lnTo>
                    <a:pt x="1096651" y="3264631"/>
                  </a:lnTo>
                  <a:lnTo>
                    <a:pt x="1135502" y="3267774"/>
                  </a:lnTo>
                  <a:lnTo>
                    <a:pt x="1173848" y="3257259"/>
                  </a:lnTo>
                  <a:lnTo>
                    <a:pt x="1210842" y="3235485"/>
                  </a:lnTo>
                  <a:lnTo>
                    <a:pt x="1245643" y="3204855"/>
                  </a:lnTo>
                  <a:lnTo>
                    <a:pt x="1291882" y="3147554"/>
                  </a:lnTo>
                  <a:lnTo>
                    <a:pt x="1328437" y="3083830"/>
                  </a:lnTo>
                  <a:lnTo>
                    <a:pt x="1330335" y="3079819"/>
                  </a:lnTo>
                  <a:lnTo>
                    <a:pt x="1330423" y="3079629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37012" y="3675140"/>
              <a:ext cx="79671" cy="110773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3107874" y="688327"/>
              <a:ext cx="1330960" cy="3268345"/>
            </a:xfrm>
            <a:custGeom>
              <a:avLst/>
              <a:gdLst/>
              <a:ahLst/>
              <a:cxnLst/>
              <a:rect l="l" t="t" r="r" b="b"/>
              <a:pathLst>
                <a:path w="1330960" h="3268345">
                  <a:moveTo>
                    <a:pt x="0" y="298622"/>
                  </a:moveTo>
                  <a:lnTo>
                    <a:pt x="11195" y="237927"/>
                  </a:lnTo>
                  <a:lnTo>
                    <a:pt x="41947" y="165967"/>
                  </a:lnTo>
                  <a:lnTo>
                    <a:pt x="63328" y="129541"/>
                  </a:lnTo>
                  <a:lnTo>
                    <a:pt x="88004" y="94834"/>
                  </a:lnTo>
                  <a:lnTo>
                    <a:pt x="115444" y="63358"/>
                  </a:lnTo>
                  <a:lnTo>
                    <a:pt x="145115" y="36625"/>
                  </a:lnTo>
                  <a:lnTo>
                    <a:pt x="209028" y="3434"/>
                  </a:lnTo>
                  <a:lnTo>
                    <a:pt x="242207" y="0"/>
                  </a:lnTo>
                  <a:lnTo>
                    <a:pt x="275492" y="7355"/>
                  </a:lnTo>
                  <a:lnTo>
                    <a:pt x="308351" y="27013"/>
                  </a:lnTo>
                  <a:lnTo>
                    <a:pt x="340254" y="60484"/>
                  </a:lnTo>
                  <a:lnTo>
                    <a:pt x="367038" y="102001"/>
                  </a:lnTo>
                  <a:lnTo>
                    <a:pt x="392754" y="154518"/>
                  </a:lnTo>
                  <a:lnTo>
                    <a:pt x="417473" y="217301"/>
                  </a:lnTo>
                  <a:lnTo>
                    <a:pt x="441266" y="289619"/>
                  </a:lnTo>
                  <a:lnTo>
                    <a:pt x="452838" y="329123"/>
                  </a:lnTo>
                  <a:lnTo>
                    <a:pt x="464205" y="370736"/>
                  </a:lnTo>
                  <a:lnTo>
                    <a:pt x="475376" y="414366"/>
                  </a:lnTo>
                  <a:lnTo>
                    <a:pt x="486360" y="459921"/>
                  </a:lnTo>
                  <a:lnTo>
                    <a:pt x="497167" y="507309"/>
                  </a:lnTo>
                  <a:lnTo>
                    <a:pt x="507804" y="556439"/>
                  </a:lnTo>
                  <a:lnTo>
                    <a:pt x="518281" y="607219"/>
                  </a:lnTo>
                  <a:lnTo>
                    <a:pt x="528607" y="659558"/>
                  </a:lnTo>
                  <a:lnTo>
                    <a:pt x="538790" y="713363"/>
                  </a:lnTo>
                  <a:lnTo>
                    <a:pt x="548840" y="768543"/>
                  </a:lnTo>
                  <a:lnTo>
                    <a:pt x="558765" y="825007"/>
                  </a:lnTo>
                  <a:lnTo>
                    <a:pt x="568575" y="882662"/>
                  </a:lnTo>
                  <a:lnTo>
                    <a:pt x="578278" y="941417"/>
                  </a:lnTo>
                  <a:lnTo>
                    <a:pt x="587883" y="1001181"/>
                  </a:lnTo>
                  <a:lnTo>
                    <a:pt x="597399" y="1061861"/>
                  </a:lnTo>
                  <a:lnTo>
                    <a:pt x="606835" y="1123367"/>
                  </a:lnTo>
                  <a:lnTo>
                    <a:pt x="616200" y="1185606"/>
                  </a:lnTo>
                  <a:lnTo>
                    <a:pt x="625502" y="1248486"/>
                  </a:lnTo>
                  <a:lnTo>
                    <a:pt x="634751" y="1311917"/>
                  </a:lnTo>
                  <a:lnTo>
                    <a:pt x="643956" y="1375806"/>
                  </a:lnTo>
                  <a:lnTo>
                    <a:pt x="653125" y="1440061"/>
                  </a:lnTo>
                  <a:lnTo>
                    <a:pt x="662268" y="1504592"/>
                  </a:lnTo>
                  <a:lnTo>
                    <a:pt x="671393" y="1569306"/>
                  </a:lnTo>
                  <a:lnTo>
                    <a:pt x="680508" y="1634112"/>
                  </a:lnTo>
                  <a:lnTo>
                    <a:pt x="689625" y="1698918"/>
                  </a:lnTo>
                  <a:lnTo>
                    <a:pt x="698750" y="1763632"/>
                  </a:lnTo>
                  <a:lnTo>
                    <a:pt x="707892" y="1828162"/>
                  </a:lnTo>
                  <a:lnTo>
                    <a:pt x="717062" y="1892418"/>
                  </a:lnTo>
                  <a:lnTo>
                    <a:pt x="726267" y="1956307"/>
                  </a:lnTo>
                  <a:lnTo>
                    <a:pt x="735517" y="2019738"/>
                  </a:lnTo>
                  <a:lnTo>
                    <a:pt x="744820" y="2082619"/>
                  </a:lnTo>
                  <a:lnTo>
                    <a:pt x="754186" y="2144858"/>
                  </a:lnTo>
                  <a:lnTo>
                    <a:pt x="763623" y="2206364"/>
                  </a:lnTo>
                  <a:lnTo>
                    <a:pt x="773140" y="2267045"/>
                  </a:lnTo>
                  <a:lnTo>
                    <a:pt x="782746" y="2326809"/>
                  </a:lnTo>
                  <a:lnTo>
                    <a:pt x="792450" y="2385564"/>
                  </a:lnTo>
                  <a:lnTo>
                    <a:pt x="802261" y="2443220"/>
                  </a:lnTo>
                  <a:lnTo>
                    <a:pt x="812187" y="2499684"/>
                  </a:lnTo>
                  <a:lnTo>
                    <a:pt x="822239" y="2554864"/>
                  </a:lnTo>
                  <a:lnTo>
                    <a:pt x="832423" y="2608670"/>
                  </a:lnTo>
                  <a:lnTo>
                    <a:pt x="842751" y="2661008"/>
                  </a:lnTo>
                  <a:lnTo>
                    <a:pt x="853229" y="2711789"/>
                  </a:lnTo>
                  <a:lnTo>
                    <a:pt x="863868" y="2760919"/>
                  </a:lnTo>
                  <a:lnTo>
                    <a:pt x="874676" y="2808307"/>
                  </a:lnTo>
                  <a:lnTo>
                    <a:pt x="885662" y="2853862"/>
                  </a:lnTo>
                  <a:lnTo>
                    <a:pt x="896835" y="2897492"/>
                  </a:lnTo>
                  <a:lnTo>
                    <a:pt x="908204" y="2939105"/>
                  </a:lnTo>
                  <a:lnTo>
                    <a:pt x="919777" y="2978609"/>
                  </a:lnTo>
                  <a:lnTo>
                    <a:pt x="931565" y="3015913"/>
                  </a:lnTo>
                  <a:lnTo>
                    <a:pt x="955815" y="3083555"/>
                  </a:lnTo>
                  <a:lnTo>
                    <a:pt x="981028" y="3141296"/>
                  </a:lnTo>
                  <a:lnTo>
                    <a:pt x="1007272" y="3188403"/>
                  </a:lnTo>
                  <a:lnTo>
                    <a:pt x="1058137" y="3245402"/>
                  </a:lnTo>
                  <a:lnTo>
                    <a:pt x="1096651" y="3264606"/>
                  </a:lnTo>
                  <a:lnTo>
                    <a:pt x="1135502" y="3267750"/>
                  </a:lnTo>
                  <a:lnTo>
                    <a:pt x="1173848" y="3257236"/>
                  </a:lnTo>
                  <a:lnTo>
                    <a:pt x="1210842" y="3235464"/>
                  </a:lnTo>
                  <a:lnTo>
                    <a:pt x="1245642" y="3204836"/>
                  </a:lnTo>
                  <a:lnTo>
                    <a:pt x="1291882" y="3147539"/>
                  </a:lnTo>
                  <a:lnTo>
                    <a:pt x="1328437" y="3083820"/>
                  </a:lnTo>
                  <a:lnTo>
                    <a:pt x="1330335" y="3079809"/>
                  </a:lnTo>
                  <a:lnTo>
                    <a:pt x="1330419" y="3079627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98458" y="3675152"/>
              <a:ext cx="79671" cy="110773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4469324" y="733641"/>
              <a:ext cx="1330325" cy="3221355"/>
            </a:xfrm>
            <a:custGeom>
              <a:avLst/>
              <a:gdLst/>
              <a:ahLst/>
              <a:cxnLst/>
              <a:rect l="l" t="t" r="r" b="b"/>
              <a:pathLst>
                <a:path w="1330325" h="3221354">
                  <a:moveTo>
                    <a:pt x="0" y="297358"/>
                  </a:moveTo>
                  <a:lnTo>
                    <a:pt x="11195" y="236833"/>
                  </a:lnTo>
                  <a:lnTo>
                    <a:pt x="41946" y="165260"/>
                  </a:lnTo>
                  <a:lnTo>
                    <a:pt x="63327" y="129060"/>
                  </a:lnTo>
                  <a:lnTo>
                    <a:pt x="88003" y="94571"/>
                  </a:lnTo>
                  <a:lnTo>
                    <a:pt x="115441" y="63285"/>
                  </a:lnTo>
                  <a:lnTo>
                    <a:pt x="145112" y="36694"/>
                  </a:lnTo>
                  <a:lnTo>
                    <a:pt x="209024" y="3560"/>
                  </a:lnTo>
                  <a:lnTo>
                    <a:pt x="242202" y="0"/>
                  </a:lnTo>
                  <a:lnTo>
                    <a:pt x="275486" y="7098"/>
                  </a:lnTo>
                  <a:lnTo>
                    <a:pt x="340247" y="59238"/>
                  </a:lnTo>
                  <a:lnTo>
                    <a:pt x="367030" y="100093"/>
                  </a:lnTo>
                  <a:lnTo>
                    <a:pt x="392745" y="151810"/>
                  </a:lnTo>
                  <a:lnTo>
                    <a:pt x="417464" y="213664"/>
                  </a:lnTo>
                  <a:lnTo>
                    <a:pt x="441256" y="284933"/>
                  </a:lnTo>
                  <a:lnTo>
                    <a:pt x="452828" y="323871"/>
                  </a:lnTo>
                  <a:lnTo>
                    <a:pt x="464195" y="364890"/>
                  </a:lnTo>
                  <a:lnTo>
                    <a:pt x="475366" y="407902"/>
                  </a:lnTo>
                  <a:lnTo>
                    <a:pt x="486350" y="452814"/>
                  </a:lnTo>
                  <a:lnTo>
                    <a:pt x="497156" y="499536"/>
                  </a:lnTo>
                  <a:lnTo>
                    <a:pt x="507793" y="547978"/>
                  </a:lnTo>
                  <a:lnTo>
                    <a:pt x="518270" y="598049"/>
                  </a:lnTo>
                  <a:lnTo>
                    <a:pt x="528595" y="649660"/>
                  </a:lnTo>
                  <a:lnTo>
                    <a:pt x="538778" y="702718"/>
                  </a:lnTo>
                  <a:lnTo>
                    <a:pt x="548828" y="757134"/>
                  </a:lnTo>
                  <a:lnTo>
                    <a:pt x="558753" y="812817"/>
                  </a:lnTo>
                  <a:lnTo>
                    <a:pt x="568563" y="869677"/>
                  </a:lnTo>
                  <a:lnTo>
                    <a:pt x="578265" y="927623"/>
                  </a:lnTo>
                  <a:lnTo>
                    <a:pt x="587870" y="986565"/>
                  </a:lnTo>
                  <a:lnTo>
                    <a:pt x="597386" y="1046412"/>
                  </a:lnTo>
                  <a:lnTo>
                    <a:pt x="606822" y="1107074"/>
                  </a:lnTo>
                  <a:lnTo>
                    <a:pt x="616187" y="1168459"/>
                  </a:lnTo>
                  <a:lnTo>
                    <a:pt x="625489" y="1230478"/>
                  </a:lnTo>
                  <a:lnTo>
                    <a:pt x="634738" y="1293041"/>
                  </a:lnTo>
                  <a:lnTo>
                    <a:pt x="643943" y="1356055"/>
                  </a:lnTo>
                  <a:lnTo>
                    <a:pt x="653112" y="1419432"/>
                  </a:lnTo>
                  <a:lnTo>
                    <a:pt x="662255" y="1483080"/>
                  </a:lnTo>
                  <a:lnTo>
                    <a:pt x="671379" y="1546909"/>
                  </a:lnTo>
                  <a:lnTo>
                    <a:pt x="680495" y="1610829"/>
                  </a:lnTo>
                  <a:lnTo>
                    <a:pt x="689611" y="1674749"/>
                  </a:lnTo>
                  <a:lnTo>
                    <a:pt x="698736" y="1738578"/>
                  </a:lnTo>
                  <a:lnTo>
                    <a:pt x="707879" y="1802226"/>
                  </a:lnTo>
                  <a:lnTo>
                    <a:pt x="717049" y="1865602"/>
                  </a:lnTo>
                  <a:lnTo>
                    <a:pt x="726254" y="1928617"/>
                  </a:lnTo>
                  <a:lnTo>
                    <a:pt x="735504" y="1991179"/>
                  </a:lnTo>
                  <a:lnTo>
                    <a:pt x="744807" y="2053197"/>
                  </a:lnTo>
                  <a:lnTo>
                    <a:pt x="754173" y="2114582"/>
                  </a:lnTo>
                  <a:lnTo>
                    <a:pt x="763610" y="2175243"/>
                  </a:lnTo>
                  <a:lnTo>
                    <a:pt x="773127" y="2235089"/>
                  </a:lnTo>
                  <a:lnTo>
                    <a:pt x="782733" y="2294031"/>
                  </a:lnTo>
                  <a:lnTo>
                    <a:pt x="792438" y="2351976"/>
                  </a:lnTo>
                  <a:lnTo>
                    <a:pt x="802249" y="2408836"/>
                  </a:lnTo>
                  <a:lnTo>
                    <a:pt x="812175" y="2464518"/>
                  </a:lnTo>
                  <a:lnTo>
                    <a:pt x="822227" y="2518934"/>
                  </a:lnTo>
                  <a:lnTo>
                    <a:pt x="832412" y="2571992"/>
                  </a:lnTo>
                  <a:lnTo>
                    <a:pt x="842739" y="2623601"/>
                  </a:lnTo>
                  <a:lnTo>
                    <a:pt x="853218" y="2673672"/>
                  </a:lnTo>
                  <a:lnTo>
                    <a:pt x="863857" y="2722114"/>
                  </a:lnTo>
                  <a:lnTo>
                    <a:pt x="874666" y="2768836"/>
                  </a:lnTo>
                  <a:lnTo>
                    <a:pt x="885652" y="2813748"/>
                  </a:lnTo>
                  <a:lnTo>
                    <a:pt x="896825" y="2856760"/>
                  </a:lnTo>
                  <a:lnTo>
                    <a:pt x="908194" y="2897780"/>
                  </a:lnTo>
                  <a:lnTo>
                    <a:pt x="919768" y="2936718"/>
                  </a:lnTo>
                  <a:lnTo>
                    <a:pt x="931555" y="2973484"/>
                  </a:lnTo>
                  <a:lnTo>
                    <a:pt x="955807" y="3040137"/>
                  </a:lnTo>
                  <a:lnTo>
                    <a:pt x="981020" y="3097016"/>
                  </a:lnTo>
                  <a:lnTo>
                    <a:pt x="1007265" y="3143395"/>
                  </a:lnTo>
                  <a:lnTo>
                    <a:pt x="1058130" y="3199433"/>
                  </a:lnTo>
                  <a:lnTo>
                    <a:pt x="1096645" y="3218217"/>
                  </a:lnTo>
                  <a:lnTo>
                    <a:pt x="1135498" y="3221140"/>
                  </a:lnTo>
                  <a:lnTo>
                    <a:pt x="1173844" y="3210572"/>
                  </a:lnTo>
                  <a:lnTo>
                    <a:pt x="1210839" y="3188879"/>
                  </a:lnTo>
                  <a:lnTo>
                    <a:pt x="1245640" y="3158430"/>
                  </a:lnTo>
                  <a:lnTo>
                    <a:pt x="1291881" y="3101518"/>
                  </a:lnTo>
                  <a:lnTo>
                    <a:pt x="1328437" y="3038225"/>
                  </a:lnTo>
                  <a:lnTo>
                    <a:pt x="1330208" y="3034505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59714" y="3675387"/>
              <a:ext cx="79638" cy="11078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71175" y="3992750"/>
              <a:ext cx="597199" cy="597199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31725" y="3992750"/>
              <a:ext cx="597199" cy="597199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2076575" y="1867257"/>
              <a:ext cx="644525" cy="0"/>
            </a:xfrm>
            <a:custGeom>
              <a:avLst/>
              <a:gdLst/>
              <a:ahLst/>
              <a:cxnLst/>
              <a:rect l="l" t="t" r="r" b="b"/>
              <a:pathLst>
                <a:path w="644525">
                  <a:moveTo>
                    <a:pt x="0" y="0"/>
                  </a:moveTo>
                  <a:lnTo>
                    <a:pt x="6439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720525" y="185152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20525" y="185152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438017" y="1867257"/>
              <a:ext cx="644525" cy="10795"/>
            </a:xfrm>
            <a:custGeom>
              <a:avLst/>
              <a:gdLst/>
              <a:ahLst/>
              <a:cxnLst/>
              <a:rect l="l" t="t" r="r" b="b"/>
              <a:pathLst>
                <a:path w="644525" h="10794">
                  <a:moveTo>
                    <a:pt x="0" y="0"/>
                  </a:moveTo>
                  <a:lnTo>
                    <a:pt x="643956" y="10195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081725" y="186172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97" y="0"/>
                  </a:lnTo>
                  <a:lnTo>
                    <a:pt x="43468" y="16414"/>
                  </a:lnTo>
                  <a:lnTo>
                    <a:pt x="0" y="31461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081725" y="186172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3468" y="16414"/>
                  </a:lnTo>
                  <a:lnTo>
                    <a:pt x="497" y="0"/>
                  </a:lnTo>
                  <a:lnTo>
                    <a:pt x="0" y="31461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799523" y="1864430"/>
              <a:ext cx="644525" cy="13970"/>
            </a:xfrm>
            <a:custGeom>
              <a:avLst/>
              <a:gdLst/>
              <a:ahLst/>
              <a:cxnLst/>
              <a:rect l="l" t="t" r="r" b="b"/>
              <a:pathLst>
                <a:path w="644525" h="13969">
                  <a:moveTo>
                    <a:pt x="0" y="13777"/>
                  </a:moveTo>
                  <a:lnTo>
                    <a:pt x="643962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43150" y="184870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672" y="31458"/>
                  </a:moveTo>
                  <a:lnTo>
                    <a:pt x="0" y="0"/>
                  </a:lnTo>
                  <a:lnTo>
                    <a:pt x="43551" y="14804"/>
                  </a:lnTo>
                  <a:lnTo>
                    <a:pt x="672" y="31458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443150" y="184870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672" y="31458"/>
                  </a:moveTo>
                  <a:lnTo>
                    <a:pt x="43551" y="14804"/>
                  </a:lnTo>
                  <a:lnTo>
                    <a:pt x="0" y="0"/>
                  </a:lnTo>
                  <a:lnTo>
                    <a:pt x="672" y="31458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502410" y="2451988"/>
            <a:ext cx="5397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9370">
              <a:lnSpc>
                <a:spcPts val="1650"/>
              </a:lnSpc>
              <a:spcBef>
                <a:spcPts val="180"/>
              </a:spcBef>
            </a:pPr>
            <a:r>
              <a:rPr sz="1400" b="1" spc="-10" dirty="0">
                <a:latin typeface="Arial"/>
                <a:cs typeface="Arial"/>
              </a:rPr>
              <a:t>Input image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772224" y="4327640"/>
            <a:ext cx="11931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2014]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2" name="object 6">
            <a:extLst>
              <a:ext uri="{FF2B5EF4-FFF2-40B4-BE49-F238E27FC236}">
                <a16:creationId xmlns:a16="http://schemas.microsoft.com/office/drawing/2014/main" id="{43203A7F-0FF4-764A-BCE0-E606FDEA866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27583"/>
            <a:ext cx="9144000" cy="3616325"/>
            <a:chOff x="0" y="1527583"/>
            <a:chExt cx="9144000" cy="3616325"/>
          </a:xfrm>
        </p:grpSpPr>
        <p:sp>
          <p:nvSpPr>
            <p:cNvPr id="3" name="object 3"/>
            <p:cNvSpPr/>
            <p:nvPr/>
          </p:nvSpPr>
          <p:spPr>
            <a:xfrm>
              <a:off x="1416274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6274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5825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825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23666" y="2509404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197" y="1528675"/>
            <a:ext cx="857400" cy="85739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725929" y="1350370"/>
            <a:ext cx="41275" cy="1144270"/>
            <a:chOff x="1725929" y="1350370"/>
            <a:chExt cx="41275" cy="1144270"/>
          </a:xfrm>
        </p:grpSpPr>
        <p:sp>
          <p:nvSpPr>
            <p:cNvPr id="10" name="object 10"/>
            <p:cNvSpPr/>
            <p:nvPr/>
          </p:nvSpPr>
          <p:spPr>
            <a:xfrm>
              <a:off x="1746424" y="225448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235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306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306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46424" y="139835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30692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0692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82583" y="1006504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1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1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37699" y="1527583"/>
            <a:ext cx="740410" cy="1229995"/>
            <a:chOff x="2737699" y="1527583"/>
            <a:chExt cx="740410" cy="1229995"/>
          </a:xfrm>
        </p:grpSpPr>
        <p:sp>
          <p:nvSpPr>
            <p:cNvPr id="18" name="object 18"/>
            <p:cNvSpPr/>
            <p:nvPr/>
          </p:nvSpPr>
          <p:spPr>
            <a:xfrm>
              <a:off x="2777717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77717" y="153710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47224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47224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85066" y="2509404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87329" y="1350370"/>
            <a:ext cx="41275" cy="1144270"/>
            <a:chOff x="3087329" y="1350370"/>
            <a:chExt cx="41275" cy="1144270"/>
          </a:xfrm>
        </p:grpSpPr>
        <p:sp>
          <p:nvSpPr>
            <p:cNvPr id="24" name="object 24"/>
            <p:cNvSpPr/>
            <p:nvPr/>
          </p:nvSpPr>
          <p:spPr>
            <a:xfrm>
              <a:off x="3107825" y="2254487"/>
              <a:ext cx="0" cy="235585"/>
            </a:xfrm>
            <a:custGeom>
              <a:avLst/>
              <a:gdLst/>
              <a:ahLst/>
              <a:cxnLst/>
              <a:rect l="l" t="t" r="r" b="b"/>
              <a:pathLst>
                <a:path h="235585">
                  <a:moveTo>
                    <a:pt x="0" y="235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920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2092" y="22112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07867" y="139835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92134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2134" y="13551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844033" y="1006516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2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2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099250" y="1538533"/>
            <a:ext cx="740410" cy="1218565"/>
            <a:chOff x="4099250" y="1538533"/>
            <a:chExt cx="740410" cy="1218565"/>
          </a:xfrm>
        </p:grpSpPr>
        <p:sp>
          <p:nvSpPr>
            <p:cNvPr id="32" name="object 32"/>
            <p:cNvSpPr/>
            <p:nvPr/>
          </p:nvSpPr>
          <p:spPr>
            <a:xfrm>
              <a:off x="4139223" y="154805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39223" y="154805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8775" y="2489850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08775" y="2489850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346616" y="2509416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448878" y="1361320"/>
            <a:ext cx="41275" cy="1133475"/>
            <a:chOff x="4448878" y="1361320"/>
            <a:chExt cx="41275" cy="1133475"/>
          </a:xfrm>
        </p:grpSpPr>
        <p:sp>
          <p:nvSpPr>
            <p:cNvPr id="38" name="object 38"/>
            <p:cNvSpPr/>
            <p:nvPr/>
          </p:nvSpPr>
          <p:spPr>
            <a:xfrm>
              <a:off x="4469375" y="2265599"/>
              <a:ext cx="0" cy="224790"/>
            </a:xfrm>
            <a:custGeom>
              <a:avLst/>
              <a:gdLst/>
              <a:ahLst/>
              <a:cxnLst/>
              <a:rect l="l" t="t" r="r" b="b"/>
              <a:pathLst>
                <a:path h="224789">
                  <a:moveTo>
                    <a:pt x="0" y="224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53642" y="22223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53642" y="22223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69373" y="1409307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53640" y="136608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53640" y="136608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205483" y="1050566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3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3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460800" y="1523457"/>
            <a:ext cx="740410" cy="1233805"/>
            <a:chOff x="5460800" y="1523457"/>
            <a:chExt cx="740410" cy="1233805"/>
          </a:xfrm>
        </p:grpSpPr>
        <p:sp>
          <p:nvSpPr>
            <p:cNvPr id="46" name="object 46"/>
            <p:cNvSpPr/>
            <p:nvPr/>
          </p:nvSpPr>
          <p:spPr>
            <a:xfrm>
              <a:off x="5500715" y="1532982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299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7" y="35913"/>
                  </a:lnTo>
                  <a:lnTo>
                    <a:pt x="523953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00716" y="1532982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49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4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79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7" y="35913"/>
                  </a:lnTo>
                  <a:lnTo>
                    <a:pt x="523953" y="62866"/>
                  </a:lnTo>
                  <a:lnTo>
                    <a:pt x="563601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49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299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79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4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49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70325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70325" y="2489837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60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708166" y="2509404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810370" y="1346245"/>
            <a:ext cx="41275" cy="1148715"/>
            <a:chOff x="5810370" y="1346245"/>
            <a:chExt cx="41275" cy="1148715"/>
          </a:xfrm>
        </p:grpSpPr>
        <p:sp>
          <p:nvSpPr>
            <p:cNvPr id="52" name="object 52"/>
            <p:cNvSpPr/>
            <p:nvPr/>
          </p:nvSpPr>
          <p:spPr>
            <a:xfrm>
              <a:off x="5830924" y="2250287"/>
              <a:ext cx="0" cy="240029"/>
            </a:xfrm>
            <a:custGeom>
              <a:avLst/>
              <a:gdLst/>
              <a:ahLst/>
              <a:cxnLst/>
              <a:rect l="l" t="t" r="r" b="b"/>
              <a:pathLst>
                <a:path h="240030">
                  <a:moveTo>
                    <a:pt x="0" y="239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15192" y="22070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815192" y="22070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30865" y="1394233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15133" y="135100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15133" y="135100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567083" y="1050554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4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4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822350" y="1523449"/>
            <a:ext cx="740410" cy="1212215"/>
            <a:chOff x="6822350" y="1523449"/>
            <a:chExt cx="740410" cy="1212215"/>
          </a:xfrm>
        </p:grpSpPr>
        <p:sp>
          <p:nvSpPr>
            <p:cNvPr id="60" name="object 60"/>
            <p:cNvSpPr/>
            <p:nvPr/>
          </p:nvSpPr>
          <p:spPr>
            <a:xfrm>
              <a:off x="6862220" y="1532974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30149" y="660300"/>
                  </a:move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80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5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50"/>
                  </a:lnTo>
                  <a:lnTo>
                    <a:pt x="3579" y="281362"/>
                  </a:lnTo>
                  <a:lnTo>
                    <a:pt x="13978" y="234798"/>
                  </a:lnTo>
                  <a:lnTo>
                    <a:pt x="30685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80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0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50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300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62220" y="1532974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150"/>
                  </a:moveTo>
                  <a:lnTo>
                    <a:pt x="3579" y="281362"/>
                  </a:lnTo>
                  <a:lnTo>
                    <a:pt x="13978" y="234798"/>
                  </a:lnTo>
                  <a:lnTo>
                    <a:pt x="30685" y="190967"/>
                  </a:lnTo>
                  <a:lnTo>
                    <a:pt x="53189" y="150379"/>
                  </a:lnTo>
                  <a:lnTo>
                    <a:pt x="80980" y="113547"/>
                  </a:lnTo>
                  <a:lnTo>
                    <a:pt x="113547" y="80980"/>
                  </a:lnTo>
                  <a:lnTo>
                    <a:pt x="150380" y="53189"/>
                  </a:lnTo>
                  <a:lnTo>
                    <a:pt x="190967" y="30684"/>
                  </a:lnTo>
                  <a:lnTo>
                    <a:pt x="234798" y="13978"/>
                  </a:lnTo>
                  <a:lnTo>
                    <a:pt x="281362" y="3579"/>
                  </a:lnTo>
                  <a:lnTo>
                    <a:pt x="330149" y="0"/>
                  </a:lnTo>
                  <a:lnTo>
                    <a:pt x="382108" y="4112"/>
                  </a:lnTo>
                  <a:lnTo>
                    <a:pt x="432319" y="16206"/>
                  </a:lnTo>
                  <a:lnTo>
                    <a:pt x="479896" y="35913"/>
                  </a:lnTo>
                  <a:lnTo>
                    <a:pt x="523952" y="62866"/>
                  </a:lnTo>
                  <a:lnTo>
                    <a:pt x="563600" y="96698"/>
                  </a:lnTo>
                  <a:lnTo>
                    <a:pt x="597433" y="136347"/>
                  </a:lnTo>
                  <a:lnTo>
                    <a:pt x="624386" y="180403"/>
                  </a:lnTo>
                  <a:lnTo>
                    <a:pt x="644093" y="227980"/>
                  </a:lnTo>
                  <a:lnTo>
                    <a:pt x="656187" y="278191"/>
                  </a:lnTo>
                  <a:lnTo>
                    <a:pt x="660299" y="330150"/>
                  </a:lnTo>
                  <a:lnTo>
                    <a:pt x="656720" y="378937"/>
                  </a:lnTo>
                  <a:lnTo>
                    <a:pt x="646321" y="425501"/>
                  </a:lnTo>
                  <a:lnTo>
                    <a:pt x="629615" y="469332"/>
                  </a:lnTo>
                  <a:lnTo>
                    <a:pt x="607110" y="509920"/>
                  </a:lnTo>
                  <a:lnTo>
                    <a:pt x="579319" y="546752"/>
                  </a:lnTo>
                  <a:lnTo>
                    <a:pt x="546752" y="579319"/>
                  </a:lnTo>
                  <a:lnTo>
                    <a:pt x="509920" y="607110"/>
                  </a:lnTo>
                  <a:lnTo>
                    <a:pt x="469332" y="629615"/>
                  </a:lnTo>
                  <a:lnTo>
                    <a:pt x="425501" y="646321"/>
                  </a:lnTo>
                  <a:lnTo>
                    <a:pt x="378937" y="656720"/>
                  </a:lnTo>
                  <a:lnTo>
                    <a:pt x="330149" y="660300"/>
                  </a:lnTo>
                  <a:lnTo>
                    <a:pt x="281362" y="656720"/>
                  </a:lnTo>
                  <a:lnTo>
                    <a:pt x="234798" y="646321"/>
                  </a:lnTo>
                  <a:lnTo>
                    <a:pt x="190967" y="629615"/>
                  </a:lnTo>
                  <a:lnTo>
                    <a:pt x="150380" y="607110"/>
                  </a:lnTo>
                  <a:lnTo>
                    <a:pt x="113547" y="579319"/>
                  </a:lnTo>
                  <a:lnTo>
                    <a:pt x="80980" y="546752"/>
                  </a:lnTo>
                  <a:lnTo>
                    <a:pt x="53189" y="509920"/>
                  </a:lnTo>
                  <a:lnTo>
                    <a:pt x="30685" y="469332"/>
                  </a:lnTo>
                  <a:lnTo>
                    <a:pt x="13978" y="425501"/>
                  </a:lnTo>
                  <a:lnTo>
                    <a:pt x="3579" y="378937"/>
                  </a:lnTo>
                  <a:lnTo>
                    <a:pt x="0" y="330150"/>
                  </a:lnTo>
                  <a:close/>
                </a:path>
              </a:pathLst>
            </a:custGeom>
            <a:ln w="19049">
              <a:solidFill>
                <a:srgbClr val="4A86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31875" y="2467812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59" h="257810">
                  <a:moveTo>
                    <a:pt x="721199" y="257699"/>
                  </a:moveTo>
                  <a:lnTo>
                    <a:pt x="0" y="257699"/>
                  </a:lnTo>
                  <a:lnTo>
                    <a:pt x="0" y="0"/>
                  </a:lnTo>
                  <a:lnTo>
                    <a:pt x="721199" y="0"/>
                  </a:lnTo>
                  <a:lnTo>
                    <a:pt x="721199" y="2576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31875" y="2467812"/>
              <a:ext cx="721360" cy="257810"/>
            </a:xfrm>
            <a:custGeom>
              <a:avLst/>
              <a:gdLst/>
              <a:ahLst/>
              <a:cxnLst/>
              <a:rect l="l" t="t" r="r" b="b"/>
              <a:pathLst>
                <a:path w="721359" h="257810">
                  <a:moveTo>
                    <a:pt x="0" y="0"/>
                  </a:moveTo>
                  <a:lnTo>
                    <a:pt x="721199" y="0"/>
                  </a:lnTo>
                  <a:lnTo>
                    <a:pt x="721199" y="257699"/>
                  </a:lnTo>
                  <a:lnTo>
                    <a:pt x="0" y="257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069716" y="2487378"/>
            <a:ext cx="245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9900"/>
                </a:solidFill>
                <a:latin typeface="Arial MT"/>
                <a:cs typeface="Arial MT"/>
              </a:rPr>
              <a:t>NN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171874" y="1346236"/>
            <a:ext cx="41275" cy="1126490"/>
            <a:chOff x="7171874" y="1346236"/>
            <a:chExt cx="41275" cy="1126490"/>
          </a:xfrm>
        </p:grpSpPr>
        <p:sp>
          <p:nvSpPr>
            <p:cNvPr id="66" name="object 66"/>
            <p:cNvSpPr/>
            <p:nvPr/>
          </p:nvSpPr>
          <p:spPr>
            <a:xfrm>
              <a:off x="7192474" y="2250462"/>
              <a:ext cx="0" cy="217804"/>
            </a:xfrm>
            <a:custGeom>
              <a:avLst/>
              <a:gdLst/>
              <a:ahLst/>
              <a:cxnLst/>
              <a:rect l="l" t="t" r="r" b="b"/>
              <a:pathLst>
                <a:path h="217805">
                  <a:moveTo>
                    <a:pt x="0" y="217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176742" y="22072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176742" y="22072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192369" y="1394224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5">
                  <a:moveTo>
                    <a:pt x="0" y="138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176637" y="13509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176637" y="13509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928783" y="1050578"/>
            <a:ext cx="527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(x</a:t>
            </a:r>
            <a:r>
              <a:rPr sz="1200" baseline="-31250" dirty="0">
                <a:latin typeface="Arial MT"/>
                <a:cs typeface="Arial MT"/>
              </a:rPr>
              <a:t>5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y</a:t>
            </a:r>
            <a:r>
              <a:rPr sz="1200" spc="-37" baseline="-31250" dirty="0">
                <a:latin typeface="Arial MT"/>
                <a:cs typeface="Arial MT"/>
              </a:rPr>
              <a:t>5</a:t>
            </a:r>
            <a:r>
              <a:rPr sz="1200" spc="-25" dirty="0">
                <a:latin typeface="Arial MT"/>
                <a:cs typeface="Arial MT"/>
              </a:rPr>
              <a:t>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385400" y="678789"/>
            <a:ext cx="6565265" cy="3911600"/>
            <a:chOff x="1385400" y="678789"/>
            <a:chExt cx="6565265" cy="3911600"/>
          </a:xfrm>
        </p:grpSpPr>
        <p:pic>
          <p:nvPicPr>
            <p:cNvPr id="74" name="object 7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375" y="3992748"/>
              <a:ext cx="597199" cy="59717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6837" y="2987500"/>
              <a:ext cx="721199" cy="670449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3107437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49"/>
                  </a:moveTo>
                  <a:lnTo>
                    <a:pt x="228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091933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0" y="43205"/>
                  </a:lnTo>
                  <a:lnTo>
                    <a:pt x="15786" y="0"/>
                  </a:lnTo>
                  <a:lnTo>
                    <a:pt x="31465" y="4324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091933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15786" y="0"/>
                  </a:lnTo>
                  <a:lnTo>
                    <a:pt x="0" y="43205"/>
                  </a:lnTo>
                  <a:lnTo>
                    <a:pt x="31465" y="4324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9273" y="3992750"/>
              <a:ext cx="597199" cy="597199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8287" y="2987500"/>
              <a:ext cx="721199" cy="670449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4468887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50"/>
                  </a:moveTo>
                  <a:lnTo>
                    <a:pt x="456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453611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4"/>
                  </a:moveTo>
                  <a:lnTo>
                    <a:pt x="0" y="43185"/>
                  </a:lnTo>
                  <a:lnTo>
                    <a:pt x="15840" y="0"/>
                  </a:lnTo>
                  <a:lnTo>
                    <a:pt x="31465" y="432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453611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4"/>
                  </a:moveTo>
                  <a:lnTo>
                    <a:pt x="15840" y="0"/>
                  </a:lnTo>
                  <a:lnTo>
                    <a:pt x="0" y="43185"/>
                  </a:lnTo>
                  <a:lnTo>
                    <a:pt x="31465" y="432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9712" y="2987500"/>
              <a:ext cx="721199" cy="670449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31150" y="2987511"/>
              <a:ext cx="721199" cy="67045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00" y="2987500"/>
              <a:ext cx="721199" cy="670449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1746000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49"/>
                  </a:moveTo>
                  <a:lnTo>
                    <a:pt x="228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730495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0" y="43205"/>
                  </a:lnTo>
                  <a:lnTo>
                    <a:pt x="15786" y="0"/>
                  </a:lnTo>
                  <a:lnTo>
                    <a:pt x="31465" y="4324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730495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44"/>
                  </a:moveTo>
                  <a:lnTo>
                    <a:pt x="15786" y="0"/>
                  </a:lnTo>
                  <a:lnTo>
                    <a:pt x="0" y="43205"/>
                  </a:lnTo>
                  <a:lnTo>
                    <a:pt x="31465" y="4324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830312" y="2804649"/>
              <a:ext cx="635" cy="182880"/>
            </a:xfrm>
            <a:custGeom>
              <a:avLst/>
              <a:gdLst/>
              <a:ahLst/>
              <a:cxnLst/>
              <a:rect l="l" t="t" r="r" b="b"/>
              <a:pathLst>
                <a:path w="635" h="182880">
                  <a:moveTo>
                    <a:pt x="0" y="182850"/>
                  </a:moveTo>
                  <a:lnTo>
                    <a:pt x="456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815037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4"/>
                  </a:moveTo>
                  <a:lnTo>
                    <a:pt x="0" y="43185"/>
                  </a:lnTo>
                  <a:lnTo>
                    <a:pt x="15840" y="0"/>
                  </a:lnTo>
                  <a:lnTo>
                    <a:pt x="31465" y="4326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815037" y="276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64"/>
                  </a:moveTo>
                  <a:lnTo>
                    <a:pt x="15840" y="0"/>
                  </a:lnTo>
                  <a:lnTo>
                    <a:pt x="0" y="43185"/>
                  </a:lnTo>
                  <a:lnTo>
                    <a:pt x="31465" y="43264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191749" y="2782761"/>
              <a:ext cx="635" cy="205104"/>
            </a:xfrm>
            <a:custGeom>
              <a:avLst/>
              <a:gdLst/>
              <a:ahLst/>
              <a:cxnLst/>
              <a:rect l="l" t="t" r="r" b="b"/>
              <a:pathLst>
                <a:path w="634" h="205105">
                  <a:moveTo>
                    <a:pt x="0" y="204750"/>
                  </a:moveTo>
                  <a:lnTo>
                    <a:pt x="468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176486" y="273953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61"/>
                  </a:moveTo>
                  <a:lnTo>
                    <a:pt x="0" y="43189"/>
                  </a:lnTo>
                  <a:lnTo>
                    <a:pt x="15831" y="0"/>
                  </a:lnTo>
                  <a:lnTo>
                    <a:pt x="31464" y="43261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176486" y="273953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61"/>
                  </a:moveTo>
                  <a:lnTo>
                    <a:pt x="15831" y="0"/>
                  </a:lnTo>
                  <a:lnTo>
                    <a:pt x="0" y="43189"/>
                  </a:lnTo>
                  <a:lnTo>
                    <a:pt x="31464" y="43261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746425" y="688314"/>
              <a:ext cx="1330960" cy="3268345"/>
            </a:xfrm>
            <a:custGeom>
              <a:avLst/>
              <a:gdLst/>
              <a:ahLst/>
              <a:cxnLst/>
              <a:rect l="l" t="t" r="r" b="b"/>
              <a:pathLst>
                <a:path w="1330960" h="3268345">
                  <a:moveTo>
                    <a:pt x="0" y="298622"/>
                  </a:moveTo>
                  <a:lnTo>
                    <a:pt x="11195" y="237928"/>
                  </a:lnTo>
                  <a:lnTo>
                    <a:pt x="41947" y="165967"/>
                  </a:lnTo>
                  <a:lnTo>
                    <a:pt x="63328" y="129541"/>
                  </a:lnTo>
                  <a:lnTo>
                    <a:pt x="88004" y="94834"/>
                  </a:lnTo>
                  <a:lnTo>
                    <a:pt x="115444" y="63358"/>
                  </a:lnTo>
                  <a:lnTo>
                    <a:pt x="145115" y="36625"/>
                  </a:lnTo>
                  <a:lnTo>
                    <a:pt x="209028" y="3434"/>
                  </a:lnTo>
                  <a:lnTo>
                    <a:pt x="242206" y="0"/>
                  </a:lnTo>
                  <a:lnTo>
                    <a:pt x="275491" y="7355"/>
                  </a:lnTo>
                  <a:lnTo>
                    <a:pt x="308351" y="27013"/>
                  </a:lnTo>
                  <a:lnTo>
                    <a:pt x="340254" y="60485"/>
                  </a:lnTo>
                  <a:lnTo>
                    <a:pt x="367038" y="102002"/>
                  </a:lnTo>
                  <a:lnTo>
                    <a:pt x="392754" y="154519"/>
                  </a:lnTo>
                  <a:lnTo>
                    <a:pt x="417472" y="217303"/>
                  </a:lnTo>
                  <a:lnTo>
                    <a:pt x="441266" y="289621"/>
                  </a:lnTo>
                  <a:lnTo>
                    <a:pt x="452837" y="329126"/>
                  </a:lnTo>
                  <a:lnTo>
                    <a:pt x="464204" y="370740"/>
                  </a:lnTo>
                  <a:lnTo>
                    <a:pt x="475376" y="414370"/>
                  </a:lnTo>
                  <a:lnTo>
                    <a:pt x="486360" y="459925"/>
                  </a:lnTo>
                  <a:lnTo>
                    <a:pt x="497166" y="507314"/>
                  </a:lnTo>
                  <a:lnTo>
                    <a:pt x="507804" y="556444"/>
                  </a:lnTo>
                  <a:lnTo>
                    <a:pt x="518281" y="607224"/>
                  </a:lnTo>
                  <a:lnTo>
                    <a:pt x="528607" y="659563"/>
                  </a:lnTo>
                  <a:lnTo>
                    <a:pt x="538790" y="713369"/>
                  </a:lnTo>
                  <a:lnTo>
                    <a:pt x="548840" y="768549"/>
                  </a:lnTo>
                  <a:lnTo>
                    <a:pt x="558765" y="825013"/>
                  </a:lnTo>
                  <a:lnTo>
                    <a:pt x="568575" y="882669"/>
                  </a:lnTo>
                  <a:lnTo>
                    <a:pt x="578278" y="941425"/>
                  </a:lnTo>
                  <a:lnTo>
                    <a:pt x="587883" y="1001189"/>
                  </a:lnTo>
                  <a:lnTo>
                    <a:pt x="597399" y="1061870"/>
                  </a:lnTo>
                  <a:lnTo>
                    <a:pt x="606835" y="1123376"/>
                  </a:lnTo>
                  <a:lnTo>
                    <a:pt x="616200" y="1185615"/>
                  </a:lnTo>
                  <a:lnTo>
                    <a:pt x="625502" y="1248497"/>
                  </a:lnTo>
                  <a:lnTo>
                    <a:pt x="634751" y="1311928"/>
                  </a:lnTo>
                  <a:lnTo>
                    <a:pt x="643956" y="1375817"/>
                  </a:lnTo>
                  <a:lnTo>
                    <a:pt x="653125" y="1440074"/>
                  </a:lnTo>
                  <a:lnTo>
                    <a:pt x="662268" y="1504605"/>
                  </a:lnTo>
                  <a:lnTo>
                    <a:pt x="671393" y="1569319"/>
                  </a:lnTo>
                  <a:lnTo>
                    <a:pt x="680509" y="1634126"/>
                  </a:lnTo>
                  <a:lnTo>
                    <a:pt x="689625" y="1698932"/>
                  </a:lnTo>
                  <a:lnTo>
                    <a:pt x="698750" y="1763647"/>
                  </a:lnTo>
                  <a:lnTo>
                    <a:pt x="707893" y="1828178"/>
                  </a:lnTo>
                  <a:lnTo>
                    <a:pt x="717062" y="1892435"/>
                  </a:lnTo>
                  <a:lnTo>
                    <a:pt x="726267" y="1956325"/>
                  </a:lnTo>
                  <a:lnTo>
                    <a:pt x="735517" y="2019756"/>
                  </a:lnTo>
                  <a:lnTo>
                    <a:pt x="744821" y="2082638"/>
                  </a:lnTo>
                  <a:lnTo>
                    <a:pt x="754186" y="2144877"/>
                  </a:lnTo>
                  <a:lnTo>
                    <a:pt x="763623" y="2206384"/>
                  </a:lnTo>
                  <a:lnTo>
                    <a:pt x="773140" y="2267065"/>
                  </a:lnTo>
                  <a:lnTo>
                    <a:pt x="782746" y="2326830"/>
                  </a:lnTo>
                  <a:lnTo>
                    <a:pt x="792450" y="2385586"/>
                  </a:lnTo>
                  <a:lnTo>
                    <a:pt x="802261" y="2443242"/>
                  </a:lnTo>
                  <a:lnTo>
                    <a:pt x="812188" y="2499707"/>
                  </a:lnTo>
                  <a:lnTo>
                    <a:pt x="822239" y="2554887"/>
                  </a:lnTo>
                  <a:lnTo>
                    <a:pt x="832424" y="2608693"/>
                  </a:lnTo>
                  <a:lnTo>
                    <a:pt x="842751" y="2661032"/>
                  </a:lnTo>
                  <a:lnTo>
                    <a:pt x="853229" y="2711813"/>
                  </a:lnTo>
                  <a:lnTo>
                    <a:pt x="863868" y="2760944"/>
                  </a:lnTo>
                  <a:lnTo>
                    <a:pt x="874676" y="2808332"/>
                  </a:lnTo>
                  <a:lnTo>
                    <a:pt x="885662" y="2853888"/>
                  </a:lnTo>
                  <a:lnTo>
                    <a:pt x="896835" y="2897518"/>
                  </a:lnTo>
                  <a:lnTo>
                    <a:pt x="908204" y="2939131"/>
                  </a:lnTo>
                  <a:lnTo>
                    <a:pt x="919777" y="2978636"/>
                  </a:lnTo>
                  <a:lnTo>
                    <a:pt x="931565" y="3015940"/>
                  </a:lnTo>
                  <a:lnTo>
                    <a:pt x="955815" y="3083582"/>
                  </a:lnTo>
                  <a:lnTo>
                    <a:pt x="981028" y="3141323"/>
                  </a:lnTo>
                  <a:lnTo>
                    <a:pt x="1007272" y="3188430"/>
                  </a:lnTo>
                  <a:lnTo>
                    <a:pt x="1058137" y="3245429"/>
                  </a:lnTo>
                  <a:lnTo>
                    <a:pt x="1096651" y="3264631"/>
                  </a:lnTo>
                  <a:lnTo>
                    <a:pt x="1135502" y="3267774"/>
                  </a:lnTo>
                  <a:lnTo>
                    <a:pt x="1173848" y="3257259"/>
                  </a:lnTo>
                  <a:lnTo>
                    <a:pt x="1210842" y="3235485"/>
                  </a:lnTo>
                  <a:lnTo>
                    <a:pt x="1245643" y="3204855"/>
                  </a:lnTo>
                  <a:lnTo>
                    <a:pt x="1291882" y="3147554"/>
                  </a:lnTo>
                  <a:lnTo>
                    <a:pt x="1328437" y="3083830"/>
                  </a:lnTo>
                  <a:lnTo>
                    <a:pt x="1330335" y="3079819"/>
                  </a:lnTo>
                  <a:lnTo>
                    <a:pt x="1330423" y="3079629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37012" y="3675140"/>
              <a:ext cx="79671" cy="110773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3107874" y="688327"/>
              <a:ext cx="1330960" cy="3268345"/>
            </a:xfrm>
            <a:custGeom>
              <a:avLst/>
              <a:gdLst/>
              <a:ahLst/>
              <a:cxnLst/>
              <a:rect l="l" t="t" r="r" b="b"/>
              <a:pathLst>
                <a:path w="1330960" h="3268345">
                  <a:moveTo>
                    <a:pt x="0" y="298622"/>
                  </a:moveTo>
                  <a:lnTo>
                    <a:pt x="11195" y="237927"/>
                  </a:lnTo>
                  <a:lnTo>
                    <a:pt x="41947" y="165967"/>
                  </a:lnTo>
                  <a:lnTo>
                    <a:pt x="63328" y="129541"/>
                  </a:lnTo>
                  <a:lnTo>
                    <a:pt x="88004" y="94834"/>
                  </a:lnTo>
                  <a:lnTo>
                    <a:pt x="115444" y="63358"/>
                  </a:lnTo>
                  <a:lnTo>
                    <a:pt x="145115" y="36625"/>
                  </a:lnTo>
                  <a:lnTo>
                    <a:pt x="209028" y="3434"/>
                  </a:lnTo>
                  <a:lnTo>
                    <a:pt x="242207" y="0"/>
                  </a:lnTo>
                  <a:lnTo>
                    <a:pt x="275492" y="7355"/>
                  </a:lnTo>
                  <a:lnTo>
                    <a:pt x="308351" y="27013"/>
                  </a:lnTo>
                  <a:lnTo>
                    <a:pt x="340254" y="60484"/>
                  </a:lnTo>
                  <a:lnTo>
                    <a:pt x="367038" y="102001"/>
                  </a:lnTo>
                  <a:lnTo>
                    <a:pt x="392754" y="154518"/>
                  </a:lnTo>
                  <a:lnTo>
                    <a:pt x="417473" y="217301"/>
                  </a:lnTo>
                  <a:lnTo>
                    <a:pt x="441266" y="289619"/>
                  </a:lnTo>
                  <a:lnTo>
                    <a:pt x="452838" y="329123"/>
                  </a:lnTo>
                  <a:lnTo>
                    <a:pt x="464205" y="370736"/>
                  </a:lnTo>
                  <a:lnTo>
                    <a:pt x="475376" y="414366"/>
                  </a:lnTo>
                  <a:lnTo>
                    <a:pt x="486360" y="459921"/>
                  </a:lnTo>
                  <a:lnTo>
                    <a:pt x="497167" y="507309"/>
                  </a:lnTo>
                  <a:lnTo>
                    <a:pt x="507804" y="556439"/>
                  </a:lnTo>
                  <a:lnTo>
                    <a:pt x="518281" y="607219"/>
                  </a:lnTo>
                  <a:lnTo>
                    <a:pt x="528607" y="659558"/>
                  </a:lnTo>
                  <a:lnTo>
                    <a:pt x="538790" y="713363"/>
                  </a:lnTo>
                  <a:lnTo>
                    <a:pt x="548840" y="768543"/>
                  </a:lnTo>
                  <a:lnTo>
                    <a:pt x="558765" y="825007"/>
                  </a:lnTo>
                  <a:lnTo>
                    <a:pt x="568575" y="882662"/>
                  </a:lnTo>
                  <a:lnTo>
                    <a:pt x="578278" y="941417"/>
                  </a:lnTo>
                  <a:lnTo>
                    <a:pt x="587883" y="1001181"/>
                  </a:lnTo>
                  <a:lnTo>
                    <a:pt x="597399" y="1061861"/>
                  </a:lnTo>
                  <a:lnTo>
                    <a:pt x="606835" y="1123367"/>
                  </a:lnTo>
                  <a:lnTo>
                    <a:pt x="616200" y="1185606"/>
                  </a:lnTo>
                  <a:lnTo>
                    <a:pt x="625502" y="1248486"/>
                  </a:lnTo>
                  <a:lnTo>
                    <a:pt x="634751" y="1311917"/>
                  </a:lnTo>
                  <a:lnTo>
                    <a:pt x="643956" y="1375806"/>
                  </a:lnTo>
                  <a:lnTo>
                    <a:pt x="653125" y="1440061"/>
                  </a:lnTo>
                  <a:lnTo>
                    <a:pt x="662268" y="1504592"/>
                  </a:lnTo>
                  <a:lnTo>
                    <a:pt x="671393" y="1569306"/>
                  </a:lnTo>
                  <a:lnTo>
                    <a:pt x="680508" y="1634112"/>
                  </a:lnTo>
                  <a:lnTo>
                    <a:pt x="689625" y="1698918"/>
                  </a:lnTo>
                  <a:lnTo>
                    <a:pt x="698750" y="1763632"/>
                  </a:lnTo>
                  <a:lnTo>
                    <a:pt x="707892" y="1828162"/>
                  </a:lnTo>
                  <a:lnTo>
                    <a:pt x="717062" y="1892418"/>
                  </a:lnTo>
                  <a:lnTo>
                    <a:pt x="726267" y="1956307"/>
                  </a:lnTo>
                  <a:lnTo>
                    <a:pt x="735517" y="2019738"/>
                  </a:lnTo>
                  <a:lnTo>
                    <a:pt x="744820" y="2082619"/>
                  </a:lnTo>
                  <a:lnTo>
                    <a:pt x="754186" y="2144858"/>
                  </a:lnTo>
                  <a:lnTo>
                    <a:pt x="763623" y="2206364"/>
                  </a:lnTo>
                  <a:lnTo>
                    <a:pt x="773140" y="2267045"/>
                  </a:lnTo>
                  <a:lnTo>
                    <a:pt x="782746" y="2326809"/>
                  </a:lnTo>
                  <a:lnTo>
                    <a:pt x="792450" y="2385564"/>
                  </a:lnTo>
                  <a:lnTo>
                    <a:pt x="802261" y="2443220"/>
                  </a:lnTo>
                  <a:lnTo>
                    <a:pt x="812187" y="2499684"/>
                  </a:lnTo>
                  <a:lnTo>
                    <a:pt x="822239" y="2554864"/>
                  </a:lnTo>
                  <a:lnTo>
                    <a:pt x="832423" y="2608670"/>
                  </a:lnTo>
                  <a:lnTo>
                    <a:pt x="842751" y="2661008"/>
                  </a:lnTo>
                  <a:lnTo>
                    <a:pt x="853229" y="2711789"/>
                  </a:lnTo>
                  <a:lnTo>
                    <a:pt x="863868" y="2760919"/>
                  </a:lnTo>
                  <a:lnTo>
                    <a:pt x="874676" y="2808307"/>
                  </a:lnTo>
                  <a:lnTo>
                    <a:pt x="885662" y="2853862"/>
                  </a:lnTo>
                  <a:lnTo>
                    <a:pt x="896835" y="2897492"/>
                  </a:lnTo>
                  <a:lnTo>
                    <a:pt x="908204" y="2939105"/>
                  </a:lnTo>
                  <a:lnTo>
                    <a:pt x="919777" y="2978609"/>
                  </a:lnTo>
                  <a:lnTo>
                    <a:pt x="931565" y="3015913"/>
                  </a:lnTo>
                  <a:lnTo>
                    <a:pt x="955815" y="3083555"/>
                  </a:lnTo>
                  <a:lnTo>
                    <a:pt x="981028" y="3141296"/>
                  </a:lnTo>
                  <a:lnTo>
                    <a:pt x="1007272" y="3188403"/>
                  </a:lnTo>
                  <a:lnTo>
                    <a:pt x="1058137" y="3245402"/>
                  </a:lnTo>
                  <a:lnTo>
                    <a:pt x="1096651" y="3264606"/>
                  </a:lnTo>
                  <a:lnTo>
                    <a:pt x="1135502" y="3267750"/>
                  </a:lnTo>
                  <a:lnTo>
                    <a:pt x="1173848" y="3257236"/>
                  </a:lnTo>
                  <a:lnTo>
                    <a:pt x="1210842" y="3235464"/>
                  </a:lnTo>
                  <a:lnTo>
                    <a:pt x="1245642" y="3204836"/>
                  </a:lnTo>
                  <a:lnTo>
                    <a:pt x="1291882" y="3147539"/>
                  </a:lnTo>
                  <a:lnTo>
                    <a:pt x="1328437" y="3083820"/>
                  </a:lnTo>
                  <a:lnTo>
                    <a:pt x="1330335" y="3079809"/>
                  </a:lnTo>
                  <a:lnTo>
                    <a:pt x="1330419" y="3079627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98458" y="3675152"/>
              <a:ext cx="79671" cy="110773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4469324" y="733641"/>
              <a:ext cx="1330325" cy="3221355"/>
            </a:xfrm>
            <a:custGeom>
              <a:avLst/>
              <a:gdLst/>
              <a:ahLst/>
              <a:cxnLst/>
              <a:rect l="l" t="t" r="r" b="b"/>
              <a:pathLst>
                <a:path w="1330325" h="3221354">
                  <a:moveTo>
                    <a:pt x="0" y="297358"/>
                  </a:moveTo>
                  <a:lnTo>
                    <a:pt x="11195" y="236833"/>
                  </a:lnTo>
                  <a:lnTo>
                    <a:pt x="41946" y="165260"/>
                  </a:lnTo>
                  <a:lnTo>
                    <a:pt x="63327" y="129060"/>
                  </a:lnTo>
                  <a:lnTo>
                    <a:pt x="88003" y="94571"/>
                  </a:lnTo>
                  <a:lnTo>
                    <a:pt x="115441" y="63285"/>
                  </a:lnTo>
                  <a:lnTo>
                    <a:pt x="145112" y="36694"/>
                  </a:lnTo>
                  <a:lnTo>
                    <a:pt x="209024" y="3560"/>
                  </a:lnTo>
                  <a:lnTo>
                    <a:pt x="242202" y="0"/>
                  </a:lnTo>
                  <a:lnTo>
                    <a:pt x="275486" y="7098"/>
                  </a:lnTo>
                  <a:lnTo>
                    <a:pt x="340247" y="59238"/>
                  </a:lnTo>
                  <a:lnTo>
                    <a:pt x="367030" y="100093"/>
                  </a:lnTo>
                  <a:lnTo>
                    <a:pt x="392745" y="151810"/>
                  </a:lnTo>
                  <a:lnTo>
                    <a:pt x="417464" y="213664"/>
                  </a:lnTo>
                  <a:lnTo>
                    <a:pt x="441256" y="284933"/>
                  </a:lnTo>
                  <a:lnTo>
                    <a:pt x="452828" y="323871"/>
                  </a:lnTo>
                  <a:lnTo>
                    <a:pt x="464195" y="364890"/>
                  </a:lnTo>
                  <a:lnTo>
                    <a:pt x="475366" y="407902"/>
                  </a:lnTo>
                  <a:lnTo>
                    <a:pt x="486350" y="452814"/>
                  </a:lnTo>
                  <a:lnTo>
                    <a:pt x="497156" y="499536"/>
                  </a:lnTo>
                  <a:lnTo>
                    <a:pt x="507793" y="547978"/>
                  </a:lnTo>
                  <a:lnTo>
                    <a:pt x="518270" y="598049"/>
                  </a:lnTo>
                  <a:lnTo>
                    <a:pt x="528595" y="649660"/>
                  </a:lnTo>
                  <a:lnTo>
                    <a:pt x="538778" y="702718"/>
                  </a:lnTo>
                  <a:lnTo>
                    <a:pt x="548828" y="757134"/>
                  </a:lnTo>
                  <a:lnTo>
                    <a:pt x="558753" y="812817"/>
                  </a:lnTo>
                  <a:lnTo>
                    <a:pt x="568563" y="869677"/>
                  </a:lnTo>
                  <a:lnTo>
                    <a:pt x="578265" y="927623"/>
                  </a:lnTo>
                  <a:lnTo>
                    <a:pt x="587870" y="986565"/>
                  </a:lnTo>
                  <a:lnTo>
                    <a:pt x="597386" y="1046412"/>
                  </a:lnTo>
                  <a:lnTo>
                    <a:pt x="606822" y="1107074"/>
                  </a:lnTo>
                  <a:lnTo>
                    <a:pt x="616187" y="1168459"/>
                  </a:lnTo>
                  <a:lnTo>
                    <a:pt x="625489" y="1230478"/>
                  </a:lnTo>
                  <a:lnTo>
                    <a:pt x="634738" y="1293041"/>
                  </a:lnTo>
                  <a:lnTo>
                    <a:pt x="643943" y="1356055"/>
                  </a:lnTo>
                  <a:lnTo>
                    <a:pt x="653112" y="1419432"/>
                  </a:lnTo>
                  <a:lnTo>
                    <a:pt x="662255" y="1483080"/>
                  </a:lnTo>
                  <a:lnTo>
                    <a:pt x="671379" y="1546909"/>
                  </a:lnTo>
                  <a:lnTo>
                    <a:pt x="680495" y="1610829"/>
                  </a:lnTo>
                  <a:lnTo>
                    <a:pt x="689611" y="1674749"/>
                  </a:lnTo>
                  <a:lnTo>
                    <a:pt x="698736" y="1738578"/>
                  </a:lnTo>
                  <a:lnTo>
                    <a:pt x="707879" y="1802226"/>
                  </a:lnTo>
                  <a:lnTo>
                    <a:pt x="717049" y="1865602"/>
                  </a:lnTo>
                  <a:lnTo>
                    <a:pt x="726254" y="1928617"/>
                  </a:lnTo>
                  <a:lnTo>
                    <a:pt x="735504" y="1991179"/>
                  </a:lnTo>
                  <a:lnTo>
                    <a:pt x="744807" y="2053197"/>
                  </a:lnTo>
                  <a:lnTo>
                    <a:pt x="754173" y="2114582"/>
                  </a:lnTo>
                  <a:lnTo>
                    <a:pt x="763610" y="2175243"/>
                  </a:lnTo>
                  <a:lnTo>
                    <a:pt x="773127" y="2235089"/>
                  </a:lnTo>
                  <a:lnTo>
                    <a:pt x="782733" y="2294031"/>
                  </a:lnTo>
                  <a:lnTo>
                    <a:pt x="792438" y="2351976"/>
                  </a:lnTo>
                  <a:lnTo>
                    <a:pt x="802249" y="2408836"/>
                  </a:lnTo>
                  <a:lnTo>
                    <a:pt x="812175" y="2464518"/>
                  </a:lnTo>
                  <a:lnTo>
                    <a:pt x="822227" y="2518934"/>
                  </a:lnTo>
                  <a:lnTo>
                    <a:pt x="832412" y="2571992"/>
                  </a:lnTo>
                  <a:lnTo>
                    <a:pt x="842739" y="2623601"/>
                  </a:lnTo>
                  <a:lnTo>
                    <a:pt x="853218" y="2673672"/>
                  </a:lnTo>
                  <a:lnTo>
                    <a:pt x="863857" y="2722114"/>
                  </a:lnTo>
                  <a:lnTo>
                    <a:pt x="874666" y="2768836"/>
                  </a:lnTo>
                  <a:lnTo>
                    <a:pt x="885652" y="2813748"/>
                  </a:lnTo>
                  <a:lnTo>
                    <a:pt x="896825" y="2856760"/>
                  </a:lnTo>
                  <a:lnTo>
                    <a:pt x="908194" y="2897780"/>
                  </a:lnTo>
                  <a:lnTo>
                    <a:pt x="919768" y="2936718"/>
                  </a:lnTo>
                  <a:lnTo>
                    <a:pt x="931555" y="2973484"/>
                  </a:lnTo>
                  <a:lnTo>
                    <a:pt x="955807" y="3040137"/>
                  </a:lnTo>
                  <a:lnTo>
                    <a:pt x="981020" y="3097016"/>
                  </a:lnTo>
                  <a:lnTo>
                    <a:pt x="1007265" y="3143395"/>
                  </a:lnTo>
                  <a:lnTo>
                    <a:pt x="1058130" y="3199433"/>
                  </a:lnTo>
                  <a:lnTo>
                    <a:pt x="1096645" y="3218217"/>
                  </a:lnTo>
                  <a:lnTo>
                    <a:pt x="1135498" y="3221140"/>
                  </a:lnTo>
                  <a:lnTo>
                    <a:pt x="1173844" y="3210572"/>
                  </a:lnTo>
                  <a:lnTo>
                    <a:pt x="1210839" y="3188879"/>
                  </a:lnTo>
                  <a:lnTo>
                    <a:pt x="1245640" y="3158430"/>
                  </a:lnTo>
                  <a:lnTo>
                    <a:pt x="1291881" y="3101518"/>
                  </a:lnTo>
                  <a:lnTo>
                    <a:pt x="1328437" y="3038225"/>
                  </a:lnTo>
                  <a:lnTo>
                    <a:pt x="1330208" y="3034505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59714" y="3675387"/>
              <a:ext cx="79638" cy="110787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5830925" y="733628"/>
              <a:ext cx="1330325" cy="3221355"/>
            </a:xfrm>
            <a:custGeom>
              <a:avLst/>
              <a:gdLst/>
              <a:ahLst/>
              <a:cxnLst/>
              <a:rect l="l" t="t" r="r" b="b"/>
              <a:pathLst>
                <a:path w="1330325" h="3221354">
                  <a:moveTo>
                    <a:pt x="0" y="297359"/>
                  </a:moveTo>
                  <a:lnTo>
                    <a:pt x="11193" y="236833"/>
                  </a:lnTo>
                  <a:lnTo>
                    <a:pt x="41941" y="165261"/>
                  </a:lnTo>
                  <a:lnTo>
                    <a:pt x="63319" y="129060"/>
                  </a:lnTo>
                  <a:lnTo>
                    <a:pt x="87991" y="94571"/>
                  </a:lnTo>
                  <a:lnTo>
                    <a:pt x="115427" y="63285"/>
                  </a:lnTo>
                  <a:lnTo>
                    <a:pt x="145094" y="36694"/>
                  </a:lnTo>
                  <a:lnTo>
                    <a:pt x="208998" y="3560"/>
                  </a:lnTo>
                  <a:lnTo>
                    <a:pt x="242172" y="0"/>
                  </a:lnTo>
                  <a:lnTo>
                    <a:pt x="275452" y="7098"/>
                  </a:lnTo>
                  <a:lnTo>
                    <a:pt x="340206" y="59238"/>
                  </a:lnTo>
                  <a:lnTo>
                    <a:pt x="366987" y="100094"/>
                  </a:lnTo>
                  <a:lnTo>
                    <a:pt x="392699" y="151811"/>
                  </a:lnTo>
                  <a:lnTo>
                    <a:pt x="417415" y="213666"/>
                  </a:lnTo>
                  <a:lnTo>
                    <a:pt x="441206" y="284935"/>
                  </a:lnTo>
                  <a:lnTo>
                    <a:pt x="452776" y="323873"/>
                  </a:lnTo>
                  <a:lnTo>
                    <a:pt x="464142" y="364894"/>
                  </a:lnTo>
                  <a:lnTo>
                    <a:pt x="475312" y="407905"/>
                  </a:lnTo>
                  <a:lnTo>
                    <a:pt x="486295" y="452817"/>
                  </a:lnTo>
                  <a:lnTo>
                    <a:pt x="497100" y="499540"/>
                  </a:lnTo>
                  <a:lnTo>
                    <a:pt x="507736" y="547983"/>
                  </a:lnTo>
                  <a:lnTo>
                    <a:pt x="518211" y="598054"/>
                  </a:lnTo>
                  <a:lnTo>
                    <a:pt x="528536" y="649665"/>
                  </a:lnTo>
                  <a:lnTo>
                    <a:pt x="538718" y="702724"/>
                  </a:lnTo>
                  <a:lnTo>
                    <a:pt x="548767" y="757140"/>
                  </a:lnTo>
                  <a:lnTo>
                    <a:pt x="558691" y="812824"/>
                  </a:lnTo>
                  <a:lnTo>
                    <a:pt x="568499" y="869685"/>
                  </a:lnTo>
                  <a:lnTo>
                    <a:pt x="578201" y="927631"/>
                  </a:lnTo>
                  <a:lnTo>
                    <a:pt x="587804" y="986573"/>
                  </a:lnTo>
                  <a:lnTo>
                    <a:pt x="597319" y="1046421"/>
                  </a:lnTo>
                  <a:lnTo>
                    <a:pt x="606753" y="1107083"/>
                  </a:lnTo>
                  <a:lnTo>
                    <a:pt x="616117" y="1168469"/>
                  </a:lnTo>
                  <a:lnTo>
                    <a:pt x="625418" y="1230489"/>
                  </a:lnTo>
                  <a:lnTo>
                    <a:pt x="634665" y="1293052"/>
                  </a:lnTo>
                  <a:lnTo>
                    <a:pt x="643868" y="1356067"/>
                  </a:lnTo>
                  <a:lnTo>
                    <a:pt x="653036" y="1419444"/>
                  </a:lnTo>
                  <a:lnTo>
                    <a:pt x="662176" y="1483093"/>
                  </a:lnTo>
                  <a:lnTo>
                    <a:pt x="671299" y="1546923"/>
                  </a:lnTo>
                  <a:lnTo>
                    <a:pt x="680413" y="1610843"/>
                  </a:lnTo>
                  <a:lnTo>
                    <a:pt x="689527" y="1674763"/>
                  </a:lnTo>
                  <a:lnTo>
                    <a:pt x="698650" y="1738593"/>
                  </a:lnTo>
                  <a:lnTo>
                    <a:pt x="707791" y="1802242"/>
                  </a:lnTo>
                  <a:lnTo>
                    <a:pt x="716958" y="1865619"/>
                  </a:lnTo>
                  <a:lnTo>
                    <a:pt x="726161" y="1928634"/>
                  </a:lnTo>
                  <a:lnTo>
                    <a:pt x="735408" y="1991196"/>
                  </a:lnTo>
                  <a:lnTo>
                    <a:pt x="744709" y="2053216"/>
                  </a:lnTo>
                  <a:lnTo>
                    <a:pt x="754072" y="2114601"/>
                  </a:lnTo>
                  <a:lnTo>
                    <a:pt x="763506" y="2175263"/>
                  </a:lnTo>
                  <a:lnTo>
                    <a:pt x="773020" y="2235110"/>
                  </a:lnTo>
                  <a:lnTo>
                    <a:pt x="782623" y="2294051"/>
                  </a:lnTo>
                  <a:lnTo>
                    <a:pt x="792325" y="2351997"/>
                  </a:lnTo>
                  <a:lnTo>
                    <a:pt x="802132" y="2408857"/>
                  </a:lnTo>
                  <a:lnTo>
                    <a:pt x="812056" y="2464541"/>
                  </a:lnTo>
                  <a:lnTo>
                    <a:pt x="822104" y="2518957"/>
                  </a:lnTo>
                  <a:lnTo>
                    <a:pt x="832286" y="2572015"/>
                  </a:lnTo>
                  <a:lnTo>
                    <a:pt x="842610" y="2623625"/>
                  </a:lnTo>
                  <a:lnTo>
                    <a:pt x="853085" y="2673697"/>
                  </a:lnTo>
                  <a:lnTo>
                    <a:pt x="863721" y="2722139"/>
                  </a:lnTo>
                  <a:lnTo>
                    <a:pt x="874525" y="2768862"/>
                  </a:lnTo>
                  <a:lnTo>
                    <a:pt x="885508" y="2813774"/>
                  </a:lnTo>
                  <a:lnTo>
                    <a:pt x="896677" y="2856786"/>
                  </a:lnTo>
                  <a:lnTo>
                    <a:pt x="908042" y="2897806"/>
                  </a:lnTo>
                  <a:lnTo>
                    <a:pt x="919612" y="2936744"/>
                  </a:lnTo>
                  <a:lnTo>
                    <a:pt x="931395" y="2973511"/>
                  </a:lnTo>
                  <a:lnTo>
                    <a:pt x="955638" y="3040164"/>
                  </a:lnTo>
                  <a:lnTo>
                    <a:pt x="980842" y="3097043"/>
                  </a:lnTo>
                  <a:lnTo>
                    <a:pt x="1007079" y="3143422"/>
                  </a:lnTo>
                  <a:lnTo>
                    <a:pt x="1057927" y="3199459"/>
                  </a:lnTo>
                  <a:lnTo>
                    <a:pt x="1096430" y="3218242"/>
                  </a:lnTo>
                  <a:lnTo>
                    <a:pt x="1135269" y="3221164"/>
                  </a:lnTo>
                  <a:lnTo>
                    <a:pt x="1173603" y="3210594"/>
                  </a:lnTo>
                  <a:lnTo>
                    <a:pt x="1210587" y="3188899"/>
                  </a:lnTo>
                  <a:lnTo>
                    <a:pt x="1245377" y="3158448"/>
                  </a:lnTo>
                  <a:lnTo>
                    <a:pt x="1291603" y="3101533"/>
                  </a:lnTo>
                  <a:lnTo>
                    <a:pt x="1328147" y="3038235"/>
                  </a:lnTo>
                  <a:lnTo>
                    <a:pt x="1329920" y="3034509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21025" y="3675376"/>
              <a:ext cx="79641" cy="110786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7522520" y="1863124"/>
              <a:ext cx="379730" cy="0"/>
            </a:xfrm>
            <a:custGeom>
              <a:avLst/>
              <a:gdLst/>
              <a:ahLst/>
              <a:cxnLst/>
              <a:rect l="l" t="t" r="r" b="b"/>
              <a:pathLst>
                <a:path w="379729">
                  <a:moveTo>
                    <a:pt x="0" y="0"/>
                  </a:moveTo>
                  <a:lnTo>
                    <a:pt x="3796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902169" y="184739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902169" y="184739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7959325" y="1734274"/>
            <a:ext cx="857885" cy="257810"/>
          </a:xfrm>
          <a:prstGeom prst="rect">
            <a:avLst/>
          </a:prstGeom>
          <a:solidFill>
            <a:srgbClr val="D9D1E9"/>
          </a:solidFill>
          <a:ln w="19049">
            <a:solidFill>
              <a:srgbClr val="9900F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254"/>
              </a:spcBef>
            </a:pPr>
            <a:r>
              <a:rPr sz="1200" spc="-10" dirty="0">
                <a:solidFill>
                  <a:srgbClr val="9900FF"/>
                </a:solidFill>
                <a:latin typeface="Arial MT"/>
                <a:cs typeface="Arial MT"/>
              </a:rPr>
              <a:t>Softmax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2076574" y="1842637"/>
            <a:ext cx="6332220" cy="2747645"/>
            <a:chOff x="2076574" y="1842637"/>
            <a:chExt cx="6332220" cy="2747645"/>
          </a:xfrm>
        </p:grpSpPr>
        <p:pic>
          <p:nvPicPr>
            <p:cNvPr id="109" name="object 10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71175" y="3992750"/>
              <a:ext cx="597199" cy="597199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31725" y="3992750"/>
              <a:ext cx="597199" cy="597199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60050" y="3992737"/>
              <a:ext cx="597199" cy="597199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2076574" y="1867257"/>
              <a:ext cx="644525" cy="0"/>
            </a:xfrm>
            <a:custGeom>
              <a:avLst/>
              <a:gdLst/>
              <a:ahLst/>
              <a:cxnLst/>
              <a:rect l="l" t="t" r="r" b="b"/>
              <a:pathLst>
                <a:path w="644525">
                  <a:moveTo>
                    <a:pt x="0" y="0"/>
                  </a:moveTo>
                  <a:lnTo>
                    <a:pt x="64394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720524" y="185152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720524" y="185152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438017" y="1867257"/>
              <a:ext cx="644525" cy="10795"/>
            </a:xfrm>
            <a:custGeom>
              <a:avLst/>
              <a:gdLst/>
              <a:ahLst/>
              <a:cxnLst/>
              <a:rect l="l" t="t" r="r" b="b"/>
              <a:pathLst>
                <a:path w="644525" h="10794">
                  <a:moveTo>
                    <a:pt x="0" y="0"/>
                  </a:moveTo>
                  <a:lnTo>
                    <a:pt x="643956" y="10195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081725" y="186172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97" y="0"/>
                  </a:lnTo>
                  <a:lnTo>
                    <a:pt x="43468" y="16414"/>
                  </a:lnTo>
                  <a:lnTo>
                    <a:pt x="0" y="31461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081725" y="186172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3468" y="16414"/>
                  </a:lnTo>
                  <a:lnTo>
                    <a:pt x="497" y="0"/>
                  </a:lnTo>
                  <a:lnTo>
                    <a:pt x="0" y="31461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799523" y="1864430"/>
              <a:ext cx="644525" cy="13970"/>
            </a:xfrm>
            <a:custGeom>
              <a:avLst/>
              <a:gdLst/>
              <a:ahLst/>
              <a:cxnLst/>
              <a:rect l="l" t="t" r="r" b="b"/>
              <a:pathLst>
                <a:path w="644525" h="13969">
                  <a:moveTo>
                    <a:pt x="0" y="13777"/>
                  </a:moveTo>
                  <a:lnTo>
                    <a:pt x="643962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443150" y="184870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672" y="31458"/>
                  </a:moveTo>
                  <a:lnTo>
                    <a:pt x="0" y="0"/>
                  </a:lnTo>
                  <a:lnTo>
                    <a:pt x="43551" y="14804"/>
                  </a:lnTo>
                  <a:lnTo>
                    <a:pt x="672" y="31458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443150" y="184870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672" y="31458"/>
                  </a:moveTo>
                  <a:lnTo>
                    <a:pt x="43551" y="14804"/>
                  </a:lnTo>
                  <a:lnTo>
                    <a:pt x="0" y="0"/>
                  </a:lnTo>
                  <a:lnTo>
                    <a:pt x="672" y="31458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161015" y="1863132"/>
              <a:ext cx="644525" cy="0"/>
            </a:xfrm>
            <a:custGeom>
              <a:avLst/>
              <a:gdLst/>
              <a:ahLst/>
              <a:cxnLst/>
              <a:rect l="l" t="t" r="r" b="b"/>
              <a:pathLst>
                <a:path w="644525">
                  <a:moveTo>
                    <a:pt x="0" y="0"/>
                  </a:moveTo>
                  <a:lnTo>
                    <a:pt x="64395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804966" y="184740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804966" y="184740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388025" y="1991974"/>
              <a:ext cx="0" cy="282575"/>
            </a:xfrm>
            <a:custGeom>
              <a:avLst/>
              <a:gdLst/>
              <a:ahLst/>
              <a:cxnLst/>
              <a:rect l="l" t="t" r="r" b="b"/>
              <a:pathLst>
                <a:path h="282575">
                  <a:moveTo>
                    <a:pt x="0" y="0"/>
                  </a:moveTo>
                  <a:lnTo>
                    <a:pt x="0" y="28214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372292" y="2274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372292" y="22741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502410" y="2451988"/>
            <a:ext cx="5397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9370">
              <a:lnSpc>
                <a:spcPts val="1650"/>
              </a:lnSpc>
              <a:spcBef>
                <a:spcPts val="180"/>
              </a:spcBef>
            </a:pPr>
            <a:r>
              <a:rPr sz="1400" b="1" spc="-10" dirty="0">
                <a:latin typeface="Arial"/>
                <a:cs typeface="Arial"/>
              </a:rPr>
              <a:t>Input image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772224" y="4327640"/>
            <a:ext cx="119316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2014]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8224608" y="2397187"/>
            <a:ext cx="327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Arial"/>
                <a:cs typeface="Arial"/>
              </a:rPr>
              <a:t>y=2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9" name="object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REINFORCE</a:t>
            </a:r>
            <a:r>
              <a:rPr sz="2400" spc="-105" dirty="0"/>
              <a:t> </a:t>
            </a:r>
            <a:r>
              <a:rPr sz="2400" dirty="0"/>
              <a:t>in</a:t>
            </a:r>
            <a:r>
              <a:rPr sz="2400" spc="-100" dirty="0"/>
              <a:t> </a:t>
            </a:r>
            <a:r>
              <a:rPr sz="2400" dirty="0"/>
              <a:t>action:</a:t>
            </a:r>
            <a:r>
              <a:rPr sz="2400" spc="-105" dirty="0"/>
              <a:t> </a:t>
            </a:r>
            <a:r>
              <a:rPr sz="2400" dirty="0"/>
              <a:t>Recurrent</a:t>
            </a:r>
            <a:r>
              <a:rPr sz="2400" spc="-100" dirty="0"/>
              <a:t> </a:t>
            </a:r>
            <a:r>
              <a:rPr sz="2400" dirty="0"/>
              <a:t>Attention</a:t>
            </a:r>
            <a:r>
              <a:rPr sz="2400" spc="-100" dirty="0"/>
              <a:t> </a:t>
            </a:r>
            <a:r>
              <a:rPr sz="2400" dirty="0"/>
              <a:t>Model</a:t>
            </a:r>
            <a:r>
              <a:rPr sz="2400" spc="-105" dirty="0"/>
              <a:t> </a:t>
            </a:r>
            <a:r>
              <a:rPr sz="2400" spc="-10" dirty="0"/>
              <a:t>(RAM)</a:t>
            </a:r>
            <a:endParaRPr sz="2400"/>
          </a:p>
        </p:txBody>
      </p:sp>
      <p:sp>
        <p:nvSpPr>
          <p:cNvPr id="135" name="object 6">
            <a:extLst>
              <a:ext uri="{FF2B5EF4-FFF2-40B4-BE49-F238E27FC236}">
                <a16:creationId xmlns:a16="http://schemas.microsoft.com/office/drawing/2014/main" id="{52975C8D-3036-0A48-B569-9E80275E558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REINFORCE</a:t>
            </a:r>
            <a:r>
              <a:rPr sz="2400" spc="-105" dirty="0"/>
              <a:t> </a:t>
            </a:r>
            <a:r>
              <a:rPr sz="2400" dirty="0"/>
              <a:t>in</a:t>
            </a:r>
            <a:r>
              <a:rPr sz="2400" spc="-100" dirty="0"/>
              <a:t> </a:t>
            </a:r>
            <a:r>
              <a:rPr sz="2400" dirty="0"/>
              <a:t>action:</a:t>
            </a:r>
            <a:r>
              <a:rPr sz="2400" spc="-105" dirty="0"/>
              <a:t> </a:t>
            </a:r>
            <a:r>
              <a:rPr sz="2400" dirty="0"/>
              <a:t>Recurrent</a:t>
            </a:r>
            <a:r>
              <a:rPr sz="2400" spc="-100" dirty="0"/>
              <a:t> </a:t>
            </a:r>
            <a:r>
              <a:rPr sz="2400" dirty="0"/>
              <a:t>Attention</a:t>
            </a:r>
            <a:r>
              <a:rPr sz="2400" spc="-100" dirty="0"/>
              <a:t> </a:t>
            </a:r>
            <a:r>
              <a:rPr sz="2400" dirty="0"/>
              <a:t>Model</a:t>
            </a:r>
            <a:r>
              <a:rPr sz="2400" spc="-105" dirty="0"/>
              <a:t> </a:t>
            </a:r>
            <a:r>
              <a:rPr sz="2400" spc="-10" dirty="0"/>
              <a:t>(RAM)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772224" y="4313204"/>
            <a:ext cx="1193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[Mnih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al.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2014]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69" y="4403530"/>
            <a:ext cx="2697385" cy="893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8850" y="1144853"/>
            <a:ext cx="1904999" cy="1904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85650" y="1144853"/>
            <a:ext cx="1904999" cy="19049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1050" y="1144853"/>
            <a:ext cx="1904999" cy="19049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86699" y="3400338"/>
            <a:ext cx="642556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also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tasks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including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fine-</a:t>
            </a:r>
            <a:r>
              <a:rPr sz="1400" dirty="0">
                <a:latin typeface="Arial MT"/>
                <a:cs typeface="Arial MT"/>
              </a:rPr>
              <a:t>grained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image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recognition, </a:t>
            </a:r>
            <a:r>
              <a:rPr sz="1400" dirty="0">
                <a:latin typeface="Arial MT"/>
                <a:cs typeface="Arial MT"/>
              </a:rPr>
              <a:t>image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captioning,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visual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question-answering!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F6A9226-C42F-1947-A801-C06CF7A083F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dirty="0"/>
              <a:t>More</a:t>
            </a:r>
            <a:r>
              <a:rPr spc="-25" dirty="0"/>
              <a:t> </a:t>
            </a:r>
            <a:r>
              <a:rPr dirty="0"/>
              <a:t>policy</a:t>
            </a:r>
            <a:r>
              <a:rPr spc="-25" dirty="0"/>
              <a:t> </a:t>
            </a:r>
            <a:r>
              <a:rPr dirty="0"/>
              <a:t>gradients:</a:t>
            </a:r>
            <a:r>
              <a:rPr spc="-25" dirty="0"/>
              <a:t> </a:t>
            </a:r>
            <a:r>
              <a:rPr spc="-10" dirty="0"/>
              <a:t>AlphaGo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999" y="2682422"/>
            <a:ext cx="7195820" cy="1755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indent="-295910">
              <a:lnSpc>
                <a:spcPct val="100000"/>
              </a:lnSpc>
              <a:spcBef>
                <a:spcPts val="100"/>
              </a:spcBef>
              <a:buChar char="-"/>
              <a:tabLst>
                <a:tab pos="308610" algn="l"/>
              </a:tabLst>
            </a:pPr>
            <a:r>
              <a:rPr sz="1600" dirty="0">
                <a:latin typeface="Arial MT"/>
                <a:cs typeface="Arial MT"/>
              </a:rPr>
              <a:t>Featurize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board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(stone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color,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move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legality,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bias,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…)</a:t>
            </a:r>
            <a:endParaRPr sz="1600">
              <a:latin typeface="Arial MT"/>
              <a:cs typeface="Arial MT"/>
            </a:endParaRPr>
          </a:p>
          <a:p>
            <a:pPr marL="308610" marR="5080" indent="-296545">
              <a:lnSpc>
                <a:spcPct val="101600"/>
              </a:lnSpc>
              <a:buChar char="-"/>
              <a:tabLst>
                <a:tab pos="308610" algn="l"/>
              </a:tabLst>
            </a:pPr>
            <a:r>
              <a:rPr sz="1600" dirty="0">
                <a:latin typeface="Arial MT"/>
                <a:cs typeface="Arial MT"/>
              </a:rPr>
              <a:t>Initialize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policy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network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with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supervised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training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professional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games, </a:t>
            </a:r>
            <a:r>
              <a:rPr sz="1600" dirty="0">
                <a:latin typeface="Arial MT"/>
                <a:cs typeface="Arial MT"/>
              </a:rPr>
              <a:t>then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continue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training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using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policy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gradient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(play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against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itself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random </a:t>
            </a:r>
            <a:r>
              <a:rPr sz="1600" dirty="0">
                <a:latin typeface="Arial MT"/>
                <a:cs typeface="Arial MT"/>
              </a:rPr>
              <a:t>previous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iterations,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+1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/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-</a:t>
            </a:r>
            <a:r>
              <a:rPr sz="1600" dirty="0">
                <a:latin typeface="Arial MT"/>
                <a:cs typeface="Arial MT"/>
              </a:rPr>
              <a:t>1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reward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winning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/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losing)</a:t>
            </a:r>
            <a:endParaRPr sz="1600">
              <a:latin typeface="Arial MT"/>
              <a:cs typeface="Arial MT"/>
            </a:endParaRPr>
          </a:p>
          <a:p>
            <a:pPr marL="308610" indent="-295910">
              <a:lnSpc>
                <a:spcPct val="100000"/>
              </a:lnSpc>
              <a:spcBef>
                <a:spcPts val="30"/>
              </a:spcBef>
              <a:buChar char="-"/>
              <a:tabLst>
                <a:tab pos="308610" algn="l"/>
              </a:tabLst>
            </a:pPr>
            <a:r>
              <a:rPr sz="1600" dirty="0">
                <a:latin typeface="Arial MT"/>
                <a:cs typeface="Arial MT"/>
              </a:rPr>
              <a:t>Also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learn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value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network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(critic)</a:t>
            </a:r>
            <a:endParaRPr sz="1600">
              <a:latin typeface="Arial MT"/>
              <a:cs typeface="Arial MT"/>
            </a:endParaRPr>
          </a:p>
          <a:p>
            <a:pPr marL="308610" marR="186055" indent="-296545">
              <a:lnSpc>
                <a:spcPct val="101600"/>
              </a:lnSpc>
              <a:buChar char="-"/>
              <a:tabLst>
                <a:tab pos="308610" algn="l"/>
              </a:tabLst>
            </a:pPr>
            <a:r>
              <a:rPr sz="1600" dirty="0">
                <a:latin typeface="Arial MT"/>
                <a:cs typeface="Arial MT"/>
              </a:rPr>
              <a:t>Finally,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combine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combine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policy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value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networks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Monte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Carlo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Tree </a:t>
            </a:r>
            <a:r>
              <a:rPr sz="1600" dirty="0">
                <a:latin typeface="Arial MT"/>
                <a:cs typeface="Arial MT"/>
              </a:rPr>
              <a:t>Search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algorithm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select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actions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lookahead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search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050" y="1054072"/>
            <a:ext cx="5330190" cy="1650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Overview:</a:t>
            </a:r>
            <a:endParaRPr sz="1600">
              <a:latin typeface="Arial"/>
              <a:cs typeface="Arial"/>
            </a:endParaRPr>
          </a:p>
          <a:p>
            <a:pPr marL="487045" indent="-295910">
              <a:lnSpc>
                <a:spcPct val="100000"/>
              </a:lnSpc>
              <a:spcBef>
                <a:spcPts val="30"/>
              </a:spcBef>
              <a:buChar char="-"/>
              <a:tabLst>
                <a:tab pos="487045" algn="l"/>
              </a:tabLst>
            </a:pPr>
            <a:r>
              <a:rPr sz="1600" dirty="0">
                <a:latin typeface="Arial MT"/>
                <a:cs typeface="Arial MT"/>
              </a:rPr>
              <a:t>Mix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supervised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learning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reinforcement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learning</a:t>
            </a:r>
            <a:endParaRPr sz="1600">
              <a:latin typeface="Arial MT"/>
              <a:cs typeface="Arial MT"/>
            </a:endParaRPr>
          </a:p>
          <a:p>
            <a:pPr marL="487045" marR="262890" indent="-296545">
              <a:lnSpc>
                <a:spcPct val="101600"/>
              </a:lnSpc>
              <a:buChar char="-"/>
              <a:tabLst>
                <a:tab pos="487045" algn="l"/>
              </a:tabLst>
            </a:pPr>
            <a:r>
              <a:rPr sz="1600" dirty="0">
                <a:latin typeface="Arial MT"/>
                <a:cs typeface="Arial MT"/>
              </a:rPr>
              <a:t>Mix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old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methods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(Monte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Carlo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Tree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Search)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recent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(deep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RL)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How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beat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Go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world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champion: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6024" y="184675"/>
            <a:ext cx="2664370" cy="225576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11725" y="4025553"/>
            <a:ext cx="1139190" cy="51371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82880" marR="67310">
              <a:lnSpc>
                <a:spcPts val="1430"/>
              </a:lnSpc>
              <a:spcBef>
                <a:spcPts val="155"/>
              </a:spcBef>
            </a:pPr>
            <a:r>
              <a:rPr sz="1200" i="1" dirty="0">
                <a:latin typeface="Arial"/>
                <a:cs typeface="Arial"/>
              </a:rPr>
              <a:t>[Silver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et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al., </a:t>
            </a:r>
            <a:r>
              <a:rPr sz="1200" i="1" dirty="0">
                <a:latin typeface="Arial"/>
                <a:cs typeface="Arial"/>
              </a:rPr>
              <a:t>Nature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2016]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This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3"/>
              </a:rPr>
              <a:t>image</a:t>
            </a:r>
            <a:r>
              <a:rPr sz="600" spc="-2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999999"/>
                </a:solidFill>
                <a:latin typeface="Arial MT"/>
                <a:cs typeface="Arial MT"/>
              </a:rPr>
              <a:t>is</a:t>
            </a:r>
            <a:r>
              <a:rPr sz="600" spc="-20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CC0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600" u="sng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public</a:t>
            </a:r>
            <a:r>
              <a:rPr sz="600" u="sng" spc="-25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600" u="sng" spc="-10" dirty="0">
                <a:solidFill>
                  <a:srgbClr val="999999"/>
                </a:solidFill>
                <a:uFill>
                  <a:solidFill>
                    <a:srgbClr val="999999"/>
                  </a:solidFill>
                </a:uFill>
                <a:latin typeface="Arial MT"/>
                <a:cs typeface="Arial MT"/>
                <a:hlinkClick r:id="rId4"/>
              </a:rPr>
              <a:t>domain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0D0202B-E3C4-2C4D-A116-3725E8326E1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299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074" y="1243952"/>
            <a:ext cx="7786370" cy="2958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755" marR="327025" indent="-313690">
              <a:lnSpc>
                <a:spcPct val="100000"/>
              </a:lnSpc>
              <a:spcBef>
                <a:spcPts val="100"/>
              </a:spcBef>
              <a:buFont typeface="Arial MT"/>
              <a:buChar char="-"/>
              <a:tabLst>
                <a:tab pos="325755" algn="l"/>
              </a:tabLst>
            </a:pPr>
            <a:r>
              <a:rPr sz="2000" b="1" dirty="0">
                <a:latin typeface="Arial"/>
                <a:cs typeface="Arial"/>
              </a:rPr>
              <a:t>Policy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gradients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general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suffer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high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variance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so </a:t>
            </a:r>
            <a:r>
              <a:rPr sz="2000" dirty="0">
                <a:latin typeface="Arial MT"/>
                <a:cs typeface="Arial MT"/>
              </a:rPr>
              <a:t>requires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samples.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b="1" spc="-10" dirty="0">
                <a:latin typeface="Arial"/>
                <a:cs typeface="Arial"/>
              </a:rPr>
              <a:t>Challenge</a:t>
            </a:r>
            <a:r>
              <a:rPr sz="2000" spc="-10" dirty="0">
                <a:latin typeface="Arial MT"/>
                <a:cs typeface="Arial MT"/>
              </a:rPr>
              <a:t>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sample-</a:t>
            </a:r>
            <a:r>
              <a:rPr sz="2000" spc="-10" dirty="0">
                <a:latin typeface="Arial MT"/>
                <a:cs typeface="Arial MT"/>
              </a:rPr>
              <a:t>efficiency</a:t>
            </a:r>
            <a:endParaRPr sz="2000">
              <a:latin typeface="Arial MT"/>
              <a:cs typeface="Arial MT"/>
            </a:endParaRPr>
          </a:p>
          <a:p>
            <a:pPr marL="325755" marR="5080" indent="-313690">
              <a:lnSpc>
                <a:spcPct val="100000"/>
              </a:lnSpc>
              <a:buFont typeface="Arial MT"/>
              <a:buChar char="-"/>
              <a:tabLst>
                <a:tab pos="325755" algn="l"/>
              </a:tabLst>
            </a:pPr>
            <a:r>
              <a:rPr sz="2000" b="1" spc="-10" dirty="0">
                <a:latin typeface="Arial"/>
                <a:cs typeface="Arial"/>
              </a:rPr>
              <a:t>Q-</a:t>
            </a:r>
            <a:r>
              <a:rPr sz="2000" b="1" dirty="0">
                <a:latin typeface="Arial"/>
                <a:cs typeface="Arial"/>
              </a:rPr>
              <a:t>learning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always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work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works,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usually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more </a:t>
            </a:r>
            <a:r>
              <a:rPr sz="2000" spc="-10" dirty="0">
                <a:latin typeface="Arial MT"/>
                <a:cs typeface="Arial MT"/>
              </a:rPr>
              <a:t>sample-</a:t>
            </a:r>
            <a:r>
              <a:rPr sz="2000" dirty="0">
                <a:latin typeface="Arial MT"/>
                <a:cs typeface="Arial MT"/>
              </a:rPr>
              <a:t>efficient.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b="1" spc="-10" dirty="0">
                <a:latin typeface="Arial"/>
                <a:cs typeface="Arial"/>
              </a:rPr>
              <a:t>Challenge</a:t>
            </a:r>
            <a:r>
              <a:rPr sz="2000" spc="-10" dirty="0">
                <a:latin typeface="Arial MT"/>
                <a:cs typeface="Arial MT"/>
              </a:rPr>
              <a:t>: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exploration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-"/>
            </a:pPr>
            <a:endParaRPr sz="2000">
              <a:latin typeface="Arial MT"/>
              <a:cs typeface="Arial MT"/>
            </a:endParaRPr>
          </a:p>
          <a:p>
            <a:pPr marL="325755" indent="-313055">
              <a:lnSpc>
                <a:spcPct val="100000"/>
              </a:lnSpc>
              <a:buChar char="-"/>
              <a:tabLst>
                <a:tab pos="325755" algn="l"/>
              </a:tabLst>
            </a:pPr>
            <a:r>
              <a:rPr sz="2000" spc="-10" dirty="0">
                <a:latin typeface="Arial MT"/>
                <a:cs typeface="Arial MT"/>
              </a:rPr>
              <a:t>Guarantees:</a:t>
            </a:r>
            <a:endParaRPr sz="2000">
              <a:latin typeface="Arial MT"/>
              <a:cs typeface="Arial MT"/>
            </a:endParaRPr>
          </a:p>
          <a:p>
            <a:pPr marL="782955" marR="267335" lvl="1" indent="-304800">
              <a:lnSpc>
                <a:spcPts val="2180"/>
              </a:lnSpc>
              <a:spcBef>
                <a:spcPts val="65"/>
              </a:spcBef>
              <a:buFont typeface="Arial MT"/>
              <a:buChar char="-"/>
              <a:tabLst>
                <a:tab pos="782955" algn="l"/>
              </a:tabLst>
            </a:pPr>
            <a:r>
              <a:rPr sz="1800" b="1" dirty="0">
                <a:latin typeface="Arial"/>
                <a:cs typeface="Arial"/>
              </a:rPr>
              <a:t>Policy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Gradients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Converges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local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minima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J(</a:t>
            </a:r>
            <a:r>
              <a:rPr sz="1800" dirty="0">
                <a:latin typeface="Cambria"/>
                <a:cs typeface="Cambria"/>
              </a:rPr>
              <a:t>8</a:t>
            </a:r>
            <a:r>
              <a:rPr sz="1800" dirty="0">
                <a:latin typeface="Arial MT"/>
                <a:cs typeface="Arial MT"/>
              </a:rPr>
              <a:t>),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often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good </a:t>
            </a:r>
            <a:r>
              <a:rPr sz="1800" spc="-10" dirty="0">
                <a:latin typeface="Arial MT"/>
                <a:cs typeface="Arial MT"/>
              </a:rPr>
              <a:t>enough!</a:t>
            </a:r>
            <a:endParaRPr sz="1800">
              <a:latin typeface="Arial MT"/>
              <a:cs typeface="Arial MT"/>
            </a:endParaRPr>
          </a:p>
          <a:p>
            <a:pPr marL="782955" lvl="1" indent="-304800">
              <a:lnSpc>
                <a:spcPts val="2095"/>
              </a:lnSpc>
              <a:buFont typeface="Arial MT"/>
              <a:buChar char="-"/>
              <a:tabLst>
                <a:tab pos="782955" algn="l"/>
              </a:tabLst>
            </a:pPr>
            <a:r>
              <a:rPr sz="1800" b="1" spc="-10" dirty="0">
                <a:latin typeface="Arial"/>
                <a:cs typeface="Arial"/>
              </a:rPr>
              <a:t>Q-</a:t>
            </a:r>
            <a:r>
              <a:rPr sz="1800" b="1" dirty="0">
                <a:latin typeface="Arial"/>
                <a:cs typeface="Arial"/>
              </a:rPr>
              <a:t>learning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Zero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guarantees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since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approximating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Bellman</a:t>
            </a:r>
            <a:endParaRPr sz="1800">
              <a:latin typeface="Arial MT"/>
              <a:cs typeface="Arial MT"/>
            </a:endParaRPr>
          </a:p>
          <a:p>
            <a:pPr marL="782955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 MT"/>
                <a:cs typeface="Arial MT"/>
              </a:rPr>
              <a:t>equation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complicated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approximator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C10FCD0-374F-5F41-A745-DD3672CFF72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4735270"/>
            <a:ext cx="45212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lang="en-US" altLang="zh-CN" spc="-10" dirty="0"/>
              <a:t>Reinforcement</a:t>
            </a:r>
            <a:r>
              <a:rPr lang="zh-CN" altLang="en-US" spc="-10" dirty="0"/>
              <a:t> </a:t>
            </a:r>
            <a:r>
              <a:rPr lang="en-US" altLang="zh-CN" spc="-10" dirty="0"/>
              <a:t>Learning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4962</Words>
  <Application>Microsoft Macintosh PowerPoint</Application>
  <PresentationFormat>On-screen Show (16:9)</PresentationFormat>
  <Paragraphs>730</Paragraphs>
  <Slides>100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9" baseType="lpstr">
      <vt:lpstr>Arial MT</vt:lpstr>
      <vt:lpstr>MS PGothic</vt:lpstr>
      <vt:lpstr>Arial</vt:lpstr>
      <vt:lpstr>Calibri</vt:lpstr>
      <vt:lpstr>Cambria</vt:lpstr>
      <vt:lpstr>Georgia</vt:lpstr>
      <vt:lpstr>Tahoma</vt:lpstr>
      <vt:lpstr>Times New Roman</vt:lpstr>
      <vt:lpstr>Office Theme</vt:lpstr>
      <vt:lpstr>PowerPoint Presentation</vt:lpstr>
      <vt:lpstr>So far… Supervised Learning</vt:lpstr>
      <vt:lpstr>So far… Unsupervised Learning</vt:lpstr>
      <vt:lpstr>Today: Reinforcement Learning</vt:lpstr>
      <vt:lpstr>Overview</vt:lpstr>
      <vt:lpstr>Reinforcement Learning</vt:lpstr>
      <vt:lpstr>Reinforcement Learning</vt:lpstr>
      <vt:lpstr>Reinforcement Learning</vt:lpstr>
      <vt:lpstr>Reinforcement Learning</vt:lpstr>
      <vt:lpstr>Reinforcement Learning</vt:lpstr>
      <vt:lpstr>Cart-Pole Problem</vt:lpstr>
      <vt:lpstr>Robot Locomotion</vt:lpstr>
      <vt:lpstr>Atari Games</vt:lpstr>
      <vt:lpstr>Go</vt:lpstr>
      <vt:lpstr>How can we mathematically formalize the RL problem?</vt:lpstr>
      <vt:lpstr>Markov Decision Process</vt:lpstr>
      <vt:lpstr>Markov Decision Process</vt:lpstr>
      <vt:lpstr>A simple MDP: Grid World</vt:lpstr>
      <vt:lpstr>A simple MDP: Grid World</vt:lpstr>
      <vt:lpstr>The optimal policy π*</vt:lpstr>
      <vt:lpstr>The optimal policy π*</vt:lpstr>
      <vt:lpstr>Definitions: Value function and Q-value function</vt:lpstr>
      <vt:lpstr>Definitions: Value function and Q-value function</vt:lpstr>
      <vt:lpstr>Definitions: Value function and Q-value function</vt:lpstr>
      <vt:lpstr>Bellman equation</vt:lpstr>
      <vt:lpstr>Bellman equation</vt:lpstr>
      <vt:lpstr>Bellman equation</vt:lpstr>
      <vt:lpstr>Solving for the optimal policy</vt:lpstr>
      <vt:lpstr>Solving for the optimal policy</vt:lpstr>
      <vt:lpstr>Solving for the optimal policy</vt:lpstr>
      <vt:lpstr>Solving for the optimal policy</vt:lpstr>
      <vt:lpstr>Solving for the optimal policy: Q-learning</vt:lpstr>
      <vt:lpstr>Solving for the optimal policy: Q-learning</vt:lpstr>
      <vt:lpstr>Solving for the optimal policy: Q-learning</vt:lpstr>
      <vt:lpstr>Solving for the optimal policy: Q-learning</vt:lpstr>
      <vt:lpstr>Solving for the optimal policy: Q-learning</vt:lpstr>
      <vt:lpstr>Solving for the optimal policy: Q-learning</vt:lpstr>
      <vt:lpstr>Solving for the optimal policy: Q-learning</vt:lpstr>
      <vt:lpstr>Case Study: Playing Atari Games</vt:lpstr>
      <vt:lpstr>Q-network Architecture</vt:lpstr>
      <vt:lpstr>Q-network Architecture</vt:lpstr>
      <vt:lpstr>Q-network Architecture</vt:lpstr>
      <vt:lpstr>Q-network Architecture</vt:lpstr>
      <vt:lpstr>Q-network Architecture</vt:lpstr>
      <vt:lpstr>Q-network Architecture</vt:lpstr>
      <vt:lpstr>Training the Q-network: Loss function (from before)</vt:lpstr>
      <vt:lpstr>Training the Q-network: Experience Replay</vt:lpstr>
      <vt:lpstr>Training the Q-network: Experience Replay</vt:lpstr>
      <vt:lpstr>Training the Q-network: Experience Replay</vt:lpstr>
      <vt:lpstr>PowerPoint Presentation</vt:lpstr>
      <vt:lpstr>Putting it together: Deep Q-Learning with Experience Replay</vt:lpstr>
      <vt:lpstr>Putting it together: Deep Q-Learning with Experience Replay</vt:lpstr>
      <vt:lpstr>Putting it together: Deep Q-Learning with Experience Replay</vt:lpstr>
      <vt:lpstr>Putting it together: Deep Q-Learning with Experience Replay</vt:lpstr>
      <vt:lpstr>Putting it together: Deep Q-Learning with Experience Replay</vt:lpstr>
      <vt:lpstr>Putting it together: Deep Q-Learning with Experience Replay</vt:lpstr>
      <vt:lpstr>Putting it together: Deep Q-Learning with Experience Replay</vt:lpstr>
      <vt:lpstr>Putting it together: Deep Q-Learning with Experience Replay</vt:lpstr>
      <vt:lpstr>PowerPoint Presentation</vt:lpstr>
      <vt:lpstr>Policy Gradients</vt:lpstr>
      <vt:lpstr>Policy Gradients</vt:lpstr>
      <vt:lpstr>Policy Gradients</vt:lpstr>
      <vt:lpstr>Policy Gradients</vt:lpstr>
      <vt:lpstr>Policy Gradients</vt:lpstr>
      <vt:lpstr>REINFORCE algorithm</vt:lpstr>
      <vt:lpstr>REINFORCE algorithm</vt:lpstr>
      <vt:lpstr>REINFORCE algorithm</vt:lpstr>
      <vt:lpstr>REINFORCE algorithm</vt:lpstr>
      <vt:lpstr>REINFORCE algorithm</vt:lpstr>
      <vt:lpstr>REINFORCE algorithm</vt:lpstr>
      <vt:lpstr>REINFORCE algorithm</vt:lpstr>
      <vt:lpstr>REINFORCE algorithm</vt:lpstr>
      <vt:lpstr>REINFORCE algorithm</vt:lpstr>
      <vt:lpstr>REINFORCE algorithm</vt:lpstr>
      <vt:lpstr>Intuition</vt:lpstr>
      <vt:lpstr>Intuition</vt:lpstr>
      <vt:lpstr>Intuition</vt:lpstr>
      <vt:lpstr>Variance reduction</vt:lpstr>
      <vt:lpstr>Variance reduction</vt:lpstr>
      <vt:lpstr>Variance reduction</vt:lpstr>
      <vt:lpstr>Variance reduction: Baseline</vt:lpstr>
      <vt:lpstr>How to choose the baseline?</vt:lpstr>
      <vt:lpstr>How to choose the baseline?</vt:lpstr>
      <vt:lpstr>How to choose the baseline?</vt:lpstr>
      <vt:lpstr>How to choose the baseline?</vt:lpstr>
      <vt:lpstr>How to choose the baseline?</vt:lpstr>
      <vt:lpstr>How to choose the baseline?</vt:lpstr>
      <vt:lpstr>Actor-Critic Algorithm</vt:lpstr>
      <vt:lpstr>Actor-Critic Algorithm</vt:lpstr>
      <vt:lpstr>REINFORCE in action: Recurrent Attention Model (RAM)</vt:lpstr>
      <vt:lpstr>REINFORCE in action: Recurrent Attention Model (RAM)</vt:lpstr>
      <vt:lpstr>REINFORCE in action: Recurrent Attention Model (RAM)</vt:lpstr>
      <vt:lpstr>REINFORCE in action: Recurrent Attention Model (RAM)</vt:lpstr>
      <vt:lpstr>REINFORCE in action: Recurrent Attention Model (RAM)</vt:lpstr>
      <vt:lpstr>REINFORCE in action: Recurrent Attention Model (RAM)</vt:lpstr>
      <vt:lpstr>REINFORCE in action: Recurrent Attention Model (RAM)</vt:lpstr>
      <vt:lpstr>REINFORCE in action: Recurrent Attention Model (RAM)</vt:lpstr>
      <vt:lpstr>More policy gradients: AlphaGo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cp:lastModifiedBy>Dr. Shangsong Liang</cp:lastModifiedBy>
  <cp:revision>5</cp:revision>
  <dcterms:created xsi:type="dcterms:W3CDTF">2024-12-24T03:24:18Z</dcterms:created>
  <dcterms:modified xsi:type="dcterms:W3CDTF">2024-12-26T03:13:16Z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2024-12-24T00:00:00Z</vt:filetime>
  </property>
  <property fmtid="{D5CDD505-2E9C-101B-9397-08002B2CF9AE}" pid="3" name="Creator">
    <vt:lpwstr>Google</vt:lpwstr>
  </property>
  <property fmtid="{D5CDD505-2E9C-101B-9397-08002B2CF9AE}" pid="4" name="LastSaved">
    <vt:filetime>2024-12-24T00:00:00Z</vt:filetime>
  </property>
</Properties>
</file>