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01340" y="11859862"/>
            <a:ext cx="21971004"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xfrm>
            <a:off x="1206496" y="2574991"/>
            <a:ext cx="21971005" cy="4648202"/>
          </a:xfrm>
          <a:prstGeom prst="rect">
            <a:avLst/>
          </a:prstGeom>
        </p:spPr>
        <p:txBody>
          <a:bodyPr anchor="b"/>
          <a:lstStyle>
            <a:lvl1pPr>
              <a:defRPr spc="-232" sz="11600"/>
            </a:lvl1pPr>
          </a:lstStyle>
          <a:p>
            <a:pPr/>
            <a:r>
              <a:t>Presentation Title</a:t>
            </a:r>
          </a:p>
        </p:txBody>
      </p:sp>
      <p:sp>
        <p:nvSpPr>
          <p:cNvPr id="13" name="Body Level One…"/>
          <p:cNvSpPr txBox="1"/>
          <p:nvPr>
            <p:ph type="body" sz="quarter" idx="21" hasCustomPrompt="1"/>
          </p:nvPr>
        </p:nvSpPr>
        <p:spPr>
          <a:xfrm>
            <a:off x="1201342" y="7223190"/>
            <a:ext cx="21971002" cy="1905002"/>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6"/>
            <a:ext cx="21971000" cy="7241586"/>
          </a:xfrm>
          <a:prstGeom prst="rect">
            <a:avLst/>
          </a:prstGeom>
        </p:spPr>
        <p:txBody>
          <a:bodyPr numCol="1" spcCol="38100"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quarter" idx="1" hasCustomPrompt="1"/>
          </p:nvPr>
        </p:nvSpPr>
        <p:spPr>
          <a:xfrm>
            <a:off x="2430024" y="10675453"/>
            <a:ext cx="20200054"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Attribution</a:t>
            </a:r>
          </a:p>
          <a:p>
            <a:pPr lvl="1"/>
            <a:r>
              <a:t/>
            </a:r>
          </a:p>
          <a:p>
            <a:pPr lvl="2"/>
            <a:r>
              <a:t/>
            </a:r>
          </a:p>
          <a:p>
            <a:pPr lvl="3"/>
            <a:r>
              <a:t/>
            </a:r>
          </a:p>
          <a:p>
            <a:pPr lvl="4"/>
            <a:r>
              <a:t/>
            </a:r>
          </a:p>
        </p:txBody>
      </p:sp>
      <p:sp>
        <p:nvSpPr>
          <p:cNvPr id="116" name="Body Level One…"/>
          <p:cNvSpPr txBox="1"/>
          <p:nvPr>
            <p:ph type="body" sz="half" idx="21" hasCustomPrompt="1"/>
          </p:nvPr>
        </p:nvSpPr>
        <p:spPr>
          <a:xfrm>
            <a:off x="1753923" y="4939860"/>
            <a:ext cx="20876154" cy="3836281"/>
          </a:xfrm>
          <a:prstGeom prst="rect">
            <a:avLst/>
          </a:prstGeom>
        </p:spPr>
        <p:txBody>
          <a:bodyPr numCol="1" spcCol="38100"/>
          <a:lstStyle>
            <a:lvl1pPr marL="469900" indent="-300876">
              <a:spcBef>
                <a:spcPts val="0"/>
              </a:spcBef>
              <a:buSzTx/>
              <a:buNone/>
              <a:defRPr spc="-200" sz="8500">
                <a:latin typeface="Helvetica Neue Medium"/>
                <a:ea typeface="Helvetica Neue Medium"/>
                <a:cs typeface="Helvetica Neue Medium"/>
                <a:sym typeface="Helvetica Neue Medium"/>
              </a:defRPr>
            </a:lvl1pPr>
          </a:lstStyle>
          <a:p>
            <a:pPr/>
            <a:r>
              <a:t>“Notable Quote”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numCol="1" spcCol="38100">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numCol="1" spcCol="38100">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numCol="1" spcCol="38100">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numCol="1" spcCol="38100">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numCol="1" spcCol="38100">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Body Level One…"/>
          <p:cNvSpPr txBox="1"/>
          <p:nvPr>
            <p:ph type="body" sz="quarter" idx="1" hasCustomPrompt="1"/>
          </p:nvPr>
        </p:nvSpPr>
        <p:spPr>
          <a:xfrm>
            <a:off x="1207690" y="1106137"/>
            <a:ext cx="21968621"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24" name="Body Level One…"/>
          <p:cNvSpPr txBox="1"/>
          <p:nvPr>
            <p:ph type="body" sz="quarter" idx="22" hasCustomPrompt="1"/>
          </p:nvPr>
        </p:nvSpPr>
        <p:spPr>
          <a:xfrm>
            <a:off x="1206500" y="11609909"/>
            <a:ext cx="21971000" cy="1116953"/>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numCol="1" spcCol="38100">
            <a:noAutofit/>
          </a:bodyPr>
          <a:lstStyle/>
          <a:p>
            <a:pPr/>
          </a:p>
        </p:txBody>
      </p:sp>
      <p:sp>
        <p:nvSpPr>
          <p:cNvPr id="33" name="Slide Title"/>
          <p:cNvSpPr txBox="1"/>
          <p:nvPr>
            <p:ph type="title" hasCustomPrompt="1"/>
          </p:nvPr>
        </p:nvSpPr>
        <p:spPr>
          <a:xfrm>
            <a:off x="1206500" y="1270000"/>
            <a:ext cx="9779000" cy="5882274"/>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xfrm>
            <a:off x="1206500" y="1079500"/>
            <a:ext cx="21971000" cy="1433164"/>
          </a:xfrm>
          <a:prstGeom prst="rect">
            <a:avLst/>
          </a:prstGeom>
        </p:spPr>
        <p:txBody>
          <a:bodyPr/>
          <a:lstStyle/>
          <a:p>
            <a:pPr/>
            <a:r>
              <a:t>Slide Title</a:t>
            </a:r>
          </a:p>
        </p:txBody>
      </p:sp>
      <p:sp>
        <p:nvSpPr>
          <p:cNvPr id="43" name="Body Level One…"/>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44" name="Body Level One…"/>
          <p:cNvSpPr txBox="1"/>
          <p:nvPr>
            <p:ph type="body" idx="21" hasCustomPrompt="1"/>
          </p:nvPr>
        </p:nvSpPr>
        <p:spPr>
          <a:prstGeom prst="rect">
            <a:avLst/>
          </a:prstGeom>
        </p:spPr>
        <p:txBody>
          <a:bodyPr numCol="1" spcCol="38100"/>
          <a:lstStyle/>
          <a:p>
            <a:pPr/>
            <a:r>
              <a:t>Slide bullet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Body Level One…"/>
          <p:cNvSpPr txBox="1"/>
          <p:nvPr>
            <p:ph type="body" sz="quarter" idx="1" hasCustomPrompt="1"/>
          </p:nvPr>
        </p:nvSpPr>
        <p:spPr>
          <a:xfrm>
            <a:off x="1206500" y="2372961"/>
            <a:ext cx="9779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61" name="Body Level One…"/>
          <p:cNvSpPr txBox="1"/>
          <p:nvPr>
            <p:ph type="body" sz="half" idx="21" hasCustomPrompt="1"/>
          </p:nvPr>
        </p:nvSpPr>
        <p:spPr>
          <a:xfrm>
            <a:off x="1206500" y="4248503"/>
            <a:ext cx="9779000" cy="8256631"/>
          </a:xfrm>
          <a:prstGeom prst="rect">
            <a:avLst/>
          </a:prstGeom>
        </p:spPr>
        <p:txBody>
          <a:bodyPr numCol="1" spcCol="38100"/>
          <a:lstStyle/>
          <a:p>
            <a:pPr/>
            <a:r>
              <a:t>Slide bullet text</a:t>
            </a:r>
          </a:p>
        </p:txBody>
      </p:sp>
      <p:sp>
        <p:nvSpPr>
          <p:cNvPr id="62" name="Bowl of pappardelle pasta with parsley butter, roasted hazelnuts, and shaved parmesan cheese"/>
          <p:cNvSpPr/>
          <p:nvPr>
            <p:ph type="pic" idx="22"/>
          </p:nvPr>
        </p:nvSpPr>
        <p:spPr>
          <a:xfrm>
            <a:off x="12192000" y="-407266"/>
            <a:ext cx="10916874" cy="14555833"/>
          </a:xfrm>
          <a:prstGeom prst="rect">
            <a:avLst/>
          </a:prstGeom>
        </p:spPr>
        <p:txBody>
          <a:bodyPr lIns="91439" tIns="45719" rIns="91439" bIns="45719" numCol="1" spcCol="38100">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50"/>
          </a:xfrm>
          <a:prstGeom prst="rect">
            <a:avLst/>
          </a:prstGeom>
        </p:spPr>
        <p:txBody>
          <a:bodyPr/>
          <a:lstStyle/>
          <a:p>
            <a:pPr/>
            <a:r>
              <a:t>Slide Title</a:t>
            </a:r>
          </a:p>
        </p:txBody>
      </p:sp>
      <p:sp>
        <p:nvSpPr>
          <p:cNvPr id="80" name="Body Level One…"/>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Body Level One…"/>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90" name="Body Level One…"/>
          <p:cNvSpPr txBox="1"/>
          <p:nvPr>
            <p:ph type="body" idx="21" hasCustomPrompt="1"/>
          </p:nvPr>
        </p:nvSpPr>
        <p:spPr>
          <a:prstGeom prst="rect">
            <a:avLst/>
          </a:prstGeom>
        </p:spPr>
        <p:txBody>
          <a:bodyPr numCol="1" spcCol="38100"/>
          <a:lstStyle>
            <a:lvl1pPr marL="0" indent="0" defTabSz="825500">
              <a:lnSpc>
                <a:spcPct val="100000"/>
              </a:lnSpc>
              <a:spcBef>
                <a:spcPts val="1800"/>
              </a:spcBef>
              <a:buSzTx/>
              <a:buNone/>
              <a:defRPr spc="-99" sz="5500"/>
            </a:lvl1pPr>
          </a:lstStyle>
          <a:p>
            <a:pPr/>
            <a:r>
              <a:t>Agenda Topics</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Slide bullet text</a:t>
            </a:r>
          </a:p>
          <a:p>
            <a:pPr lvl="1"/>
            <a:r>
              <a:t/>
            </a:r>
          </a:p>
          <a:p>
            <a:pPr lvl="2"/>
            <a:r>
              <a:t/>
            </a:r>
          </a:p>
          <a:p>
            <a:pPr lvl="3"/>
            <a:r>
              <a:t/>
            </a:r>
          </a:p>
          <a:p>
            <a:pPr lvl="4"/>
            <a:r>
              <a:t/>
            </a:r>
          </a:p>
        </p:txBody>
      </p:sp>
      <p:sp>
        <p:nvSpPr>
          <p:cNvPr id="3" name="Title Text"/>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Jack Wu, Quantitative Analyst Intern, Icarus Fund LLC."/>
          <p:cNvSpPr txBox="1"/>
          <p:nvPr>
            <p:ph type="body" sz="quarter" idx="1"/>
          </p:nvPr>
        </p:nvSpPr>
        <p:spPr>
          <a:xfrm>
            <a:off x="1201341" y="11859862"/>
            <a:ext cx="21971002" cy="636980"/>
          </a:xfrm>
          <a:prstGeom prst="rect">
            <a:avLst/>
          </a:prstGeom>
        </p:spPr>
        <p:txBody>
          <a:bodyPr/>
          <a:lstStyle/>
          <a:p>
            <a:pPr/>
            <a:r>
              <a:t>Jack Wu, Quantitative Analyst Intern, Icarus Fund LLC.</a:t>
            </a:r>
          </a:p>
        </p:txBody>
      </p:sp>
      <p:sp>
        <p:nvSpPr>
          <p:cNvPr id="152" name="Match Group Inc. (MTCH)"/>
          <p:cNvSpPr txBox="1"/>
          <p:nvPr>
            <p:ph type="title"/>
          </p:nvPr>
        </p:nvSpPr>
        <p:spPr>
          <a:xfrm>
            <a:off x="1206495" y="2574991"/>
            <a:ext cx="21971006" cy="4648202"/>
          </a:xfrm>
          <a:prstGeom prst="rect">
            <a:avLst/>
          </a:prstGeom>
        </p:spPr>
        <p:txBody>
          <a:bodyPr/>
          <a:lstStyle>
            <a:lvl1pPr>
              <a:defRPr spc="-300"/>
            </a:lvl1pPr>
          </a:lstStyle>
          <a:p>
            <a:pPr/>
            <a:r>
              <a:t>Match Group Inc. (MTCH)</a:t>
            </a:r>
          </a:p>
        </p:txBody>
      </p:sp>
      <p:sp>
        <p:nvSpPr>
          <p:cNvPr id="153" name="A Preliminary Quantitative Analysis"/>
          <p:cNvSpPr txBox="1"/>
          <p:nvPr/>
        </p:nvSpPr>
        <p:spPr>
          <a:xfrm>
            <a:off x="1201342" y="7223190"/>
            <a:ext cx="21971002" cy="19050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defRPr b="1" sz="5500">
                <a:solidFill>
                  <a:srgbClr val="000000"/>
                </a:solidFill>
              </a:defRPr>
            </a:lvl1pPr>
          </a:lstStyle>
          <a:p>
            <a:pPr/>
            <a:r>
              <a:t>A Preliminary Quantitative Analysis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To validate our conclusions, we are also to analyze if the assumptions required for an OLS regression model to be appropriate hold for this particular model."/>
          <p:cNvSpPr txBox="1"/>
          <p:nvPr/>
        </p:nvSpPr>
        <p:spPr>
          <a:xfrm>
            <a:off x="1503964" y="2882831"/>
            <a:ext cx="21556028" cy="16790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To validate our conclusions, we are also to analyze if the assumptions required for an OLS regression model to be appropriate hold for this particular model.</a:t>
            </a:r>
          </a:p>
        </p:txBody>
      </p:sp>
      <p:sp>
        <p:nvSpPr>
          <p:cNvPr id="239" name="The first assumption we are to consider is that E(residuals)=0. In other words, the errors must have a mean of zero. In our model, the mean of the residuals is 0.0001548, which is arbitrarily close to zero. In practice, we can say that this criterion is "/>
          <p:cNvSpPr txBox="1"/>
          <p:nvPr/>
        </p:nvSpPr>
        <p:spPr>
          <a:xfrm>
            <a:off x="1503964" y="4839382"/>
            <a:ext cx="21556028" cy="20812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The first assumption we are to consider is that E(residuals)=0. In other words, the errors must have a mean of zero. In our model, the mean of the residuals is 0.0001548, which is arbitrarily close to zero. In practice, we can say that this criterion is satisfied.</a:t>
            </a:r>
          </a:p>
        </p:txBody>
      </p:sp>
      <p:sp>
        <p:nvSpPr>
          <p:cNvPr id="240" name="We must also validate that the errors are linearly independent, and that there does not exist autocorrelation that would indicate unwanted dependencies."/>
          <p:cNvSpPr txBox="1"/>
          <p:nvPr/>
        </p:nvSpPr>
        <p:spPr>
          <a:xfrm>
            <a:off x="1503964" y="6717154"/>
            <a:ext cx="22634004" cy="16790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We must also validate that the errors are linearly independent, and that there does not exist autocorrelation that would indicate unwanted dependencies.</a:t>
            </a:r>
          </a:p>
        </p:txBody>
      </p:sp>
      <p:sp>
        <p:nvSpPr>
          <p:cNvPr id="241" name="The Durbin-Watson statistic of the residuals is 1.999, which is very close to 2. We fail to reject the state null hypothesis, suggesting a lack of autocorrelation. This criterion is satisfied."/>
          <p:cNvSpPr txBox="1"/>
          <p:nvPr/>
        </p:nvSpPr>
        <p:spPr>
          <a:xfrm>
            <a:off x="1503964" y="8673703"/>
            <a:ext cx="22634004" cy="16790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The Durbin-Watson statistic of the residuals is 1.999, which is very close to 2. We fail to reject the state null hypothesis, suggesting a lack of autocorrelation. This criterion is satisfied.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We must also validate that the variance of the residuals is constant and that heteroskedasticity is not present."/>
          <p:cNvSpPr txBox="1"/>
          <p:nvPr/>
        </p:nvSpPr>
        <p:spPr>
          <a:xfrm>
            <a:off x="1413988" y="1743112"/>
            <a:ext cx="21556024" cy="16790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706837">
              <a:lnSpc>
                <a:spcPct val="90000"/>
              </a:lnSpc>
              <a:spcBef>
                <a:spcPts val="3100"/>
              </a:spcBef>
              <a:defRPr sz="3300">
                <a:solidFill>
                  <a:srgbClr val="000000"/>
                </a:solidFill>
              </a:defRPr>
            </a:pPr>
          </a:p>
          <a:p>
            <a:pPr marL="426719" indent="-426719" algn="l" defTabSz="1706837">
              <a:lnSpc>
                <a:spcPct val="90000"/>
              </a:lnSpc>
              <a:spcBef>
                <a:spcPts val="3100"/>
              </a:spcBef>
              <a:buSzPct val="123000"/>
              <a:buChar char="•"/>
              <a:defRPr sz="3300">
                <a:solidFill>
                  <a:srgbClr val="000000"/>
                </a:solidFill>
              </a:defRPr>
            </a:pPr>
            <a:r>
              <a:t>We must also validate that the variance of the residuals is constant and that heteroskedasticity is not present. </a:t>
            </a:r>
          </a:p>
        </p:txBody>
      </p:sp>
      <p:sp>
        <p:nvSpPr>
          <p:cNvPr id="244" name="From qualitative observation, we find the lack of presence of heteroskedasticity, given the lack of the tell-tale cone shape data that indicates non-constant variance. This criterion is satisfied."/>
          <p:cNvSpPr txBox="1"/>
          <p:nvPr/>
        </p:nvSpPr>
        <p:spPr>
          <a:xfrm>
            <a:off x="1699821" y="10344967"/>
            <a:ext cx="21827716" cy="19093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658069">
              <a:lnSpc>
                <a:spcPct val="90000"/>
              </a:lnSpc>
              <a:spcBef>
                <a:spcPts val="3000"/>
              </a:spcBef>
              <a:defRPr sz="3200">
                <a:solidFill>
                  <a:srgbClr val="000000"/>
                </a:solidFill>
              </a:defRPr>
            </a:pPr>
          </a:p>
          <a:p>
            <a:pPr marL="414527" indent="-414527" algn="l" defTabSz="1658069">
              <a:lnSpc>
                <a:spcPct val="90000"/>
              </a:lnSpc>
              <a:spcBef>
                <a:spcPts val="3000"/>
              </a:spcBef>
              <a:buSzPct val="123000"/>
              <a:buChar char="•"/>
              <a:defRPr sz="3200">
                <a:solidFill>
                  <a:srgbClr val="000000"/>
                </a:solidFill>
              </a:defRPr>
            </a:pPr>
            <a:r>
              <a:t>From qualitative observation, we find the lack of presence of heteroskedasticity, given the lack of the tell-tale cone shape data that indicates non-constant variance. This criterion is satisfied.</a:t>
            </a:r>
          </a:p>
        </p:txBody>
      </p:sp>
      <p:pic>
        <p:nvPicPr>
          <p:cNvPr id="245" name="Screenshot 2024-06-28 at 12.12.16 PM.png" descr="Screenshot 2024-06-28 at 12.12.16 PM.png"/>
          <p:cNvPicPr>
            <a:picLocks noChangeAspect="1"/>
          </p:cNvPicPr>
          <p:nvPr/>
        </p:nvPicPr>
        <p:blipFill>
          <a:blip r:embed="rId2">
            <a:extLst/>
          </a:blip>
          <a:stretch>
            <a:fillRect/>
          </a:stretch>
        </p:blipFill>
        <p:spPr>
          <a:xfrm>
            <a:off x="6525248" y="3762592"/>
            <a:ext cx="9145735" cy="668281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We are also to validate that there is no relationship between the residuals and the corresponding X variables. In other words, we check that Cov(u,x)=0. Indeed, we get a negligibly small value of 0.0002612, and hence this criterion is satisfied."/>
          <p:cNvSpPr txBox="1"/>
          <p:nvPr/>
        </p:nvSpPr>
        <p:spPr>
          <a:xfrm>
            <a:off x="1278142" y="839251"/>
            <a:ext cx="21827716" cy="1909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536153">
              <a:lnSpc>
                <a:spcPct val="90000"/>
              </a:lnSpc>
              <a:spcBef>
                <a:spcPts val="2800"/>
              </a:spcBef>
              <a:defRPr sz="3000">
                <a:solidFill>
                  <a:srgbClr val="000000"/>
                </a:solidFill>
              </a:defRPr>
            </a:pPr>
          </a:p>
          <a:p>
            <a:pPr marL="384047" indent="-384047" algn="l" defTabSz="1536153">
              <a:lnSpc>
                <a:spcPct val="90000"/>
              </a:lnSpc>
              <a:spcBef>
                <a:spcPts val="2800"/>
              </a:spcBef>
              <a:buSzPct val="123000"/>
              <a:buChar char="•"/>
              <a:defRPr sz="3000">
                <a:solidFill>
                  <a:srgbClr val="000000"/>
                </a:solidFill>
              </a:defRPr>
            </a:pPr>
            <a:r>
              <a:t>We are also to validate that there is no relationship between the residuals and the corresponding X variables. In other words, we check that Cov(u,x)=0. Indeed, we get a negligibly small value of 0.0002612, and hence this criterion is satisfied.</a:t>
            </a:r>
          </a:p>
        </p:txBody>
      </p:sp>
      <p:sp>
        <p:nvSpPr>
          <p:cNvPr id="248" name="We are also to validate that the errors follow a normal distribution. This can be done with a simple Shapiro-Wilk hypothesis test. The null hypothesis is that the residuals follow the normal distribution."/>
          <p:cNvSpPr txBox="1"/>
          <p:nvPr/>
        </p:nvSpPr>
        <p:spPr>
          <a:xfrm>
            <a:off x="1381711" y="3000635"/>
            <a:ext cx="21620578" cy="17618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536153">
              <a:lnSpc>
                <a:spcPct val="90000"/>
              </a:lnSpc>
              <a:spcBef>
                <a:spcPts val="2800"/>
              </a:spcBef>
              <a:defRPr sz="3000">
                <a:solidFill>
                  <a:srgbClr val="000000"/>
                </a:solidFill>
              </a:defRPr>
            </a:pPr>
          </a:p>
          <a:p>
            <a:pPr marL="384047" indent="-384047" algn="l" defTabSz="1536153">
              <a:lnSpc>
                <a:spcPct val="90000"/>
              </a:lnSpc>
              <a:spcBef>
                <a:spcPts val="2800"/>
              </a:spcBef>
              <a:buSzPct val="123000"/>
              <a:buChar char="•"/>
              <a:defRPr sz="3000">
                <a:solidFill>
                  <a:srgbClr val="000000"/>
                </a:solidFill>
              </a:defRPr>
            </a:pPr>
            <a:r>
              <a:t>We are also to validate that the errors follow a normal distribution. This can be done with a simple Shapiro-Wilk hypothesis test. The null hypothesis is that the residuals follow the normal distribution.</a:t>
            </a:r>
          </a:p>
        </p:txBody>
      </p:sp>
      <p:sp>
        <p:nvSpPr>
          <p:cNvPr id="249" name="We get a Shapiro-Wilk p-value of 1.8346e-35, which is much less than our 0.05 alpha threshold. Hence, we reject the null with high certainty and conclude that this criterion is not satisfied."/>
          <p:cNvSpPr txBox="1"/>
          <p:nvPr/>
        </p:nvSpPr>
        <p:spPr>
          <a:xfrm>
            <a:off x="1278141" y="5014514"/>
            <a:ext cx="22480056" cy="17406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536153">
              <a:lnSpc>
                <a:spcPct val="90000"/>
              </a:lnSpc>
              <a:spcBef>
                <a:spcPts val="2800"/>
              </a:spcBef>
              <a:defRPr sz="3000">
                <a:solidFill>
                  <a:srgbClr val="000000"/>
                </a:solidFill>
              </a:defRPr>
            </a:pPr>
          </a:p>
          <a:p>
            <a:pPr marL="384047" indent="-384047" algn="l" defTabSz="1536153">
              <a:lnSpc>
                <a:spcPct val="90000"/>
              </a:lnSpc>
              <a:spcBef>
                <a:spcPts val="2800"/>
              </a:spcBef>
              <a:buSzPct val="123000"/>
              <a:buChar char="•"/>
              <a:defRPr sz="3000">
                <a:solidFill>
                  <a:srgbClr val="000000"/>
                </a:solidFill>
              </a:defRPr>
            </a:pPr>
            <a:r>
              <a:t>We get a Shapiro-Wilk p-value of 1.8346e-35, which is much less than our 0.05 alpha threshold. Hence, we reject the null with high certainty and conclude that this criterion is not satisfied.</a:t>
            </a:r>
          </a:p>
        </p:txBody>
      </p:sp>
      <p:sp>
        <p:nvSpPr>
          <p:cNvPr id="250" name="We finally must rule out multicollinearity. First, analyze the covariance matrix of the five explanatory variables. Observe that the entries for indices i != j are close to 0, indicating no linear relationship between explanatory variables."/>
          <p:cNvSpPr txBox="1"/>
          <p:nvPr/>
        </p:nvSpPr>
        <p:spPr>
          <a:xfrm>
            <a:off x="1278141" y="6685040"/>
            <a:ext cx="22480056" cy="17406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536153">
              <a:lnSpc>
                <a:spcPct val="90000"/>
              </a:lnSpc>
              <a:spcBef>
                <a:spcPts val="2800"/>
              </a:spcBef>
              <a:defRPr sz="3000">
                <a:solidFill>
                  <a:srgbClr val="000000"/>
                </a:solidFill>
              </a:defRPr>
            </a:pPr>
          </a:p>
          <a:p>
            <a:pPr marL="384047" indent="-384047" algn="l" defTabSz="1536153">
              <a:lnSpc>
                <a:spcPct val="90000"/>
              </a:lnSpc>
              <a:spcBef>
                <a:spcPts val="2800"/>
              </a:spcBef>
              <a:buSzPct val="123000"/>
              <a:buChar char="•"/>
              <a:defRPr sz="3000">
                <a:solidFill>
                  <a:srgbClr val="000000"/>
                </a:solidFill>
              </a:defRPr>
            </a:pPr>
            <a:r>
              <a:t>We finally must rule out multicollinearity. First, analyze the covariance matrix of the five explanatory variables. Observe that the entries for indices i != j are close to 0, indicating no linear relationship between explanatory variables.</a:t>
            </a:r>
          </a:p>
        </p:txBody>
      </p:sp>
      <p:sp>
        <p:nvSpPr>
          <p:cNvPr id="251" name="The VIF are well below 10, all hovering around 1.28, and the tolerance, the reciprocal, is around 0.78, above 0.10. We conclude that there does not exist multicollinearity with high certainty. Although, the code may need to be revisited, since it is curi"/>
          <p:cNvSpPr txBox="1"/>
          <p:nvPr/>
        </p:nvSpPr>
        <p:spPr>
          <a:xfrm>
            <a:off x="1278141" y="8656294"/>
            <a:ext cx="22480056" cy="21507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536153">
              <a:lnSpc>
                <a:spcPct val="90000"/>
              </a:lnSpc>
              <a:spcBef>
                <a:spcPts val="2800"/>
              </a:spcBef>
              <a:defRPr sz="3000">
                <a:solidFill>
                  <a:srgbClr val="000000"/>
                </a:solidFill>
              </a:defRPr>
            </a:pPr>
          </a:p>
          <a:p>
            <a:pPr marL="384047" indent="-384047" algn="l" defTabSz="1536153">
              <a:lnSpc>
                <a:spcPct val="90000"/>
              </a:lnSpc>
              <a:spcBef>
                <a:spcPts val="2800"/>
              </a:spcBef>
              <a:buSzPct val="123000"/>
              <a:buChar char="•"/>
              <a:defRPr sz="3000">
                <a:solidFill>
                  <a:srgbClr val="000000"/>
                </a:solidFill>
              </a:defRPr>
            </a:pPr>
            <a:r>
              <a:t>The VIF are well below 10, all hovering around 1.28, and the tolerance, the reciprocal, is around 0.78, above 0.10. We conclude that there does not exist multicollinearity with high certainty. Although, the code may need to be revisited, since it is curious that all the VIF values are the exact same for each day of the week.</a:t>
            </a:r>
          </a:p>
        </p:txBody>
      </p:sp>
      <p:sp>
        <p:nvSpPr>
          <p:cNvPr id="252" name="We conclude that the assumptions required for OLS regression are not fully satisfied, which can explain the inadequacy of the model."/>
          <p:cNvSpPr txBox="1"/>
          <p:nvPr/>
        </p:nvSpPr>
        <p:spPr>
          <a:xfrm>
            <a:off x="1220382" y="11037603"/>
            <a:ext cx="22595574" cy="17807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560536">
              <a:lnSpc>
                <a:spcPct val="90000"/>
              </a:lnSpc>
              <a:spcBef>
                <a:spcPts val="2800"/>
              </a:spcBef>
              <a:defRPr sz="3000">
                <a:solidFill>
                  <a:srgbClr val="000000"/>
                </a:solidFill>
              </a:defRPr>
            </a:pPr>
          </a:p>
          <a:p>
            <a:pPr marL="390143" indent="-390143" algn="l" defTabSz="1560536">
              <a:lnSpc>
                <a:spcPct val="90000"/>
              </a:lnSpc>
              <a:spcBef>
                <a:spcPts val="2800"/>
              </a:spcBef>
              <a:buSzPct val="123000"/>
              <a:buChar char="•"/>
              <a:defRPr sz="3000">
                <a:solidFill>
                  <a:srgbClr val="000000"/>
                </a:solidFill>
              </a:defRPr>
            </a:pPr>
            <a:r>
              <a:t>We conclude that the assumptions required for OLS regression are not fully satisfied, which can explain the inadequacy of the model.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ARIMA Fit"/>
          <p:cNvSpPr txBox="1"/>
          <p:nvPr>
            <p:ph type="title"/>
          </p:nvPr>
        </p:nvSpPr>
        <p:spPr>
          <a:xfrm>
            <a:off x="1206499" y="1079500"/>
            <a:ext cx="18415840" cy="641240"/>
          </a:xfrm>
          <a:prstGeom prst="rect">
            <a:avLst/>
          </a:prstGeom>
        </p:spPr>
        <p:txBody>
          <a:bodyPr/>
          <a:lstStyle>
            <a:lvl1pPr defTabSz="999718">
              <a:defRPr spc="-100" sz="3400"/>
            </a:lvl1pPr>
          </a:lstStyle>
          <a:p>
            <a:pPr/>
            <a:r>
              <a:t>ARIMA Fit</a:t>
            </a:r>
          </a:p>
        </p:txBody>
      </p:sp>
      <p:sp>
        <p:nvSpPr>
          <p:cNvPr id="255" name="We can also use more statistical tools to determine if there exists a linear relationship between all the variables together with the Y, namely the F-statistic."/>
          <p:cNvSpPr txBox="1"/>
          <p:nvPr/>
        </p:nvSpPr>
        <p:spPr>
          <a:xfrm>
            <a:off x="1035107" y="1753520"/>
            <a:ext cx="22728245" cy="1679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We implement an ARIMA fit in Python trained with 90% of the data to forecast the last 10%.</a:t>
            </a:r>
          </a:p>
        </p:txBody>
      </p:sp>
      <p:pic>
        <p:nvPicPr>
          <p:cNvPr id="256" name="Screenshot 2024-07-05 at 2.34.43 AM.png" descr="Screenshot 2024-07-05 at 2.34.43 AM.png"/>
          <p:cNvPicPr>
            <a:picLocks noChangeAspect="1"/>
          </p:cNvPicPr>
          <p:nvPr/>
        </p:nvPicPr>
        <p:blipFill>
          <a:blip r:embed="rId2">
            <a:extLst/>
          </a:blip>
          <a:stretch>
            <a:fillRect/>
          </a:stretch>
        </p:blipFill>
        <p:spPr>
          <a:xfrm>
            <a:off x="5942696" y="3373504"/>
            <a:ext cx="9910517" cy="7467894"/>
          </a:xfrm>
          <a:prstGeom prst="rect">
            <a:avLst/>
          </a:prstGeom>
          <a:ln w="12700">
            <a:miter lim="400000"/>
          </a:ln>
        </p:spPr>
      </p:pic>
      <p:sp>
        <p:nvSpPr>
          <p:cNvPr id="257" name="We can also use more statistical tools to determine if there exists a linear relationship between all the variables together with the Y, namely the F-statistic."/>
          <p:cNvSpPr txBox="1"/>
          <p:nvPr/>
        </p:nvSpPr>
        <p:spPr>
          <a:xfrm>
            <a:off x="1035107" y="10791387"/>
            <a:ext cx="22728245" cy="1679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Note that the forecast increases then flattens out, whereas the real-world data continues growing at a sharp rate when you glue the right end of the training data with the left end of the testing data.</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9" name="Screenshot 2024-07-05 at 2.55.45 AM.png" descr="Screenshot 2024-07-05 at 2.55.45 AM.png"/>
          <p:cNvPicPr>
            <a:picLocks noChangeAspect="1"/>
          </p:cNvPicPr>
          <p:nvPr/>
        </p:nvPicPr>
        <p:blipFill>
          <a:blip r:embed="rId2">
            <a:extLst/>
          </a:blip>
          <a:stretch>
            <a:fillRect/>
          </a:stretch>
        </p:blipFill>
        <p:spPr>
          <a:xfrm>
            <a:off x="5351869" y="1168376"/>
            <a:ext cx="7105931" cy="5127371"/>
          </a:xfrm>
          <a:prstGeom prst="rect">
            <a:avLst/>
          </a:prstGeom>
          <a:ln w="12700">
            <a:miter lim="400000"/>
          </a:ln>
        </p:spPr>
      </p:pic>
      <p:sp>
        <p:nvSpPr>
          <p:cNvPr id="260" name="We can also use more statistical tools to determine if there exists a linear relationship between all the variables together with the Y, namely the F-statistic."/>
          <p:cNvSpPr txBox="1"/>
          <p:nvPr/>
        </p:nvSpPr>
        <p:spPr>
          <a:xfrm>
            <a:off x="827878" y="6416542"/>
            <a:ext cx="22728244" cy="1679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We observe white noise behaviour in the residuals of the ARIMA fit with the testing data. This indicates that ARIMA well captures the data.</a:t>
            </a:r>
          </a:p>
        </p:txBody>
      </p:sp>
      <p:pic>
        <p:nvPicPr>
          <p:cNvPr id="261" name="Screenshot 2024-07-05 at 2.59.51 AM.png" descr="Screenshot 2024-07-05 at 2.59.51 AM.png"/>
          <p:cNvPicPr>
            <a:picLocks noChangeAspect="1"/>
          </p:cNvPicPr>
          <p:nvPr/>
        </p:nvPicPr>
        <p:blipFill>
          <a:blip r:embed="rId3">
            <a:extLst/>
          </a:blip>
          <a:stretch>
            <a:fillRect/>
          </a:stretch>
        </p:blipFill>
        <p:spPr>
          <a:xfrm>
            <a:off x="13043324" y="919011"/>
            <a:ext cx="7480301" cy="5626101"/>
          </a:xfrm>
          <a:prstGeom prst="rect">
            <a:avLst/>
          </a:prstGeom>
          <a:ln w="12700">
            <a:miter lim="400000"/>
          </a:ln>
        </p:spPr>
      </p:pic>
      <p:sp>
        <p:nvSpPr>
          <p:cNvPr id="262" name="We can also use more statistical tools to determine if there exists a linear relationship between all the variables together with the Y, namely the F-statistic."/>
          <p:cNvSpPr txBox="1"/>
          <p:nvPr/>
        </p:nvSpPr>
        <p:spPr>
          <a:xfrm>
            <a:off x="8529909" y="719237"/>
            <a:ext cx="16507133" cy="4613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1228922">
              <a:lnSpc>
                <a:spcPct val="90000"/>
              </a:lnSpc>
              <a:spcBef>
                <a:spcPts val="2200"/>
              </a:spcBef>
              <a:defRPr sz="2351">
                <a:solidFill>
                  <a:srgbClr val="000000"/>
                </a:solidFill>
              </a:defRPr>
            </a:lvl1pPr>
          </a:lstStyle>
          <a:p>
            <a:pPr/>
            <a:r>
              <a:t>Residuals</a:t>
            </a:r>
          </a:p>
        </p:txBody>
      </p:sp>
      <p:sp>
        <p:nvSpPr>
          <p:cNvPr id="263" name="We can also use more statistical tools to determine if there exists a linear relationship between all the variables together with the Y, namely the F-statistic."/>
          <p:cNvSpPr txBox="1"/>
          <p:nvPr/>
        </p:nvSpPr>
        <p:spPr>
          <a:xfrm>
            <a:off x="827878" y="7625741"/>
            <a:ext cx="22728244" cy="1679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We observe the absence of outliers in the ACF plot past 0 lag, where the blue-shaded region represents the 95% confidence interval. We conclude that there is an absence of autocorrelation.</a:t>
            </a:r>
          </a:p>
        </p:txBody>
      </p:sp>
      <p:sp>
        <p:nvSpPr>
          <p:cNvPr id="264" name="We can also use more statistical tools to determine if there exists a linear relationship between all the variables together with the Y, namely the F-statistic."/>
          <p:cNvSpPr txBox="1"/>
          <p:nvPr/>
        </p:nvSpPr>
        <p:spPr>
          <a:xfrm>
            <a:off x="827878" y="10635042"/>
            <a:ext cx="22728244" cy="1679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We may not conclude anything about seasonality from the autocorrelation plot alone. Additional statistical tests are needed.</a:t>
            </a:r>
          </a:p>
        </p:txBody>
      </p:sp>
      <p:sp>
        <p:nvSpPr>
          <p:cNvPr id="265" name="We can also use more statistical tools to determine if there exists a linear relationship between all the variables together with the Y, namely the F-statistic."/>
          <p:cNvSpPr txBox="1"/>
          <p:nvPr/>
        </p:nvSpPr>
        <p:spPr>
          <a:xfrm>
            <a:off x="827878" y="9123118"/>
            <a:ext cx="22728244" cy="1679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This supports the independence of values at distinct times, affirming the weak market efficiency hypothesis. More precisely, we affirm that analyzing past stock prices does not provide extra information about future movement.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Outline"/>
          <p:cNvSpPr txBox="1"/>
          <p:nvPr>
            <p:ph type="title"/>
          </p:nvPr>
        </p:nvSpPr>
        <p:spPr>
          <a:xfrm>
            <a:off x="1206500" y="1770264"/>
            <a:ext cx="21971000" cy="1433165"/>
          </a:xfrm>
          <a:prstGeom prst="rect">
            <a:avLst/>
          </a:prstGeom>
        </p:spPr>
        <p:txBody>
          <a:bodyPr/>
          <a:lstStyle>
            <a:lvl1pPr>
              <a:defRPr spc="-200"/>
            </a:lvl1pPr>
          </a:lstStyle>
          <a:p>
            <a:pPr/>
            <a:r>
              <a:t>Outline</a:t>
            </a:r>
          </a:p>
        </p:txBody>
      </p:sp>
      <p:sp>
        <p:nvSpPr>
          <p:cNvPr id="156" name="Executive Summary…"/>
          <p:cNvSpPr txBox="1"/>
          <p:nvPr>
            <p:ph type="body" idx="1"/>
          </p:nvPr>
        </p:nvSpPr>
        <p:spPr>
          <a:xfrm>
            <a:off x="1206500" y="4248503"/>
            <a:ext cx="21971000" cy="8256014"/>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Executive Summary</a:t>
            </a:r>
          </a:p>
          <a:p>
            <a:pPr marL="609600" indent="-609600" defTabSz="2438337">
              <a:lnSpc>
                <a:spcPct val="90000"/>
              </a:lnSpc>
              <a:spcBef>
                <a:spcPts val="4500"/>
              </a:spcBef>
              <a:buSzPct val="123000"/>
              <a:buChar char="•"/>
              <a:defRPr b="0" sz="4800"/>
            </a:pPr>
            <a:r>
              <a:t>Major Competitors</a:t>
            </a:r>
          </a:p>
          <a:p>
            <a:pPr marL="609600" indent="-609600" defTabSz="2438337">
              <a:lnSpc>
                <a:spcPct val="90000"/>
              </a:lnSpc>
              <a:spcBef>
                <a:spcPts val="4500"/>
              </a:spcBef>
              <a:buSzPct val="123000"/>
              <a:buChar char="•"/>
              <a:defRPr b="0" sz="4800"/>
            </a:pPr>
            <a:r>
              <a:t>Financial Highlights</a:t>
            </a:r>
          </a:p>
          <a:p>
            <a:pPr marL="609600" indent="-609600" defTabSz="2438337">
              <a:lnSpc>
                <a:spcPct val="90000"/>
              </a:lnSpc>
              <a:spcBef>
                <a:spcPts val="4500"/>
              </a:spcBef>
              <a:buSzPct val="123000"/>
              <a:buChar char="•"/>
              <a:defRPr b="0" sz="4800"/>
            </a:pPr>
            <a:r>
              <a:t>Quantitative Analysis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Executive Summary"/>
          <p:cNvSpPr txBox="1"/>
          <p:nvPr>
            <p:ph type="title"/>
          </p:nvPr>
        </p:nvSpPr>
        <p:spPr>
          <a:xfrm>
            <a:off x="1206499" y="1079500"/>
            <a:ext cx="18415840" cy="641240"/>
          </a:xfrm>
          <a:prstGeom prst="rect">
            <a:avLst/>
          </a:prstGeom>
        </p:spPr>
        <p:txBody>
          <a:bodyPr/>
          <a:lstStyle>
            <a:lvl1pPr defTabSz="999718">
              <a:defRPr spc="-100" sz="3400"/>
            </a:lvl1pPr>
          </a:lstStyle>
          <a:p>
            <a:pPr/>
            <a:r>
              <a:t>Executive Summary</a:t>
            </a:r>
          </a:p>
        </p:txBody>
      </p:sp>
      <p:sp>
        <p:nvSpPr>
          <p:cNvPr id="159" name="Company Highlights"/>
          <p:cNvSpPr txBox="1"/>
          <p:nvPr>
            <p:ph type="body" sz="quarter" idx="1"/>
          </p:nvPr>
        </p:nvSpPr>
        <p:spPr>
          <a:xfrm>
            <a:off x="1224820" y="1766098"/>
            <a:ext cx="17163122" cy="410995"/>
          </a:xfrm>
          <a:prstGeom prst="rect">
            <a:avLst/>
          </a:prstGeom>
        </p:spPr>
        <p:txBody>
          <a:bodyPr/>
          <a:lstStyle>
            <a:lvl1pPr defTabSz="313689">
              <a:defRPr sz="2090"/>
            </a:lvl1pPr>
          </a:lstStyle>
          <a:p>
            <a:pPr/>
            <a:r>
              <a:t>Company Highlights</a:t>
            </a:r>
          </a:p>
        </p:txBody>
      </p:sp>
      <p:sp>
        <p:nvSpPr>
          <p:cNvPr id="160" name="Background: Founded in February of 2009 by Thomas J. McInerney, Bernard Kim, and Gary Swidler, an operator of the world’s largest portfolio of e-dating sites, including but not limited to Tinder, Match.com, and Hinge. The company had an initial public of"/>
          <p:cNvSpPr txBox="1"/>
          <p:nvPr>
            <p:ph type="body" idx="21"/>
          </p:nvPr>
        </p:nvSpPr>
        <p:spPr>
          <a:xfrm>
            <a:off x="1228605" y="2907599"/>
            <a:ext cx="10739230" cy="967231"/>
          </a:xfrm>
          <a:prstGeom prst="rect">
            <a:avLst/>
          </a:prstGeom>
          <a:extLst>
            <a:ext uri="{C572A759-6A51-4108-AA02-DFA0A04FC94B}">
              <ma14:wrappingTextBoxFlag xmlns:ma14="http://schemas.microsoft.com/office/mac/drawingml/2011/main" val="1"/>
            </a:ext>
          </a:extLst>
        </p:spPr>
        <p:txBody>
          <a:bodyPr/>
          <a:lstStyle/>
          <a:p>
            <a:pPr marL="243839" indent="-243839" defTabSz="975335">
              <a:spcBef>
                <a:spcPts val="1800"/>
              </a:spcBef>
              <a:defRPr sz="1900" u="sng"/>
            </a:pPr>
            <a:r>
              <a:t>Background</a:t>
            </a:r>
            <a:r>
              <a:rPr u="none"/>
              <a:t>: Founded in February of 2009 by Thomas J. McInerney, Bernard Kim, and Gary Swidler, an operator of the world’s largest portfolio of e-dating sites, including but not limited to Tinder, Match.com, and Hinge. The company had an initial public offering in November, 2015.</a:t>
            </a:r>
          </a:p>
        </p:txBody>
      </p:sp>
      <p:sp>
        <p:nvSpPr>
          <p:cNvPr id="161" name="Strategy: Match Group maintains a diverse portfolio of e-dating sites that each cater towards a different demographic, widening the audience the company may interest. Match Group also invests heavily in marketing strategies to acquire more users."/>
          <p:cNvSpPr txBox="1"/>
          <p:nvPr/>
        </p:nvSpPr>
        <p:spPr>
          <a:xfrm>
            <a:off x="1228605" y="4115777"/>
            <a:ext cx="10739230" cy="9672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56031" indent="-256031" algn="l" defTabSz="1024102">
              <a:lnSpc>
                <a:spcPct val="90000"/>
              </a:lnSpc>
              <a:spcBef>
                <a:spcPts val="1800"/>
              </a:spcBef>
              <a:buSzPct val="123000"/>
              <a:buChar char="•"/>
              <a:defRPr sz="2000" u="sng">
                <a:solidFill>
                  <a:srgbClr val="000000"/>
                </a:solidFill>
              </a:defRPr>
            </a:pPr>
            <a:r>
              <a:t>Strategy</a:t>
            </a:r>
            <a:r>
              <a:rPr u="none"/>
              <a:t>: Match Group maintains a diverse portfolio of e-dating sites that each cater towards a different demographic, widening the audience the company may interest. Match Group also invests heavily in marketing strategies to acquire more users.</a:t>
            </a:r>
          </a:p>
        </p:txBody>
      </p:sp>
      <p:sp>
        <p:nvSpPr>
          <p:cNvPr id="162" name="Objectives: Like any major company, Match Group seeks to expand. This entails the diversification of revenue sources, including paid subscriptions for premium features, etc. This also entails, evidently, acquisitions, expanding the monopoly Match Group h"/>
          <p:cNvSpPr txBox="1"/>
          <p:nvPr/>
        </p:nvSpPr>
        <p:spPr>
          <a:xfrm>
            <a:off x="1270249" y="5468656"/>
            <a:ext cx="10399267" cy="14706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43839" indent="-243839" algn="l" defTabSz="975335">
              <a:lnSpc>
                <a:spcPct val="90000"/>
              </a:lnSpc>
              <a:spcBef>
                <a:spcPts val="1800"/>
              </a:spcBef>
              <a:buSzPct val="123000"/>
              <a:buChar char="•"/>
              <a:defRPr sz="1900" u="sng">
                <a:solidFill>
                  <a:srgbClr val="000000"/>
                </a:solidFill>
              </a:defRPr>
            </a:pPr>
            <a:r>
              <a:t>Objectives</a:t>
            </a:r>
            <a:r>
              <a:rPr u="none"/>
              <a:t>: Like any major company, Match Group seeks to expand. This entails the diversification of revenue sources, including paid subscriptions for premium features, etc. This also entails, evidently, acquisitions, expanding the monopoly Match Group has on the e-dating market. Future objectives include integrating AI for efficiency purposes, including but not limited to improved matchmaking.</a:t>
            </a:r>
          </a:p>
        </p:txBody>
      </p:sp>
      <p:sp>
        <p:nvSpPr>
          <p:cNvPr id="163" name="Historical Finance Transactions:"/>
          <p:cNvSpPr txBox="1"/>
          <p:nvPr/>
        </p:nvSpPr>
        <p:spPr>
          <a:xfrm>
            <a:off x="10908869" y="1010189"/>
            <a:ext cx="7655780" cy="4109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56031" indent="-256031" algn="l" defTabSz="1024102">
              <a:lnSpc>
                <a:spcPct val="90000"/>
              </a:lnSpc>
              <a:spcBef>
                <a:spcPts val="1800"/>
              </a:spcBef>
              <a:buSzPct val="123000"/>
              <a:buChar char="•"/>
              <a:defRPr sz="2000" u="sng">
                <a:solidFill>
                  <a:srgbClr val="000000"/>
                </a:solidFill>
              </a:defRPr>
            </a:pPr>
            <a:r>
              <a:t>Historical Finance Transactions</a:t>
            </a:r>
            <a:r>
              <a:rPr u="none"/>
              <a:t>:</a:t>
            </a:r>
          </a:p>
        </p:txBody>
      </p:sp>
      <p:sp>
        <p:nvSpPr>
          <p:cNvPr id="164" name="Line"/>
          <p:cNvSpPr/>
          <p:nvPr/>
        </p:nvSpPr>
        <p:spPr>
          <a:xfrm flipH="1">
            <a:off x="17373841" y="1627796"/>
            <a:ext cx="1" cy="10753750"/>
          </a:xfrm>
          <a:prstGeom prst="line">
            <a:avLst/>
          </a:prstGeom>
          <a:ln w="25400">
            <a:solidFill>
              <a:srgbClr val="000000"/>
            </a:solidFill>
            <a:miter lim="400000"/>
          </a:ln>
        </p:spPr>
        <p:txBody>
          <a:bodyPr lIns="45718" tIns="45718" rIns="45718" bIns="45718"/>
          <a:lstStyle/>
          <a:p>
            <a:pPr/>
          </a:p>
        </p:txBody>
      </p:sp>
      <p:sp>
        <p:nvSpPr>
          <p:cNvPr id="165" name="Line"/>
          <p:cNvSpPr/>
          <p:nvPr/>
        </p:nvSpPr>
        <p:spPr>
          <a:xfrm>
            <a:off x="15901280" y="2164391"/>
            <a:ext cx="1459022" cy="1"/>
          </a:xfrm>
          <a:prstGeom prst="line">
            <a:avLst/>
          </a:prstGeom>
          <a:ln w="25400">
            <a:solidFill>
              <a:srgbClr val="000000"/>
            </a:solidFill>
            <a:miter lim="400000"/>
          </a:ln>
        </p:spPr>
        <p:txBody>
          <a:bodyPr lIns="45718" tIns="45718" rIns="45718" bIns="45718"/>
          <a:lstStyle/>
          <a:p>
            <a:pPr/>
          </a:p>
        </p:txBody>
      </p:sp>
      <p:sp>
        <p:nvSpPr>
          <p:cNvPr id="166" name="Line"/>
          <p:cNvSpPr/>
          <p:nvPr/>
        </p:nvSpPr>
        <p:spPr>
          <a:xfrm>
            <a:off x="17362498" y="3734362"/>
            <a:ext cx="1459022" cy="2"/>
          </a:xfrm>
          <a:prstGeom prst="line">
            <a:avLst/>
          </a:prstGeom>
          <a:ln w="25400">
            <a:solidFill>
              <a:srgbClr val="000000"/>
            </a:solidFill>
            <a:miter lim="400000"/>
          </a:ln>
        </p:spPr>
        <p:txBody>
          <a:bodyPr lIns="45718" tIns="45718" rIns="45718" bIns="45718"/>
          <a:lstStyle/>
          <a:p>
            <a:pPr/>
          </a:p>
        </p:txBody>
      </p:sp>
      <p:sp>
        <p:nvSpPr>
          <p:cNvPr id="167" name="Line"/>
          <p:cNvSpPr/>
          <p:nvPr/>
        </p:nvSpPr>
        <p:spPr>
          <a:xfrm>
            <a:off x="15901280" y="7193785"/>
            <a:ext cx="1459022" cy="2"/>
          </a:xfrm>
          <a:prstGeom prst="line">
            <a:avLst/>
          </a:prstGeom>
          <a:ln w="25400">
            <a:solidFill>
              <a:srgbClr val="000000"/>
            </a:solidFill>
            <a:miter lim="400000"/>
          </a:ln>
        </p:spPr>
        <p:txBody>
          <a:bodyPr lIns="45718" tIns="45718" rIns="45718" bIns="45718"/>
          <a:lstStyle/>
          <a:p>
            <a:pPr/>
          </a:p>
        </p:txBody>
      </p:sp>
      <p:sp>
        <p:nvSpPr>
          <p:cNvPr id="168" name="Tinder Acquisition, 2014"/>
          <p:cNvSpPr txBox="1"/>
          <p:nvPr/>
        </p:nvSpPr>
        <p:spPr>
          <a:xfrm>
            <a:off x="19017566" y="3528865"/>
            <a:ext cx="17163124" cy="41099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13689">
              <a:defRPr b="1" sz="2090">
                <a:solidFill>
                  <a:srgbClr val="000000"/>
                </a:solidFill>
              </a:defRPr>
            </a:lvl1pPr>
          </a:lstStyle>
          <a:p>
            <a:pPr/>
            <a:r>
              <a:t>Tinder Acquisition, 2014</a:t>
            </a:r>
          </a:p>
        </p:txBody>
      </p:sp>
      <p:sp>
        <p:nvSpPr>
          <p:cNvPr id="169" name="Meetic Acquisition, 2011"/>
          <p:cNvSpPr txBox="1"/>
          <p:nvPr/>
        </p:nvSpPr>
        <p:spPr>
          <a:xfrm>
            <a:off x="12435154" y="1958894"/>
            <a:ext cx="17163124" cy="4109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13689">
              <a:defRPr b="1" sz="2090">
                <a:solidFill>
                  <a:srgbClr val="000000"/>
                </a:solidFill>
              </a:defRPr>
            </a:lvl1pPr>
          </a:lstStyle>
          <a:p>
            <a:pPr/>
            <a:r>
              <a:t>Meetic Acquisition, 2011</a:t>
            </a:r>
          </a:p>
        </p:txBody>
      </p:sp>
      <p:sp>
        <p:nvSpPr>
          <p:cNvPr id="170" name="Major Stake in Hinge, 2018…"/>
          <p:cNvSpPr txBox="1"/>
          <p:nvPr/>
        </p:nvSpPr>
        <p:spPr>
          <a:xfrm>
            <a:off x="12052626" y="6722468"/>
            <a:ext cx="18314489" cy="140927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30200">
              <a:defRPr b="1" sz="2200">
                <a:solidFill>
                  <a:srgbClr val="000000"/>
                </a:solidFill>
              </a:defRPr>
            </a:lvl1pPr>
          </a:lstStyle>
          <a:p>
            <a:pPr/>
            <a:r>
              <a:t>Major Stake in Hinge, 2018</a:t>
            </a:r>
          </a:p>
        </p:txBody>
      </p:sp>
      <p:sp>
        <p:nvSpPr>
          <p:cNvPr id="171" name="Full Acquisition, 2019…"/>
          <p:cNvSpPr txBox="1"/>
          <p:nvPr/>
        </p:nvSpPr>
        <p:spPr>
          <a:xfrm>
            <a:off x="12798436" y="7083297"/>
            <a:ext cx="17467583" cy="10986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30200">
              <a:defRPr b="1" sz="2200">
                <a:solidFill>
                  <a:srgbClr val="000000"/>
                </a:solidFill>
              </a:defRPr>
            </a:lvl1pPr>
          </a:lstStyle>
          <a:p>
            <a:pPr/>
            <a:r>
              <a:t>Full Acquisition, 2019</a:t>
            </a:r>
          </a:p>
        </p:txBody>
      </p:sp>
      <p:sp>
        <p:nvSpPr>
          <p:cNvPr id="172" name="Match.com Acquisition, 2020"/>
          <p:cNvSpPr txBox="1"/>
          <p:nvPr/>
        </p:nvSpPr>
        <p:spPr>
          <a:xfrm>
            <a:off x="19017566" y="8446916"/>
            <a:ext cx="17163124" cy="41099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13689">
              <a:defRPr b="1" sz="2090">
                <a:solidFill>
                  <a:srgbClr val="000000"/>
                </a:solidFill>
              </a:defRPr>
            </a:lvl1pPr>
          </a:lstStyle>
          <a:p>
            <a:pPr/>
            <a:r>
              <a:t>Match.com Acquisition, 2020</a:t>
            </a:r>
          </a:p>
        </p:txBody>
      </p:sp>
      <p:sp>
        <p:nvSpPr>
          <p:cNvPr id="173" name="Hyperconnect Acquisition, 2021"/>
          <p:cNvSpPr txBox="1"/>
          <p:nvPr/>
        </p:nvSpPr>
        <p:spPr>
          <a:xfrm>
            <a:off x="11410708" y="10512742"/>
            <a:ext cx="17163124" cy="4109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13689">
              <a:defRPr b="1" sz="2090">
                <a:solidFill>
                  <a:srgbClr val="000000"/>
                </a:solidFill>
              </a:defRPr>
            </a:lvl1pPr>
          </a:lstStyle>
          <a:p>
            <a:pPr/>
            <a:r>
              <a:t>Hyperconnect Acquisition, 2021</a:t>
            </a:r>
          </a:p>
        </p:txBody>
      </p:sp>
      <p:sp>
        <p:nvSpPr>
          <p:cNvPr id="174" name="Line"/>
          <p:cNvSpPr/>
          <p:nvPr/>
        </p:nvSpPr>
        <p:spPr>
          <a:xfrm>
            <a:off x="15901280" y="10718239"/>
            <a:ext cx="1459022" cy="1"/>
          </a:xfrm>
          <a:prstGeom prst="line">
            <a:avLst/>
          </a:prstGeom>
          <a:ln w="25400">
            <a:solidFill>
              <a:srgbClr val="000000"/>
            </a:solidFill>
            <a:miter lim="400000"/>
          </a:ln>
        </p:spPr>
        <p:txBody>
          <a:bodyPr lIns="45718" tIns="45718" rIns="45718" bIns="45718"/>
          <a:lstStyle/>
          <a:p>
            <a:pPr/>
          </a:p>
        </p:txBody>
      </p:sp>
      <p:sp>
        <p:nvSpPr>
          <p:cNvPr id="175" name="Line"/>
          <p:cNvSpPr/>
          <p:nvPr/>
        </p:nvSpPr>
        <p:spPr>
          <a:xfrm>
            <a:off x="17362498" y="8652413"/>
            <a:ext cx="1459022" cy="2"/>
          </a:xfrm>
          <a:prstGeom prst="line">
            <a:avLst/>
          </a:prstGeom>
          <a:ln w="25400">
            <a:solidFill>
              <a:srgbClr val="000000"/>
            </a:solidFill>
            <a:miter lim="400000"/>
          </a:ln>
        </p:spPr>
        <p:txBody>
          <a:bodyPr lIns="45718" tIns="45718" rIns="45718" bIns="45718"/>
          <a:lstStyle/>
          <a:p>
            <a:pPr/>
          </a:p>
        </p:txBody>
      </p:sp>
      <p:sp>
        <p:nvSpPr>
          <p:cNvPr id="176" name="Expanded Match Group"/>
          <p:cNvSpPr txBox="1"/>
          <p:nvPr/>
        </p:nvSpPr>
        <p:spPr>
          <a:xfrm>
            <a:off x="12618232" y="2360166"/>
            <a:ext cx="10498700" cy="4296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38454">
              <a:defRPr sz="2200">
                <a:solidFill>
                  <a:srgbClr val="000000"/>
                </a:solidFill>
              </a:defRPr>
            </a:lvl1pPr>
          </a:lstStyle>
          <a:p>
            <a:pPr/>
            <a:r>
              <a:t>Expanded Match Group</a:t>
            </a:r>
          </a:p>
        </p:txBody>
      </p:sp>
      <p:sp>
        <p:nvSpPr>
          <p:cNvPr id="177" name="Top growing application,"/>
          <p:cNvSpPr txBox="1"/>
          <p:nvPr/>
        </p:nvSpPr>
        <p:spPr>
          <a:xfrm>
            <a:off x="12618231" y="7421345"/>
            <a:ext cx="10498701" cy="4296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38454">
              <a:defRPr sz="2200">
                <a:solidFill>
                  <a:srgbClr val="000000"/>
                </a:solidFill>
              </a:defRPr>
            </a:lvl1pPr>
          </a:lstStyle>
          <a:p>
            <a:pPr/>
            <a:r>
              <a:t>Top growing application,</a:t>
            </a:r>
          </a:p>
        </p:txBody>
      </p:sp>
      <p:sp>
        <p:nvSpPr>
          <p:cNvPr id="178" name="South Korean AI technology company,…"/>
          <p:cNvSpPr txBox="1"/>
          <p:nvPr/>
        </p:nvSpPr>
        <p:spPr>
          <a:xfrm>
            <a:off x="10693817" y="10923736"/>
            <a:ext cx="11492537" cy="125785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30200">
              <a:defRPr sz="2200">
                <a:solidFill>
                  <a:srgbClr val="000000"/>
                </a:solidFill>
              </a:defRPr>
            </a:lvl1pPr>
          </a:lstStyle>
          <a:p>
            <a:pPr/>
            <a:r>
              <a:t>South Korean AI technology company,</a:t>
            </a:r>
          </a:p>
        </p:txBody>
      </p:sp>
      <p:sp>
        <p:nvSpPr>
          <p:cNvPr id="179" name="increasing AI capabilities, diversifying"/>
          <p:cNvSpPr txBox="1"/>
          <p:nvPr/>
        </p:nvSpPr>
        <p:spPr>
          <a:xfrm>
            <a:off x="10999868" y="11280163"/>
            <a:ext cx="10224839" cy="4109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16991">
              <a:defRPr sz="2112">
                <a:solidFill>
                  <a:srgbClr val="000000"/>
                </a:solidFill>
              </a:defRPr>
            </a:lvl1pPr>
          </a:lstStyle>
          <a:p>
            <a:pPr/>
            <a:r>
              <a:t>increasing AI capabilities, diversifying</a:t>
            </a:r>
          </a:p>
        </p:txBody>
      </p:sp>
      <p:sp>
        <p:nvSpPr>
          <p:cNvPr id="180" name="portfolio"/>
          <p:cNvSpPr txBox="1"/>
          <p:nvPr/>
        </p:nvSpPr>
        <p:spPr>
          <a:xfrm>
            <a:off x="14486306" y="11582504"/>
            <a:ext cx="10399266" cy="4109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16991">
              <a:defRPr sz="2112">
                <a:solidFill>
                  <a:srgbClr val="000000"/>
                </a:solidFill>
              </a:defRPr>
            </a:lvl1pPr>
          </a:lstStyle>
          <a:p>
            <a:pPr/>
            <a:r>
              <a:t>portfolio</a:t>
            </a:r>
          </a:p>
        </p:txBody>
      </p:sp>
      <p:sp>
        <p:nvSpPr>
          <p:cNvPr id="181" name="skyrocketing revenue"/>
          <p:cNvSpPr txBox="1"/>
          <p:nvPr/>
        </p:nvSpPr>
        <p:spPr>
          <a:xfrm>
            <a:off x="13038659" y="7750729"/>
            <a:ext cx="10498702" cy="4296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38454">
              <a:defRPr sz="2200">
                <a:solidFill>
                  <a:srgbClr val="000000"/>
                </a:solidFill>
              </a:defRPr>
            </a:lvl1pPr>
          </a:lstStyle>
          <a:p>
            <a:pPr/>
            <a:r>
              <a:t>skyrocketing revenue</a:t>
            </a:r>
          </a:p>
        </p:txBody>
      </p:sp>
      <p:sp>
        <p:nvSpPr>
          <p:cNvPr id="182" name="Top growing application,"/>
          <p:cNvSpPr txBox="1"/>
          <p:nvPr/>
        </p:nvSpPr>
        <p:spPr>
          <a:xfrm>
            <a:off x="19012613" y="3859176"/>
            <a:ext cx="10498700" cy="4296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38454">
              <a:defRPr sz="2200">
                <a:solidFill>
                  <a:srgbClr val="000000"/>
                </a:solidFill>
              </a:defRPr>
            </a:lvl1pPr>
          </a:lstStyle>
          <a:p>
            <a:pPr/>
            <a:r>
              <a:t>Top growing application,</a:t>
            </a:r>
          </a:p>
        </p:txBody>
      </p:sp>
      <p:sp>
        <p:nvSpPr>
          <p:cNvPr id="183" name="skyrocketing revenue"/>
          <p:cNvSpPr txBox="1"/>
          <p:nvPr/>
        </p:nvSpPr>
        <p:spPr>
          <a:xfrm>
            <a:off x="19012613" y="4161516"/>
            <a:ext cx="10498700" cy="4296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38454">
              <a:defRPr sz="2200">
                <a:solidFill>
                  <a:srgbClr val="000000"/>
                </a:solidFill>
              </a:defRPr>
            </a:lvl1pPr>
          </a:lstStyle>
          <a:p>
            <a:pPr/>
            <a:r>
              <a:t>skyrocketing revenue</a:t>
            </a:r>
          </a:p>
        </p:txBody>
      </p:sp>
      <p:sp>
        <p:nvSpPr>
          <p:cNvPr id="184" name="Top growing application,"/>
          <p:cNvSpPr txBox="1"/>
          <p:nvPr/>
        </p:nvSpPr>
        <p:spPr>
          <a:xfrm>
            <a:off x="19012613" y="8869188"/>
            <a:ext cx="10498700" cy="4296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38454">
              <a:defRPr sz="2200">
                <a:solidFill>
                  <a:srgbClr val="000000"/>
                </a:solidFill>
              </a:defRPr>
            </a:lvl1pPr>
          </a:lstStyle>
          <a:p>
            <a:pPr/>
            <a:r>
              <a:t>Top growing application,</a:t>
            </a:r>
          </a:p>
        </p:txBody>
      </p:sp>
      <p:sp>
        <p:nvSpPr>
          <p:cNvPr id="185" name="skyrocketing revenue"/>
          <p:cNvSpPr txBox="1"/>
          <p:nvPr/>
        </p:nvSpPr>
        <p:spPr>
          <a:xfrm>
            <a:off x="19038013" y="9238955"/>
            <a:ext cx="10498700" cy="4296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38454">
              <a:defRPr sz="2200">
                <a:solidFill>
                  <a:srgbClr val="000000"/>
                </a:solidFill>
              </a:defRPr>
            </a:lvl1pPr>
          </a:lstStyle>
          <a:p>
            <a:pPr/>
            <a:r>
              <a:t>skyrocketing revenue</a:t>
            </a:r>
          </a:p>
        </p:txBody>
      </p:sp>
      <p:sp>
        <p:nvSpPr>
          <p:cNvPr id="186" name="into Europe"/>
          <p:cNvSpPr txBox="1"/>
          <p:nvPr/>
        </p:nvSpPr>
        <p:spPr>
          <a:xfrm>
            <a:off x="14207641" y="2686907"/>
            <a:ext cx="10498701" cy="4296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38454">
              <a:defRPr sz="2200">
                <a:solidFill>
                  <a:srgbClr val="000000"/>
                </a:solidFill>
              </a:defRPr>
            </a:lvl1pPr>
          </a:lstStyle>
          <a:p>
            <a:pPr/>
            <a:r>
              <a:t>into Europe</a:t>
            </a:r>
          </a:p>
        </p:txBody>
      </p:sp>
      <p:sp>
        <p:nvSpPr>
          <p:cNvPr id="187" name="Analysis: Given the company’s extensive, diversified portfolio of e-dating giants, with a proven interest in further embracing AI technologies, Match Group is in strong shape. Investment into this company’s equity is an investment well-made."/>
          <p:cNvSpPr txBox="1"/>
          <p:nvPr/>
        </p:nvSpPr>
        <p:spPr>
          <a:xfrm>
            <a:off x="1325099" y="10089315"/>
            <a:ext cx="8931641" cy="12578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56031" indent="-256031" algn="l" defTabSz="1024102">
              <a:lnSpc>
                <a:spcPct val="90000"/>
              </a:lnSpc>
              <a:spcBef>
                <a:spcPts val="1800"/>
              </a:spcBef>
              <a:buSzPct val="123000"/>
              <a:buChar char="•"/>
              <a:defRPr sz="2000" u="sng">
                <a:solidFill>
                  <a:srgbClr val="000000"/>
                </a:solidFill>
              </a:defRPr>
            </a:pPr>
            <a:r>
              <a:t>Analysis</a:t>
            </a:r>
            <a:r>
              <a:rPr u="none"/>
              <a:t>: Given the company’s extensive, diversified portfolio of e-dating giants, with a proven interest in further embracing AI technologies, Match Group is in strong shape. Investment into this company’s equity is an investment well-made.</a:t>
            </a:r>
          </a:p>
        </p:txBody>
      </p:sp>
      <p:sp>
        <p:nvSpPr>
          <p:cNvPr id="188" name="Line"/>
          <p:cNvSpPr/>
          <p:nvPr/>
        </p:nvSpPr>
        <p:spPr>
          <a:xfrm>
            <a:off x="17362498" y="5894106"/>
            <a:ext cx="1459022" cy="2"/>
          </a:xfrm>
          <a:prstGeom prst="line">
            <a:avLst/>
          </a:prstGeom>
          <a:ln w="25400">
            <a:solidFill>
              <a:srgbClr val="000000"/>
            </a:solidFill>
            <a:miter lim="400000"/>
          </a:ln>
        </p:spPr>
        <p:txBody>
          <a:bodyPr lIns="45718" tIns="45718" rIns="45718" bIns="45718"/>
          <a:lstStyle/>
          <a:p>
            <a:pPr/>
          </a:p>
        </p:txBody>
      </p:sp>
      <p:sp>
        <p:nvSpPr>
          <p:cNvPr id="189" name="Tinder Acquisition, 2014"/>
          <p:cNvSpPr txBox="1"/>
          <p:nvPr/>
        </p:nvSpPr>
        <p:spPr>
          <a:xfrm>
            <a:off x="19017566" y="5598925"/>
            <a:ext cx="17163124" cy="4109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13689">
              <a:defRPr b="1" sz="2090">
                <a:solidFill>
                  <a:srgbClr val="000000"/>
                </a:solidFill>
              </a:defRPr>
            </a:lvl1pPr>
          </a:lstStyle>
          <a:p>
            <a:pPr/>
            <a:r>
              <a:t>PlentyOfFish Acquisition, 2015</a:t>
            </a:r>
          </a:p>
        </p:txBody>
      </p:sp>
      <p:sp>
        <p:nvSpPr>
          <p:cNvPr id="190" name="Top growing application,"/>
          <p:cNvSpPr txBox="1"/>
          <p:nvPr/>
        </p:nvSpPr>
        <p:spPr>
          <a:xfrm>
            <a:off x="19025313" y="5959810"/>
            <a:ext cx="10498700" cy="4296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38454">
              <a:defRPr sz="2200">
                <a:solidFill>
                  <a:srgbClr val="000000"/>
                </a:solidFill>
              </a:defRPr>
            </a:lvl1pPr>
          </a:lstStyle>
          <a:p>
            <a:pPr/>
            <a:r>
              <a:t>Top growing application,</a:t>
            </a:r>
          </a:p>
        </p:txBody>
      </p:sp>
      <p:sp>
        <p:nvSpPr>
          <p:cNvPr id="191" name="skyrocketing revenue"/>
          <p:cNvSpPr txBox="1"/>
          <p:nvPr/>
        </p:nvSpPr>
        <p:spPr>
          <a:xfrm>
            <a:off x="19038013" y="6326456"/>
            <a:ext cx="10498700" cy="4296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38454">
              <a:defRPr sz="2200">
                <a:solidFill>
                  <a:srgbClr val="000000"/>
                </a:solidFill>
              </a:defRPr>
            </a:lvl1pPr>
          </a:lstStyle>
          <a:p>
            <a:pPr/>
            <a:r>
              <a:t>skyrocketing revenue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3" name="Screenshot 2024-07-05 at 3.15.42 AM.png" descr="Screenshot 2024-07-05 at 3.15.42 AM.png"/>
          <p:cNvPicPr>
            <a:picLocks noChangeAspect="1"/>
          </p:cNvPicPr>
          <p:nvPr/>
        </p:nvPicPr>
        <p:blipFill>
          <a:blip r:embed="rId2">
            <a:extLst/>
          </a:blip>
          <a:stretch>
            <a:fillRect/>
          </a:stretch>
        </p:blipFill>
        <p:spPr>
          <a:xfrm>
            <a:off x="3611181" y="1771028"/>
            <a:ext cx="9609276" cy="6365768"/>
          </a:xfrm>
          <a:prstGeom prst="rect">
            <a:avLst/>
          </a:prstGeom>
          <a:ln w="12700">
            <a:miter lim="400000"/>
          </a:ln>
        </p:spPr>
      </p:pic>
      <p:sp>
        <p:nvSpPr>
          <p:cNvPr id="194" name="We conclude that the assumptions required for OLS regression are not fully satisfied, which can explain the inadequacy of the model."/>
          <p:cNvSpPr txBox="1"/>
          <p:nvPr/>
        </p:nvSpPr>
        <p:spPr>
          <a:xfrm>
            <a:off x="1059204" y="101346"/>
            <a:ext cx="22595573" cy="17807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560536">
              <a:lnSpc>
                <a:spcPct val="90000"/>
              </a:lnSpc>
              <a:spcBef>
                <a:spcPts val="2800"/>
              </a:spcBef>
              <a:defRPr sz="3000">
                <a:solidFill>
                  <a:srgbClr val="000000"/>
                </a:solidFill>
              </a:defRPr>
            </a:pPr>
          </a:p>
          <a:p>
            <a:pPr marL="390143" indent="-390143" algn="l" defTabSz="1560536">
              <a:lnSpc>
                <a:spcPct val="90000"/>
              </a:lnSpc>
              <a:spcBef>
                <a:spcPts val="2800"/>
              </a:spcBef>
              <a:buSzPct val="123000"/>
              <a:buChar char="•"/>
              <a:defRPr sz="3000">
                <a:solidFill>
                  <a:srgbClr val="000000"/>
                </a:solidFill>
              </a:defRPr>
            </a:pPr>
            <a:r>
              <a:t>We qualitatively examine MTCH return over the last 12 years as time-series data, then as a histogram.</a:t>
            </a:r>
          </a:p>
        </p:txBody>
      </p:sp>
      <p:sp>
        <p:nvSpPr>
          <p:cNvPr id="195" name="We conclude that the assumptions required for OLS regression are not fully satisfied, which can explain the inadequacy of the model."/>
          <p:cNvSpPr txBox="1"/>
          <p:nvPr/>
        </p:nvSpPr>
        <p:spPr>
          <a:xfrm>
            <a:off x="1059204" y="7941887"/>
            <a:ext cx="22925485" cy="20136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35693">
              <a:lnSpc>
                <a:spcPct val="90000"/>
              </a:lnSpc>
              <a:spcBef>
                <a:spcPts val="2500"/>
              </a:spcBef>
              <a:defRPr sz="2760">
                <a:solidFill>
                  <a:srgbClr val="000000"/>
                </a:solidFill>
              </a:defRPr>
            </a:pPr>
          </a:p>
          <a:p>
            <a:pPr marL="358931" indent="-358931" algn="l" defTabSz="1435693">
              <a:lnSpc>
                <a:spcPct val="90000"/>
              </a:lnSpc>
              <a:spcBef>
                <a:spcPts val="2500"/>
              </a:spcBef>
              <a:buSzPct val="123000"/>
              <a:buChar char="•"/>
              <a:defRPr sz="2760">
                <a:solidFill>
                  <a:srgbClr val="000000"/>
                </a:solidFill>
              </a:defRPr>
            </a:pPr>
            <a:r>
              <a:t>We note a sharp increase around 2016. From preliminary research, this appears to be the result of the acquisition of PlentyOfFish in 2015, which noticeably strengthened MTCH stock. Another sharp increase in 2020 can be attributed to the COVID-19 pandemic, where social interaction diminished and online interaction flourished.</a:t>
            </a:r>
          </a:p>
        </p:txBody>
      </p:sp>
      <p:pic>
        <p:nvPicPr>
          <p:cNvPr id="196" name="Screenshot 2024-07-05 at 3.18.23 AM.png" descr="Screenshot 2024-07-05 at 3.18.23 AM.png"/>
          <p:cNvPicPr>
            <a:picLocks noChangeAspect="1"/>
          </p:cNvPicPr>
          <p:nvPr/>
        </p:nvPicPr>
        <p:blipFill>
          <a:blip r:embed="rId3">
            <a:extLst/>
          </a:blip>
          <a:stretch>
            <a:fillRect/>
          </a:stretch>
        </p:blipFill>
        <p:spPr>
          <a:xfrm>
            <a:off x="13584862" y="3766461"/>
            <a:ext cx="7366001" cy="2374901"/>
          </a:xfrm>
          <a:prstGeom prst="rect">
            <a:avLst/>
          </a:prstGeom>
          <a:ln w="12700">
            <a:miter lim="400000"/>
          </a:ln>
        </p:spPr>
      </p:pic>
      <p:sp>
        <p:nvSpPr>
          <p:cNvPr id="197" name="We conclude that the assumptions required for OLS regression are not fully satisfied, which can explain the inadequacy of the model."/>
          <p:cNvSpPr txBox="1"/>
          <p:nvPr/>
        </p:nvSpPr>
        <p:spPr>
          <a:xfrm>
            <a:off x="1059204" y="9588570"/>
            <a:ext cx="22265592" cy="17807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35693">
              <a:lnSpc>
                <a:spcPct val="90000"/>
              </a:lnSpc>
              <a:spcBef>
                <a:spcPts val="2500"/>
              </a:spcBef>
              <a:defRPr sz="2760">
                <a:solidFill>
                  <a:srgbClr val="000000"/>
                </a:solidFill>
              </a:defRPr>
            </a:pPr>
          </a:p>
          <a:p>
            <a:pPr marL="358931" indent="-358931" algn="l" defTabSz="1435693">
              <a:lnSpc>
                <a:spcPct val="90000"/>
              </a:lnSpc>
              <a:spcBef>
                <a:spcPts val="2500"/>
              </a:spcBef>
              <a:buSzPct val="123000"/>
              <a:buChar char="•"/>
              <a:defRPr sz="2760">
                <a:solidFill>
                  <a:srgbClr val="000000"/>
                </a:solidFill>
              </a:defRPr>
            </a:pPr>
            <a:r>
              <a:t>We note a sharp decrease around 2021. From preliminary research, there was fear in the overvalued stock in dating apps that resulted from the COVID-19 pandemic. Investors sought equity in sectors that would flourish in post-pandemic times, and Match Group was left behind.</a:t>
            </a:r>
          </a:p>
        </p:txBody>
      </p:sp>
      <p:sp>
        <p:nvSpPr>
          <p:cNvPr id="198" name="We conclude that the assumptions required for OLS regression are not fully satisfied, which can explain the inadequacy of the model."/>
          <p:cNvSpPr txBox="1"/>
          <p:nvPr/>
        </p:nvSpPr>
        <p:spPr>
          <a:xfrm>
            <a:off x="1043696" y="10958946"/>
            <a:ext cx="22397989" cy="19976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04482">
              <a:lnSpc>
                <a:spcPct val="90000"/>
              </a:lnSpc>
              <a:spcBef>
                <a:spcPts val="2500"/>
              </a:spcBef>
              <a:defRPr sz="2700">
                <a:solidFill>
                  <a:srgbClr val="000000"/>
                </a:solidFill>
              </a:defRPr>
            </a:pPr>
          </a:p>
          <a:p>
            <a:pPr marL="351128" indent="-351128" algn="l" defTabSz="1404482">
              <a:lnSpc>
                <a:spcPct val="90000"/>
              </a:lnSpc>
              <a:spcBef>
                <a:spcPts val="2500"/>
              </a:spcBef>
              <a:buSzPct val="123000"/>
              <a:buChar char="•"/>
              <a:defRPr sz="2700">
                <a:solidFill>
                  <a:srgbClr val="000000"/>
                </a:solidFill>
              </a:defRPr>
            </a:pPr>
            <a:r>
              <a:t>We note key features of the summary statistics. Firstly, the standard deviation and kurtosis are very high. This indicates high volatility in the stock, which can be qualitatively affirmed. The high kurtosis (&gt;&gt;3) indicates non-normality. As well, the mean is 8.7% while the median is 3.2%. The large difference indicates that there are proportionately more positive outliers to the right of the distribution bringing the mean higher.</a:t>
            </a:r>
          </a:p>
        </p:txBody>
      </p:sp>
      <p:pic>
        <p:nvPicPr>
          <p:cNvPr id="199" name="Screenshot 2024-07-05 at 3.34.10 AM.png" descr="Screenshot 2024-07-05 at 3.34.10 AM.png"/>
          <p:cNvPicPr>
            <a:picLocks noChangeAspect="1"/>
          </p:cNvPicPr>
          <p:nvPr/>
        </p:nvPicPr>
        <p:blipFill>
          <a:blip r:embed="rId4">
            <a:extLst/>
          </a:blip>
          <a:stretch>
            <a:fillRect/>
          </a:stretch>
        </p:blipFill>
        <p:spPr>
          <a:xfrm>
            <a:off x="19059228" y="6003681"/>
            <a:ext cx="3503422" cy="1708637"/>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Major Competitors"/>
          <p:cNvSpPr txBox="1"/>
          <p:nvPr/>
        </p:nvSpPr>
        <p:spPr>
          <a:xfrm>
            <a:off x="1206499" y="1473321"/>
            <a:ext cx="18415840" cy="6412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999718">
              <a:lnSpc>
                <a:spcPct val="80000"/>
              </a:lnSpc>
              <a:defRPr b="1" spc="-100" sz="3400">
                <a:solidFill>
                  <a:srgbClr val="000000"/>
                </a:solidFill>
              </a:defRPr>
            </a:lvl1pPr>
          </a:lstStyle>
          <a:p>
            <a:pPr/>
            <a:r>
              <a:t>Major Competitors</a:t>
            </a:r>
          </a:p>
        </p:txBody>
      </p:sp>
      <p:sp>
        <p:nvSpPr>
          <p:cNvPr id="202" name="Bumble, e-dating application"/>
          <p:cNvSpPr txBox="1"/>
          <p:nvPr/>
        </p:nvSpPr>
        <p:spPr>
          <a:xfrm>
            <a:off x="3111304" y="3662633"/>
            <a:ext cx="17163122" cy="4109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13689">
              <a:defRPr b="1" sz="2090">
                <a:solidFill>
                  <a:srgbClr val="000000"/>
                </a:solidFill>
              </a:defRPr>
            </a:lvl1pPr>
          </a:lstStyle>
          <a:p>
            <a:pPr/>
            <a:r>
              <a:t>Bumble, e-dating application</a:t>
            </a:r>
          </a:p>
        </p:txBody>
      </p:sp>
      <p:sp>
        <p:nvSpPr>
          <p:cNvPr id="203" name="eHarmony, e-dating application"/>
          <p:cNvSpPr txBox="1"/>
          <p:nvPr/>
        </p:nvSpPr>
        <p:spPr>
          <a:xfrm>
            <a:off x="10421763" y="3662633"/>
            <a:ext cx="17163124" cy="4109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13689">
              <a:defRPr b="1" sz="2090">
                <a:solidFill>
                  <a:srgbClr val="000000"/>
                </a:solidFill>
              </a:defRPr>
            </a:lvl1pPr>
          </a:lstStyle>
          <a:p>
            <a:pPr/>
            <a:r>
              <a:t>eHarmony, e-dating application</a:t>
            </a:r>
          </a:p>
        </p:txBody>
      </p:sp>
      <p:sp>
        <p:nvSpPr>
          <p:cNvPr id="204" name="OkCupid, e-dating application"/>
          <p:cNvSpPr txBox="1"/>
          <p:nvPr/>
        </p:nvSpPr>
        <p:spPr>
          <a:xfrm>
            <a:off x="18137474" y="3662633"/>
            <a:ext cx="17163124" cy="4109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13689">
              <a:defRPr b="1" sz="2090">
                <a:solidFill>
                  <a:srgbClr val="000000"/>
                </a:solidFill>
              </a:defRPr>
            </a:lvl1pPr>
          </a:lstStyle>
          <a:p>
            <a:pPr/>
            <a:r>
              <a:t>OkCupid, e-dating application</a:t>
            </a:r>
          </a:p>
        </p:txBody>
      </p:sp>
      <p:sp>
        <p:nvSpPr>
          <p:cNvPr id="205" name="Line"/>
          <p:cNvSpPr/>
          <p:nvPr/>
        </p:nvSpPr>
        <p:spPr>
          <a:xfrm flipV="1">
            <a:off x="8720220" y="3106247"/>
            <a:ext cx="3" cy="9109662"/>
          </a:xfrm>
          <a:prstGeom prst="line">
            <a:avLst/>
          </a:prstGeom>
          <a:ln w="25400">
            <a:solidFill>
              <a:srgbClr val="000000"/>
            </a:solidFill>
            <a:miter lim="400000"/>
          </a:ln>
        </p:spPr>
        <p:txBody>
          <a:bodyPr lIns="45718" tIns="45718" rIns="45718" bIns="45718"/>
          <a:lstStyle/>
          <a:p>
            <a:pPr/>
          </a:p>
        </p:txBody>
      </p:sp>
      <p:sp>
        <p:nvSpPr>
          <p:cNvPr id="206" name="Line"/>
          <p:cNvSpPr/>
          <p:nvPr/>
        </p:nvSpPr>
        <p:spPr>
          <a:xfrm flipV="1">
            <a:off x="16730769" y="3106247"/>
            <a:ext cx="2" cy="9109662"/>
          </a:xfrm>
          <a:prstGeom prst="line">
            <a:avLst/>
          </a:prstGeom>
          <a:ln w="25400">
            <a:solidFill>
              <a:srgbClr val="000000"/>
            </a:solidFill>
            <a:miter lim="400000"/>
          </a:ln>
        </p:spPr>
        <p:txBody>
          <a:bodyPr lIns="45718" tIns="45718" rIns="45718" bIns="45718"/>
          <a:lstStyle/>
          <a:p>
            <a:pPr/>
          </a:p>
        </p:txBody>
      </p:sp>
      <p:sp>
        <p:nvSpPr>
          <p:cNvPr id="207" name="Match Group’s biggest competitor."/>
          <p:cNvSpPr txBox="1"/>
          <p:nvPr>
            <p:ph type="body" sz="quarter" idx="1"/>
          </p:nvPr>
        </p:nvSpPr>
        <p:spPr>
          <a:xfrm>
            <a:off x="1974107" y="6095289"/>
            <a:ext cx="4602868" cy="731432"/>
          </a:xfrm>
          <a:prstGeom prst="rect">
            <a:avLst/>
          </a:prstGeom>
        </p:spPr>
        <p:txBody>
          <a:bodyPr lIns="50800" tIns="50800" rIns="50800" bIns="50800"/>
          <a:lstStyle>
            <a:lvl1pPr marL="268222" indent="-268222" defTabSz="1072869">
              <a:lnSpc>
                <a:spcPct val="90000"/>
              </a:lnSpc>
              <a:spcBef>
                <a:spcPts val="1900"/>
              </a:spcBef>
              <a:buSzPct val="123000"/>
              <a:buChar char="•"/>
              <a:defRPr b="0" sz="2100"/>
            </a:lvl1pPr>
          </a:lstStyle>
          <a:p>
            <a:pPr/>
            <a:r>
              <a:t>Match Group’s biggest competitor.</a:t>
            </a:r>
          </a:p>
        </p:txBody>
      </p:sp>
      <p:sp>
        <p:nvSpPr>
          <p:cNvPr id="208" name="Up until only earlier this year in May 2024, it was a key built-in feature for women to make the first move. This made women feel safer and created an overall positive and unique e-dating environment."/>
          <p:cNvSpPr txBox="1"/>
          <p:nvPr/>
        </p:nvSpPr>
        <p:spPr>
          <a:xfrm>
            <a:off x="1968276" y="7174933"/>
            <a:ext cx="6274575" cy="15645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268222" indent="-268222" algn="l" defTabSz="1072869">
              <a:lnSpc>
                <a:spcPct val="90000"/>
              </a:lnSpc>
              <a:spcBef>
                <a:spcPts val="1900"/>
              </a:spcBef>
              <a:buSzPct val="123000"/>
              <a:buChar char="•"/>
              <a:defRPr sz="2100">
                <a:solidFill>
                  <a:srgbClr val="000000"/>
                </a:solidFill>
              </a:defRPr>
            </a:lvl1pPr>
          </a:lstStyle>
          <a:p>
            <a:pPr/>
            <a:r>
              <a:t>Up until only earlier this year in May 2024, it was a key built-in feature for women to make the first move. This made women feel safer and created an overall positive and unique e-dating environment. </a:t>
            </a:r>
          </a:p>
        </p:txBody>
      </p:sp>
      <p:sp>
        <p:nvSpPr>
          <p:cNvPr id="209" name="Uses a proprietary compatibility matching system (CMS) that is based on extensive research in psychological and social sciences. This helps with forming deeper connections that would attract consumers."/>
          <p:cNvSpPr txBox="1"/>
          <p:nvPr/>
        </p:nvSpPr>
        <p:spPr>
          <a:xfrm>
            <a:off x="9826342" y="7174933"/>
            <a:ext cx="6274575" cy="15645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268222" indent="-268222" algn="l" defTabSz="1072869">
              <a:lnSpc>
                <a:spcPct val="90000"/>
              </a:lnSpc>
              <a:spcBef>
                <a:spcPts val="1900"/>
              </a:spcBef>
              <a:buSzPct val="123000"/>
              <a:buChar char="•"/>
              <a:defRPr sz="2100">
                <a:solidFill>
                  <a:srgbClr val="000000"/>
                </a:solidFill>
              </a:defRPr>
            </a:lvl1pPr>
          </a:lstStyle>
          <a:p>
            <a:pPr/>
            <a:r>
              <a:t>Uses a proprietary compatibility matching system (CMS) that is based on extensive research in psychological and social sciences. This helps with forming deeper connections that would attract consumers.</a:t>
            </a:r>
          </a:p>
        </p:txBody>
      </p:sp>
      <p:sp>
        <p:nvSpPr>
          <p:cNvPr id="210" name="Match Group’s second biggest competitor."/>
          <p:cNvSpPr txBox="1"/>
          <p:nvPr/>
        </p:nvSpPr>
        <p:spPr>
          <a:xfrm>
            <a:off x="9813852" y="6075729"/>
            <a:ext cx="5510214" cy="7314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268222" indent="-268222" algn="l" defTabSz="1072869">
              <a:lnSpc>
                <a:spcPct val="90000"/>
              </a:lnSpc>
              <a:spcBef>
                <a:spcPts val="1900"/>
              </a:spcBef>
              <a:buSzPct val="123000"/>
              <a:buChar char="•"/>
              <a:defRPr sz="2100">
                <a:solidFill>
                  <a:srgbClr val="000000"/>
                </a:solidFill>
              </a:defRPr>
            </a:lvl1pPr>
          </a:lstStyle>
          <a:p>
            <a:pPr/>
            <a:r>
              <a:t>Match Group’s second biggest competitor.</a:t>
            </a:r>
          </a:p>
        </p:txBody>
      </p:sp>
      <p:sp>
        <p:nvSpPr>
          <p:cNvPr id="211" name="OkCupid’s unique DoubleTake feature gives users a panel of potential candidates rated with compatibility scores, which likely improves user experiences."/>
          <p:cNvSpPr txBox="1"/>
          <p:nvPr/>
        </p:nvSpPr>
        <p:spPr>
          <a:xfrm>
            <a:off x="17735207" y="7174933"/>
            <a:ext cx="5681733" cy="15645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274318" indent="-274318" algn="l" defTabSz="1097252">
              <a:lnSpc>
                <a:spcPct val="90000"/>
              </a:lnSpc>
              <a:spcBef>
                <a:spcPts val="2000"/>
              </a:spcBef>
              <a:buSzPct val="123000"/>
              <a:buChar char="•"/>
              <a:defRPr sz="2100">
                <a:solidFill>
                  <a:srgbClr val="000000"/>
                </a:solidFill>
              </a:defRPr>
            </a:lvl1pPr>
          </a:lstStyle>
          <a:p>
            <a:pPr/>
            <a:r>
              <a:t>OkCupid’s unique DoubleTake feature gives users a panel of potential candidates rated with compatibility scores, which likely improves user experiences.</a:t>
            </a:r>
          </a:p>
        </p:txBody>
      </p:sp>
      <p:sp>
        <p:nvSpPr>
          <p:cNvPr id="212" name="Match Group’s third biggest competitor."/>
          <p:cNvSpPr txBox="1"/>
          <p:nvPr/>
        </p:nvSpPr>
        <p:spPr>
          <a:xfrm>
            <a:off x="17739960" y="6075729"/>
            <a:ext cx="5193047" cy="7314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268222" indent="-268222" algn="l" defTabSz="1072869">
              <a:lnSpc>
                <a:spcPct val="90000"/>
              </a:lnSpc>
              <a:spcBef>
                <a:spcPts val="1900"/>
              </a:spcBef>
              <a:buSzPct val="123000"/>
              <a:buChar char="•"/>
              <a:defRPr sz="2100">
                <a:solidFill>
                  <a:srgbClr val="000000"/>
                </a:solidFill>
              </a:defRPr>
            </a:lvl1pPr>
          </a:lstStyle>
          <a:p>
            <a:pPr/>
            <a:r>
              <a:t>Match Group’s third biggest competitor.</a:t>
            </a:r>
          </a:p>
        </p:txBody>
      </p:sp>
      <p:sp>
        <p:nvSpPr>
          <p:cNvPr id="213" name="Bumble is in a strong financial stance, having grown 7.70% in 2023 and 8.90% in 2024 according to Yahoo Finance analysts."/>
          <p:cNvSpPr txBox="1"/>
          <p:nvPr/>
        </p:nvSpPr>
        <p:spPr>
          <a:xfrm>
            <a:off x="1968276" y="9288395"/>
            <a:ext cx="5658315" cy="12843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274318" indent="-274318" algn="l" defTabSz="1097252">
              <a:lnSpc>
                <a:spcPct val="90000"/>
              </a:lnSpc>
              <a:spcBef>
                <a:spcPts val="2000"/>
              </a:spcBef>
              <a:buSzPct val="123000"/>
              <a:buChar char="•"/>
              <a:defRPr sz="2100">
                <a:solidFill>
                  <a:srgbClr val="000000"/>
                </a:solidFill>
              </a:defRPr>
            </a:lvl1pPr>
          </a:lstStyle>
          <a:p>
            <a:pPr/>
            <a:r>
              <a:t>Bumble is in a strong financial stance, having grown 7.70% in 2023 and 8.90% in 2024 according to Yahoo Finance analysts.</a:t>
            </a:r>
          </a:p>
        </p:txBody>
      </p:sp>
      <p:sp>
        <p:nvSpPr>
          <p:cNvPr id="214" name="Financial information was unable to be found."/>
          <p:cNvSpPr txBox="1"/>
          <p:nvPr/>
        </p:nvSpPr>
        <p:spPr>
          <a:xfrm>
            <a:off x="9839252" y="9377612"/>
            <a:ext cx="5926171" cy="7314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268222" indent="-268222" algn="l" defTabSz="1072869">
              <a:lnSpc>
                <a:spcPct val="90000"/>
              </a:lnSpc>
              <a:spcBef>
                <a:spcPts val="1900"/>
              </a:spcBef>
              <a:buSzPct val="123000"/>
              <a:buChar char="•"/>
              <a:defRPr sz="2100">
                <a:solidFill>
                  <a:srgbClr val="000000"/>
                </a:solidFill>
              </a:defRPr>
            </a:lvl1pPr>
          </a:lstStyle>
          <a:p>
            <a:pPr/>
            <a:r>
              <a:t>Financial information was unable to be found.</a:t>
            </a:r>
          </a:p>
        </p:txBody>
      </p:sp>
      <p:sp>
        <p:nvSpPr>
          <p:cNvPr id="215" name="Financial information was unable to be found."/>
          <p:cNvSpPr txBox="1"/>
          <p:nvPr/>
        </p:nvSpPr>
        <p:spPr>
          <a:xfrm>
            <a:off x="17696118" y="9377612"/>
            <a:ext cx="5926171" cy="7314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268222" indent="-268222" algn="l" defTabSz="1072869">
              <a:lnSpc>
                <a:spcPct val="90000"/>
              </a:lnSpc>
              <a:spcBef>
                <a:spcPts val="1900"/>
              </a:spcBef>
              <a:buSzPct val="123000"/>
              <a:buChar char="•"/>
              <a:defRPr sz="2100">
                <a:solidFill>
                  <a:srgbClr val="000000"/>
                </a:solidFill>
              </a:defRPr>
            </a:lvl1pPr>
          </a:lstStyle>
          <a:p>
            <a:pPr/>
            <a:r>
              <a:t>Financial information was unable to be found.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Financial Highlights"/>
          <p:cNvSpPr txBox="1"/>
          <p:nvPr>
            <p:ph type="title"/>
          </p:nvPr>
        </p:nvSpPr>
        <p:spPr>
          <a:xfrm>
            <a:off x="1206499" y="1079500"/>
            <a:ext cx="18415840" cy="641240"/>
          </a:xfrm>
          <a:prstGeom prst="rect">
            <a:avLst/>
          </a:prstGeom>
        </p:spPr>
        <p:txBody>
          <a:bodyPr/>
          <a:lstStyle>
            <a:lvl1pPr defTabSz="999718">
              <a:defRPr spc="-100" sz="3400"/>
            </a:lvl1pPr>
          </a:lstStyle>
          <a:p>
            <a:pPr/>
            <a:r>
              <a:t>Financial Highlights</a:t>
            </a:r>
          </a:p>
        </p:txBody>
      </p:sp>
      <p:sp>
        <p:nvSpPr>
          <p:cNvPr id="218" name="P/E ratio: 13.60 - The industry standard dictates an average from about 26.83 for the technology industry over the past 5 years. Match Group’s is lower than the industry standard. This indicates lower expectations from investors in terms of future growth"/>
          <p:cNvSpPr txBox="1"/>
          <p:nvPr/>
        </p:nvSpPr>
        <p:spPr>
          <a:xfrm>
            <a:off x="793305" y="4395736"/>
            <a:ext cx="23298825" cy="70973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097252">
              <a:lnSpc>
                <a:spcPct val="90000"/>
              </a:lnSpc>
              <a:spcBef>
                <a:spcPts val="2000"/>
              </a:spcBef>
              <a:defRPr sz="2100">
                <a:solidFill>
                  <a:srgbClr val="000000"/>
                </a:solidFill>
              </a:defRPr>
            </a:pPr>
          </a:p>
          <a:p>
            <a:pPr marL="274318" indent="-274318" algn="l" defTabSz="1097252">
              <a:lnSpc>
                <a:spcPct val="90000"/>
              </a:lnSpc>
              <a:spcBef>
                <a:spcPts val="2000"/>
              </a:spcBef>
              <a:buSzPct val="123000"/>
              <a:buChar char="•"/>
              <a:defRPr sz="2100">
                <a:solidFill>
                  <a:srgbClr val="000000"/>
                </a:solidFill>
              </a:defRPr>
            </a:pPr>
            <a:r>
              <a:t>P/E ratio: 13.60 - The industry standard dictates an average from about 26.83 for the technology industry over the past 5 years. Match Group’s is lower than the industry standard. This indicates lower expectations from investors in terms of future growth.</a:t>
            </a:r>
          </a:p>
          <a:p>
            <a:pPr algn="l" defTabSz="1097252">
              <a:lnSpc>
                <a:spcPct val="90000"/>
              </a:lnSpc>
              <a:spcBef>
                <a:spcPts val="2000"/>
              </a:spcBef>
              <a:defRPr sz="2100">
                <a:solidFill>
                  <a:srgbClr val="000000"/>
                </a:solidFill>
              </a:defRPr>
            </a:pPr>
          </a:p>
          <a:p>
            <a:pPr marL="274318" indent="-274318" algn="l" defTabSz="1097252">
              <a:lnSpc>
                <a:spcPct val="90000"/>
              </a:lnSpc>
              <a:spcBef>
                <a:spcPts val="2000"/>
              </a:spcBef>
              <a:buSzPct val="123000"/>
              <a:buChar char="•"/>
              <a:defRPr sz="2100">
                <a:solidFill>
                  <a:srgbClr val="000000"/>
                </a:solidFill>
              </a:defRPr>
            </a:pPr>
            <a:r>
              <a:t>EV/EBITDA: 10.98 - The industry standard dictates an average of about 12.2 as of 2023. The fact that Match Group is lower than the average indicates its relative attractiveness as a potential investment.</a:t>
            </a:r>
          </a:p>
          <a:p>
            <a:pPr algn="l" defTabSz="1097252">
              <a:lnSpc>
                <a:spcPct val="90000"/>
              </a:lnSpc>
              <a:spcBef>
                <a:spcPts val="2000"/>
              </a:spcBef>
              <a:defRPr sz="2100">
                <a:solidFill>
                  <a:srgbClr val="000000"/>
                </a:solidFill>
              </a:defRPr>
            </a:pPr>
          </a:p>
          <a:p>
            <a:pPr marL="274318" indent="-274318" algn="l" defTabSz="1097252">
              <a:lnSpc>
                <a:spcPct val="90000"/>
              </a:lnSpc>
              <a:spcBef>
                <a:spcPts val="2000"/>
              </a:spcBef>
              <a:buSzPct val="123000"/>
              <a:buChar char="•"/>
              <a:defRPr sz="2100">
                <a:solidFill>
                  <a:srgbClr val="000000"/>
                </a:solidFill>
              </a:defRPr>
            </a:pPr>
            <a:r>
              <a:t>P/B: 10.97 - The industry standard dictates an average of 8.37 as of 2024 Q1. Match Group being on the higher side of this average again signals its potential for future earnings.</a:t>
            </a:r>
          </a:p>
          <a:p>
            <a:pPr algn="l" defTabSz="1097252">
              <a:lnSpc>
                <a:spcPct val="90000"/>
              </a:lnSpc>
              <a:spcBef>
                <a:spcPts val="2000"/>
              </a:spcBef>
              <a:defRPr sz="2100">
                <a:solidFill>
                  <a:srgbClr val="000000"/>
                </a:solidFill>
              </a:defRPr>
            </a:pPr>
          </a:p>
          <a:p>
            <a:pPr marL="274318" indent="-274318" algn="l" defTabSz="1097252">
              <a:lnSpc>
                <a:spcPct val="90000"/>
              </a:lnSpc>
              <a:spcBef>
                <a:spcPts val="2000"/>
              </a:spcBef>
              <a:buSzPct val="123000"/>
              <a:buChar char="•"/>
              <a:defRPr sz="2100">
                <a:solidFill>
                  <a:srgbClr val="000000"/>
                </a:solidFill>
              </a:defRPr>
            </a:pPr>
            <a:r>
              <a:t>ROA: 14.99% - The industry standard dictates an average of 10.85% as of 2024 Q1. A higher ROA on Match Group’s part indicates strong efficiency in generating profits from current assets.</a:t>
            </a:r>
          </a:p>
        </p:txBody>
      </p:sp>
      <p:sp>
        <p:nvSpPr>
          <p:cNvPr id="219" name="Match Group Finances (from MarketWatch)"/>
          <p:cNvSpPr txBox="1"/>
          <p:nvPr/>
        </p:nvSpPr>
        <p:spPr>
          <a:xfrm>
            <a:off x="1224820" y="1766098"/>
            <a:ext cx="17163122" cy="4109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l" defTabSz="313689">
              <a:defRPr b="1" sz="2090">
                <a:solidFill>
                  <a:srgbClr val="000000"/>
                </a:solidFill>
              </a:defRPr>
            </a:lvl1pPr>
          </a:lstStyle>
          <a:p>
            <a:pPr/>
            <a:r>
              <a:t>Match Group Finances (from MarketWatch)</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Weak-Form Market Efficiency"/>
          <p:cNvSpPr txBox="1"/>
          <p:nvPr>
            <p:ph type="title"/>
          </p:nvPr>
        </p:nvSpPr>
        <p:spPr>
          <a:xfrm>
            <a:off x="1206499" y="1079500"/>
            <a:ext cx="18415840" cy="641240"/>
          </a:xfrm>
          <a:prstGeom prst="rect">
            <a:avLst/>
          </a:prstGeom>
        </p:spPr>
        <p:txBody>
          <a:bodyPr/>
          <a:lstStyle>
            <a:lvl1pPr defTabSz="999718">
              <a:defRPr spc="-100" sz="3400"/>
            </a:lvl1pPr>
          </a:lstStyle>
          <a:p>
            <a:pPr/>
            <a:r>
              <a:t>Weak-Form Market Efficiency</a:t>
            </a:r>
          </a:p>
        </p:txBody>
      </p:sp>
      <p:sp>
        <p:nvSpPr>
          <p:cNvPr id="222" name="This is likely an indication that the dependent variables chosen are not great selections for predicting the dependent variable, or that the phenomena is non-linear."/>
          <p:cNvSpPr txBox="1"/>
          <p:nvPr/>
        </p:nvSpPr>
        <p:spPr>
          <a:xfrm>
            <a:off x="827878" y="2240993"/>
            <a:ext cx="22866127" cy="17143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We fit a random walk model of the form R_t = R_t-1 + a + ℇ to the return data, where a is a constant and ℇ is white noise. We lag the return once.</a:t>
            </a:r>
          </a:p>
        </p:txBody>
      </p:sp>
      <p:sp>
        <p:nvSpPr>
          <p:cNvPr id="223" name="This is likely an indication that the dependent variables chosen are not great selections for predicting the dependent variable, or that the phenomena is non-linear."/>
          <p:cNvSpPr txBox="1"/>
          <p:nvPr/>
        </p:nvSpPr>
        <p:spPr>
          <a:xfrm>
            <a:off x="827878" y="3565318"/>
            <a:ext cx="22728244" cy="1679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We get an adjusted R squared value negligibly small, displaying as 0.000. The p-value of the F-statistic is 0.315 &gt;&gt; 0.05, and hence we fail to reject the null hypothesis and conclude that the model is not statistically significant.</a:t>
            </a:r>
          </a:p>
        </p:txBody>
      </p:sp>
      <p:sp>
        <p:nvSpPr>
          <p:cNvPr id="224" name="This is likely an indication that the dependent variables chosen are not great selections for predicting the dependent variable, or that the phenomena is non-linear."/>
          <p:cNvSpPr txBox="1"/>
          <p:nvPr/>
        </p:nvSpPr>
        <p:spPr>
          <a:xfrm>
            <a:off x="827878" y="4947169"/>
            <a:ext cx="22728244" cy="1679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Furthermore, we perform a Durbin-Watson test on the residuals from this random walk model to get a test statistic of 1.959. This is notably close to the value of 2, and hence we fail to reject the null hypothesis and conclude that there is no autocorrelation in the residuals.</a:t>
            </a:r>
          </a:p>
        </p:txBody>
      </p:sp>
      <p:sp>
        <p:nvSpPr>
          <p:cNvPr id="225" name="This is likely an indication that the dependent variables chosen are not great selections for predicting the dependent variable, or that the phenomena is non-linear."/>
          <p:cNvSpPr txBox="1"/>
          <p:nvPr/>
        </p:nvSpPr>
        <p:spPr>
          <a:xfrm>
            <a:off x="827878" y="6386754"/>
            <a:ext cx="22728244" cy="1679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We present this as evidence supporting the Weak-Form hypothesis. The lack of predictability indicates that analyzing past return prices do not provide more information about future movement.</a:t>
            </a:r>
          </a:p>
        </p:txBody>
      </p:sp>
      <p:sp>
        <p:nvSpPr>
          <p:cNvPr id="226" name="This is likely an indication that the dependent variables chosen are not great selections for predicting the dependent variable, or that the phenomena is non-linear."/>
          <p:cNvSpPr txBox="1"/>
          <p:nvPr/>
        </p:nvSpPr>
        <p:spPr>
          <a:xfrm>
            <a:off x="827878" y="8119829"/>
            <a:ext cx="22728244" cy="1679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We present this as evidence supporting the Weak-Form hypothesis. The lack of predictability indicates that analyzing past return prices do not provide more information about future movement.</a:t>
            </a:r>
          </a:p>
        </p:txBody>
      </p:sp>
      <p:sp>
        <p:nvSpPr>
          <p:cNvPr id="227" name="This is likely an indication that the dependent variables chosen are not great selections for predicting the dependent variable, or that the phenomena is non-linear."/>
          <p:cNvSpPr txBox="1"/>
          <p:nvPr/>
        </p:nvSpPr>
        <p:spPr>
          <a:xfrm>
            <a:off x="827878" y="9852904"/>
            <a:ext cx="22728244" cy="1679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To arrive at a more robust conclusion, we need to repeat this procedure considering higher order lags in the residual. This can better capture the inherent structure of the long-term data.</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Quantitative Analysis"/>
          <p:cNvSpPr txBox="1"/>
          <p:nvPr>
            <p:ph type="title"/>
          </p:nvPr>
        </p:nvSpPr>
        <p:spPr>
          <a:xfrm>
            <a:off x="1206499" y="1079500"/>
            <a:ext cx="18415840" cy="641240"/>
          </a:xfrm>
          <a:prstGeom prst="rect">
            <a:avLst/>
          </a:prstGeom>
        </p:spPr>
        <p:txBody>
          <a:bodyPr/>
          <a:lstStyle>
            <a:lvl1pPr defTabSz="999718">
              <a:defRPr spc="-100" sz="3400"/>
            </a:lvl1pPr>
          </a:lstStyle>
          <a:p>
            <a:pPr/>
            <a:r>
              <a:t>Quantitative Analysis</a:t>
            </a:r>
          </a:p>
        </p:txBody>
      </p:sp>
      <p:sp>
        <p:nvSpPr>
          <p:cNvPr id="230" name="To model the seasonality of Match Group stocks, and more precisely the Day-of-the-Week Effect, we fit a linear regression model as such:…"/>
          <p:cNvSpPr txBox="1"/>
          <p:nvPr/>
        </p:nvSpPr>
        <p:spPr>
          <a:xfrm>
            <a:off x="2553028" y="3202001"/>
            <a:ext cx="19277944" cy="42305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gn="l" defTabSz="283972">
              <a:defRPr b="1" sz="1892">
                <a:solidFill>
                  <a:srgbClr val="000000"/>
                </a:solidFill>
              </a:defRPr>
            </a:pPr>
            <a:r>
              <a:t>To model the seasonality of Match Group stocks, and more precisely the Day-of-the-Week Effect, we fit a linear regression model as such: </a:t>
            </a:r>
          </a:p>
          <a:p>
            <a:pPr algn="l" defTabSz="283972">
              <a:defRPr b="1" sz="1892">
                <a:solidFill>
                  <a:srgbClr val="000000"/>
                </a:solidFill>
              </a:defRPr>
            </a:pPr>
          </a:p>
          <a:p>
            <a:pPr algn="l" defTabSz="283972">
              <a:defRPr b="1" sz="1892">
                <a:solidFill>
                  <a:srgbClr val="000000"/>
                </a:solidFill>
              </a:defRPr>
            </a:pPr>
          </a:p>
          <a:p>
            <a:pPr algn="l" defTabSz="283972">
              <a:defRPr b="1" sz="1892">
                <a:solidFill>
                  <a:srgbClr val="000000"/>
                </a:solidFill>
              </a:defRPr>
            </a:pPr>
            <a:r>
              <a:t>                                              R_T = β_1 * D_(1,t) + β_2 * D_(2,t) + β_3 * D_(3,t) + β_4 * D_(4,t) + β_5 * D_(5,t) + ℇ_t,</a:t>
            </a:r>
          </a:p>
          <a:p>
            <a:pPr algn="l" defTabSz="283972">
              <a:defRPr b="1" sz="1892">
                <a:solidFill>
                  <a:srgbClr val="000000"/>
                </a:solidFill>
              </a:defRPr>
            </a:pPr>
          </a:p>
          <a:p>
            <a:pPr algn="l" defTabSz="283972">
              <a:defRPr b="1" sz="1892">
                <a:solidFill>
                  <a:srgbClr val="000000"/>
                </a:solidFill>
              </a:defRPr>
            </a:pPr>
          </a:p>
          <a:p>
            <a:pPr algn="l" defTabSz="283972">
              <a:defRPr b="1" sz="1892">
                <a:solidFill>
                  <a:srgbClr val="000000"/>
                </a:solidFill>
              </a:defRPr>
            </a:pPr>
            <a:r>
              <a:t>where we define D_(1,t) = 1 if the return is on a Monday, 0 otherwise, D_(2,t) = 1 if the return is on a Tuesday, 0 otherwise, and so forth. ℇ_t is treated as stochastic white noise.</a:t>
            </a:r>
          </a:p>
          <a:p>
            <a:pPr algn="l" defTabSz="283972">
              <a:defRPr b="1" sz="1892">
                <a:solidFill>
                  <a:srgbClr val="000000"/>
                </a:solidFill>
              </a:defRPr>
            </a:pPr>
          </a:p>
          <a:p>
            <a:pPr lvl="5" indent="786384" algn="l" defTabSz="283972">
              <a:defRPr b="1" sz="1892">
                <a:solidFill>
                  <a:srgbClr val="000000"/>
                </a:solidFill>
              </a:defRPr>
            </a:pPr>
          </a:p>
          <a:p>
            <a:pPr lvl="3" indent="471830" algn="l" defTabSz="283972">
              <a:defRPr b="1" sz="1892">
                <a:solidFill>
                  <a:srgbClr val="000000"/>
                </a:solidFill>
              </a:defRPr>
            </a:pPr>
          </a:p>
          <a:p>
            <a:pPr algn="l" defTabSz="283972">
              <a:defRPr b="1" sz="1892">
                <a:solidFill>
                  <a:srgbClr val="000000"/>
                </a:solidFill>
              </a:defRPr>
            </a:pPr>
          </a:p>
          <a:p>
            <a:pPr algn="l" defTabSz="283972">
              <a:defRPr b="1" sz="1892">
                <a:solidFill>
                  <a:srgbClr val="000000"/>
                </a:solidFill>
              </a:defRPr>
            </a:pPr>
          </a:p>
        </p:txBody>
      </p:sp>
      <p:sp>
        <p:nvSpPr>
          <p:cNvPr id="231" name="From a simple data preprocessing routine followed by an OLS linear regression fit, we begin to analyze the quality of our model in predicting the return from the day of the week.…"/>
          <p:cNvSpPr txBox="1"/>
          <p:nvPr/>
        </p:nvSpPr>
        <p:spPr>
          <a:xfrm>
            <a:off x="1578981" y="7236814"/>
            <a:ext cx="21226038" cy="28049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072869">
              <a:lnSpc>
                <a:spcPct val="90000"/>
              </a:lnSpc>
              <a:spcBef>
                <a:spcPts val="1900"/>
              </a:spcBef>
              <a:defRPr sz="2100">
                <a:solidFill>
                  <a:srgbClr val="000000"/>
                </a:solidFill>
              </a:defRPr>
            </a:pPr>
          </a:p>
          <a:p>
            <a:pPr marL="268222" indent="-268222" algn="l" defTabSz="1072869">
              <a:lnSpc>
                <a:spcPct val="90000"/>
              </a:lnSpc>
              <a:spcBef>
                <a:spcPts val="1900"/>
              </a:spcBef>
              <a:buSzPct val="123000"/>
              <a:buChar char="•"/>
              <a:defRPr sz="2100">
                <a:solidFill>
                  <a:srgbClr val="000000"/>
                </a:solidFill>
              </a:defRPr>
            </a:pPr>
            <a:r>
              <a:t>From a simple data preprocessing routine followed by an OLS linear regression fit, we begin to analyze the quality of our model in predicting the return from the day of the week.</a:t>
            </a:r>
          </a:p>
          <a:p>
            <a:pPr algn="l" defTabSz="1072869">
              <a:lnSpc>
                <a:spcPct val="90000"/>
              </a:lnSpc>
              <a:spcBef>
                <a:spcPts val="1900"/>
              </a:spcBef>
              <a:defRPr sz="2100">
                <a:solidFill>
                  <a:srgbClr val="000000"/>
                </a:solidFill>
              </a:defRPr>
            </a:pPr>
          </a:p>
          <a:p>
            <a:pPr marL="268222" indent="-268222" algn="l" defTabSz="1072869">
              <a:lnSpc>
                <a:spcPct val="90000"/>
              </a:lnSpc>
              <a:spcBef>
                <a:spcPts val="1900"/>
              </a:spcBef>
              <a:buSzPct val="123000"/>
              <a:buChar char="•"/>
              <a:defRPr sz="2100">
                <a:solidFill>
                  <a:srgbClr val="000000"/>
                </a:solidFill>
              </a:defRPr>
            </a:pPr>
            <a:r>
              <a:t>The model does not well describe the relationship between the variables. This is evident from the negligibly small adjusted R squared value, displaying as -0.000,  found upon inspection of the day-of-the-week fit for the data. This indicates that we may need to consider a higher order combination of the explanatory variables for a suitable model.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We can also use more statistical tools to determine if there exists a linear relationship between all the variables together with the Y, namely the F-statistic."/>
          <p:cNvSpPr txBox="1"/>
          <p:nvPr/>
        </p:nvSpPr>
        <p:spPr>
          <a:xfrm>
            <a:off x="1244868" y="2762486"/>
            <a:ext cx="22728245" cy="1679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We can also use more statistical tools to determine if there exists a linear relationship between all the variables together with the Y, namely the F-statistic.</a:t>
            </a:r>
          </a:p>
        </p:txBody>
      </p:sp>
      <p:sp>
        <p:nvSpPr>
          <p:cNvPr id="234" name="There does not appear to be a linear relationship between all X variables taken together with Y. Upon inspection of the fit summary statistics, we find an F-statistic of 0.7577 with P-value 0.580 &gt;&gt; 0.05 = our significance level."/>
          <p:cNvSpPr txBox="1"/>
          <p:nvPr/>
        </p:nvSpPr>
        <p:spPr>
          <a:xfrm>
            <a:off x="1234077" y="4423703"/>
            <a:ext cx="21556027" cy="16790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There does not appear to be a linear relationship between all X variables taken together with Y. Upon inspection of the fit summary statistics, we find an F-statistic of 0.7577 with P-value 0.580 &gt;&gt; 0.05 = our significance level.</a:t>
            </a:r>
          </a:p>
        </p:txBody>
      </p:sp>
      <p:sp>
        <p:nvSpPr>
          <p:cNvPr id="235" name="The F-statistic being relatively low, not even reaching 1, combined with a significantly high P-value, suggests a lack of statistical significance in the linearized model choice, in turn implying that a model with no predictors is no worse."/>
          <p:cNvSpPr txBox="1"/>
          <p:nvPr/>
        </p:nvSpPr>
        <p:spPr>
          <a:xfrm>
            <a:off x="1244868" y="6066323"/>
            <a:ext cx="22728245" cy="1679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The F-statistic being relatively low, not even reaching 1, combined with a significantly high P-value, suggests a lack of statistical significance in the linearized model choice, in turn implying that a model with no predictors is no worse.</a:t>
            </a:r>
          </a:p>
        </p:txBody>
      </p:sp>
      <p:sp>
        <p:nvSpPr>
          <p:cNvPr id="236" name="This is likely an indication that the dependent variables chosen are not great selections for predicting the dependent variable, or that the phenomena is non-linear."/>
          <p:cNvSpPr txBox="1"/>
          <p:nvPr/>
        </p:nvSpPr>
        <p:spPr>
          <a:xfrm>
            <a:off x="1244868" y="7698035"/>
            <a:ext cx="22728245" cy="16793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1463003">
              <a:lnSpc>
                <a:spcPct val="90000"/>
              </a:lnSpc>
              <a:spcBef>
                <a:spcPts val="2700"/>
              </a:spcBef>
              <a:defRPr sz="2800">
                <a:solidFill>
                  <a:srgbClr val="000000"/>
                </a:solidFill>
              </a:defRPr>
            </a:pPr>
          </a:p>
          <a:p>
            <a:pPr marL="365759" indent="-365759" algn="l" defTabSz="1463003">
              <a:lnSpc>
                <a:spcPct val="90000"/>
              </a:lnSpc>
              <a:spcBef>
                <a:spcPts val="2700"/>
              </a:spcBef>
              <a:buSzPct val="123000"/>
              <a:buChar char="•"/>
              <a:defRPr sz="2800">
                <a:solidFill>
                  <a:srgbClr val="000000"/>
                </a:solidFill>
              </a:defRPr>
            </a:pPr>
            <a:r>
              <a:t>This is likely an indication that the dependent variables chosen are not great selections for predicting the dependent variable, or that the phenomena is non-linear.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