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7" r:id="rId4"/>
    <p:sldId id="273" r:id="rId5"/>
    <p:sldId id="265" r:id="rId6"/>
    <p:sldId id="266" r:id="rId7"/>
    <p:sldId id="258" r:id="rId8"/>
    <p:sldId id="267" r:id="rId9"/>
    <p:sldId id="268" r:id="rId10"/>
    <p:sldId id="269" r:id="rId11"/>
    <p:sldId id="270" r:id="rId12"/>
    <p:sldId id="271" r:id="rId13"/>
    <p:sldId id="272" r:id="rId14"/>
    <p:sldId id="261" r:id="rId15"/>
    <p:sldId id="259" r:id="rId16"/>
    <p:sldId id="260" r:id="rId17"/>
    <p:sldId id="26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9B6D-40C1-4B21-929E-1F9045BCD71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56043-1B13-49D7-9F3E-54BED9E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3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656-22CA-429C-A3EC-B49684400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13CC6-0566-4FCF-93C1-522D60C7B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4B0A-0381-4C6C-B95E-561A85A8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2B4-8CE5-46A1-9F44-9FF2804D5060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4514-EB8A-477B-AF85-3D60E60E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1EB5-2D8C-4FDA-B774-0A498B63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98AB-6E39-4C04-9CCE-7FB2F0E2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96353-923D-4EF4-8DDE-E2702D06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2255-910E-440E-B72C-30A9FAA3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9908-28FE-47F0-BBA1-98EE6F33A406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FDFD8-B216-4570-8ABC-6AB63820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2342-EBB4-4CCA-9E76-2DFCEE79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62B96-1A66-4898-9947-07D4E3638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B5E8D-CED1-4B15-A3F6-A4026C9BA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257E-82D3-40F5-913A-0770BDC7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0256-618F-4FEA-86C4-6549447F586E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0476-EF23-4892-82B9-82B2A0CC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9B26-695B-49F7-8C50-5AF04BC6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8BF4-68F6-4AAF-93FE-40A65997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6B7E-D327-4323-AA84-BCD630C5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3C3E-165B-4A4B-BECE-C508D2C0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8B3F-5763-4C12-8251-04BDAB412129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2616-7572-4522-AA58-AB8CAB53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CAA9-0B00-49D8-85BD-64EC8B9B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32BA-056E-431F-95B5-1B4B25C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528FE-D916-4926-B1A1-E327196C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9DC2-FF35-479A-B614-6FD6A0D3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BEC-BE19-488B-8457-C270B2EB85C9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39D3-EFB0-40DA-B66F-26754235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72F8-4756-49BD-9E62-BB6C3843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BA51-A600-4355-AF7B-2FD0527E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E7A8-0BFE-48C1-B8BD-FAA021ACD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854FB-AF5C-43A5-A49E-1A0288BC1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B955A-3100-4BD8-859D-7DFB5F45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6D41-A1C7-4820-93F8-60A1C9CC5190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262C0-1050-4CAA-B9DE-C50C206D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6E4D4-FBF7-485B-9993-9CC7C3A6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E4D8-58BB-43B2-A18E-9B0AEF39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8994-5E00-4766-B50B-44011F06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A4BF4-0B00-4C6E-8410-5C7DF2F7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D3C31-4D08-44A1-AE13-2BC0D928A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C4B74-D6D8-47DE-A8AB-E06F537A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6B780-5CAD-4F8B-9CED-6EEC236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9E28-FA12-42AB-BDEB-F0909C374175}" type="datetime1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BB9AE-950A-46A4-B374-9281864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8D93E-9614-44C3-A2DC-F68E6695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9BA-5229-43EB-9794-77FB353A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12C8A-8358-4A85-B5E9-3E73BAC5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F007-F805-49F3-BEC6-1D989F094217}" type="datetime1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A3C2F-36F0-4B16-96DC-446A2E72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CA902-C111-4411-8AEA-0D83B40E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BCC88-D33D-4144-9AE1-FAC3026B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4C46-C1A4-42AA-8179-2184253900E4}" type="datetime1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387A9-7F67-4535-B7DF-403CE98F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C2DB3-D863-44E5-B464-8BBBAE9D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E2B4-5862-45F1-90CB-CD8196AD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DB84-ECA3-488E-AEC6-4FE5E417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0D74E-7F2A-41EB-8D29-499AD07D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48DFC-DFC9-4525-8D4C-B09548B0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AB6-FFCD-40D5-828D-A3B1FA43C3B6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8F338-4442-4925-9D8A-8D6CDDBB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A92-9E25-4C3A-86E0-B8F6D06F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4859-4DAC-4B32-B7CC-3A6F612F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7ED2-2454-4527-B049-8ECBEA626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EB8F0-ECA2-4E44-8003-884FCE12D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8B616-DBE2-4FE9-8BC7-BC6E3598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C578-2FA4-4CCF-BB9C-76D9AA56763A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1122-0BAE-4FCE-A5B7-0B023648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55D0-1F4F-441F-B82C-2C7D16A5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47A92-4263-4DD3-93F6-5A52C0E1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F9EE8-3CA1-4EF5-A788-5579C576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6D8E-4FBB-4A70-A5F7-0EA2B1CC7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C885-106C-4142-B931-BD6987EDF9D7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E33A-7BA4-49D7-9E50-EDE7FAB2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B74E-AA6A-4C7C-B4AE-7C28EF1E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22D5-1A21-4517-BC8B-C49C5202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23D5-0132-474D-A9B3-22C0478C8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ylfaen" panose="010A0502050306030303" pitchFamily="18" charset="0"/>
              </a:rPr>
              <a:t>Behavior Metrics For Prioritizing Investigations of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CFC93-00FC-4FBE-BD21-3D15CA2DE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Sylfaen" panose="010A0502050306030303" pitchFamily="18" charset="0"/>
              </a:rPr>
              <a:t>Zack Coker</a:t>
            </a:r>
            <a:r>
              <a:rPr lang="en-US" dirty="0">
                <a:latin typeface="Sylfaen" panose="010A0502050306030303" pitchFamily="18" charset="0"/>
              </a:rPr>
              <a:t>, </a:t>
            </a:r>
            <a:r>
              <a:rPr lang="en-US" dirty="0" err="1">
                <a:latin typeface="Sylfaen" panose="010A0502050306030303" pitchFamily="18" charset="0"/>
              </a:rPr>
              <a:t>Kostadin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en-US" dirty="0" err="1">
                <a:latin typeface="Sylfaen" panose="010A0502050306030303" pitchFamily="18" charset="0"/>
              </a:rPr>
              <a:t>Damevski</a:t>
            </a:r>
            <a:r>
              <a:rPr lang="en-US" dirty="0">
                <a:latin typeface="Sylfaen" panose="010A0502050306030303" pitchFamily="18" charset="0"/>
              </a:rPr>
              <a:t>, Claire Le </a:t>
            </a:r>
            <a:r>
              <a:rPr lang="en-US" dirty="0" err="1">
                <a:latin typeface="Sylfaen" panose="010A0502050306030303" pitchFamily="18" charset="0"/>
              </a:rPr>
              <a:t>Goues</a:t>
            </a:r>
            <a:r>
              <a:rPr lang="en-US" dirty="0">
                <a:latin typeface="Sylfaen" panose="010A0502050306030303" pitchFamily="18" charset="0"/>
              </a:rPr>
              <a:t>, Nicholas A. Kraft, </a:t>
            </a:r>
          </a:p>
          <a:p>
            <a:r>
              <a:rPr lang="en-US" dirty="0">
                <a:latin typeface="Sylfaen" panose="010A0502050306030303" pitchFamily="18" charset="0"/>
              </a:rPr>
              <a:t>David Shepherd, and Lori Pollock</a:t>
            </a:r>
            <a:endParaRPr lang="en-US" b="1" dirty="0">
              <a:latin typeface="Sylfaen" panose="010A0502050306030303" pitchFamily="18" charset="0"/>
            </a:endParaRPr>
          </a:p>
        </p:txBody>
      </p:sp>
      <p:pic>
        <p:nvPicPr>
          <p:cNvPr id="1026" name="Picture 2" descr="Image result for carnegie mellon">
            <a:extLst>
              <a:ext uri="{FF2B5EF4-FFF2-40B4-BE49-F238E27FC236}">
                <a16:creationId xmlns:a16="http://schemas.microsoft.com/office/drawing/2014/main" id="{29B98BE4-7E14-4EC7-90FF-7245DC2F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79" y="473159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42D36-8093-486E-B2FC-2056EBA8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199" y="4828650"/>
            <a:ext cx="1542073" cy="1548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5D947-1347-4474-9B72-64F7EEA4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82" y="4525936"/>
            <a:ext cx="2143125" cy="2143125"/>
          </a:xfrm>
          <a:prstGeom prst="rect">
            <a:avLst/>
          </a:prstGeom>
        </p:spPr>
      </p:pic>
      <p:sp>
        <p:nvSpPr>
          <p:cNvPr id="10" name="AutoShape 12" descr="Image result for university of delaware">
            <a:extLst>
              <a:ext uri="{FF2B5EF4-FFF2-40B4-BE49-F238E27FC236}">
                <a16:creationId xmlns:a16="http://schemas.microsoft.com/office/drawing/2014/main" id="{BC9A9881-53CB-47DA-AD6E-956E51CA67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F13A3-1EA2-4694-9B61-C00B93CDF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418" y="5102199"/>
            <a:ext cx="2438400" cy="990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21D65-7C54-463C-8341-43069386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E202-C5D2-46CD-9555-279A2742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Behavior patterns in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50D8-0CC2-4AEF-A38D-BE0D088C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334" cy="4351338"/>
          </a:xfrm>
        </p:spPr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Single Restart</a:t>
            </a:r>
          </a:p>
          <a:p>
            <a:r>
              <a:rPr lang="en-US" dirty="0">
                <a:latin typeface="Sylfaen" panose="010A0502050306030303" pitchFamily="18" charset="0"/>
              </a:rPr>
              <a:t>Multiple Restarts</a:t>
            </a:r>
          </a:p>
          <a:p>
            <a:r>
              <a:rPr lang="en-US" dirty="0">
                <a:latin typeface="Sylfaen" panose="010A0502050306030303" pitchFamily="18" charset="0"/>
              </a:rPr>
              <a:t>Repeat Actions</a:t>
            </a:r>
          </a:p>
          <a:p>
            <a:r>
              <a:rPr lang="en-US" dirty="0">
                <a:latin typeface="Sylfaen" panose="010A0502050306030303" pitchFamily="18" charset="0"/>
              </a:rPr>
              <a:t>Repeat Exception</a:t>
            </a:r>
          </a:p>
          <a:p>
            <a:r>
              <a:rPr lang="en-US" dirty="0">
                <a:latin typeface="Sylfaen" panose="010A0502050306030303" pitchFamily="18" charset="0"/>
              </a:rPr>
              <a:t>Similar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92E27-9450-4E9B-9E1C-CDB67FF86614}"/>
              </a:ext>
            </a:extLst>
          </p:cNvPr>
          <p:cNvSpPr txBox="1"/>
          <p:nvPr/>
        </p:nvSpPr>
        <p:spPr>
          <a:xfrm>
            <a:off x="5662683" y="1690688"/>
            <a:ext cx="5691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ResetConveyor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Exception|TargetInvocationException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----BEGIN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System.invokeMethod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(Method 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----END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ResetConveyor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F880-5634-4AD3-A64A-003CF9DA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31F70-0795-4EB5-8359-729536BA043B}"/>
              </a:ext>
            </a:extLst>
          </p:cNvPr>
          <p:cNvSpPr/>
          <p:nvPr/>
        </p:nvSpPr>
        <p:spPr>
          <a:xfrm>
            <a:off x="438150" y="1690688"/>
            <a:ext cx="3895725" cy="285273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F7583-553F-4284-B9D8-EA35F25EA35F}"/>
              </a:ext>
            </a:extLst>
          </p:cNvPr>
          <p:cNvSpPr/>
          <p:nvPr/>
        </p:nvSpPr>
        <p:spPr>
          <a:xfrm>
            <a:off x="838200" y="2826543"/>
            <a:ext cx="3019425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E2C08-EDA5-469D-81B4-73A84F49A85D}"/>
              </a:ext>
            </a:extLst>
          </p:cNvPr>
          <p:cNvSpPr txBox="1"/>
          <p:nvPr/>
        </p:nvSpPr>
        <p:spPr>
          <a:xfrm>
            <a:off x="843105" y="2791836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Sylfaen" panose="010A0502050306030303" pitchFamily="18" charset="0"/>
              </a:rPr>
              <a:t>Repeat Action</a:t>
            </a:r>
          </a:p>
        </p:txBody>
      </p:sp>
    </p:spTree>
    <p:extLst>
      <p:ext uri="{BB962C8B-B14F-4D97-AF65-F5344CB8AC3E}">
        <p14:creationId xmlns:p14="http://schemas.microsoft.com/office/powerpoint/2010/main" val="118427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E202-C5D2-46CD-9555-279A2742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Behavior patterns in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50D8-0CC2-4AEF-A38D-BE0D088C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334" cy="4351338"/>
          </a:xfrm>
        </p:spPr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Single Restart</a:t>
            </a:r>
          </a:p>
          <a:p>
            <a:r>
              <a:rPr lang="en-US" dirty="0">
                <a:latin typeface="Sylfaen" panose="010A0502050306030303" pitchFamily="18" charset="0"/>
              </a:rPr>
              <a:t>Multiple Restarts</a:t>
            </a:r>
          </a:p>
          <a:p>
            <a:r>
              <a:rPr lang="en-US" dirty="0">
                <a:latin typeface="Sylfaen" panose="010A0502050306030303" pitchFamily="18" charset="0"/>
              </a:rPr>
              <a:t>Repeat Actions</a:t>
            </a:r>
          </a:p>
          <a:p>
            <a:r>
              <a:rPr lang="en-US" dirty="0">
                <a:latin typeface="Sylfaen" panose="010A0502050306030303" pitchFamily="18" charset="0"/>
              </a:rPr>
              <a:t>Repeat Exception</a:t>
            </a:r>
          </a:p>
          <a:p>
            <a:r>
              <a:rPr lang="en-US" dirty="0">
                <a:latin typeface="Sylfaen" panose="010A0502050306030303" pitchFamily="18" charset="0"/>
              </a:rPr>
              <a:t>Similar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92E27-9450-4E9B-9E1C-CDB67FF86614}"/>
              </a:ext>
            </a:extLst>
          </p:cNvPr>
          <p:cNvSpPr txBox="1"/>
          <p:nvPr/>
        </p:nvSpPr>
        <p:spPr>
          <a:xfrm>
            <a:off x="5662683" y="1690688"/>
            <a:ext cx="5691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ResetConveyor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Exception|TargetInvocationException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----BEGIN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System.invokeMethod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(Method 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----END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ControllerRequestWriteAccess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Exception|TargetInvocationException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----BEGIN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System.invokeMethod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(Method 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----END EXCEPTION----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F880-5634-4AD3-A64A-003CF9DA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31F70-0795-4EB5-8359-729536BA043B}"/>
              </a:ext>
            </a:extLst>
          </p:cNvPr>
          <p:cNvSpPr/>
          <p:nvPr/>
        </p:nvSpPr>
        <p:spPr>
          <a:xfrm>
            <a:off x="438150" y="1690688"/>
            <a:ext cx="3895725" cy="285273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F7583-553F-4284-B9D8-EA35F25EA35F}"/>
              </a:ext>
            </a:extLst>
          </p:cNvPr>
          <p:cNvSpPr/>
          <p:nvPr/>
        </p:nvSpPr>
        <p:spPr>
          <a:xfrm>
            <a:off x="838200" y="3365499"/>
            <a:ext cx="3019425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E2C08-EDA5-469D-81B4-73A84F49A85D}"/>
              </a:ext>
            </a:extLst>
          </p:cNvPr>
          <p:cNvSpPr txBox="1"/>
          <p:nvPr/>
        </p:nvSpPr>
        <p:spPr>
          <a:xfrm>
            <a:off x="838200" y="327581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Sylfaen" panose="010A0502050306030303" pitchFamily="18" charset="0"/>
              </a:rPr>
              <a:t>Repeat Exception</a:t>
            </a:r>
          </a:p>
        </p:txBody>
      </p:sp>
    </p:spTree>
    <p:extLst>
      <p:ext uri="{BB962C8B-B14F-4D97-AF65-F5344CB8AC3E}">
        <p14:creationId xmlns:p14="http://schemas.microsoft.com/office/powerpoint/2010/main" val="54687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E202-C5D2-46CD-9555-279A2742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Behavior patterns in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50D8-0CC2-4AEF-A38D-BE0D088C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334" cy="4351338"/>
          </a:xfrm>
        </p:spPr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Single Restart</a:t>
            </a:r>
          </a:p>
          <a:p>
            <a:r>
              <a:rPr lang="en-US" dirty="0">
                <a:latin typeface="Sylfaen" panose="010A0502050306030303" pitchFamily="18" charset="0"/>
              </a:rPr>
              <a:t>Multiple Restarts</a:t>
            </a:r>
          </a:p>
          <a:p>
            <a:r>
              <a:rPr lang="en-US" dirty="0">
                <a:latin typeface="Sylfaen" panose="010A0502050306030303" pitchFamily="18" charset="0"/>
              </a:rPr>
              <a:t>Repeat Actions</a:t>
            </a:r>
          </a:p>
          <a:p>
            <a:r>
              <a:rPr lang="en-US" dirty="0">
                <a:latin typeface="Sylfaen" panose="010A0502050306030303" pitchFamily="18" charset="0"/>
              </a:rPr>
              <a:t>Repeat Exception</a:t>
            </a:r>
          </a:p>
          <a:p>
            <a:r>
              <a:rPr lang="en-US" dirty="0">
                <a:latin typeface="Sylfaen" panose="010A0502050306030303" pitchFamily="18" charset="0"/>
              </a:rPr>
              <a:t>Similar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92E27-9450-4E9B-9E1C-CDB67FF86614}"/>
              </a:ext>
            </a:extLst>
          </p:cNvPr>
          <p:cNvSpPr txBox="1"/>
          <p:nvPr/>
        </p:nvSpPr>
        <p:spPr>
          <a:xfrm>
            <a:off x="5662683" y="1690688"/>
            <a:ext cx="5691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ResetConveyor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Exception|TargetInvocationException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----BEGIN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System.invokeMethod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(Method 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----END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ControllerRequestWriteAccess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Exception|TargetInvocationException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----BEGIN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System.createInstance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(Instance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----END EXCEPTION----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F880-5634-4AD3-A64A-003CF9DA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31F70-0795-4EB5-8359-729536BA043B}"/>
              </a:ext>
            </a:extLst>
          </p:cNvPr>
          <p:cNvSpPr/>
          <p:nvPr/>
        </p:nvSpPr>
        <p:spPr>
          <a:xfrm>
            <a:off x="438150" y="1690688"/>
            <a:ext cx="3895725" cy="285273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F7583-553F-4284-B9D8-EA35F25EA35F}"/>
              </a:ext>
            </a:extLst>
          </p:cNvPr>
          <p:cNvSpPr/>
          <p:nvPr/>
        </p:nvSpPr>
        <p:spPr>
          <a:xfrm>
            <a:off x="876299" y="3850284"/>
            <a:ext cx="3278451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E2C08-EDA5-469D-81B4-73A84F49A85D}"/>
              </a:ext>
            </a:extLst>
          </p:cNvPr>
          <p:cNvSpPr txBox="1"/>
          <p:nvPr/>
        </p:nvSpPr>
        <p:spPr>
          <a:xfrm>
            <a:off x="838200" y="384653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Sylfaen" panose="010A0502050306030303" pitchFamily="18" charset="0"/>
              </a:rPr>
              <a:t>Similar Exceptions</a:t>
            </a:r>
          </a:p>
        </p:txBody>
      </p:sp>
    </p:spTree>
    <p:extLst>
      <p:ext uri="{BB962C8B-B14F-4D97-AF65-F5344CB8AC3E}">
        <p14:creationId xmlns:p14="http://schemas.microsoft.com/office/powerpoint/2010/main" val="335360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1D54-8E65-44D9-8909-DE86B66A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We verified the behavior metrics through a survey of ABB </a:t>
            </a:r>
            <a:r>
              <a:rPr lang="en-US" dirty="0" err="1">
                <a:latin typeface="Sylfaen" panose="010A0502050306030303" pitchFamily="18" charset="0"/>
              </a:rPr>
              <a:t>RobotStudio</a:t>
            </a:r>
            <a:r>
              <a:rPr lang="en-US" dirty="0">
                <a:latin typeface="Sylfaen" panose="010A0502050306030303" pitchFamily="18" charset="0"/>
              </a:rPr>
              <a:t>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D7FF-211D-4820-89CF-E99908EF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The survey was designed to determine if the behavior metrics were useful when prioritizing exceptions</a:t>
            </a:r>
          </a:p>
          <a:p>
            <a:r>
              <a:rPr lang="en-US" dirty="0">
                <a:latin typeface="Sylfaen" panose="010A0502050306030303" pitchFamily="18" charset="0"/>
              </a:rPr>
              <a:t>Contacted 12 developers of </a:t>
            </a:r>
            <a:r>
              <a:rPr lang="en-US" dirty="0" err="1">
                <a:latin typeface="Sylfaen" panose="010A0502050306030303" pitchFamily="18" charset="0"/>
              </a:rPr>
              <a:t>RobotStudio</a:t>
            </a:r>
            <a:r>
              <a:rPr lang="en-US" dirty="0">
                <a:latin typeface="Sylfaen" panose="010A0502050306030303" pitchFamily="18" charset="0"/>
              </a:rPr>
              <a:t> at ABB and asked them to take a survey</a:t>
            </a:r>
          </a:p>
          <a:p>
            <a:r>
              <a:rPr lang="en-US" dirty="0">
                <a:latin typeface="Sylfaen" panose="010A0502050306030303" pitchFamily="18" charset="0"/>
              </a:rPr>
              <a:t>Survey consisted of 12 exceptions from log files covering a 6 month period</a:t>
            </a:r>
          </a:p>
          <a:p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77BA-B4A0-43FA-A198-0F6996B3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6E60B-D933-45C1-8DCC-92BB0DE1F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0" t="9524" r="12144" b="5608"/>
          <a:stretch/>
        </p:blipFill>
        <p:spPr>
          <a:xfrm>
            <a:off x="967666" y="267129"/>
            <a:ext cx="10129421" cy="63072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3421E-9EB6-47CD-9FEF-AE7BCFF8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49FC85-6C72-4538-9F4F-022E7940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2462055"/>
            <a:ext cx="5408469" cy="3245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574E6-29C9-425E-81D4-E59343F4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52" y="362240"/>
            <a:ext cx="11493213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ylfaen" panose="010A0502050306030303" pitchFamily="18" charset="0"/>
              </a:rPr>
              <a:t>Participants changed their priority 30.6% (44/144) of the time after accounting for the behavior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78976-C073-48CF-B3B1-A4D91C018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59" y="2337017"/>
            <a:ext cx="5616865" cy="33701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4CDD7-373E-4B25-A9CE-7D03297D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7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95D7-4E99-4FA4-9624-670421D2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ylfaen" panose="010A0502050306030303" pitchFamily="18" charset="0"/>
              </a:rPr>
              <a:t>No priority changes were due to new metrics reinforcing old or information in stack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942A-2077-416F-BA0D-BCF434CF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1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For 67 out of 100 no priority changes were because participants felt that the new information reinforced their original assessment</a:t>
            </a:r>
          </a:p>
          <a:p>
            <a:r>
              <a:rPr lang="en-US" dirty="0">
                <a:latin typeface="Sylfaen" panose="010A0502050306030303" pitchFamily="18" charset="0"/>
              </a:rPr>
              <a:t>22 of the 100 were because of information in the exception type and stack traces, which the metrics did not take into account</a:t>
            </a:r>
          </a:p>
          <a:p>
            <a:pPr lvl="1"/>
            <a:r>
              <a:rPr lang="en-US" i="1" dirty="0">
                <a:latin typeface="Sylfaen" panose="010A0502050306030303" pitchFamily="18" charset="0"/>
              </a:rPr>
              <a:t>“</a:t>
            </a:r>
            <a:r>
              <a:rPr lang="en-US" i="1" dirty="0" err="1">
                <a:latin typeface="Sylfaen" panose="010A0502050306030303" pitchFamily="18" charset="0"/>
              </a:rPr>
              <a:t>NullReference</a:t>
            </a:r>
            <a:r>
              <a:rPr lang="en-US" i="1" dirty="0">
                <a:latin typeface="Sylfaen" panose="010A0502050306030303" pitchFamily="18" charset="0"/>
              </a:rPr>
              <a:t> exceptions are always programming errors and should be fixed immediately”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38B5-3264-4BAA-99A2-57D05B8E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2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05F8-04B5-4014-89BE-A65B7469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B5F58-6C13-45B2-B2A0-AD27F859A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0" t="9524" r="12144" b="5608"/>
          <a:stretch/>
        </p:blipFill>
        <p:spPr>
          <a:xfrm>
            <a:off x="6957866" y="1335958"/>
            <a:ext cx="3603171" cy="2243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BCAE9-A34B-496E-BFE6-D066FDCBD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6496"/>
            <a:ext cx="4287323" cy="257239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FB13D58-3B4F-448A-85D4-A68BB2750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34" y="3949262"/>
            <a:ext cx="3911437" cy="234686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F581F-178B-4058-BA48-45328C0F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FBABF-4EE3-4DEA-9FF3-D83B468D0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37" y="1335959"/>
            <a:ext cx="3876363" cy="21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3614-4ADA-4934-9E75-6B95BC01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88FE3-BA3D-4BE3-B750-CA03B612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pattern instances for an exception</a:t>
                </a:r>
              </a:p>
              <a:p>
                <a:r>
                  <a:rPr lang="en-US" dirty="0"/>
                  <a:t>Behavior metric percentage –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𝑝𝑎𝑡𝑡𝑒𝑟𝑛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𝑖𝑛𝑠𝑡𝑎𝑛𝑐𝑒𝑠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𝑒𝑥𝑐𝑒𝑝𝑡𝑖𝑜𝑛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𝑒𝑥𝑐𝑒𝑝𝑡𝑖𝑜𝑛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𝑖𝑛𝑠𝑡𝑎𝑛𝑐𝑒𝑠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behavior metric percentage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88FE3-BA3D-4BE3-B750-CA03B612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A4013-FBA0-4C6F-8A83-8719BBD6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3A2E-E954-4C6F-810D-363977FD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ylfaen" panose="010A0502050306030303" pitchFamily="18" charset="0"/>
              </a:rPr>
              <a:t>RobotStudio</a:t>
            </a:r>
            <a:endParaRPr lang="en-US" dirty="0">
              <a:latin typeface="Sylfaen" panose="010A0502050306030303" pitchFamily="18" charset="0"/>
            </a:endParaRPr>
          </a:p>
        </p:txBody>
      </p:sp>
      <p:pic>
        <p:nvPicPr>
          <p:cNvPr id="1030" name="Picture 6" descr="Image result for robotstudio">
            <a:extLst>
              <a:ext uri="{FF2B5EF4-FFF2-40B4-BE49-F238E27FC236}">
                <a16:creationId xmlns:a16="http://schemas.microsoft.com/office/drawing/2014/main" id="{1111E686-EE2A-4D58-82CF-2259C258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r="5119" b="4551"/>
          <a:stretch/>
        </p:blipFill>
        <p:spPr bwMode="auto">
          <a:xfrm>
            <a:off x="968829" y="1813381"/>
            <a:ext cx="7329715" cy="438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A4C21-44EB-496F-AD1E-F4FA512E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AFE0-8DF0-48B8-A8E9-0DB26A74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Sample log file with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EF7F-586A-4813-A81F-6C0E4757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OnlineControllerRemove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AddVirtualController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Exception|Services.RobApi.RobApiException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----EXCEPTION BEGIN----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System.Runtime.CompilerServices.CompilerServices.TaskAwaiter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.ThrowForNonSuccess(Task task)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----EXCEPTION END----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AddedController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VirturalFlexPendant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RapidEditorShow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7F277-F8A1-4DBE-96BC-143277C6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9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CAB4-F3C4-468C-8CF7-342478D5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5625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ylfaen" panose="010A0502050306030303" pitchFamily="18" charset="0"/>
              </a:rPr>
              <a:t>ABB developers previously prioritized exceptions using measures of exception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AED6-471F-4051-94E4-4DB8816D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Number of exception instances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Number of users affected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AA1ED-E590-482E-B684-8E5ACDC4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CC0E-C37B-49BA-9406-B4E45947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ylfaen" panose="010A0502050306030303" pitchFamily="18" charset="0"/>
              </a:rPr>
              <a:t>The old metrics do not take into account the user inconvenience caused by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215C-4298-46E9-A4AC-917117A8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ylfaen" panose="010A0502050306030303" pitchFamily="18" charset="0"/>
              </a:rPr>
              <a:t>‘Input string not in the correct format’ exception may affect many users but many not have a significant effect on user experience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31BF1-9AE8-4F25-9A5B-0E7F7B9B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CC0E-C37B-49BA-9406-B4E45947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ylfaen" panose="010A0502050306030303" pitchFamily="18" charset="0"/>
              </a:rPr>
              <a:t>The old metrics do not take into account the user inconvenience caused by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215C-4298-46E9-A4AC-917117A8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ylfaen" panose="010A0502050306030303" pitchFamily="18" charset="0"/>
              </a:rPr>
              <a:t>‘Input string not in the correct format’ exception may affect many users but many not have a significant effect on user experience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31BF1-9AE8-4F25-9A5B-0E7F7B9B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F7EFF-7781-4F5F-B297-4EAB039EA055}"/>
              </a:ext>
            </a:extLst>
          </p:cNvPr>
          <p:cNvSpPr txBox="1"/>
          <p:nvPr/>
        </p:nvSpPr>
        <p:spPr>
          <a:xfrm>
            <a:off x="904876" y="4001294"/>
            <a:ext cx="10525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Sylfaen" panose="010A0502050306030303" pitchFamily="18" charset="0"/>
              </a:rPr>
              <a:t>We created behavior metrics, which are designed to estimate user inconvenience caused by exceptions.</a:t>
            </a:r>
          </a:p>
        </p:txBody>
      </p:sp>
    </p:spTree>
    <p:extLst>
      <p:ext uri="{BB962C8B-B14F-4D97-AF65-F5344CB8AC3E}">
        <p14:creationId xmlns:p14="http://schemas.microsoft.com/office/powerpoint/2010/main" val="217769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E202-C5D2-46CD-9555-279A2742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Behavior patterns in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50D8-0CC2-4AEF-A38D-BE0D088C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334" cy="4351338"/>
          </a:xfrm>
        </p:spPr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Single Restart</a:t>
            </a:r>
          </a:p>
          <a:p>
            <a:r>
              <a:rPr lang="en-US" dirty="0">
                <a:latin typeface="Sylfaen" panose="010A0502050306030303" pitchFamily="18" charset="0"/>
              </a:rPr>
              <a:t>Multiple Restarts</a:t>
            </a:r>
          </a:p>
          <a:p>
            <a:r>
              <a:rPr lang="en-US" dirty="0">
                <a:latin typeface="Sylfaen" panose="010A0502050306030303" pitchFamily="18" charset="0"/>
              </a:rPr>
              <a:t>Repeat Action</a:t>
            </a:r>
          </a:p>
          <a:p>
            <a:r>
              <a:rPr lang="en-US" dirty="0">
                <a:latin typeface="Sylfaen" panose="010A0502050306030303" pitchFamily="18" charset="0"/>
              </a:rPr>
              <a:t>Repeat Exception</a:t>
            </a:r>
          </a:p>
          <a:p>
            <a:r>
              <a:rPr lang="en-US" dirty="0">
                <a:latin typeface="Sylfaen" panose="010A0502050306030303" pitchFamily="18" charset="0"/>
              </a:rPr>
              <a:t>Similar Exceptions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F880-5634-4AD3-A64A-003CF9DA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E202-C5D2-46CD-9555-279A2742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Behavior patterns in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50D8-0CC2-4AEF-A38D-BE0D088C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334" cy="4351338"/>
          </a:xfrm>
        </p:spPr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Single Restart</a:t>
            </a:r>
          </a:p>
          <a:p>
            <a:r>
              <a:rPr lang="en-US" dirty="0">
                <a:latin typeface="Sylfaen" panose="010A0502050306030303" pitchFamily="18" charset="0"/>
              </a:rPr>
              <a:t>Multiple Restarts</a:t>
            </a:r>
          </a:p>
          <a:p>
            <a:r>
              <a:rPr lang="en-US" dirty="0">
                <a:latin typeface="Sylfaen" panose="010A0502050306030303" pitchFamily="18" charset="0"/>
              </a:rPr>
              <a:t>Repeat Action</a:t>
            </a:r>
          </a:p>
          <a:p>
            <a:r>
              <a:rPr lang="en-US" dirty="0">
                <a:latin typeface="Sylfaen" panose="010A0502050306030303" pitchFamily="18" charset="0"/>
              </a:rPr>
              <a:t>Repeat Exception</a:t>
            </a:r>
          </a:p>
          <a:p>
            <a:r>
              <a:rPr lang="en-US" dirty="0">
                <a:latin typeface="Sylfaen" panose="010A0502050306030303" pitchFamily="18" charset="0"/>
              </a:rPr>
              <a:t>Similar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92E27-9450-4E9B-9E1C-CDB67FF86614}"/>
              </a:ext>
            </a:extLst>
          </p:cNvPr>
          <p:cNvSpPr txBox="1"/>
          <p:nvPr/>
        </p:nvSpPr>
        <p:spPr>
          <a:xfrm>
            <a:off x="5662683" y="1690688"/>
            <a:ext cx="5691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ResetConveyor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Exception|TargetInvocationException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----BEGIN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System.invokeMethod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(Method 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----END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----LOG END----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F880-5634-4AD3-A64A-003CF9DA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31F70-0795-4EB5-8359-729536BA043B}"/>
              </a:ext>
            </a:extLst>
          </p:cNvPr>
          <p:cNvSpPr/>
          <p:nvPr/>
        </p:nvSpPr>
        <p:spPr>
          <a:xfrm>
            <a:off x="838200" y="1415564"/>
            <a:ext cx="3895725" cy="285273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F7583-553F-4284-B9D8-EA35F25EA35F}"/>
              </a:ext>
            </a:extLst>
          </p:cNvPr>
          <p:cNvSpPr/>
          <p:nvPr/>
        </p:nvSpPr>
        <p:spPr>
          <a:xfrm>
            <a:off x="904875" y="1696313"/>
            <a:ext cx="2286000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E2C08-EDA5-469D-81B4-73A84F49A85D}"/>
              </a:ext>
            </a:extLst>
          </p:cNvPr>
          <p:cNvSpPr txBox="1"/>
          <p:nvPr/>
        </p:nvSpPr>
        <p:spPr>
          <a:xfrm>
            <a:off x="838200" y="1415564"/>
            <a:ext cx="2857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Sylfaen" panose="010A0502050306030303" pitchFamily="18" charset="0"/>
              </a:rPr>
              <a:t>Single Restart</a:t>
            </a:r>
          </a:p>
        </p:txBody>
      </p:sp>
    </p:spTree>
    <p:extLst>
      <p:ext uri="{BB962C8B-B14F-4D97-AF65-F5344CB8AC3E}">
        <p14:creationId xmlns:p14="http://schemas.microsoft.com/office/powerpoint/2010/main" val="288317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E202-C5D2-46CD-9555-279A2742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Behavior patterns in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50D8-0CC2-4AEF-A38D-BE0D088C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334" cy="4351338"/>
          </a:xfrm>
        </p:spPr>
        <p:txBody>
          <a:bodyPr/>
          <a:lstStyle/>
          <a:p>
            <a:r>
              <a:rPr lang="en-US" dirty="0">
                <a:latin typeface="Sylfaen" panose="010A0502050306030303" pitchFamily="18" charset="0"/>
              </a:rPr>
              <a:t>Single Restart</a:t>
            </a:r>
          </a:p>
          <a:p>
            <a:r>
              <a:rPr lang="en-US" dirty="0">
                <a:latin typeface="Sylfaen" panose="010A0502050306030303" pitchFamily="18" charset="0"/>
              </a:rPr>
              <a:t>Multiple Restarts</a:t>
            </a:r>
          </a:p>
          <a:p>
            <a:r>
              <a:rPr lang="en-US" dirty="0">
                <a:latin typeface="Sylfaen" panose="010A0502050306030303" pitchFamily="18" charset="0"/>
              </a:rPr>
              <a:t>Repeat Action</a:t>
            </a:r>
          </a:p>
          <a:p>
            <a:r>
              <a:rPr lang="en-US" dirty="0">
                <a:latin typeface="Sylfaen" panose="010A0502050306030303" pitchFamily="18" charset="0"/>
              </a:rPr>
              <a:t>Repeat Exception</a:t>
            </a:r>
          </a:p>
          <a:p>
            <a:r>
              <a:rPr lang="en-US" dirty="0">
                <a:latin typeface="Sylfaen" panose="010A0502050306030303" pitchFamily="18" charset="0"/>
              </a:rPr>
              <a:t>Similar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92E27-9450-4E9B-9E1C-CDB67FF86614}"/>
              </a:ext>
            </a:extLst>
          </p:cNvPr>
          <p:cNvSpPr txBox="1"/>
          <p:nvPr/>
        </p:nvSpPr>
        <p:spPr>
          <a:xfrm>
            <a:off x="5662683" y="1690688"/>
            <a:ext cx="5691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ResetConveyor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Exception|TargetInvocationException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----BEGIN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System.invokeMethod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(Method 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----END EXCEPTION----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----LOG END----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----LOG BEGIN----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----LOG END----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F880-5634-4AD3-A64A-003CF9DA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2D5-1A21-4517-BC8B-C49C52024553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31F70-0795-4EB5-8359-729536BA043B}"/>
              </a:ext>
            </a:extLst>
          </p:cNvPr>
          <p:cNvSpPr/>
          <p:nvPr/>
        </p:nvSpPr>
        <p:spPr>
          <a:xfrm>
            <a:off x="523875" y="1506538"/>
            <a:ext cx="3895725" cy="285273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F7583-553F-4284-B9D8-EA35F25EA35F}"/>
              </a:ext>
            </a:extLst>
          </p:cNvPr>
          <p:cNvSpPr/>
          <p:nvPr/>
        </p:nvSpPr>
        <p:spPr>
          <a:xfrm>
            <a:off x="838200" y="2279720"/>
            <a:ext cx="3019425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E2C08-EDA5-469D-81B4-73A84F49A85D}"/>
              </a:ext>
            </a:extLst>
          </p:cNvPr>
          <p:cNvSpPr txBox="1"/>
          <p:nvPr/>
        </p:nvSpPr>
        <p:spPr>
          <a:xfrm>
            <a:off x="838200" y="1998971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Sylfaen" panose="010A0502050306030303" pitchFamily="18" charset="0"/>
              </a:rPr>
              <a:t>Multiple Restarts</a:t>
            </a:r>
          </a:p>
        </p:txBody>
      </p:sp>
    </p:spTree>
    <p:extLst>
      <p:ext uri="{BB962C8B-B14F-4D97-AF65-F5344CB8AC3E}">
        <p14:creationId xmlns:p14="http://schemas.microsoft.com/office/powerpoint/2010/main" val="141166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604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Sylfaen</vt:lpstr>
      <vt:lpstr>Office Theme</vt:lpstr>
      <vt:lpstr>Behavior Metrics For Prioritizing Investigations of Exceptions</vt:lpstr>
      <vt:lpstr>RobotStudio</vt:lpstr>
      <vt:lpstr>Sample log file with an exception</vt:lpstr>
      <vt:lpstr>ABB developers previously prioritized exceptions using measures of exception frequency</vt:lpstr>
      <vt:lpstr>The old metrics do not take into account the user inconvenience caused by an exception</vt:lpstr>
      <vt:lpstr>The old metrics do not take into account the user inconvenience caused by an exception</vt:lpstr>
      <vt:lpstr>Behavior patterns in the study</vt:lpstr>
      <vt:lpstr>Behavior patterns in the study</vt:lpstr>
      <vt:lpstr>Behavior patterns in the study</vt:lpstr>
      <vt:lpstr>Behavior patterns in the study</vt:lpstr>
      <vt:lpstr>Behavior patterns in the study</vt:lpstr>
      <vt:lpstr>Behavior patterns in the study</vt:lpstr>
      <vt:lpstr>We verified the behavior metrics through a survey of ABB RobotStudio developers</vt:lpstr>
      <vt:lpstr>PowerPoint Presentation</vt:lpstr>
      <vt:lpstr>Participants changed their priority 30.6% (44/144) of the time after accounting for the behavior metrics</vt:lpstr>
      <vt:lpstr>No priority changes were due to new metrics reinforcing old or information in stack traces</vt:lpstr>
      <vt:lpstr>Questions</vt:lpstr>
      <vt:lpstr>Behavior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Metrics For Prioritizing Investigations of Exceptions</dc:title>
  <dc:creator>Zack Coker</dc:creator>
  <cp:lastModifiedBy>Zack Coker</cp:lastModifiedBy>
  <cp:revision>56</cp:revision>
  <dcterms:created xsi:type="dcterms:W3CDTF">2017-08-18T01:42:10Z</dcterms:created>
  <dcterms:modified xsi:type="dcterms:W3CDTF">2017-09-21T14:21:44Z</dcterms:modified>
</cp:coreProperties>
</file>