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2" r:id="rId3"/>
    <p:sldId id="283" r:id="rId4"/>
    <p:sldId id="276" r:id="rId5"/>
    <p:sldId id="300" r:id="rId6"/>
    <p:sldId id="302" r:id="rId7"/>
    <p:sldId id="303" r:id="rId8"/>
    <p:sldId id="284" r:id="rId9"/>
    <p:sldId id="287" r:id="rId10"/>
    <p:sldId id="288" r:id="rId11"/>
    <p:sldId id="290" r:id="rId12"/>
    <p:sldId id="285" r:id="rId13"/>
    <p:sldId id="294" r:id="rId14"/>
    <p:sldId id="286" r:id="rId15"/>
    <p:sldId id="291" r:id="rId16"/>
    <p:sldId id="292" r:id="rId17"/>
    <p:sldId id="259" r:id="rId18"/>
    <p:sldId id="295" r:id="rId19"/>
    <p:sldId id="271" r:id="rId20"/>
    <p:sldId id="270" r:id="rId21"/>
    <p:sldId id="272" r:id="rId22"/>
    <p:sldId id="273" r:id="rId23"/>
    <p:sldId id="293" r:id="rId24"/>
    <p:sldId id="296" r:id="rId25"/>
    <p:sldId id="297" r:id="rId26"/>
    <p:sldId id="260" r:id="rId27"/>
    <p:sldId id="262" r:id="rId28"/>
    <p:sldId id="298" r:id="rId29"/>
    <p:sldId id="257" r:id="rId30"/>
    <p:sldId id="268" r:id="rId31"/>
    <p:sldId id="281" r:id="rId32"/>
    <p:sldId id="269" r:id="rId33"/>
    <p:sldId id="278" r:id="rId34"/>
    <p:sldId id="279" r:id="rId35"/>
    <p:sldId id="266" r:id="rId36"/>
    <p:sldId id="267"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6"/>
  <c:chart>
    <c:title>
      <c:tx>
        <c:rich>
          <a:bodyPr/>
          <a:lstStyle/>
          <a:p>
            <a:pPr>
              <a:defRPr/>
            </a:pPr>
            <a:r>
              <a:rPr lang="en-US" dirty="0" smtClean="0"/>
              <a:t>Detected  Exploits</a:t>
            </a:r>
            <a:endParaRPr lang="en-US" dirty="0"/>
          </a:p>
        </c:rich>
      </c:tx>
      <c:layout/>
    </c:title>
    <c:plotArea>
      <c:layout/>
      <c:pieChart>
        <c:varyColors val="1"/>
        <c:ser>
          <c:idx val="0"/>
          <c:order val="0"/>
          <c:tx>
            <c:strRef>
              <c:f>Sheet1!$B$1</c:f>
              <c:strCache>
                <c:ptCount val="1"/>
                <c:pt idx="0">
                  <c:v>Column1</c:v>
                </c:pt>
              </c:strCache>
            </c:strRef>
          </c:tx>
          <c:dLbls>
            <c:dLbl>
              <c:idx val="0"/>
              <c:layout/>
              <c:showVal val="1"/>
            </c:dLbl>
            <c:delete val="1"/>
          </c:dLbls>
          <c:cat>
            <c:strRef>
              <c:f>Sheet1!$A$2:$A$7</c:f>
              <c:strCache>
                <c:ptCount val="6"/>
                <c:pt idx="0">
                  <c:v>Oracle Java</c:v>
                </c:pt>
                <c:pt idx="1">
                  <c:v>Browsers</c:v>
                </c:pt>
                <c:pt idx="2">
                  <c:v>Adobe Reader</c:v>
                </c:pt>
                <c:pt idx="3">
                  <c:v>AndroidOS</c:v>
                </c:pt>
                <c:pt idx="4">
                  <c:v>Adobe Flash Player</c:v>
                </c:pt>
                <c:pt idx="5">
                  <c:v>Microsoft Office</c:v>
                </c:pt>
              </c:strCache>
            </c:strRef>
          </c:cat>
          <c:val>
            <c:numRef>
              <c:f>Sheet1!$B$2:$B$7</c:f>
              <c:numCache>
                <c:formatCode>General</c:formatCode>
                <c:ptCount val="6"/>
                <c:pt idx="0">
                  <c:v>45</c:v>
                </c:pt>
                <c:pt idx="1">
                  <c:v>42</c:v>
                </c:pt>
                <c:pt idx="2">
                  <c:v>5</c:v>
                </c:pt>
                <c:pt idx="3">
                  <c:v>4</c:v>
                </c:pt>
                <c:pt idx="4">
                  <c:v>3</c:v>
                </c:pt>
                <c:pt idx="5">
                  <c:v>1</c:v>
                </c:pt>
              </c:numCache>
            </c:numRef>
          </c:val>
        </c:ser>
        <c:firstSliceAng val="0"/>
      </c:pieChart>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6"/>
  <c:chart>
    <c:title>
      <c:tx>
        <c:rich>
          <a:bodyPr/>
          <a:lstStyle/>
          <a:p>
            <a:pPr>
              <a:defRPr/>
            </a:pPr>
            <a:r>
              <a:rPr lang="en-US" dirty="0" smtClean="0"/>
              <a:t>Detected  Exploits</a:t>
            </a:r>
            <a:endParaRPr lang="en-US" dirty="0"/>
          </a:p>
        </c:rich>
      </c:tx>
      <c:layout/>
    </c:title>
    <c:plotArea>
      <c:layout/>
      <c:pieChart>
        <c:varyColors val="1"/>
        <c:ser>
          <c:idx val="0"/>
          <c:order val="0"/>
          <c:tx>
            <c:strRef>
              <c:f>Sheet1!$B$1</c:f>
              <c:strCache>
                <c:ptCount val="1"/>
                <c:pt idx="0">
                  <c:v>Column1</c:v>
                </c:pt>
              </c:strCache>
            </c:strRef>
          </c:tx>
          <c:dLbls>
            <c:dLbl>
              <c:idx val="0"/>
              <c:layout/>
              <c:showVal val="1"/>
            </c:dLbl>
            <c:delete val="1"/>
          </c:dLbls>
          <c:cat>
            <c:strRef>
              <c:f>Sheet1!$A$2:$A$7</c:f>
              <c:strCache>
                <c:ptCount val="6"/>
                <c:pt idx="0">
                  <c:v>Oracle Java</c:v>
                </c:pt>
                <c:pt idx="1">
                  <c:v>Browsers</c:v>
                </c:pt>
                <c:pt idx="2">
                  <c:v>Adobe Reader</c:v>
                </c:pt>
                <c:pt idx="3">
                  <c:v>AndroidOS</c:v>
                </c:pt>
                <c:pt idx="4">
                  <c:v>Adobe Flash Player</c:v>
                </c:pt>
                <c:pt idx="5">
                  <c:v>Microsoft Office</c:v>
                </c:pt>
              </c:strCache>
            </c:strRef>
          </c:cat>
          <c:val>
            <c:numRef>
              <c:f>Sheet1!$B$2:$B$7</c:f>
              <c:numCache>
                <c:formatCode>General</c:formatCode>
                <c:ptCount val="6"/>
                <c:pt idx="0">
                  <c:v>45</c:v>
                </c:pt>
                <c:pt idx="1">
                  <c:v>42</c:v>
                </c:pt>
                <c:pt idx="2">
                  <c:v>5</c:v>
                </c:pt>
                <c:pt idx="3">
                  <c:v>4</c:v>
                </c:pt>
                <c:pt idx="4">
                  <c:v>3</c:v>
                </c:pt>
                <c:pt idx="5">
                  <c:v>1</c:v>
                </c:pt>
              </c:numCache>
            </c:numRef>
          </c:val>
        </c:ser>
        <c:firstSliceAng val="0"/>
      </c:pieChart>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EB54A-4068-4C12-A088-2E27BF24C374}" type="datetimeFigureOut">
              <a:rPr lang="en-US" smtClean="0"/>
              <a:pPr/>
              <a:t>12/14/2015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A834E8-9364-4531-8704-924251D1374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add a basic</a:t>
            </a:r>
            <a:r>
              <a:rPr lang="en-US" baseline="0" dirty="0" smtClean="0"/>
              <a:t> description of the sandbox before the motivation section.  And then motivate the study more instead of the tool.  Why do we want to see if people are using the sandbox correctly?</a:t>
            </a:r>
          </a:p>
          <a:p>
            <a:endParaRPr lang="en-US" baseline="0" dirty="0" smtClean="0"/>
          </a:p>
          <a:p>
            <a:r>
              <a:rPr lang="en-US" baseline="0" dirty="0" smtClean="0"/>
              <a:t>At some point, go back through slides and remove unnecessary titles</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to </a:t>
            </a:r>
            <a:r>
              <a:rPr lang="en-US" dirty="0" err="1" smtClean="0"/>
              <a:t>exlude</a:t>
            </a:r>
            <a:r>
              <a:rPr lang="en-US" dirty="0" smtClean="0"/>
              <a:t> JNTI exploits</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side</a:t>
            </a:r>
            <a:r>
              <a:rPr lang="en-US" baseline="0" dirty="0" smtClean="0"/>
              <a:t> should hint at what you want messages you want to get across to the audience, or you should break it into another slide which covers the benefits of our approach (</a:t>
            </a:r>
            <a:r>
              <a:rPr lang="en-US" baseline="0" dirty="0" err="1" smtClean="0"/>
              <a:t>mabye</a:t>
            </a:r>
            <a:r>
              <a:rPr lang="en-US" baseline="0" dirty="0" smtClean="0"/>
              <a:t> new slide 4).  Consider the headlines from a previous presentation.</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a:t>
            </a:r>
            <a:r>
              <a:rPr lang="en-US" baseline="0" dirty="0" smtClean="0"/>
              <a:t> this to pictures later.  This is just an outline at the moment</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Dacaop</a:t>
            </a:r>
            <a:r>
              <a:rPr lang="en-US" baseline="0" dirty="0" smtClean="0"/>
              <a:t> contains 14 programs</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31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Replace with diagram for </a:t>
            </a:r>
            <a:r>
              <a:rPr lang="en-US" dirty="0" err="1" smtClean="0"/>
              <a:t>System.exit</a:t>
            </a:r>
            <a:r>
              <a:rPr lang="en-US" baseline="0" dirty="0" smtClean="0"/>
              <a:t> behavior</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32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a:t>
            </a:r>
            <a:r>
              <a:rPr lang="en-US" baseline="0" dirty="0" smtClean="0"/>
              <a:t> the Security Manager!!!</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side</a:t>
            </a:r>
            <a:r>
              <a:rPr lang="en-US" baseline="0" dirty="0" smtClean="0"/>
              <a:t> should hint at what you want messages you want to get across to the audience, or you should break it into another slide which covers the benefits of our approach (</a:t>
            </a:r>
            <a:r>
              <a:rPr lang="en-US" baseline="0" dirty="0" err="1" smtClean="0"/>
              <a:t>mabye</a:t>
            </a:r>
            <a:r>
              <a:rPr lang="en-US" baseline="0" dirty="0" smtClean="0"/>
              <a:t> new slide 4).  Consider the headlines from a previous presentation.</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Java has a sandbox to encapsulate</a:t>
            </a:r>
            <a:r>
              <a:rPr lang="en-US" baseline="0" dirty="0" smtClean="0"/>
              <a:t> </a:t>
            </a:r>
            <a:r>
              <a:rPr lang="en-US" baseline="0" dirty="0" err="1" smtClean="0"/>
              <a:t>untrusted</a:t>
            </a:r>
            <a:r>
              <a:rPr lang="en-US" baseline="0" dirty="0" smtClean="0"/>
              <a:t> applications from the rest of the computer</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 need to change the last bullet later</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rigorous </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Qualitas</a:t>
            </a:r>
            <a:r>
              <a:rPr lang="en-US" dirty="0" smtClean="0"/>
              <a:t> Corpus:</a:t>
            </a:r>
            <a:r>
              <a:rPr lang="en-US" baseline="0" dirty="0" smtClean="0"/>
              <a:t> 24 out of 112 Programs</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diagram for </a:t>
            </a:r>
            <a:r>
              <a:rPr lang="en-US" dirty="0" err="1" smtClean="0"/>
              <a:t>system.exit</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a:t>
            </a:r>
            <a:r>
              <a:rPr lang="en-US" baseline="0" dirty="0" smtClean="0"/>
              <a:t> the sandbox as a blacklist instead of a </a:t>
            </a:r>
            <a:r>
              <a:rPr lang="en-US" baseline="0" dirty="0" err="1" smtClean="0"/>
              <a:t>whitelist</a:t>
            </a:r>
            <a:r>
              <a:rPr lang="en-US" baseline="0" dirty="0" smtClean="0"/>
              <a:t> (stating what is allowed instead of what is not allowed). Look up what </a:t>
            </a:r>
            <a:r>
              <a:rPr lang="en-US" baseline="0" dirty="0" err="1" smtClean="0"/>
              <a:t>Freemind</a:t>
            </a:r>
            <a:r>
              <a:rPr lang="en-US" baseline="0" dirty="0" smtClean="0"/>
              <a:t> allowed or didn’t allow.</a:t>
            </a:r>
            <a:endParaRPr lang="en-US" dirty="0"/>
          </a:p>
        </p:txBody>
      </p:sp>
      <p:sp>
        <p:nvSpPr>
          <p:cNvPr id="4" name="Slide Number Placeholder 3"/>
          <p:cNvSpPr>
            <a:spLocks noGrp="1"/>
          </p:cNvSpPr>
          <p:nvPr>
            <p:ph type="sldNum" sz="quarter" idx="10"/>
          </p:nvPr>
        </p:nvSpPr>
        <p:spPr/>
        <p:txBody>
          <a:bodyPr/>
          <a:lstStyle/>
          <a:p>
            <a:fld id="{2EA834E8-9364-4531-8704-924251D13746}"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0B1917-408C-4270-BDA8-4B21AB59F594}"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06ED8-8974-4487-9003-1F6764FED728}"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A2FBFC-EA02-4E8A-BB2A-1F67943465BD}"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3A3804-D428-4AFF-BE63-69A020203C21}"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619F64-E136-4F42-9B43-56DBAA703CC7}" type="datetime1">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8A10AE-5950-4009-91D4-1341856A644B}" type="datetime1">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3A0383-8F57-46AB-8523-AC742D80B85C}" type="datetime1">
              <a:rPr lang="en-US" smtClean="0"/>
              <a:pPr/>
              <a:t>12/14/2015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505F12-FFD9-4AED-B1E3-B1CBAFD76B10}" type="datetime1">
              <a:rPr lang="en-US" smtClean="0"/>
              <a:pPr/>
              <a:t>12/14/2015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76079-3E03-412F-8FB7-47F8419BD5BC}" type="datetime1">
              <a:rPr lang="en-US" smtClean="0"/>
              <a:pPr/>
              <a:t>12/14/2015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2B825-68CA-474F-8BC1-C8E6C6A0C54D}" type="datetime1">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1AD1E-D7FB-4916-846C-2EC8A38AAA41}" type="datetime1">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89499-133A-41BE-BDE9-2ED6721C88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D6559-9891-406B-A24C-A45D722DA090}" type="datetime1">
              <a:rPr lang="en-US" smtClean="0"/>
              <a:pPr/>
              <a:t>12/14/2015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9499-133A-41BE-BDE9-2ED6721C88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Evaluating the Flexibility of the Java Sandbox</a:t>
            </a:r>
            <a:endParaRPr lang="en-US" dirty="0"/>
          </a:p>
        </p:txBody>
      </p:sp>
      <p:sp>
        <p:nvSpPr>
          <p:cNvPr id="3" name="Subtitle 2"/>
          <p:cNvSpPr>
            <a:spLocks noGrp="1"/>
          </p:cNvSpPr>
          <p:nvPr>
            <p:ph type="subTitle" idx="1"/>
          </p:nvPr>
        </p:nvSpPr>
        <p:spPr/>
        <p:txBody>
          <a:bodyPr/>
          <a:lstStyle/>
          <a:p>
            <a:r>
              <a:rPr lang="en-US" dirty="0" smtClean="0"/>
              <a:t>By: </a:t>
            </a:r>
            <a:r>
              <a:rPr lang="en-US" b="1" dirty="0" smtClean="0"/>
              <a:t>Zack Coker</a:t>
            </a:r>
            <a:r>
              <a:rPr lang="en-US" dirty="0" smtClean="0"/>
              <a:t>, Michael </a:t>
            </a:r>
            <a:r>
              <a:rPr lang="en-US" dirty="0" err="1" smtClean="0"/>
              <a:t>Maass</a:t>
            </a:r>
            <a:r>
              <a:rPr lang="en-US" dirty="0" smtClean="0"/>
              <a:t>, </a:t>
            </a:r>
            <a:r>
              <a:rPr lang="en-US" dirty="0" err="1" smtClean="0"/>
              <a:t>Tianyuan</a:t>
            </a:r>
            <a:r>
              <a:rPr lang="en-US" dirty="0" smtClean="0"/>
              <a:t> Ding, Claire Le </a:t>
            </a:r>
            <a:r>
              <a:rPr lang="en-US" dirty="0" err="1" smtClean="0"/>
              <a:t>Goues</a:t>
            </a:r>
            <a:r>
              <a:rPr lang="en-US" dirty="0" smtClean="0"/>
              <a:t>, and Joshua Sunshine</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1</a:t>
            </a:fld>
            <a:r>
              <a:rPr lang="en-US" dirty="0" smtClean="0"/>
              <a:t>/28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Possible Answers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Four non-disjoint possibilities for all benign applications:</a:t>
            </a:r>
          </a:p>
          <a:p>
            <a:pPr marL="971550" lvl="1" indent="-514350">
              <a:buFont typeface="+mj-lt"/>
              <a:buAutoNum type="arabicPeriod"/>
            </a:pPr>
            <a:r>
              <a:rPr lang="en-US" sz="3200" dirty="0" smtClean="0"/>
              <a:t>Benign applications never disable the security manager.</a:t>
            </a:r>
          </a:p>
          <a:p>
            <a:pPr marL="971550" lvl="1" indent="-514350">
              <a:buFont typeface="+mj-lt"/>
              <a:buAutoNum type="arabicPeriod"/>
            </a:pPr>
            <a:r>
              <a:rPr lang="en-US" sz="3200" dirty="0" smtClean="0"/>
              <a:t>Benign applications never weaken a set security manger</a:t>
            </a:r>
          </a:p>
          <a:p>
            <a:pPr marL="971550" lvl="1" indent="-514350">
              <a:buFont typeface="+mj-lt"/>
              <a:buAutoNum type="arabicPeriod"/>
            </a:pPr>
            <a:r>
              <a:rPr lang="en-US" sz="3200" dirty="0" smtClean="0"/>
              <a:t>Benign applications do not change a set security manager</a:t>
            </a:r>
          </a:p>
          <a:p>
            <a:pPr marL="971550" lvl="1" indent="-514350">
              <a:buFont typeface="+mj-lt"/>
              <a:buAutoNum type="arabicPeriod"/>
            </a:pPr>
            <a:r>
              <a:rPr lang="en-US" sz="3200" dirty="0" smtClean="0"/>
              <a:t>Benign applications never modify the security manager if a </a:t>
            </a:r>
            <a:r>
              <a:rPr lang="en-US" sz="3200" b="1" dirty="0" smtClean="0"/>
              <a:t>self protecting security manager </a:t>
            </a:r>
            <a:r>
              <a:rPr lang="en-US" sz="3200" dirty="0" smtClean="0"/>
              <a:t>is set.</a:t>
            </a:r>
          </a:p>
        </p:txBody>
      </p:sp>
      <p:sp>
        <p:nvSpPr>
          <p:cNvPr id="4" name="Slide Number Placeholder 3"/>
          <p:cNvSpPr>
            <a:spLocks noGrp="1"/>
          </p:cNvSpPr>
          <p:nvPr>
            <p:ph type="sldNum" sz="quarter" idx="12"/>
          </p:nvPr>
        </p:nvSpPr>
        <p:spPr/>
        <p:txBody>
          <a:bodyPr/>
          <a:lstStyle/>
          <a:p>
            <a:fld id="{7A189499-133A-41BE-BDE9-2ED6721C880E}" type="slidenum">
              <a:rPr lang="en-US" smtClean="0"/>
              <a:pPr/>
              <a:t>10</a:t>
            </a:fld>
            <a:r>
              <a:rPr lang="en-US" dirty="0" smtClean="0"/>
              <a:t>/28</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95400" y="1600200"/>
          <a:ext cx="6629400" cy="3657600"/>
        </p:xfrm>
        <a:graphic>
          <a:graphicData uri="http://schemas.openxmlformats.org/drawingml/2006/table">
            <a:tbl>
              <a:tblPr firstRow="1" bandRow="1">
                <a:tableStyleId>{5C22544A-7EE6-4342-B048-85BDC9FD1C3A}</a:tableStyleId>
              </a:tblPr>
              <a:tblGrid>
                <a:gridCol w="6629400"/>
              </a:tblGrid>
              <a:tr h="370840">
                <a:tc>
                  <a:txBody>
                    <a:bodyPr/>
                    <a:lstStyle/>
                    <a:p>
                      <a:r>
                        <a:rPr lang="en-US" sz="2400" dirty="0" smtClean="0"/>
                        <a:t>Risky Permissions</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dirty="0" err="1" smtClean="0">
                          <a:solidFill>
                            <a:schemeClr val="dk1"/>
                          </a:solidFill>
                          <a:latin typeface="+mn-lt"/>
                          <a:ea typeface="+mn-ea"/>
                          <a:cs typeface="+mn-cs"/>
                        </a:rPr>
                        <a:t>RuntimePermission</a:t>
                      </a:r>
                      <a:r>
                        <a:rPr lang="en-US" sz="2400" kern="1200" baseline="0" dirty="0" smtClean="0">
                          <a:solidFill>
                            <a:schemeClr val="dk1"/>
                          </a:solidFill>
                          <a:latin typeface="+mn-lt"/>
                          <a:ea typeface="+mn-ea"/>
                          <a:cs typeface="+mn-cs"/>
                        </a:rPr>
                        <a:t>(“</a:t>
                      </a:r>
                      <a:r>
                        <a:rPr lang="en-US" sz="2400" kern="1200" baseline="0" dirty="0" err="1" smtClean="0">
                          <a:solidFill>
                            <a:schemeClr val="dk1"/>
                          </a:solidFill>
                          <a:latin typeface="+mn-lt"/>
                          <a:ea typeface="+mn-ea"/>
                          <a:cs typeface="+mn-cs"/>
                        </a:rPr>
                        <a:t>setSecurityManager</a:t>
                      </a:r>
                      <a:r>
                        <a:rPr lang="en-US" sz="2400" kern="1200" baseline="0" dirty="0" smtClean="0">
                          <a:solidFill>
                            <a:schemeClr val="dk1"/>
                          </a:solidFill>
                          <a:latin typeface="+mn-lt"/>
                          <a:ea typeface="+mn-ea"/>
                          <a:cs typeface="+mn-cs"/>
                        </a:rPr>
                        <a:t>")</a:t>
                      </a:r>
                      <a:endParaRPr lang="en-US" sz="2400" dirty="0" smtClean="0"/>
                    </a:p>
                  </a:txBody>
                  <a:tcPr/>
                </a:tc>
              </a:tr>
              <a:tr h="370840">
                <a:tc>
                  <a:txBody>
                    <a:bodyPr/>
                    <a:lstStyle/>
                    <a:p>
                      <a:r>
                        <a:rPr lang="en-US" sz="2400" kern="1200" baseline="0" dirty="0" err="1" smtClean="0">
                          <a:solidFill>
                            <a:schemeClr val="dk1"/>
                          </a:solidFill>
                          <a:latin typeface="+mn-lt"/>
                          <a:ea typeface="+mn-ea"/>
                          <a:cs typeface="+mn-cs"/>
                        </a:rPr>
                        <a:t>ReflectPermission</a:t>
                      </a:r>
                      <a:r>
                        <a:rPr lang="en-US" sz="2400" kern="1200" baseline="0" dirty="0" smtClean="0">
                          <a:solidFill>
                            <a:schemeClr val="dk1"/>
                          </a:solidFill>
                          <a:latin typeface="+mn-lt"/>
                          <a:ea typeface="+mn-ea"/>
                          <a:cs typeface="+mn-cs"/>
                        </a:rPr>
                        <a:t>(“</a:t>
                      </a:r>
                      <a:r>
                        <a:rPr lang="en-US" sz="2400" kern="1200" baseline="0" dirty="0" err="1" smtClean="0">
                          <a:solidFill>
                            <a:schemeClr val="dk1"/>
                          </a:solidFill>
                          <a:latin typeface="+mn-lt"/>
                          <a:ea typeface="+mn-ea"/>
                          <a:cs typeface="+mn-cs"/>
                        </a:rPr>
                        <a:t>suppressAccessChecks</a:t>
                      </a:r>
                      <a:r>
                        <a:rPr lang="en-US" sz="2400" kern="1200" baseline="0" dirty="0" smtClean="0">
                          <a:solidFill>
                            <a:schemeClr val="dk1"/>
                          </a:solidFill>
                          <a:latin typeface="+mn-lt"/>
                          <a:ea typeface="+mn-ea"/>
                          <a:cs typeface="+mn-cs"/>
                        </a:rPr>
                        <a:t>")</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dirty="0" err="1" smtClean="0">
                          <a:solidFill>
                            <a:schemeClr val="dk1"/>
                          </a:solidFill>
                          <a:latin typeface="+mn-lt"/>
                          <a:ea typeface="+mn-ea"/>
                          <a:cs typeface="+mn-cs"/>
                        </a:rPr>
                        <a:t>RuntimePermission</a:t>
                      </a:r>
                      <a:r>
                        <a:rPr lang="en-US" sz="2400" kern="1200" baseline="0" dirty="0" smtClean="0">
                          <a:solidFill>
                            <a:schemeClr val="dk1"/>
                          </a:solidFill>
                          <a:latin typeface="+mn-lt"/>
                          <a:ea typeface="+mn-ea"/>
                          <a:cs typeface="+mn-cs"/>
                        </a:rPr>
                        <a:t>(“</a:t>
                      </a:r>
                      <a:r>
                        <a:rPr lang="en-US" sz="2400" kern="1200" baseline="0" dirty="0" err="1" smtClean="0">
                          <a:solidFill>
                            <a:schemeClr val="dk1"/>
                          </a:solidFill>
                          <a:latin typeface="+mn-lt"/>
                          <a:ea typeface="+mn-ea"/>
                          <a:cs typeface="+mn-cs"/>
                        </a:rPr>
                        <a:t>createClassLoader</a:t>
                      </a:r>
                      <a:r>
                        <a:rPr lang="en-US" sz="2400" kern="1200" baseline="0" dirty="0" smtClean="0">
                          <a:solidFill>
                            <a:schemeClr val="dk1"/>
                          </a:solidFill>
                          <a:latin typeface="+mn-lt"/>
                          <a:ea typeface="+mn-ea"/>
                          <a:cs typeface="+mn-cs"/>
                        </a:rPr>
                        <a:t>")</a:t>
                      </a:r>
                      <a:endParaRPr lang="en-US" sz="24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dirty="0" err="1" smtClean="0">
                          <a:solidFill>
                            <a:schemeClr val="dk1"/>
                          </a:solidFill>
                          <a:latin typeface="+mn-lt"/>
                          <a:ea typeface="+mn-ea"/>
                          <a:cs typeface="+mn-cs"/>
                        </a:rPr>
                        <a:t>SecurityPermission</a:t>
                      </a:r>
                      <a:r>
                        <a:rPr lang="en-US" sz="2400" kern="1200" baseline="0" dirty="0" smtClean="0">
                          <a:solidFill>
                            <a:schemeClr val="dk1"/>
                          </a:solidFill>
                          <a:latin typeface="+mn-lt"/>
                          <a:ea typeface="+mn-ea"/>
                          <a:cs typeface="+mn-cs"/>
                        </a:rPr>
                        <a:t>(“</a:t>
                      </a:r>
                      <a:r>
                        <a:rPr lang="en-US" sz="2400" kern="1200" baseline="0" dirty="0" err="1" smtClean="0">
                          <a:solidFill>
                            <a:schemeClr val="dk1"/>
                          </a:solidFill>
                          <a:latin typeface="+mn-lt"/>
                          <a:ea typeface="+mn-ea"/>
                          <a:cs typeface="+mn-cs"/>
                        </a:rPr>
                        <a:t>setPolicy</a:t>
                      </a:r>
                      <a:r>
                        <a:rPr lang="en-US" sz="2400" kern="1200" baseline="0" dirty="0" smtClean="0">
                          <a:solidFill>
                            <a:schemeClr val="dk1"/>
                          </a:solidFill>
                          <a:latin typeface="+mn-lt"/>
                          <a:ea typeface="+mn-ea"/>
                          <a:cs typeface="+mn-cs"/>
                        </a:rPr>
                        <a:t>")</a:t>
                      </a:r>
                    </a:p>
                  </a:txBody>
                  <a:tcPr/>
                </a:tc>
              </a:tr>
              <a:tr h="370840">
                <a:tc>
                  <a:txBody>
                    <a:bodyPr/>
                    <a:lstStyle/>
                    <a:p>
                      <a:r>
                        <a:rPr lang="en-US" sz="2400" kern="1200" baseline="0" dirty="0" err="1" smtClean="0">
                          <a:solidFill>
                            <a:schemeClr val="dk1"/>
                          </a:solidFill>
                          <a:latin typeface="+mn-lt"/>
                          <a:ea typeface="+mn-ea"/>
                          <a:cs typeface="+mn-cs"/>
                        </a:rPr>
                        <a:t>FilePermission</a:t>
                      </a:r>
                      <a:r>
                        <a:rPr lang="en-US" sz="2400" kern="1200" baseline="0" dirty="0" smtClean="0">
                          <a:solidFill>
                            <a:schemeClr val="dk1"/>
                          </a:solidFill>
                          <a:latin typeface="+mn-lt"/>
                          <a:ea typeface="+mn-ea"/>
                          <a:cs typeface="+mn-cs"/>
                        </a:rPr>
                        <a:t>(“&lt;&lt;ALL FILES&gt;&gt;", “write, execute")</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dirty="0" err="1" smtClean="0">
                          <a:solidFill>
                            <a:schemeClr val="dk1"/>
                          </a:solidFill>
                          <a:latin typeface="+mn-lt"/>
                          <a:ea typeface="+mn-ea"/>
                          <a:cs typeface="+mn-cs"/>
                        </a:rPr>
                        <a:t>RuntimePermission</a:t>
                      </a:r>
                      <a:r>
                        <a:rPr lang="en-US" sz="2400" kern="1200" baseline="0" dirty="0" smtClean="0">
                          <a:solidFill>
                            <a:schemeClr val="dk1"/>
                          </a:solidFill>
                          <a:latin typeface="+mn-lt"/>
                          <a:ea typeface="+mn-ea"/>
                          <a:cs typeface="+mn-cs"/>
                        </a:rPr>
                        <a:t>(“</a:t>
                      </a:r>
                      <a:r>
                        <a:rPr lang="en-US" sz="2400" kern="1200" baseline="0" dirty="0" err="1" smtClean="0">
                          <a:solidFill>
                            <a:schemeClr val="dk1"/>
                          </a:solidFill>
                          <a:latin typeface="+mn-lt"/>
                          <a:ea typeface="+mn-ea"/>
                          <a:cs typeface="+mn-cs"/>
                        </a:rPr>
                        <a:t>accessClassInPackage.sun</a:t>
                      </a:r>
                      <a:r>
                        <a:rPr lang="en-US" sz="2400" kern="1200" baseline="0" smtClean="0">
                          <a:solidFill>
                            <a:schemeClr val="dk1"/>
                          </a:solidFill>
                          <a:latin typeface="+mn-lt"/>
                          <a:ea typeface="+mn-ea"/>
                          <a:cs typeface="+mn-cs"/>
                        </a:rPr>
                        <a:t>")</a:t>
                      </a:r>
                      <a:endParaRPr lang="en-US" sz="2400" dirty="0" smtClean="0"/>
                    </a:p>
                  </a:txBody>
                  <a:tcPr/>
                </a:tc>
              </a:tr>
              <a:tr h="370840">
                <a:tc>
                  <a:txBody>
                    <a:bodyPr/>
                    <a:lstStyle/>
                    <a:p>
                      <a:r>
                        <a:rPr lang="en-US" sz="2400" kern="1200" baseline="0" dirty="0" err="1" smtClean="0">
                          <a:solidFill>
                            <a:schemeClr val="dk1"/>
                          </a:solidFill>
                          <a:latin typeface="+mn-lt"/>
                          <a:ea typeface="+mn-ea"/>
                          <a:cs typeface="+mn-cs"/>
                        </a:rPr>
                        <a:t>SecurityPermission</a:t>
                      </a:r>
                      <a:r>
                        <a:rPr lang="en-US" sz="2400" kern="1200" baseline="0" dirty="0" smtClean="0">
                          <a:solidFill>
                            <a:schemeClr val="dk1"/>
                          </a:solidFill>
                          <a:latin typeface="+mn-lt"/>
                          <a:ea typeface="+mn-ea"/>
                          <a:cs typeface="+mn-cs"/>
                        </a:rPr>
                        <a:t>(“</a:t>
                      </a:r>
                      <a:r>
                        <a:rPr lang="en-US" sz="2400" kern="1200" baseline="0" dirty="0" err="1" smtClean="0">
                          <a:solidFill>
                            <a:schemeClr val="dk1"/>
                          </a:solidFill>
                          <a:latin typeface="+mn-lt"/>
                          <a:ea typeface="+mn-ea"/>
                          <a:cs typeface="+mn-cs"/>
                        </a:rPr>
                        <a:t>setProperty.package.access</a:t>
                      </a:r>
                      <a:r>
                        <a:rPr lang="en-US" sz="2400" kern="1200" baseline="0" dirty="0" smtClean="0">
                          <a:solidFill>
                            <a:schemeClr val="dk1"/>
                          </a:solidFill>
                          <a:latin typeface="+mn-lt"/>
                          <a:ea typeface="+mn-ea"/>
                          <a:cs typeface="+mn-cs"/>
                        </a:rPr>
                        <a:t>")</a:t>
                      </a:r>
                      <a:endParaRPr lang="en-US" sz="2400" dirty="0"/>
                    </a:p>
                  </a:txBody>
                  <a:tcPr/>
                </a:tc>
              </a:tr>
            </a:tbl>
          </a:graphicData>
        </a:graphic>
      </p:graphicFrame>
      <p:sp>
        <p:nvSpPr>
          <p:cNvPr id="5" name="Title 4"/>
          <p:cNvSpPr>
            <a:spLocks noGrp="1"/>
          </p:cNvSpPr>
          <p:nvPr>
            <p:ph type="title"/>
          </p:nvPr>
        </p:nvSpPr>
        <p:spPr/>
        <p:txBody>
          <a:bodyPr/>
          <a:lstStyle/>
          <a:p>
            <a:pPr algn="l"/>
            <a:r>
              <a:rPr lang="en-US" dirty="0" smtClean="0"/>
              <a:t>Not Self-protecting Permissions</a:t>
            </a:r>
            <a:endParaRPr lang="en-US" dirty="0"/>
          </a:p>
        </p:txBody>
      </p:sp>
      <p:sp>
        <p:nvSpPr>
          <p:cNvPr id="3" name="Slide Number Placeholder 2"/>
          <p:cNvSpPr>
            <a:spLocks noGrp="1"/>
          </p:cNvSpPr>
          <p:nvPr>
            <p:ph type="sldNum" sz="quarter" idx="12"/>
          </p:nvPr>
        </p:nvSpPr>
        <p:spPr/>
        <p:txBody>
          <a:bodyPr/>
          <a:lstStyle/>
          <a:p>
            <a:fld id="{7A189499-133A-41BE-BDE9-2ED6721C880E}" type="slidenum">
              <a:rPr lang="en-US" smtClean="0"/>
              <a:pPr/>
              <a:t>11</a:t>
            </a:fld>
            <a:r>
              <a:rPr lang="en-US" dirty="0" smtClean="0"/>
              <a:t>/28</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Methodology</a:t>
            </a:r>
            <a:endParaRPr lang="en-US" dirty="0"/>
          </a:p>
        </p:txBody>
      </p:sp>
      <p:sp>
        <p:nvSpPr>
          <p:cNvPr id="3" name="Content Placeholder 2"/>
          <p:cNvSpPr>
            <a:spLocks noGrp="1"/>
          </p:cNvSpPr>
          <p:nvPr>
            <p:ph idx="1"/>
          </p:nvPr>
        </p:nvSpPr>
        <p:spPr>
          <a:xfrm>
            <a:off x="914400" y="1600200"/>
            <a:ext cx="7772400" cy="4800600"/>
          </a:xfrm>
        </p:spPr>
        <p:txBody>
          <a:bodyPr>
            <a:normAutofit fontScale="85000" lnSpcReduction="10000"/>
          </a:bodyPr>
          <a:lstStyle/>
          <a:p>
            <a:pPr marL="514350" indent="-514350">
              <a:buFont typeface="+mj-lt"/>
              <a:buAutoNum type="arabicPeriod"/>
            </a:pPr>
            <a:r>
              <a:rPr lang="en-US" sz="3300" dirty="0" smtClean="0"/>
              <a:t>Collect large corpus of benign Java applications that use or interact with the security manager.</a:t>
            </a:r>
          </a:p>
          <a:p>
            <a:pPr marL="514350" indent="-514350">
              <a:buFont typeface="+mj-lt"/>
              <a:buAutoNum type="arabicPeriod"/>
            </a:pPr>
            <a:r>
              <a:rPr lang="en-US" sz="3300" dirty="0" smtClean="0"/>
              <a:t>Static analysis to trace where the Security Manager was set and initialized</a:t>
            </a:r>
          </a:p>
          <a:p>
            <a:pPr marL="514350" indent="-514350">
              <a:buFont typeface="+mj-lt"/>
              <a:buAutoNum type="arabicPeriod"/>
            </a:pPr>
            <a:r>
              <a:rPr lang="en-US" sz="3300" dirty="0" smtClean="0"/>
              <a:t>Manual code inspection (two annotators, check for agreement).</a:t>
            </a:r>
          </a:p>
          <a:p>
            <a:pPr marL="514350" indent="-514350">
              <a:buFont typeface="+mj-lt"/>
              <a:buAutoNum type="arabicPeriod"/>
            </a:pPr>
            <a:r>
              <a:rPr lang="en-US" sz="3300" dirty="0" smtClean="0"/>
              <a:t>Dynamic Analysis to verify sandbox interactions</a:t>
            </a:r>
          </a:p>
          <a:p>
            <a:pPr marL="514350" indent="-514350">
              <a:buFont typeface="+mj-lt"/>
              <a:buAutoNum type="arabicPeriod"/>
            </a:pPr>
            <a:endParaRPr lang="en-US" sz="3300" dirty="0" smtClean="0"/>
          </a:p>
          <a:p>
            <a:pPr marL="514350" indent="-514350">
              <a:buNone/>
            </a:pPr>
            <a:r>
              <a:rPr lang="en-US" sz="3300" dirty="0" smtClean="0"/>
              <a:t>Goal: </a:t>
            </a:r>
            <a:r>
              <a:rPr lang="en-US" sz="3300" i="1" dirty="0" smtClean="0"/>
              <a:t>completely understand how benign applications interact with the security manager.</a:t>
            </a:r>
          </a:p>
          <a:p>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12</a:t>
            </a:fld>
            <a:r>
              <a:rPr lang="en-US" dirty="0" smtClean="0"/>
              <a:t>/28</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143000"/>
            <a:ext cx="7086600" cy="1015663"/>
          </a:xfrm>
          <a:prstGeom prst="rect">
            <a:avLst/>
          </a:prstGeom>
        </p:spPr>
        <p:txBody>
          <a:bodyPr wrap="square">
            <a:spAutoFit/>
          </a:bodyPr>
          <a:lstStyle/>
          <a:p>
            <a:r>
              <a:rPr lang="en-US" sz="6000" b="1" dirty="0" err="1" smtClean="0"/>
              <a:t>Qualitas</a:t>
            </a:r>
            <a:r>
              <a:rPr lang="en-US" sz="6000" b="1" dirty="0" smtClean="0"/>
              <a:t> Corpus</a:t>
            </a:r>
            <a:endParaRPr lang="en-US" sz="6000" b="1" dirty="0"/>
          </a:p>
        </p:txBody>
      </p:sp>
      <p:sp>
        <p:nvSpPr>
          <p:cNvPr id="23554" name="AutoShape 2" descr="Image result for githu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6" name="Picture 4" descr="http://www.molecularecologist.com/wp-content/uploads/2013/11/github-logo.jpg"/>
          <p:cNvPicPr>
            <a:picLocks noChangeAspect="1" noChangeArrowheads="1"/>
          </p:cNvPicPr>
          <p:nvPr/>
        </p:nvPicPr>
        <p:blipFill>
          <a:blip r:embed="rId3" cstate="print"/>
          <a:srcRect/>
          <a:stretch>
            <a:fillRect/>
          </a:stretch>
        </p:blipFill>
        <p:spPr bwMode="auto">
          <a:xfrm>
            <a:off x="0" y="2667000"/>
            <a:ext cx="4191000" cy="2794000"/>
          </a:xfrm>
          <a:prstGeom prst="rect">
            <a:avLst/>
          </a:prstGeom>
          <a:noFill/>
        </p:spPr>
      </p:pic>
      <p:sp>
        <p:nvSpPr>
          <p:cNvPr id="6" name="Slide Number Placeholder 5"/>
          <p:cNvSpPr>
            <a:spLocks noGrp="1"/>
          </p:cNvSpPr>
          <p:nvPr>
            <p:ph type="sldNum" sz="quarter" idx="12"/>
          </p:nvPr>
        </p:nvSpPr>
        <p:spPr/>
        <p:txBody>
          <a:bodyPr/>
          <a:lstStyle/>
          <a:p>
            <a:fld id="{7A189499-133A-41BE-BDE9-2ED6721C880E}" type="slidenum">
              <a:rPr lang="en-US" smtClean="0"/>
              <a:pPr/>
              <a:t>13</a:t>
            </a:fld>
            <a:r>
              <a:rPr lang="en-US" dirty="0" smtClean="0"/>
              <a:t>/28</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Security Manager Interaction Classification</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14</a:t>
            </a:fld>
            <a:r>
              <a:rPr lang="en-US" dirty="0" smtClean="0"/>
              <a:t>/28</a:t>
            </a:r>
            <a:endParaRPr lang="en-US" dirty="0"/>
          </a:p>
        </p:txBody>
      </p:sp>
      <p:graphicFrame>
        <p:nvGraphicFramePr>
          <p:cNvPr id="7" name="Content Placeholder 6"/>
          <p:cNvGraphicFramePr>
            <a:graphicFrameLocks noGrp="1"/>
          </p:cNvGraphicFramePr>
          <p:nvPr>
            <p:ph idx="1"/>
          </p:nvPr>
        </p:nvGraphicFramePr>
        <p:xfrm>
          <a:off x="457200" y="1600200"/>
          <a:ext cx="8229600" cy="3383280"/>
        </p:xfrm>
        <a:graphic>
          <a:graphicData uri="http://schemas.openxmlformats.org/drawingml/2006/table">
            <a:tbl>
              <a:tblPr firstRow="1" bandRow="1">
                <a:tableStyleId>{5C22544A-7EE6-4342-B048-85BDC9FD1C3A}</a:tableStyleId>
              </a:tblPr>
              <a:tblGrid>
                <a:gridCol w="3429000"/>
                <a:gridCol w="1981200"/>
                <a:gridCol w="1524000"/>
                <a:gridCol w="1295400"/>
              </a:tblGrid>
              <a:tr h="370840">
                <a:tc>
                  <a:txBody>
                    <a:bodyPr/>
                    <a:lstStyle/>
                    <a:p>
                      <a:r>
                        <a:rPr lang="en-US" sz="2400" dirty="0" smtClean="0"/>
                        <a:t>Type</a:t>
                      </a:r>
                      <a:r>
                        <a:rPr lang="en-US" sz="2400" baseline="0" dirty="0" smtClean="0"/>
                        <a:t> of Benign Interaction</a:t>
                      </a:r>
                      <a:endParaRPr lang="en-US" sz="2400" dirty="0"/>
                    </a:p>
                  </a:txBody>
                  <a:tcPr/>
                </a:tc>
                <a:tc>
                  <a:txBody>
                    <a:bodyPr/>
                    <a:lstStyle/>
                    <a:p>
                      <a:r>
                        <a:rPr lang="en-US" sz="2400" dirty="0" err="1" smtClean="0"/>
                        <a:t>Qualitas</a:t>
                      </a:r>
                      <a:r>
                        <a:rPr lang="en-US" sz="2400" dirty="0" smtClean="0"/>
                        <a:t> Corpus</a:t>
                      </a:r>
                      <a:endParaRPr lang="en-US" sz="2400" dirty="0"/>
                    </a:p>
                  </a:txBody>
                  <a:tcPr/>
                </a:tc>
                <a:tc>
                  <a:txBody>
                    <a:bodyPr/>
                    <a:lstStyle/>
                    <a:p>
                      <a:r>
                        <a:rPr lang="en-US" sz="2400" dirty="0" err="1" smtClean="0"/>
                        <a:t>GitHub</a:t>
                      </a:r>
                      <a:endParaRPr lang="en-US" sz="2400" dirty="0"/>
                    </a:p>
                  </a:txBody>
                  <a:tcPr/>
                </a:tc>
                <a:tc>
                  <a:txBody>
                    <a:bodyPr/>
                    <a:lstStyle/>
                    <a:p>
                      <a:r>
                        <a:rPr lang="en-US" sz="2400" dirty="0" smtClean="0"/>
                        <a:t>Total</a:t>
                      </a:r>
                      <a:endParaRPr lang="en-US" sz="2400" dirty="0"/>
                    </a:p>
                  </a:txBody>
                  <a:tcPr/>
                </a:tc>
              </a:tr>
              <a:tr h="370840">
                <a:tc>
                  <a:txBody>
                    <a:bodyPr/>
                    <a:lstStyle/>
                    <a:p>
                      <a:r>
                        <a:rPr lang="en-US" sz="2400" smtClean="0"/>
                        <a:t>Sets</a:t>
                      </a:r>
                      <a:r>
                        <a:rPr lang="en-US" sz="2400" baseline="0" smtClean="0"/>
                        <a:t> </a:t>
                      </a:r>
                      <a:r>
                        <a:rPr lang="en-US" sz="2400" baseline="0" dirty="0" smtClean="0"/>
                        <a:t>a self-protecting manager</a:t>
                      </a:r>
                      <a:endParaRPr lang="en-US" sz="2400" dirty="0"/>
                    </a:p>
                  </a:txBody>
                  <a:tcPr/>
                </a:tc>
                <a:tc>
                  <a:txBody>
                    <a:bodyPr/>
                    <a:lstStyle/>
                    <a:p>
                      <a:r>
                        <a:rPr lang="en-US" sz="2400" dirty="0" smtClean="0"/>
                        <a:t>6</a:t>
                      </a:r>
                      <a:endParaRPr lang="en-US" sz="2400" dirty="0"/>
                    </a:p>
                  </a:txBody>
                  <a:tcPr/>
                </a:tc>
                <a:tc>
                  <a:txBody>
                    <a:bodyPr/>
                    <a:lstStyle/>
                    <a:p>
                      <a:r>
                        <a:rPr lang="en-US" sz="2400" dirty="0" smtClean="0"/>
                        <a:t>1</a:t>
                      </a:r>
                      <a:endParaRPr lang="en-US" sz="2400" dirty="0"/>
                    </a:p>
                  </a:txBody>
                  <a:tcPr/>
                </a:tc>
                <a:tc>
                  <a:txBody>
                    <a:bodyPr/>
                    <a:lstStyle/>
                    <a:p>
                      <a:r>
                        <a:rPr lang="en-US" sz="2400" dirty="0" smtClean="0"/>
                        <a:t>7</a:t>
                      </a:r>
                      <a:endParaRPr lang="en-US" sz="2400" dirty="0"/>
                    </a:p>
                  </a:txBody>
                  <a:tcPr/>
                </a:tc>
              </a:tr>
              <a:tr h="370840">
                <a:tc>
                  <a:txBody>
                    <a:bodyPr/>
                    <a:lstStyle/>
                    <a:p>
                      <a:r>
                        <a:rPr lang="en-US" sz="2400" dirty="0" smtClean="0"/>
                        <a:t>Changes set</a:t>
                      </a:r>
                      <a:r>
                        <a:rPr lang="en-US" sz="2400" baseline="0" dirty="0" smtClean="0"/>
                        <a:t> manager</a:t>
                      </a:r>
                      <a:endParaRPr lang="en-US" sz="2400" dirty="0"/>
                    </a:p>
                  </a:txBody>
                  <a:tcPr/>
                </a:tc>
                <a:tc>
                  <a:txBody>
                    <a:bodyPr/>
                    <a:lstStyle/>
                    <a:p>
                      <a:r>
                        <a:rPr lang="en-US" sz="2400" dirty="0" smtClean="0"/>
                        <a:t>5</a:t>
                      </a:r>
                      <a:endParaRPr lang="en-US" sz="2400" dirty="0"/>
                    </a:p>
                  </a:txBody>
                  <a:tcPr/>
                </a:tc>
                <a:tc>
                  <a:txBody>
                    <a:bodyPr/>
                    <a:lstStyle/>
                    <a:p>
                      <a:r>
                        <a:rPr lang="en-US" sz="2400" dirty="0" smtClean="0"/>
                        <a:t>3</a:t>
                      </a:r>
                      <a:endParaRPr lang="en-US" sz="2400" dirty="0"/>
                    </a:p>
                  </a:txBody>
                  <a:tcPr/>
                </a:tc>
                <a:tc>
                  <a:txBody>
                    <a:bodyPr/>
                    <a:lstStyle/>
                    <a:p>
                      <a:r>
                        <a:rPr lang="en-US" sz="2400" dirty="0" smtClean="0"/>
                        <a:t>8</a:t>
                      </a:r>
                      <a:endParaRPr lang="en-US" sz="2400" dirty="0"/>
                    </a:p>
                  </a:txBody>
                  <a:tcPr/>
                </a:tc>
              </a:tr>
              <a:tr h="370840">
                <a:tc>
                  <a:txBody>
                    <a:bodyPr/>
                    <a:lstStyle/>
                    <a:p>
                      <a:r>
                        <a:rPr lang="en-US" sz="2400" dirty="0" smtClean="0"/>
                        <a:t>Supports being sandboxed</a:t>
                      </a:r>
                      <a:endParaRPr lang="en-US" sz="2400" dirty="0"/>
                    </a:p>
                  </a:txBody>
                  <a:tcPr/>
                </a:tc>
                <a:tc>
                  <a:txBody>
                    <a:bodyPr/>
                    <a:lstStyle/>
                    <a:p>
                      <a:r>
                        <a:rPr lang="en-US" sz="2400" dirty="0" smtClean="0"/>
                        <a:t>10</a:t>
                      </a:r>
                      <a:endParaRPr lang="en-US" sz="2400" dirty="0"/>
                    </a:p>
                  </a:txBody>
                  <a:tcPr/>
                </a:tc>
                <a:tc>
                  <a:txBody>
                    <a:bodyPr/>
                    <a:lstStyle/>
                    <a:p>
                      <a:r>
                        <a:rPr lang="en-US" sz="2400" dirty="0" smtClean="0"/>
                        <a:t>3</a:t>
                      </a:r>
                      <a:endParaRPr lang="en-US" sz="2400" dirty="0"/>
                    </a:p>
                  </a:txBody>
                  <a:tcPr/>
                </a:tc>
                <a:tc>
                  <a:txBody>
                    <a:bodyPr/>
                    <a:lstStyle/>
                    <a:p>
                      <a:r>
                        <a:rPr lang="en-US" sz="2400" dirty="0" smtClean="0"/>
                        <a:t>13</a:t>
                      </a:r>
                      <a:endParaRPr lang="en-US" sz="2400" dirty="0"/>
                    </a:p>
                  </a:txBody>
                  <a:tcPr/>
                </a:tc>
              </a:tr>
              <a:tr h="370840">
                <a:tc>
                  <a:txBody>
                    <a:bodyPr/>
                    <a:lstStyle/>
                    <a:p>
                      <a:r>
                        <a:rPr lang="en-US" sz="2400" dirty="0" smtClean="0"/>
                        <a:t>Interacts only in unit tests</a:t>
                      </a:r>
                      <a:endParaRPr lang="en-US" sz="2400" dirty="0"/>
                    </a:p>
                  </a:txBody>
                  <a:tcPr/>
                </a:tc>
                <a:tc>
                  <a:txBody>
                    <a:bodyPr/>
                    <a:lstStyle/>
                    <a:p>
                      <a:r>
                        <a:rPr lang="en-US" sz="2400" dirty="0" smtClean="0"/>
                        <a:t>3</a:t>
                      </a:r>
                      <a:endParaRPr lang="en-US" sz="2400" dirty="0"/>
                    </a:p>
                  </a:txBody>
                  <a:tcPr/>
                </a:tc>
                <a:tc>
                  <a:txBody>
                    <a:bodyPr/>
                    <a:lstStyle/>
                    <a:p>
                      <a:r>
                        <a:rPr lang="en-US" sz="2400" dirty="0" smtClean="0"/>
                        <a:t>5</a:t>
                      </a:r>
                      <a:endParaRPr lang="en-US" sz="2400" dirty="0"/>
                    </a:p>
                  </a:txBody>
                  <a:tcPr/>
                </a:tc>
                <a:tc>
                  <a:txBody>
                    <a:bodyPr/>
                    <a:lstStyle/>
                    <a:p>
                      <a:r>
                        <a:rPr lang="en-US" sz="2400" dirty="0" smtClean="0"/>
                        <a:t>8</a:t>
                      </a:r>
                      <a:endParaRPr lang="en-US" sz="2400" dirty="0"/>
                    </a:p>
                  </a:txBody>
                  <a:tcPr/>
                </a:tc>
              </a:tr>
            </a:tbl>
          </a:graphicData>
        </a:graphic>
      </p:graphicFrame>
      <p:sp>
        <p:nvSpPr>
          <p:cNvPr id="8" name="TextBox 7"/>
          <p:cNvSpPr txBox="1"/>
          <p:nvPr/>
        </p:nvSpPr>
        <p:spPr>
          <a:xfrm>
            <a:off x="457200" y="5257800"/>
            <a:ext cx="8305800" cy="1077218"/>
          </a:xfrm>
          <a:prstGeom prst="rect">
            <a:avLst/>
          </a:prstGeom>
          <a:noFill/>
        </p:spPr>
        <p:txBody>
          <a:bodyPr wrap="square" rtlCol="0">
            <a:spAutoFit/>
          </a:bodyPr>
          <a:lstStyle/>
          <a:p>
            <a:r>
              <a:rPr lang="en-US" sz="3200" dirty="0" smtClean="0"/>
              <a:t>28/36 (78%) never change the sandbox settings once the settings are initially set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Possible Answers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Four Possibilities:</a:t>
            </a:r>
          </a:p>
          <a:p>
            <a:pPr marL="971550" lvl="1" indent="-514350">
              <a:buFont typeface="+mj-lt"/>
              <a:buAutoNum type="arabicPeriod"/>
            </a:pPr>
            <a:r>
              <a:rPr lang="en-US" sz="3200" dirty="0" smtClean="0"/>
              <a:t>Benign applications never disable the security manager.</a:t>
            </a:r>
          </a:p>
          <a:p>
            <a:pPr marL="971550" lvl="1" indent="-514350">
              <a:buFont typeface="+mj-lt"/>
              <a:buAutoNum type="arabicPeriod"/>
            </a:pPr>
            <a:r>
              <a:rPr lang="en-US" sz="3200" dirty="0" smtClean="0"/>
              <a:t>Benign applications never weaken a set security manger</a:t>
            </a:r>
          </a:p>
          <a:p>
            <a:pPr marL="971550" lvl="1" indent="-514350">
              <a:buFont typeface="+mj-lt"/>
              <a:buAutoNum type="arabicPeriod"/>
            </a:pPr>
            <a:r>
              <a:rPr lang="en-US" sz="3200" dirty="0" smtClean="0"/>
              <a:t>Benign applications do not change a set security manager</a:t>
            </a:r>
          </a:p>
          <a:p>
            <a:pPr marL="971550" lvl="1" indent="-514350">
              <a:buFont typeface="+mj-lt"/>
              <a:buAutoNum type="arabicPeriod"/>
            </a:pPr>
            <a:r>
              <a:rPr lang="en-US" sz="3200" dirty="0" smtClean="0"/>
              <a:t>Benign applications never modify the security manager if a self protecting security manager is set.</a:t>
            </a:r>
          </a:p>
        </p:txBody>
      </p:sp>
      <p:sp>
        <p:nvSpPr>
          <p:cNvPr id="4" name="Slide Number Placeholder 3"/>
          <p:cNvSpPr>
            <a:spLocks noGrp="1"/>
          </p:cNvSpPr>
          <p:nvPr>
            <p:ph type="sldNum" sz="quarter" idx="12"/>
          </p:nvPr>
        </p:nvSpPr>
        <p:spPr/>
        <p:txBody>
          <a:bodyPr/>
          <a:lstStyle/>
          <a:p>
            <a:fld id="{7A189499-133A-41BE-BDE9-2ED6721C880E}" type="slidenum">
              <a:rPr lang="en-US" smtClean="0"/>
              <a:pPr/>
              <a:t>15</a:t>
            </a:fld>
            <a:r>
              <a:rPr lang="en-US" dirty="0" smtClean="0"/>
              <a:t>/28</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Research Question Evaluation</a:t>
            </a:r>
            <a:endParaRPr lang="en-US" dirty="0"/>
          </a:p>
        </p:txBody>
      </p:sp>
      <p:sp>
        <p:nvSpPr>
          <p:cNvPr id="3" name="Content Placeholder 2"/>
          <p:cNvSpPr>
            <a:spLocks noGrp="1"/>
          </p:cNvSpPr>
          <p:nvPr>
            <p:ph idx="1"/>
          </p:nvPr>
        </p:nvSpPr>
        <p:spPr/>
        <p:txBody>
          <a:bodyPr>
            <a:normAutofit lnSpcReduction="10000"/>
          </a:bodyPr>
          <a:lstStyle/>
          <a:p>
            <a:pPr marL="971550" lvl="1" indent="-514350">
              <a:buFont typeface="+mj-lt"/>
              <a:buAutoNum type="arabicPeriod"/>
            </a:pPr>
            <a:r>
              <a:rPr lang="en-US" sz="3200" dirty="0" smtClean="0"/>
              <a:t>Benign applications </a:t>
            </a:r>
            <a:r>
              <a:rPr lang="en-US" sz="3200" b="1" u="sng" dirty="0" smtClean="0"/>
              <a:t>do</a:t>
            </a:r>
            <a:r>
              <a:rPr lang="en-US" sz="3200" dirty="0" smtClean="0"/>
              <a:t> disable the security manager.</a:t>
            </a:r>
          </a:p>
          <a:p>
            <a:pPr marL="971550" lvl="1" indent="-514350">
              <a:buFont typeface="+mj-lt"/>
              <a:buAutoNum type="arabicPeriod"/>
            </a:pPr>
            <a:r>
              <a:rPr lang="en-US" sz="3200" dirty="0" smtClean="0"/>
              <a:t>Benign applications </a:t>
            </a:r>
            <a:r>
              <a:rPr lang="en-US" sz="3200" b="1" u="sng" dirty="0" smtClean="0"/>
              <a:t>do</a:t>
            </a:r>
            <a:r>
              <a:rPr lang="en-US" sz="3200" dirty="0" smtClean="0"/>
              <a:t> weaken a set security manger</a:t>
            </a:r>
          </a:p>
          <a:p>
            <a:pPr marL="971550" lvl="1" indent="-514350">
              <a:buFont typeface="+mj-lt"/>
              <a:buAutoNum type="arabicPeriod"/>
            </a:pPr>
            <a:r>
              <a:rPr lang="en-US" sz="3200" dirty="0" smtClean="0"/>
              <a:t>Benign applications </a:t>
            </a:r>
            <a:r>
              <a:rPr lang="en-US" sz="3200" b="1" u="sng" dirty="0" smtClean="0"/>
              <a:t>do</a:t>
            </a:r>
            <a:r>
              <a:rPr lang="en-US" sz="3200" dirty="0" smtClean="0"/>
              <a:t> change a set security manager</a:t>
            </a:r>
          </a:p>
          <a:p>
            <a:pPr marL="971550" lvl="1" indent="-514350">
              <a:buFont typeface="+mj-lt"/>
              <a:buAutoNum type="arabicPeriod"/>
            </a:pPr>
            <a:r>
              <a:rPr lang="en-US" sz="3200" dirty="0" smtClean="0"/>
              <a:t>Benign applications </a:t>
            </a:r>
            <a:r>
              <a:rPr lang="en-US" sz="3200" b="1" u="sng" dirty="0" smtClean="0"/>
              <a:t>never</a:t>
            </a:r>
            <a:r>
              <a:rPr lang="en-US" sz="3200" dirty="0" smtClean="0"/>
              <a:t> modify the sandbox if a self protecting security manager is set.</a:t>
            </a:r>
          </a:p>
        </p:txBody>
      </p:sp>
      <p:sp>
        <p:nvSpPr>
          <p:cNvPr id="4" name="Slide Number Placeholder 3"/>
          <p:cNvSpPr>
            <a:spLocks noGrp="1"/>
          </p:cNvSpPr>
          <p:nvPr>
            <p:ph type="sldNum" sz="quarter" idx="12"/>
          </p:nvPr>
        </p:nvSpPr>
        <p:spPr/>
        <p:txBody>
          <a:bodyPr/>
          <a:lstStyle/>
          <a:p>
            <a:fld id="{7A189499-133A-41BE-BDE9-2ED6721C880E}" type="slidenum">
              <a:rPr lang="en-US" smtClean="0"/>
              <a:pPr/>
              <a:t>16</a:t>
            </a:fld>
            <a:r>
              <a:rPr lang="en-US" dirty="0" smtClean="0"/>
              <a:t>/28</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7"/>
            <a:ext cx="8229600" cy="5059363"/>
          </a:xfrm>
        </p:spPr>
        <p:txBody>
          <a:bodyPr>
            <a:normAutofit fontScale="85000" lnSpcReduction="20000"/>
          </a:bodyPr>
          <a:lstStyle/>
          <a:p>
            <a:pPr>
              <a:buNone/>
            </a:pPr>
            <a:r>
              <a:rPr lang="en-US" dirty="0" smtClean="0"/>
              <a:t>    </a:t>
            </a:r>
            <a:r>
              <a:rPr lang="en-US" dirty="0" smtClean="0">
                <a:solidFill>
                  <a:srgbClr val="7030A0"/>
                </a:solidFill>
              </a:rPr>
              <a:t>package</a:t>
            </a:r>
            <a:r>
              <a:rPr lang="en-US" dirty="0" smtClean="0"/>
              <a:t> </a:t>
            </a:r>
            <a:r>
              <a:rPr lang="en-US" dirty="0" err="1" smtClean="0"/>
              <a:t>jtimelag</a:t>
            </a:r>
            <a:r>
              <a:rPr lang="en-US" dirty="0" smtClean="0"/>
              <a:t>;</a:t>
            </a:r>
            <a:br>
              <a:rPr lang="en-US" dirty="0" smtClean="0"/>
            </a:br>
            <a:r>
              <a:rPr lang="en-US" dirty="0" smtClean="0"/>
              <a:t/>
            </a:r>
            <a:br>
              <a:rPr lang="en-US" dirty="0" smtClean="0"/>
            </a:br>
            <a:r>
              <a:rPr lang="en-US" dirty="0" smtClean="0">
                <a:solidFill>
                  <a:srgbClr val="7030A0"/>
                </a:solidFill>
              </a:rPr>
              <a:t>public class </a:t>
            </a:r>
            <a:r>
              <a:rPr lang="en-US" dirty="0" err="1" smtClean="0"/>
              <a:t>JTimelag</a:t>
            </a:r>
            <a:r>
              <a:rPr lang="en-US" dirty="0" smtClean="0"/>
              <a:t> {</a:t>
            </a:r>
            <a:br>
              <a:rPr lang="en-US" dirty="0" smtClean="0"/>
            </a:br>
            <a:r>
              <a:rPr lang="en-US" dirty="0" smtClean="0"/>
              <a:t/>
            </a:r>
            <a:br>
              <a:rPr lang="en-US" dirty="0" smtClean="0"/>
            </a:br>
            <a:r>
              <a:rPr lang="en-US" dirty="0" smtClean="0"/>
              <a:t>     </a:t>
            </a:r>
            <a:r>
              <a:rPr lang="en-US" dirty="0" smtClean="0">
                <a:solidFill>
                  <a:srgbClr val="7030A0"/>
                </a:solidFill>
              </a:rPr>
              <a:t>public static void main</a:t>
            </a:r>
            <a:r>
              <a:rPr lang="en-US" dirty="0" smtClean="0"/>
              <a:t>(String[] </a:t>
            </a:r>
            <a:r>
              <a:rPr lang="en-US" dirty="0" err="1" smtClean="0"/>
              <a:t>args</a:t>
            </a:r>
            <a:r>
              <a:rPr lang="en-US" dirty="0" smtClean="0"/>
              <a:t>) {</a:t>
            </a:r>
          </a:p>
          <a:p>
            <a:pPr>
              <a:buNone/>
            </a:pPr>
            <a:r>
              <a:rPr lang="en-US" dirty="0" smtClean="0"/>
              <a:t/>
            </a:r>
            <a:br>
              <a:rPr lang="en-US" dirty="0" smtClean="0"/>
            </a:br>
            <a:r>
              <a:rPr lang="en-US" dirty="0" smtClean="0"/>
              <a:t>        </a:t>
            </a:r>
            <a:r>
              <a:rPr lang="en-US" dirty="0" err="1" smtClean="0"/>
              <a:t>System.setSecurityManager</a:t>
            </a:r>
            <a:r>
              <a:rPr lang="en-US" dirty="0" smtClean="0"/>
              <a:t>(</a:t>
            </a:r>
            <a:r>
              <a:rPr lang="en-US" dirty="0" smtClean="0">
                <a:solidFill>
                  <a:srgbClr val="0070C0"/>
                </a:solidFill>
              </a:rPr>
              <a:t>null</a:t>
            </a:r>
            <a:r>
              <a:rPr lang="en-US" dirty="0" smtClean="0"/>
              <a:t>);           </a:t>
            </a:r>
          </a:p>
          <a:p>
            <a:pPr>
              <a:buNone/>
            </a:pPr>
            <a:r>
              <a:rPr lang="en-US" dirty="0" smtClean="0"/>
              <a:t> </a:t>
            </a:r>
            <a:br>
              <a:rPr lang="en-US" dirty="0" smtClean="0"/>
            </a:br>
            <a:r>
              <a:rPr lang="en-US" dirty="0" smtClean="0"/>
              <a:t>        </a:t>
            </a:r>
            <a:r>
              <a:rPr lang="en-US" dirty="0" err="1" smtClean="0"/>
              <a:t>Fenetre</a:t>
            </a:r>
            <a:r>
              <a:rPr lang="en-US" dirty="0" smtClean="0"/>
              <a:t> fen = </a:t>
            </a:r>
            <a:r>
              <a:rPr lang="en-US" dirty="0" smtClean="0">
                <a:solidFill>
                  <a:srgbClr val="0070C0"/>
                </a:solidFill>
              </a:rPr>
              <a:t>new</a:t>
            </a:r>
            <a:r>
              <a:rPr lang="en-US" dirty="0" smtClean="0"/>
              <a:t> </a:t>
            </a:r>
            <a:r>
              <a:rPr lang="en-US" dirty="0" err="1" smtClean="0"/>
              <a:t>Fenetre</a:t>
            </a:r>
            <a:r>
              <a:rPr lang="en-US" dirty="0" smtClean="0"/>
              <a:t>();</a:t>
            </a:r>
            <a:br>
              <a:rPr lang="en-US" dirty="0" smtClean="0"/>
            </a:br>
            <a:r>
              <a:rPr lang="en-US" dirty="0" smtClean="0"/>
              <a:t>        </a:t>
            </a:r>
            <a:r>
              <a:rPr lang="en-US" dirty="0" err="1" smtClean="0"/>
              <a:t>fen.setVisible</a:t>
            </a:r>
            <a:r>
              <a:rPr lang="en-US" dirty="0" smtClean="0"/>
              <a:t>(</a:t>
            </a:r>
            <a:r>
              <a:rPr lang="en-US" dirty="0" smtClean="0">
                <a:solidFill>
                  <a:srgbClr val="0070C0"/>
                </a:solidFill>
              </a:rPr>
              <a:t>true</a:t>
            </a:r>
            <a:r>
              <a:rPr lang="en-US" dirty="0" smtClean="0"/>
              <a:t>);</a:t>
            </a:r>
            <a:br>
              <a:rPr lang="en-US" dirty="0" smtClean="0"/>
            </a:br>
            <a:r>
              <a:rPr lang="en-US" dirty="0" smtClean="0"/>
              <a:t>    }</a:t>
            </a:r>
            <a:br>
              <a:rPr lang="en-US" dirty="0" smtClean="0"/>
            </a:br>
            <a:r>
              <a:rPr lang="en-US" dirty="0" smtClean="0"/>
              <a:t>    </a:t>
            </a:r>
            <a:br>
              <a:rPr lang="en-US" dirty="0" smtClean="0"/>
            </a:br>
            <a:r>
              <a:rPr lang="en-US" dirty="0" smtClean="0"/>
              <a:t>}</a:t>
            </a:r>
          </a:p>
        </p:txBody>
      </p:sp>
      <p:sp>
        <p:nvSpPr>
          <p:cNvPr id="5" name="Rectangle 4"/>
          <p:cNvSpPr/>
          <p:nvPr/>
        </p:nvSpPr>
        <p:spPr>
          <a:xfrm>
            <a:off x="1295400" y="3733800"/>
            <a:ext cx="5105400" cy="609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mark-xxl.png"/>
          <p:cNvPicPr>
            <a:picLocks noChangeAspect="1"/>
          </p:cNvPicPr>
          <p:nvPr/>
        </p:nvPicPr>
        <p:blipFill>
          <a:blip r:embed="rId3" cstate="print"/>
          <a:stretch>
            <a:fillRect/>
          </a:stretch>
        </p:blipFill>
        <p:spPr>
          <a:xfrm>
            <a:off x="6629400" y="3701142"/>
            <a:ext cx="685800" cy="685800"/>
          </a:xfrm>
          <a:prstGeom prst="rect">
            <a:avLst/>
          </a:prstGeom>
        </p:spPr>
      </p:pic>
      <p:sp>
        <p:nvSpPr>
          <p:cNvPr id="7" name="Slide Number Placeholder 6"/>
          <p:cNvSpPr>
            <a:spLocks noGrp="1"/>
          </p:cNvSpPr>
          <p:nvPr>
            <p:ph type="sldNum" sz="quarter" idx="12"/>
          </p:nvPr>
        </p:nvSpPr>
        <p:spPr/>
        <p:txBody>
          <a:bodyPr/>
          <a:lstStyle/>
          <a:p>
            <a:fld id="{7A189499-133A-41BE-BDE9-2ED6721C880E}" type="slidenum">
              <a:rPr lang="en-US" smtClean="0"/>
              <a:pPr/>
              <a:t>17</a:t>
            </a:fld>
            <a:r>
              <a:rPr lang="en-US" dirty="0" smtClean="0"/>
              <a:t>/28</a:t>
            </a:r>
            <a:endParaRPr lang="en-US" dirty="0"/>
          </a:p>
        </p:txBody>
      </p:sp>
      <p:sp>
        <p:nvSpPr>
          <p:cNvPr id="8" name="Title 1"/>
          <p:cNvSpPr>
            <a:spLocks noGrp="1"/>
          </p:cNvSpPr>
          <p:nvPr>
            <p:ph type="title"/>
          </p:nvPr>
        </p:nvSpPr>
        <p:spPr>
          <a:xfrm>
            <a:off x="457200" y="274638"/>
            <a:ext cx="8229600" cy="1143000"/>
          </a:xfrm>
        </p:spPr>
        <p:txBody>
          <a:bodyPr>
            <a:normAutofit fontScale="90000"/>
          </a:bodyPr>
          <a:lstStyle/>
          <a:p>
            <a:pPr algn="l"/>
            <a:r>
              <a:rPr lang="en-US" dirty="0" smtClean="0"/>
              <a:t>Examples of Disabling the Security Manager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Not Sandboxed Requirement</a:t>
            </a:r>
            <a:endParaRPr lang="en-US" dirty="0"/>
          </a:p>
        </p:txBody>
      </p:sp>
      <p:sp>
        <p:nvSpPr>
          <p:cNvPr id="3" name="Content Placeholder 2"/>
          <p:cNvSpPr>
            <a:spLocks noGrp="1"/>
          </p:cNvSpPr>
          <p:nvPr>
            <p:ph idx="1"/>
          </p:nvPr>
        </p:nvSpPr>
        <p:spPr>
          <a:xfrm>
            <a:off x="457200" y="1600201"/>
            <a:ext cx="8229600" cy="1905000"/>
          </a:xfrm>
        </p:spPr>
        <p:txBody>
          <a:bodyPr/>
          <a:lstStyle/>
          <a:p>
            <a:r>
              <a:rPr lang="en-US" dirty="0" smtClean="0"/>
              <a:t>"</a:t>
            </a:r>
            <a:r>
              <a:rPr lang="en-US" dirty="0" smtClean="0">
                <a:solidFill>
                  <a:srgbClr val="FF0000"/>
                </a:solidFill>
              </a:rPr>
              <a:t>//TODO Hack so that when the </a:t>
            </a:r>
            <a:r>
              <a:rPr lang="en-US" dirty="0" err="1" smtClean="0">
                <a:solidFill>
                  <a:srgbClr val="FF0000"/>
                </a:solidFill>
              </a:rPr>
              <a:t>classloader</a:t>
            </a:r>
            <a:r>
              <a:rPr lang="en-US" dirty="0" smtClean="0">
                <a:solidFill>
                  <a:srgbClr val="FF0000"/>
                </a:solidFill>
              </a:rPr>
              <a:t> loading the </a:t>
            </a:r>
            <a:r>
              <a:rPr lang="en-US" dirty="0" err="1" smtClean="0">
                <a:solidFill>
                  <a:srgbClr val="FF0000"/>
                </a:solidFill>
              </a:rPr>
              <a:t>fwk</a:t>
            </a:r>
            <a:r>
              <a:rPr lang="en-US" dirty="0" smtClean="0">
                <a:solidFill>
                  <a:srgbClr val="FF0000"/>
                </a:solidFill>
              </a:rPr>
              <a:t> is created we don't have funny permissions. This should be revisited.</a:t>
            </a:r>
            <a:r>
              <a:rPr lang="en-US" dirty="0" smtClean="0"/>
              <a:t>"</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18</a:t>
            </a:fld>
            <a:r>
              <a:rPr lang="en-US" dirty="0" smtClean="0"/>
              <a:t>/28</a:t>
            </a:r>
            <a:endParaRPr lang="en-US" dirty="0"/>
          </a:p>
        </p:txBody>
      </p:sp>
      <p:sp>
        <p:nvSpPr>
          <p:cNvPr id="5" name="TextBox 4"/>
          <p:cNvSpPr txBox="1"/>
          <p:nvPr/>
        </p:nvSpPr>
        <p:spPr>
          <a:xfrm>
            <a:off x="800103" y="3853542"/>
            <a:ext cx="2209800" cy="523220"/>
          </a:xfrm>
          <a:prstGeom prst="rect">
            <a:avLst/>
          </a:prstGeom>
          <a:noFill/>
        </p:spPr>
        <p:txBody>
          <a:bodyPr wrap="square" rtlCol="0">
            <a:spAutoFit/>
          </a:bodyPr>
          <a:lstStyle/>
          <a:p>
            <a:r>
              <a:rPr lang="en-US" sz="2800" dirty="0" smtClean="0"/>
              <a:t>[	         ]</a:t>
            </a:r>
            <a:endParaRPr lang="en-US" sz="2800" dirty="0"/>
          </a:p>
        </p:txBody>
      </p:sp>
      <p:sp>
        <p:nvSpPr>
          <p:cNvPr id="27650" name="AutoShape 2" descr="Image result for eclips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Image result for eclips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4" name="Picture 6" descr="https://eclipse.org/eclipse.org-common/themes/Nova/images/eclipse-800x426.png"/>
          <p:cNvPicPr>
            <a:picLocks noChangeAspect="1" noChangeArrowheads="1"/>
          </p:cNvPicPr>
          <p:nvPr/>
        </p:nvPicPr>
        <p:blipFill>
          <a:blip r:embed="rId2" cstate="print"/>
          <a:srcRect/>
          <a:stretch>
            <a:fillRect/>
          </a:stretch>
        </p:blipFill>
        <p:spPr bwMode="auto">
          <a:xfrm>
            <a:off x="1028703" y="3733800"/>
            <a:ext cx="1485006" cy="79076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1588480"/>
            <a:ext cx="5029200" cy="3668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057400" y="4636480"/>
            <a:ext cx="1447800" cy="584775"/>
          </a:xfrm>
          <a:prstGeom prst="rect">
            <a:avLst/>
          </a:prstGeom>
          <a:noFill/>
        </p:spPr>
        <p:txBody>
          <a:bodyPr wrap="square" rtlCol="0">
            <a:spAutoFit/>
          </a:bodyPr>
          <a:lstStyle/>
          <a:p>
            <a:r>
              <a:rPr lang="en-US" sz="3200" dirty="0" smtClean="0"/>
              <a:t>JVM</a:t>
            </a:r>
            <a:endParaRPr lang="en-US" sz="3200" dirty="0"/>
          </a:p>
        </p:txBody>
      </p:sp>
      <p:sp>
        <p:nvSpPr>
          <p:cNvPr id="8" name="Rectangle 7"/>
          <p:cNvSpPr/>
          <p:nvPr/>
        </p:nvSpPr>
        <p:spPr>
          <a:xfrm>
            <a:off x="2362200" y="1969480"/>
            <a:ext cx="20574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38400" y="2350480"/>
            <a:ext cx="1676400" cy="523220"/>
          </a:xfrm>
          <a:prstGeom prst="rect">
            <a:avLst/>
          </a:prstGeom>
          <a:noFill/>
        </p:spPr>
        <p:txBody>
          <a:bodyPr wrap="square" rtlCol="0">
            <a:spAutoFit/>
          </a:bodyPr>
          <a:lstStyle/>
          <a:p>
            <a:r>
              <a:rPr lang="en-US" sz="2800" dirty="0" smtClean="0">
                <a:solidFill>
                  <a:schemeClr val="tx2"/>
                </a:solidFill>
              </a:rPr>
              <a:t>Eclipse</a:t>
            </a:r>
            <a:endParaRPr lang="en-US" sz="2800" dirty="0">
              <a:solidFill>
                <a:schemeClr val="tx2"/>
              </a:solidFill>
            </a:endParaRPr>
          </a:p>
        </p:txBody>
      </p:sp>
      <p:sp>
        <p:nvSpPr>
          <p:cNvPr id="6" name="Slide Number Placeholder 5"/>
          <p:cNvSpPr>
            <a:spLocks noGrp="1"/>
          </p:cNvSpPr>
          <p:nvPr>
            <p:ph type="sldNum" sz="quarter" idx="12"/>
          </p:nvPr>
        </p:nvSpPr>
        <p:spPr/>
        <p:txBody>
          <a:bodyPr/>
          <a:lstStyle/>
          <a:p>
            <a:fld id="{7A189499-133A-41BE-BDE9-2ED6721C880E}" type="slidenum">
              <a:rPr lang="en-US" smtClean="0"/>
              <a:pPr/>
              <a:t>19</a:t>
            </a:fld>
            <a:r>
              <a:rPr lang="en-US" dirty="0" smtClean="0"/>
              <a:t>/28</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Motivation</a:t>
            </a:r>
            <a:endParaRPr lang="en-US" dirty="0"/>
          </a:p>
        </p:txBody>
      </p:sp>
      <p:pic>
        <p:nvPicPr>
          <p:cNvPr id="5" name="Picture 2" descr="http://securityintelligence.com/wp-content/uploads/2014/02/Figure-4-Exploitation-of-application-vulnerabilities.png"/>
          <p:cNvPicPr>
            <a:picLocks noChangeAspect="1" noChangeArrowheads="1"/>
          </p:cNvPicPr>
          <p:nvPr/>
        </p:nvPicPr>
        <p:blipFill>
          <a:blip r:embed="rId3" cstate="print"/>
          <a:srcRect/>
          <a:stretch>
            <a:fillRect/>
          </a:stretch>
        </p:blipFill>
        <p:spPr bwMode="auto">
          <a:xfrm>
            <a:off x="4953000" y="1447800"/>
            <a:ext cx="3962400" cy="3219451"/>
          </a:xfrm>
          <a:prstGeom prst="rect">
            <a:avLst/>
          </a:prstGeom>
          <a:noFill/>
        </p:spPr>
      </p:pic>
      <p:sp>
        <p:nvSpPr>
          <p:cNvPr id="10" name="TextBox 9"/>
          <p:cNvSpPr txBox="1"/>
          <p:nvPr/>
        </p:nvSpPr>
        <p:spPr>
          <a:xfrm>
            <a:off x="1066800" y="4572000"/>
            <a:ext cx="2286000" cy="646331"/>
          </a:xfrm>
          <a:prstGeom prst="rect">
            <a:avLst/>
          </a:prstGeom>
          <a:noFill/>
        </p:spPr>
        <p:txBody>
          <a:bodyPr wrap="square" rtlCol="0">
            <a:spAutoFit/>
          </a:bodyPr>
          <a:lstStyle/>
          <a:p>
            <a:r>
              <a:rPr lang="en-US" dirty="0" err="1" smtClean="0"/>
              <a:t>Kaspersky</a:t>
            </a:r>
            <a:r>
              <a:rPr lang="en-US" dirty="0" smtClean="0"/>
              <a:t> Security Bulletin 2014</a:t>
            </a:r>
            <a:endParaRPr lang="en-US" dirty="0"/>
          </a:p>
        </p:txBody>
      </p:sp>
      <p:graphicFrame>
        <p:nvGraphicFramePr>
          <p:cNvPr id="11" name="Chart 10"/>
          <p:cNvGraphicFramePr/>
          <p:nvPr/>
        </p:nvGraphicFramePr>
        <p:xfrm>
          <a:off x="304800" y="1600200"/>
          <a:ext cx="4648200" cy="2997200"/>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p:cNvSpPr>
            <a:spLocks noGrp="1"/>
          </p:cNvSpPr>
          <p:nvPr>
            <p:ph type="sldNum" sz="quarter" idx="12"/>
          </p:nvPr>
        </p:nvSpPr>
        <p:spPr/>
        <p:txBody>
          <a:bodyPr/>
          <a:lstStyle/>
          <a:p>
            <a:fld id="{7A189499-133A-41BE-BDE9-2ED6721C880E}" type="slidenum">
              <a:rPr lang="en-US" smtClean="0"/>
              <a:pPr/>
              <a:t>2</a:t>
            </a:fld>
            <a:r>
              <a:rPr lang="en-US" dirty="0" smtClean="0"/>
              <a:t>/28</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48200" y="4026880"/>
            <a:ext cx="1981200" cy="838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48200" y="4331680"/>
            <a:ext cx="838200" cy="523220"/>
          </a:xfrm>
          <a:prstGeom prst="rect">
            <a:avLst/>
          </a:prstGeom>
          <a:noFill/>
        </p:spPr>
        <p:txBody>
          <a:bodyPr wrap="square" rtlCol="0">
            <a:spAutoFit/>
          </a:bodyPr>
          <a:lstStyle/>
          <a:p>
            <a:r>
              <a:rPr lang="en-US" sz="2800" dirty="0" smtClean="0">
                <a:solidFill>
                  <a:srgbClr val="C00000"/>
                </a:solidFill>
              </a:rPr>
              <a:t>Ant</a:t>
            </a:r>
            <a:endParaRPr lang="en-US" sz="2800" dirty="0">
              <a:solidFill>
                <a:srgbClr val="C00000"/>
              </a:solidFill>
            </a:endParaRPr>
          </a:p>
        </p:txBody>
      </p:sp>
      <p:sp>
        <p:nvSpPr>
          <p:cNvPr id="10" name="Rectangle 9"/>
          <p:cNvSpPr/>
          <p:nvPr/>
        </p:nvSpPr>
        <p:spPr>
          <a:xfrm>
            <a:off x="2057400" y="1588480"/>
            <a:ext cx="5029200" cy="3668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57400" y="4636480"/>
            <a:ext cx="1447800" cy="584775"/>
          </a:xfrm>
          <a:prstGeom prst="rect">
            <a:avLst/>
          </a:prstGeom>
          <a:noFill/>
        </p:spPr>
        <p:txBody>
          <a:bodyPr wrap="square" rtlCol="0">
            <a:spAutoFit/>
          </a:bodyPr>
          <a:lstStyle/>
          <a:p>
            <a:r>
              <a:rPr lang="en-US" sz="3200" dirty="0" smtClean="0"/>
              <a:t>JVM</a:t>
            </a:r>
            <a:endParaRPr lang="en-US" sz="3200" dirty="0"/>
          </a:p>
        </p:txBody>
      </p:sp>
      <p:sp>
        <p:nvSpPr>
          <p:cNvPr id="12" name="Rectangle 11"/>
          <p:cNvSpPr/>
          <p:nvPr/>
        </p:nvSpPr>
        <p:spPr>
          <a:xfrm>
            <a:off x="2362200" y="1969480"/>
            <a:ext cx="20574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38400" y="2350480"/>
            <a:ext cx="1676400" cy="523220"/>
          </a:xfrm>
          <a:prstGeom prst="rect">
            <a:avLst/>
          </a:prstGeom>
          <a:noFill/>
        </p:spPr>
        <p:txBody>
          <a:bodyPr wrap="square" rtlCol="0">
            <a:spAutoFit/>
          </a:bodyPr>
          <a:lstStyle/>
          <a:p>
            <a:r>
              <a:rPr lang="en-US" sz="2800" dirty="0" smtClean="0">
                <a:solidFill>
                  <a:schemeClr val="tx2"/>
                </a:solidFill>
              </a:rPr>
              <a:t>Eclipse</a:t>
            </a:r>
            <a:endParaRPr lang="en-US" sz="2800" dirty="0">
              <a:solidFill>
                <a:schemeClr val="tx2"/>
              </a:solidFill>
            </a:endParaRPr>
          </a:p>
        </p:txBody>
      </p:sp>
      <p:sp>
        <p:nvSpPr>
          <p:cNvPr id="14" name="Slide Number Placeholder 13"/>
          <p:cNvSpPr>
            <a:spLocks noGrp="1"/>
          </p:cNvSpPr>
          <p:nvPr>
            <p:ph type="sldNum" sz="quarter" idx="12"/>
          </p:nvPr>
        </p:nvSpPr>
        <p:spPr/>
        <p:txBody>
          <a:bodyPr/>
          <a:lstStyle/>
          <a:p>
            <a:fld id="{7A189499-133A-41BE-BDE9-2ED6721C880E}" type="slidenum">
              <a:rPr lang="en-US" smtClean="0"/>
              <a:pPr/>
              <a:t>20</a:t>
            </a:fld>
            <a:r>
              <a:rPr lang="en-US" dirty="0" smtClean="0"/>
              <a:t>/28</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8200" y="4026880"/>
            <a:ext cx="1981200" cy="838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48200" y="4331680"/>
            <a:ext cx="838200" cy="523220"/>
          </a:xfrm>
          <a:prstGeom prst="rect">
            <a:avLst/>
          </a:prstGeom>
          <a:noFill/>
        </p:spPr>
        <p:txBody>
          <a:bodyPr wrap="square" rtlCol="0">
            <a:spAutoFit/>
          </a:bodyPr>
          <a:lstStyle/>
          <a:p>
            <a:r>
              <a:rPr lang="en-US" sz="2800" dirty="0" smtClean="0">
                <a:solidFill>
                  <a:srgbClr val="C00000"/>
                </a:solidFill>
              </a:rPr>
              <a:t>Ant</a:t>
            </a:r>
            <a:endParaRPr lang="en-US" sz="2800" dirty="0">
              <a:solidFill>
                <a:srgbClr val="C00000"/>
              </a:solidFill>
            </a:endParaRPr>
          </a:p>
        </p:txBody>
      </p:sp>
      <p:sp>
        <p:nvSpPr>
          <p:cNvPr id="6" name="Rectangle 5"/>
          <p:cNvSpPr/>
          <p:nvPr/>
        </p:nvSpPr>
        <p:spPr>
          <a:xfrm>
            <a:off x="2057400" y="1588480"/>
            <a:ext cx="5029200" cy="3668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7400" y="4636480"/>
            <a:ext cx="1447800" cy="584775"/>
          </a:xfrm>
          <a:prstGeom prst="rect">
            <a:avLst/>
          </a:prstGeom>
          <a:noFill/>
        </p:spPr>
        <p:txBody>
          <a:bodyPr wrap="square" rtlCol="0">
            <a:spAutoFit/>
          </a:bodyPr>
          <a:lstStyle/>
          <a:p>
            <a:r>
              <a:rPr lang="en-US" sz="3200" dirty="0" smtClean="0"/>
              <a:t>JVM</a:t>
            </a:r>
            <a:endParaRPr lang="en-US" sz="3200" dirty="0"/>
          </a:p>
        </p:txBody>
      </p:sp>
      <p:sp>
        <p:nvSpPr>
          <p:cNvPr id="8" name="Rectangle 7"/>
          <p:cNvSpPr/>
          <p:nvPr/>
        </p:nvSpPr>
        <p:spPr>
          <a:xfrm>
            <a:off x="2362200" y="1969480"/>
            <a:ext cx="20574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38400" y="2350480"/>
            <a:ext cx="1676400" cy="523220"/>
          </a:xfrm>
          <a:prstGeom prst="rect">
            <a:avLst/>
          </a:prstGeom>
          <a:noFill/>
        </p:spPr>
        <p:txBody>
          <a:bodyPr wrap="square" rtlCol="0">
            <a:spAutoFit/>
          </a:bodyPr>
          <a:lstStyle/>
          <a:p>
            <a:r>
              <a:rPr lang="en-US" sz="2800" dirty="0" smtClean="0">
                <a:solidFill>
                  <a:schemeClr val="tx2"/>
                </a:solidFill>
              </a:rPr>
              <a:t>Eclipse</a:t>
            </a:r>
            <a:endParaRPr lang="en-US" sz="2800" dirty="0">
              <a:solidFill>
                <a:schemeClr val="tx2"/>
              </a:solidFill>
            </a:endParaRPr>
          </a:p>
        </p:txBody>
      </p:sp>
      <p:sp>
        <p:nvSpPr>
          <p:cNvPr id="10" name="TextBox 9"/>
          <p:cNvSpPr txBox="1"/>
          <p:nvPr/>
        </p:nvSpPr>
        <p:spPr>
          <a:xfrm>
            <a:off x="4724400" y="4026880"/>
            <a:ext cx="1905000" cy="461665"/>
          </a:xfrm>
          <a:prstGeom prst="rect">
            <a:avLst/>
          </a:prstGeom>
          <a:noFill/>
        </p:spPr>
        <p:txBody>
          <a:bodyPr wrap="square" rtlCol="0">
            <a:spAutoFit/>
          </a:bodyPr>
          <a:lstStyle/>
          <a:p>
            <a:r>
              <a:rPr lang="en-US" sz="2400" dirty="0" err="1" smtClean="0"/>
              <a:t>System.exit</a:t>
            </a:r>
            <a:r>
              <a:rPr lang="en-US" sz="2400" dirty="0" smtClean="0"/>
              <a:t>()</a:t>
            </a:r>
            <a:endParaRPr lang="en-US" sz="2400" dirty="0"/>
          </a:p>
        </p:txBody>
      </p:sp>
      <p:sp>
        <p:nvSpPr>
          <p:cNvPr id="11" name="Multiply 10"/>
          <p:cNvSpPr/>
          <p:nvPr/>
        </p:nvSpPr>
        <p:spPr>
          <a:xfrm>
            <a:off x="4800600" y="3798280"/>
            <a:ext cx="1676400" cy="12954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1676400" y="4255480"/>
            <a:ext cx="1676400" cy="12954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2438400" y="1817080"/>
            <a:ext cx="1676400" cy="12954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p:cNvSpPr>
            <a:spLocks noGrp="1"/>
          </p:cNvSpPr>
          <p:nvPr>
            <p:ph type="title"/>
          </p:nvPr>
        </p:nvSpPr>
        <p:spPr/>
        <p:txBody>
          <a:bodyPr>
            <a:normAutofit/>
          </a:bodyPr>
          <a:lstStyle/>
          <a:p>
            <a:r>
              <a:rPr lang="en-US" dirty="0" smtClean="0"/>
              <a:t>Enforcing Architectural Constraints</a:t>
            </a:r>
            <a:endParaRPr lang="en-US" dirty="0"/>
          </a:p>
        </p:txBody>
      </p:sp>
      <p:sp>
        <p:nvSpPr>
          <p:cNvPr id="14" name="Slide Number Placeholder 13"/>
          <p:cNvSpPr>
            <a:spLocks noGrp="1"/>
          </p:cNvSpPr>
          <p:nvPr>
            <p:ph type="sldNum" sz="quarter" idx="12"/>
          </p:nvPr>
        </p:nvSpPr>
        <p:spPr/>
        <p:txBody>
          <a:bodyPr/>
          <a:lstStyle/>
          <a:p>
            <a:fld id="{7A189499-133A-41BE-BDE9-2ED6721C880E}" type="slidenum">
              <a:rPr lang="en-US" smtClean="0"/>
              <a:pPr/>
              <a:t>21</a:t>
            </a:fld>
            <a:r>
              <a:rPr lang="en-US" dirty="0" smtClean="0"/>
              <a:t>/28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aper.png"/>
          <p:cNvPicPr>
            <a:picLocks noChangeAspect="1"/>
          </p:cNvPicPr>
          <p:nvPr/>
        </p:nvPicPr>
        <p:blipFill>
          <a:blip r:embed="rId3" cstate="print"/>
          <a:stretch>
            <a:fillRect/>
          </a:stretch>
        </p:blipFill>
        <p:spPr>
          <a:xfrm>
            <a:off x="457200" y="1905000"/>
            <a:ext cx="3733800" cy="3429000"/>
          </a:xfrm>
          <a:prstGeom prst="rect">
            <a:avLst/>
          </a:prstGeom>
        </p:spPr>
      </p:pic>
      <p:sp>
        <p:nvSpPr>
          <p:cNvPr id="7" name="TextBox 6"/>
          <p:cNvSpPr txBox="1"/>
          <p:nvPr/>
        </p:nvSpPr>
        <p:spPr>
          <a:xfrm>
            <a:off x="1246407" y="2438400"/>
            <a:ext cx="2590800" cy="523220"/>
          </a:xfrm>
          <a:prstGeom prst="rect">
            <a:avLst/>
          </a:prstGeom>
          <a:noFill/>
        </p:spPr>
        <p:txBody>
          <a:bodyPr wrap="square" rtlCol="0">
            <a:spAutoFit/>
          </a:bodyPr>
          <a:lstStyle/>
          <a:p>
            <a:r>
              <a:rPr lang="en-US" sz="2800" dirty="0" smtClean="0">
                <a:latin typeface="Calibri" pitchFamily="34" charset="0"/>
              </a:rPr>
              <a:t>Permission List</a:t>
            </a:r>
            <a:endParaRPr lang="en-US" sz="2800" dirty="0">
              <a:latin typeface="Calibri" pitchFamily="34" charset="0"/>
            </a:endParaRPr>
          </a:p>
        </p:txBody>
      </p:sp>
      <p:sp>
        <p:nvSpPr>
          <p:cNvPr id="8" name="TextBox 7"/>
          <p:cNvSpPr txBox="1"/>
          <p:nvPr/>
        </p:nvSpPr>
        <p:spPr>
          <a:xfrm>
            <a:off x="4343400" y="2971800"/>
            <a:ext cx="1219200" cy="646331"/>
          </a:xfrm>
          <a:prstGeom prst="rect">
            <a:avLst/>
          </a:prstGeom>
          <a:noFill/>
        </p:spPr>
        <p:txBody>
          <a:bodyPr wrap="square" rtlCol="0">
            <a:spAutoFit/>
          </a:bodyPr>
          <a:lstStyle/>
          <a:p>
            <a:r>
              <a:rPr lang="en-US" sz="3600" dirty="0" smtClean="0"/>
              <a:t>vs.</a:t>
            </a:r>
            <a:endParaRPr lang="en-US" sz="3600" dirty="0"/>
          </a:p>
        </p:txBody>
      </p:sp>
      <p:pic>
        <p:nvPicPr>
          <p:cNvPr id="15362" name="Picture 2" descr="Image result for black paper"/>
          <p:cNvPicPr>
            <a:picLocks noChangeAspect="1" noChangeArrowheads="1"/>
          </p:cNvPicPr>
          <p:nvPr/>
        </p:nvPicPr>
        <p:blipFill>
          <a:blip r:embed="rId4" cstate="print"/>
          <a:srcRect/>
          <a:stretch>
            <a:fillRect/>
          </a:stretch>
        </p:blipFill>
        <p:spPr bwMode="auto">
          <a:xfrm>
            <a:off x="5638800" y="2070054"/>
            <a:ext cx="2590800" cy="3140122"/>
          </a:xfrm>
          <a:prstGeom prst="rect">
            <a:avLst/>
          </a:prstGeom>
          <a:noFill/>
        </p:spPr>
      </p:pic>
      <p:sp>
        <p:nvSpPr>
          <p:cNvPr id="9" name="TextBox 8"/>
          <p:cNvSpPr txBox="1"/>
          <p:nvPr/>
        </p:nvSpPr>
        <p:spPr>
          <a:xfrm>
            <a:off x="5638800" y="2438400"/>
            <a:ext cx="3505200" cy="954107"/>
          </a:xfrm>
          <a:prstGeom prst="rect">
            <a:avLst/>
          </a:prstGeom>
          <a:noFill/>
        </p:spPr>
        <p:txBody>
          <a:bodyPr wrap="square" rtlCol="0">
            <a:spAutoFit/>
          </a:bodyPr>
          <a:lstStyle/>
          <a:p>
            <a:r>
              <a:rPr lang="en-US" sz="2800" dirty="0" smtClean="0">
                <a:solidFill>
                  <a:schemeClr val="bg1"/>
                </a:solidFill>
              </a:rPr>
              <a:t>Forbidden </a:t>
            </a:r>
          </a:p>
          <a:p>
            <a:r>
              <a:rPr lang="en-US" sz="2800" dirty="0" smtClean="0">
                <a:solidFill>
                  <a:schemeClr val="bg1"/>
                </a:solidFill>
              </a:rPr>
              <a:t>List</a:t>
            </a:r>
            <a:endParaRPr lang="en-US" sz="2800" dirty="0">
              <a:solidFill>
                <a:schemeClr val="bg1"/>
              </a:solidFill>
            </a:endParaRPr>
          </a:p>
        </p:txBody>
      </p:sp>
      <p:sp>
        <p:nvSpPr>
          <p:cNvPr id="10" name="Slide Number Placeholder 9"/>
          <p:cNvSpPr>
            <a:spLocks noGrp="1"/>
          </p:cNvSpPr>
          <p:nvPr>
            <p:ph type="sldNum" sz="quarter" idx="12"/>
          </p:nvPr>
        </p:nvSpPr>
        <p:spPr/>
        <p:txBody>
          <a:bodyPr/>
          <a:lstStyle/>
          <a:p>
            <a:fld id="{7A189499-133A-41BE-BDE9-2ED6721C880E}" type="slidenum">
              <a:rPr lang="en-US" smtClean="0"/>
              <a:pPr/>
              <a:t>22</a:t>
            </a:fld>
            <a:r>
              <a:rPr lang="en-US" dirty="0" smtClean="0"/>
              <a:t>/28</a:t>
            </a:r>
            <a:endParaRPr lang="en-US" dirty="0"/>
          </a:p>
        </p:txBody>
      </p:sp>
      <p:sp>
        <p:nvSpPr>
          <p:cNvPr id="11" name="Title 1"/>
          <p:cNvSpPr>
            <a:spLocks noGrp="1"/>
          </p:cNvSpPr>
          <p:nvPr>
            <p:ph type="title"/>
          </p:nvPr>
        </p:nvSpPr>
        <p:spPr>
          <a:xfrm>
            <a:off x="457200" y="274638"/>
            <a:ext cx="8229600" cy="1143000"/>
          </a:xfrm>
        </p:spPr>
        <p:txBody>
          <a:bodyPr>
            <a:normAutofit/>
          </a:bodyPr>
          <a:lstStyle/>
          <a:p>
            <a:pPr algn="l"/>
            <a:r>
              <a:rPr lang="en-US" dirty="0" smtClean="0"/>
              <a:t>Weakening the Security Manager?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fenselessList.png"/>
          <p:cNvPicPr>
            <a:picLocks noChangeAspect="1"/>
          </p:cNvPicPr>
          <p:nvPr/>
        </p:nvPicPr>
        <p:blipFill>
          <a:blip r:embed="rId2" cstate="print"/>
          <a:stretch>
            <a:fillRect/>
          </a:stretch>
        </p:blipFill>
        <p:spPr>
          <a:xfrm>
            <a:off x="2362200" y="228600"/>
            <a:ext cx="4266629" cy="3199971"/>
          </a:xfrm>
          <a:prstGeom prst="rect">
            <a:avLst/>
          </a:prstGeom>
        </p:spPr>
      </p:pic>
      <p:sp>
        <p:nvSpPr>
          <p:cNvPr id="3" name="Content Placeholder 2"/>
          <p:cNvSpPr>
            <a:spLocks noGrp="1"/>
          </p:cNvSpPr>
          <p:nvPr>
            <p:ph idx="1"/>
          </p:nvPr>
        </p:nvSpPr>
        <p:spPr>
          <a:xfrm>
            <a:off x="381000" y="3200400"/>
            <a:ext cx="8534400" cy="4525963"/>
          </a:xfrm>
        </p:spPr>
        <p:txBody>
          <a:bodyPr/>
          <a:lstStyle/>
          <a:p>
            <a:pPr>
              <a:buNone/>
            </a:pPr>
            <a:r>
              <a:rPr lang="en-US" dirty="0" smtClean="0"/>
              <a:t>&lt;</a:t>
            </a:r>
            <a:r>
              <a:rPr lang="en-US" dirty="0" smtClean="0">
                <a:solidFill>
                  <a:srgbClr val="0070C0"/>
                </a:solidFill>
              </a:rPr>
              <a:t>permissions</a:t>
            </a:r>
            <a:r>
              <a:rPr lang="en-US" dirty="0" smtClean="0"/>
              <a:t>&gt;</a:t>
            </a:r>
          </a:p>
          <a:p>
            <a:pPr>
              <a:buNone/>
            </a:pPr>
            <a:r>
              <a:rPr lang="en-US" dirty="0" smtClean="0"/>
              <a:t> 	&lt;</a:t>
            </a:r>
            <a:r>
              <a:rPr lang="en-US" dirty="0" smtClean="0">
                <a:solidFill>
                  <a:srgbClr val="0070C0"/>
                </a:solidFill>
              </a:rPr>
              <a:t>grant</a:t>
            </a:r>
            <a:r>
              <a:rPr lang="en-US" dirty="0" smtClean="0"/>
              <a:t> class=”</a:t>
            </a:r>
            <a:r>
              <a:rPr lang="en-US" dirty="0" err="1" smtClean="0">
                <a:solidFill>
                  <a:srgbClr val="00B050"/>
                </a:solidFill>
              </a:rPr>
              <a:t>java.security.AllPermission</a:t>
            </a:r>
            <a:r>
              <a:rPr lang="en-US" dirty="0" smtClean="0"/>
              <a:t>”/&gt;</a:t>
            </a:r>
          </a:p>
          <a:p>
            <a:pPr>
              <a:buNone/>
            </a:pPr>
            <a:r>
              <a:rPr lang="en-US" dirty="0" smtClean="0"/>
              <a:t>	&lt;</a:t>
            </a:r>
            <a:r>
              <a:rPr lang="en-US" dirty="0" smtClean="0">
                <a:solidFill>
                  <a:srgbClr val="0070C0"/>
                </a:solidFill>
              </a:rPr>
              <a:t>revoke</a:t>
            </a:r>
            <a:r>
              <a:rPr lang="en-US" dirty="0" smtClean="0"/>
              <a:t> class=“</a:t>
            </a:r>
            <a:r>
              <a:rPr lang="en-US" dirty="0" err="1" smtClean="0">
                <a:solidFill>
                  <a:srgbClr val="00B050"/>
                </a:solidFill>
              </a:rPr>
              <a:t>java.util.PropertyPermission</a:t>
            </a:r>
            <a:r>
              <a:rPr lang="en-US" dirty="0" smtClean="0"/>
              <a:t>”/&gt;</a:t>
            </a:r>
          </a:p>
          <a:p>
            <a:pPr>
              <a:buNone/>
            </a:pPr>
            <a:r>
              <a:rPr lang="en-US" dirty="0" smtClean="0"/>
              <a:t>&lt;</a:t>
            </a:r>
            <a:r>
              <a:rPr lang="en-US" dirty="0" smtClean="0">
                <a:solidFill>
                  <a:srgbClr val="0070C0"/>
                </a:solidFill>
              </a:rPr>
              <a:t>permissions</a:t>
            </a:r>
            <a:r>
              <a:rPr lang="en-US" dirty="0" smtClean="0"/>
              <a:t>&gt;</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23</a:t>
            </a:fld>
            <a:r>
              <a:rPr lang="en-US" dirty="0" smtClean="0"/>
              <a:t>/28</a:t>
            </a:r>
            <a:endParaRPr lang="en-US" dirty="0"/>
          </a:p>
        </p:txBody>
      </p:sp>
      <p:sp>
        <p:nvSpPr>
          <p:cNvPr id="6" name="TextBox 5"/>
          <p:cNvSpPr txBox="1"/>
          <p:nvPr/>
        </p:nvSpPr>
        <p:spPr>
          <a:xfrm>
            <a:off x="381000" y="6248400"/>
            <a:ext cx="7467600" cy="461665"/>
          </a:xfrm>
          <a:prstGeom prst="rect">
            <a:avLst/>
          </a:prstGeom>
          <a:noFill/>
        </p:spPr>
        <p:txBody>
          <a:bodyPr wrap="square" rtlCol="0">
            <a:spAutoFit/>
          </a:bodyPr>
          <a:lstStyle/>
          <a:p>
            <a:r>
              <a:rPr lang="en-US" sz="2400" dirty="0" smtClean="0"/>
              <a:t>[https://ant.apache.org/manual/Types/permissions.html]</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Takeaways from empirical study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Applications interact with the sandbox for non security related reasons</a:t>
            </a:r>
          </a:p>
          <a:p>
            <a:pPr lvl="1"/>
            <a:r>
              <a:rPr lang="en-US" dirty="0" smtClean="0"/>
              <a:t>Harder to design exploit mitigations</a:t>
            </a:r>
          </a:p>
          <a:p>
            <a:pPr lvl="1"/>
            <a:endParaRPr lang="en-US" dirty="0" smtClean="0"/>
          </a:p>
          <a:p>
            <a:r>
              <a:rPr lang="en-US" dirty="0" smtClean="0"/>
              <a:t>Sandbox complexity and flexibility leads to insecurity</a:t>
            </a:r>
          </a:p>
          <a:p>
            <a:endParaRPr lang="en-US" dirty="0" smtClean="0"/>
          </a:p>
          <a:p>
            <a:r>
              <a:rPr lang="en-US" dirty="0" smtClean="0"/>
              <a:t>A majority of applications in the dataset (78%) never change the security manager if a self-protecting security manager is set</a:t>
            </a:r>
          </a:p>
        </p:txBody>
      </p:sp>
      <p:sp>
        <p:nvSpPr>
          <p:cNvPr id="4" name="Slide Number Placeholder 3"/>
          <p:cNvSpPr>
            <a:spLocks noGrp="1"/>
          </p:cNvSpPr>
          <p:nvPr>
            <p:ph type="sldNum" sz="quarter" idx="12"/>
          </p:nvPr>
        </p:nvSpPr>
        <p:spPr/>
        <p:txBody>
          <a:bodyPr/>
          <a:lstStyle/>
          <a:p>
            <a:fld id="{7A189499-133A-41BE-BDE9-2ED6721C880E}" type="slidenum">
              <a:rPr lang="en-US" smtClean="0"/>
              <a:pPr/>
              <a:t>24</a:t>
            </a:fld>
            <a:r>
              <a:rPr lang="en-US" dirty="0" smtClean="0"/>
              <a:t>/28</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Empirical validation</a:t>
            </a:r>
            <a:endParaRPr lang="en-US" dirty="0"/>
          </a:p>
        </p:txBody>
      </p:sp>
      <p:sp>
        <p:nvSpPr>
          <p:cNvPr id="5" name="Text Placeholder 4"/>
          <p:cNvSpPr>
            <a:spLocks noGrp="1"/>
          </p:cNvSpPr>
          <p:nvPr>
            <p:ph type="body" idx="1"/>
          </p:nvPr>
        </p:nvSpPr>
        <p:spPr>
          <a:xfrm>
            <a:off x="685800" y="1676400"/>
            <a:ext cx="7772400" cy="1500187"/>
          </a:xfrm>
        </p:spPr>
        <p:txBody>
          <a:bodyPr>
            <a:normAutofit/>
          </a:bodyPr>
          <a:lstStyle/>
          <a:p>
            <a:r>
              <a:rPr lang="en-US" sz="3200" dirty="0" smtClean="0"/>
              <a:t>Can we differentiate benign and malicious applications?</a:t>
            </a:r>
            <a:endParaRPr lang="en-US" sz="3200"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25</a:t>
            </a:fld>
            <a:r>
              <a:rPr lang="en-US" dirty="0" smtClean="0"/>
              <a:t>/28</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Detection Rules</a:t>
            </a:r>
            <a:endParaRPr lang="en-US" dirty="0"/>
          </a:p>
        </p:txBody>
      </p:sp>
      <p:sp>
        <p:nvSpPr>
          <p:cNvPr id="3" name="Content Placeholder 2"/>
          <p:cNvSpPr>
            <a:spLocks noGrp="1"/>
          </p:cNvSpPr>
          <p:nvPr>
            <p:ph idx="1"/>
          </p:nvPr>
        </p:nvSpPr>
        <p:spPr>
          <a:xfrm>
            <a:off x="914400" y="1600200"/>
            <a:ext cx="7848600" cy="4525963"/>
          </a:xfrm>
        </p:spPr>
        <p:txBody>
          <a:bodyPr/>
          <a:lstStyle/>
          <a:p>
            <a:pPr>
              <a:buNone/>
            </a:pPr>
            <a:r>
              <a:rPr lang="en-US" dirty="0" smtClean="0"/>
              <a:t>Privilege Escalation Rule: If a self-protecting security manager is set, a class cannot load a more privileged class.</a:t>
            </a:r>
          </a:p>
          <a:p>
            <a:pPr>
              <a:buNone/>
            </a:pPr>
            <a:endParaRPr lang="en-US" dirty="0" smtClean="0"/>
          </a:p>
          <a:p>
            <a:pPr>
              <a:buNone/>
            </a:pPr>
            <a:r>
              <a:rPr lang="en-US" dirty="0" smtClean="0"/>
              <a:t>Security Manager Rule: Once a self-protecting security manager is set, the manager cannot change </a:t>
            </a:r>
          </a:p>
        </p:txBody>
      </p:sp>
      <p:sp>
        <p:nvSpPr>
          <p:cNvPr id="5" name="Slide Number Placeholder 4"/>
          <p:cNvSpPr>
            <a:spLocks noGrp="1"/>
          </p:cNvSpPr>
          <p:nvPr>
            <p:ph type="sldNum" sz="quarter" idx="12"/>
          </p:nvPr>
        </p:nvSpPr>
        <p:spPr/>
        <p:txBody>
          <a:bodyPr/>
          <a:lstStyle/>
          <a:p>
            <a:fld id="{7A189499-133A-41BE-BDE9-2ED6721C880E}" type="slidenum">
              <a:rPr lang="en-US" smtClean="0"/>
              <a:pPr/>
              <a:t>26</a:t>
            </a:fld>
            <a:r>
              <a:rPr lang="en-US" dirty="0" smtClean="0"/>
              <a:t>/28</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0" y="1676400"/>
          <a:ext cx="6096000" cy="40792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CVE-ID</a:t>
                      </a:r>
                      <a:endParaRPr lang="en-US" dirty="0"/>
                    </a:p>
                  </a:txBody>
                  <a:tcPr/>
                </a:tc>
                <a:tc>
                  <a:txBody>
                    <a:bodyPr/>
                    <a:lstStyle/>
                    <a:p>
                      <a:r>
                        <a:rPr lang="en-US" dirty="0" smtClean="0"/>
                        <a:t>Privilege</a:t>
                      </a:r>
                      <a:r>
                        <a:rPr lang="en-US" baseline="0" dirty="0" smtClean="0"/>
                        <a:t> Escalation</a:t>
                      </a:r>
                      <a:endParaRPr lang="en-US" dirty="0"/>
                    </a:p>
                  </a:txBody>
                  <a:tcPr/>
                </a:tc>
                <a:tc>
                  <a:txBody>
                    <a:bodyPr/>
                    <a:lstStyle/>
                    <a:p>
                      <a:r>
                        <a:rPr lang="en-US" dirty="0" smtClean="0"/>
                        <a:t>Security Manager</a:t>
                      </a:r>
                      <a:endParaRPr lang="en-US" dirty="0"/>
                    </a:p>
                  </a:txBody>
                  <a:tcPr/>
                </a:tc>
              </a:tr>
              <a:tr h="370840">
                <a:tc>
                  <a:txBody>
                    <a:bodyPr/>
                    <a:lstStyle/>
                    <a:p>
                      <a:r>
                        <a:rPr lang="en-US" dirty="0" smtClean="0"/>
                        <a:t>2011-3544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Succeeded</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2012-0507</a:t>
                      </a:r>
                      <a:endParaRPr lang="en-US" dirty="0"/>
                    </a:p>
                  </a:txBody>
                  <a:tcPr/>
                </a:tc>
                <a:tc>
                  <a:txBody>
                    <a:bodyPr/>
                    <a:lstStyle/>
                    <a:p>
                      <a:r>
                        <a:rPr lang="en-US" dirty="0" smtClean="0"/>
                        <a:t>Attack</a:t>
                      </a:r>
                      <a:r>
                        <a:rPr lang="en-US" baseline="0" dirty="0" smtClean="0"/>
                        <a:t> </a:t>
                      </a:r>
                      <a:r>
                        <a:rPr lang="en-US" dirty="0" smtClean="0"/>
                        <a:t>Blocked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2012-4681</a:t>
                      </a:r>
                      <a:endParaRPr lang="en-US" dirty="0"/>
                    </a:p>
                  </a:txBody>
                  <a:tcPr/>
                </a:tc>
                <a:tc>
                  <a:txBody>
                    <a:bodyPr/>
                    <a:lstStyle/>
                    <a:p>
                      <a:r>
                        <a:rPr lang="en-US" dirty="0" smtClean="0"/>
                        <a:t>Attack</a:t>
                      </a:r>
                      <a:r>
                        <a:rPr lang="en-US" baseline="0" dirty="0" smtClean="0"/>
                        <a:t> Succeeded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2012-5076</a:t>
                      </a:r>
                      <a:endParaRPr lang="en-US" dirty="0"/>
                    </a:p>
                  </a:txBody>
                  <a:tcPr/>
                </a:tc>
                <a:tc>
                  <a:txBody>
                    <a:bodyPr/>
                    <a:lstStyle/>
                    <a:p>
                      <a:r>
                        <a:rPr lang="en-US" dirty="0" smtClean="0"/>
                        <a:t>Attack</a:t>
                      </a:r>
                      <a:r>
                        <a:rPr lang="en-US" baseline="0" dirty="0" smtClean="0"/>
                        <a:t> Succeeded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2013-0422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a:t>
                      </a:r>
                      <a:r>
                        <a:rPr lang="en-US" dirty="0" smtClean="0"/>
                        <a:t>Blocked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2013-0431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a:t>
                      </a:r>
                      <a:r>
                        <a:rPr lang="en-US" dirty="0" smtClean="0"/>
                        <a:t>Blocked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2013-1488</a:t>
                      </a:r>
                      <a:endParaRPr lang="en-US" dirty="0"/>
                    </a:p>
                  </a:txBody>
                  <a:tcPr/>
                </a:tc>
                <a:tc>
                  <a:txBody>
                    <a:bodyPr/>
                    <a:lstStyle/>
                    <a:p>
                      <a:r>
                        <a:rPr lang="en-US" dirty="0" smtClean="0"/>
                        <a:t>Attack</a:t>
                      </a:r>
                      <a:r>
                        <a:rPr lang="en-US" baseline="0" dirty="0" smtClean="0"/>
                        <a:t> Succeeded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2013-2423</a:t>
                      </a:r>
                      <a:endParaRPr lang="en-US" dirty="0"/>
                    </a:p>
                  </a:txBody>
                  <a:tcPr/>
                </a:tc>
                <a:tc>
                  <a:txBody>
                    <a:bodyPr/>
                    <a:lstStyle/>
                    <a:p>
                      <a:r>
                        <a:rPr lang="en-US" dirty="0" smtClean="0"/>
                        <a:t>Attack</a:t>
                      </a:r>
                      <a:r>
                        <a:rPr lang="en-US" baseline="0" dirty="0" smtClean="0"/>
                        <a:t> Succeeded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2013-2460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a:t>
                      </a:r>
                      <a:r>
                        <a:rPr lang="en-US" dirty="0" smtClean="0"/>
                        <a:t>Blocked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r h="370840">
                <a:tc>
                  <a:txBody>
                    <a:bodyPr/>
                    <a:lstStyle/>
                    <a:p>
                      <a:r>
                        <a:rPr lang="en-US" dirty="0" smtClean="0"/>
                        <a:t>2013-2465</a:t>
                      </a:r>
                      <a:endParaRPr lang="en-US" dirty="0"/>
                    </a:p>
                  </a:txBody>
                  <a:tcPr/>
                </a:tc>
                <a:tc>
                  <a:txBody>
                    <a:bodyPr/>
                    <a:lstStyle/>
                    <a:p>
                      <a:r>
                        <a:rPr lang="en-US" dirty="0" smtClean="0"/>
                        <a:t>Attack</a:t>
                      </a:r>
                      <a:r>
                        <a:rPr lang="en-US" baseline="0" dirty="0" smtClean="0"/>
                        <a:t> Succeeded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a:t>
                      </a:r>
                      <a:r>
                        <a:rPr lang="en-US" baseline="0" dirty="0" smtClean="0"/>
                        <a:t> Blocked</a:t>
                      </a:r>
                      <a:endParaRPr lang="en-US" dirty="0" smtClean="0"/>
                    </a:p>
                  </a:txBody>
                  <a:tcPr/>
                </a:tc>
              </a:tr>
            </a:tbl>
          </a:graphicData>
        </a:graphic>
      </p:graphicFrame>
      <p:sp>
        <p:nvSpPr>
          <p:cNvPr id="5" name="Title 4"/>
          <p:cNvSpPr>
            <a:spLocks noGrp="1"/>
          </p:cNvSpPr>
          <p:nvPr>
            <p:ph type="title"/>
          </p:nvPr>
        </p:nvSpPr>
        <p:spPr/>
        <p:txBody>
          <a:bodyPr/>
          <a:lstStyle/>
          <a:p>
            <a:pPr algn="l"/>
            <a:r>
              <a:rPr lang="en-US" dirty="0" smtClean="0"/>
              <a:t>Validation Results</a:t>
            </a:r>
            <a:endParaRPr lang="en-US" dirty="0"/>
          </a:p>
        </p:txBody>
      </p:sp>
      <p:sp>
        <p:nvSpPr>
          <p:cNvPr id="3" name="Slide Number Placeholder 2"/>
          <p:cNvSpPr>
            <a:spLocks noGrp="1"/>
          </p:cNvSpPr>
          <p:nvPr>
            <p:ph type="sldNum" sz="quarter" idx="12"/>
          </p:nvPr>
        </p:nvSpPr>
        <p:spPr/>
        <p:txBody>
          <a:bodyPr/>
          <a:lstStyle/>
          <a:p>
            <a:fld id="{7A189499-133A-41BE-BDE9-2ED6721C880E}" type="slidenum">
              <a:rPr lang="en-US" smtClean="0"/>
              <a:pPr/>
              <a:t>27</a:t>
            </a:fld>
            <a:r>
              <a:rPr lang="en-US" dirty="0" smtClean="0"/>
              <a:t>/28</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Conclusion – Importance of Investigating Security Tools</a:t>
            </a:r>
            <a:endParaRPr lang="en-US" dirty="0"/>
          </a:p>
        </p:txBody>
      </p:sp>
      <p:sp>
        <p:nvSpPr>
          <p:cNvPr id="3" name="Content Placeholder 2"/>
          <p:cNvSpPr>
            <a:spLocks noGrp="1"/>
          </p:cNvSpPr>
          <p:nvPr>
            <p:ph idx="1"/>
          </p:nvPr>
        </p:nvSpPr>
        <p:spPr/>
        <p:txBody>
          <a:bodyPr>
            <a:normAutofit fontScale="85000" lnSpcReduction="20000"/>
          </a:bodyPr>
          <a:lstStyle/>
          <a:p>
            <a:r>
              <a:rPr lang="en-US" sz="3600" dirty="0" smtClean="0"/>
              <a:t>Improve security mechanisms: Java’s flexibility and complexity leads to misuse.</a:t>
            </a:r>
          </a:p>
          <a:p>
            <a:r>
              <a:rPr lang="en-US" sz="3600" dirty="0" smtClean="0"/>
              <a:t>Possible language features: People use the security manager for non-security reasons, such as preventing sub-applications from exiting; Java would benefit from supporting these features separately.</a:t>
            </a:r>
          </a:p>
          <a:p>
            <a:r>
              <a:rPr lang="en-US" sz="3600" dirty="0" smtClean="0"/>
              <a:t>Differentiate malicious and benign code: a language-level tool that notices when privilege escalation/weakening of security manager occurs could catch future exploits. </a:t>
            </a:r>
          </a:p>
          <a:p>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28</a:t>
            </a:fld>
            <a:r>
              <a:rPr lang="en-US" dirty="0" smtClean="0"/>
              <a:t>/28</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Motivation</a:t>
            </a:r>
            <a:endParaRPr lang="en-US" dirty="0"/>
          </a:p>
        </p:txBody>
      </p:sp>
      <p:pic>
        <p:nvPicPr>
          <p:cNvPr id="5" name="Picture 2" descr="http://securityintelligence.com/wp-content/uploads/2014/02/Figure-4-Exploitation-of-application-vulnerabilities.png"/>
          <p:cNvPicPr>
            <a:picLocks noChangeAspect="1" noChangeArrowheads="1"/>
          </p:cNvPicPr>
          <p:nvPr/>
        </p:nvPicPr>
        <p:blipFill>
          <a:blip r:embed="rId3" cstate="print"/>
          <a:srcRect/>
          <a:stretch>
            <a:fillRect/>
          </a:stretch>
        </p:blipFill>
        <p:spPr bwMode="auto">
          <a:xfrm>
            <a:off x="4953000" y="1447800"/>
            <a:ext cx="3962400" cy="3219451"/>
          </a:xfrm>
          <a:prstGeom prst="rect">
            <a:avLst/>
          </a:prstGeom>
          <a:noFill/>
        </p:spPr>
      </p:pic>
      <p:sp>
        <p:nvSpPr>
          <p:cNvPr id="6" name="Rectangle 5"/>
          <p:cNvSpPr/>
          <p:nvPr/>
        </p:nvSpPr>
        <p:spPr>
          <a:xfrm>
            <a:off x="5410200" y="4800600"/>
            <a:ext cx="3429000" cy="951131"/>
          </a:xfrm>
          <a:prstGeom prst="rect">
            <a:avLst/>
          </a:prstGeom>
        </p:spPr>
        <p:txBody>
          <a:bodyPr wrap="square">
            <a:spAutoFit/>
          </a:bodyPr>
          <a:lstStyle/>
          <a:p>
            <a:r>
              <a:rPr lang="en-US" dirty="0" smtClean="0"/>
              <a:t>Average cost of data breach for a company: $3.5 million – </a:t>
            </a:r>
            <a:r>
              <a:rPr lang="en-US" dirty="0" err="1" smtClean="0"/>
              <a:t>Ponemon</a:t>
            </a:r>
            <a:r>
              <a:rPr lang="en-US" dirty="0" smtClean="0"/>
              <a:t> Institute (2014)</a:t>
            </a:r>
            <a:endParaRPr lang="en-US" dirty="0"/>
          </a:p>
        </p:txBody>
      </p:sp>
      <p:sp>
        <p:nvSpPr>
          <p:cNvPr id="10" name="TextBox 9"/>
          <p:cNvSpPr txBox="1"/>
          <p:nvPr/>
        </p:nvSpPr>
        <p:spPr>
          <a:xfrm>
            <a:off x="1066800" y="4572000"/>
            <a:ext cx="2286000" cy="646331"/>
          </a:xfrm>
          <a:prstGeom prst="rect">
            <a:avLst/>
          </a:prstGeom>
          <a:noFill/>
        </p:spPr>
        <p:txBody>
          <a:bodyPr wrap="square" rtlCol="0">
            <a:spAutoFit/>
          </a:bodyPr>
          <a:lstStyle/>
          <a:p>
            <a:r>
              <a:rPr lang="en-US" dirty="0" err="1" smtClean="0"/>
              <a:t>Kaspersky</a:t>
            </a:r>
            <a:r>
              <a:rPr lang="en-US" dirty="0" smtClean="0"/>
              <a:t> Security Bulletin 2014</a:t>
            </a:r>
            <a:endParaRPr lang="en-US" dirty="0"/>
          </a:p>
        </p:txBody>
      </p:sp>
      <p:graphicFrame>
        <p:nvGraphicFramePr>
          <p:cNvPr id="11" name="Chart 10"/>
          <p:cNvGraphicFramePr/>
          <p:nvPr/>
        </p:nvGraphicFramePr>
        <p:xfrm>
          <a:off x="304800" y="1600200"/>
          <a:ext cx="4648200" cy="2997200"/>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p:cNvSpPr>
            <a:spLocks noGrp="1"/>
          </p:cNvSpPr>
          <p:nvPr>
            <p:ph type="sldNum" sz="quarter" idx="12"/>
          </p:nvPr>
        </p:nvSpPr>
        <p:spPr/>
        <p:txBody>
          <a:bodyPr/>
          <a:lstStyle/>
          <a:p>
            <a:fld id="{7A189499-133A-41BE-BDE9-2ED6721C880E}"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archiexpo.com/images_ae/photo-g/55991-4343019.jpg"/>
          <p:cNvPicPr>
            <a:picLocks noChangeAspect="1" noChangeArrowheads="1"/>
          </p:cNvPicPr>
          <p:nvPr/>
        </p:nvPicPr>
        <p:blipFill>
          <a:blip r:embed="rId3" cstate="print"/>
          <a:srcRect/>
          <a:stretch>
            <a:fillRect/>
          </a:stretch>
        </p:blipFill>
        <p:spPr bwMode="auto">
          <a:xfrm>
            <a:off x="533400" y="1524000"/>
            <a:ext cx="8153400" cy="4993607"/>
          </a:xfrm>
          <a:prstGeom prst="rect">
            <a:avLst/>
          </a:prstGeom>
          <a:noFill/>
        </p:spPr>
      </p:pic>
      <p:sp>
        <p:nvSpPr>
          <p:cNvPr id="4" name="Slide Number Placeholder 3"/>
          <p:cNvSpPr>
            <a:spLocks noGrp="1"/>
          </p:cNvSpPr>
          <p:nvPr>
            <p:ph type="sldNum" sz="quarter" idx="12"/>
          </p:nvPr>
        </p:nvSpPr>
        <p:spPr>
          <a:xfrm>
            <a:off x="6553200" y="6324600"/>
            <a:ext cx="2133600" cy="396875"/>
          </a:xfrm>
        </p:spPr>
        <p:txBody>
          <a:bodyPr/>
          <a:lstStyle/>
          <a:p>
            <a:fld id="{7A189499-133A-41BE-BDE9-2ED6721C880E}" type="slidenum">
              <a:rPr lang="en-US" smtClean="0"/>
              <a:pPr/>
              <a:t>3</a:t>
            </a:fld>
            <a:r>
              <a:rPr lang="en-US" dirty="0" smtClean="0"/>
              <a:t>/28</a:t>
            </a:r>
            <a:endParaRPr lang="en-US" dirty="0"/>
          </a:p>
        </p:txBody>
      </p:sp>
      <p:sp>
        <p:nvSpPr>
          <p:cNvPr id="6" name="TextBox 5"/>
          <p:cNvSpPr txBox="1"/>
          <p:nvPr/>
        </p:nvSpPr>
        <p:spPr>
          <a:xfrm>
            <a:off x="3352800" y="2590800"/>
            <a:ext cx="2667000" cy="1754326"/>
          </a:xfrm>
          <a:prstGeom prst="rect">
            <a:avLst/>
          </a:prstGeom>
          <a:noFill/>
        </p:spPr>
        <p:txBody>
          <a:bodyPr wrap="square" rtlCol="0">
            <a:spAutoFit/>
          </a:bodyPr>
          <a:lstStyle/>
          <a:p>
            <a:r>
              <a:rPr lang="en-US" sz="3600" dirty="0" err="1" smtClean="0"/>
              <a:t>Untrusted</a:t>
            </a:r>
            <a:r>
              <a:rPr lang="en-US" sz="3600" dirty="0" smtClean="0"/>
              <a:t> Java Applications</a:t>
            </a:r>
            <a:endParaRPr lang="en-US" sz="3600" dirty="0"/>
          </a:p>
        </p:txBody>
      </p:sp>
      <p:sp>
        <p:nvSpPr>
          <p:cNvPr id="7" name="Title 1"/>
          <p:cNvSpPr>
            <a:spLocks noGrp="1"/>
          </p:cNvSpPr>
          <p:nvPr>
            <p:ph type="title"/>
          </p:nvPr>
        </p:nvSpPr>
        <p:spPr>
          <a:xfrm>
            <a:off x="457200" y="228600"/>
            <a:ext cx="8229600" cy="1143000"/>
          </a:xfrm>
        </p:spPr>
        <p:txBody>
          <a:bodyPr/>
          <a:lstStyle/>
          <a:p>
            <a:pPr algn="l"/>
            <a:r>
              <a:rPr lang="en-US" dirty="0" smtClean="0"/>
              <a:t>Java Sandbox</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 Exploits</a:t>
            </a:r>
            <a:endParaRPr lang="en-US" dirty="0"/>
          </a:p>
        </p:txBody>
      </p:sp>
      <p:sp>
        <p:nvSpPr>
          <p:cNvPr id="3" name="Content Placeholder 2"/>
          <p:cNvSpPr>
            <a:spLocks noGrp="1"/>
          </p:cNvSpPr>
          <p:nvPr>
            <p:ph idx="1"/>
          </p:nvPr>
        </p:nvSpPr>
        <p:spPr>
          <a:xfrm>
            <a:off x="914400" y="1600200"/>
            <a:ext cx="8229600" cy="4525963"/>
          </a:xfrm>
        </p:spPr>
        <p:txBody>
          <a:bodyPr/>
          <a:lstStyle/>
          <a:p>
            <a:r>
              <a:rPr lang="en-US" dirty="0" smtClean="0"/>
              <a:t>First find a vulnerable entry point</a:t>
            </a:r>
          </a:p>
          <a:p>
            <a:r>
              <a:rPr lang="en-US" dirty="0" smtClean="0"/>
              <a:t>Compromise system security </a:t>
            </a:r>
          </a:p>
          <a:p>
            <a:pPr lvl="1"/>
            <a:r>
              <a:rPr lang="en-US" dirty="0" smtClean="0"/>
              <a:t>Turn off the sandbox</a:t>
            </a:r>
          </a:p>
          <a:p>
            <a:pPr lvl="2"/>
            <a:r>
              <a:rPr lang="en-US" dirty="0" err="1" smtClean="0"/>
              <a:t>System.setSecurityManager</a:t>
            </a:r>
            <a:r>
              <a:rPr lang="en-US" dirty="0" smtClean="0"/>
              <a:t>(null)</a:t>
            </a:r>
          </a:p>
          <a:p>
            <a:pPr lvl="1">
              <a:buNone/>
            </a:pP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Backwards Compatibility Tests</a:t>
            </a:r>
            <a:endParaRPr lang="en-US" dirty="0"/>
          </a:p>
        </p:txBody>
      </p:sp>
      <p:sp>
        <p:nvSpPr>
          <p:cNvPr id="3" name="Content Placeholder 2"/>
          <p:cNvSpPr>
            <a:spLocks noGrp="1"/>
          </p:cNvSpPr>
          <p:nvPr>
            <p:ph idx="1"/>
          </p:nvPr>
        </p:nvSpPr>
        <p:spPr>
          <a:xfrm>
            <a:off x="457200" y="3581400"/>
            <a:ext cx="8229600" cy="2544763"/>
          </a:xfrm>
        </p:spPr>
        <p:txBody>
          <a:bodyPr/>
          <a:lstStyle/>
          <a:p>
            <a:pPr>
              <a:buNone/>
            </a:pPr>
            <a:r>
              <a:rPr lang="en-US" dirty="0" smtClean="0"/>
              <a:t>6 Java Web Start applications</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31</a:t>
            </a:fld>
            <a:r>
              <a:rPr lang="en-US" dirty="0" smtClean="0"/>
              <a:t>/21</a:t>
            </a:r>
            <a:endParaRPr lang="en-US" dirty="0"/>
          </a:p>
        </p:txBody>
      </p:sp>
      <p:pic>
        <p:nvPicPr>
          <p:cNvPr id="7170" name="Picture 2" descr="the DaCapo benchmark suite"/>
          <p:cNvPicPr>
            <a:picLocks noChangeAspect="1" noChangeArrowheads="1"/>
          </p:cNvPicPr>
          <p:nvPr/>
        </p:nvPicPr>
        <p:blipFill>
          <a:blip r:embed="rId3" cstate="print"/>
          <a:srcRect/>
          <a:stretch>
            <a:fillRect/>
          </a:stretch>
        </p:blipFill>
        <p:spPr bwMode="auto">
          <a:xfrm>
            <a:off x="304801" y="1752601"/>
            <a:ext cx="7010400" cy="1548616"/>
          </a:xfrm>
          <a:prstGeom prst="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211763"/>
          </a:xfrm>
        </p:spPr>
        <p:txBody>
          <a:bodyPr>
            <a:normAutofit fontScale="92500" lnSpcReduction="10000"/>
          </a:bodyPr>
          <a:lstStyle/>
          <a:p>
            <a:pPr marL="514350" indent="-514350">
              <a:buAutoNum type="arabicPlain" startAt="691"/>
            </a:pPr>
            <a:r>
              <a:rPr lang="en-US" dirty="0" smtClean="0"/>
              <a:t>   </a:t>
            </a:r>
            <a:r>
              <a:rPr lang="en-US" dirty="0" err="1" smtClean="0"/>
              <a:t>System.setSecurityManager</a:t>
            </a:r>
            <a:r>
              <a:rPr lang="en-US" dirty="0" smtClean="0"/>
              <a:t>(</a:t>
            </a:r>
            <a:r>
              <a:rPr lang="en-US" dirty="0" smtClean="0">
                <a:solidFill>
                  <a:srgbClr val="0070C0"/>
                </a:solidFill>
              </a:rPr>
              <a:t>new</a:t>
            </a:r>
            <a:r>
              <a:rPr lang="en-US" dirty="0" smtClean="0"/>
              <a:t>       </a:t>
            </a:r>
          </a:p>
          <a:p>
            <a:pPr marL="514350" indent="-514350">
              <a:buNone/>
            </a:pPr>
            <a:r>
              <a:rPr lang="en-US" dirty="0" smtClean="0"/>
              <a:t>              </a:t>
            </a:r>
            <a:r>
              <a:rPr lang="en-US" dirty="0" err="1" smtClean="0"/>
              <a:t>AntSecurityManager</a:t>
            </a:r>
            <a:r>
              <a:rPr lang="en-US" dirty="0" smtClean="0"/>
              <a:t> (</a:t>
            </a:r>
            <a:r>
              <a:rPr lang="en-US" dirty="0" err="1" smtClean="0"/>
              <a:t>originalSM</a:t>
            </a:r>
            <a:r>
              <a:rPr lang="en-US" dirty="0" smtClean="0"/>
              <a:t>, </a:t>
            </a:r>
          </a:p>
          <a:p>
            <a:pPr marL="514350" indent="-514350">
              <a:buNone/>
            </a:pPr>
            <a:r>
              <a:rPr lang="en-US" dirty="0" smtClean="0"/>
              <a:t>              </a:t>
            </a:r>
            <a:r>
              <a:rPr lang="en-US" dirty="0" err="1" smtClean="0"/>
              <a:t>Thread.currentThread</a:t>
            </a:r>
            <a:r>
              <a:rPr lang="en-US" dirty="0" smtClean="0"/>
              <a:t>()));</a:t>
            </a:r>
          </a:p>
          <a:p>
            <a:pPr>
              <a:buNone/>
            </a:pPr>
            <a:r>
              <a:rPr lang="en-US" dirty="0" smtClean="0"/>
              <a:t>703    </a:t>
            </a:r>
            <a:r>
              <a:rPr lang="en-US" dirty="0" smtClean="0">
                <a:solidFill>
                  <a:srgbClr val="C00000"/>
                </a:solidFill>
              </a:rPr>
              <a:t>// ... execute Ant ...</a:t>
            </a:r>
          </a:p>
          <a:p>
            <a:pPr>
              <a:buNone/>
            </a:pPr>
            <a:r>
              <a:rPr lang="en-US" dirty="0" smtClean="0"/>
              <a:t>723    </a:t>
            </a:r>
            <a:r>
              <a:rPr lang="en-US" dirty="0" smtClean="0">
                <a:solidFill>
                  <a:srgbClr val="0070C0"/>
                </a:solidFill>
              </a:rPr>
              <a:t>finally</a:t>
            </a:r>
            <a:r>
              <a:rPr lang="en-US" dirty="0" smtClean="0"/>
              <a:t> {</a:t>
            </a:r>
          </a:p>
          <a:p>
            <a:pPr>
              <a:buNone/>
            </a:pPr>
            <a:r>
              <a:rPr lang="en-US" dirty="0" smtClean="0"/>
              <a:t>724        </a:t>
            </a:r>
            <a:r>
              <a:rPr lang="en-US" dirty="0" smtClean="0">
                <a:solidFill>
                  <a:srgbClr val="C00000"/>
                </a:solidFill>
              </a:rPr>
              <a:t>// ...</a:t>
            </a:r>
          </a:p>
          <a:p>
            <a:pPr>
              <a:buNone/>
            </a:pPr>
            <a:r>
              <a:rPr lang="en-US" dirty="0" smtClean="0"/>
              <a:t>725        </a:t>
            </a:r>
            <a:r>
              <a:rPr lang="en-US" dirty="0" smtClean="0">
                <a:solidFill>
                  <a:srgbClr val="0070C0"/>
                </a:solidFill>
              </a:rPr>
              <a:t>if</a:t>
            </a:r>
            <a:r>
              <a:rPr lang="en-US" dirty="0" smtClean="0"/>
              <a:t> (</a:t>
            </a:r>
            <a:r>
              <a:rPr lang="en-US" dirty="0" err="1" smtClean="0"/>
              <a:t>System.getSecurityManager</a:t>
            </a:r>
            <a:r>
              <a:rPr lang="en-US" dirty="0" smtClean="0"/>
              <a:t>() </a:t>
            </a:r>
            <a:r>
              <a:rPr lang="en-US" dirty="0" err="1" smtClean="0">
                <a:solidFill>
                  <a:srgbClr val="0070C0"/>
                </a:solidFill>
              </a:rPr>
              <a:t>instanceof</a:t>
            </a:r>
            <a:endParaRPr lang="en-US" dirty="0" smtClean="0">
              <a:solidFill>
                <a:srgbClr val="0070C0"/>
              </a:solidFill>
            </a:endParaRPr>
          </a:p>
          <a:p>
            <a:pPr>
              <a:buNone/>
            </a:pPr>
            <a:r>
              <a:rPr lang="en-US" dirty="0" smtClean="0"/>
              <a:t>                       </a:t>
            </a:r>
            <a:r>
              <a:rPr lang="en-US" dirty="0" err="1" smtClean="0"/>
              <a:t>AntSecurityManager</a:t>
            </a:r>
            <a:r>
              <a:rPr lang="en-US" dirty="0" smtClean="0"/>
              <a:t> ) {</a:t>
            </a:r>
          </a:p>
          <a:p>
            <a:pPr>
              <a:buNone/>
            </a:pPr>
            <a:r>
              <a:rPr lang="en-US" dirty="0" smtClean="0"/>
              <a:t>726            </a:t>
            </a:r>
            <a:r>
              <a:rPr lang="en-US" dirty="0" err="1" smtClean="0"/>
              <a:t>System.setSecurityManager</a:t>
            </a:r>
            <a:r>
              <a:rPr lang="en-US" dirty="0" smtClean="0"/>
              <a:t>(</a:t>
            </a:r>
            <a:r>
              <a:rPr lang="en-US" dirty="0" err="1" smtClean="0"/>
              <a:t>originalSM</a:t>
            </a:r>
            <a:r>
              <a:rPr lang="en-US" dirty="0" smtClean="0"/>
              <a:t>);</a:t>
            </a:r>
          </a:p>
          <a:p>
            <a:pPr>
              <a:buNone/>
            </a:pPr>
            <a:r>
              <a:rPr lang="en-US" dirty="0" smtClean="0"/>
              <a:t>727      }</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32</a:t>
            </a:fld>
            <a:r>
              <a:rPr lang="en-US" dirty="0" smtClean="0"/>
              <a:t>/21</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33400" y="457200"/>
            <a:ext cx="8229600" cy="4525963"/>
          </a:xfrm>
        </p:spPr>
        <p:txBody>
          <a:bodyPr/>
          <a:lstStyle/>
          <a:p>
            <a:pPr>
              <a:buNone/>
            </a:pPr>
            <a:r>
              <a:rPr lang="en-US" dirty="0" smtClean="0"/>
              <a:t>	Importance of investigating how security tools are used in practice</a:t>
            </a:r>
          </a:p>
          <a:p>
            <a:pPr>
              <a:buNone/>
            </a:pPr>
            <a:endParaRPr lang="en-US" dirty="0" smtClean="0"/>
          </a:p>
          <a:p>
            <a:pPr lvl="2"/>
            <a:r>
              <a:rPr lang="en-US" sz="2800" dirty="0" smtClean="0"/>
              <a:t>Design more intuitive security mechanisms</a:t>
            </a:r>
          </a:p>
          <a:p>
            <a:pPr lvl="2"/>
            <a:r>
              <a:rPr lang="en-US" sz="2800" dirty="0" smtClean="0"/>
              <a:t>Possible language features</a:t>
            </a:r>
          </a:p>
          <a:p>
            <a:pPr lvl="2"/>
            <a:r>
              <a:rPr lang="en-US" sz="2800" dirty="0" smtClean="0"/>
              <a:t>Differentiate between malicious and benign code        </a:t>
            </a:r>
          </a:p>
          <a:p>
            <a:pPr lvl="2"/>
            <a:endParaRPr lang="en-US" sz="2800" dirty="0" smtClean="0"/>
          </a:p>
        </p:txBody>
      </p:sp>
      <p:sp>
        <p:nvSpPr>
          <p:cNvPr id="3" name="Slide Number Placeholder 2"/>
          <p:cNvSpPr>
            <a:spLocks noGrp="1"/>
          </p:cNvSpPr>
          <p:nvPr>
            <p:ph type="sldNum" sz="quarter" idx="12"/>
          </p:nvPr>
        </p:nvSpPr>
        <p:spPr/>
        <p:txBody>
          <a:bodyPr/>
          <a:lstStyle/>
          <a:p>
            <a:fld id="{7A189499-133A-41BE-BDE9-2ED6721C880E}" type="slidenum">
              <a:rPr lang="en-US" smtClean="0"/>
              <a:pPr/>
              <a:t>33</a:t>
            </a:fld>
            <a:r>
              <a:rPr lang="en-US" dirty="0" smtClean="0"/>
              <a:t>/21</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freemind"/>
          <p:cNvPicPr>
            <a:picLocks noChangeAspect="1" noChangeArrowheads="1"/>
          </p:cNvPicPr>
          <p:nvPr/>
        </p:nvPicPr>
        <p:blipFill>
          <a:blip r:embed="rId2" cstate="print"/>
          <a:srcRect/>
          <a:stretch>
            <a:fillRect/>
          </a:stretch>
        </p:blipFill>
        <p:spPr bwMode="auto">
          <a:xfrm>
            <a:off x="3352800" y="1981200"/>
            <a:ext cx="2404533" cy="2705100"/>
          </a:xfrm>
          <a:prstGeom prst="rect">
            <a:avLst/>
          </a:prstGeom>
          <a:noFill/>
        </p:spPr>
      </p:pic>
      <p:sp>
        <p:nvSpPr>
          <p:cNvPr id="3" name="Slide Number Placeholder 2"/>
          <p:cNvSpPr>
            <a:spLocks noGrp="1"/>
          </p:cNvSpPr>
          <p:nvPr>
            <p:ph type="sldNum" sz="quarter" idx="12"/>
          </p:nvPr>
        </p:nvSpPr>
        <p:spPr/>
        <p:txBody>
          <a:bodyPr/>
          <a:lstStyle/>
          <a:p>
            <a:fld id="{7A189499-133A-41BE-BDE9-2ED6721C880E}" type="slidenum">
              <a:rPr lang="en-US" smtClean="0"/>
              <a:pPr/>
              <a:t>34</a:t>
            </a:fld>
            <a:r>
              <a:rPr lang="en-US" dirty="0" smtClean="0"/>
              <a:t>/21</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a:xfrm>
            <a:off x="914400" y="1600200"/>
            <a:ext cx="7620000" cy="4525963"/>
          </a:xfrm>
        </p:spPr>
        <p:txBody>
          <a:bodyPr>
            <a:normAutofit lnSpcReduction="10000"/>
          </a:bodyPr>
          <a:lstStyle/>
          <a:p>
            <a:r>
              <a:rPr lang="en-US" dirty="0" smtClean="0"/>
              <a:t>Developers use the sandbox for many reasons, not all security related</a:t>
            </a:r>
          </a:p>
          <a:p>
            <a:pPr lvl="1"/>
            <a:r>
              <a:rPr lang="en-US" dirty="0" smtClean="0"/>
              <a:t>Harder to design exploit mitigations</a:t>
            </a:r>
          </a:p>
          <a:p>
            <a:endParaRPr lang="en-US" dirty="0" smtClean="0"/>
          </a:p>
          <a:p>
            <a:r>
              <a:rPr lang="en-US" dirty="0" smtClean="0"/>
              <a:t>Sandbox complexity and flexibility leads to insecurity</a:t>
            </a:r>
          </a:p>
          <a:p>
            <a:endParaRPr lang="en-US" dirty="0" smtClean="0"/>
          </a:p>
          <a:p>
            <a:r>
              <a:rPr lang="en-US" dirty="0" smtClean="0"/>
              <a:t>Applications which set a self-protecting security manager can be further protected</a:t>
            </a:r>
          </a:p>
          <a:p>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35</a:t>
            </a:fld>
            <a:r>
              <a:rPr lang="en-US" dirty="0" smtClean="0"/>
              <a:t>/21</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DefenselessList.png"/>
          <p:cNvPicPr>
            <a:picLocks noChangeAspect="1"/>
          </p:cNvPicPr>
          <p:nvPr/>
        </p:nvPicPr>
        <p:blipFill>
          <a:blip r:embed="rId2" cstate="print"/>
          <a:stretch>
            <a:fillRect/>
          </a:stretch>
        </p:blipFill>
        <p:spPr>
          <a:xfrm>
            <a:off x="4648200" y="3429000"/>
            <a:ext cx="4266629" cy="3199971"/>
          </a:xfrm>
          <a:prstGeom prst="rect">
            <a:avLst/>
          </a:prstGeom>
        </p:spPr>
      </p:pic>
      <p:pic>
        <p:nvPicPr>
          <p:cNvPr id="16" name="Picture 15" descr="SystemExitCall.png"/>
          <p:cNvPicPr>
            <a:picLocks noChangeAspect="1"/>
          </p:cNvPicPr>
          <p:nvPr/>
        </p:nvPicPr>
        <p:blipFill>
          <a:blip r:embed="rId3" cstate="print"/>
          <a:stretch>
            <a:fillRect/>
          </a:stretch>
        </p:blipFill>
        <p:spPr>
          <a:xfrm>
            <a:off x="4343400" y="533400"/>
            <a:ext cx="4495229" cy="3371422"/>
          </a:xfrm>
          <a:prstGeom prst="rect">
            <a:avLst/>
          </a:prstGeom>
        </p:spPr>
      </p:pic>
      <p:pic>
        <p:nvPicPr>
          <p:cNvPr id="6" name="Picture 5" descr="IntendedSandbox.png"/>
          <p:cNvPicPr>
            <a:picLocks noChangeAspect="1"/>
          </p:cNvPicPr>
          <p:nvPr/>
        </p:nvPicPr>
        <p:blipFill>
          <a:blip r:embed="rId4" cstate="print"/>
          <a:stretch>
            <a:fillRect/>
          </a:stretch>
        </p:blipFill>
        <p:spPr>
          <a:xfrm>
            <a:off x="685800" y="685800"/>
            <a:ext cx="3657029" cy="2742772"/>
          </a:xfrm>
          <a:prstGeom prst="rect">
            <a:avLst/>
          </a:prstGeom>
        </p:spPr>
      </p:pic>
      <p:sp>
        <p:nvSpPr>
          <p:cNvPr id="8" name="Slide Number Placeholder 7"/>
          <p:cNvSpPr>
            <a:spLocks noGrp="1"/>
          </p:cNvSpPr>
          <p:nvPr>
            <p:ph type="sldNum" sz="quarter" idx="12"/>
          </p:nvPr>
        </p:nvSpPr>
        <p:spPr/>
        <p:txBody>
          <a:bodyPr/>
          <a:lstStyle/>
          <a:p>
            <a:fld id="{7A189499-133A-41BE-BDE9-2ED6721C880E}" type="slidenum">
              <a:rPr lang="en-US" smtClean="0"/>
              <a:pPr/>
              <a:t>36</a:t>
            </a:fld>
            <a:r>
              <a:rPr lang="en-US" dirty="0" smtClean="0"/>
              <a:t>/21</a:t>
            </a:r>
            <a:endParaRPr lang="en-US" dirty="0"/>
          </a:p>
        </p:txBody>
      </p:sp>
      <p:pic>
        <p:nvPicPr>
          <p:cNvPr id="10" name="Picture 9" descr="BlackListWhiteList.png"/>
          <p:cNvPicPr>
            <a:picLocks noChangeAspect="1"/>
          </p:cNvPicPr>
          <p:nvPr/>
        </p:nvPicPr>
        <p:blipFill>
          <a:blip r:embed="rId5" cstate="print"/>
          <a:stretch>
            <a:fillRect/>
          </a:stretch>
        </p:blipFill>
        <p:spPr>
          <a:xfrm>
            <a:off x="381000" y="3428571"/>
            <a:ext cx="4267200" cy="320040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descr="Paper.png"/>
          <p:cNvPicPr>
            <a:picLocks noChangeAspect="1"/>
          </p:cNvPicPr>
          <p:nvPr/>
        </p:nvPicPr>
        <p:blipFill>
          <a:blip r:embed="rId3" cstate="print"/>
          <a:stretch>
            <a:fillRect/>
          </a:stretch>
        </p:blipFill>
        <p:spPr>
          <a:xfrm>
            <a:off x="304800" y="1676400"/>
            <a:ext cx="3487411" cy="3487411"/>
          </a:xfrm>
          <a:prstGeom prst="rect">
            <a:avLst/>
          </a:prstGeom>
        </p:spPr>
      </p:pic>
      <p:pic>
        <p:nvPicPr>
          <p:cNvPr id="1038" name="Picture 14" descr="http://thumbs.dreamstime.com/z/scroll-08-1671156.jpg"/>
          <p:cNvPicPr>
            <a:picLocks noChangeAspect="1" noChangeArrowheads="1"/>
          </p:cNvPicPr>
          <p:nvPr/>
        </p:nvPicPr>
        <p:blipFill>
          <a:blip r:embed="rId4" cstate="print"/>
          <a:srcRect r="7505"/>
          <a:stretch>
            <a:fillRect/>
          </a:stretch>
        </p:blipFill>
        <p:spPr bwMode="auto">
          <a:xfrm>
            <a:off x="1524000" y="3048000"/>
            <a:ext cx="1676400" cy="1880406"/>
          </a:xfrm>
          <a:prstGeom prst="rect">
            <a:avLst/>
          </a:prstGeom>
          <a:noFill/>
        </p:spPr>
      </p:pic>
      <p:sp>
        <p:nvSpPr>
          <p:cNvPr id="5" name="TextBox 4"/>
          <p:cNvSpPr txBox="1"/>
          <p:nvPr/>
        </p:nvSpPr>
        <p:spPr>
          <a:xfrm>
            <a:off x="1676400" y="3048000"/>
            <a:ext cx="1600200" cy="830997"/>
          </a:xfrm>
          <a:prstGeom prst="rect">
            <a:avLst/>
          </a:prstGeom>
          <a:noFill/>
        </p:spPr>
        <p:txBody>
          <a:bodyPr wrap="square" rtlCol="0">
            <a:spAutoFit/>
          </a:bodyPr>
          <a:lstStyle/>
          <a:p>
            <a:r>
              <a:rPr lang="en-US" sz="2400" dirty="0" smtClean="0">
                <a:latin typeface="Monotype Corsiva" pitchFamily="66" charset="0"/>
              </a:rPr>
              <a:t>Permission List</a:t>
            </a:r>
            <a:endParaRPr lang="en-US" sz="2400" dirty="0">
              <a:latin typeface="Monotype Corsiva" pitchFamily="66" charset="0"/>
            </a:endParaRPr>
          </a:p>
        </p:txBody>
      </p:sp>
      <p:sp>
        <p:nvSpPr>
          <p:cNvPr id="1028" name="AutoShape 4" descr="data:image/png;base64,iVBORw0KGgoAAAANSUhEUgAAAOEAAADhCAMAAAAJbSJIAAAAw1BMVEX///8AAADk///u6//h///v//9aWlrx///7+/tCQUnq6er39/f5+fn5///l///y8vLm5ubu7u5AQEDg4OB6enq6urpzc3N9fX2vr6/28/8wMDA1NTVFRUUgICBWVlZlZWWKioqNjY2jo6PLy8smJiZKSkotLS3FxcXU1NSWlpa/v78XFxegoKAODg5PT09sbGxQWlpaZWVMVVVhbm59hYVwenpZWF+hn6x5eH+vrbUAAAkvLjPu6/aMipFoZm+ZlqTT0dsoylhOAAAG+klEQVR4nO3daVvqOBgGYCiUcoCURRah7AIuLM44i8czc874/3/V5E1aEEUFfdrENM9XryvNnTZpSZuYydjY2NjYJJvis1S2Kb9I9WDqB1LaT+1lkuJdXo+fpvM0zTDtXW6jjHYpbDMU2cjMKX2RRpRgm15wXU9E2MqqS6GahLCvUJjNniUgDJQKB+dqhWvKUmRAmVEWlF6vF3ansH+J3iY6nuiC1BvDrhl11rD7yt7cbEaHaCYiHBVjP8yLbJuxcRXzkYQwkR6/n92VEsR8paoU/vomjdNYj6RIWCTZf5nvPwRxFOeY2lMo/NntTpeyM8ZIVCSsiHPYzXUfw854GduhFmqE1VCY6/77SxoncQ3oqoWc+FMSOzE9pioS1rfCXK54L4nDUiyHIuFt8sLSE2Gu+DiXxlhu/jM1whqB7kNhrlv7O77HVC2EuW7pu3xMneAPpUh4ti/M5TIP8uaPr4suwlym9Y98vkHPbmgj5Dd/SQzAdw1FwiuyPOwJc92uHG9mF9BDDfQR8pu/HG96LeShSNjWRMjPony+WSOfUhUJLw4K+XhzvxZG4I1RCMu48o7Ma8Jc90H8nlriiAqFPw4Jt7+nYE9wSzXCS+pt58+n/kWqjwMxoqKIioQ34s737WA2M/lTA3RfVCQ85mUCqCsqvErfC2gKjoTN5IXFwfvCG8yhFAkzZ51h4fWIX8Sgh7e1IuHbuQLeL/QUtowXnpMQNEusp3AKFFJRnQqmLFxW9MhjtPCa12pptHDCazUATdjoKRzzWs2s8MjoKezwWvWMFrZ5rQKkUMG3GG/HfOGI16oBFI61FPZBrxP1FBZ4reZGC4e8VhvQPI2ewk0WNxOlp5C+CS0YLWxkcd/X6ilEfoumpxD5pZaeQuR7Wz2FyPdFegqRM/F6CpHzY3oKkb/pqKzYPnz8cOBCTFHApEOI6jtWqCbpEKLGP42FGpaFC9XqGliWFSaeIlqIKguWivHCMtVqBSrMCpWkmg4hat2llsK6FZ4Q6J0HFrHuC/TxpZ7CmhWeED2FZ0Ah9PkIFrgQdW+FBSmEPh/BcmWFJ8QK1eQCKIQ+xcMihKBFiFaoJpepEK6NFt6ghfHuYvSBmC9sAYXQ+QJYSLgELV2zQjUxX3gOFJb0FYL2VdBXODBYyKBC5KwWKmkQ0gLLmcFCTwpBS7mtUEU8sUjWZKErhAtzhSwNQlrovABtOICcPwclFPas8MhoKPTSIJzwSgVWeGQ0FLppENKGAwFoWwwrVJBQiNqmXUOhnwZhxwpPCPKNOSjpEYK2xbDC5MMcL9M0XOgKYd8Kj4yGwrwVnhaNhaANePQU0kZYqC2GrDD5eJEQtAEP8hs5TKzw1OgndFMhvOWV2oA24LHC5GO+0LfCE4P83hgSthWCNlGywsQjhLR96dBYoZMeIWibKO2EXh4sRH73D4mbHmEBtImSdkLffCGNNAWThXm0ELn+BhG2E4JKRK7dQMQzXuiSsGiFp0Q3oe9EwhGoRM2EzBHCoblCzwpPj2ZCXwgrSCFypd/nw6SwbLDQMV3I74ZCSP/A4xZUJnK15ufjO4YLWV4Kq2ghai3jp+MaLxQXqclCMZIaLXS3Qvp3wG1QqRoJmR8J64YK5ThjstBxYhFOtRF6ecOFUS8kYclIYdQLudAr9cFC1Lrwz2R3Ck0V7k5hJGyCStZE6O2AXFgzT/jkGjVU6DrxCZE7UHw4TzqhFNI/eOyACtdByPaABgr3OqGJQuY4ZgtfAOMQovZJ+UieX6IkZCYJvRc+Ep6ZI/Ty8QuvVQrdAz6ThMw/dAbjEYL22Dgt3ssxxijhgTHUKCFzD1+gUpj58kLmvdIDYxOidmQ6Mm/7eL62kLnOO76vLTzG5/hfVshevT8cFI5Bh01IyGh0ef/0UfJg4SQBIWOuf8TVGQldvBC1b9jBMM897uL8gkImcPkjL86d0PsCQiZwpDsNR82R9xl2LBVC0H5F4rQRTZy5vDx7+WeAV8MHUd93XY9l8MJF62w/tV1KlHqYapgypVKpFHm2No7zXIq3H3c/z/7KwuxVCjqLQcInWa+Xy+VgMJstFr0gCBqNRr8/n9/d3f3G8zvPH5S/KH/yjMeTyeRaZLVaTXnOd2nJ3PBcUi4oVzJRQ4bNJ5utEjWYeDODEo6zcWa9Fk1GjUbNRg236FHTicaj5qMGnM83PMPhsEAZjUaFZRY3q38eq/AzQQnFpytaBiXM1C+os4iOM52uVrxHTSbjcafTabbb7dtbfskUCsPNZt7vNxpB0FvMZoPlcr2OX6jVhiuZYrFSLler9XqJjx58DBGjCR9X+PhycxM24JQaULYgb0LRiJ1mk9qRWpLaUrQmb88hb9Ghdv9XExbRWOUqaFmXjY2NjU2q8z+ebOm9kVyqv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OEAAADhCAMAAAAJbSJIAAAAw1BMVEX///8AAADk///u6//h///v//9aWlrx///7+/tCQUnq6er39/f5+fn5///l///y8vLm5ubu7u5AQEDg4OB6enq6urpzc3N9fX2vr6/28/8wMDA1NTVFRUUgICBWVlZlZWWKioqNjY2jo6PLy8smJiZKSkotLS3FxcXU1NSWlpa/v78XFxegoKAODg5PT09sbGxQWlpaZWVMVVVhbm59hYVwenpZWF+hn6x5eH+vrbUAAAkvLjPu6/aMipFoZm+ZlqTT0dsoylhOAAAG+klEQVR4nO3daVvqOBgGYCiUcoCURRah7AIuLM44i8czc874/3/V5E1aEEUFfdrENM9XryvNnTZpSZuYydjY2NjYJJvis1S2Kb9I9WDqB1LaT+1lkuJdXo+fpvM0zTDtXW6jjHYpbDMU2cjMKX2RRpRgm15wXU9E2MqqS6GahLCvUJjNniUgDJQKB+dqhWvKUmRAmVEWlF6vF3ansH+J3iY6nuiC1BvDrhl11rD7yt7cbEaHaCYiHBVjP8yLbJuxcRXzkYQwkR6/n92VEsR8paoU/vomjdNYj6RIWCTZf5nvPwRxFOeY2lMo/NntTpeyM8ZIVCSsiHPYzXUfw854GduhFmqE1VCY6/77SxoncQ3oqoWc+FMSOzE9pioS1rfCXK54L4nDUiyHIuFt8sLSE2Gu+DiXxlhu/jM1whqB7kNhrlv7O77HVC2EuW7pu3xMneAPpUh4ti/M5TIP8uaPr4suwlym9Y98vkHPbmgj5Dd/SQzAdw1FwiuyPOwJc92uHG9mF9BDDfQR8pu/HG96LeShSNjWRMjPony+WSOfUhUJLw4K+XhzvxZG4I1RCMu48o7Ma8Jc90H8nlriiAqFPw4Jt7+nYE9wSzXCS+pt58+n/kWqjwMxoqKIioQ34s737WA2M/lTA3RfVCQ85mUCqCsqvErfC2gKjoTN5IXFwfvCG8yhFAkzZ51h4fWIX8Sgh7e1IuHbuQLeL/QUtowXnpMQNEusp3AKFFJRnQqmLFxW9MhjtPCa12pptHDCazUATdjoKRzzWs2s8MjoKezwWvWMFrZ5rQKkUMG3GG/HfOGI16oBFI61FPZBrxP1FBZ4reZGC4e8VhvQPI2ewk0WNxOlp5C+CS0YLWxkcd/X6ilEfoumpxD5pZaeQuR7Wz2FyPdFegqRM/F6CpHzY3oKkb/pqKzYPnz8cOBCTFHApEOI6jtWqCbpEKLGP42FGpaFC9XqGliWFSaeIlqIKguWivHCMtVqBSrMCpWkmg4hat2llsK6FZ4Q6J0HFrHuC/TxpZ7CmhWeED2FZ0Ah9PkIFrgQdW+FBSmEPh/BcmWFJ8QK1eQCKIQ+xcMihKBFiFaoJpepEK6NFt6ghfHuYvSBmC9sAYXQ+QJYSLgELV2zQjUxX3gOFJb0FYL2VdBXODBYyKBC5KwWKmkQ0gLLmcFCTwpBS7mtUEU8sUjWZKErhAtzhSwNQlrovABtOICcPwclFPas8MhoKPTSIJzwSgVWeGQ0FLppENKGAwFoWwwrVJBQiNqmXUOhnwZhxwpPCPKNOSjpEYK2xbDC5MMcL9M0XOgKYd8Kj4yGwrwVnhaNhaANePQU0kZYqC2GrDD5eJEQtAEP8hs5TKzw1OgndFMhvOWV2oA24LHC5GO+0LfCE4P83hgSthWCNlGywsQjhLR96dBYoZMeIWibKO2EXh4sRH73D4mbHmEBtImSdkLffCGNNAWThXm0ELn+BhG2E4JKRK7dQMQzXuiSsGiFp0Q3oe9EwhGoRM2EzBHCoblCzwpPj2ZCXwgrSCFypd/nw6SwbLDQMV3I74ZCSP/A4xZUJnK15ufjO4YLWV4Kq2ghai3jp+MaLxQXqclCMZIaLXS3Qvp3wG1QqRoJmR8J64YK5ThjstBxYhFOtRF6ecOFUS8kYclIYdQLudAr9cFC1Lrwz2R3Ck0V7k5hJGyCStZE6O2AXFgzT/jkGjVU6DrxCZE7UHw4TzqhFNI/eOyACtdByPaABgr3OqGJQuY4ZgtfAOMQovZJ+UieX6IkZCYJvRc+Ep6ZI/Ty8QuvVQrdAz6ThMw/dAbjEYL22Dgt3ssxxijhgTHUKCFzD1+gUpj58kLmvdIDYxOidmQ6Mm/7eL62kLnOO76vLTzG5/hfVshevT8cFI5Bh01IyGh0ef/0UfJg4SQBIWOuf8TVGQldvBC1b9jBMM897uL8gkImcPkjL86d0PsCQiZwpDsNR82R9xl2LBVC0H5F4rQRTZy5vDx7+WeAV8MHUd93XY9l8MJF62w/tV1KlHqYapgypVKpFHm2No7zXIq3H3c/z/7KwuxVCjqLQcInWa+Xy+VgMJstFr0gCBqNRr8/n9/d3f3G8zvPH5S/KH/yjMeTyeRaZLVaTXnOd2nJ3PBcUi4oVzJRQ4bNJ5utEjWYeDODEo6zcWa9Fk1GjUbNRg236FHTicaj5qMGnM83PMPhsEAZjUaFZRY3q38eq/AzQQnFpytaBiXM1C+os4iOM52uVrxHTSbjcafTabbb7dtbfskUCsPNZt7vNxpB0FvMZoPlcr2OX6jVhiuZYrFSLler9XqJjx58DBGjCR9X+PhycxM24JQaULYgb0LRiJ1mk9qRWpLaUrQmb88hb9Ghdv9XExbRWOUqaFmXjY2NjU2q8z+ebOm9kVyqv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ata:image/png;base64,iVBORw0KGgoAAAANSUhEUgAAAOEAAADhCAMAAAAJbSJIAAAAw1BMVEX///8AAADk///u6//h///v//9aWlrx///7+/tCQUnq6er39/f5+fn5///l///y8vLm5ubu7u5AQEDg4OB6enq6urpzc3N9fX2vr6/28/8wMDA1NTVFRUUgICBWVlZlZWWKioqNjY2jo6PLy8smJiZKSkotLS3FxcXU1NSWlpa/v78XFxegoKAODg5PT09sbGxQWlpaZWVMVVVhbm59hYVwenpZWF+hn6x5eH+vrbUAAAkvLjPu6/aMipFoZm+ZlqTT0dsoylhOAAAG+klEQVR4nO3daVvqOBgGYCiUcoCURRah7AIuLM44i8czc874/3/V5E1aEEUFfdrENM9XryvNnTZpSZuYydjY2NjYJJvis1S2Kb9I9WDqB1LaT+1lkuJdXo+fpvM0zTDtXW6jjHYpbDMU2cjMKX2RRpRgm15wXU9E2MqqS6GahLCvUJjNniUgDJQKB+dqhWvKUmRAmVEWlF6vF3ansH+J3iY6nuiC1BvDrhl11rD7yt7cbEaHaCYiHBVjP8yLbJuxcRXzkYQwkR6/n92VEsR8paoU/vomjdNYj6RIWCTZf5nvPwRxFOeY2lMo/NntTpeyM8ZIVCSsiHPYzXUfw854GduhFmqE1VCY6/77SxoncQ3oqoWc+FMSOzE9pioS1rfCXK54L4nDUiyHIuFt8sLSE2Gu+DiXxlhu/jM1whqB7kNhrlv7O77HVC2EuW7pu3xMneAPpUh4ti/M5TIP8uaPr4suwlym9Y98vkHPbmgj5Dd/SQzAdw1FwiuyPOwJc92uHG9mF9BDDfQR8pu/HG96LeShSNjWRMjPony+WSOfUhUJLw4K+XhzvxZG4I1RCMu48o7Ma8Jc90H8nlriiAqFPw4Jt7+nYE9wSzXCS+pt58+n/kWqjwMxoqKIioQ34s737WA2M/lTA3RfVCQ85mUCqCsqvErfC2gKjoTN5IXFwfvCG8yhFAkzZ51h4fWIX8Sgh7e1IuHbuQLeL/QUtowXnpMQNEusp3AKFFJRnQqmLFxW9MhjtPCa12pptHDCazUATdjoKRzzWs2s8MjoKezwWvWMFrZ5rQKkUMG3GG/HfOGI16oBFI61FPZBrxP1FBZ4reZGC4e8VhvQPI2ewk0WNxOlp5C+CS0YLWxkcd/X6ilEfoumpxD5pZaeQuR7Wz2FyPdFegqRM/F6CpHzY3oKkb/pqKzYPnz8cOBCTFHApEOI6jtWqCbpEKLGP42FGpaFC9XqGliWFSaeIlqIKguWivHCMtVqBSrMCpWkmg4hat2llsK6FZ4Q6J0HFrHuC/TxpZ7CmhWeED2FZ0Ah9PkIFrgQdW+FBSmEPh/BcmWFJ8QK1eQCKIQ+xcMihKBFiFaoJpepEK6NFt6ghfHuYvSBmC9sAYXQ+QJYSLgELV2zQjUxX3gOFJb0FYL2VdBXODBYyKBC5KwWKmkQ0gLLmcFCTwpBS7mtUEU8sUjWZKErhAtzhSwNQlrovABtOICcPwclFPas8MhoKPTSIJzwSgVWeGQ0FLppENKGAwFoWwwrVJBQiNqmXUOhnwZhxwpPCPKNOSjpEYK2xbDC5MMcL9M0XOgKYd8Kj4yGwrwVnhaNhaANePQU0kZYqC2GrDD5eJEQtAEP8hs5TKzw1OgndFMhvOWV2oA24LHC5GO+0LfCE4P83hgSthWCNlGywsQjhLR96dBYoZMeIWibKO2EXh4sRH73D4mbHmEBtImSdkLffCGNNAWThXm0ELn+BhG2E4JKRK7dQMQzXuiSsGiFp0Q3oe9EwhGoRM2EzBHCoblCzwpPj2ZCXwgrSCFypd/nw6SwbLDQMV3I74ZCSP/A4xZUJnK15ufjO4YLWV4Kq2ghai3jp+MaLxQXqclCMZIaLXS3Qvp3wG1QqRoJmR8J64YK5ThjstBxYhFOtRF6ecOFUS8kYclIYdQLudAr9cFC1Lrwz2R3Ck0V7k5hJGyCStZE6O2AXFgzT/jkGjVU6DrxCZE7UHw4TzqhFNI/eOyACtdByPaABgr3OqGJQuY4ZgtfAOMQovZJ+UieX6IkZCYJvRc+Ep6ZI/Ty8QuvVQrdAz6ThMw/dAbjEYL22Dgt3ssxxijhgTHUKCFzD1+gUpj58kLmvdIDYxOidmQ6Mm/7eL62kLnOO76vLTzG5/hfVshevT8cFI5Bh01IyGh0ef/0UfJg4SQBIWOuf8TVGQldvBC1b9jBMM897uL8gkImcPkjL86d0PsCQiZwpDsNR82R9xl2LBVC0H5F4rQRTZy5vDx7+WeAV8MHUd93XY9l8MJF62w/tV1KlHqYapgypVKpFHm2No7zXIq3H3c/z/7KwuxVCjqLQcInWa+Xy+VgMJstFr0gCBqNRr8/n9/d3f3G8zvPH5S/KH/yjMeTyeRaZLVaTXnOd2nJ3PBcUi4oVzJRQ4bNJ5utEjWYeDODEo6zcWa9Fk1GjUbNRg236FHTicaj5qMGnM83PMPhsEAZjUaFZRY3q38eq/AzQQnFpytaBiXM1C+os4iOM52uVrxHTSbjcafTabbb7dtbfskUCsPNZt7vNxpB0FvMZoPlcr2OX6jVhiuZYrFSLler9XqJjx58DBGjCR9X+PhycxM24JQaULYgb0LRiJ1mk9qRWpLaUrQmb88hb9Ghdv9XExbRWOUqaFmXjY2NjU2q8z+ebOm9kVyqv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Paper clipart free clip art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Paper clipart free clip art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447800" y="2209800"/>
            <a:ext cx="1828800" cy="461665"/>
          </a:xfrm>
          <a:prstGeom prst="rect">
            <a:avLst/>
          </a:prstGeom>
          <a:noFill/>
        </p:spPr>
        <p:txBody>
          <a:bodyPr wrap="square" rtlCol="0">
            <a:spAutoFit/>
          </a:bodyPr>
          <a:lstStyle/>
          <a:p>
            <a:r>
              <a:rPr lang="en-US" sz="2400" dirty="0" smtClean="0"/>
              <a:t>Jar File</a:t>
            </a:r>
            <a:endParaRPr lang="en-US" sz="2400" dirty="0"/>
          </a:p>
        </p:txBody>
      </p:sp>
      <p:sp>
        <p:nvSpPr>
          <p:cNvPr id="14" name="Rectangle 13"/>
          <p:cNvSpPr/>
          <p:nvPr/>
        </p:nvSpPr>
        <p:spPr>
          <a:xfrm>
            <a:off x="533400" y="1371600"/>
            <a:ext cx="8229600" cy="47244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09600" y="5410200"/>
            <a:ext cx="4495800" cy="707886"/>
          </a:xfrm>
          <a:prstGeom prst="rect">
            <a:avLst/>
          </a:prstGeom>
          <a:noFill/>
        </p:spPr>
        <p:txBody>
          <a:bodyPr wrap="square" rtlCol="0">
            <a:spAutoFit/>
          </a:bodyPr>
          <a:lstStyle/>
          <a:p>
            <a:r>
              <a:rPr lang="en-US" sz="4000" dirty="0" smtClean="0">
                <a:solidFill>
                  <a:srgbClr val="002060"/>
                </a:solidFill>
              </a:rPr>
              <a:t>JVM with sandbox</a:t>
            </a:r>
            <a:endParaRPr lang="en-US" sz="4000" dirty="0">
              <a:solidFill>
                <a:srgbClr val="002060"/>
              </a:solidFill>
            </a:endParaRPr>
          </a:p>
        </p:txBody>
      </p:sp>
      <p:pic>
        <p:nvPicPr>
          <p:cNvPr id="1044" name="Picture 20" descr="http://www.decalsplanet.com/img_b/vinyl-decal-sticker-10029.jpg"/>
          <p:cNvPicPr>
            <a:picLocks noChangeAspect="1" noChangeArrowheads="1"/>
          </p:cNvPicPr>
          <p:nvPr/>
        </p:nvPicPr>
        <p:blipFill>
          <a:blip r:embed="rId5" cstate="print"/>
          <a:srcRect/>
          <a:stretch>
            <a:fillRect/>
          </a:stretch>
        </p:blipFill>
        <p:spPr bwMode="auto">
          <a:xfrm>
            <a:off x="4953000" y="1600200"/>
            <a:ext cx="3810000" cy="3810001"/>
          </a:xfrm>
          <a:prstGeom prst="rect">
            <a:avLst/>
          </a:prstGeom>
          <a:noFill/>
        </p:spPr>
      </p:pic>
      <p:sp>
        <p:nvSpPr>
          <p:cNvPr id="19" name="TextBox 18"/>
          <p:cNvSpPr txBox="1"/>
          <p:nvPr/>
        </p:nvSpPr>
        <p:spPr>
          <a:xfrm>
            <a:off x="5105400" y="5029200"/>
            <a:ext cx="3429000" cy="523220"/>
          </a:xfrm>
          <a:prstGeom prst="rect">
            <a:avLst/>
          </a:prstGeom>
          <a:noFill/>
        </p:spPr>
        <p:txBody>
          <a:bodyPr wrap="square" rtlCol="0">
            <a:spAutoFit/>
          </a:bodyPr>
          <a:lstStyle/>
          <a:p>
            <a:r>
              <a:rPr lang="en-US" sz="2800" dirty="0" smtClean="0"/>
              <a:t>Security Manager</a:t>
            </a:r>
            <a:endParaRPr lang="en-US" sz="2800" dirty="0"/>
          </a:p>
        </p:txBody>
      </p:sp>
      <p:sp>
        <p:nvSpPr>
          <p:cNvPr id="16" name="Slide Number Placeholder 15"/>
          <p:cNvSpPr>
            <a:spLocks noGrp="1"/>
          </p:cNvSpPr>
          <p:nvPr>
            <p:ph type="sldNum" sz="quarter" idx="12"/>
          </p:nvPr>
        </p:nvSpPr>
        <p:spPr/>
        <p:txBody>
          <a:bodyPr/>
          <a:lstStyle/>
          <a:p>
            <a:fld id="{7A189499-133A-41BE-BDE9-2ED6721C880E}" type="slidenum">
              <a:rPr lang="en-US" smtClean="0"/>
              <a:pPr/>
              <a:t>37</a:t>
            </a:fld>
            <a:r>
              <a:rPr lang="en-US" dirty="0" smtClean="0"/>
              <a:t>/28</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How is the Java sandbox actually used?</a:t>
            </a:r>
            <a:endParaRPr lang="en-US" dirty="0"/>
          </a:p>
        </p:txBody>
      </p:sp>
      <p:sp>
        <p:nvSpPr>
          <p:cNvPr id="3" name="Content Placeholder 2"/>
          <p:cNvSpPr>
            <a:spLocks noGrp="1"/>
          </p:cNvSpPr>
          <p:nvPr>
            <p:ph idx="1"/>
          </p:nvPr>
        </p:nvSpPr>
        <p:spPr>
          <a:xfrm>
            <a:off x="457200" y="1600201"/>
            <a:ext cx="8229600" cy="2895600"/>
          </a:xfrm>
        </p:spPr>
        <p:txBody>
          <a:bodyPr/>
          <a:lstStyle/>
          <a:p>
            <a:endParaRPr lang="en-US" dirty="0" smtClean="0"/>
          </a:p>
          <a:p>
            <a:endParaRPr lang="en-US" dirty="0" smtClean="0"/>
          </a:p>
          <a:p>
            <a:endParaRPr lang="en-US" dirty="0" smtClean="0"/>
          </a:p>
        </p:txBody>
      </p:sp>
      <p:sp>
        <p:nvSpPr>
          <p:cNvPr id="4" name="TextBox 3"/>
          <p:cNvSpPr txBox="1"/>
          <p:nvPr/>
        </p:nvSpPr>
        <p:spPr>
          <a:xfrm>
            <a:off x="1066800" y="1752600"/>
            <a:ext cx="6705600" cy="2246769"/>
          </a:xfrm>
          <a:prstGeom prst="rect">
            <a:avLst/>
          </a:prstGeom>
          <a:noFill/>
        </p:spPr>
        <p:txBody>
          <a:bodyPr wrap="square" rtlCol="0">
            <a:spAutoFit/>
          </a:bodyPr>
          <a:lstStyle/>
          <a:p>
            <a:r>
              <a:rPr lang="en-US" sz="2800" dirty="0" smtClean="0"/>
              <a:t>Li Gong, the primary designer of the Java</a:t>
            </a:r>
          </a:p>
          <a:p>
            <a:r>
              <a:rPr lang="en-US" sz="2800" dirty="0" smtClean="0"/>
              <a:t>security architecture stated he didn’t know how  extensively the “fined grained access </a:t>
            </a:r>
            <a:r>
              <a:rPr lang="en-US" sz="2800" smtClean="0"/>
              <a:t>control mechanism</a:t>
            </a:r>
            <a:r>
              <a:rPr lang="en-US" sz="2800" dirty="0" smtClean="0"/>
              <a:t>” (i.e. the Java sandbox) is used.</a:t>
            </a:r>
            <a:endParaRPr lang="en-US" sz="2800" dirty="0"/>
          </a:p>
        </p:txBody>
      </p:sp>
      <p:sp>
        <p:nvSpPr>
          <p:cNvPr id="5" name="TextBox 4"/>
          <p:cNvSpPr txBox="1"/>
          <p:nvPr/>
        </p:nvSpPr>
        <p:spPr>
          <a:xfrm>
            <a:off x="1143000" y="4572000"/>
            <a:ext cx="2973956" cy="461665"/>
          </a:xfrm>
          <a:prstGeom prst="rect">
            <a:avLst/>
          </a:prstGeom>
          <a:noFill/>
        </p:spPr>
        <p:txBody>
          <a:bodyPr wrap="none" rtlCol="0">
            <a:spAutoFit/>
          </a:bodyPr>
          <a:lstStyle/>
          <a:p>
            <a:r>
              <a:rPr lang="en-US" sz="2400" dirty="0" smtClean="0"/>
              <a:t>[ACSAC 2009 Keynote]</a:t>
            </a:r>
            <a:endParaRPr lang="en-US" sz="2400" dirty="0"/>
          </a:p>
        </p:txBody>
      </p:sp>
      <p:sp>
        <p:nvSpPr>
          <p:cNvPr id="6" name="Slide Number Placeholder 5"/>
          <p:cNvSpPr>
            <a:spLocks noGrp="1"/>
          </p:cNvSpPr>
          <p:nvPr>
            <p:ph type="sldNum" sz="quarter" idx="12"/>
          </p:nvPr>
        </p:nvSpPr>
        <p:spPr/>
        <p:txBody>
          <a:bodyPr/>
          <a:lstStyle/>
          <a:p>
            <a:fld id="{7A189499-133A-41BE-BDE9-2ED6721C880E}" type="slidenum">
              <a:rPr lang="en-US" smtClean="0"/>
              <a:pPr/>
              <a:t>4</a:t>
            </a:fld>
            <a:r>
              <a:rPr lang="en-US" dirty="0" smtClean="0"/>
              <a:t>/28</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sz="3600" dirty="0" smtClean="0"/>
              <a:t>Importance of investigating how security tools</a:t>
            </a:r>
            <a:br>
              <a:rPr lang="en-US" sz="3600" dirty="0" smtClean="0"/>
            </a:br>
            <a:r>
              <a:rPr lang="en-US" sz="3600" dirty="0" smtClean="0"/>
              <a:t>are used in practice</a:t>
            </a:r>
            <a:endParaRPr lang="en-US" dirty="0"/>
          </a:p>
        </p:txBody>
      </p:sp>
      <p:sp>
        <p:nvSpPr>
          <p:cNvPr id="5" name="Content Placeholder 2"/>
          <p:cNvSpPr>
            <a:spLocks noGrp="1"/>
          </p:cNvSpPr>
          <p:nvPr>
            <p:ph idx="1"/>
          </p:nvPr>
        </p:nvSpPr>
        <p:spPr>
          <a:xfrm>
            <a:off x="609600" y="1600200"/>
            <a:ext cx="8229600" cy="4525963"/>
          </a:xfrm>
        </p:spPr>
        <p:txBody>
          <a:bodyPr/>
          <a:lstStyle/>
          <a:p>
            <a:pPr lvl="1">
              <a:buFont typeface="Arial" pitchFamily="34" charset="0"/>
              <a:buChar char="•"/>
            </a:pPr>
            <a:r>
              <a:rPr lang="en-US" dirty="0" smtClean="0"/>
              <a:t>Design more intuitive security mechanisms</a:t>
            </a:r>
          </a:p>
          <a:p>
            <a:pPr lvl="1">
              <a:buFont typeface="Arial" pitchFamily="34" charset="0"/>
              <a:buChar char="•"/>
            </a:pPr>
            <a:r>
              <a:rPr lang="en-US" dirty="0" smtClean="0"/>
              <a:t>Possible language features</a:t>
            </a:r>
          </a:p>
          <a:p>
            <a:pPr lvl="1">
              <a:buFont typeface="Arial" pitchFamily="34" charset="0"/>
              <a:buChar char="•"/>
            </a:pPr>
            <a:r>
              <a:rPr lang="en-US" dirty="0" smtClean="0"/>
              <a:t>Differentiate between malicious and benign code        </a:t>
            </a:r>
          </a:p>
          <a:p>
            <a:pPr lvl="2"/>
            <a:endParaRPr lang="en-US" sz="2800" dirty="0" smtClean="0"/>
          </a:p>
        </p:txBody>
      </p:sp>
      <p:sp>
        <p:nvSpPr>
          <p:cNvPr id="3" name="Slide Number Placeholder 2"/>
          <p:cNvSpPr>
            <a:spLocks noGrp="1"/>
          </p:cNvSpPr>
          <p:nvPr>
            <p:ph type="sldNum" sz="quarter" idx="12"/>
          </p:nvPr>
        </p:nvSpPr>
        <p:spPr/>
        <p:txBody>
          <a:bodyPr/>
          <a:lstStyle/>
          <a:p>
            <a:fld id="{7A189499-133A-41BE-BDE9-2ED6721C880E}" type="slidenum">
              <a:rPr lang="en-US" smtClean="0"/>
              <a:pPr/>
              <a:t>5</a:t>
            </a:fld>
            <a:r>
              <a:rPr lang="en-US" dirty="0" smtClean="0"/>
              <a:t>/28</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Sandbox Example</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6</a:t>
            </a:fld>
            <a:r>
              <a:rPr lang="en-US" dirty="0" smtClean="0"/>
              <a:t>/28</a:t>
            </a:r>
            <a:endParaRPr lang="en-US" dirty="0"/>
          </a:p>
        </p:txBody>
      </p:sp>
      <p:sp>
        <p:nvSpPr>
          <p:cNvPr id="5" name="AutoShape 1"/>
          <p:cNvSpPr>
            <a:spLocks noChangeArrowheads="1"/>
          </p:cNvSpPr>
          <p:nvPr/>
        </p:nvSpPr>
        <p:spPr bwMode="auto">
          <a:xfrm>
            <a:off x="457201" y="5322888"/>
            <a:ext cx="5578474" cy="1463675"/>
          </a:xfrm>
          <a:prstGeom prst="wedgeRoundRectCallout">
            <a:avLst>
              <a:gd name="adj1" fmla="val 69125"/>
              <a:gd name="adj2" fmla="val -53713"/>
              <a:gd name="adj3" fmla="val 16667"/>
            </a:avLst>
          </a:prstGeom>
          <a:solidFill>
            <a:srgbClr val="CFE7F5"/>
          </a:solidFill>
          <a:ln w="9525" cap="flat">
            <a:solidFill>
              <a:srgbClr val="000000"/>
            </a:solidFill>
            <a:round/>
            <a:headEnd/>
            <a:tailEnd/>
          </a:ln>
          <a:effectLst/>
        </p:spPr>
        <p:txBody>
          <a:bodyPr wrap="none" anchor="ctr"/>
          <a:lstStyle/>
          <a:p>
            <a:endParaRPr lang="en-US"/>
          </a:p>
        </p:txBody>
      </p:sp>
      <p:sp>
        <p:nvSpPr>
          <p:cNvPr id="6" name="AutoShape 3"/>
          <p:cNvSpPr>
            <a:spLocks noChangeArrowheads="1"/>
          </p:cNvSpPr>
          <p:nvPr/>
        </p:nvSpPr>
        <p:spPr bwMode="auto">
          <a:xfrm>
            <a:off x="7658100" y="4073525"/>
            <a:ext cx="1371600" cy="1371600"/>
          </a:xfrm>
          <a:prstGeom prst="verticalScroll">
            <a:avLst>
              <a:gd name="adj" fmla="val 12500"/>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0000"/>
                </a:solidFill>
                <a:ea typeface="Osaka" charset="0"/>
                <a:cs typeface="Osaka" charset="0"/>
              </a:rPr>
              <a:t>Policy</a:t>
            </a:r>
          </a:p>
        </p:txBody>
      </p:sp>
      <p:sp>
        <p:nvSpPr>
          <p:cNvPr id="7" name="Rectangle 4"/>
          <p:cNvSpPr>
            <a:spLocks noChangeArrowheads="1"/>
          </p:cNvSpPr>
          <p:nvPr/>
        </p:nvSpPr>
        <p:spPr bwMode="auto">
          <a:xfrm>
            <a:off x="163513" y="1344613"/>
            <a:ext cx="1646237" cy="1006475"/>
          </a:xfrm>
          <a:prstGeom prst="rect">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rgbClr val="000000"/>
                </a:solidFill>
                <a:ea typeface="Osaka" charset="0"/>
                <a:cs typeface="Osaka" charset="0"/>
              </a:rPr>
              <a:t>Sandboxed</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rgbClr val="000000"/>
                </a:solidFill>
                <a:ea typeface="Osaka" charset="0"/>
                <a:cs typeface="Osaka" charset="0"/>
              </a:rPr>
              <a:t>Application</a:t>
            </a:r>
            <a:endParaRPr lang="en-US" sz="2000" dirty="0">
              <a:solidFill>
                <a:srgbClr val="000000"/>
              </a:solidFill>
              <a:ea typeface="Osaka" charset="0"/>
              <a:cs typeface="Osaka" charset="0"/>
            </a:endParaRPr>
          </a:p>
        </p:txBody>
      </p:sp>
      <p:sp>
        <p:nvSpPr>
          <p:cNvPr id="8" name="Rectangle 5"/>
          <p:cNvSpPr>
            <a:spLocks noChangeArrowheads="1"/>
          </p:cNvSpPr>
          <p:nvPr/>
        </p:nvSpPr>
        <p:spPr bwMode="auto">
          <a:xfrm>
            <a:off x="4552950" y="1344613"/>
            <a:ext cx="2286000" cy="1006475"/>
          </a:xfrm>
          <a:prstGeom prst="rect">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0000"/>
                </a:solidFill>
                <a:ea typeface="Osaka" charset="0"/>
                <a:cs typeface="Osaka" charset="0"/>
              </a:rPr>
              <a:t>Socket</a:t>
            </a:r>
          </a:p>
        </p:txBody>
      </p:sp>
      <p:cxnSp>
        <p:nvCxnSpPr>
          <p:cNvPr id="9" name="AutoShape 6"/>
          <p:cNvCxnSpPr>
            <a:cxnSpLocks noChangeShapeType="1"/>
            <a:stCxn id="7" idx="3"/>
            <a:endCxn id="8" idx="1"/>
          </p:cNvCxnSpPr>
          <p:nvPr/>
        </p:nvCxnSpPr>
        <p:spPr bwMode="auto">
          <a:xfrm>
            <a:off x="1809750" y="1847850"/>
            <a:ext cx="2743200" cy="1588"/>
          </a:xfrm>
          <a:prstGeom prst="bentConnector2">
            <a:avLst/>
          </a:prstGeom>
          <a:noFill/>
          <a:ln w="9525" cap="flat">
            <a:solidFill>
              <a:srgbClr val="000000"/>
            </a:solidFill>
            <a:round/>
            <a:headEnd/>
            <a:tailEnd type="triangle" w="med" len="med"/>
          </a:ln>
          <a:effectLst/>
        </p:spPr>
      </p:cxnSp>
      <p:sp>
        <p:nvSpPr>
          <p:cNvPr id="10" name="Text Box 7"/>
          <p:cNvSpPr txBox="1">
            <a:spLocks noChangeArrowheads="1"/>
          </p:cNvSpPr>
          <p:nvPr/>
        </p:nvSpPr>
        <p:spPr bwMode="auto">
          <a:xfrm>
            <a:off x="1917700" y="1527175"/>
            <a:ext cx="2390775" cy="319088"/>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a:solidFill>
                  <a:srgbClr val="000000"/>
                </a:solidFill>
                <a:ea typeface="Osaka" charset="0"/>
                <a:cs typeface="Osaka" charset="0"/>
              </a:rPr>
              <a:t>connect(“internal.auth:80”)</a:t>
            </a:r>
          </a:p>
        </p:txBody>
      </p:sp>
      <p:sp>
        <p:nvSpPr>
          <p:cNvPr id="11" name="Rectangle 8"/>
          <p:cNvSpPr>
            <a:spLocks noChangeArrowheads="1"/>
          </p:cNvSpPr>
          <p:nvPr/>
        </p:nvSpPr>
        <p:spPr bwMode="auto">
          <a:xfrm>
            <a:off x="4549775" y="2784475"/>
            <a:ext cx="2289175" cy="1006475"/>
          </a:xfrm>
          <a:prstGeom prst="rect">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0000"/>
                </a:solidFill>
                <a:ea typeface="Osaka" charset="0"/>
                <a:cs typeface="Osaka" charset="0"/>
              </a:rPr>
              <a:t>SecurityManager</a:t>
            </a:r>
          </a:p>
        </p:txBody>
      </p:sp>
      <p:sp>
        <p:nvSpPr>
          <p:cNvPr id="12" name="Rectangle 9"/>
          <p:cNvSpPr>
            <a:spLocks noChangeArrowheads="1"/>
          </p:cNvSpPr>
          <p:nvPr/>
        </p:nvSpPr>
        <p:spPr bwMode="auto">
          <a:xfrm>
            <a:off x="4552950" y="4256088"/>
            <a:ext cx="2286000" cy="1006475"/>
          </a:xfrm>
          <a:prstGeom prst="rect">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0000"/>
                </a:solidFill>
                <a:ea typeface="Osaka" charset="0"/>
                <a:cs typeface="Osaka" charset="0"/>
              </a:rPr>
              <a:t>AccessController</a:t>
            </a:r>
          </a:p>
        </p:txBody>
      </p:sp>
      <p:cxnSp>
        <p:nvCxnSpPr>
          <p:cNvPr id="13" name="AutoShape 10"/>
          <p:cNvCxnSpPr>
            <a:cxnSpLocks noChangeShapeType="1"/>
            <a:stCxn id="8" idx="2"/>
            <a:endCxn id="11" idx="0"/>
          </p:cNvCxnSpPr>
          <p:nvPr/>
        </p:nvCxnSpPr>
        <p:spPr bwMode="auto">
          <a:xfrm rot="5400000">
            <a:off x="5477669" y="2564606"/>
            <a:ext cx="434975" cy="4763"/>
          </a:xfrm>
          <a:prstGeom prst="bentConnector3">
            <a:avLst>
              <a:gd name="adj1" fmla="val 50000"/>
            </a:avLst>
          </a:prstGeom>
          <a:noFill/>
          <a:ln w="9525" cap="flat">
            <a:solidFill>
              <a:srgbClr val="000000"/>
            </a:solidFill>
            <a:round/>
            <a:headEnd/>
            <a:tailEnd type="triangle" w="med" len="med"/>
          </a:ln>
          <a:effectLst/>
        </p:spPr>
      </p:cxnSp>
      <p:cxnSp>
        <p:nvCxnSpPr>
          <p:cNvPr id="14" name="AutoShape 11"/>
          <p:cNvCxnSpPr>
            <a:cxnSpLocks noChangeShapeType="1"/>
            <a:stCxn id="11" idx="2"/>
            <a:endCxn id="12" idx="0"/>
          </p:cNvCxnSpPr>
          <p:nvPr/>
        </p:nvCxnSpPr>
        <p:spPr bwMode="auto">
          <a:xfrm rot="16200000" flipH="1">
            <a:off x="5461794" y="4021932"/>
            <a:ext cx="466725" cy="1587"/>
          </a:xfrm>
          <a:prstGeom prst="bentConnector3">
            <a:avLst>
              <a:gd name="adj1" fmla="val 50000"/>
            </a:avLst>
          </a:prstGeom>
          <a:noFill/>
          <a:ln w="9525" cap="flat">
            <a:solidFill>
              <a:srgbClr val="000000"/>
            </a:solidFill>
            <a:round/>
            <a:headEnd/>
            <a:tailEnd type="triangle" w="med" len="med"/>
          </a:ln>
          <a:effectLst/>
        </p:spPr>
      </p:cxnSp>
      <p:cxnSp>
        <p:nvCxnSpPr>
          <p:cNvPr id="15" name="AutoShape 12"/>
          <p:cNvCxnSpPr>
            <a:cxnSpLocks noChangeShapeType="1"/>
            <a:stCxn id="12" idx="3"/>
            <a:endCxn id="6" idx="1"/>
          </p:cNvCxnSpPr>
          <p:nvPr/>
        </p:nvCxnSpPr>
        <p:spPr bwMode="auto">
          <a:xfrm>
            <a:off x="6838950" y="4759325"/>
            <a:ext cx="820738" cy="1588"/>
          </a:xfrm>
          <a:prstGeom prst="bentConnector2">
            <a:avLst/>
          </a:prstGeom>
          <a:noFill/>
          <a:ln w="9525" cap="flat">
            <a:solidFill>
              <a:srgbClr val="000000"/>
            </a:solidFill>
            <a:round/>
            <a:headEnd/>
            <a:tailEnd type="triangle" w="med" len="med"/>
          </a:ln>
          <a:effectLst/>
        </p:spPr>
      </p:cxnSp>
      <p:sp>
        <p:nvSpPr>
          <p:cNvPr id="16" name="Text Box 13"/>
          <p:cNvSpPr txBox="1">
            <a:spLocks noChangeArrowheads="1"/>
          </p:cNvSpPr>
          <p:nvPr/>
        </p:nvSpPr>
        <p:spPr bwMode="auto">
          <a:xfrm>
            <a:off x="5702300" y="2305050"/>
            <a:ext cx="2925763" cy="319088"/>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a:solidFill>
                  <a:srgbClr val="000000"/>
                </a:solidFill>
                <a:ea typeface="Osaka" charset="0"/>
                <a:cs typeface="Osaka" charset="0"/>
              </a:rPr>
              <a:t>checkConnect(“internal.auth”, 80)</a:t>
            </a:r>
          </a:p>
        </p:txBody>
      </p:sp>
      <p:sp>
        <p:nvSpPr>
          <p:cNvPr id="17" name="Text Box 14"/>
          <p:cNvSpPr txBox="1">
            <a:spLocks noChangeArrowheads="1"/>
          </p:cNvSpPr>
          <p:nvPr/>
        </p:nvSpPr>
        <p:spPr bwMode="auto">
          <a:xfrm>
            <a:off x="5710238" y="3746500"/>
            <a:ext cx="1920875" cy="319088"/>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a:solidFill>
                  <a:srgbClr val="000000"/>
                </a:solidFill>
                <a:ea typeface="Osaka" charset="0"/>
                <a:cs typeface="Osaka" charset="0"/>
              </a:rPr>
              <a:t>checkPermission(...)</a:t>
            </a:r>
          </a:p>
        </p:txBody>
      </p:sp>
      <p:sp>
        <p:nvSpPr>
          <p:cNvPr id="18" name="Text Box 15"/>
          <p:cNvSpPr txBox="1">
            <a:spLocks noChangeArrowheads="1"/>
          </p:cNvSpPr>
          <p:nvPr/>
        </p:nvSpPr>
        <p:spPr bwMode="auto">
          <a:xfrm>
            <a:off x="6854825" y="4362450"/>
            <a:ext cx="1081088" cy="319088"/>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a:solidFill>
                  <a:srgbClr val="000000"/>
                </a:solidFill>
                <a:ea typeface="Osaka" charset="0"/>
                <a:cs typeface="Osaka" charset="0"/>
              </a:rPr>
              <a:t>implies(...)</a:t>
            </a:r>
          </a:p>
        </p:txBody>
      </p:sp>
      <p:sp>
        <p:nvSpPr>
          <p:cNvPr id="19" name="Text Box 16"/>
          <p:cNvSpPr txBox="1">
            <a:spLocks noChangeArrowheads="1"/>
          </p:cNvSpPr>
          <p:nvPr/>
        </p:nvSpPr>
        <p:spPr bwMode="auto">
          <a:xfrm>
            <a:off x="3990975" y="6253163"/>
            <a:ext cx="2736850" cy="455612"/>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7826"/>
                </a:solidFill>
                <a:latin typeface="OpenSymbol" charset="2"/>
                <a:ea typeface="OpenSymbol" charset="2"/>
                <a:cs typeface="OpenSymbol" charset="2"/>
              </a:rPr>
              <a:t>✓</a:t>
            </a:r>
            <a:r>
              <a:rPr lang="en-US">
                <a:solidFill>
                  <a:srgbClr val="007826"/>
                </a:solidFill>
                <a:ea typeface="OpenSymbol" charset="2"/>
                <a:cs typeface="OpenSymbol" charset="2"/>
              </a:rPr>
              <a:t> Do Nothing</a:t>
            </a:r>
          </a:p>
        </p:txBody>
      </p:sp>
      <p:sp>
        <p:nvSpPr>
          <p:cNvPr id="20" name="Text Box 17"/>
          <p:cNvSpPr txBox="1">
            <a:spLocks noChangeArrowheads="1"/>
          </p:cNvSpPr>
          <p:nvPr/>
        </p:nvSpPr>
        <p:spPr bwMode="auto">
          <a:xfrm>
            <a:off x="81639" y="6204858"/>
            <a:ext cx="2828925" cy="455613"/>
          </a:xfrm>
          <a:prstGeom prst="rect">
            <a:avLst/>
          </a:prstGeom>
          <a:noFill/>
          <a:ln w="9525" cap="flat">
            <a:noFill/>
            <a:round/>
            <a:headEnd/>
            <a:tailEnd/>
          </a:ln>
          <a:effectLst/>
        </p:spPr>
        <p:txBody>
          <a:bodyPr lIns="90000" tIns="45000" rIns="90000" bIns="450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7826"/>
                </a:solidFill>
                <a:ea typeface="OpenSymbol" charset="2"/>
                <a:cs typeface="OpenSymbol" charset="2"/>
              </a:rPr>
              <a:t> </a:t>
            </a:r>
            <a:r>
              <a:rPr lang="en-US" dirty="0" smtClean="0">
                <a:solidFill>
                  <a:srgbClr val="990000"/>
                </a:solidFill>
                <a:latin typeface="OpenSymbol" charset="2"/>
                <a:ea typeface="OpenSymbol" charset="2"/>
                <a:cs typeface="OpenSymbol" charset="2"/>
              </a:rPr>
              <a:t>✗</a:t>
            </a:r>
            <a:r>
              <a:rPr lang="en-US" dirty="0" err="1" smtClean="0">
                <a:solidFill>
                  <a:srgbClr val="990000"/>
                </a:solidFill>
                <a:ea typeface="OpenSymbol" charset="2"/>
                <a:cs typeface="OpenSymbol" charset="2"/>
              </a:rPr>
              <a:t>SecurityException</a:t>
            </a:r>
            <a:endParaRPr lang="en-US" dirty="0">
              <a:solidFill>
                <a:srgbClr val="990000"/>
              </a:solidFill>
              <a:ea typeface="OpenSymbol" charset="2"/>
              <a:cs typeface="OpenSymbol" charset="2"/>
            </a:endParaRPr>
          </a:p>
        </p:txBody>
      </p:sp>
      <p:sp>
        <p:nvSpPr>
          <p:cNvPr id="21" name="AutoShape 18"/>
          <p:cNvSpPr>
            <a:spLocks noChangeArrowheads="1"/>
          </p:cNvSpPr>
          <p:nvPr/>
        </p:nvSpPr>
        <p:spPr bwMode="auto">
          <a:xfrm>
            <a:off x="2779713" y="5414963"/>
            <a:ext cx="1247775" cy="822325"/>
          </a:xfrm>
          <a:prstGeom prst="diamond">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ea typeface="Osaka" charset="0"/>
                <a:cs typeface="Osaka" charset="0"/>
              </a:rPr>
              <a:t>Allowed?</a:t>
            </a:r>
          </a:p>
        </p:txBody>
      </p:sp>
      <p:cxnSp>
        <p:nvCxnSpPr>
          <p:cNvPr id="22" name="AutoShape 19"/>
          <p:cNvCxnSpPr>
            <a:cxnSpLocks noChangeShapeType="1"/>
            <a:stCxn id="21" idx="2"/>
          </p:cNvCxnSpPr>
          <p:nvPr/>
        </p:nvCxnSpPr>
        <p:spPr bwMode="auto">
          <a:xfrm>
            <a:off x="3403600" y="6237288"/>
            <a:ext cx="552450" cy="244475"/>
          </a:xfrm>
          <a:prstGeom prst="straightConnector1">
            <a:avLst/>
          </a:prstGeom>
          <a:noFill/>
          <a:ln w="9525" cap="flat">
            <a:solidFill>
              <a:srgbClr val="000000"/>
            </a:solidFill>
            <a:round/>
            <a:headEnd/>
            <a:tailEnd type="triangle" w="med" len="med"/>
          </a:ln>
          <a:effectLst/>
        </p:spPr>
      </p:cxnSp>
      <p:cxnSp>
        <p:nvCxnSpPr>
          <p:cNvPr id="23" name="AutoShape 20"/>
          <p:cNvCxnSpPr>
            <a:cxnSpLocks noChangeShapeType="1"/>
            <a:stCxn id="21" idx="2"/>
            <a:endCxn id="20" idx="3"/>
          </p:cNvCxnSpPr>
          <p:nvPr/>
        </p:nvCxnSpPr>
        <p:spPr bwMode="auto">
          <a:xfrm flipH="1">
            <a:off x="2910564" y="6237288"/>
            <a:ext cx="493037" cy="195377"/>
          </a:xfrm>
          <a:prstGeom prst="straightConnector1">
            <a:avLst/>
          </a:prstGeom>
          <a:noFill/>
          <a:ln w="9525" cap="flat">
            <a:solidFill>
              <a:srgbClr val="000000"/>
            </a:solidFill>
            <a:round/>
            <a:headEnd/>
            <a:tailEnd type="triangle" w="med" len="med"/>
          </a:ln>
          <a:effectLst/>
        </p:spPr>
      </p:cxnSp>
      <p:sp>
        <p:nvSpPr>
          <p:cNvPr id="24" name="Text Box 21"/>
          <p:cNvSpPr txBox="1">
            <a:spLocks noChangeArrowheads="1"/>
          </p:cNvSpPr>
          <p:nvPr/>
        </p:nvSpPr>
        <p:spPr bwMode="auto">
          <a:xfrm>
            <a:off x="2789238" y="6019800"/>
            <a:ext cx="457200" cy="365125"/>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FontAwesome" charset="0"/>
                <a:ea typeface="FontAwesome" charset="0"/>
                <a:cs typeface="FontAwesome" charset="0"/>
              </a:rPr>
              <a:t> </a:t>
            </a:r>
          </a:p>
        </p:txBody>
      </p:sp>
      <p:sp>
        <p:nvSpPr>
          <p:cNvPr id="25" name="Text Box 22"/>
          <p:cNvSpPr txBox="1">
            <a:spLocks noChangeArrowheads="1"/>
          </p:cNvSpPr>
          <p:nvPr/>
        </p:nvSpPr>
        <p:spPr bwMode="auto">
          <a:xfrm>
            <a:off x="3617913" y="6019800"/>
            <a:ext cx="457200" cy="365125"/>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FontAwesome" charset="0"/>
                <a:ea typeface="FontAwesome" charset="0"/>
                <a:cs typeface="FontAwesome"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P spid="21" grpId="0" animBg="1"/>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Turn off Sandbox Example</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7</a:t>
            </a:fld>
            <a:r>
              <a:rPr lang="en-US" dirty="0" smtClean="0"/>
              <a:t>/28</a:t>
            </a:r>
            <a:endParaRPr lang="en-US" dirty="0"/>
          </a:p>
        </p:txBody>
      </p:sp>
      <p:sp>
        <p:nvSpPr>
          <p:cNvPr id="5" name="Rectangle 4"/>
          <p:cNvSpPr>
            <a:spLocks noChangeArrowheads="1"/>
          </p:cNvSpPr>
          <p:nvPr/>
        </p:nvSpPr>
        <p:spPr bwMode="auto">
          <a:xfrm>
            <a:off x="3505200" y="1600200"/>
            <a:ext cx="1646237" cy="1006475"/>
          </a:xfrm>
          <a:prstGeom prst="rect">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rgbClr val="000000"/>
                </a:solidFill>
                <a:ea typeface="Osaka" charset="0"/>
                <a:cs typeface="Osaka" charset="0"/>
              </a:rPr>
              <a:t>Sandboxed</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rgbClr val="000000"/>
                </a:solidFill>
                <a:ea typeface="Osaka" charset="0"/>
                <a:cs typeface="Osaka" charset="0"/>
              </a:rPr>
              <a:t>Application</a:t>
            </a:r>
            <a:endParaRPr lang="en-US" sz="2000" dirty="0">
              <a:solidFill>
                <a:srgbClr val="000000"/>
              </a:solidFill>
              <a:ea typeface="Osaka" charset="0"/>
              <a:cs typeface="Osaka" charset="0"/>
            </a:endParaRPr>
          </a:p>
        </p:txBody>
      </p:sp>
      <p:cxnSp>
        <p:nvCxnSpPr>
          <p:cNvPr id="9" name="Straight Arrow Connector 8"/>
          <p:cNvCxnSpPr/>
          <p:nvPr/>
        </p:nvCxnSpPr>
        <p:spPr>
          <a:xfrm>
            <a:off x="4267200" y="2590800"/>
            <a:ext cx="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 Box 17"/>
          <p:cNvSpPr txBox="1">
            <a:spLocks noChangeArrowheads="1"/>
          </p:cNvSpPr>
          <p:nvPr/>
        </p:nvSpPr>
        <p:spPr bwMode="auto">
          <a:xfrm>
            <a:off x="919838" y="4234770"/>
            <a:ext cx="2828925" cy="455613"/>
          </a:xfrm>
          <a:prstGeom prst="rect">
            <a:avLst/>
          </a:prstGeom>
          <a:noFill/>
          <a:ln w="9525" cap="flat">
            <a:noFill/>
            <a:round/>
            <a:headEnd/>
            <a:tailEnd/>
          </a:ln>
          <a:effectLst/>
        </p:spPr>
        <p:txBody>
          <a:bodyPr lIns="90000" tIns="45000" rIns="90000" bIns="450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7826"/>
                </a:solidFill>
                <a:ea typeface="OpenSymbol" charset="2"/>
                <a:cs typeface="OpenSymbol" charset="2"/>
              </a:rPr>
              <a:t> </a:t>
            </a:r>
            <a:r>
              <a:rPr lang="en-US" dirty="0" smtClean="0">
                <a:solidFill>
                  <a:srgbClr val="990000"/>
                </a:solidFill>
                <a:latin typeface="OpenSymbol" charset="2"/>
                <a:ea typeface="OpenSymbol" charset="2"/>
                <a:cs typeface="OpenSymbol" charset="2"/>
              </a:rPr>
              <a:t>✗</a:t>
            </a:r>
            <a:r>
              <a:rPr lang="en-US" dirty="0" err="1" smtClean="0">
                <a:solidFill>
                  <a:srgbClr val="990000"/>
                </a:solidFill>
                <a:ea typeface="OpenSymbol" charset="2"/>
                <a:cs typeface="OpenSymbol" charset="2"/>
              </a:rPr>
              <a:t>SecurityException</a:t>
            </a:r>
            <a:endParaRPr lang="en-US" dirty="0">
              <a:solidFill>
                <a:srgbClr val="990000"/>
              </a:solidFill>
              <a:ea typeface="OpenSymbol" charset="2"/>
              <a:cs typeface="OpenSymbol" charset="2"/>
            </a:endParaRPr>
          </a:p>
        </p:txBody>
      </p:sp>
      <p:sp>
        <p:nvSpPr>
          <p:cNvPr id="16" name="AutoShape 18"/>
          <p:cNvSpPr>
            <a:spLocks noChangeArrowheads="1"/>
          </p:cNvSpPr>
          <p:nvPr/>
        </p:nvSpPr>
        <p:spPr bwMode="auto">
          <a:xfrm>
            <a:off x="3630387" y="3429000"/>
            <a:ext cx="1247775" cy="822325"/>
          </a:xfrm>
          <a:prstGeom prst="diamond">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ea typeface="Osaka" charset="0"/>
                <a:cs typeface="Osaka" charset="0"/>
              </a:rPr>
              <a:t>Allowed?</a:t>
            </a:r>
          </a:p>
        </p:txBody>
      </p:sp>
      <p:cxnSp>
        <p:nvCxnSpPr>
          <p:cNvPr id="17" name="AutoShape 19"/>
          <p:cNvCxnSpPr>
            <a:cxnSpLocks noChangeShapeType="1"/>
            <a:stCxn id="16" idx="2"/>
          </p:cNvCxnSpPr>
          <p:nvPr/>
        </p:nvCxnSpPr>
        <p:spPr bwMode="auto">
          <a:xfrm>
            <a:off x="4254274" y="4251325"/>
            <a:ext cx="552450" cy="244475"/>
          </a:xfrm>
          <a:prstGeom prst="straightConnector1">
            <a:avLst/>
          </a:prstGeom>
          <a:noFill/>
          <a:ln w="9525" cap="flat">
            <a:solidFill>
              <a:srgbClr val="000000"/>
            </a:solidFill>
            <a:round/>
            <a:headEnd/>
            <a:tailEnd type="triangle" w="med" len="med"/>
          </a:ln>
          <a:effectLst/>
        </p:spPr>
      </p:cxnSp>
      <p:cxnSp>
        <p:nvCxnSpPr>
          <p:cNvPr id="18" name="AutoShape 20"/>
          <p:cNvCxnSpPr>
            <a:cxnSpLocks noChangeShapeType="1"/>
            <a:stCxn id="16" idx="2"/>
            <a:endCxn id="15" idx="3"/>
          </p:cNvCxnSpPr>
          <p:nvPr/>
        </p:nvCxnSpPr>
        <p:spPr bwMode="auto">
          <a:xfrm flipH="1">
            <a:off x="3748763" y="4251325"/>
            <a:ext cx="505512" cy="211252"/>
          </a:xfrm>
          <a:prstGeom prst="straightConnector1">
            <a:avLst/>
          </a:prstGeom>
          <a:noFill/>
          <a:ln w="9525" cap="flat">
            <a:solidFill>
              <a:srgbClr val="000000"/>
            </a:solidFill>
            <a:round/>
            <a:headEnd/>
            <a:tailEnd type="triangle" w="med" len="med"/>
          </a:ln>
          <a:effectLst/>
        </p:spPr>
      </p:cxnSp>
      <p:sp>
        <p:nvSpPr>
          <p:cNvPr id="19" name="Text Box 21"/>
          <p:cNvSpPr txBox="1">
            <a:spLocks noChangeArrowheads="1"/>
          </p:cNvSpPr>
          <p:nvPr/>
        </p:nvSpPr>
        <p:spPr bwMode="auto">
          <a:xfrm>
            <a:off x="3627437" y="4049712"/>
            <a:ext cx="457200" cy="365125"/>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FontAwesome" charset="0"/>
                <a:ea typeface="FontAwesome" charset="0"/>
                <a:cs typeface="FontAwesome" charset="0"/>
              </a:rPr>
              <a:t> </a:t>
            </a:r>
          </a:p>
        </p:txBody>
      </p:sp>
      <p:sp>
        <p:nvSpPr>
          <p:cNvPr id="20" name="Text Box 22"/>
          <p:cNvSpPr txBox="1">
            <a:spLocks noChangeArrowheads="1"/>
          </p:cNvSpPr>
          <p:nvPr/>
        </p:nvSpPr>
        <p:spPr bwMode="auto">
          <a:xfrm>
            <a:off x="4456112" y="4049712"/>
            <a:ext cx="457200" cy="365125"/>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FontAwesome" charset="0"/>
                <a:ea typeface="FontAwesome" charset="0"/>
                <a:cs typeface="FontAwesome" charset="0"/>
              </a:rPr>
              <a:t> </a:t>
            </a:r>
          </a:p>
        </p:txBody>
      </p:sp>
      <p:sp>
        <p:nvSpPr>
          <p:cNvPr id="23" name="Rectangle 22"/>
          <p:cNvSpPr>
            <a:spLocks noChangeArrowheads="1"/>
          </p:cNvSpPr>
          <p:nvPr/>
        </p:nvSpPr>
        <p:spPr bwMode="auto">
          <a:xfrm>
            <a:off x="4800600" y="4343400"/>
            <a:ext cx="1646237" cy="1006475"/>
          </a:xfrm>
          <a:prstGeom prst="rect">
            <a:avLst/>
          </a:prstGeom>
          <a:no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rgbClr val="000000"/>
                </a:solidFill>
                <a:ea typeface="Osaka" charset="0"/>
                <a:cs typeface="Osaka" charset="0"/>
              </a:rPr>
              <a:t>Sandbox</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rgbClr val="000000"/>
                </a:solidFill>
                <a:ea typeface="Osaka" charset="0"/>
                <a:cs typeface="Osaka" charset="0"/>
              </a:rPr>
              <a:t>Removed</a:t>
            </a:r>
            <a:endParaRPr lang="en-US" sz="2000" dirty="0">
              <a:solidFill>
                <a:srgbClr val="000000"/>
              </a:solidFill>
              <a:ea typeface="Osaka" charset="0"/>
              <a:cs typeface="Osaka" charset="0"/>
            </a:endParaRPr>
          </a:p>
        </p:txBody>
      </p:sp>
      <p:sp>
        <p:nvSpPr>
          <p:cNvPr id="24" name="TextBox 23"/>
          <p:cNvSpPr txBox="1"/>
          <p:nvPr/>
        </p:nvSpPr>
        <p:spPr>
          <a:xfrm>
            <a:off x="4495800" y="2895600"/>
            <a:ext cx="3657600" cy="369332"/>
          </a:xfrm>
          <a:prstGeom prst="rect">
            <a:avLst/>
          </a:prstGeom>
          <a:noFill/>
        </p:spPr>
        <p:txBody>
          <a:bodyPr wrap="square" rtlCol="0">
            <a:spAutoFit/>
          </a:bodyPr>
          <a:lstStyle/>
          <a:p>
            <a:r>
              <a:rPr lang="en-US" dirty="0" err="1" smtClean="0"/>
              <a:t>System.setSecurityManager</a:t>
            </a:r>
            <a:r>
              <a:rPr lang="en-US" dirty="0" smtClean="0"/>
              <a:t>(null)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Study </a:t>
            </a:r>
            <a:endParaRPr lang="en-US" dirty="0"/>
          </a:p>
        </p:txBody>
      </p:sp>
      <p:sp>
        <p:nvSpPr>
          <p:cNvPr id="3" name="Content Placeholder 2"/>
          <p:cNvSpPr>
            <a:spLocks noGrp="1"/>
          </p:cNvSpPr>
          <p:nvPr>
            <p:ph idx="1"/>
          </p:nvPr>
        </p:nvSpPr>
        <p:spPr/>
        <p:txBody>
          <a:bodyPr>
            <a:normAutofit/>
          </a:bodyPr>
          <a:lstStyle/>
          <a:p>
            <a:pPr>
              <a:buNone/>
            </a:pPr>
            <a:r>
              <a:rPr lang="en-US" dirty="0" smtClean="0"/>
              <a:t>	In this work, we investigated how benign open source Java programs interact with the Java sandbox to:</a:t>
            </a:r>
          </a:p>
          <a:p>
            <a:pPr lvl="1">
              <a:buFont typeface="Arial" pitchFamily="34" charset="0"/>
              <a:buChar char="•"/>
            </a:pPr>
            <a:r>
              <a:rPr lang="en-US" dirty="0" smtClean="0"/>
              <a:t>Characterize sandbox interactions</a:t>
            </a:r>
          </a:p>
          <a:p>
            <a:pPr lvl="1">
              <a:buFont typeface="Arial" pitchFamily="34" charset="0"/>
              <a:buChar char="•"/>
            </a:pPr>
            <a:r>
              <a:rPr lang="en-US" dirty="0" smtClean="0"/>
              <a:t>Detect malicious applications</a:t>
            </a:r>
          </a:p>
          <a:p>
            <a:pPr lvl="1">
              <a:buFont typeface="Arial" pitchFamily="34" charset="0"/>
              <a:buChar char="•"/>
            </a:pPr>
            <a:r>
              <a:rPr lang="en-US" dirty="0" smtClean="0"/>
              <a:t>Understand developer difficulties with the sandbox</a:t>
            </a:r>
          </a:p>
          <a:p>
            <a:pPr lvl="1"/>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8</a:t>
            </a:fld>
            <a:r>
              <a:rPr lang="en-US" dirty="0" smtClean="0"/>
              <a:t>/28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Research Question</a:t>
            </a:r>
            <a:endParaRPr lang="en-US" dirty="0"/>
          </a:p>
        </p:txBody>
      </p:sp>
      <p:sp>
        <p:nvSpPr>
          <p:cNvPr id="4" name="Slide Number Placeholder 3"/>
          <p:cNvSpPr>
            <a:spLocks noGrp="1"/>
          </p:cNvSpPr>
          <p:nvPr>
            <p:ph type="sldNum" sz="quarter" idx="12"/>
          </p:nvPr>
        </p:nvSpPr>
        <p:spPr/>
        <p:txBody>
          <a:bodyPr/>
          <a:lstStyle/>
          <a:p>
            <a:fld id="{7A189499-133A-41BE-BDE9-2ED6721C880E}" type="slidenum">
              <a:rPr lang="en-US" smtClean="0"/>
              <a:pPr/>
              <a:t>9</a:t>
            </a:fld>
            <a:r>
              <a:rPr lang="en-US" dirty="0" smtClean="0"/>
              <a:t>/28</a:t>
            </a:r>
            <a:endParaRPr lang="en-US" dirty="0"/>
          </a:p>
        </p:txBody>
      </p:sp>
      <p:sp>
        <p:nvSpPr>
          <p:cNvPr id="5" name="TextBox 4"/>
          <p:cNvSpPr txBox="1"/>
          <p:nvPr/>
        </p:nvSpPr>
        <p:spPr>
          <a:xfrm>
            <a:off x="838200" y="1676400"/>
            <a:ext cx="7239000" cy="3323987"/>
          </a:xfrm>
          <a:prstGeom prst="rect">
            <a:avLst/>
          </a:prstGeom>
          <a:noFill/>
        </p:spPr>
        <p:txBody>
          <a:bodyPr wrap="square" rtlCol="0">
            <a:spAutoFit/>
          </a:bodyPr>
          <a:lstStyle/>
          <a:p>
            <a:r>
              <a:rPr lang="en-US" sz="3200" dirty="0" smtClean="0"/>
              <a:t>How do benign open source Java applications interact with the security manager?</a:t>
            </a:r>
          </a:p>
          <a:p>
            <a:endParaRPr lang="en-US" sz="3200" dirty="0" smtClean="0"/>
          </a:p>
          <a:p>
            <a:r>
              <a:rPr lang="en-US" sz="3200" dirty="0" smtClean="0"/>
              <a:t>	</a:t>
            </a:r>
          </a:p>
          <a:p>
            <a:endParaRPr lang="en-US" sz="3200"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3089</TotalTime>
  <Words>1187</Words>
  <Application>Microsoft Office PowerPoint</Application>
  <PresentationFormat>On-screen Show (4:3)</PresentationFormat>
  <Paragraphs>292</Paragraphs>
  <Slides>37</Slides>
  <Notes>15</Notes>
  <HiddenSlides>9</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Evaluating the Flexibility of the Java Sandbox</vt:lpstr>
      <vt:lpstr>Motivation</vt:lpstr>
      <vt:lpstr>Java Sandbox</vt:lpstr>
      <vt:lpstr>How is the Java sandbox actually used?</vt:lpstr>
      <vt:lpstr>Importance of investigating how security tools are used in practice</vt:lpstr>
      <vt:lpstr>Sandbox Example</vt:lpstr>
      <vt:lpstr>Turn off Sandbox Example</vt:lpstr>
      <vt:lpstr>Study </vt:lpstr>
      <vt:lpstr>Research Question</vt:lpstr>
      <vt:lpstr>Possible Answers</vt:lpstr>
      <vt:lpstr>Not Self-protecting Permissions</vt:lpstr>
      <vt:lpstr>Methodology</vt:lpstr>
      <vt:lpstr>Slide 13</vt:lpstr>
      <vt:lpstr>Security Manager Interaction Classification</vt:lpstr>
      <vt:lpstr>Possible Answers</vt:lpstr>
      <vt:lpstr>Research Question Evaluation</vt:lpstr>
      <vt:lpstr>Examples of Disabling the Security Manager</vt:lpstr>
      <vt:lpstr>Not Sandboxed Requirement</vt:lpstr>
      <vt:lpstr>Slide 19</vt:lpstr>
      <vt:lpstr>Slide 20</vt:lpstr>
      <vt:lpstr>Enforcing Architectural Constraints</vt:lpstr>
      <vt:lpstr>Weakening the Security Manager?</vt:lpstr>
      <vt:lpstr>Slide 23</vt:lpstr>
      <vt:lpstr>Takeaways from empirical study</vt:lpstr>
      <vt:lpstr>Empirical validation</vt:lpstr>
      <vt:lpstr>Detection Rules</vt:lpstr>
      <vt:lpstr>Validation Results</vt:lpstr>
      <vt:lpstr>Conclusion – Importance of Investigating Security Tools</vt:lpstr>
      <vt:lpstr>Motivation</vt:lpstr>
      <vt:lpstr>Java Exploits</vt:lpstr>
      <vt:lpstr>Backwards Compatibility Tests</vt:lpstr>
      <vt:lpstr>Slide 32</vt:lpstr>
      <vt:lpstr>Slide 33</vt:lpstr>
      <vt:lpstr>Slide 34</vt:lpstr>
      <vt:lpstr>Conclusion</vt:lpstr>
      <vt:lpstr>Slide 36</vt:lpstr>
      <vt:lpstr>Slide 37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Flexibility of the Java Sandbox</dc:title>
  <dc:creator>HP</dc:creator>
  <cp:lastModifiedBy>HP</cp:lastModifiedBy>
  <cp:revision>252</cp:revision>
  <dcterms:created xsi:type="dcterms:W3CDTF">2015-11-22T01:42:30Z</dcterms:created>
  <dcterms:modified xsi:type="dcterms:W3CDTF">2015-12-14T18:57:30Z</dcterms:modified>
</cp:coreProperties>
</file>