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4" r:id="rId3"/>
    <p:sldId id="308" r:id="rId4"/>
    <p:sldId id="275" r:id="rId5"/>
    <p:sldId id="306" r:id="rId6"/>
    <p:sldId id="305" r:id="rId7"/>
    <p:sldId id="281" r:id="rId8"/>
    <p:sldId id="300" r:id="rId9"/>
    <p:sldId id="301" r:id="rId10"/>
    <p:sldId id="276" r:id="rId11"/>
    <p:sldId id="309" r:id="rId12"/>
    <p:sldId id="310" r:id="rId13"/>
    <p:sldId id="279" r:id="rId14"/>
    <p:sldId id="260" r:id="rId15"/>
    <p:sldId id="269" r:id="rId16"/>
    <p:sldId id="303" r:id="rId17"/>
    <p:sldId id="307" r:id="rId18"/>
    <p:sldId id="264" r:id="rId19"/>
    <p:sldId id="265" r:id="rId20"/>
    <p:sldId id="266" r:id="rId21"/>
    <p:sldId id="272" r:id="rId22"/>
    <p:sldId id="267" r:id="rId23"/>
    <p:sldId id="302" r:id="rId24"/>
    <p:sldId id="311" r:id="rId25"/>
    <p:sldId id="268" r:id="rId26"/>
    <p:sldId id="29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0" autoAdjust="0"/>
    <p:restoredTop sz="88454" autoAdjust="0"/>
  </p:normalViewPr>
  <p:slideViewPr>
    <p:cSldViewPr>
      <p:cViewPr varScale="1">
        <p:scale>
          <a:sx n="55" d="100"/>
          <a:sy n="55" d="100"/>
        </p:scale>
        <p:origin x="-7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FA94F-4272-47D8-B9DA-A5D4570C590A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B5C51-4F51-4382-9E41-5EFE8186E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Hello,</a:t>
            </a:r>
            <a:r>
              <a:rPr lang="en-US" baseline="0" dirty="0" smtClean="0"/>
              <a:t> my name is Zack Coker and I’ll be presenting SASS: Self-</a:t>
            </a:r>
            <a:r>
              <a:rPr lang="en-US" baseline="0" dirty="0" err="1" smtClean="0"/>
              <a:t>Adaptiation</a:t>
            </a:r>
            <a:r>
              <a:rPr lang="en-US" baseline="0" dirty="0" smtClean="0"/>
              <a:t> using Stochastic Search.</a:t>
            </a:r>
          </a:p>
          <a:p>
            <a:r>
              <a:rPr lang="en-US" dirty="0" smtClean="0"/>
              <a:t>https://www.hpi.uni-potsdam.de/giese/public/selfadapt/exemplars/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Position Paper accepted to SEAMS 2015 (10</a:t>
            </a:r>
            <a:r>
              <a:rPr lang="en-US" baseline="30000" dirty="0" smtClean="0"/>
              <a:t>th</a:t>
            </a:r>
            <a:r>
              <a:rPr lang="en-US" dirty="0" smtClean="0"/>
              <a:t> International Symposium on Software Engineering for Adaptive and Self-Managing Systems)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5C51-4F51-4382-9E41-5EFE8186E5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goal is to get the vision of big problems into the audience’s head, not really focus on DARPA’s achievements.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5C51-4F51-4382-9E41-5EFE8186E58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Stochastic</a:t>
            </a:r>
            <a:r>
              <a:rPr lang="en-US" baseline="0" dirty="0" smtClean="0"/>
              <a:t> Search is composed of search techniques which use randomness to explore the search space, such as genetic programming, hill climbing, simulated annealing, and ant colony optimization.  There has been a lot of recent interest in applying stochastic techniques to self-adaptive systems but we believe there is greater use for these techniques than has been presented in recent work.  Specifically, we believe that stochastic techniques provide a promising solution to a goal of SEAMS, which is to scale to self-adaptive systems with a large number of inter-related tactics.  Due to combinatorial explosion in these situations, creating recovery plans can become a challenge.  We believe stochastic techniques provide a promising solution to this problem and demonstrate a solution with 3 example </a:t>
            </a:r>
            <a:r>
              <a:rPr lang="en-US" baseline="0" dirty="0" err="1" smtClean="0"/>
              <a:t>expirements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5C51-4F51-4382-9E41-5EFE8186E58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do agree, however, that the problem of searching multi-dimensional adaptation spaces in the presence of multiple, qualitative, and inter-dependent qualities is a central problem for SEAMS and that stochastic search techniques is a promising option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5C51-4F51-4382-9E41-5EFE8186E58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do agree, however, that the problem of searching multi-dimensional adaptation spaces in the presence of multiple, qualitative, and inter-dependent qualities is a central problem for SEAMS and that stochastic search techniques is a promising option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5C51-4F51-4382-9E41-5EFE8186E58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do agree, however, that the problem of searching multi-dimensional adaptation spaces in the presence of multiple, qualitative, and inter-dependent qualities is a central problem for SEAMS and that stochastic search techniques is a promising option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5C51-4F51-4382-9E41-5EFE8186E58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</a:t>
            </a:r>
            <a:r>
              <a:rPr lang="en-US" baseline="0" dirty="0" smtClean="0"/>
              <a:t> apply stochastic techniques to plan generation, we need a way to compare generated plans.  PRISM, a probabilistic model checker, provides way to perform an independent plan evaluation.  If a Markov chain, which represents the transitions in the plane, and a utility function, which provides a way to score a state, are both provided to PRISM, then PRISM can sum the score of each final state times the probability of reaching that state to give a total score for the plan.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5C51-4F51-4382-9E41-5EFE8186E58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5C51-4F51-4382-9E41-5EFE8186E58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goal is to get the vision of big problems into the audience’s head, not really focus on DARPA’s achievements.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5C51-4F51-4382-9E41-5EFE8186E58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B63-C0BE-4E67-B128-DDAC67E5954D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904E-1C11-4F55-8631-D032C54FA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AC84-1CED-4081-BF88-5BE953403B6C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904E-1C11-4F55-8631-D032C54FA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214E-1B36-4B82-AA3A-DD4F07C853A9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904E-1C11-4F55-8631-D032C54FA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0CC8-1C8B-40EC-B558-1495CA61EC44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904E-1C11-4F55-8631-D032C54FA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9320-3649-436A-A8A7-D6E213BF0E3A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904E-1C11-4F55-8631-D032C54FA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DD6E-FEF5-4B43-BD6B-92FF22B95C0D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904E-1C11-4F55-8631-D032C54FA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E0DD-3DAF-40F7-9495-D84AC5FAAE1C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904E-1C11-4F55-8631-D032C54FA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3D6F-C9BE-4E02-84BF-4070EFC9BBD3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904E-1C11-4F55-8631-D032C54FA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C293-B0CA-44AE-B15A-7185DB6F46BB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904E-1C11-4F55-8631-D032C54FA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AC81-865F-42FE-8CAC-ACBEE8CB8E89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904E-1C11-4F55-8631-D032C54FA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5678-8ABE-4F5A-861D-D63922A0C1EB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904E-1C11-4F55-8631-D032C54FA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03909-3694-4304-A6AD-457CBC9652BD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904E-1C11-4F55-8631-D032C54FA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SASS: Self-Adaptation using Stochastic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Zack Coker</a:t>
            </a:r>
            <a:r>
              <a:rPr lang="en-US" dirty="0" smtClean="0"/>
              <a:t>, David </a:t>
            </a:r>
            <a:r>
              <a:rPr lang="en-US" dirty="0" err="1" smtClean="0"/>
              <a:t>Garlan</a:t>
            </a:r>
            <a:r>
              <a:rPr lang="en-US" dirty="0" smtClean="0"/>
              <a:t>, </a:t>
            </a:r>
          </a:p>
          <a:p>
            <a:r>
              <a:rPr lang="en-US" dirty="0" smtClean="0"/>
              <a:t>Claire Le </a:t>
            </a:r>
            <a:r>
              <a:rPr lang="en-US" dirty="0" err="1" smtClean="0"/>
              <a:t>Goues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School of Computer Science</a:t>
            </a:r>
          </a:p>
          <a:p>
            <a:r>
              <a:rPr lang="en-US" dirty="0" smtClean="0"/>
              <a:t>Carnegie Mellon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904E-1C11-4F55-8631-D032C54FA49F}" type="slidenum">
              <a:rPr lang="en-US" smtClean="0"/>
              <a:pPr/>
              <a:t>1</a:t>
            </a:fld>
            <a:r>
              <a:rPr lang="en-US" dirty="0" smtClean="0"/>
              <a:t>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for Stochastic Techniques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7/20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Possible Solution Creation</a:t>
            </a:r>
          </a:p>
          <a:p>
            <a:pPr lvl="1"/>
            <a:r>
              <a:rPr lang="en-US" dirty="0" smtClean="0"/>
              <a:t>Randomly create a </a:t>
            </a:r>
            <a:r>
              <a:rPr lang="en-US" dirty="0" smtClean="0"/>
              <a:t>tree </a:t>
            </a:r>
            <a:r>
              <a:rPr lang="en-US" dirty="0" smtClean="0"/>
              <a:t>of tactics</a:t>
            </a:r>
          </a:p>
          <a:p>
            <a:r>
              <a:rPr lang="en-US" dirty="0" smtClean="0"/>
              <a:t>Objective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Example: -</a:t>
            </a:r>
            <a:r>
              <a:rPr lang="en-US" dirty="0" smtClean="0"/>
              <a:t>20 </a:t>
            </a:r>
            <a:r>
              <a:rPr lang="en-US" dirty="0" err="1" smtClean="0"/>
              <a:t>responseTime</a:t>
            </a:r>
            <a:r>
              <a:rPr lang="en-US" baseline="-25000" dirty="0" err="1" smtClean="0"/>
              <a:t>norm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cost</a:t>
            </a:r>
            <a:r>
              <a:rPr lang="en-US" baseline="-25000" dirty="0" err="1" smtClean="0"/>
              <a:t>norm</a:t>
            </a:r>
            <a:r>
              <a:rPr lang="en-US" dirty="0" smtClean="0"/>
              <a:t> + </a:t>
            </a:r>
            <a:r>
              <a:rPr lang="en-US" dirty="0" err="1" smtClean="0"/>
              <a:t>quality</a:t>
            </a:r>
            <a:r>
              <a:rPr lang="en-US" baseline="-25000" dirty="0" err="1" smtClean="0"/>
              <a:t>norm</a:t>
            </a:r>
            <a:r>
              <a:rPr lang="en-US" dirty="0" smtClean="0"/>
              <a:t> –  </a:t>
            </a:r>
            <a:r>
              <a:rPr lang="en-US" dirty="0" err="1" smtClean="0"/>
              <a:t>time</a:t>
            </a:r>
            <a:r>
              <a:rPr lang="en-US" baseline="-25000" dirty="0" err="1" smtClean="0"/>
              <a:t>norm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PRISM to evaluate the score of each final state in the plan and the probability of reaching each final state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JGAP: Java Genetic Algorithms Package (logo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3331386" cy="7620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609600" y="1230102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Possible Initial Plan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8/20</a:t>
            </a:r>
            <a:endParaRPr lang="en-US" dirty="0"/>
          </a:p>
        </p:txBody>
      </p:sp>
      <p:sp>
        <p:nvSpPr>
          <p:cNvPr id="1026" name="AutoShape 2" descr="Image result for paper clip 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1"/>
          <p:cNvGrpSpPr/>
          <p:nvPr/>
        </p:nvGrpSpPr>
        <p:grpSpPr>
          <a:xfrm>
            <a:off x="762000" y="2449302"/>
            <a:ext cx="1600200" cy="1600200"/>
            <a:chOff x="762000" y="1828800"/>
            <a:chExt cx="1600200" cy="1600200"/>
          </a:xfrm>
        </p:grpSpPr>
        <p:pic>
          <p:nvPicPr>
            <p:cNvPr id="1028" name="Picture 4" descr="http://www.clipartpal.com/_thumbs/pd/education/paper_0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2000" y="1828800"/>
              <a:ext cx="1600200" cy="1600200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202871" y="2286000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Plan</a:t>
              </a:r>
              <a:endParaRPr lang="en-US" sz="2800" b="1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33400" y="2144502"/>
            <a:ext cx="2133600" cy="2133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24200" y="3657600"/>
            <a:ext cx="28956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80755" y="6161316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Mutate</a:t>
            </a:r>
            <a:endParaRPr lang="en-US" sz="28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438400" y="4267200"/>
            <a:ext cx="0" cy="6096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2438400" y="4876800"/>
            <a:ext cx="6858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3"/>
          <p:cNvGrpSpPr/>
          <p:nvPr/>
        </p:nvGrpSpPr>
        <p:grpSpPr>
          <a:xfrm>
            <a:off x="3200400" y="3810000"/>
            <a:ext cx="914400" cy="762000"/>
            <a:chOff x="762000" y="1828800"/>
            <a:chExt cx="1600200" cy="1600200"/>
          </a:xfrm>
        </p:grpSpPr>
        <p:pic>
          <p:nvPicPr>
            <p:cNvPr id="35" name="Picture 4" descr="http://www.clipartpal.com/_thumbs/pd/education/paper_0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2000" y="1828800"/>
              <a:ext cx="1600200" cy="16002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1174295" y="2285999"/>
              <a:ext cx="1066800" cy="710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Plan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4114800" y="3886200"/>
            <a:ext cx="914400" cy="762000"/>
            <a:chOff x="762000" y="1828800"/>
            <a:chExt cx="1600200" cy="1600200"/>
          </a:xfrm>
        </p:grpSpPr>
        <p:pic>
          <p:nvPicPr>
            <p:cNvPr id="38" name="Picture 4" descr="http://www.clipartpal.com/_thumbs/pd/education/paper_0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2000" y="1828800"/>
              <a:ext cx="1600200" cy="1600200"/>
            </a:xfrm>
            <a:prstGeom prst="rect">
              <a:avLst/>
            </a:prstGeom>
            <a:noFill/>
          </p:spPr>
        </p:pic>
        <p:sp>
          <p:nvSpPr>
            <p:cNvPr id="39" name="TextBox 38"/>
            <p:cNvSpPr txBox="1"/>
            <p:nvPr/>
          </p:nvSpPr>
          <p:spPr>
            <a:xfrm>
              <a:off x="1174295" y="2285999"/>
              <a:ext cx="1066800" cy="710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</a:rPr>
                <a:t>Plan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6" name="Group 39"/>
          <p:cNvGrpSpPr/>
          <p:nvPr/>
        </p:nvGrpSpPr>
        <p:grpSpPr>
          <a:xfrm>
            <a:off x="3886200" y="4724400"/>
            <a:ext cx="914400" cy="762000"/>
            <a:chOff x="762000" y="1828800"/>
            <a:chExt cx="1600200" cy="1600200"/>
          </a:xfrm>
        </p:grpSpPr>
        <p:pic>
          <p:nvPicPr>
            <p:cNvPr id="41" name="Picture 4" descr="http://www.clipartpal.com/_thumbs/pd/education/paper_0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2000" y="1828800"/>
              <a:ext cx="1600200" cy="1600200"/>
            </a:xfrm>
            <a:prstGeom prst="rect">
              <a:avLst/>
            </a:prstGeom>
            <a:noFill/>
          </p:spPr>
        </p:pic>
        <p:sp>
          <p:nvSpPr>
            <p:cNvPr id="42" name="TextBox 41"/>
            <p:cNvSpPr txBox="1"/>
            <p:nvPr/>
          </p:nvSpPr>
          <p:spPr>
            <a:xfrm>
              <a:off x="1174295" y="2285999"/>
              <a:ext cx="1066800" cy="710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Plan</a:t>
              </a:r>
              <a:endParaRPr lang="en-US" sz="1600" b="1" dirty="0"/>
            </a:p>
          </p:txBody>
        </p:sp>
      </p:grpSp>
      <p:grpSp>
        <p:nvGrpSpPr>
          <p:cNvPr id="7" name="Group 42"/>
          <p:cNvGrpSpPr/>
          <p:nvPr/>
        </p:nvGrpSpPr>
        <p:grpSpPr>
          <a:xfrm>
            <a:off x="4800600" y="5181600"/>
            <a:ext cx="914400" cy="762000"/>
            <a:chOff x="762000" y="1828800"/>
            <a:chExt cx="1600200" cy="1600200"/>
          </a:xfrm>
        </p:grpSpPr>
        <p:pic>
          <p:nvPicPr>
            <p:cNvPr id="44" name="Picture 4" descr="http://www.clipartpal.com/_thumbs/pd/education/paper_0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2000" y="1828800"/>
              <a:ext cx="1600200" cy="1600200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1174295" y="2285999"/>
              <a:ext cx="1066800" cy="710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</a:rPr>
                <a:t>Plan</a:t>
              </a:r>
              <a:endParaRPr lang="en-US" sz="16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8" name="Group 45"/>
          <p:cNvGrpSpPr/>
          <p:nvPr/>
        </p:nvGrpSpPr>
        <p:grpSpPr>
          <a:xfrm>
            <a:off x="5029200" y="4267200"/>
            <a:ext cx="914400" cy="762000"/>
            <a:chOff x="762000" y="1828800"/>
            <a:chExt cx="1600200" cy="1600200"/>
          </a:xfrm>
        </p:grpSpPr>
        <p:pic>
          <p:nvPicPr>
            <p:cNvPr id="47" name="Picture 4" descr="http://www.clipartpal.com/_thumbs/pd/education/paper_0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2000" y="1828800"/>
              <a:ext cx="1600200" cy="1600200"/>
            </a:xfrm>
            <a:prstGeom prst="rect">
              <a:avLst/>
            </a:prstGeom>
            <a:noFill/>
          </p:spPr>
        </p:pic>
        <p:sp>
          <p:nvSpPr>
            <p:cNvPr id="48" name="TextBox 47"/>
            <p:cNvSpPr txBox="1"/>
            <p:nvPr/>
          </p:nvSpPr>
          <p:spPr>
            <a:xfrm>
              <a:off x="1174295" y="2285999"/>
              <a:ext cx="1066800" cy="710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7030A0"/>
                  </a:solidFill>
                </a:rPr>
                <a:t>Plan</a:t>
              </a:r>
              <a:endParaRPr lang="en-US" sz="16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Group 48"/>
          <p:cNvGrpSpPr/>
          <p:nvPr/>
        </p:nvGrpSpPr>
        <p:grpSpPr>
          <a:xfrm>
            <a:off x="3200400" y="5181600"/>
            <a:ext cx="838200" cy="762000"/>
            <a:chOff x="762000" y="1828800"/>
            <a:chExt cx="1600200" cy="1600200"/>
          </a:xfrm>
        </p:grpSpPr>
        <p:pic>
          <p:nvPicPr>
            <p:cNvPr id="50" name="Picture 4" descr="http://www.clipartpal.com/_thumbs/pd/education/paper_0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2000" y="1828800"/>
              <a:ext cx="1600200" cy="1600200"/>
            </a:xfrm>
            <a:prstGeom prst="rect">
              <a:avLst/>
            </a:prstGeom>
            <a:noFill/>
          </p:spPr>
        </p:pic>
        <p:sp>
          <p:nvSpPr>
            <p:cNvPr id="51" name="TextBox 50"/>
            <p:cNvSpPr txBox="1"/>
            <p:nvPr/>
          </p:nvSpPr>
          <p:spPr>
            <a:xfrm>
              <a:off x="1111948" y="2285999"/>
              <a:ext cx="1066800" cy="710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Plan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216729" y="604161"/>
            <a:ext cx="251460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53"/>
          <p:cNvGrpSpPr/>
          <p:nvPr/>
        </p:nvGrpSpPr>
        <p:grpSpPr>
          <a:xfrm>
            <a:off x="3902529" y="756561"/>
            <a:ext cx="914400" cy="762000"/>
            <a:chOff x="762000" y="1828800"/>
            <a:chExt cx="1600200" cy="1600200"/>
          </a:xfrm>
        </p:grpSpPr>
        <p:pic>
          <p:nvPicPr>
            <p:cNvPr id="55" name="Picture 4" descr="http://www.clipartpal.com/_thumbs/pd/education/paper_0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2000" y="1828800"/>
              <a:ext cx="1600200" cy="1600200"/>
            </a:xfrm>
            <a:prstGeom prst="rect">
              <a:avLst/>
            </a:prstGeom>
            <a:noFill/>
          </p:spPr>
        </p:pic>
        <p:sp>
          <p:nvSpPr>
            <p:cNvPr id="56" name="TextBox 55"/>
            <p:cNvSpPr txBox="1"/>
            <p:nvPr/>
          </p:nvSpPr>
          <p:spPr>
            <a:xfrm>
              <a:off x="1174295" y="2285999"/>
              <a:ext cx="1066800" cy="710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7030A0"/>
                  </a:solidFill>
                </a:rPr>
                <a:t>Plan</a:t>
              </a:r>
              <a:endParaRPr lang="en-US" sz="16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750128" y="1551219"/>
            <a:ext cx="188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 Time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733800" y="1981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733800" y="220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673929" y="3265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Evaluate</a:t>
            </a:r>
            <a:endParaRPr lang="en-US" sz="2800" b="1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343400" y="2590800"/>
            <a:ext cx="0" cy="1066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715000" y="2362200"/>
            <a:ext cx="1143000" cy="5443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019800" y="3886200"/>
            <a:ext cx="838200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858000" y="2362200"/>
            <a:ext cx="0" cy="1524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74"/>
          <p:cNvGrpSpPr/>
          <p:nvPr/>
        </p:nvGrpSpPr>
        <p:grpSpPr>
          <a:xfrm>
            <a:off x="6400800" y="2667000"/>
            <a:ext cx="914400" cy="762000"/>
            <a:chOff x="762000" y="1828800"/>
            <a:chExt cx="1600200" cy="1600200"/>
          </a:xfrm>
        </p:grpSpPr>
        <p:pic>
          <p:nvPicPr>
            <p:cNvPr id="76" name="Picture 4" descr="http://www.clipartpal.com/_thumbs/pd/education/paper_0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2000" y="1828800"/>
              <a:ext cx="1600200" cy="1600200"/>
            </a:xfrm>
            <a:prstGeom prst="rect">
              <a:avLst/>
            </a:prstGeom>
            <a:noFill/>
          </p:spPr>
        </p:pic>
        <p:sp>
          <p:nvSpPr>
            <p:cNvPr id="77" name="TextBox 76"/>
            <p:cNvSpPr txBox="1"/>
            <p:nvPr/>
          </p:nvSpPr>
          <p:spPr>
            <a:xfrm>
              <a:off x="1174295" y="2285999"/>
              <a:ext cx="1066800" cy="710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7030A0"/>
                  </a:solidFill>
                </a:rPr>
                <a:t>Plan</a:t>
              </a:r>
              <a:endParaRPr lang="en-US" sz="1600" b="1" dirty="0">
                <a:solidFill>
                  <a:srgbClr val="7030A0"/>
                </a:solidFill>
              </a:endParaRPr>
            </a:p>
          </p:txBody>
        </p:sp>
      </p:grpSp>
      <p:pic>
        <p:nvPicPr>
          <p:cNvPr id="1030" name="Picture 6" descr="Image result for waste bin clipar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0" y="762000"/>
            <a:ext cx="1371599" cy="1371600"/>
          </a:xfrm>
          <a:prstGeom prst="rect">
            <a:avLst/>
          </a:prstGeom>
          <a:noFill/>
        </p:spPr>
      </p:pic>
      <p:cxnSp>
        <p:nvCxnSpPr>
          <p:cNvPr id="85" name="Straight Arrow Connector 84"/>
          <p:cNvCxnSpPr/>
          <p:nvPr/>
        </p:nvCxnSpPr>
        <p:spPr>
          <a:xfrm>
            <a:off x="5715000" y="1066800"/>
            <a:ext cx="9906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68251" y="9796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Discard</a:t>
            </a:r>
            <a:endParaRPr lang="en-US" sz="2800" b="1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5715000" y="2209800"/>
            <a:ext cx="1981200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96200" y="2209800"/>
            <a:ext cx="0" cy="213360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705600" y="4343400"/>
            <a:ext cx="19050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6705600" y="6096000"/>
            <a:ext cx="216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Final Result</a:t>
            </a:r>
            <a:endParaRPr lang="en-US" sz="2800" b="1" dirty="0"/>
          </a:p>
        </p:txBody>
      </p:sp>
      <p:grpSp>
        <p:nvGrpSpPr>
          <p:cNvPr id="12" name="Group 95"/>
          <p:cNvGrpSpPr/>
          <p:nvPr/>
        </p:nvGrpSpPr>
        <p:grpSpPr>
          <a:xfrm>
            <a:off x="6858000" y="4572000"/>
            <a:ext cx="1600200" cy="1371600"/>
            <a:chOff x="962025" y="1828800"/>
            <a:chExt cx="1400175" cy="1600200"/>
          </a:xfrm>
        </p:grpSpPr>
        <p:pic>
          <p:nvPicPr>
            <p:cNvPr id="97" name="Picture 4" descr="http://www.clipartpal.com/_thumbs/pd/education/paper_0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2025" y="1828800"/>
              <a:ext cx="1266825" cy="1600200"/>
            </a:xfrm>
            <a:prstGeom prst="rect">
              <a:avLst/>
            </a:prstGeom>
            <a:noFill/>
          </p:spPr>
        </p:pic>
        <p:sp>
          <p:nvSpPr>
            <p:cNvPr id="98" name="TextBox 97"/>
            <p:cNvSpPr txBox="1"/>
            <p:nvPr/>
          </p:nvSpPr>
          <p:spPr>
            <a:xfrm>
              <a:off x="1295400" y="2273300"/>
              <a:ext cx="1066800" cy="61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</a:rPr>
                <a:t>Plan</a:t>
              </a:r>
              <a:endParaRPr lang="en-US" sz="28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733800" y="178710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pic>
        <p:nvPicPr>
          <p:cNvPr id="18434" name="Picture 2" descr="http://cdn.i.haymarketmedia.asia/?n=campaign-asia%2Fcontent%2FUnmetric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1565694"/>
            <a:ext cx="381000" cy="254000"/>
          </a:xfrm>
          <a:prstGeom prst="rect">
            <a:avLst/>
          </a:prstGeom>
          <a:noFill/>
        </p:spPr>
      </p:pic>
      <p:pic>
        <p:nvPicPr>
          <p:cNvPr id="70" name="Picture 2" descr="http://cdn.i.haymarketmedia.asia/?n=campaign-asia%2Fcontent%2FUnmetric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86664" y="1794294"/>
            <a:ext cx="381000" cy="254000"/>
          </a:xfrm>
          <a:prstGeom prst="rect">
            <a:avLst/>
          </a:prstGeom>
          <a:noFill/>
        </p:spPr>
      </p:pic>
      <p:pic>
        <p:nvPicPr>
          <p:cNvPr id="71" name="Picture 2" descr="http://cdn.i.haymarketmedia.asia/?n=campaign-asia%2Fcontent%2FUnmetric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2022894"/>
            <a:ext cx="381000" cy="254000"/>
          </a:xfrm>
          <a:prstGeom prst="rect">
            <a:avLst/>
          </a:prstGeom>
          <a:noFill/>
        </p:spPr>
      </p:pic>
      <p:pic>
        <p:nvPicPr>
          <p:cNvPr id="73" name="Picture 2" descr="http://cdn.i.haymarketmedia.asia/?n=campaign-asia%2Fcontent%2FUnmetric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2251494"/>
            <a:ext cx="381000" cy="25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ZNN.com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9/20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190" t="13469" r="26336" b="27604"/>
          <a:stretch>
            <a:fillRect/>
          </a:stretch>
        </p:blipFill>
        <p:spPr bwMode="auto">
          <a:xfrm>
            <a:off x="1447800" y="2057400"/>
            <a:ext cx="617873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Self-Adaptive System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1905001"/>
            <a:ext cx="1905000" cy="1447800"/>
            <a:chOff x="457200" y="1905000"/>
            <a:chExt cx="2660650" cy="1809751"/>
          </a:xfrm>
        </p:grpSpPr>
        <p:pic>
          <p:nvPicPr>
            <p:cNvPr id="1026" name="Picture 2" descr="Image result for cnn online news articl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1905000"/>
              <a:ext cx="2164001" cy="1600200"/>
            </a:xfrm>
            <a:prstGeom prst="rect">
              <a:avLst/>
            </a:prstGeom>
            <a:noFill/>
          </p:spPr>
        </p:pic>
        <p:pic>
          <p:nvPicPr>
            <p:cNvPr id="1028" name="Picture 4" descr="Image result for cnn online news articl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0600" y="2438400"/>
              <a:ext cx="2127250" cy="1276351"/>
            </a:xfrm>
            <a:prstGeom prst="rect">
              <a:avLst/>
            </a:prstGeom>
            <a:noFill/>
          </p:spPr>
        </p:pic>
      </p:grpSp>
      <p:sp>
        <p:nvSpPr>
          <p:cNvPr id="1030" name="AutoShape 6" descr="Image result for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Image result for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databas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1" y="1524000"/>
            <a:ext cx="914400" cy="1013138"/>
          </a:xfrm>
          <a:prstGeom prst="rect">
            <a:avLst/>
          </a:prstGeom>
        </p:spPr>
      </p:pic>
      <p:pic>
        <p:nvPicPr>
          <p:cNvPr id="9" name="Picture 8" descr="databas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1400" y="2819400"/>
            <a:ext cx="914400" cy="1013138"/>
          </a:xfrm>
          <a:prstGeom prst="rect">
            <a:avLst/>
          </a:prstGeom>
        </p:spPr>
      </p:pic>
      <p:pic>
        <p:nvPicPr>
          <p:cNvPr id="1034" name="Picture 10" descr="Image result for serv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2057400"/>
            <a:ext cx="1685925" cy="1685925"/>
          </a:xfrm>
          <a:prstGeom prst="rect">
            <a:avLst/>
          </a:prstGeom>
          <a:noFill/>
        </p:spPr>
      </p:pic>
      <p:pic>
        <p:nvPicPr>
          <p:cNvPr id="12" name="Picture 10" descr="Image result for serv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191000"/>
            <a:ext cx="1685925" cy="1685925"/>
          </a:xfrm>
          <a:prstGeom prst="rect">
            <a:avLst/>
          </a:prstGeom>
          <a:noFill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 l="15813" t="10417" r="3953" b="15625"/>
          <a:stretch>
            <a:fillRect/>
          </a:stretch>
        </p:blipFill>
        <p:spPr bwMode="auto">
          <a:xfrm>
            <a:off x="457201" y="4495800"/>
            <a:ext cx="191144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5105400" y="2362200"/>
            <a:ext cx="8382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1600" y="3124200"/>
            <a:ext cx="18288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34000" y="2743200"/>
            <a:ext cx="990600" cy="13716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486400" y="3733800"/>
            <a:ext cx="1600200" cy="7620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67000" y="4953000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14600" y="2971800"/>
            <a:ext cx="1143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352800" y="1295400"/>
            <a:ext cx="4800600" cy="449580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086600" y="55626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System Monitor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7/17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10/20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4685" t="17708" r="15666" b="25000"/>
          <a:stretch>
            <a:fillRect/>
          </a:stretch>
        </p:blipFill>
        <p:spPr bwMode="auto">
          <a:xfrm>
            <a:off x="762000" y="1828800"/>
            <a:ext cx="753687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pic>
        <p:nvPicPr>
          <p:cNvPr id="6" name="Picture 5" descr="SimpleExampl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2209800"/>
            <a:ext cx="4274560" cy="27789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11/20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[(if (add-server(1))</a:t>
            </a:r>
          </a:p>
          <a:p>
            <a:r>
              <a:rPr lang="en-US" sz="2400" dirty="0" smtClean="0"/>
              <a:t>    (add-database-thread(A,1))    </a:t>
            </a:r>
          </a:p>
          <a:p>
            <a:r>
              <a:rPr lang="en-US" sz="2400" dirty="0" smtClean="0"/>
              <a:t>    (decrease-quality))),</a:t>
            </a:r>
          </a:p>
          <a:p>
            <a:r>
              <a:rPr lang="en-US" sz="2400" dirty="0" smtClean="0"/>
              <a:t>add-database-thread(B,2)]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9/17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pic>
        <p:nvPicPr>
          <p:cNvPr id="6" name="Content Placeholder 5" descr="SimpleExampl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828800"/>
            <a:ext cx="5282685" cy="3434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Improving a bad plan</a:t>
            </a:r>
          </a:p>
          <a:p>
            <a:pPr lvl="1"/>
            <a:r>
              <a:rPr lang="en-US" dirty="0" smtClean="0"/>
              <a:t>Show that subpar inputs do not cause subpar results</a:t>
            </a:r>
          </a:p>
          <a:p>
            <a:r>
              <a:rPr lang="en-US" dirty="0" smtClean="0"/>
              <a:t>Comparing different utility functions</a:t>
            </a:r>
          </a:p>
          <a:p>
            <a:pPr lvl="1"/>
            <a:r>
              <a:rPr lang="en-US" dirty="0" smtClean="0"/>
              <a:t>Understand how changes in the utility function affects plans</a:t>
            </a:r>
          </a:p>
          <a:p>
            <a:r>
              <a:rPr lang="en-US" dirty="0" smtClean="0"/>
              <a:t>Planning with similar utility functions</a:t>
            </a:r>
          </a:p>
          <a:p>
            <a:pPr lvl="1"/>
            <a:r>
              <a:rPr lang="en-US" dirty="0" smtClean="0"/>
              <a:t>Can plans be used to create new plans for a similar goal?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artingPlanWithCheck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972230"/>
            <a:ext cx="5181028" cy="3885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a Bad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Utility Function:  -</a:t>
            </a:r>
            <a:r>
              <a:rPr lang="en-US" dirty="0" smtClean="0">
                <a:solidFill>
                  <a:srgbClr val="FF0000"/>
                </a:solidFill>
              </a:rPr>
              <a:t>20</a:t>
            </a:r>
            <a:r>
              <a:rPr lang="en-US" dirty="0" smtClean="0"/>
              <a:t> </a:t>
            </a:r>
            <a:r>
              <a:rPr lang="en-US" dirty="0" err="1" smtClean="0"/>
              <a:t>responseTime</a:t>
            </a:r>
            <a:r>
              <a:rPr lang="en-US" baseline="-25000" dirty="0" err="1" smtClean="0"/>
              <a:t>norm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 err="1" smtClean="0"/>
              <a:t>cost</a:t>
            </a:r>
            <a:r>
              <a:rPr lang="en-US" baseline="-25000" dirty="0" err="1" smtClean="0"/>
              <a:t>norm</a:t>
            </a:r>
            <a:r>
              <a:rPr lang="en-US" dirty="0" smtClean="0"/>
              <a:t> + </a:t>
            </a:r>
            <a:r>
              <a:rPr lang="en-US" dirty="0" err="1" smtClean="0"/>
              <a:t>quality</a:t>
            </a:r>
            <a:r>
              <a:rPr lang="en-US" baseline="-25000" dirty="0" err="1" smtClean="0"/>
              <a:t>norm</a:t>
            </a:r>
            <a:r>
              <a:rPr lang="en-US" dirty="0" smtClean="0"/>
              <a:t> –  </a:t>
            </a:r>
            <a:r>
              <a:rPr lang="en-US" dirty="0" err="1" smtClean="0"/>
              <a:t>time</a:t>
            </a:r>
            <a:r>
              <a:rPr lang="en-US" baseline="-25000" dirty="0" err="1" smtClean="0"/>
              <a:t>norm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Initial Plan: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HourRunResultWithCheck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1886379"/>
            <a:ext cx="6628829" cy="49716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a Bad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2/20</a:t>
            </a:r>
            <a:endParaRPr lang="en-US" dirty="0"/>
          </a:p>
        </p:txBody>
      </p:sp>
      <p:sp>
        <p:nvSpPr>
          <p:cNvPr id="1028" name="AutoShape 4" descr="Image result for persian gulf"/>
          <p:cNvSpPr>
            <a:spLocks noChangeAspect="1" noChangeArrowheads="1"/>
          </p:cNvSpPr>
          <p:nvPr/>
        </p:nvSpPr>
        <p:spPr bwMode="auto">
          <a:xfrm>
            <a:off x="155575" y="13158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Image result for jeep clipart"/>
          <p:cNvSpPr>
            <a:spLocks noChangeAspect="1" noChangeArrowheads="1"/>
          </p:cNvSpPr>
          <p:nvPr/>
        </p:nvSpPr>
        <p:spPr bwMode="auto">
          <a:xfrm>
            <a:off x="155575" y="13158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34000" y="2855349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Smart Traffic Systems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094118" y="2897043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Smart Grids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57150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Smart Buildings</a:t>
            </a:r>
            <a:endParaRPr lang="en-US" sz="2800" dirty="0"/>
          </a:p>
        </p:txBody>
      </p:sp>
      <p:pic>
        <p:nvPicPr>
          <p:cNvPr id="26626" name="Picture 2" descr="Image result for smart build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886200"/>
            <a:ext cx="2724150" cy="1676400"/>
          </a:xfrm>
          <a:prstGeom prst="rect">
            <a:avLst/>
          </a:prstGeom>
          <a:noFill/>
        </p:spPr>
      </p:pic>
      <p:pic>
        <p:nvPicPr>
          <p:cNvPr id="26628" name="Picture 4" descr="Image result for traff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874149"/>
            <a:ext cx="2466975" cy="1847851"/>
          </a:xfrm>
          <a:prstGeom prst="rect">
            <a:avLst/>
          </a:prstGeom>
          <a:noFill/>
        </p:spPr>
      </p:pic>
      <p:sp>
        <p:nvSpPr>
          <p:cNvPr id="26630" name="AutoShape 6" descr="Image result for power grid"/>
          <p:cNvSpPr>
            <a:spLocks noChangeAspect="1" noChangeArrowheads="1"/>
          </p:cNvSpPr>
          <p:nvPr/>
        </p:nvSpPr>
        <p:spPr bwMode="auto">
          <a:xfrm>
            <a:off x="155575" y="13158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AutoShape 8" descr="Image result for power grid"/>
          <p:cNvSpPr>
            <a:spLocks noChangeAspect="1" noChangeArrowheads="1"/>
          </p:cNvSpPr>
          <p:nvPr/>
        </p:nvSpPr>
        <p:spPr bwMode="auto">
          <a:xfrm>
            <a:off x="155575" y="13158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4" name="AutoShape 10" descr="data:image/jpeg;base64,/9j/4AAQSkZJRgABAQAAAQABAAD/2wCEAAkGBxQQEhQUExQUFBQVFBQWFRQVFxQWFRcVFxYWFxUWFhgYHSggGBolGxQYITEhJSkrLi8uGB8zODMsNygtLisBCgoKDg0OGxAQGy0kICYtLCstLCwsLCwsLCwsLCwyLSwsLCwsLCwsLCwvLCwsLCwsLCwsLC8sLCwsLCwsLCwsLP/AABEIAMIBAwMBEQACEQEDEQH/xAAbAAABBQEBAAAAAAAAAAAAAAAAAQIDBAUGB//EAEMQAAIBAgMEBwQIAwcEAwAAAAECEQADEiExBEFRYQUGEyJxgZEjMqGxQlJicoLB0fCSsuEUFjNzosLSQ7Pi8VNjo//EABoBAAMBAQEBAAAAAAAAAAAAAAABAgQDBQb/xAA9EQABAwIDBgQFAwQABAcAAAABAAIRAyESMUEEUWFxgfCRobHBBRMi0eEVMvEUI0JSBnKCohYkM0NjktL/2gAMAwEAAhEDEQA/ANcV8Svok6kmloQkoQiKJQkwU5TVfbUwxcH0Jxc7ZjH6QG/DG+rpmfp3+un2Uut9XcK0FrnKtGCiUQlilKEhSnKISDKhCVXpQhJeaCh4NB8GBAH8RWm3IjvvNI6K0prkVSeKlNV1yvHnaX/S7/8AOun/ALfX2Cn/AC6KzXNWloQodsMW3I1CNHjBiqZdw5od+0qULGQ3ZVMyqCSmmikiEU0QihCSKEKpcGO6ButjEfvtKoPIYjHNTXQfSyd9umvt5qDd0bu++itRUK0kUIRQhJQhJTShJQhVxXRcEUJpaSEtCcJaUohKKEJ0UkKrsQwzb+pGH/LM4fSCv4Qd9dKhn69/r3dS2309wrcVylWgCiU0sUSiFFcFUCkmBDVShM2hTgbeQJHiveHxAptIxBJwsrdszmK4lUpJpIVZj7ZOdq58Gtf8qsf+meY9Cp/yHI+ytA1zVp4NJNQ7X7o5tbHljWfhNUzPofRJ2SmqFaIpymkiiUJKcpooSSXHCgsxgAEk8ABJNAkmAkTAkqDYrZCywhnJdhvBOin7qhV/DV1HAmBkLd881LAYk6qeolWihCSKJSSRTlCa7AAk5ACSeVMSbBCiQsROSzuIJIG6cxnFUYCkSU2aFyTTTVIoRCWhOE4UkQnCkiEtJEKvti4YuDVJniUMYx8A0byoG+rYZ+k6+un26qXCL7laUzzrmqTqSaCaEKNqoIhKBRKcIFJEJmxmEA+rK/wkqPlNU/8AdPXxSbkpsVQqVe4fbJ/l3R6taP5V0H7DzHuoP7h19lZFc1ScKSFFebvW/vE+QRvzIptyPeoSOYU4aoTSzQqRQmihNJQhVtr7xS3xOJvuIQY82KiN4xV1ZYF3Tqfx7KHXICs1zVpKJSRRKElCUJDTThVyMbfZU/xOD8lPx8M+k4RxPp+fTmpzKmiolUqFm5i5biDqDwNdnCFxF1JNSnCKFUIoQlDUk4Tw1JEJwakiE4GkiFBsncJt7lzT7h0H4T3fDDxq3/V9Xjz/ADnzlQ0R9KszXNXCJoRCSiU4RNCIQDQiFHaMM444W9Rhj/RPnVHIHvu6QFypZqVUKG8O/b8WHqpP+2qafpd09VDhcKyBXOVUJTQiFCf8QckafxFY/lNV/j179VMXU2KpVQlxUkJJppoxUIRNCIVbYzixXPrkBf8ALWQvkZZvx10qWhu711+3RSwT9Xcd3Vma5q0TQiEk0IhE0IhQ3nJOEGCcyfqrx8ToPM7qtu8qTuCdIRdyqo8AAB8opXceKdgFFbuOwmAAdA0zG6RGRjON1UQ0GFIk3VO4N4974EcD+u71B6g6HJTh1CVLuL8wdQeBpEQqF0pahVCSaE4Sg0k4UitSKITg9SiE8NSRCi2kHJgJZM4GpX6S+Y05haphH7Tr2D3pKlzdRorCXAQCDIIkEaEHQ1BBFinCdNSnCJppwiaSIRNCIUT5Mp44l/3D+U+tWLtKki4UuKoTUG0t3rX+Yf8AtXK6Mydy9wodmOfsVYxVzVpcVCSgR5Zj91fQFv8AfVnIDvuynUqQPUwmlmhOETSRCWaE4UO1sYwjIucMjUDVjyIUGOcVdPOTpdS7KN6mUgCBkBoOVRmqhLNCaWaSISTQhMu3MI4k5AcT+/gDVNEpEwktLhGsk5k8T+m7yoJlICFAT2jfYU/xOD/Kp9T4Z9P2DifIfn052j9x4KxirmuipxXSVKjuWjqMj8COB5fL50HaFKNUtszyI1HD+nOg2VAp2CpxKkUSnCWaE4Sg0JwnA1KITwaSIUFg4WKbs2TwnvL5E+jAbqt1xi6HvvJQ0QYVkGuauE6aSISzQiETSRCj2g90nhDehk/AEedUzOFLhZSVMpwq+1aoeDj4gr/urow58lzc3Lmp5qFcJuOmlCj2czJ4s3wOEfBRVO3JNCkNSnCQPRCFIGqU0tCcKC0cTs24Si+vfP8AEAPwc6t1mgdft9+qgCTPT798FPNQrhE0JQjFQnCa9wASdKYE5JGAo7ck4jroB9UcPE7/AC4VROgUgalMvOWOAZfWYfRHAH6x+Az4S2iBiPTvd3vSN7BSqAAAAAAIAGgA0FSSSZKoCEs0kLOtXpMNk3wI4ry+XpPdzYuMlIOhVgGuacJHUHkRof3qOVAJCC1Itzccj8D4fp/7pkahA3FPqZVpDTThE0KgETQnCcDSRCjvLIy95TK8J4HkQSPOqaYN8knNJFlJauhgCN/qOIPMHKpcCDBTFxKkmpVQlBpJQlmhKETQlCg2a9mbecoFzygg4gvwXOre2wdvUtN8O5O2s90fft/9xaVPPofQoeLdR6qaKiVWFQ7ZfFq29xpIRWYgakKJgc8qum0veGDUwpeQxpcdE+3ZgAbwAPPfSL5MphkBL2dLEjCliKJRCJoSUe0XSBl7xML4nf4ASTyBqmAE3yUuJAsn2kwgAaARnr586lzpMlMNgQpKmVUIoRCazAZnIcaYRCiUYjJyA90f7jz5bvHSyYsFMTdJfuxAGbHQbubHkJ+Q30NE3OSTrW1S2kCiMzvJOpO8mhzpMoDYT5qU4TFuA6SRxg/CqiEljNO/Mag6MDxHH961rEd5d92TLVJZ2rcT4HSeRG5uX9YlzNR3+EA6Hv8AKsh65QrhPJBEGllkkWyhXw65jjvHj+v/ALoInJKCM1LiqFQCUNQnCCaEwE0mhUAinKaiJwNP0WInk2gPgdPGOJqv3DiPT8KYwngfVWBXNdITxSUopKYRTRCwtl2rDt14EGHwJORUG3bRk+7Ju3BnqQsVueydlad0nxJB9B5rG10bQ7jbwAj1K2tr93wKn0YH8qxU/wB3j6LU8WU81CpYPXHaIsNbAYl1ZjhywhBiBk5CXwL+IxW74eyaofu9/sJPRY9td/bw7/b8wFvI8gEaESPOsJEGFrFwnTSQihCSiUKG33mLbhKr4/SPqI8jxqzZsdft9/4UASZU01CtFCISM0ZnSmLoUQGIydBoPzP5Dz10qYsO+++MxN067dCifQDUncBSaJMJusEyykSTGI68ANyjkP1O+m52gySDDmUr3APyA1PhQBKCITMJb3tPq7vPj8vHWnIGSWEnNSTSVwscGtaE25bDa/1oDiMki0HNNFxk97vL9beOTD8/hxqA7Kx3fb7KbtzuN/3+6spdnT03+lci1dBBUyvUEJwjT3cuW4/of3nRzU4IySrd3aHgfy40FqYTgalXCWaE4TgaSIQyggg5g5EUAkXCRuITbLR3TqND9ZePjuP9RTcNR33opaTkVPNQrhE0kQm3byoJZgo4kgCqa0uMASpc4NElcem3W7pebj2y9693grmSlw9kQMMZC0rePx9g0qjAPpBgDUai+uskLyRUY+bkSTodDbThK1W60WDaON8LlDiXDcIDQQROHSQc+VZBsFYVPpEic5GXitB22kWfUYMbj9labrPsoMG7n9y7/wAeY9a5DYNoInD5j7qztlEWnyP2WRd6StXGa41x/aEJ2WBxNlGhSDh1OJm8HjUVsbQqMAYGi15kfuI58h0WV1VjiXE52iDkOnXqtzq1ty3dnswwLi1bxDRpCgE4TnEg51h2yk6nWdItJhatmqNfTbe8BatZFoRSQor7HJRkW38B9JvKfUirYBmcgpcdApEUAADIAQByFSTJkqgIEJaE017gH6bz4UwJSJhRhScz5DhzPE/vnVSBYIAm5Su0Ak5AZk8qQE2CqwUC/XbL6oOWEHeftH4acZ6H/Vvf4Uj/AGKeXJ0y5n8h+vxpQBmquckKoHjvJ1NIklMNhLioVQUTQlCyBWtTCcKSaWkiFHgw7pXhqV+7y5enCqmefeffPepwxy9O/wCFX6ZvYNnuOskwAvfIBZiFXOcs2rps7cVYNPW2665bS7DSLh0vvsr+ybQLihgZDAMDxUiQa4VGFjiCuzHBwBCnOetc1cSszpTauzeygMF7gnvHJRkDE599kEcJrVQp4mvcdBu1/iVmrvDXMaNTv0/mFpo8/nyNZSIWsJ80k4SzSThNuCdMiMwf15UwYUubOSdauTyIyI4Gk4QkDKxtr6autduWbFpmNrCHuezMYhIwq1xJy3zkdxrazZababalVwEzAvpvIB9OqxVNpe57qdNptEm2vAkevRZtzZbhcM+zbRfIwx252Zk1OLuK+Fd0YRu31pFRgbhbUa3/AJcQPiRJ6rM6m8ulzHO/5sJHgDA6KTZ7rG3NyyyEO4SIOA9o0EZQSGIPlwqXtGOGPmwnjYe3coaThlzYuY4XKNiu3L1ly+zOcXaG2UKwMVxmxITvkg5xkBRUaynUAbUFomeAAgqWF72Elh1iOJOSl2DpN9pt9suzszEjAyxhGExChoMTimYkGpq0GUX/ACy8Aajn3ZOnWdVbjDeXTu6Z0ftb3EHsSLoKqufuG0SMPu595Gnx8KdWm1jj9X03PPFrnxEJU3uc39t/SP4MqJbD30tudjcNhLI9praPLGQTcLKYgggDzq8bKTnNFURkQQSPCCFGF1RocaZ4EEA+MhaabdtVkEmzeuW1BJ7U7MLigZmHS53oG4pJ+tWU0tnqGA8AndijwLbePRdxUrUxOEkccM+IPt1W5sm2pdtLdU9xlDAkEGDyrBUpOpvNN2YstbKjXsDxkVJZU5sdTu4AaD4+pPKk4jIKmjUqSoVLO6wORs90IQGZGCk5AEiASfEj1rTsgBrNLspC47ST8pwGcKfYby3EW4ujqDnmRxBPI5eVRVa5jix2iuk4OaHDVTzXNdYWD07t8dkARhN61vglRcXEw4gSPWeBrfstH9xOeE+MG3f3WPaKn7RxHqLrZCDz4nM+prHiK2hoSzSVJDTQmzQmmC6Dpn4AkfCqwlKQskXY97L5ev6xWvDuXPFvUoqFScKSacKSaxesl1VVFLBSbtssJ3KcQJGcZgZ/PIVu2JriSYmx778lh21zQAJi48u/5SdGdL2kxI162M8dsyAIcyV1g96TluYcKdfZqjoc1p3Hpr4enFTR2mk2WucN466ePrwWivT+zRPb2h+IeFZjsdf/AEPgtA2uh/uPFYu3dIWnBu9qh79llAIkKlxWAPBSVJO7KfDbSo1GkMwnIg9QsVWtTcC/EMwfArqQ494EFTvGY5NP7+FeVB/ac161sxkpRUK0ooTSikkmsmcjI8eI4HjTB0Kgt1CqbD0eLV69czxXsDESCBgGHLIHeNeNdqtYvptZo2fNcKdEMqOfq6PJaQrKu65vp5Tba5gLrcudmUaThVmi2IHHEAfxHnXp7KcTW4ogTI1Iz9PReZtIwl2GZMRunLvmuk2awLaKi5KqhQOQED4CvNe8vcXHM3W5rQ1oaMhZVegOjl2aytpSSFL5mJzdjurrtdc1qpqHWPRcdmpClTDBpPqsbpayVu3LcvF0q1vDPca77MkRuFzvH74NbdndNNr7WznUNv6WHJY6zYeW3vlwm3rc811aIAABkAIA5DSvJJJMlegLCE3aLQdGVvdZWU+BEGmxxa4EZhJ4DmkFVOidgFm1at/RtqoUcxvbieW7nlHXaK3zKjn6krlRpYGBu5Xq4LuihCwes22IlsBnCl7tnCJGMot1GYqNTkDnppXobFSc55IEwHcpIMSsm1VGhtzmRziQq/R/TVm0zK15CrkuIEBW0Zchnnn4k10rbLVqNBawyLc9x9lFLaKbCQXZ3Vi91g2Zv+quHhn3/h7vHj4a8m7FXH+Jn0/PeeXU7XSP+VvX8LE6V2+3dW8/ajMFUEZ+zJOPNTGJp03BOFb6FGpTc1uHieumeg85WStVY9rnYuXTXqfKF1ex7Wt1QykGQCY1BImCNxzryKlN1N2FwXq06jXtkFTE1C6qK5cA8dwGp/fGqDSUi4BRlC3vZD6o3/eO/wANPGrkNy8ft34IgnNPipXRZoFaVyTeyjTLw09NKeLelhGidiI1E8x+h/U0oBTusdNsv7Ri7PCqrcdMPaFHbASCSTbaAdYEHnW00qVGMUkkA5SL9R5+CxCpVrTggAEjODb/AKT5RzVO9s9yx2ZNmzDMEL9o7MWYgjExtyRK6Gdeddmvp1ZGJ1hMQAPCePBcHU6lHCcDbmJkk33nDOnFT2Vu3Lhw2bRTDmDdMTMmDgzkGfM5zpDjTYy7jPL86d2VtbVe+zBHP8a93TdmbaLvaqLdsm0xtgm6ZBUAiPZ96MUSYOs60P8Ak08JLj9QnL82/iEmfPqYgGj6TGf4vn6yoW2u4bQ9nbFzEFjtDiMuAUjDpInWRA3CugpsFTM4c8rZZ5/z1XI1HmnkMUxnfPLL+Oi1bWw7QrlglpCZnBfZVJJ1KdgVJjKSJrG6tQLcJJPNo9cU+a1tpVg7EABycfTDCvdG7axuvYuBQ6IrgoSVKsSAMwDIw1wrUmhgqsNiSL7wu9Gs7GaTxcAG24rUisq0yiKE5SikkkfIg848jl84pjIhQ7QqUVCazOm1g2bmFnCOQyrqVZGEx9IhsJA1nTPKtWzGQ9kxIsTvB8tbrJtIgtfEwfUea0tkvi4iupDKyggjQgis1RhY4tIghdmODmhw1UljT8TfzGpdn4eiTclktdW/tdvACVsrexXMsLNKKbY+tDQSdAUjUGNYaaWzuxZui2ut+otyM7lkLhUrCNJv4W71HNblYVrTL2kcYHrkfhNNucqXZKSpTSU01z52y/tFy8lsIq2rnZn2jIzQqsSWCNAOOMoPOvQ+VRosa58kkTlIFzpI3ayOCxfMqVHOa3IGM49j5XWZt+z39lTEFsKvaWyzi7ce5mwXEWa2CYDDMkwBPKtVKpRruwkuJgwIAG+LGL8guFRlWk2YAuJuSfT3SkX7t5AqWRbRCxXtHCkSoAyWYMaRDYTmQaP7NOmZLpJiYE+vvIkZJ/3XvAAEAbz9va6l2Z9puXryYLE2VWAblyFNwYgR3MzAgzz1k1DxQZTa6XfVwF4tv8PaFbDWdUc2BbidenfGVTfaL1mzdxraxIHHv3CSFmEXu96SZ5k58K7hlKpUbhJgxoNdTfsLnjqMpuxASJ1Phl2VbHRt0MrFLK3AACbVy6j6ZSFTP8Ug+GVcf6inBAJI4gEeZ9IXcUKkgwJ4Eg+Q9ZVrZtsvLdSxeKy6OyssFoTCCHMBZOLcv61xfSpOpmrT0IBGl5yuT4ld6dSoKgp1NQSDraM8h4Ba6qBp58T4nfWMknNbA0DJBoVJuMcRTgpYgssIPDwy+Va5KjCE7D9o/D8xUzwRCMJ4n4fpRI3KoO9Nt2FQEBRhJJIA+kcy3Oaovc7M3UhgaIAt3dV+l9nx2HwzIXEsGc17wABMZxEc66bO/DVE8vGy57TTxUXRz8LpOhLfs8cwbneyjTdu5mntTvrw7rJbKyWY991etW1tyQAMRxOQAJbTEY8B6Vnc4vgHTLluXcMDJI1z571jXNlnbFSO7LbTplMYYJ++xPx8doqRsxdr+z39F57qM7UGafv9vW/d+iXkWHLI/Oa848l6AbuKYbKhi8d4gBmgYoGa5gaAk+pp4nEYdN3e9SaYBxa7+9ysK/r+865kKrp2KlCJSzSTshhII40AwZSIkJ1tpAP7neKThBSBkKPb7Ra2wHvRK7u8veX4gVVJwa8E5a8jmudVuJhA7KxNgv8AYhr1tsdl3LNakFwpz7a2OJzJTeMx3pDbqrPmRTeIcBAOn/KfQHTLLLBTdgl7TLTprzH21552L+2/2oNbsXVRO9jvhhmTmEtGczn3mGgyGfu820vkEPqtk6N9z7DXM2zbqvzQW03QNT7D3OnPKx1dQd8pIRVt2lUkELgBLBYyyZyv4K57YTYOzMknfOXkJ6q9mAuRlYeHcdFtgVhWpMIlhyk+eg/OqyCk5qSKlOUh40BEqrs+zAYmHdLnE0Bc8oEyNYA85rq+pk03iy5saLkWlJt+wrdtXLZ/6iMpO/MEAzy1p0qxZUa/cZTqUw9hbvCyOqs3LbX7gAZ4BERHZDC0+FztIjLOa2bdDHikzIe9/SFn2OXNNR2Z9vzK1ksZlvdZokgCSB7oMjUfnWMvsG5gLWG3nUrA6X2KdptLnF91L8SLXfIMQAsIAfv16Oz1f7Dj/qDH/Vb38ljrU/7rR/sRPS/t5roICjcB6CvOuV6QgBQmyGYORBAIU7wDr6wMqvEQMI6qcIJxFKUP1j/p/SlI3K4O9NNsb8/Ekj0NPEU8A1SjKhVhCoA13XNLQqRNCaUUk0mHh5inO9KIyWB0PtR2ebbYmtI7IWMeyIMrOc9nhIzjuwT7vu+htFMVYeP3EAxv/M+PPPzdmqmjLHXaCRP+v4jw5Zbe27WLa5DE25Rr4/P0PAkYaVPGdwXoVauAbys/oEEveukkyRbzjuYJxARkVk68hoBlp2qA1tMc+c+6ybIJc+oTw5Rn0W4R61gW+EobiPTOiNyV1GLoDBZzIJXwESOeo/YqsJILvFRP1Bvgpw/H+lc8KqN6WzdDCRpJHoSD8qTmlpgpNIIkKUVKaRDBI8x+fxz86DcSoyMKYVCCuPvdIWxeaxIRVGC44UllAZyipAMMUZQW3eNe02i80hViTmBOdhJPCZMey8Z1VgqGnMaExziOmqmXb9m2Vi1uDYJ79vA0p3R7S2SP4l36jOZ5mjXrth/7tDOfA+x6G2T+ZSpGW/t1EZcR7jrz3Oqz4rAb6zu+WntGNzLkA4A8Kw7cIqxuAHgI9lp2UzTnfJ8brXrEtKS3vPE/AZfOT51Ttygb0jXwGCnUhiMpyWJ/mFAYSCUFwBhJc70DdqfDn+/lQ36bqTeyS3tCsJEkSw0OqkqfiKZY5pgqmuBFkHPXTh+tGWSqCVy+z3Ts+0XkWXQ3RdKZDK7LFl4wyXDPygGvVe0VqLHGxiJ5b+YI7lYGE06rgLiZjn/BW9f25FQPJYHJQolmb6qj62Ry3QZiDXntouLsPjuHHl2FvNQBuLsrF6Oc3dpa5cMNbtRhBlFN1pAWNSBb11OLcMIG6sAygGN1Oepga+OWQjfJWeiS+sXO0GWgn+Os7oW1E5nyH5msOVgtwE5oLUQrTC9OESEhanCcpuKnCMSoTXdJFCacDRCcJZpQiE6khYG237dnaHDMENy2rA4lX7BBBOenn8vQptfUoiBMGMuq82q9lKu6TEic44KvZ2i3s/8A1lcFSFC3EJRoyQ/ZMAToMhpEdHMfW/xjfIN+PMeeea5NqU6P+c7oItw5Hyyyy3ehLWCwg4jEePezz5wRWDaXYqp8PBehsrcNJo6+KuDLTThw8P0rjmu+SebgAkkAcZypYTMJyAJlY/SG2S6soci2rEkQNSAcmI3LEkRnvrZRpQwtMST3kD91hrVZeHCYAPdyPsrF3pQ4SBbuBshPs8ixgGMfmBviubdmGKZEddOnirdtJwxhM9NevkpOitpVVCmVIL5NGQxmJIJA1AgmcqmvTJOIXy9E6DwG4TbP174rVBrItKGO/h8t/wCvlQNyhw1VDpTbnti4R3Ut2u0L7ySX7qyCJ7o4+8NK0UKLX4QcyYjwufHyWWvVc3FGQEz428vNcqbVzZ2QuqYjHbNLFe+xZ7jwNVYO2sAFvL1sTKzThJjQW0EADnYcbLySH0iMQE6nmbk8rnxVvpVbnaPbFsYLJR3bE5VlwhgjGM5MnQ5IB9LPjQLMAeXXdIAgTnn3Gc6LpWDsRaBZtznuy73cVe6p2XAuKkW8FwkKCc7biUmQQwHuBon2Zzrht7my0uvIz4jPcRvjK6vZGOuG2g+Ry57p4Lpdl2hyHDKAyvhBE4W7qsGAO7vR5GvLfTaCMJsRPLP7La1ziCDpZWcYUcAN5rnBJXSAAsPpLpDvh1DkWg7EwBoQDIZgYgMMUR3prfRofSWuIvHdgeFs7LJVqCcQ0nu58+Kmv9KkKfZ3AzQJPZd3EQEnv85HHOoZswJH1CBzvGenjuVurQMj5fdN6H2kIvZuGQqzxizETigsCQsYohjOW+jaaZc7G2DIGXhlbdp5J0Hhowm3fXzWmTiyGm88eQ/f9MsQtOawen7ybPetXnOFCj22YEAjRkCzrJkR56A16GyNdVpOptuZBHv37rJtBbSqNqOsII+yzLe2WLbdqdptEtl2a37ZwAxkpmJyEtyj3YK6jTrPHy/lnmWm/P2HXPPi2pSaceMcsQt3v9stDq2Q9t7wg9pddlMz3QcCTzhfLSs22y14pnQDxzK1bHDmmpvJ8MgtQk1lELXdIG5UQmEpflRCqUwsacBK6KE4VDtBWiESgXBxogolLjHEUoKcpQ45UQU5Tu0HEUoKJXNWdoa9duXgshGITiBAxAAjPJVMfaYSAa9RzBTptpznn31I6DcvIa91Wo6pFhl30B6ner+23BdGHs5QhlaNR9G5oMwJwyN5J3A1npN+WZxX09vHPy1WmqfmCMNrg+h8Mud9EvVvajcsw3v22a2wgx3T3SvKIpbZTDKkjI3HVPYahfSg5gkHpu6LXBPD9+dY7LbBUV/Zg5UkDuMWAMEElWXMeDGrZULQQNbec+y5vpBxBOl/Ij3VHpDYUL2oRAGbC0BII9/ORwRh+Ku9Gs4Ndc2EjPl7g9Fnr0GlzbCCYOXP2I6qba+jLWG42G2Ce+CQsKUAjdkO6CfOop7RUlok7tbyqq7NTwuMAa6Wj+Euy2Ut20LW0liCclyLyxnLdPwoe5z3kBxt7JMY1lMFzRf3V237FEXMwUQZ5kSB/Ln5VwP915dzPfVdR/aYG8h30V0CuErssXrLZDi1axYe1ujEYBIW2DdmCCD3kXL7VbdicWl1SJwjzNvdYNtaHBtOYk+l/ZZHTFu5s9sOLz3MOQDoksGgQoUAsDAEnjnW3Zyyq/CWgTuJ057lh2hr6TcQcTG8DXlvUWztc2a26C+5MBwVRmd5RVLd4GQpGEjPIJxqnBlZ4cWDdc2Fza2/PnKhuKkwtDjvyubC/TLwWr1d2b+zXbXtWftbbIysqqVdYuqAABORu6zFZNsf86m76YwmQRext/8Ald9mpik9v1TIjdfP7rrLLE5xmZ/fpXkOGi9DCM1DetC84VgCbVwOBlBm2y5yP/sb0FdGuNJuIf5CPOfYLK+HujcZ8vys/pPZbb3FXs7YUMlt5CAe0zzkRPcCgcXrRQqVGsJxGYJGen8yeAXCo1rnRA3ePfmre09CWmW6QiAusThSFKg4WAIiJM+VcWbXUBaJNjvN50XR1FsEwLqLovYV7FGZFBcYzkpbvZhZjcCB5VdesfmEAm1vDuVdBjSwEgXurezbP2ShAMhMaZSSY8BMCuL343YitDG4G4Qub6Yum9tfZqA3YW8WGTJu3clEAaBAZOgFzUV6WztFPZ8ZtiOfAfn0WOs75lfCP8RlxP49VPcvMyBAvtGybQkLn3jA17pBAGoeNBUNaA7ET9Iy593HCJXYvJbhAv7d+8KDq5eNu9e2dgQBhe3mSMJywhtDACjLWCa6bYzFTbWHI898cb+SnY3FtR1IjiOXcLoSa81elCaTTTTSapVCYTTTwpJoTwrMy4VqXPCEADhRdPCEuEcKUlGEJ2EcqJKcBVOlLgS0xAkkYQOM5H4TXWg0uqBcNpcG0iY4eKxOj9lTAMQZXI7zA3QoAyLZGNwMZZkVurVHYjEEaC3h3K82hSZgGIEHU/VHPP7ZqwNgt2j9IBogE3IwmAg7pBB3RnErrUfOfUGluXXMHn4rp/T06Z1APE5aZEHhrol6FHZ7VdTAUV0DAEu0sMyZbjiPA5Utp+ug10yQY09k9kAp7S5kQCJ1N+vMrowBXmXXqwE4Uk4Cq9KJNpj9UYvJcz4ZAjzrtQP9wDfbxXDaWj5ZO6/gs+/tHahULKQzKEAaWYT3iwA1CywHKdchpYz5ZLgLgGbZcuZsfBZHv+YAwmxIi9zvnkLjx4C30hYZlkklsQEDJQWlRpwxCuNF7Q6ALfa/su1em4tkm/le3uotvsG2A2InvBQJgwYzz1IIY+fLK6Tw8xHHvyXGvTLBM8O/NaFnbArKMYZTvMSAAZ+JX41mdSJBMQe/yuwqQQJkHv7Kh0jdV9sAIDdlZy1gPdbMmPs2h/FXei1zdnkGMTvID7nyWWuQ7aIN8I8yfsPNZu07PaIuXAQRbBKEMQGvlsQAJ0C4guI/X5VqY+oC1kZ58Gx75xw4rI+nTIc+csuLp9sp48Fn9LWk7K3cAXH3D/iYpGYfApzg/V3kA6zOmg5/zHNOV9PCT77uERnrtZgDtba+MD295nYu3rKLauWgh7N7Ti4oYezJwviB07jN6Via2q5zmVJuCIO/MecLU40mhr2RYgyN2vlK6/a7/Z9mAwWXAc5EqmFoI4d7Dmd0149NmPESJtbiZ+0rXWfBABWbbtzedVuGQoIJOZLFRB4kYDlzz0y1F0UgS3Xv1WQCXkA99hF7o1it8Bm7oynRiJuqG4+8B68c02uAWEgX8tLeHegaRh3fFRf24vaVDcRlfAtt1clmZioGLeRnIO/fnGK/khtQuDSCJJBFrTl77tOCxktDZziL99PPj0yp+gHAV5ZK3AQq9zIxVi4XdtxK4XokpdF7aHUxcv3CtybgBtg4bagKwxaHhroa9+vipllFpyaLWz1zFl5Ozhrw6q4Zk3vlpkbqwvRKL7U45aQJZ51JK5Hfu0BKKT71c/6l5/tiLcvHprrcxkuw2Zo+szfn4ddNLDeq9wLZv2LltDhJIZiWMA6kYjwfPQ5aV0GKpSexxvoLe3LjzUkCnVY9otqb+/P8Lria8eF7UJpanCqEwtThOE0tThVCbNOE4WZNalxRnxoQlA50kQnikqhZHWG8IAMwqPdMcQMKfFifw1s2Ruu8ge59F523utG4F3sPM+Sk6PsmEUwRh1iIQZAD728xnnwqazxJI7P403K6FMwGndu0/Ou+6v7asqSN0zzU+8PTPxArPSMO7z0Wms2WyOxr3vWDcPZ7Rbc6iJiIwhwk66YdoLcMuIy9AfXRLR3afVsLy3fRXa45+0x6OldPjryoXtSnBqIQqHTV8hUQGDccDPTCsu05HIhcP4q0bMyXFx0HnkPWeiybW4hoaNTHQXPpHVZ9y/cw/R7gLWpeQ2Eg7lzggDLdrrWgMZPPO2U9evNZXOqYeV23zjkOnLmty9dD2i05FCQeREg/nWBrS14HFei8h1Mu0IWci9qwxe92Zw6HCcwo1MkS2fLlnqJ+W22U347/AGssYZ8x184tw3b+N0otYrlsoqqAH1XL3VAUzrkB4RvjJYsLHBxJy145qflhz2loAz04C3os7Yb7p2zASL19lTDHeIPZKTwSVJ8CeFaarGuwgn9rZM6a+Kx0y5uMgfucQI108LLa2rZuyS1bRmEYmdgVloBknFOrPOhOXnWKnUxuc9w4DP23ARotlSl8trWNO8nL33kzquW2ez/hqbhwswULCKVAYssEjuFgQxBEGTJr1Xu/ccNwON/vGS8hrP2jFYnhbdykXWzbtlQ1iDN9Hw4ioUhu7ctt3veV2MFTEMAKxFwJFX/Uic5tkcsiBedVrwloNP8A2Bj3HMHdotHZ8V3ZhcOAscBdcsWNiocZ8yRB3pzyzPhlbAJi8boGXfFQ1jn08UbvHv0Vh0TtAVwglezBwgDIAlirEboWJ4eXMF2CDO/PykeK6fL+qQOHforD7SP7NkRNx8PeY6M0NLCTItgweQrmGH599BNuA3W1VkH5VtTHfRUNpvO4KYlCd/sn7QEdpviEzwk90DTPWK0Ma1pxQZtIjTx11nO29ci17hGl4M6+Gmn4XQdH9I9tat3AIxorRwJAJHkcq82rQ+XUcyciQt9L62B28Kt0/tBWy5BwkrgBOgZ4VSfNhXXZGTVAz18LlOocFN1/5NlzHQuzns7KroQGJI7ylz2hC6gQCTIjvYNa9TaXjG4u5c4tfvKVk2amcLQ3nym9u84XR3UBXDoIERuj3SPAgelea0mZXqlgLYC5fpeziCh8lLhYUHulybThSdQO0xYeEkAgV6uzvwklucelxPhE+a8raKZIAflMeNjHjMeS3+jdr7W1bY5MVGIcHGTjyYEV59algqFoym3LTyXqbO8vptcc4vz181YL1zhd0wvThNNL04TTcVOESsztK0wlCXtKIRCXtKIRCO0pYU8Kw9sbtHbQhrttc49yySxBn7S3PIHlXoUxhaOAJ6ut6ELyazcbzuLgOjZJ8w7oFr7IYBOhYyeXAcst3GaxVLmNy9GlTgTqb995yp+0rnhXXCsPpHZgGXKFlkP3LqsoHLC5HgM630ahIO/PqI9R4rydp2cBw3ZdHAjyPgLrY2XaMSKTkSokcG3jyM1iqMwuIC9KkcTA45xfnqpu2qMKuFmbc5e8gG5Wz4FiJy0OQ+da6QwUiTv9FhrgvrtaNB6/hXdrEoMOq5rpu1HmK4UzDr6rRVpSz6cxkqFq/GzIg3MLYAzyRpAzGcqoGfGtDmf3y7hPj+SsbXf+Wawb8PgcvAQpNpPYAONZkndjIwk57oP+kVLP7stPY79VVVhoAPHZy9PRRbTtBtAbyynCIjJQSATx/wCR4VbGCoTw775LlVLqQHEW6d+fBN6r2Qqq2oRSFyzxNm5/KjbnkuI358tFPw6h9IdoLDmc1Y6T2jE7T7qqoJjMCcTQZnPEogR7p8KigzCwbzPfT3XTafqeZyAH385FhuVC7YJAuH6TmTMkE6HLUDxzjma0NeAcA0Hff2WN1Bxb8w6nvv7rRX2tnuqouW2xosCJIlkyyIaXWRvzyisx/t1bmxEE+/Sx8lpFM1aP0j6hcD263E9VU2XaAEdQcaC6IJyJW77aCOMsykbors9hxAmxjzH0+wKy03DCQLiR/wB31e5HBX7C471y25BAC4iABO/LeJleXdPKs7zhpte3p34+K1sp4qrqbtM+/DwUb32F0WpzDFwcveK9nijQjASSDOp10qgxvy/mdOkz62suTmn5ny9c+sR6Xut68AbYRSQVjCYEyPHj+dee0kPxHXNb30JZhGmSq9A7VFtlkjDcfKZgMcep5sR5V12un9YdvA8rey5bIPoI3E+d1D1n2stbCLmSWMGOGFf/ANHt1ew0wH4j3qfIFLbGnBhbmf4HmQmdFoqAkamQPCSSRyJ+AWqrkuMd9+8rps9ANE99+0K6b3Os+BaoWT05Y7RWgSWGWmVxc7bZ6ZgDnAG+tmyvwuE6ehzHfNY9roY2mBc+oyPfAJ/Q+1SHGgJFxRpAuZkGMpxh5jjS2mnBHh4fiFexukH/AOw5H8grQN+s2BbYTTep4UJvbU8KaTtaMKF58nW64BmiFuOcen9a+hPw1k5mF8s3/iCsGwWCd9/T8pn97L2GMKTl3oJ+BNV+nUpmSo/XtowwAJ33+6kPW+5l7NN2LXPjHD41P6ay9yun/iCraGDjnflu809uuDbrS+bE/kKkfDG6uVH/AIhfpTHiqqdZGAUYFMGTmczEZ+XzrsdhaSTKzN+MOAaCwWvnmr7dceFozO9t3pWcfDN7vJbj/wAQti1Pz/CpP1svYpAQD6sE/GZrsPh1KIMrG749tOKQBG6Eu29aHuKAEVSDJM4gYIMR4gelFL4e1hMmU9o+NvqtADADvz8uYUFvrLfUQCupM4ROZJPxNdHbBRcZIXBnxjaWNwgjwSf3m2n64/hT9KP6Chu8yl+s7X/t5D7KbZetFxJLAOx1Y5fAZVFT4fTdYGAu1H41VZJcA478vRSXut90juqqnjmfnUt+G0wbklXU+P1iPpaB5qmOsN8GQVyMjuiASImu/wDRUoiPNY/1XaAZBGc5BP2rrJeuAglcJjIKN0HXXUVNPYaTDIzV1vi+0VQWmI3Ql27rJcugAqmW+GkGQZGeWgpUthZTNiU9o+LVawhzR5/dLs/We9bEKEjX3T576H7BSeZMp0vjFem3C0N8PyoLnT18ljjAxGSAqxMRlImug2OkABGS4O+J7S4k4s75D+U89Y75XDK4YiMIqf6KlOK881Z+LbQW4JEcgkPWK/Mq+GQAcIGcTGs8aP6KjqJSPxTaZlpjkPvKZZ6buozMMJLzikZSZlo3HNv4jVO2Wm4Abu++S5s2+q1xda+dvP18Sph1lvhsQIB3wBmMpEmeAqDsNItwkLqPitcPxiBvtn3CsnrW/bC5gX3cJEmYmcjx8q5fpzfl4J1laP1l3zxVwCIiOHP8K2Oupn/Dy3d7Pzyrj+lCP3eS1D/iAYr07c/wo064lXZhbyaMsWcjfOGrPwwFoBdlw/K5j44G1C4U7HSfwo9p61m4wLW4AjRpIIMyMtdPSqZ8ODAQD5KKnxkVHAlkC2vHkrLdc4ELaOmUsI+Wlch8Lk3d5LSfj7AIbT8/wqq9cb29UOf2tOGtdT8Mpbysw+P1tWt8/ul2zrdcYwiqFge9JM8ZBHL0op/DWD9xunX+O1HGKbQBxuZ8lUt9ZbyxhCCFC6HQRG/gBXV2w0nZzvWZvxeu0gtAFoy/KkPW3aPsfw/1qf02jxXT9d2rh4flXP75n/4v9f8A41x/Sx/t5fla/wDxD/8AH/3fhQ3uuF0nuoijgZY+sj5VbfhlMD6iVxqfH6xP0NAHGT9lF/e2/wALf8J/Wq/TaPFc/wBe2nc3wP3WBXoLxU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/9k="/>
          <p:cNvSpPr>
            <a:spLocks noChangeAspect="1" noChangeArrowheads="1"/>
          </p:cNvSpPr>
          <p:nvPr/>
        </p:nvSpPr>
        <p:spPr bwMode="auto">
          <a:xfrm>
            <a:off x="155575" y="13158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6" name="AutoShape 12" descr="data:image/jpeg;base64,/9j/4AAQSkZJRgABAQAAAQABAAD/2wCEAAkGBxQQEhQUExQUFBQVFBQWFRQVFxQWFRcVFxYWFxUWFhgYHSggGBolGxQYITEhJSkrLi8uGB8zODMsNygtLisBCgoKDg0OGxAQGy0kICYtLCstLCwsLCwsLCwsLCwyLSwsLCwsLCwsLCwvLCwsLCwsLCwsLC8sLCwsLCwsLCwsLP/AABEIAMIBAwMBEQACEQEDEQH/xAAbAAABBQEBAAAAAAAAAAAAAAAAAQIDBAUGB//EAEMQAAIBAgMEBwQIAwcEAwAAAAECEQADEiExBEFRYQUGEyJxgZEjMqGxQlJicoLB0fCSsuEUFjNzosLSQ7Pi8VNjo//EABoBAAMBAQEBAAAAAAAAAAAAAAABAgQDBQb/xAA9EQABAwIDBgQFAwQABAcAAAABAAIRAyESMUEEUWFxgfCRobHBBRMi0eEVMvEUI0JSBnKCohYkM0NjktL/2gAMAwEAAhEDEQA/ANcV8Svok6kmloQkoQiKJQkwU5TVfbUwxcH0Jxc7ZjH6QG/DG+rpmfp3+un2Uut9XcK0FrnKtGCiUQlilKEhSnKISDKhCVXpQhJeaCh4NB8GBAH8RWm3IjvvNI6K0prkVSeKlNV1yvHnaX/S7/8AOun/ALfX2Cn/AC6KzXNWloQodsMW3I1CNHjBiqZdw5od+0qULGQ3ZVMyqCSmmikiEU0QihCSKEKpcGO6ButjEfvtKoPIYjHNTXQfSyd9umvt5qDd0bu++itRUK0kUIRQhJQhJTShJQhVxXRcEUJpaSEtCcJaUohKKEJ0UkKrsQwzb+pGH/LM4fSCv4Qd9dKhn69/r3dS2309wrcVylWgCiU0sUSiFFcFUCkmBDVShM2hTgbeQJHiveHxAptIxBJwsrdszmK4lUpJpIVZj7ZOdq58Gtf8qsf+meY9Cp/yHI+ytA1zVp4NJNQ7X7o5tbHljWfhNUzPofRJ2SmqFaIpymkiiUJKcpooSSXHCgsxgAEk8ABJNAkmAkTAkqDYrZCywhnJdhvBOin7qhV/DV1HAmBkLd881LAYk6qeolWihCSKJSSRTlCa7AAk5ACSeVMSbBCiQsROSzuIJIG6cxnFUYCkSU2aFyTTTVIoRCWhOE4UkQnCkiEtJEKvti4YuDVJniUMYx8A0byoG+rYZ+k6+un26qXCL7laUzzrmqTqSaCaEKNqoIhKBRKcIFJEJmxmEA+rK/wkqPlNU/8AdPXxSbkpsVQqVe4fbJ/l3R6taP5V0H7DzHuoP7h19lZFc1ScKSFFebvW/vE+QRvzIptyPeoSOYU4aoTSzQqRQmihNJQhVtr7xS3xOJvuIQY82KiN4xV1ZYF3Tqfx7KHXICs1zVpKJSRRKElCUJDTThVyMbfZU/xOD8lPx8M+k4RxPp+fTmpzKmiolUqFm5i5biDqDwNdnCFxF1JNSnCKFUIoQlDUk4Tw1JEJwakiE4GkiFBsncJt7lzT7h0H4T3fDDxq3/V9Xjz/ADnzlQ0R9KszXNXCJoRCSiU4RNCIQDQiFHaMM444W9Rhj/RPnVHIHvu6QFypZqVUKG8O/b8WHqpP+2qafpd09VDhcKyBXOVUJTQiFCf8QckafxFY/lNV/j179VMXU2KpVQlxUkJJppoxUIRNCIVbYzixXPrkBf8ALWQvkZZvx10qWhu711+3RSwT9Xcd3Vma5q0TQiEk0IhE0IhQ3nJOEGCcyfqrx8ToPM7qtu8qTuCdIRdyqo8AAB8opXceKdgFFbuOwmAAdA0zG6RGRjON1UQ0GFIk3VO4N4974EcD+u71B6g6HJTh1CVLuL8wdQeBpEQqF0pahVCSaE4Sg0k4UitSKITg9SiE8NSRCi2kHJgJZM4GpX6S+Y05haphH7Tr2D3pKlzdRorCXAQCDIIkEaEHQ1BBFinCdNSnCJppwiaSIRNCIUT5Mp44l/3D+U+tWLtKki4UuKoTUG0t3rX+Yf8AtXK6Mydy9wodmOfsVYxVzVpcVCSgR5Zj91fQFv8AfVnIDvuynUqQPUwmlmhOETSRCWaE4UO1sYwjIucMjUDVjyIUGOcVdPOTpdS7KN6mUgCBkBoOVRmqhLNCaWaSISTQhMu3MI4k5AcT+/gDVNEpEwktLhGsk5k8T+m7yoJlICFAT2jfYU/xOD/Kp9T4Z9P2DifIfn052j9x4KxirmuipxXSVKjuWjqMj8COB5fL50HaFKNUtszyI1HD+nOg2VAp2CpxKkUSnCWaE4Sg0JwnA1KITwaSIUFg4WKbs2TwnvL5E+jAbqt1xi6HvvJQ0QYVkGuauE6aSISzQiETSRCj2g90nhDehk/AEedUzOFLhZSVMpwq+1aoeDj4gr/urow58lzc3Lmp5qFcJuOmlCj2czJ4s3wOEfBRVO3JNCkNSnCQPRCFIGqU0tCcKC0cTs24Si+vfP8AEAPwc6t1mgdft9+qgCTPT798FPNQrhE0JQjFQnCa9wASdKYE5JGAo7ck4jroB9UcPE7/AC4VROgUgalMvOWOAZfWYfRHAH6x+Az4S2iBiPTvd3vSN7BSqAAAAAAIAGgA0FSSSZKoCEs0kLOtXpMNk3wI4ry+XpPdzYuMlIOhVgGuacJHUHkRof3qOVAJCC1Itzccj8D4fp/7pkahA3FPqZVpDTThE0KgETQnCcDSRCjvLIy95TK8J4HkQSPOqaYN8knNJFlJauhgCN/qOIPMHKpcCDBTFxKkmpVQlBpJQlmhKETQlCg2a9mbecoFzygg4gvwXOre2wdvUtN8O5O2s90fft/9xaVPPofQoeLdR6qaKiVWFQ7ZfFq29xpIRWYgakKJgc8qum0veGDUwpeQxpcdE+3ZgAbwAPPfSL5MphkBL2dLEjCliKJRCJoSUe0XSBl7xML4nf4ASTyBqmAE3yUuJAsn2kwgAaARnr586lzpMlMNgQpKmVUIoRCazAZnIcaYRCiUYjJyA90f7jz5bvHSyYsFMTdJfuxAGbHQbubHkJ+Q30NE3OSTrW1S2kCiMzvJOpO8mhzpMoDYT5qU4TFuA6SRxg/CqiEljNO/Mag6MDxHH961rEd5d92TLVJZ2rcT4HSeRG5uX9YlzNR3+EA6Hv8AKsh65QrhPJBEGllkkWyhXw65jjvHj+v/ALoInJKCM1LiqFQCUNQnCCaEwE0mhUAinKaiJwNP0WInk2gPgdPGOJqv3DiPT8KYwngfVWBXNdITxSUopKYRTRCwtl2rDt14EGHwJORUG3bRk+7Ju3BnqQsVueydlad0nxJB9B5rG10bQ7jbwAj1K2tr93wKn0YH8qxU/wB3j6LU8WU81CpYPXHaIsNbAYl1ZjhywhBiBk5CXwL+IxW74eyaofu9/sJPRY9td/bw7/b8wFvI8gEaESPOsJEGFrFwnTSQihCSiUKG33mLbhKr4/SPqI8jxqzZsdft9/4UASZU01CtFCISM0ZnSmLoUQGIydBoPzP5Dz10qYsO+++MxN067dCifQDUncBSaJMJusEyykSTGI68ANyjkP1O+m52gySDDmUr3APyA1PhQBKCITMJb3tPq7vPj8vHWnIGSWEnNSTSVwscGtaE25bDa/1oDiMki0HNNFxk97vL9beOTD8/hxqA7Kx3fb7KbtzuN/3+6spdnT03+lci1dBBUyvUEJwjT3cuW4/of3nRzU4IySrd3aHgfy40FqYTgalXCWaE4TgaSIQyggg5g5EUAkXCRuITbLR3TqND9ZePjuP9RTcNR33opaTkVPNQrhE0kQm3byoJZgo4kgCqa0uMASpc4NElcem3W7pebj2y9693grmSlw9kQMMZC0rePx9g0qjAPpBgDUai+uskLyRUY+bkSTodDbThK1W60WDaON8LlDiXDcIDQQROHSQc+VZBsFYVPpEic5GXitB22kWfUYMbj9labrPsoMG7n9y7/wAeY9a5DYNoInD5j7qztlEWnyP2WRd6StXGa41x/aEJ2WBxNlGhSDh1OJm8HjUVsbQqMAYGi15kfuI58h0WV1VjiXE52iDkOnXqtzq1ty3dnswwLi1bxDRpCgE4TnEg51h2yk6nWdItJhatmqNfTbe8BatZFoRSQor7HJRkW38B9JvKfUirYBmcgpcdApEUAADIAQByFSTJkqgIEJaE017gH6bz4UwJSJhRhScz5DhzPE/vnVSBYIAm5Su0Ak5AZk8qQE2CqwUC/XbL6oOWEHeftH4acZ6H/Vvf4Uj/AGKeXJ0y5n8h+vxpQBmquckKoHjvJ1NIklMNhLioVQUTQlCyBWtTCcKSaWkiFHgw7pXhqV+7y5enCqmefeffPepwxy9O/wCFX6ZvYNnuOskwAvfIBZiFXOcs2rps7cVYNPW2665bS7DSLh0vvsr+ybQLihgZDAMDxUiQa4VGFjiCuzHBwBCnOetc1cSszpTauzeygMF7gnvHJRkDE599kEcJrVQp4mvcdBu1/iVmrvDXMaNTv0/mFpo8/nyNZSIWsJ80k4SzSThNuCdMiMwf15UwYUubOSdauTyIyI4Gk4QkDKxtr6autduWbFpmNrCHuezMYhIwq1xJy3zkdxrazZababalVwEzAvpvIB9OqxVNpe57qdNptEm2vAkevRZtzZbhcM+zbRfIwx252Zk1OLuK+Fd0YRu31pFRgbhbUa3/AJcQPiRJ6rM6m8ulzHO/5sJHgDA6KTZ7rG3NyyyEO4SIOA9o0EZQSGIPlwqXtGOGPmwnjYe3coaThlzYuY4XKNiu3L1ly+zOcXaG2UKwMVxmxITvkg5xkBRUaynUAbUFomeAAgqWF72Elh1iOJOSl2DpN9pt9suzszEjAyxhGExChoMTimYkGpq0GUX/ACy8Aajn3ZOnWdVbjDeXTu6Z0ftb3EHsSLoKqufuG0SMPu595Gnx8KdWm1jj9X03PPFrnxEJU3uc39t/SP4MqJbD30tudjcNhLI9praPLGQTcLKYgggDzq8bKTnNFURkQQSPCCFGF1RocaZ4EEA+MhaabdtVkEmzeuW1BJ7U7MLigZmHS53oG4pJ+tWU0tnqGA8AndijwLbePRdxUrUxOEkccM+IPt1W5sm2pdtLdU9xlDAkEGDyrBUpOpvNN2YstbKjXsDxkVJZU5sdTu4AaD4+pPKk4jIKmjUqSoVLO6wORs90IQGZGCk5AEiASfEj1rTsgBrNLspC47ST8pwGcKfYby3EW4ujqDnmRxBPI5eVRVa5jix2iuk4OaHDVTzXNdYWD07t8dkARhN61vglRcXEw4gSPWeBrfstH9xOeE+MG3f3WPaKn7RxHqLrZCDz4nM+prHiK2hoSzSVJDTQmzQmmC6Dpn4AkfCqwlKQskXY97L5ev6xWvDuXPFvUoqFScKSacKSaxesl1VVFLBSbtssJ3KcQJGcZgZ/PIVu2JriSYmx778lh21zQAJi48u/5SdGdL2kxI162M8dsyAIcyV1g96TluYcKdfZqjoc1p3Hpr4enFTR2mk2WucN466ePrwWivT+zRPb2h+IeFZjsdf/AEPgtA2uh/uPFYu3dIWnBu9qh79llAIkKlxWAPBSVJO7KfDbSo1GkMwnIg9QsVWtTcC/EMwfArqQ494EFTvGY5NP7+FeVB/ac161sxkpRUK0ooTSikkmsmcjI8eI4HjTB0Kgt1CqbD0eLV69czxXsDESCBgGHLIHeNeNdqtYvptZo2fNcKdEMqOfq6PJaQrKu65vp5Tba5gLrcudmUaThVmi2IHHEAfxHnXp7KcTW4ogTI1Iz9PReZtIwl2GZMRunLvmuk2awLaKi5KqhQOQED4CvNe8vcXHM3W5rQ1oaMhZVegOjl2aytpSSFL5mJzdjurrtdc1qpqHWPRcdmpClTDBpPqsbpayVu3LcvF0q1vDPca77MkRuFzvH74NbdndNNr7WznUNv6WHJY6zYeW3vlwm3rc811aIAABkAIA5DSvJJJMlegLCE3aLQdGVvdZWU+BEGmxxa4EZhJ4DmkFVOidgFm1at/RtqoUcxvbieW7nlHXaK3zKjn6krlRpYGBu5Xq4LuihCwes22IlsBnCl7tnCJGMot1GYqNTkDnppXobFSc55IEwHcpIMSsm1VGhtzmRziQq/R/TVm0zK15CrkuIEBW0Zchnnn4k10rbLVqNBawyLc9x9lFLaKbCQXZ3Vi91g2Zv+quHhn3/h7vHj4a8m7FXH+Jn0/PeeXU7XSP+VvX8LE6V2+3dW8/ajMFUEZ+zJOPNTGJp03BOFb6FGpTc1uHieumeg85WStVY9rnYuXTXqfKF1ex7Wt1QykGQCY1BImCNxzryKlN1N2FwXq06jXtkFTE1C6qK5cA8dwGp/fGqDSUi4BRlC3vZD6o3/eO/wANPGrkNy8ft34IgnNPipXRZoFaVyTeyjTLw09NKeLelhGidiI1E8x+h/U0oBTusdNsv7Ri7PCqrcdMPaFHbASCSTbaAdYEHnW00qVGMUkkA5SL9R5+CxCpVrTggAEjODb/AKT5RzVO9s9yx2ZNmzDMEL9o7MWYgjExtyRK6Gdeddmvp1ZGJ1hMQAPCePBcHU6lHCcDbmJkk33nDOnFT2Vu3Lhw2bRTDmDdMTMmDgzkGfM5zpDjTYy7jPL86d2VtbVe+zBHP8a93TdmbaLvaqLdsm0xtgm6ZBUAiPZ96MUSYOs60P8Ak08JLj9QnL82/iEmfPqYgGj6TGf4vn6yoW2u4bQ9nbFzEFjtDiMuAUjDpInWRA3CugpsFTM4c8rZZ5/z1XI1HmnkMUxnfPLL+Oi1bWw7QrlglpCZnBfZVJJ1KdgVJjKSJrG6tQLcJJPNo9cU+a1tpVg7EABycfTDCvdG7axuvYuBQ6IrgoSVKsSAMwDIw1wrUmhgqsNiSL7wu9Gs7GaTxcAG24rUisq0yiKE5SikkkfIg848jl84pjIhQ7QqUVCazOm1g2bmFnCOQyrqVZGEx9IhsJA1nTPKtWzGQ9kxIsTvB8tbrJtIgtfEwfUea0tkvi4iupDKyggjQgis1RhY4tIghdmODmhw1UljT8TfzGpdn4eiTclktdW/tdvACVsrexXMsLNKKbY+tDQSdAUjUGNYaaWzuxZui2ut+otyM7lkLhUrCNJv4W71HNblYVrTL2kcYHrkfhNNucqXZKSpTSU01z52y/tFy8lsIq2rnZn2jIzQqsSWCNAOOMoPOvQ+VRosa58kkTlIFzpI3ayOCxfMqVHOa3IGM49j5XWZt+z39lTEFsKvaWyzi7ce5mwXEWa2CYDDMkwBPKtVKpRruwkuJgwIAG+LGL8guFRlWk2YAuJuSfT3SkX7t5AqWRbRCxXtHCkSoAyWYMaRDYTmQaP7NOmZLpJiYE+vvIkZJ/3XvAAEAbz9va6l2Z9puXryYLE2VWAblyFNwYgR3MzAgzz1k1DxQZTa6XfVwF4tv8PaFbDWdUc2BbidenfGVTfaL1mzdxraxIHHv3CSFmEXu96SZ5k58K7hlKpUbhJgxoNdTfsLnjqMpuxASJ1Phl2VbHRt0MrFLK3AACbVy6j6ZSFTP8Ug+GVcf6inBAJI4gEeZ9IXcUKkgwJ4Eg+Q9ZVrZtsvLdSxeKy6OyssFoTCCHMBZOLcv61xfSpOpmrT0IBGl5yuT4ld6dSoKgp1NQSDraM8h4Ba6qBp58T4nfWMknNbA0DJBoVJuMcRTgpYgssIPDwy+Va5KjCE7D9o/D8xUzwRCMJ4n4fpRI3KoO9Nt2FQEBRhJJIA+kcy3Oaovc7M3UhgaIAt3dV+l9nx2HwzIXEsGc17wABMZxEc66bO/DVE8vGy57TTxUXRz8LpOhLfs8cwbneyjTdu5mntTvrw7rJbKyWY991etW1tyQAMRxOQAJbTEY8B6Vnc4vgHTLluXcMDJI1z571jXNlnbFSO7LbTplMYYJ++xPx8doqRsxdr+z39F57qM7UGafv9vW/d+iXkWHLI/Oa848l6AbuKYbKhi8d4gBmgYoGa5gaAk+pp4nEYdN3e9SaYBxa7+9ysK/r+865kKrp2KlCJSzSTshhII40AwZSIkJ1tpAP7neKThBSBkKPb7Ra2wHvRK7u8veX4gVVJwa8E5a8jmudVuJhA7KxNgv8AYhr1tsdl3LNakFwpz7a2OJzJTeMx3pDbqrPmRTeIcBAOn/KfQHTLLLBTdgl7TLTprzH21552L+2/2oNbsXVRO9jvhhmTmEtGczn3mGgyGfu820vkEPqtk6N9z7DXM2zbqvzQW03QNT7D3OnPKx1dQd8pIRVt2lUkELgBLBYyyZyv4K57YTYOzMknfOXkJ6q9mAuRlYeHcdFtgVhWpMIlhyk+eg/OqyCk5qSKlOUh40BEqrs+zAYmHdLnE0Bc8oEyNYA85rq+pk03iy5saLkWlJt+wrdtXLZ/6iMpO/MEAzy1p0qxZUa/cZTqUw9hbvCyOqs3LbX7gAZ4BERHZDC0+FztIjLOa2bdDHikzIe9/SFn2OXNNR2Z9vzK1ksZlvdZokgCSB7oMjUfnWMvsG5gLWG3nUrA6X2KdptLnF91L8SLXfIMQAsIAfv16Oz1f7Dj/qDH/Vb38ljrU/7rR/sRPS/t5roICjcB6CvOuV6QgBQmyGYORBAIU7wDr6wMqvEQMI6qcIJxFKUP1j/p/SlI3K4O9NNsb8/Ekj0NPEU8A1SjKhVhCoA13XNLQqRNCaUUk0mHh5inO9KIyWB0PtR2ebbYmtI7IWMeyIMrOc9nhIzjuwT7vu+htFMVYeP3EAxv/M+PPPzdmqmjLHXaCRP+v4jw5Zbe27WLa5DE25Rr4/P0PAkYaVPGdwXoVauAbys/oEEveukkyRbzjuYJxARkVk68hoBlp2qA1tMc+c+6ybIJc+oTw5Rn0W4R61gW+EobiPTOiNyV1GLoDBZzIJXwESOeo/YqsJILvFRP1Bvgpw/H+lc8KqN6WzdDCRpJHoSD8qTmlpgpNIIkKUVKaRDBI8x+fxz86DcSoyMKYVCCuPvdIWxeaxIRVGC44UllAZyipAMMUZQW3eNe02i80hViTmBOdhJPCZMey8Z1VgqGnMaExziOmqmXb9m2Vi1uDYJ79vA0p3R7S2SP4l36jOZ5mjXrth/7tDOfA+x6G2T+ZSpGW/t1EZcR7jrz3Oqz4rAb6zu+WntGNzLkA4A8Kw7cIqxuAHgI9lp2UzTnfJ8brXrEtKS3vPE/AZfOT51Ttygb0jXwGCnUhiMpyWJ/mFAYSCUFwBhJc70DdqfDn+/lQ36bqTeyS3tCsJEkSw0OqkqfiKZY5pgqmuBFkHPXTh+tGWSqCVy+z3Ts+0XkWXQ3RdKZDK7LFl4wyXDPygGvVe0VqLHGxiJ5b+YI7lYGE06rgLiZjn/BW9f25FQPJYHJQolmb6qj62Ry3QZiDXntouLsPjuHHl2FvNQBuLsrF6Oc3dpa5cMNbtRhBlFN1pAWNSBb11OLcMIG6sAygGN1Oepga+OWQjfJWeiS+sXO0GWgn+Os7oW1E5nyH5msOVgtwE5oLUQrTC9OESEhanCcpuKnCMSoTXdJFCacDRCcJZpQiE6khYG237dnaHDMENy2rA4lX7BBBOenn8vQptfUoiBMGMuq82q9lKu6TEic44KvZ2i3s/8A1lcFSFC3EJRoyQ/ZMAToMhpEdHMfW/xjfIN+PMeeea5NqU6P+c7oItw5Hyyyy3ehLWCwg4jEePezz5wRWDaXYqp8PBehsrcNJo6+KuDLTThw8P0rjmu+SebgAkkAcZypYTMJyAJlY/SG2S6soci2rEkQNSAcmI3LEkRnvrZRpQwtMST3kD91hrVZeHCYAPdyPsrF3pQ4SBbuBshPs8ixgGMfmBviubdmGKZEddOnirdtJwxhM9NevkpOitpVVCmVIL5NGQxmJIJA1AgmcqmvTJOIXy9E6DwG4TbP174rVBrItKGO/h8t/wCvlQNyhw1VDpTbnti4R3Ut2u0L7ySX7qyCJ7o4+8NK0UKLX4QcyYjwufHyWWvVc3FGQEz428vNcqbVzZ2QuqYjHbNLFe+xZ7jwNVYO2sAFvL1sTKzThJjQW0EADnYcbLySH0iMQE6nmbk8rnxVvpVbnaPbFsYLJR3bE5VlwhgjGM5MnQ5IB9LPjQLMAeXXdIAgTnn3Gc6LpWDsRaBZtznuy73cVe6p2XAuKkW8FwkKCc7biUmQQwHuBon2Zzrht7my0uvIz4jPcRvjK6vZGOuG2g+Ry57p4Lpdl2hyHDKAyvhBE4W7qsGAO7vR5GvLfTaCMJsRPLP7La1ziCDpZWcYUcAN5rnBJXSAAsPpLpDvh1DkWg7EwBoQDIZgYgMMUR3prfRofSWuIvHdgeFs7LJVqCcQ0nu58+Kmv9KkKfZ3AzQJPZd3EQEnv85HHOoZswJH1CBzvGenjuVurQMj5fdN6H2kIvZuGQqzxizETigsCQsYohjOW+jaaZc7G2DIGXhlbdp5J0Hhowm3fXzWmTiyGm88eQ/f9MsQtOawen7ybPetXnOFCj22YEAjRkCzrJkR56A16GyNdVpOptuZBHv37rJtBbSqNqOsII+yzLe2WLbdqdptEtl2a37ZwAxkpmJyEtyj3YK6jTrPHy/lnmWm/P2HXPPi2pSaceMcsQt3v9stDq2Q9t7wg9pddlMz3QcCTzhfLSs22y14pnQDxzK1bHDmmpvJ8MgtQk1lELXdIG5UQmEpflRCqUwsacBK6KE4VDtBWiESgXBxogolLjHEUoKcpQ45UQU5Tu0HEUoKJXNWdoa9duXgshGITiBAxAAjPJVMfaYSAa9RzBTptpznn31I6DcvIa91Wo6pFhl30B6ner+23BdGHs5QhlaNR9G5oMwJwyN5J3A1npN+WZxX09vHPy1WmqfmCMNrg+h8Mud9EvVvajcsw3v22a2wgx3T3SvKIpbZTDKkjI3HVPYahfSg5gkHpu6LXBPD9+dY7LbBUV/Zg5UkDuMWAMEElWXMeDGrZULQQNbec+y5vpBxBOl/Ij3VHpDYUL2oRAGbC0BII9/ORwRh+Ku9Gs4Ndc2EjPl7g9Fnr0GlzbCCYOXP2I6qba+jLWG42G2Ce+CQsKUAjdkO6CfOop7RUlok7tbyqq7NTwuMAa6Wj+Euy2Ut20LW0liCclyLyxnLdPwoe5z3kBxt7JMY1lMFzRf3V237FEXMwUQZ5kSB/Ln5VwP915dzPfVdR/aYG8h30V0CuErssXrLZDi1axYe1ujEYBIW2DdmCCD3kXL7VbdicWl1SJwjzNvdYNtaHBtOYk+l/ZZHTFu5s9sOLz3MOQDoksGgQoUAsDAEnjnW3Zyyq/CWgTuJ057lh2hr6TcQcTG8DXlvUWztc2a26C+5MBwVRmd5RVLd4GQpGEjPIJxqnBlZ4cWDdc2Fza2/PnKhuKkwtDjvyubC/TLwWr1d2b+zXbXtWftbbIysqqVdYuqAABORu6zFZNsf86m76YwmQRext/8Ald9mpik9v1TIjdfP7rrLLE5xmZ/fpXkOGi9DCM1DetC84VgCbVwOBlBm2y5yP/sb0FdGuNJuIf5CPOfYLK+HujcZ8vys/pPZbb3FXs7YUMlt5CAe0zzkRPcCgcXrRQqVGsJxGYJGen8yeAXCo1rnRA3ePfmre09CWmW6QiAusThSFKg4WAIiJM+VcWbXUBaJNjvN50XR1FsEwLqLovYV7FGZFBcYzkpbvZhZjcCB5VdesfmEAm1vDuVdBjSwEgXurezbP2ShAMhMaZSSY8BMCuL343YitDG4G4Qub6Yum9tfZqA3YW8WGTJu3clEAaBAZOgFzUV6WztFPZ8ZtiOfAfn0WOs75lfCP8RlxP49VPcvMyBAvtGybQkLn3jA17pBAGoeNBUNaA7ET9Iy593HCJXYvJbhAv7d+8KDq5eNu9e2dgQBhe3mSMJywhtDACjLWCa6bYzFTbWHI898cb+SnY3FtR1IjiOXcLoSa81elCaTTTTSapVCYTTTwpJoTwrMy4VqXPCEADhRdPCEuEcKUlGEJ2EcqJKcBVOlLgS0xAkkYQOM5H4TXWg0uqBcNpcG0iY4eKxOj9lTAMQZXI7zA3QoAyLZGNwMZZkVurVHYjEEaC3h3K82hSZgGIEHU/VHPP7ZqwNgt2j9IBogE3IwmAg7pBB3RnErrUfOfUGluXXMHn4rp/T06Z1APE5aZEHhrol6FHZ7VdTAUV0DAEu0sMyZbjiPA5Utp+ug10yQY09k9kAp7S5kQCJ1N+vMrowBXmXXqwE4Uk4Cq9KJNpj9UYvJcz4ZAjzrtQP9wDfbxXDaWj5ZO6/gs+/tHahULKQzKEAaWYT3iwA1CywHKdchpYz5ZLgLgGbZcuZsfBZHv+YAwmxIi9zvnkLjx4C30hYZlkklsQEDJQWlRpwxCuNF7Q6ALfa/su1em4tkm/le3uotvsG2A2InvBQJgwYzz1IIY+fLK6Tw8xHHvyXGvTLBM8O/NaFnbArKMYZTvMSAAZ+JX41mdSJBMQe/yuwqQQJkHv7Kh0jdV9sAIDdlZy1gPdbMmPs2h/FXei1zdnkGMTvID7nyWWuQ7aIN8I8yfsPNZu07PaIuXAQRbBKEMQGvlsQAJ0C4guI/X5VqY+oC1kZ58Gx75xw4rI+nTIc+csuLp9sp48Fn9LWk7K3cAXH3D/iYpGYfApzg/V3kA6zOmg5/zHNOV9PCT77uERnrtZgDtba+MD295nYu3rKLauWgh7N7Ti4oYezJwviB07jN6Via2q5zmVJuCIO/MecLU40mhr2RYgyN2vlK6/a7/Z9mAwWXAc5EqmFoI4d7Dmd0149NmPESJtbiZ+0rXWfBABWbbtzedVuGQoIJOZLFRB4kYDlzz0y1F0UgS3Xv1WQCXkA99hF7o1it8Bm7oynRiJuqG4+8B68c02uAWEgX8tLeHegaRh3fFRf24vaVDcRlfAtt1clmZioGLeRnIO/fnGK/khtQuDSCJJBFrTl77tOCxktDZziL99PPj0yp+gHAV5ZK3AQq9zIxVi4XdtxK4XokpdF7aHUxcv3CtybgBtg4bagKwxaHhroa9+vipllFpyaLWz1zFl5Ozhrw6q4Zk3vlpkbqwvRKL7U45aQJZ51JK5Hfu0BKKT71c/6l5/tiLcvHprrcxkuw2Zo+szfn4ddNLDeq9wLZv2LltDhJIZiWMA6kYjwfPQ5aV0GKpSexxvoLe3LjzUkCnVY9otqb+/P8Lria8eF7UJpanCqEwtThOE0tThVCbNOE4WZNalxRnxoQlA50kQnikqhZHWG8IAMwqPdMcQMKfFifw1s2Ruu8ge59F523utG4F3sPM+Sk6PsmEUwRh1iIQZAD728xnnwqazxJI7P403K6FMwGndu0/Ou+6v7asqSN0zzU+8PTPxArPSMO7z0Wms2WyOxr3vWDcPZ7Rbc6iJiIwhwk66YdoLcMuIy9AfXRLR3afVsLy3fRXa45+0x6OldPjryoXtSnBqIQqHTV8hUQGDccDPTCsu05HIhcP4q0bMyXFx0HnkPWeiybW4hoaNTHQXPpHVZ9y/cw/R7gLWpeQ2Eg7lzggDLdrrWgMZPPO2U9evNZXOqYeV23zjkOnLmty9dD2i05FCQeREg/nWBrS14HFei8h1Mu0IWci9qwxe92Zw6HCcwo1MkS2fLlnqJ+W22U347/AGssYZ8x184tw3b+N0otYrlsoqqAH1XL3VAUzrkB4RvjJYsLHBxJy145qflhz2loAz04C3os7Yb7p2zASL19lTDHeIPZKTwSVJ8CeFaarGuwgn9rZM6a+Kx0y5uMgfucQI108LLa2rZuyS1bRmEYmdgVloBknFOrPOhOXnWKnUxuc9w4DP23ARotlSl8trWNO8nL33kzquW2ez/hqbhwswULCKVAYssEjuFgQxBEGTJr1Xu/ccNwON/vGS8hrP2jFYnhbdykXWzbtlQ1iDN9Hw4ioUhu7ctt3veV2MFTEMAKxFwJFX/Uic5tkcsiBedVrwloNP8A2Bj3HMHdotHZ8V3ZhcOAscBdcsWNiocZ8yRB3pzyzPhlbAJi8boGXfFQ1jn08UbvHv0Vh0TtAVwglezBwgDIAlirEboWJ4eXMF2CDO/PykeK6fL+qQOHforD7SP7NkRNx8PeY6M0NLCTItgweQrmGH599BNuA3W1VkH5VtTHfRUNpvO4KYlCd/sn7QEdpviEzwk90DTPWK0Ma1pxQZtIjTx11nO29ci17hGl4M6+Gmn4XQdH9I9tat3AIxorRwJAJHkcq82rQ+XUcyciQt9L62B28Kt0/tBWy5BwkrgBOgZ4VSfNhXXZGTVAz18LlOocFN1/5NlzHQuzns7KroQGJI7ylz2hC6gQCTIjvYNa9TaXjG4u5c4tfvKVk2amcLQ3nym9u84XR3UBXDoIERuj3SPAgelea0mZXqlgLYC5fpeziCh8lLhYUHulybThSdQO0xYeEkAgV6uzvwklucelxPhE+a8raKZIAflMeNjHjMeS3+jdr7W1bY5MVGIcHGTjyYEV59algqFoym3LTyXqbO8vptcc4vz181YL1zhd0wvThNNL04TTcVOESsztK0wlCXtKIRCXtKIRCO0pYU8Kw9sbtHbQhrttc49yySxBn7S3PIHlXoUxhaOAJ6ut6ELyazcbzuLgOjZJ8w7oFr7IYBOhYyeXAcst3GaxVLmNy9GlTgTqb995yp+0rnhXXCsPpHZgGXKFlkP3LqsoHLC5HgM630ahIO/PqI9R4rydp2cBw3ZdHAjyPgLrY2XaMSKTkSokcG3jyM1iqMwuIC9KkcTA45xfnqpu2qMKuFmbc5e8gG5Wz4FiJy0OQ+da6QwUiTv9FhrgvrtaNB6/hXdrEoMOq5rpu1HmK4UzDr6rRVpSz6cxkqFq/GzIg3MLYAzyRpAzGcqoGfGtDmf3y7hPj+SsbXf+Wawb8PgcvAQpNpPYAONZkndjIwk57oP+kVLP7stPY79VVVhoAPHZy9PRRbTtBtAbyynCIjJQSATx/wCR4VbGCoTw775LlVLqQHEW6d+fBN6r2Qqq2oRSFyzxNm5/KjbnkuI358tFPw6h9IdoLDmc1Y6T2jE7T7qqoJjMCcTQZnPEogR7p8KigzCwbzPfT3XTafqeZyAH385FhuVC7YJAuH6TmTMkE6HLUDxzjma0NeAcA0Hff2WN1Bxb8w6nvv7rRX2tnuqouW2xosCJIlkyyIaXWRvzyisx/t1bmxEE+/Sx8lpFM1aP0j6hcD263E9VU2XaAEdQcaC6IJyJW77aCOMsykbors9hxAmxjzH0+wKy03DCQLiR/wB31e5HBX7C471y25BAC4iABO/LeJleXdPKs7zhpte3p34+K1sp4qrqbtM+/DwUb32F0WpzDFwcveK9nijQjASSDOp10qgxvy/mdOkz62suTmn5ny9c+sR6Xut68AbYRSQVjCYEyPHj+dee0kPxHXNb30JZhGmSq9A7VFtlkjDcfKZgMcep5sR5V12un9YdvA8rey5bIPoI3E+d1D1n2stbCLmSWMGOGFf/ANHt1ew0wH4j3qfIFLbGnBhbmf4HmQmdFoqAkamQPCSSRyJ+AWqrkuMd9+8rps9ANE99+0K6b3Os+BaoWT05Y7RWgSWGWmVxc7bZ6ZgDnAG+tmyvwuE6ehzHfNY9roY2mBc+oyPfAJ/Q+1SHGgJFxRpAuZkGMpxh5jjS2mnBHh4fiFexukH/AOw5H8grQN+s2BbYTTep4UJvbU8KaTtaMKF58nW64BmiFuOcen9a+hPw1k5mF8s3/iCsGwWCd9/T8pn97L2GMKTl3oJ+BNV+nUpmSo/XtowwAJ33+6kPW+5l7NN2LXPjHD41P6ay9yun/iCraGDjnflu809uuDbrS+bE/kKkfDG6uVH/AIhfpTHiqqdZGAUYFMGTmczEZ+XzrsdhaSTKzN+MOAaCwWvnmr7dceFozO9t3pWcfDN7vJbj/wAQti1Pz/CpP1svYpAQD6sE/GZrsPh1KIMrG749tOKQBG6Eu29aHuKAEVSDJM4gYIMR4gelFL4e1hMmU9o+NvqtADADvz8uYUFvrLfUQCupM4ROZJPxNdHbBRcZIXBnxjaWNwgjwSf3m2n64/hT9KP6Chu8yl+s7X/t5D7KbZetFxJLAOx1Y5fAZVFT4fTdYGAu1H41VZJcA478vRSXut90juqqnjmfnUt+G0wbklXU+P1iPpaB5qmOsN8GQVyMjuiASImu/wDRUoiPNY/1XaAZBGc5BP2rrJeuAglcJjIKN0HXXUVNPYaTDIzV1vi+0VQWmI3Ql27rJcugAqmW+GkGQZGeWgpUthZTNiU9o+LVawhzR5/dLs/We9bEKEjX3T576H7BSeZMp0vjFem3C0N8PyoLnT18ljjAxGSAqxMRlImug2OkABGS4O+J7S4k4s75D+U89Y75XDK4YiMIqf6KlOK881Z+LbQW4JEcgkPWK/Mq+GQAcIGcTGs8aP6KjqJSPxTaZlpjkPvKZZ6buozMMJLzikZSZlo3HNv4jVO2Wm4Abu++S5s2+q1xda+dvP18Sph1lvhsQIB3wBmMpEmeAqDsNItwkLqPitcPxiBvtn3CsnrW/bC5gX3cJEmYmcjx8q5fpzfl4J1laP1l3zxVwCIiOHP8K2Oupn/Dy3d7Pzyrj+lCP3eS1D/iAYr07c/wo064lXZhbyaMsWcjfOGrPwwFoBdlw/K5j44G1C4U7HSfwo9p61m4wLW4AjRpIIMyMtdPSqZ8ODAQD5KKnxkVHAlkC2vHkrLdc4ELaOmUsI+Wlch8Lk3d5LSfj7AIbT8/wqq9cb29UOf2tOGtdT8Mpbysw+P1tWt8/ul2zrdcYwiqFge9JM8ZBHL0op/DWD9xunX+O1HGKbQBxuZ8lUt9ZbyxhCCFC6HQRG/gBXV2w0nZzvWZvxeu0gtAFoy/KkPW3aPsfw/1qf02jxXT9d2rh4flXP75n/4v9f8A41x/Sx/t5fla/wDxD/8AH/3fhQ3uuF0nuoijgZY+sj5VbfhlMD6iVxqfH6xP0NAHGT9lF/e2/wALf8J/Wq/TaPFc/wBe2nc3wP3WBXoLxU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CEUIRQhf/9k="/>
          <p:cNvSpPr>
            <a:spLocks noChangeAspect="1" noChangeArrowheads="1"/>
          </p:cNvSpPr>
          <p:nvPr/>
        </p:nvSpPr>
        <p:spPr bwMode="auto">
          <a:xfrm>
            <a:off x="155575" y="13158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 descr="powerLin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8003" y="902901"/>
            <a:ext cx="2489200" cy="1866900"/>
          </a:xfrm>
          <a:prstGeom prst="rect">
            <a:avLst/>
          </a:prstGeom>
        </p:spPr>
      </p:pic>
      <p:sp>
        <p:nvSpPr>
          <p:cNvPr id="26640" name="AutoShape 16" descr="Image result for smart farm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2" name="AutoShape 18" descr="Image result for smart farm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4" name="AutoShape 20" descr="data:image/jpeg;base64,/9j/4AAQSkZJRgABAQAAAQABAAD/2wCEAAkGBxQSEhQUEhQVFBQXFRUYGBcYFBcYFxYVHBgYFxUZFxcYHCggGBolHBUXIjEhJSkrLi4vGB8zODMsNygtLisBCgoKDg0OGxAQGy0mHyUsLCw0LCwsLCwsLCwsLCwsLDQsLywsLCwsLCwsLCwsLCwsNCwsLCwsLCwsLCwsLCwsLP/AABEIAOEA4QMBIgACEQEDEQH/xAAcAAABBQEBAQAAAAAAAAAAAAAFAAIDBAYBBwj/xABJEAACAQIEAwYCBgYHBwMFAAABAhEAAwQSITEFQVEGEyJhcYEykUJyobHB8BQVM1KC0QcjYpKy4fEWQ1NUk7PCotLiJDRjc3T/xAAbAQADAQEBAQEAAAAAAAAAAAABAgMEAAUGB//EADERAAICAQIEBAUCBwEAAAAAAAABAhEDEiEEEzFBIlGB8GFxkaHRFDIFM0JSscHhFf/aAAwDAQACEQMRAD8A8jpV2K7FelRI5XKdFdijRwylUmWuFaFHHFWa46kGKlQ1J3WbUijQCpT7bQakezFNRaFBC9jHO5CgnYc+nOt/2W4PeuIGZ9Oh10oL2Os27qkvbEINY3boIHPavRuB30ZctoZMsSpGoEaUckmkLFKwHxXgiq2a5ttoNDQdux9ljn1VdInT2jnW37Ro4tsyiYB+cV5I/H7rZkbWfsNDG3JHS2YG4zhglx1B0DED8KFEUYv2zJJ1nrQ+9bimkjosrRXIqQrXMtLQwylT8ldCUKOI4qQYd4nK0HY5TB9DFdy1sOz/AIrKCCfC4gEA7sNNDNMoWAxRUjeRSo72iSMuhHiOh3HrQXLQ0hGRSp+Wu5K6jhlPtiSKcqVLZt6iikcT9wOtKrWRegpU+knqBMV2KUU6KUoNilFPiuha6jhoFcir2DGvLWm3MIcxERTadhdW9FRRR3A4TNlXUs0ZQPtmqeG4W7bCN4030mrOGv3bTg7EcunQxTRVCydmm4d2Hu3lJdcg6bk/Ks5iuzd1HP8AVuVB1hdhPPpW77H9q7l26Q7GAo5CAetbw2UxCx13g/KpTm4vxIaKTWxi/wCjbA5LpXLC5QZO89Pur0xsCoOYATEe1Dez3ZwWGZ9ST1/0rRsKy5silK0UhGluA+IYLvFgGNK8t4z/AEe3UZjbMjcevOa9luINxT7aA8qEMzh0OlBSPA8Dwi7dD2rgKOokZhCkxI19xQbtHwzucoIhiPEI1Br6TvcOttqVHyrMdr+zlm7aYMoLQYPMdK0R4lSdNE+VW585FabFW7+HKsVO4JB9RpURSq0GyGK6BUuSrFjAu4JUTG+uvyrqCUorU9mhKICAdW3MD4usjXWs81kgwQQehEGjnAb4UCTrm/dDEDTUg7DzruhxV7Qpov1jznl150FyUf45qFiIk7bbcqE5KNAsr5KWSrIt04W66jrK626mt26lW3TooqIrZFlpVLFKjR1lCKUVJlpZaQcbFdAp2WugUaAdTQ1d74b1TApwpk6EkkzT8H4+Fyq4EA79Kg4nasu7sHlmMiToJ++gS1KqzTJ2I1RsuyOEtoSudWLECQdvydK9c7P8IFpRGtePdheGu99Wg5AZJjTTlXu+GYBRWXi3VJFcO+5bRKbcSkLtLvawblwffYqfKpFxIAk6U/FsINYzjfFwgZSwOlWhBz2ElLSbC3j0cHKwMaGDsay3bTGFbRymJ3PQQZrD2O0vc3WZG+LKCDrJHMnz60SxfaNL6lCAfwrXHhXCSfYzvOmqPK8SSzEnUkmoslEsfh8rnaJ0iquStMo7gjK0V8lFOCOFLA84jWOfKqeWu5KXQNqNbhxh3t3VvMA2UsmZZzNqQoPI676UR/UlvC4a29wgLCkqBNy7ecFhbTmcoM8uWuhBxOHcyBqQdIifIVumzFFF4Z2Ayq/iZQmZtBHXKCdpgzsIx51KL+BSLUjPW8Mt9We4tu3bQZ+77wC9kJgGTsOgjkQBpQbi2BW1edEfOgIKtEFkZQyyORhgD5g0fv4W3bZmt23Ln6ZX4fqhh4fVVJ9aEYGwXtg6N4Z8/ijbf3ocPkd0wyjYN7uu5aJXsCBO41I6iRvVZsMR51uTTJNNFfLXctSBa6FqqgTcyPLSqXLSo8sHMQOy0stXDYEaHX0riINiKjoZXWiplruWrzYPSQR6E6+1QG0RvXODQFNPoQhaelsnYTT8tHezuKW3mlVJjTMJ0O/4UVCzpTpFXhOCDAtGZhsDtrz++rHD+E5rsMCEkzrED1rTdnnsXLkufEdgBtArQ8Q7MWDbZ7blHJzZp+zL0rpTjB6WiaTkrTDPZXh9qzaCoBpz0k+p5miXE8Q6LKwfKvMcBxO6rlM7yCdEWZI9tRFG7vEGuqAxJB3AkEex1rPPh3qtspHOtNIMcL7WqbhtNo3TpWgtcRBnWvF+MMtq6Lls5vOYII6jrVqx2zuqTIA9v51SfBqW8SceJr9x6Lx/jndKTvFeUcb4ubzEjQHlzBrRYTH/AKUhDAxzJIg+3KsfxDDBHIBkSfarYMSht3J5cmve9iK3egEQDPPmK4bhBlSaZSrVTI3Gzt64W3qLLUlcpXCx45EthuWnW7ZJAAJJMADcmn2rRYhVBJJgAbk1reGcI7nw73iJdhtaQ/RU/vt15CT0lJ1FDwlrexSwfDxYRrjQWUGTyBH0VProTzOmw1nOCFzD4Z7h+Fh4pjLnmT+HUTpTu0/htrbXTMduir/nHyoxZwROCC8+5Qj6wUMPtFZcsU4XLuzTCXj0rsjM9qMPcsP3ZbQqDGaZB2kydDA/M0Is3QNIj09Zq7irWbTzP5/JqJcJVsOGHLSIZcsoT2LAx0kFoaGZp5zoRr7fbUF8KVXKYOUyDrrLcxzgDkKkXDeVPTCc/aleCpJroMuJTi0+oOGHNSrhaJrhDUqYQ9K1ajICP0auUb/RPKlQ1nGVApwFOilFKoFpZEdttBq3dwudQy+/lrVOKcrkTB3p9PYm5K7Q18ORy0rgp5n5/bTYoaK6B5qrcksXmUypINFV7SX51afz0oQFpwSm0LuSlk8jQ8J7TMlwMyqfXf50R4hxdcQAynu3mfXy01rIpaqZVpHijdoKySqmS37xdyX1JInSrOLsLe+AAHWOpMc/I/hVWKmtuRTV5C2LA4u7YgKxUzr89taIcRvd+O8IEiAdNJ6E1RvFnMnU0+2GgryNBre+52rsDLuFjYzTVw/WiowtOXCU2oXYGDD1LawZYhVWSTAAGpNFbPD2YgKpJJgAbk1s+HcJt4K2btyDdIj3OyJ59T+FSyZtPzKY4avkB8DwoYNRoHxVzRRyQcz9Uczz2olhMHkEakkyzHdmO5P56CrGDwjFjcua3G3/ALK8kHl+NXnsZVJ6D/Sskptvc2QpLYwXH1L3m6KMo9t/tJ+VbnB4aLaDoqj7BQK3wo89Sd63KYaBXZ5qkhcFuTbPLMXwspduLyDGPTcfYRXUwB6Vu+LcNBcNG4+0afdFQW8AByp45koqic8cnJ2ZJOHnpVm3w09K1P6MByppt13OsHKAKcP9KkXBeVFXAFV7t8DnXamwOKRT/RPIUql/Sh1pUfELcTzHujThYokLHlXRYrbqIMHCxTlw9ERhqmXC12oFoGdxTzh55Uf4bw1bjAMYHWthwXgFhc0kODyMGD1qGTOodS2LE8nQ8yGGp6WK9ZwnZeytwsqiDGh1H20WuYK2gMW01EfCNunpWeXHR7IuuDl3Z4n3NdXD16be7N2jJFoAyToTHy6Vn8dwHL8BnyP4HnVocTGRDJgnDczKYepVsCif6vYRKnXyqxb4YT9GqOaIeIEpZqa3hqN2eFHpV+1ww9BSPKkOsUmZxcITyq1Z4YzEBQSTyrR2eH6gDfpWj4dw4WxJ1bmenkKz5OJ0ovj4Vye4K4PwJcOpd4zxqeSjov8APnUZw/fP3jDwr8APLzPnRHF3xcOUfAPtNIOKzapdX1NWmP7V0Qy3h65jEGUDr9wqXvqGYvGEsQPT8+9dFNs6UkkSJbEj1o1nFCMPwy4SC2mo6H8a0OGwcCTvSZZLzKYoy8ijfs5xppB3j8+VQ/qh5+IEeQijnd00GKlzWuhXlp9QSODjnVXFcG08JM/fWgZ6ie4OtcssjniizCY3BuhIYE+9CL/lW/4jbW4Mp+fSgZ4M0mAPXrW/FnVbmDNw7vwmVg0q0/6qfoPspVXnRM/ImY+3hvKaRwg6RR5cJTxhBVOaDlMz4wlPGFrTWeE5/hI96eODMJGkjWJ3HIj7vb0pHxEfMP6aZnLWDblNW7FpkMqTRa3hSKl/Rh0oPKNHDRY4RxG4RDHbyo5ZltT99AbVmNqJYfElRFYssE3cTfim0qkFrdkc6ZieGqRpprPv5iobeLka098WOtZ6kmXuLRSxfCmAkEMByihq2QKK3MWeVUbizWmDlW5myKPYjgCkJJgak09bBJga0WwWCCebdfwFGU1EWMXJiwOECCd2O56eQqtxTFE/1afxH8P51bxuIyiB8R+wfzoclqpx3eplJ7LSiO3bgRTwlTBKkW3TuQiiVmECoMDYXOMw5/bRC7b5U23Z1oatjtO6CiMJqf8ASAKophzvNdrPpRq1Fv8AShUN3HAVFUV5OdFQQHNnXxYNVLiSdzU2WuZadJIRtshNuKdrUmWkNKNnUR5WpVLn8qVdbO28wIMNT1wtExaFee8b/pRtWrty1Ytd4UYp3jN4Sw0bKo1YAyJkTHTWmeUVYjaW8MRXcRZeAVPjXUefVT5H7wDyrEcO/pFutlL27ZT6WUMrRPKSRMcuccq9Cs3A6hlIKsAQeRB1BpddjaNJWsIHGbX8QRoQfMHSnm2o5gVFgh3hd2A1Zcun+7yIbfuQZ/iNXVtAbAD2o6hdKGWrSnnUhwvQ10Cu5aW35jUvIiNumlDVgJXVt0dVA02VO7p62jyFTd4kxnSemdQfkTVyyUH0ln1FJz4+aCsL8jmGw2X1qW62UefKns4AmqTuSZodWN0WxF3UmTvThbp4rtPYlHAtPQxTa7QYUMa7mM+o+RiuoYqLDiFAO+s+smrCW5/E8h6mg2ktwq2xBzNddgpAYgFpgE6nrAoPxTjoSUww729G8FgBIkgDoJrF8Ox5XGWr9y61xmnMzHTKTlYKBoAA0wKxx4qM34Onn+DS+HlFeLqemxTXWnZq4TWuzPRFlrkU6a4WprFoblpZa6Aa6Qa6w0Niu02lRsFFbiTlbN1hoRbcg9CFJFfMXDxbABcO7aBbaDUnz/lX1HjLAuW3Q7MrL8xFeX3uEW1zC4oR1YjRYbUyBIg8+elZM+bl1sbcGDmXuZO1bdEzXLD2l+uGaOpXcffXrHYti2CW0xOYFgQdGFtyXBjcAqSATzrz3E90MWnfg3EZQMoOoKzH1QRvzMD29X4BhVVDcA8V05i3MgCF9oG3nS4c0pOmPxGCMFsXrI8d36yf9m3U1RWvju/WT/s2qlmtNmOhV2K5NKaNnUdoV2n4UMThrtskg5SykfvKCRI2ZeRB0g0VFD+AYa4lh+/b+sd7pJOu5ISI5QBp51PJJJOxoxd7HnfDewBsJ3lsrcJWSxIUxvAkQB71Jg8UbYz5igUbgwAB16jyrR4vHhbSWruZQbNgoyjclYcseUax5qa894pxNWcWl/Zh1n+3LfdEfOelY3JVsWjqvcuWv6SbzPKkBI8MAyRzJWYJ8q2HA+3lt2yXmAP7wtuNdImMy9dZ5V5JZxzK7K7M6Z2VlLGIDEGAdFI5HlAo/guC32W5kceNRrmKkqGEGOh5jlqN6gsqwy1N0vnsWcHkVVb+57Ha4vZZS9u4txVMHIQxBmIIGx9auB5rx/iPYi5buFrN1XKuxB1RgZ5EEifcVruxnFcT+xxSOWBMXGIOYQIErMxB1PlWvDxmLK/DJf7ITwSiujNnnjWoGd2ICwonViJY/VU7erfI1Io5zAG5OwoVieNlmNvCLnfm52X32FNn4uGJ6esvJdRcWCWTfovPsW3vjDrmv3JBE5CBnzc9RpHlEiqD3b2L/wDw2PL4m9B+J+2u4DhYkXLx7y5vr8KnyHP1P2UUmorh8ud6uIe39q6er7lebDFti3f9z/0M4fhEsrCLHU7lj1J51jO1nA+7dbqQV7wHu9Rp8VwSNhpy/CtsGoX2iBNseTanpVuKShhbj2F4fx5UpdwthrwdFZD4SoI9I0p5NAuyOKV8JaymcoynyYdfmD70Yz1oxvVFMjOOmTQrlyBprqvOBqwH404NUNxvCfVP8a13NTiEueuF6imlNdQSTOaVRZqVcAmxGJRBLsFHmfw3Nec9oLjPiHdhmtPlK6DQAZY9fDPvVvAwRIO8zPWTII/lUmH4YCTmzuxAQAkkBdICrtM6k/EdNdAAmbBqjRTFm0Ssz1+yt9wM7BoOWAIAjxMzHXYdPevU+HMvdJkEKEUASCQMogGOcRQbh3Za3bbLdkO0qonMpnWAQJ0AO/TetB2e4Rct22GJyG53jNntn40PwZpUGVWE9EWs+GDhdmjiMkZ1RFa+O79ZP+zaqaqXGsPiLRa5YNu4uhZGEMAFVZDZgCIXXbnQe1x3EgePC5jGpS4sH0Enzoy4iEHUtiKxtq0aSlWRbtLigNcI8xPwuRM7aA8qlXtXdB8WHgRO7CBtqSKC4rH5ncuRrkWKbbGZ8jKRoCG5NvI8uW/WgGH7VKYm2R6Op8+cVJiu0MBWtz5iQCBr0n8isfH8XGOLw77lMMHqKXaRA1m3b0hrTKRz1EQOhkz7V5NxfBdxeeTJDSum66BeX9nWtW3bJbV5rWa+MpnI3dOCu/gYoG22E7ip+0GBsXrfeHvjHilVtag7xm0jn7V5eHNPDOprwy6d/f1ZqeHVujD4ji121irgDzlvkqGVWXLOdZDA8iulb3s3b8KuzLJtjMBA8RbPqBoI5D+0azz47CXD4bZzlhmLJaHh3YsSpkxoNR70U4d2hwhhFuFTmVUBQjNLgDQIAI5ba/bTiG5Y0tL+O3oWxQSk22Gv1mgMMwlmYKI1Op2A1Og3orcexZQXL7BpEi2D8sx5elYjtDZTBBrkM7IWIZtW8bdY0128h5UBTtALs9+hnQ/HoAZmNoga/OsuPhNS5kOhpllX7WehYrjwvkC7cS1aERbDhSV/AfnSjmF41g7YCpesqvIBgPU+Z86yXBMGrPdlAwHdgSjMB4S3Ij94VZw+BttiLwNq2wFuzANp4Em4TAG019Hh4fHwzlpt/Nr8HiTzTzRjdJfBP8moscbw5EC/a/6i/wA6sDimH/5iz/fFZO9w3D7dxaHotxf/ABqH9T4c/wC6t/8AUYfelaHNtdK9f+EdLT6p+n/TajiGH/5iz/1E/nVfH37Ny2yi/ZMgj9qnQjrWRbgWG/4af9VfxFUsRwu139pBb8BS4xAdTJGUA5uW9JKOuLi269PwNGcoSUlV/J/kOdmEOGYoxQW2QMT3iMFddCJUkaifkK09q8riVYMOoII+ysC3AbSgsLdwFZI8SkSNRMNtQa5jLlmblq4yEKDodDAnY6GnxQ5WLZ3uLkzPJlpqtrPWXOh/h/xrSmsDa7a3oVLyqSyTnRcsAQSSogTqNRPpRFO2akoDkm4fDlDEZVAa4Ms5s4Ugxp8QNdzle6GcNrNbNcmgqdp7BUsC8DeUYRtyPqPnTP8AarDfvt/cNU1x8yYdmlQH/avDfvt/cNKjrj5nWiPAcPZ2Y2isFvgLBTmkhis6HUaia0/CuClAWfS5Hg5hemo0mshwVSonU6kjWY8p5+9afCcUEDwknplOnuBA5azyp5WLGgixJxBbabKFfIhiGHzI+yi2Hv5lnnz/AD+YoFbvBjZDbnvk0PmH5fV++h/E+JPZuBirNbAZXyiYOhDkb/Cqn+I1PTY9mh4ldCjNrMMMuksYJhZ0zeVeSdouIXLGKK3EuphgVAZCFOZlDA5gwBWTlg/unXWtbxbtEj2c1q6ocPYaCYle+tq2jajQ7+fnQ/tpw5sZZwuIW69oZtQoDDIZNu4wMRC5p6zG8VLPjuFlMU6lRQ4G115vWXdrJuZJuXSdAJLqCeTaQNxr0rQJeuDd/kSPT6NCeEKqKttNBso0BJ3JMaSdSf5CrfG8c1m0LlkAsJAJIBznRN9CcxGk9YrFOMYUpbt/T1NClKXQIYfH97mRMrlZBzCZZTlaDzhpFAuE37l266GzaDSwL2wEzKpCErmHiCtAkfvco1HcL4ndcBBZvoLFsKHKgE5tySvxDST5tNRY3ioS7hly20Npx4nL2+9R1yuokQZJVpHNV6mvN0PXOFXe/v7FbW1hDjfYvvmD3LlzKARlVGZpJ8Jnbmw03zDpTcLctW7Zsi87ZAbZlQdhEGBuBA35a0Y43xy3ZsPdMnICQFcEFoOUEnYEwPevOOwZa7bcuZm87MT9InIT7lmj3qGPG8vD3kvZhc9LqJWvuXts9ohh3gRgbQEuD9feYOg21Jodc4NethXZHVlLeLIwysGJjbWOlVeM8Xbvry2mNq2LtwKqeHQMRJI1JMSdaGHHP+/c/vt9817UMNLqSlmbPXuMPma3dI/aWLZMgRrbR9B0k/M1SGCtvq1u0fPuxPzrB9n7967dyzddAlzMCzMqyjKpIOg8RB9qM4XtWAcrhUH73iInTp5Ga839HLHUIu6NuPPFx8SNDhGvm64tqiqGUFhbLBmyLuAwIIBjnNSYe5iO8u5ckqUV5t3RLBQwjLbbKBm20NKytlZkXXzNnzC3YYagaAMGP/q9hUVgWle6e8WS4M9w/hGRRlJtsoB01UbGvqYwx0vj8Nz5iWTJbrt8dggvEb/MW5//AKLyfYyLTjxe/PwJ5xjLRPya5UC4xToMRaOu3f4i2fkxYCnObh28c8xiLL6ejoDXLBBsLzzSJ/1viNzYvH07px81Bqhf4tN5HZLisLdwZWs5jBK+IgIIGm8azUv6He37osP/ANFpvtRhVEoRiYICkWtjbvLEsOVskjbcmKP6eHRV79QfqcnV39vwX04zbcEFra6He2EYdY8Uj1is3xK6cjqNSVic6gTHmYrQPeBnxq+h8PfXCNudu4viHlPnyrP8Y/ZOugnSJGx0gCJFRzQlBV2vyL4Mkckr70+/yGvcJeQrQLTroPpEpA032NX+C2LgvYW4LN1kt4mSwttlC9zbVtYgarGtDcYvifQErYI2G7E9B/YrU9mLCqt7PeVZaBaLBT8FsZ4JBg5YmOVYcjuNM3RjubQYQ3Xt3/Epyr4GjQanVY+Lxe1W3sHkqE+aj8ivLOG8UvI15QTc/rCQoY5gpJBygGSvhB060WvcYv21VrjXFDbglhE7AHlXyWf+E5U0tapbLbt9TUsq8jbZbn/At/Nf5Uqy/wCux/zY+ZpVL/zZ+a+kvyHmL3RpOEdmTbBRbga2vwsQQxB1AYbAiY35TzirmAwTBmUwraaNKz0KMJVvn8qFjjTjXvSpM6AKQPIAqSfWNda6naO5El2cAiJVBO40VVB9yRsdK/QdbPKpBnE8NdMjZl8NwMNd5zqR8nn+GqN3FaM7jN4dQuu2s9dNdY5+VYDtD/SIYVBNyHkqviiFIEsPNv8A01i8V25xJuh7c2gp0VdJ65pH+lZsmSbfhNWKOJRufU9G7Q8Bw120iqzWbiOGXODC54WGB1CEwA42OWRUvaHjdtTbwwbLbWEZ40LgQoIH0QdI6mvPeEceN/EtcEpeZQFQO2W4xHjYgnLAylsvVukyWNi5lK3e5uqsnIbYYzOoVyAZHy5UspyjDdjqEJ5PCvf+gvwi7ccBboi5ZuMCIiU1IbN9IaiD0mrnGMacgwrvks+Kc6kZmA8LSSC2omffzoZwXGd8wRBlUAktMkJMxPLkPejjYW5EF7gUjUGXWDAIAbTprXlZ8kbqTZ6Gh1URYDtRZNoPfUHuUy3BbBUvc0Wco3JA06lpFLspjBduXGvHE2spbutG8VsvmzXBspgokR9A9ahOD0K3LFp46ZrZkbGVMTr060V4JgbUEWRctsdSCQ4XyJJED31k1lyzhCMnHdsjokuoJ/pKtW7uDuZLqd4hFzIQud7SmGMjl4gY/snpWc7LYR7GEtvcRlVpuZipAy5sw1P9kA+1egWEs94wuOuJuZiyggC2oEhSATDkBtzoTsKodsLWIxFl1bMLbaFbS5zk3JJE9I9/KoY87hCOCu9tu/ttv/jYEsep2jxNbLXGMAlmJMASSSZgAb1oeEdhbl0nO6oE1uaiV6Lp9M9BtuY2Olw+FSz/AFGEGV2EPdMG6R9OSAIA/dAAmJmigC2kFtNhuZkk85PP151uzcdNqse3v3RTFwq/qKGD4dbw6EWxA5xoWHT8+9eZohALe+86cq9LxGJLZhbGdwDCjrynpWSXs7dUaoR68qbhZ6dTm93QeJhdaF0KPZe1nubgKNWJkATMEwCeR94rQ2u08Rh7igqFAF5bY77SIOp2OxMzrWh7FcJGFs3TcUKXuARAJIA0B/vHT1ofx3gjX8ezW1XLbs2wwByktJIjSNoHtXrYoqVTi/LY8jPNpOEo0ne/nVbejB1m/nUt35EKSVu202AkkZQZ261FZxKuudWwrKCBJU2iDyBLMD9lFsPYyKUxGAuclzC9acOdR4VlSSdTAnQUMtYXBPfNp1a2oUtraNorB1VlUtLfiPlpedp05bfG9vuYo4Ljai0/hpd/a/uPRrhBIt+ECS1vEOwj0AgfOol7UQ4XvsRbyiPhUyZEePMS3yFdbglpFvHDXPFKEoHOZkLCMuoZhBIPhGx5RNbhnZm5fvXLpQvaS5BCmHJGpCgjcaT60MuVunH4vb/lFOHxK5Rltulvt/lvv3CtntVn0bEhhBEXLL+Y+LTWhN/tArA+ERMksBA1kQCG+6qXEOFC3clUZUYkoH1Mgw32x86H8Y8LZCApAUDLPiUzmZyWMkZQABG594ZMryNJqjXixRx3Tv6P6BzD8Wa7cUK47sjx5UuFgMskBYEmTG0SOY3M4vg+HuBy1nK/hIGcteGhgkyQGOvgGkCfq5LgzZZILAgGCrBWGh+FjoDyk9aI4figCsgAAOuXvSSx3JN/bvdtdtAPIZZp3saYtNbhnsS4TH2DPhUPrtobban7a9NfHO8xovUdPuryjgfEktYtXuZsoQGd2LMGEHzg61vMPx3DXNnA5kkFSB689a8/jXPUkulGrh9NNhnuz0b7KVD/ANa2f+Nb/vUqwb+7NFfEDpwoKPDdur5+A/YUNQ3uz9t9br3bp6PdbL5eBYX7KD8O7WKVAuyCNM4EgjzjT87Ciicfw52vIN9GOXSJPxelfZ6I9j522THCW7Qi2gtA75ABPrG9ZDjfB7TOGHhZt42J6x7itE/GrDGBftE9BcQ/jQPH8VsZhF23oToHBPLf5GkklQ0Wyj2Z4aO8uTlVghKMTGRwdGXrpIjoxq5iOCYi4oc3lUARJDSTzCxMn2q92YtW7xdw05TEaDcSCTtG3yo2uEVomJ5akaHUwOVeNxHEcvI4rc9Xh8LeNS6FLheITDWkQEBssu0yzvuSfSSAJPKaO2MdmGnr/ltPOq4w1sAHKG0kbGTMSNYq8isCNB6GAQQD+Mcq8/LNTdtbmuK0rqTo0yGB89JJ0kgSQJFR3LjmQlt0thdi9s5iObNMmR8h0p2eOY9jt899qqghjqTIIETvEHWPXl1qCW4/XsFeHoiWyWCaDxkwDMamFB5gnfrQLieMCljLMSICouoU66MNtPfXzqZkUA6cjrvuJiuC290AKCumr5dNBIGup16UYY6k5PuLp7mTxNy8jFrCsrRkOcKbYhhEFdTr6e9DuJYfFOP6xyigLKjQ+RJB1n5V6M/BbrCCZmZ+rsBEetW07MLs/iJgnMV1IAgaCcorZHLW6iSlBd5HlFnDd3lh2IERBPMR+fSr9nGYjZM5IB1OgjcEk6cpr1DDdnLCeLIpMjYkDQkAmSep+dXrVpBsqjSfo6kjU677fZTvKn1RNQrozOdn2d8OouKWfxEnI0SSWAzAaGKGcX7E4i7i7t63fNhXFsLldg2iKsEg+L4TrOk863bXTGg0568tzqvIaVD+kaHyIBjzjST6/ZXLPKKpbAeOMnbRk/1BjVtoi4lHdTLtcXOG1JSBEiAV1kTBrl9ccg8ViziDopyE22IMEjKxeRPtpWtW7G0RpESZ5DXY786GY3GyB8SwegMjQzPTXfyqkeNzx/qv5kpcDgl1ivTb/BjMdjMOjf8A1ODu2W2nuwV6HKbZ8XyNaXs3YQYfvbBBssXuAmZ1aDCnXcn2FdvlboPhPhVhEqF1jXU6Df8A1q9wh7FuxZs5kzokQRkMkktlB5STtWrHx0n2SfyM8/4fBdW2vJt+/fQx/wDSC39ZhpIOVLjaSRqR5f2K864yTNsnpJ+/8TW57fODjFXaLKjnpmZ+vlHzrK8Tt+KNdBHyn8Krr1PWCOPRFQI+B3FE5oMAGDsROojnvVp7GGJ8K3EkyVS4MsbwAyGB7/5ULeGk+EVYS2QNDO4/ntUptN7MrC0GcC2G2a05gAZs8nY7jb/SrtixhSzMcwU5Qiq0soHxZpEagaQTvWdQlQTBnpH41cw90QJBXdoPIHw7+prPLH3Tf1LKfwQd/RML/wAW5/e/+NKg0D/iD7aVT5T/ALmNzF5IHXsMsSGyN5Df8xTLyqQcp1KkEwBq0SfkPnPlViZ3H561FjCOVe+eSCsVhQNQsQQRHl/pVZcKGYjb7ffWi2IMqevtQ8k5+g0/PprXUvI62a/sBaIvXcuqd14hOhbMMv2B63EBQANS28LEL089vsqHsbwkWbQK+M3FDO2UKIIByydYAJ003PpRax2eB8bHNOqnNC5Z5gysaHWPPyryP4lw/iU10e3v32PR4HKtLiwdicTlfLAJEbGSJE6x6VJcw9yAQZ1G3KWM/YI8vOjjcNtk6Hw8zGu0xJ25zVpbClAVAMggSdN51B0MjWNtq8xQN7yACxw64YaFj906x5yOmu/lvVocGLSHfMQJAnQGdtAIH+VFVvbKep2EaaSfMee2tdN9YEtABGu3oNdZ2PvTqCEc2U7PBlRd1DHeQCCBvsZiYNEtEgCJmB16bDf3NVu9EhVGvmCoCwNTI32H84pt9yIzaTl8JBBBJBOm25PL50aS6AdvqSAayJMEba68xv6e9NK7szRESAfT1gyPtpgvAtoCYnnAiCB7coqK9jQWyNpImSGEeIQBy2A0nmK46h63xAImQAdCdzpMTB229PZHE6AlRDFsoMaEgbkb/Fz8/etdI3zCZHlME9dY1AjcRUL3S5ksFAI3y6aSNvh31n7t1bDRK+JGn0Q4bz0A8Xh2Bnf8abZvW2AOpiWEp1nlvOp6zrpQ6+TYliCZcb6+ESCY2A1nTrUK4zMhXoQ0Quok6SPVTpuSNK6mHYIXbyAEktG4MknSOpO3Mb/PWTC3wFlWIBOkjqfDM89duflQ/wDSi0mGZWERAObUaSNd8xqBU7x8pJXx54bQQNW57/nlFGgWEMddJgFhJUGB9LWCVK769NNarYrgpeArAEKQCy5iCYEk/SmdREafK3ewua6Gk+EKdT4ZyiIO3MztM1O18DQKxkEka6wOmmU6AdN52oN0FKzD3v6OL8mLqROnxaDWNI0HlrFSp2EcQWvKZAzETPmZy6/nathbaAd5iRrERyJM/ZpqapPdY6hhlBBEyNCAACoE9OX31V8TPpYiwR6lFexlpdnYbDVd+Z1nn15VTxHZRlIKlHGiztA8l/EnWBtRvDYmSRnkZpA20MgmTtt5HWpUuqZ0BgAyAQR6geXT5UOc/MPKXkY7FdlWa8uU6eFdvDuxPPlA89RT8bwHIlxpB/rAiqAWlQd43+IHlyrcWxmkGF22bXWDov59aY9mCZAIBGpBPi6geZoPNPY5YomM/wBl36D7f/bSrY50/f8As/ypVL9RkH5EDyL6I+tXMZ9H1pUq+qPAKj7/AJ8qlP0Pb8KVKlOPZrf/ANvb/g+8VfxGyerV2lWb+JfyvU0cD/M9C1gfhHt97U25tb+sf/KlSrxux6XcpP8AB7v9xpnG/wBn7p/ialSpe44Qu73Prf8AtqP/AHh+uP8AAKVKm7r5i9vfwKr/ALU+ifjTcfs/v/it0qVRY6KPGf2lz+H73qDiH7Vf4fuNKlXPuFFbtH8Psv8AjWhuG/aD2/wilSqq6epN9fQrcF+j/B/irY2vhHo33rSpU0zolgf7z+Khd/8AbN+eZpUqz9yy6DLWx+sP8RqXEfs/4T99KlSyHiV8BuPrP91RN+0tev8A4W6VKuf7/fxOX7QthN2+sfwqXEfAvt+NKlRj1Yr7FGlSpVwT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6" name="AutoShape 22" descr="data:image/jpeg;base64,/9j/4AAQSkZJRgABAQAAAQABAAD/2wCEAAkGBxQSEhQUEhQVFBQXFRUYGBcYFBcYFxYVHBgYFxUZFxcYHCggGBolHBUXIjEhJSkrLi4vGB8zODMsNygtLisBCgoKDg0OGxAQGy0mHyUsLCw0LCwsLCwsLCwsLCwsLDQsLywsLCwsLCwsLCwsLCwsNCwsLCwsLCwsLCwsLCwsLP/AABEIAOEA4QMBIgACEQEDEQH/xAAcAAABBQEBAQAAAAAAAAAAAAAFAAIDBAYBBwj/xABJEAACAQIEAwYCBgYHBwMFAAABAhEAAwQSITEFQVEGEyJhcYEykUJyobHB8BQVM1KC0QcjYpKy4fEWQ1NUk7PCotLiJDRjc3T/xAAbAQADAQEBAQEAAAAAAAAAAAABAgMEAAUGB//EADERAAICAQIEBAUCBwEAAAAAAAABAhEDEiEEEzFBIlGB8GFxkaHRFDIFM0JSscHhFf/aAAwDAQACEQMRAD8A8jpV2K7FelRI5XKdFdijRwylUmWuFaFHHFWa46kGKlQ1J3WbUijQCpT7bQakezFNRaFBC9jHO5CgnYc+nOt/2W4PeuIGZ9Oh10oL2Os27qkvbEINY3boIHPavRuB30ZctoZMsSpGoEaUckmkLFKwHxXgiq2a5ttoNDQdux9ljn1VdInT2jnW37Ro4tsyiYB+cV5I/H7rZkbWfsNDG3JHS2YG4zhglx1B0DED8KFEUYv2zJJ1nrQ+9bimkjosrRXIqQrXMtLQwylT8ldCUKOI4qQYd4nK0HY5TB9DFdy1sOz/AIrKCCfC4gEA7sNNDNMoWAxRUjeRSo72iSMuhHiOh3HrQXLQ0hGRSp+Wu5K6jhlPtiSKcqVLZt6iikcT9wOtKrWRegpU+knqBMV2KUU6KUoNilFPiuha6jhoFcir2DGvLWm3MIcxERTadhdW9FRRR3A4TNlXUs0ZQPtmqeG4W7bCN4030mrOGv3bTg7EcunQxTRVCydmm4d2Hu3lJdcg6bk/Ks5iuzd1HP8AVuVB1hdhPPpW77H9q7l26Q7GAo5CAetbw2UxCx13g/KpTm4vxIaKTWxi/wCjbA5LpXLC5QZO89Pur0xsCoOYATEe1Dez3ZwWGZ9ST1/0rRsKy5silK0UhGluA+IYLvFgGNK8t4z/AEe3UZjbMjcevOa9luINxT7aA8qEMzh0OlBSPA8Dwi7dD2rgKOokZhCkxI19xQbtHwzucoIhiPEI1Br6TvcOttqVHyrMdr+zlm7aYMoLQYPMdK0R4lSdNE+VW585FabFW7+HKsVO4JB9RpURSq0GyGK6BUuSrFjAu4JUTG+uvyrqCUorU9mhKICAdW3MD4usjXWs81kgwQQehEGjnAb4UCTrm/dDEDTUg7DzruhxV7Qpov1jznl150FyUf45qFiIk7bbcqE5KNAsr5KWSrIt04W66jrK626mt26lW3TooqIrZFlpVLFKjR1lCKUVJlpZaQcbFdAp2WugUaAdTQ1d74b1TApwpk6EkkzT8H4+Fyq4EA79Kg4nasu7sHlmMiToJ++gS1KqzTJ2I1RsuyOEtoSudWLECQdvydK9c7P8IFpRGtePdheGu99Wg5AZJjTTlXu+GYBRWXi3VJFcO+5bRKbcSkLtLvawblwffYqfKpFxIAk6U/FsINYzjfFwgZSwOlWhBz2ElLSbC3j0cHKwMaGDsay3bTGFbRymJ3PQQZrD2O0vc3WZG+LKCDrJHMnz60SxfaNL6lCAfwrXHhXCSfYzvOmqPK8SSzEnUkmoslEsfh8rnaJ0iquStMo7gjK0V8lFOCOFLA84jWOfKqeWu5KXQNqNbhxh3t3VvMA2UsmZZzNqQoPI676UR/UlvC4a29wgLCkqBNy7ecFhbTmcoM8uWuhBxOHcyBqQdIifIVumzFFF4Z2Ayq/iZQmZtBHXKCdpgzsIx51KL+BSLUjPW8Mt9We4tu3bQZ+77wC9kJgGTsOgjkQBpQbi2BW1edEfOgIKtEFkZQyyORhgD5g0fv4W3bZmt23Ln6ZX4fqhh4fVVJ9aEYGwXtg6N4Z8/ijbf3ocPkd0wyjYN7uu5aJXsCBO41I6iRvVZsMR51uTTJNNFfLXctSBa6FqqgTcyPLSqXLSo8sHMQOy0stXDYEaHX0riINiKjoZXWiplruWrzYPSQR6E6+1QG0RvXODQFNPoQhaelsnYTT8tHezuKW3mlVJjTMJ0O/4UVCzpTpFXhOCDAtGZhsDtrz++rHD+E5rsMCEkzrED1rTdnnsXLkufEdgBtArQ8Q7MWDbZ7blHJzZp+zL0rpTjB6WiaTkrTDPZXh9qzaCoBpz0k+p5miXE8Q6LKwfKvMcBxO6rlM7yCdEWZI9tRFG7vEGuqAxJB3AkEex1rPPh3qtspHOtNIMcL7WqbhtNo3TpWgtcRBnWvF+MMtq6Lls5vOYII6jrVqx2zuqTIA9v51SfBqW8SceJr9x6Lx/jndKTvFeUcb4ubzEjQHlzBrRYTH/AKUhDAxzJIg+3KsfxDDBHIBkSfarYMSht3J5cmve9iK3egEQDPPmK4bhBlSaZSrVTI3Gzt64W3qLLUlcpXCx45EthuWnW7ZJAAJJMADcmn2rRYhVBJJgAbk1reGcI7nw73iJdhtaQ/RU/vt15CT0lJ1FDwlrexSwfDxYRrjQWUGTyBH0VProTzOmw1nOCFzD4Z7h+Fh4pjLnmT+HUTpTu0/htrbXTMduir/nHyoxZwROCC8+5Qj6wUMPtFZcsU4XLuzTCXj0rsjM9qMPcsP3ZbQqDGaZB2kydDA/M0Is3QNIj09Zq7irWbTzP5/JqJcJVsOGHLSIZcsoT2LAx0kFoaGZp5zoRr7fbUF8KVXKYOUyDrrLcxzgDkKkXDeVPTCc/aleCpJroMuJTi0+oOGHNSrhaJrhDUqYQ9K1ajICP0auUb/RPKlQ1nGVApwFOilFKoFpZEdttBq3dwudQy+/lrVOKcrkTB3p9PYm5K7Q18ORy0rgp5n5/bTYoaK6B5qrcksXmUypINFV7SX51afz0oQFpwSm0LuSlk8jQ8J7TMlwMyqfXf50R4hxdcQAynu3mfXy01rIpaqZVpHijdoKySqmS37xdyX1JInSrOLsLe+AAHWOpMc/I/hVWKmtuRTV5C2LA4u7YgKxUzr89taIcRvd+O8IEiAdNJ6E1RvFnMnU0+2GgryNBre+52rsDLuFjYzTVw/WiowtOXCU2oXYGDD1LawZYhVWSTAAGpNFbPD2YgKpJJgAbk1s+HcJt4K2btyDdIj3OyJ59T+FSyZtPzKY4avkB8DwoYNRoHxVzRRyQcz9Uczz2olhMHkEakkyzHdmO5P56CrGDwjFjcua3G3/ALK8kHl+NXnsZVJ6D/Sskptvc2QpLYwXH1L3m6KMo9t/tJ+VbnB4aLaDoqj7BQK3wo89Sd63KYaBXZ5qkhcFuTbPLMXwspduLyDGPTcfYRXUwB6Vu+LcNBcNG4+0afdFQW8AByp45koqic8cnJ2ZJOHnpVm3w09K1P6MByppt13OsHKAKcP9KkXBeVFXAFV7t8DnXamwOKRT/RPIUql/Sh1pUfELcTzHujThYokLHlXRYrbqIMHCxTlw9ERhqmXC12oFoGdxTzh55Uf4bw1bjAMYHWthwXgFhc0kODyMGD1qGTOodS2LE8nQ8yGGp6WK9ZwnZeytwsqiDGh1H20WuYK2gMW01EfCNunpWeXHR7IuuDl3Z4n3NdXD16be7N2jJFoAyToTHy6Vn8dwHL8BnyP4HnVocTGRDJgnDczKYepVsCif6vYRKnXyqxb4YT9GqOaIeIEpZqa3hqN2eFHpV+1ww9BSPKkOsUmZxcITyq1Z4YzEBQSTyrR2eH6gDfpWj4dw4WxJ1bmenkKz5OJ0ovj4Vye4K4PwJcOpd4zxqeSjov8APnUZw/fP3jDwr8APLzPnRHF3xcOUfAPtNIOKzapdX1NWmP7V0Qy3h65jEGUDr9wqXvqGYvGEsQPT8+9dFNs6UkkSJbEj1o1nFCMPwy4SC2mo6H8a0OGwcCTvSZZLzKYoy8ijfs5xppB3j8+VQ/qh5+IEeQijnd00GKlzWuhXlp9QSODjnVXFcG08JM/fWgZ6ie4OtcssjniizCY3BuhIYE+9CL/lW/4jbW4Mp+fSgZ4M0mAPXrW/FnVbmDNw7vwmVg0q0/6qfoPspVXnRM/ImY+3hvKaRwg6RR5cJTxhBVOaDlMz4wlPGFrTWeE5/hI96eODMJGkjWJ3HIj7vb0pHxEfMP6aZnLWDblNW7FpkMqTRa3hSKl/Rh0oPKNHDRY4RxG4RDHbyo5ZltT99AbVmNqJYfElRFYssE3cTfim0qkFrdkc6ZieGqRpprPv5iobeLka098WOtZ6kmXuLRSxfCmAkEMByihq2QKK3MWeVUbizWmDlW5myKPYjgCkJJgak09bBJga0WwWCCebdfwFGU1EWMXJiwOECCd2O56eQqtxTFE/1afxH8P51bxuIyiB8R+wfzoclqpx3eplJ7LSiO3bgRTwlTBKkW3TuQiiVmECoMDYXOMw5/bRC7b5U23Z1oatjtO6CiMJqf8ASAKophzvNdrPpRq1Fv8AShUN3HAVFUV5OdFQQHNnXxYNVLiSdzU2WuZadJIRtshNuKdrUmWkNKNnUR5WpVLn8qVdbO28wIMNT1wtExaFee8b/pRtWrty1Ytd4UYp3jN4Sw0bKo1YAyJkTHTWmeUVYjaW8MRXcRZeAVPjXUefVT5H7wDyrEcO/pFutlL27ZT6WUMrRPKSRMcuccq9Cs3A6hlIKsAQeRB1BpddjaNJWsIHGbX8QRoQfMHSnm2o5gVFgh3hd2A1Zcun+7yIbfuQZ/iNXVtAbAD2o6hdKGWrSnnUhwvQ10Cu5aW35jUvIiNumlDVgJXVt0dVA02VO7p62jyFTd4kxnSemdQfkTVyyUH0ln1FJz4+aCsL8jmGw2X1qW62UefKns4AmqTuSZodWN0WxF3UmTvThbp4rtPYlHAtPQxTa7QYUMa7mM+o+RiuoYqLDiFAO+s+smrCW5/E8h6mg2ktwq2xBzNddgpAYgFpgE6nrAoPxTjoSUww729G8FgBIkgDoJrF8Ox5XGWr9y61xmnMzHTKTlYKBoAA0wKxx4qM34Onn+DS+HlFeLqemxTXWnZq4TWuzPRFlrkU6a4WprFoblpZa6Aa6Qa6w0Niu02lRsFFbiTlbN1hoRbcg9CFJFfMXDxbABcO7aBbaDUnz/lX1HjLAuW3Q7MrL8xFeX3uEW1zC4oR1YjRYbUyBIg8+elZM+bl1sbcGDmXuZO1bdEzXLD2l+uGaOpXcffXrHYti2CW0xOYFgQdGFtyXBjcAqSATzrz3E90MWnfg3EZQMoOoKzH1QRvzMD29X4BhVVDcA8V05i3MgCF9oG3nS4c0pOmPxGCMFsXrI8d36yf9m3U1RWvju/WT/s2qlmtNmOhV2K5NKaNnUdoV2n4UMThrtskg5SykfvKCRI2ZeRB0g0VFD+AYa4lh+/b+sd7pJOu5ISI5QBp51PJJJOxoxd7HnfDewBsJ3lsrcJWSxIUxvAkQB71Jg8UbYz5igUbgwAB16jyrR4vHhbSWruZQbNgoyjclYcseUax5qa894pxNWcWl/Zh1n+3LfdEfOelY3JVsWjqvcuWv6SbzPKkBI8MAyRzJWYJ8q2HA+3lt2yXmAP7wtuNdImMy9dZ5V5JZxzK7K7M6Z2VlLGIDEGAdFI5HlAo/guC32W5kceNRrmKkqGEGOh5jlqN6gsqwy1N0vnsWcHkVVb+57Ha4vZZS9u4txVMHIQxBmIIGx9auB5rx/iPYi5buFrN1XKuxB1RgZ5EEifcVruxnFcT+xxSOWBMXGIOYQIErMxB1PlWvDxmLK/DJf7ITwSiujNnnjWoGd2ICwonViJY/VU7erfI1Io5zAG5OwoVieNlmNvCLnfm52X32FNn4uGJ6esvJdRcWCWTfovPsW3vjDrmv3JBE5CBnzc9RpHlEiqD3b2L/wDw2PL4m9B+J+2u4DhYkXLx7y5vr8KnyHP1P2UUmorh8ud6uIe39q6er7lebDFti3f9z/0M4fhEsrCLHU7lj1J51jO1nA+7dbqQV7wHu9Rp8VwSNhpy/CtsGoX2iBNseTanpVuKShhbj2F4fx5UpdwthrwdFZD4SoI9I0p5NAuyOKV8JaymcoynyYdfmD70Yz1oxvVFMjOOmTQrlyBprqvOBqwH404NUNxvCfVP8a13NTiEueuF6imlNdQSTOaVRZqVcAmxGJRBLsFHmfw3Nec9oLjPiHdhmtPlK6DQAZY9fDPvVvAwRIO8zPWTII/lUmH4YCTmzuxAQAkkBdICrtM6k/EdNdAAmbBqjRTFm0Ssz1+yt9wM7BoOWAIAjxMzHXYdPevU+HMvdJkEKEUASCQMogGOcRQbh3Za3bbLdkO0qonMpnWAQJ0AO/TetB2e4Rct22GJyG53jNntn40PwZpUGVWE9EWs+GDhdmjiMkZ1RFa+O79ZP+zaqaqXGsPiLRa5YNu4uhZGEMAFVZDZgCIXXbnQe1x3EgePC5jGpS4sH0Enzoy4iEHUtiKxtq0aSlWRbtLigNcI8xPwuRM7aA8qlXtXdB8WHgRO7CBtqSKC4rH5ncuRrkWKbbGZ8jKRoCG5NvI8uW/WgGH7VKYm2R6Op8+cVJiu0MBWtz5iQCBr0n8isfH8XGOLw77lMMHqKXaRA1m3b0hrTKRz1EQOhkz7V5NxfBdxeeTJDSum66BeX9nWtW3bJbV5rWa+MpnI3dOCu/gYoG22E7ip+0GBsXrfeHvjHilVtag7xm0jn7V5eHNPDOprwy6d/f1ZqeHVujD4ji121irgDzlvkqGVWXLOdZDA8iulb3s3b8KuzLJtjMBA8RbPqBoI5D+0azz47CXD4bZzlhmLJaHh3YsSpkxoNR70U4d2hwhhFuFTmVUBQjNLgDQIAI5ba/bTiG5Y0tL+O3oWxQSk22Gv1mgMMwlmYKI1Op2A1Og3orcexZQXL7BpEi2D8sx5elYjtDZTBBrkM7IWIZtW8bdY0128h5UBTtALs9+hnQ/HoAZmNoga/OsuPhNS5kOhpllX7WehYrjwvkC7cS1aERbDhSV/AfnSjmF41g7YCpesqvIBgPU+Z86yXBMGrPdlAwHdgSjMB4S3Ij94VZw+BttiLwNq2wFuzANp4Em4TAG019Hh4fHwzlpt/Nr8HiTzTzRjdJfBP8moscbw5EC/a/6i/wA6sDimH/5iz/fFZO9w3D7dxaHotxf/ABqH9T4c/wC6t/8AUYfelaHNtdK9f+EdLT6p+n/TajiGH/5iz/1E/nVfH37Ny2yi/ZMgj9qnQjrWRbgWG/4af9VfxFUsRwu139pBb8BS4xAdTJGUA5uW9JKOuLi269PwNGcoSUlV/J/kOdmEOGYoxQW2QMT3iMFddCJUkaifkK09q8riVYMOoII+ysC3AbSgsLdwFZI8SkSNRMNtQa5jLlmblq4yEKDodDAnY6GnxQ5WLZ3uLkzPJlpqtrPWXOh/h/xrSmsDa7a3oVLyqSyTnRcsAQSSogTqNRPpRFO2akoDkm4fDlDEZVAa4Ms5s4Ugxp8QNdzle6GcNrNbNcmgqdp7BUsC8DeUYRtyPqPnTP8AarDfvt/cNU1x8yYdmlQH/avDfvt/cNKjrj5nWiPAcPZ2Y2isFvgLBTmkhis6HUaia0/CuClAWfS5Hg5hemo0mshwVSonU6kjWY8p5+9afCcUEDwknplOnuBA5azyp5WLGgixJxBbabKFfIhiGHzI+yi2Hv5lnnz/AD+YoFbvBjZDbnvk0PmH5fV++h/E+JPZuBirNbAZXyiYOhDkb/Cqn+I1PTY9mh4ldCjNrMMMuksYJhZ0zeVeSdouIXLGKK3EuphgVAZCFOZlDA5gwBWTlg/unXWtbxbtEj2c1q6ocPYaCYle+tq2jajQ7+fnQ/tpw5sZZwuIW69oZtQoDDIZNu4wMRC5p6zG8VLPjuFlMU6lRQ4G115vWXdrJuZJuXSdAJLqCeTaQNxr0rQJeuDd/kSPT6NCeEKqKttNBso0BJ3JMaSdSf5CrfG8c1m0LlkAsJAJIBznRN9CcxGk9YrFOMYUpbt/T1NClKXQIYfH97mRMrlZBzCZZTlaDzhpFAuE37l266GzaDSwL2wEzKpCErmHiCtAkfvco1HcL4ndcBBZvoLFsKHKgE5tySvxDST5tNRY3ioS7hly20Npx4nL2+9R1yuokQZJVpHNV6mvN0PXOFXe/v7FbW1hDjfYvvmD3LlzKARlVGZpJ8Jnbmw03zDpTcLctW7Zsi87ZAbZlQdhEGBuBA35a0Y43xy3ZsPdMnICQFcEFoOUEnYEwPevOOwZa7bcuZm87MT9InIT7lmj3qGPG8vD3kvZhc9LqJWvuXts9ohh3gRgbQEuD9feYOg21Jodc4NethXZHVlLeLIwysGJjbWOlVeM8Xbvry2mNq2LtwKqeHQMRJI1JMSdaGHHP+/c/vt9817UMNLqSlmbPXuMPma3dI/aWLZMgRrbR9B0k/M1SGCtvq1u0fPuxPzrB9n7967dyzddAlzMCzMqyjKpIOg8RB9qM4XtWAcrhUH73iInTp5Ga839HLHUIu6NuPPFx8SNDhGvm64tqiqGUFhbLBmyLuAwIIBjnNSYe5iO8u5ckqUV5t3RLBQwjLbbKBm20NKytlZkXXzNnzC3YYagaAMGP/q9hUVgWle6e8WS4M9w/hGRRlJtsoB01UbGvqYwx0vj8Nz5iWTJbrt8dggvEb/MW5//AKLyfYyLTjxe/PwJ5xjLRPya5UC4xToMRaOu3f4i2fkxYCnObh28c8xiLL6ejoDXLBBsLzzSJ/1viNzYvH07px81Bqhf4tN5HZLisLdwZWs5jBK+IgIIGm8azUv6He37osP/ANFpvtRhVEoRiYICkWtjbvLEsOVskjbcmKP6eHRV79QfqcnV39vwX04zbcEFra6He2EYdY8Uj1is3xK6cjqNSVic6gTHmYrQPeBnxq+h8PfXCNudu4viHlPnyrP8Y/ZOugnSJGx0gCJFRzQlBV2vyL4Mkckr70+/yGvcJeQrQLTroPpEpA032NX+C2LgvYW4LN1kt4mSwttlC9zbVtYgarGtDcYvifQErYI2G7E9B/YrU9mLCqt7PeVZaBaLBT8FsZ4JBg5YmOVYcjuNM3RjubQYQ3Xt3/Epyr4GjQanVY+Lxe1W3sHkqE+aj8ivLOG8UvI15QTc/rCQoY5gpJBygGSvhB060WvcYv21VrjXFDbglhE7AHlXyWf+E5U0tapbLbt9TUsq8jbZbn/At/Nf5Uqy/wCux/zY+ZpVL/zZ+a+kvyHmL3RpOEdmTbBRbga2vwsQQxB1AYbAiY35TzirmAwTBmUwraaNKz0KMJVvn8qFjjTjXvSpM6AKQPIAqSfWNda6naO5El2cAiJVBO40VVB9yRsdK/QdbPKpBnE8NdMjZl8NwMNd5zqR8nn+GqN3FaM7jN4dQuu2s9dNdY5+VYDtD/SIYVBNyHkqviiFIEsPNv8A01i8V25xJuh7c2gp0VdJ65pH+lZsmSbfhNWKOJRufU9G7Q8Bw120iqzWbiOGXODC54WGB1CEwA42OWRUvaHjdtTbwwbLbWEZ40LgQoIH0QdI6mvPeEceN/EtcEpeZQFQO2W4xHjYgnLAylsvVukyWNi5lK3e5uqsnIbYYzOoVyAZHy5UspyjDdjqEJ5PCvf+gvwi7ccBboi5ZuMCIiU1IbN9IaiD0mrnGMacgwrvks+Kc6kZmA8LSSC2omffzoZwXGd8wRBlUAktMkJMxPLkPejjYW5EF7gUjUGXWDAIAbTprXlZ8kbqTZ6Gh1URYDtRZNoPfUHuUy3BbBUvc0Wco3JA06lpFLspjBduXGvHE2spbutG8VsvmzXBspgokR9A9ahOD0K3LFp46ZrZkbGVMTr060V4JgbUEWRctsdSCQ4XyJJED31k1lyzhCMnHdsjokuoJ/pKtW7uDuZLqd4hFzIQud7SmGMjl4gY/snpWc7LYR7GEtvcRlVpuZipAy5sw1P9kA+1egWEs94wuOuJuZiyggC2oEhSATDkBtzoTsKodsLWIxFl1bMLbaFbS5zk3JJE9I9/KoY87hCOCu9tu/ttv/jYEsep2jxNbLXGMAlmJMASSSZgAb1oeEdhbl0nO6oE1uaiV6Lp9M9BtuY2Olw+FSz/AFGEGV2EPdMG6R9OSAIA/dAAmJmigC2kFtNhuZkk85PP151uzcdNqse3v3RTFwq/qKGD4dbw6EWxA5xoWHT8+9eZohALe+86cq9LxGJLZhbGdwDCjrynpWSXs7dUaoR68qbhZ6dTm93QeJhdaF0KPZe1nubgKNWJkATMEwCeR94rQ2u08Rh7igqFAF5bY77SIOp2OxMzrWh7FcJGFs3TcUKXuARAJIA0B/vHT1ofx3gjX8ezW1XLbs2wwByktJIjSNoHtXrYoqVTi/LY8jPNpOEo0ne/nVbejB1m/nUt35EKSVu202AkkZQZ261FZxKuudWwrKCBJU2iDyBLMD9lFsPYyKUxGAuclzC9acOdR4VlSSdTAnQUMtYXBPfNp1a2oUtraNorB1VlUtLfiPlpedp05bfG9vuYo4Ljai0/hpd/a/uPRrhBIt+ECS1vEOwj0AgfOol7UQ4XvsRbyiPhUyZEePMS3yFdbglpFvHDXPFKEoHOZkLCMuoZhBIPhGx5RNbhnZm5fvXLpQvaS5BCmHJGpCgjcaT60MuVunH4vb/lFOHxK5Rltulvt/lvv3CtntVn0bEhhBEXLL+Y+LTWhN/tArA+ERMksBA1kQCG+6qXEOFC3clUZUYkoH1Mgw32x86H8Y8LZCApAUDLPiUzmZyWMkZQABG594ZMryNJqjXixRx3Tv6P6BzD8Wa7cUK47sjx5UuFgMskBYEmTG0SOY3M4vg+HuBy1nK/hIGcteGhgkyQGOvgGkCfq5LgzZZILAgGCrBWGh+FjoDyk9aI4figCsgAAOuXvSSx3JN/bvdtdtAPIZZp3saYtNbhnsS4TH2DPhUPrtobban7a9NfHO8xovUdPuryjgfEktYtXuZsoQGd2LMGEHzg61vMPx3DXNnA5kkFSB689a8/jXPUkulGrh9NNhnuz0b7KVD/ANa2f+Nb/vUqwb+7NFfEDpwoKPDdur5+A/YUNQ3uz9t9br3bp6PdbL5eBYX7KD8O7WKVAuyCNM4EgjzjT87Ciicfw52vIN9GOXSJPxelfZ6I9j522THCW7Qi2gtA75ABPrG9ZDjfB7TOGHhZt42J6x7itE/GrDGBftE9BcQ/jQPH8VsZhF23oToHBPLf5GkklQ0Wyj2Z4aO8uTlVghKMTGRwdGXrpIjoxq5iOCYi4oc3lUARJDSTzCxMn2q92YtW7xdw05TEaDcSCTtG3yo2uEVomJ5akaHUwOVeNxHEcvI4rc9Xh8LeNS6FLheITDWkQEBssu0yzvuSfSSAJPKaO2MdmGnr/ltPOq4w1sAHKG0kbGTMSNYq8isCNB6GAQQD+Mcq8/LNTdtbmuK0rqTo0yGB89JJ0kgSQJFR3LjmQlt0thdi9s5iObNMmR8h0p2eOY9jt899qqghjqTIIETvEHWPXl1qCW4/XsFeHoiWyWCaDxkwDMamFB5gnfrQLieMCljLMSICouoU66MNtPfXzqZkUA6cjrvuJiuC290AKCumr5dNBIGup16UYY6k5PuLp7mTxNy8jFrCsrRkOcKbYhhEFdTr6e9DuJYfFOP6xyigLKjQ+RJB1n5V6M/BbrCCZmZ+rsBEetW07MLs/iJgnMV1IAgaCcorZHLW6iSlBd5HlFnDd3lh2IERBPMR+fSr9nGYjZM5IB1OgjcEk6cpr1DDdnLCeLIpMjYkDQkAmSep+dXrVpBsqjSfo6kjU677fZTvKn1RNQrozOdn2d8OouKWfxEnI0SSWAzAaGKGcX7E4i7i7t63fNhXFsLldg2iKsEg+L4TrOk863bXTGg0568tzqvIaVD+kaHyIBjzjST6/ZXLPKKpbAeOMnbRk/1BjVtoi4lHdTLtcXOG1JSBEiAV1kTBrl9ccg8ViziDopyE22IMEjKxeRPtpWtW7G0RpESZ5DXY786GY3GyB8SwegMjQzPTXfyqkeNzx/qv5kpcDgl1ivTb/BjMdjMOjf8A1ODu2W2nuwV6HKbZ8XyNaXs3YQYfvbBBssXuAmZ1aDCnXcn2FdvlboPhPhVhEqF1jXU6Df8A1q9wh7FuxZs5kzokQRkMkktlB5STtWrHx0n2SfyM8/4fBdW2vJt+/fQx/wDSC39ZhpIOVLjaSRqR5f2K864yTNsnpJ+/8TW57fODjFXaLKjnpmZ+vlHzrK8Tt+KNdBHyn8Krr1PWCOPRFQI+B3FE5oMAGDsROojnvVp7GGJ8K3EkyVS4MsbwAyGB7/5ULeGk+EVYS2QNDO4/ntUptN7MrC0GcC2G2a05gAZs8nY7jb/SrtixhSzMcwU5Qiq0soHxZpEagaQTvWdQlQTBnpH41cw90QJBXdoPIHw7+prPLH3Tf1LKfwQd/RML/wAW5/e/+NKg0D/iD7aVT5T/ALmNzF5IHXsMsSGyN5Df8xTLyqQcp1KkEwBq0SfkPnPlViZ3H561FjCOVe+eSCsVhQNQsQQRHl/pVZcKGYjb7ffWi2IMqevtQ8k5+g0/PprXUvI62a/sBaIvXcuqd14hOhbMMv2B63EBQANS28LEL089vsqHsbwkWbQK+M3FDO2UKIIByydYAJ003PpRax2eB8bHNOqnNC5Z5gysaHWPPyryP4lw/iU10e3v32PR4HKtLiwdicTlfLAJEbGSJE6x6VJcw9yAQZ1G3KWM/YI8vOjjcNtk6Hw8zGu0xJ25zVpbClAVAMggSdN51B0MjWNtq8xQN7yACxw64YaFj906x5yOmu/lvVocGLSHfMQJAnQGdtAIH+VFVvbKep2EaaSfMee2tdN9YEtABGu3oNdZ2PvTqCEc2U7PBlRd1DHeQCCBvsZiYNEtEgCJmB16bDf3NVu9EhVGvmCoCwNTI32H84pt9yIzaTl8JBBBJBOm25PL50aS6AdvqSAayJMEba68xv6e9NK7szRESAfT1gyPtpgvAtoCYnnAiCB7coqK9jQWyNpImSGEeIQBy2A0nmK46h63xAImQAdCdzpMTB229PZHE6AlRDFsoMaEgbkb/Fz8/etdI3zCZHlME9dY1AjcRUL3S5ksFAI3y6aSNvh31n7t1bDRK+JGn0Q4bz0A8Xh2Bnf8abZvW2AOpiWEp1nlvOp6zrpQ6+TYliCZcb6+ESCY2A1nTrUK4zMhXoQ0Quok6SPVTpuSNK6mHYIXbyAEktG4MknSOpO3Mb/PWTC3wFlWIBOkjqfDM89duflQ/wDSi0mGZWERAObUaSNd8xqBU7x8pJXx54bQQNW57/nlFGgWEMddJgFhJUGB9LWCVK769NNarYrgpeArAEKQCy5iCYEk/SmdREafK3ewua6Gk+EKdT4ZyiIO3MztM1O18DQKxkEka6wOmmU6AdN52oN0FKzD3v6OL8mLqROnxaDWNI0HlrFSp2EcQWvKZAzETPmZy6/nathbaAd5iRrERyJM/ZpqapPdY6hhlBBEyNCAACoE9OX31V8TPpYiwR6lFexlpdnYbDVd+Z1nn15VTxHZRlIKlHGiztA8l/EnWBtRvDYmSRnkZpA20MgmTtt5HWpUuqZ0BgAyAQR6geXT5UOc/MPKXkY7FdlWa8uU6eFdvDuxPPlA89RT8bwHIlxpB/rAiqAWlQd43+IHlyrcWxmkGF22bXWDov59aY9mCZAIBGpBPi6geZoPNPY5YomM/wBl36D7f/bSrY50/f8As/ypVL9RkH5EDyL6I+tXMZ9H1pUq+qPAKj7/AJ8qlP0Pb8KVKlOPZrf/ANvb/g+8VfxGyerV2lWb+JfyvU0cD/M9C1gfhHt97U25tb+sf/KlSrxux6XcpP8AB7v9xpnG/wBn7p/ialSpe44Qu73Prf8AtqP/AHh+uP8AAKVKm7r5i9vfwKr/ALU+ifjTcfs/v/it0qVRY6KPGf2lz+H73qDiH7Vf4fuNKlXPuFFbtH8Psv8AjWhuG/aD2/wilSqq6epN9fQrcF+j/B/irY2vhHo33rSpU0zolgf7z+Khd/8AbN+eZpUqz9yy6DLWx+sP8RqXEfs/4T99KlSyHiV8BuPrP91RN+0tev8A4W6VKuf7/fxOX7QthN2+sfwqXEfAvt+NKlRj1Yr7FGlSpVwT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25" descr="SmartFarmin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15000" y="3962400"/>
            <a:ext cx="1524000" cy="1524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334000" y="57150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Smart Farms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s5ResponseResultWithCheck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2383" y="3276600"/>
            <a:ext cx="5473984" cy="328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Utility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Utility Function : -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 </a:t>
            </a:r>
            <a:r>
              <a:rPr lang="en-US" dirty="0" err="1" smtClean="0"/>
              <a:t>responseTime</a:t>
            </a:r>
            <a:r>
              <a:rPr lang="en-US" baseline="-25000" dirty="0" err="1" smtClean="0"/>
              <a:t>norm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–  </a:t>
            </a:r>
            <a:r>
              <a:rPr lang="en-US" dirty="0" err="1" smtClean="0"/>
              <a:t>cost</a:t>
            </a:r>
            <a:r>
              <a:rPr lang="en-US" baseline="-25000" dirty="0" err="1" smtClean="0"/>
              <a:t>norm</a:t>
            </a:r>
            <a:r>
              <a:rPr lang="en-US" dirty="0" smtClean="0"/>
              <a:t> +  </a:t>
            </a:r>
            <a:r>
              <a:rPr lang="en-US" dirty="0" err="1" smtClean="0"/>
              <a:t>quality</a:t>
            </a:r>
            <a:r>
              <a:rPr lang="en-US" baseline="-25000" dirty="0" err="1" smtClean="0"/>
              <a:t>norm</a:t>
            </a:r>
            <a:r>
              <a:rPr lang="en-US" baseline="-25000" dirty="0" smtClean="0"/>
              <a:t> </a:t>
            </a:r>
            <a:r>
              <a:rPr lang="en-US" dirty="0" smtClean="0"/>
              <a:t> –  </a:t>
            </a:r>
            <a:r>
              <a:rPr lang="en-US" dirty="0" err="1" smtClean="0"/>
              <a:t>time</a:t>
            </a:r>
            <a:r>
              <a:rPr lang="en-US" baseline="-25000" dirty="0" err="1" smtClean="0"/>
              <a:t>norm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15/20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Utility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Utility Function : -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responseTime</a:t>
            </a:r>
            <a:r>
              <a:rPr lang="en-US" baseline="-25000" dirty="0" err="1" smtClean="0"/>
              <a:t>norm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– 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cost</a:t>
            </a:r>
            <a:r>
              <a:rPr lang="en-US" baseline="-25000" dirty="0" err="1" smtClean="0"/>
              <a:t>norm</a:t>
            </a:r>
            <a:r>
              <a:rPr lang="en-US" dirty="0" smtClean="0"/>
              <a:t> + </a:t>
            </a:r>
            <a:r>
              <a:rPr lang="en-US" dirty="0" err="1" smtClean="0"/>
              <a:t>quality</a:t>
            </a:r>
            <a:r>
              <a:rPr lang="en-US" baseline="-25000" dirty="0" err="1" smtClean="0"/>
              <a:t>norm</a:t>
            </a:r>
            <a:r>
              <a:rPr lang="en-US" dirty="0" smtClean="0"/>
              <a:t> –  </a:t>
            </a:r>
            <a:r>
              <a:rPr lang="en-US" dirty="0" err="1" smtClean="0"/>
              <a:t>time</a:t>
            </a:r>
            <a:r>
              <a:rPr lang="en-US" baseline="-25000" dirty="0" err="1" smtClean="0"/>
              <a:t>norm</a:t>
            </a:r>
            <a:endParaRPr lang="en-US" dirty="0" smtClean="0"/>
          </a:p>
          <a:p>
            <a:r>
              <a:rPr lang="en-US" dirty="0" smtClean="0"/>
              <a:t>Results:</a:t>
            </a:r>
          </a:p>
          <a:p>
            <a:endParaRPr lang="en-US" dirty="0"/>
          </a:p>
        </p:txBody>
      </p:sp>
      <p:pic>
        <p:nvPicPr>
          <p:cNvPr id="4" name="Picture 3" descr="Times5CostResul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505200"/>
            <a:ext cx="6342858" cy="21619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16/20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om1PlanToAnotherWithCheck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3124200"/>
            <a:ext cx="6438343" cy="3363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Planning with Similar Utility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Utility Function: -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 </a:t>
            </a:r>
            <a:r>
              <a:rPr lang="en-US" dirty="0" err="1" smtClean="0"/>
              <a:t>responseTime</a:t>
            </a:r>
            <a:r>
              <a:rPr lang="en-US" baseline="-25000" dirty="0" err="1" smtClean="0"/>
              <a:t>norm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–  </a:t>
            </a:r>
            <a:r>
              <a:rPr lang="en-US" dirty="0" err="1" smtClean="0"/>
              <a:t>cost</a:t>
            </a:r>
            <a:r>
              <a:rPr lang="en-US" baseline="-25000" dirty="0" err="1" smtClean="0"/>
              <a:t>norm</a:t>
            </a:r>
            <a:r>
              <a:rPr lang="en-US" dirty="0" smtClean="0"/>
              <a:t> + </a:t>
            </a:r>
            <a:r>
              <a:rPr lang="en-US" dirty="0" err="1" smtClean="0"/>
              <a:t>quality</a:t>
            </a:r>
            <a:r>
              <a:rPr lang="en-US" baseline="-25000" dirty="0" err="1" smtClean="0"/>
              <a:t>norm</a:t>
            </a:r>
            <a:r>
              <a:rPr lang="en-US" dirty="0" smtClean="0"/>
              <a:t>  –  </a:t>
            </a:r>
            <a:r>
              <a:rPr lang="en-US" dirty="0" err="1" smtClean="0"/>
              <a:t>time</a:t>
            </a:r>
            <a:r>
              <a:rPr lang="en-US" baseline="-25000" dirty="0" err="1" smtClean="0"/>
              <a:t>norm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Results: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17/20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11/13</a:t>
            </a:r>
            <a:endParaRPr lang="en-US" dirty="0"/>
          </a:p>
        </p:txBody>
      </p:sp>
      <p:pic>
        <p:nvPicPr>
          <p:cNvPr id="1026" name="Picture 2" descr="http://upload.wikimedia.org/wikipedia/commons/6/6e/DARPA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533400"/>
            <a:ext cx="5086975" cy="2607609"/>
          </a:xfrm>
          <a:prstGeom prst="rect">
            <a:avLst/>
          </a:prstGeom>
          <a:noFill/>
        </p:spPr>
      </p:pic>
      <p:sp>
        <p:nvSpPr>
          <p:cNvPr id="1028" name="AutoShape 4" descr="Image result for persian gul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upload.wikimedia.org/wikipedia/commons/b/be/PersianGulf_vue_satellite_du_golfe_persiqu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200400"/>
            <a:ext cx="1647092" cy="2141220"/>
          </a:xfrm>
          <a:prstGeom prst="rect">
            <a:avLst/>
          </a:prstGeom>
          <a:noFill/>
        </p:spPr>
      </p:pic>
      <p:sp>
        <p:nvSpPr>
          <p:cNvPr id="1032" name="AutoShape 8" descr="Image result for jeep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images.clipartpanda.com/jeep-clipart-jeep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3429000"/>
            <a:ext cx="1644249" cy="1038226"/>
          </a:xfrm>
          <a:prstGeom prst="rect">
            <a:avLst/>
          </a:prstGeom>
          <a:noFill/>
        </p:spPr>
      </p:pic>
      <p:pic>
        <p:nvPicPr>
          <p:cNvPr id="1036" name="Picture 12" descr="http://www.clipartlord.com/wp-content/uploads/2015/02/soldier1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4572000"/>
            <a:ext cx="684303" cy="1219200"/>
          </a:xfrm>
          <a:prstGeom prst="rect">
            <a:avLst/>
          </a:prstGeom>
          <a:noFill/>
        </p:spPr>
      </p:pic>
      <p:pic>
        <p:nvPicPr>
          <p:cNvPr id="1038" name="Picture 14" descr="Image result for crate clipar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4800600"/>
            <a:ext cx="685800" cy="79052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315200" y="41148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 50,000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219200" y="5410200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Persian Gulf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planner can handle erroneous user provided plans</a:t>
            </a:r>
          </a:p>
          <a:p>
            <a:r>
              <a:rPr lang="en-US" dirty="0" smtClean="0"/>
              <a:t>The planner can handle multiple objectives</a:t>
            </a:r>
          </a:p>
          <a:p>
            <a:r>
              <a:rPr lang="en-US" dirty="0" smtClean="0"/>
              <a:t>The planner can provide unexpected knowledge about the search space</a:t>
            </a:r>
          </a:p>
          <a:p>
            <a:r>
              <a:rPr lang="en-US" dirty="0" smtClean="0"/>
              <a:t>The planner can use information from previously generated plans to make new plans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Ideas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the planner on a system with more tactics</a:t>
            </a:r>
          </a:p>
          <a:p>
            <a:pPr lvl="1"/>
            <a:r>
              <a:rPr lang="en-US" dirty="0" smtClean="0"/>
              <a:t>Compare to deterministic planners</a:t>
            </a:r>
          </a:p>
          <a:p>
            <a:r>
              <a:rPr lang="en-US" dirty="0" smtClean="0"/>
              <a:t>Incorporate feedback from the system monitor </a:t>
            </a:r>
          </a:p>
          <a:p>
            <a:pPr lvl="1"/>
            <a:r>
              <a:rPr lang="en-US" dirty="0" smtClean="0"/>
              <a:t>If adaption fails, is it likely to fail again?</a:t>
            </a:r>
          </a:p>
          <a:p>
            <a:pPr lvl="1"/>
            <a:r>
              <a:rPr lang="en-US" dirty="0" smtClean="0"/>
              <a:t>Partially effective adaptations – timing issues</a:t>
            </a:r>
          </a:p>
          <a:p>
            <a:r>
              <a:rPr lang="en-US" dirty="0" smtClean="0"/>
              <a:t>Adapting similar plans to a new situation</a:t>
            </a:r>
          </a:p>
          <a:p>
            <a:r>
              <a:rPr lang="en-US" dirty="0" smtClean="0"/>
              <a:t>Catalogue when stochastic techniques are effective</a:t>
            </a:r>
          </a:p>
          <a:p>
            <a:r>
              <a:rPr lang="en-US" dirty="0" smtClean="0"/>
              <a:t>Improve human trust in plans/ stochastically generated plans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19/20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Stochastic search shows promise for handling the future complexity of self-adaptive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Demonstrate the benefits of stochastic search with a proof of concept genetic programming planner</a:t>
            </a:r>
            <a:endParaRPr lang="en-US" dirty="0" smtClean="0"/>
          </a:p>
          <a:p>
            <a:r>
              <a:rPr lang="en-US" dirty="0" smtClean="0"/>
              <a:t>3 experiments demonstrate the potential of our planner</a:t>
            </a:r>
          </a:p>
          <a:p>
            <a:r>
              <a:rPr lang="en-US" dirty="0" smtClean="0"/>
              <a:t> There are many research problems for applying stochastic search to self adaptive systems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20/20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Search</a:t>
            </a:r>
            <a:endParaRPr lang="en-US" dirty="0"/>
          </a:p>
        </p:txBody>
      </p:sp>
      <p:grpSp>
        <p:nvGrpSpPr>
          <p:cNvPr id="3" name="Group 115"/>
          <p:cNvGrpSpPr/>
          <p:nvPr/>
        </p:nvGrpSpPr>
        <p:grpSpPr>
          <a:xfrm>
            <a:off x="5562600" y="2188218"/>
            <a:ext cx="2438400" cy="2514600"/>
            <a:chOff x="1905000" y="2057400"/>
            <a:chExt cx="3810000" cy="3810000"/>
          </a:xfrm>
        </p:grpSpPr>
        <p:sp>
          <p:nvSpPr>
            <p:cNvPr id="117" name="Rectangle 116"/>
            <p:cNvSpPr/>
            <p:nvPr/>
          </p:nvSpPr>
          <p:spPr>
            <a:xfrm>
              <a:off x="1905000" y="5486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048000" y="5486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67000" y="5486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286000" y="5486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429000" y="5486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810000" y="5486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191000" y="5486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572000" y="5486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953000" y="5486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334000" y="5486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05000" y="5105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667000" y="5105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286000" y="5105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429000" y="5105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810000" y="5105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191000" y="5105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572000" y="5105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953000" y="5105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334000" y="5105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905000" y="4724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048000" y="4724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667000" y="4724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286000" y="4724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429000" y="4724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810000" y="4724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191000" y="4724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572000" y="4724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953000" y="4724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334000" y="4724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905000" y="4343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048000" y="4343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667000" y="4343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286000" y="4343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429000" y="4343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810000" y="4343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191000" y="4343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572000" y="4343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953000" y="4343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334000" y="4343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905000" y="3962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048000" y="3962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667000" y="3962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286000" y="3962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429000" y="3962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810000" y="3962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191000" y="3962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572000" y="3962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953000" y="3962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334000" y="3962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905000" y="3581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048000" y="3581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667000" y="3581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286000" y="3581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429000" y="3581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810000" y="3581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191000" y="3581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72000" y="3581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953000" y="3581400"/>
              <a:ext cx="381000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334000" y="3581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905000" y="3200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048000" y="3200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667000" y="3200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86000" y="3200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429000" y="3200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810000" y="3200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191000" y="3200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4572000" y="3200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953000" y="3200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334000" y="3200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905000" y="2819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048000" y="2819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667000" y="2819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286000" y="2819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429000" y="2819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810000" y="2819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191000" y="2819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572000" y="2819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953000" y="2819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334000" y="2819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905000" y="2438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048000" y="2438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667000" y="2438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286000" y="2438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429000" y="2438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810000" y="2438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191000" y="2438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572000" y="2438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953000" y="2438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334000" y="2438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905000" y="2057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048000" y="2057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667000" y="2057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286000" y="2057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429000" y="2057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810000" y="2057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191000" y="2057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572000" y="2057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953000" y="2057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334000" y="2057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/>
            <p:cNvCxnSpPr/>
            <p:nvPr/>
          </p:nvCxnSpPr>
          <p:spPr>
            <a:xfrm flipV="1">
              <a:off x="2133600" y="5275385"/>
              <a:ext cx="0" cy="4572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H="1">
              <a:off x="2133600" y="5298830"/>
              <a:ext cx="3810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2133600" y="5334000"/>
              <a:ext cx="0" cy="3810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2514600" y="5275385"/>
              <a:ext cx="0" cy="439615"/>
            </a:xfrm>
            <a:prstGeom prst="line">
              <a:avLst/>
            </a:prstGeom>
            <a:ln w="38100">
              <a:solidFill>
                <a:schemeClr val="accent6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V="1">
              <a:off x="4343400" y="4924425"/>
              <a:ext cx="0" cy="42203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H="1">
              <a:off x="4343400" y="5334000"/>
              <a:ext cx="8382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5181600" y="4876800"/>
              <a:ext cx="0" cy="457200"/>
            </a:xfrm>
            <a:prstGeom prst="line">
              <a:avLst/>
            </a:prstGeom>
            <a:ln w="38100">
              <a:solidFill>
                <a:schemeClr val="accent6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>
              <a:off x="4343400" y="4953000"/>
              <a:ext cx="4572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2476500" y="3295650"/>
              <a:ext cx="9525" cy="228600"/>
            </a:xfrm>
            <a:prstGeom prst="line">
              <a:avLst/>
            </a:prstGeom>
            <a:ln w="38100">
              <a:solidFill>
                <a:schemeClr val="accent6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3657600" y="2971800"/>
              <a:ext cx="0" cy="4572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H="1">
              <a:off x="3657600" y="3409950"/>
              <a:ext cx="352426" cy="1905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H="1" flipV="1">
              <a:off x="4019550" y="2667000"/>
              <a:ext cx="9525" cy="7620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3200400" y="2667000"/>
              <a:ext cx="838200" cy="0"/>
            </a:xfrm>
            <a:prstGeom prst="line">
              <a:avLst/>
            </a:prstGeom>
            <a:ln w="38100">
              <a:solidFill>
                <a:schemeClr val="accent6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Slide Number Placeholder 2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904E-1C11-4F55-8631-D032C54FA49F}" type="slidenum">
              <a:rPr lang="en-US" smtClean="0"/>
              <a:pPr/>
              <a:t>3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230" name="Rectangle 229"/>
          <p:cNvSpPr/>
          <p:nvPr/>
        </p:nvSpPr>
        <p:spPr>
          <a:xfrm>
            <a:off x="533400" y="2797818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533400" y="3559818"/>
            <a:ext cx="228600" cy="2286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914400" y="27216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233" name="TextBox 232"/>
          <p:cNvSpPr txBox="1"/>
          <p:nvPr/>
        </p:nvSpPr>
        <p:spPr>
          <a:xfrm>
            <a:off x="838200" y="3483618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Already Searched</a:t>
            </a:r>
            <a:endParaRPr lang="en-US" dirty="0"/>
          </a:p>
        </p:txBody>
      </p:sp>
      <p:grpSp>
        <p:nvGrpSpPr>
          <p:cNvPr id="5" name="Group 236"/>
          <p:cNvGrpSpPr/>
          <p:nvPr/>
        </p:nvGrpSpPr>
        <p:grpSpPr>
          <a:xfrm>
            <a:off x="2057400" y="2188218"/>
            <a:ext cx="2590800" cy="2514600"/>
            <a:chOff x="2057400" y="1828800"/>
            <a:chExt cx="4648200" cy="4495800"/>
          </a:xfrm>
        </p:grpSpPr>
        <p:grpSp>
          <p:nvGrpSpPr>
            <p:cNvPr id="6" name="Group 4"/>
            <p:cNvGrpSpPr/>
            <p:nvPr/>
          </p:nvGrpSpPr>
          <p:grpSpPr>
            <a:xfrm>
              <a:off x="2057400" y="1828800"/>
              <a:ext cx="4648200" cy="4495800"/>
              <a:chOff x="1905000" y="2057400"/>
              <a:chExt cx="3810000" cy="3810000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905000" y="5486400"/>
                <a:ext cx="381000" cy="381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3048000" y="5486400"/>
                <a:ext cx="381000" cy="381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667000" y="5486400"/>
                <a:ext cx="381000" cy="381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286000" y="5486400"/>
                <a:ext cx="381000" cy="381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429000" y="5486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3810000" y="5486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4191000" y="5486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4572000" y="5486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953000" y="5486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334000" y="5486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1905000" y="5105400"/>
                <a:ext cx="381000" cy="381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048000" y="5105400"/>
                <a:ext cx="381000" cy="381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2667000" y="5105400"/>
                <a:ext cx="381000" cy="381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286000" y="5105400"/>
                <a:ext cx="381000" cy="381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3429000" y="5105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3810000" y="5105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4191000" y="5105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572000" y="5105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953000" y="5105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5334000" y="5105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1905000" y="4724400"/>
                <a:ext cx="381000" cy="381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3048000" y="4724400"/>
                <a:ext cx="381000" cy="381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2667000" y="4724400"/>
                <a:ext cx="381000" cy="381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2286000" y="4724400"/>
                <a:ext cx="381000" cy="381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3429000" y="4724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3810000" y="4724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4191000" y="4724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4572000" y="4724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4953000" y="4724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5334000" y="4724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1905000" y="4343400"/>
                <a:ext cx="381000" cy="381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048000" y="4343400"/>
                <a:ext cx="381000" cy="381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2667000" y="4343400"/>
                <a:ext cx="381000" cy="381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2286000" y="4343400"/>
                <a:ext cx="381000" cy="381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429000" y="4343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810000" y="4343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4191000" y="4343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4572000" y="4343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4953000" y="4343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5334000" y="4343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1905000" y="3962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048000" y="3962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2667000" y="3962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2286000" y="3962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429000" y="3962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810000" y="3962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4191000" y="3962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4572000" y="3962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4953000" y="3962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5334000" y="3962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1905000" y="3581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048000" y="3581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2667000" y="3581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2286000" y="3581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429000" y="3581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810000" y="3581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4191000" y="3581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4572000" y="3581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4953000" y="3581400"/>
                <a:ext cx="381000" cy="381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5334000" y="3581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1905000" y="3200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048000" y="3200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2667000" y="3200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2286000" y="3200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3429000" y="3200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3810000" y="3200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4191000" y="3200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4572000" y="3200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4953000" y="3200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5334000" y="3200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1905000" y="2819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048000" y="2819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2667000" y="2819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2286000" y="2819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429000" y="2819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810000" y="2819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4191000" y="2819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4572000" y="2819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4953000" y="2819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5334000" y="2819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1905000" y="2438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048000" y="2438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2667000" y="2438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2286000" y="2438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429000" y="2438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3810000" y="2438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4191000" y="2438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4572000" y="2438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4953000" y="2438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5334000" y="2438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1905000" y="2057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3048000" y="2057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2667000" y="2057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286000" y="2057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3429000" y="2057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3810000" y="2057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4191000" y="2057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4572000" y="2057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4953000" y="2057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5334000" y="2057400"/>
                <a:ext cx="381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" name="Straight Connector 339"/>
              <p:cNvCxnSpPr/>
              <p:nvPr/>
            </p:nvCxnSpPr>
            <p:spPr>
              <a:xfrm flipV="1">
                <a:off x="2133600" y="5275385"/>
                <a:ext cx="0" cy="45720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 flipH="1">
                <a:off x="2133600" y="5298830"/>
                <a:ext cx="3810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 flipV="1">
                <a:off x="2133600" y="5334000"/>
                <a:ext cx="0" cy="38100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 flipV="1">
                <a:off x="2514600" y="5275385"/>
                <a:ext cx="0" cy="439615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 flipH="1">
                <a:off x="2514600" y="5715000"/>
                <a:ext cx="3810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 flipV="1">
                <a:off x="2895600" y="4953000"/>
                <a:ext cx="0" cy="74441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 flipH="1">
                <a:off x="2133600" y="4935415"/>
                <a:ext cx="7620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flipV="1">
                <a:off x="2133600" y="4572000"/>
                <a:ext cx="0" cy="38100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>
                <a:off x="2133600" y="4572000"/>
                <a:ext cx="1083039" cy="3875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9" name="Straight Arrow Connector 238"/>
            <p:cNvCxnSpPr/>
            <p:nvPr/>
          </p:nvCxnSpPr>
          <p:spPr>
            <a:xfrm>
              <a:off x="3657600" y="4800600"/>
              <a:ext cx="0" cy="137160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TextBox 233"/>
          <p:cNvSpPr txBox="1"/>
          <p:nvPr/>
        </p:nvSpPr>
        <p:spPr>
          <a:xfrm>
            <a:off x="2438400" y="1502418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Deterministic</a:t>
            </a:r>
            <a:endParaRPr lang="en-US" sz="2400" dirty="0"/>
          </a:p>
        </p:txBody>
      </p:sp>
      <p:sp>
        <p:nvSpPr>
          <p:cNvPr id="235" name="TextBox 234"/>
          <p:cNvSpPr txBox="1"/>
          <p:nvPr/>
        </p:nvSpPr>
        <p:spPr>
          <a:xfrm>
            <a:off x="6019800" y="1502418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Stochastic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Search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4/20</a:t>
            </a:r>
            <a:endParaRPr lang="en-US" dirty="0"/>
          </a:p>
        </p:txBody>
      </p:sp>
      <p:pic>
        <p:nvPicPr>
          <p:cNvPr id="24578" name="Picture 2" descr="http://upload.wikimedia.org/wikipedia/commons/f/ff/St_5-xband-antenn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057400"/>
            <a:ext cx="2857500" cy="340995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904E-1C11-4F55-8631-D032C54FA49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42672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5029200"/>
            <a:ext cx="228600" cy="2286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0800" y="4191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4953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Already Searched</a:t>
            </a:r>
            <a:endParaRPr lang="en-US" dirty="0"/>
          </a:p>
        </p:txBody>
      </p:sp>
      <p:grpSp>
        <p:nvGrpSpPr>
          <p:cNvPr id="9" name="Group 4"/>
          <p:cNvGrpSpPr/>
          <p:nvPr/>
        </p:nvGrpSpPr>
        <p:grpSpPr>
          <a:xfrm>
            <a:off x="3733800" y="3657600"/>
            <a:ext cx="2590800" cy="2514600"/>
            <a:chOff x="1905000" y="2057400"/>
            <a:chExt cx="3810000" cy="3810000"/>
          </a:xfrm>
        </p:grpSpPr>
        <p:sp>
          <p:nvSpPr>
            <p:cNvPr id="10" name="Rectangle 9"/>
            <p:cNvSpPr/>
            <p:nvPr/>
          </p:nvSpPr>
          <p:spPr>
            <a:xfrm>
              <a:off x="1905000" y="54864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8000" y="54864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67000" y="54864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86000" y="54864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29000" y="5486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10000" y="5486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91000" y="5486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72000" y="5486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53000" y="5486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34000" y="5486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51054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48000" y="51054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67000" y="51054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6000" y="5105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29000" y="5105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10000" y="5105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91000" y="5105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72000" y="5105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3000" y="5105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5105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05000" y="47244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8000" y="47244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67000" y="47244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86000" y="47244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429000" y="4724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10000" y="4724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191000" y="4724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72000" y="4724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53000" y="4724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34000" y="4724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905000" y="43434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048000" y="43434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667000" y="43434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286000" y="43434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29000" y="4343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10000" y="4343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191000" y="4343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72000" y="4343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53000" y="4343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334000" y="4343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05000" y="3962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48000" y="3962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667000" y="3962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286000" y="3962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429000" y="3962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10000" y="3962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91000" y="3962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572000" y="3962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953000" y="3962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34000" y="3962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05000" y="3581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048000" y="3581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667000" y="3581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86000" y="3581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581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810000" y="3581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191000" y="3581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72000" y="3581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53000" y="3581400"/>
              <a:ext cx="381000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34000" y="3581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905000" y="3200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048000" y="3200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67000" y="3200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286000" y="3200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429000" y="3200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810000" y="3200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191000" y="3200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572000" y="3200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953000" y="3200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334000" y="3200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905000" y="2819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048000" y="2819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67000" y="2819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286000" y="2819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29000" y="2819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810000" y="2819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191000" y="2819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572000" y="2819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953000" y="2819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334000" y="2819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905000" y="2438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048000" y="2438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67000" y="2438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86000" y="2438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429000" y="2438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810000" y="2438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191000" y="2438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572000" y="2438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953000" y="2438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334000" y="2438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905000" y="2057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048000" y="2057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667000" y="2057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286000" y="2057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429000" y="2057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810000" y="2057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191000" y="2057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572000" y="2057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953000" y="2057400"/>
              <a:ext cx="3810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34000" y="2057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" name="Picture 109" descr="di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1219200"/>
            <a:ext cx="2133600" cy="19335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5/20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1336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B. H. C. Cheng, A. J. Ramirez, and P. K. McKinley, “Harnessing evolutionary computation to enable dynamically adaptive systems to manage uncertainty”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G. G. </a:t>
            </a:r>
            <a:r>
              <a:rPr lang="en-US" sz="2000" dirty="0" err="1" smtClean="0"/>
              <a:t>Pascual</a:t>
            </a:r>
            <a:r>
              <a:rPr lang="en-US" sz="2000" dirty="0" smtClean="0"/>
              <a:t>, M. Pinto, and L. Fuentes, “Run-time adaptation of mobile applications using genetic algorithms”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P. </a:t>
            </a:r>
            <a:r>
              <a:rPr lang="en-US" sz="2000" dirty="0" err="1" smtClean="0"/>
              <a:t>Zoghi</a:t>
            </a:r>
            <a:r>
              <a:rPr lang="en-US" sz="2000" dirty="0" smtClean="0"/>
              <a:t>, M. </a:t>
            </a:r>
            <a:r>
              <a:rPr lang="en-US" sz="2000" dirty="0" err="1" smtClean="0"/>
              <a:t>Shtern</a:t>
            </a:r>
            <a:r>
              <a:rPr lang="en-US" sz="2000" dirty="0" smtClean="0"/>
              <a:t>, and M. </a:t>
            </a:r>
            <a:r>
              <a:rPr lang="en-US" sz="2000" dirty="0" err="1" smtClean="0"/>
              <a:t>Litoiu</a:t>
            </a:r>
            <a:r>
              <a:rPr lang="en-US" sz="2000" dirty="0" smtClean="0"/>
              <a:t>, “Designing search based adaptive systems: A quantitative approach”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M. Harman, Y. </a:t>
            </a:r>
            <a:r>
              <a:rPr lang="en-US" sz="2000" dirty="0" err="1" smtClean="0"/>
              <a:t>Jia</a:t>
            </a:r>
            <a:r>
              <a:rPr lang="en-US" sz="2000" dirty="0" smtClean="0"/>
              <a:t>, W. B. Langdon, J. </a:t>
            </a:r>
            <a:r>
              <a:rPr lang="en-US" sz="2000" dirty="0" err="1" smtClean="0"/>
              <a:t>Petke</a:t>
            </a:r>
            <a:r>
              <a:rPr lang="en-US" sz="2000" dirty="0" smtClean="0"/>
              <a:t>, I. H. </a:t>
            </a:r>
            <a:r>
              <a:rPr lang="en-US" sz="2000" dirty="0" err="1" smtClean="0"/>
              <a:t>Moghadam</a:t>
            </a:r>
            <a:r>
              <a:rPr lang="en-US" sz="2000" dirty="0" smtClean="0"/>
              <a:t>, S. </a:t>
            </a:r>
            <a:r>
              <a:rPr lang="en-US" sz="2000" dirty="0" err="1" smtClean="0"/>
              <a:t>Yoo</a:t>
            </a:r>
            <a:r>
              <a:rPr lang="en-US" sz="2000" dirty="0" smtClean="0"/>
              <a:t>, and F. Wu, “Genetic improvement for adaptive software engineering (keynote)”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Self-Adaptive System</a:t>
            </a:r>
            <a:endParaRPr lang="en-US" dirty="0"/>
          </a:p>
        </p:txBody>
      </p:sp>
      <p:sp>
        <p:nvSpPr>
          <p:cNvPr id="19458" name="AutoShape 2" descr="Image result for mape-k lo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6/20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3600" y="1524000"/>
            <a:ext cx="4724400" cy="41148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861458" y="1524000"/>
            <a:ext cx="4724400" cy="4114800"/>
          </a:xfrm>
          <a:prstGeom prst="rect">
            <a:avLst/>
          </a:prstGeom>
          <a:blipFill dpi="0" rotWithShape="1">
            <a:blip r:embed="rId3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Self-Adaptive System</a:t>
            </a:r>
            <a:endParaRPr lang="en-US" dirty="0"/>
          </a:p>
        </p:txBody>
      </p:sp>
      <p:sp>
        <p:nvSpPr>
          <p:cNvPr id="19458" name="AutoShape 2" descr="Image result for mape-k lo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904E-1C11-4F55-8631-D032C54FA49F}" type="slidenum">
              <a:rPr lang="en-US" smtClean="0"/>
              <a:pPr/>
              <a:t>8</a:t>
            </a:fld>
            <a:r>
              <a:rPr lang="en-US" dirty="0" smtClean="0"/>
              <a:t>/26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62400" y="1752600"/>
            <a:ext cx="2362200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329113" y="2009775"/>
            <a:ext cx="1919287" cy="714375"/>
          </a:xfrm>
          <a:custGeom>
            <a:avLst/>
            <a:gdLst>
              <a:gd name="connsiteX0" fmla="*/ 0 w 1919287"/>
              <a:gd name="connsiteY0" fmla="*/ 0 h 714375"/>
              <a:gd name="connsiteX1" fmla="*/ 1919287 w 1919287"/>
              <a:gd name="connsiteY1" fmla="*/ 4763 h 714375"/>
              <a:gd name="connsiteX2" fmla="*/ 1157287 w 1919287"/>
              <a:gd name="connsiteY2" fmla="*/ 709613 h 714375"/>
              <a:gd name="connsiteX3" fmla="*/ 0 w 1919287"/>
              <a:gd name="connsiteY3" fmla="*/ 714375 h 714375"/>
              <a:gd name="connsiteX4" fmla="*/ 0 w 1919287"/>
              <a:gd name="connsiteY4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287" h="714375">
                <a:moveTo>
                  <a:pt x="0" y="0"/>
                </a:moveTo>
                <a:lnTo>
                  <a:pt x="1919287" y="4763"/>
                </a:lnTo>
                <a:lnTo>
                  <a:pt x="1157287" y="709613"/>
                </a:lnTo>
                <a:lnTo>
                  <a:pt x="0" y="714375"/>
                </a:lnTo>
                <a:cubicBezTo>
                  <a:pt x="1587" y="477838"/>
                  <a:pt x="3175" y="2413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343400" y="205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Offline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4329113" y="2619375"/>
            <a:ext cx="1276350" cy="652463"/>
          </a:xfrm>
          <a:custGeom>
            <a:avLst/>
            <a:gdLst>
              <a:gd name="connsiteX0" fmla="*/ 0 w 1276350"/>
              <a:gd name="connsiteY0" fmla="*/ 4763 h 652463"/>
              <a:gd name="connsiteX1" fmla="*/ 4762 w 1276350"/>
              <a:gd name="connsiteY1" fmla="*/ 647700 h 652463"/>
              <a:gd name="connsiteX2" fmla="*/ 590550 w 1276350"/>
              <a:gd name="connsiteY2" fmla="*/ 652463 h 652463"/>
              <a:gd name="connsiteX3" fmla="*/ 1276350 w 1276350"/>
              <a:gd name="connsiteY3" fmla="*/ 0 h 652463"/>
              <a:gd name="connsiteX4" fmla="*/ 0 w 1276350"/>
              <a:gd name="connsiteY4" fmla="*/ 4763 h 65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50" h="652463">
                <a:moveTo>
                  <a:pt x="0" y="4763"/>
                </a:moveTo>
                <a:cubicBezTo>
                  <a:pt x="1587" y="219075"/>
                  <a:pt x="3175" y="433388"/>
                  <a:pt x="4762" y="647700"/>
                </a:cubicBezTo>
                <a:lnTo>
                  <a:pt x="590550" y="652463"/>
                </a:lnTo>
                <a:lnTo>
                  <a:pt x="1276350" y="0"/>
                </a:lnTo>
                <a:lnTo>
                  <a:pt x="0" y="4763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343400" y="2667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Runtime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861458" y="1524000"/>
            <a:ext cx="4724400" cy="4114800"/>
          </a:xfrm>
          <a:prstGeom prst="rect">
            <a:avLst/>
          </a:prstGeom>
          <a:blipFill dpi="0" rotWithShape="1">
            <a:blip r:embed="rId3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Self-Adaptive System</a:t>
            </a:r>
            <a:endParaRPr lang="en-US" dirty="0"/>
          </a:p>
        </p:txBody>
      </p:sp>
      <p:sp>
        <p:nvSpPr>
          <p:cNvPr id="19458" name="AutoShape 2" descr="Image result for mape-k lo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904E-1C11-4F55-8631-D032C54FA49F}" type="slidenum">
              <a:rPr lang="en-US" smtClean="0"/>
              <a:pPr/>
              <a:t>9</a:t>
            </a:fld>
            <a:r>
              <a:rPr lang="en-US" dirty="0" smtClean="0"/>
              <a:t>/26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62400" y="1752600"/>
            <a:ext cx="2362200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329113" y="2009775"/>
            <a:ext cx="1919287" cy="714375"/>
          </a:xfrm>
          <a:custGeom>
            <a:avLst/>
            <a:gdLst>
              <a:gd name="connsiteX0" fmla="*/ 0 w 1919287"/>
              <a:gd name="connsiteY0" fmla="*/ 0 h 714375"/>
              <a:gd name="connsiteX1" fmla="*/ 1919287 w 1919287"/>
              <a:gd name="connsiteY1" fmla="*/ 4763 h 714375"/>
              <a:gd name="connsiteX2" fmla="*/ 1157287 w 1919287"/>
              <a:gd name="connsiteY2" fmla="*/ 709613 h 714375"/>
              <a:gd name="connsiteX3" fmla="*/ 0 w 1919287"/>
              <a:gd name="connsiteY3" fmla="*/ 714375 h 714375"/>
              <a:gd name="connsiteX4" fmla="*/ 0 w 1919287"/>
              <a:gd name="connsiteY4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287" h="714375">
                <a:moveTo>
                  <a:pt x="0" y="0"/>
                </a:moveTo>
                <a:lnTo>
                  <a:pt x="1919287" y="4763"/>
                </a:lnTo>
                <a:lnTo>
                  <a:pt x="1157287" y="709613"/>
                </a:lnTo>
                <a:lnTo>
                  <a:pt x="0" y="714375"/>
                </a:lnTo>
                <a:cubicBezTo>
                  <a:pt x="1587" y="477838"/>
                  <a:pt x="3175" y="2413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343400" y="205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Offline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4329113" y="2619375"/>
            <a:ext cx="1276350" cy="652463"/>
          </a:xfrm>
          <a:custGeom>
            <a:avLst/>
            <a:gdLst>
              <a:gd name="connsiteX0" fmla="*/ 0 w 1276350"/>
              <a:gd name="connsiteY0" fmla="*/ 4763 h 652463"/>
              <a:gd name="connsiteX1" fmla="*/ 4762 w 1276350"/>
              <a:gd name="connsiteY1" fmla="*/ 647700 h 652463"/>
              <a:gd name="connsiteX2" fmla="*/ 590550 w 1276350"/>
              <a:gd name="connsiteY2" fmla="*/ 652463 h 652463"/>
              <a:gd name="connsiteX3" fmla="*/ 1276350 w 1276350"/>
              <a:gd name="connsiteY3" fmla="*/ 0 h 652463"/>
              <a:gd name="connsiteX4" fmla="*/ 0 w 1276350"/>
              <a:gd name="connsiteY4" fmla="*/ 4763 h 65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50" h="652463">
                <a:moveTo>
                  <a:pt x="0" y="4763"/>
                </a:moveTo>
                <a:cubicBezTo>
                  <a:pt x="1587" y="219075"/>
                  <a:pt x="3175" y="433388"/>
                  <a:pt x="4762" y="647700"/>
                </a:cubicBezTo>
                <a:lnTo>
                  <a:pt x="590550" y="652463"/>
                </a:lnTo>
                <a:lnTo>
                  <a:pt x="1276350" y="0"/>
                </a:lnTo>
                <a:lnTo>
                  <a:pt x="0" y="4763"/>
                </a:lnTo>
                <a:close/>
              </a:path>
            </a:pathLst>
          </a:custGeom>
          <a:solidFill>
            <a:srgbClr val="FFFF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343400" y="2667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Runtime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/>
          <p:cNvCxnSpPr>
            <a:stCxn id="27" idx="0"/>
            <a:endCxn id="27" idx="3"/>
          </p:cNvCxnSpPr>
          <p:nvPr/>
        </p:nvCxnSpPr>
        <p:spPr>
          <a:xfrm flipV="1">
            <a:off x="4329113" y="2619375"/>
            <a:ext cx="1276350" cy="47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5169</TotalTime>
  <Words>973</Words>
  <Application>Microsoft Office PowerPoint</Application>
  <PresentationFormat>On-screen Show (4:3)</PresentationFormat>
  <Paragraphs>159</Paragraphs>
  <Slides>26</Slides>
  <Notes>9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SASS: Self-Adaptation using Stochastic Search</vt:lpstr>
      <vt:lpstr>Slide 2</vt:lpstr>
      <vt:lpstr>Stochastic Search</vt:lpstr>
      <vt:lpstr>Stochastic Search</vt:lpstr>
      <vt:lpstr>Slide 5</vt:lpstr>
      <vt:lpstr>Stochastic Search</vt:lpstr>
      <vt:lpstr>Self-Adaptive System</vt:lpstr>
      <vt:lpstr>Self-Adaptive System</vt:lpstr>
      <vt:lpstr>Self-Adaptive System</vt:lpstr>
      <vt:lpstr>Requirements for Stochastic Techniques</vt:lpstr>
      <vt:lpstr>Slide 11</vt:lpstr>
      <vt:lpstr>ZNN.com</vt:lpstr>
      <vt:lpstr>Self-Adaptive System</vt:lpstr>
      <vt:lpstr>Proof of Concept</vt:lpstr>
      <vt:lpstr>Plans</vt:lpstr>
      <vt:lpstr>Plans</vt:lpstr>
      <vt:lpstr>Experiments</vt:lpstr>
      <vt:lpstr>Improving a Bad Plan</vt:lpstr>
      <vt:lpstr>Improving a Bad Plan</vt:lpstr>
      <vt:lpstr>Comparing Utility Changes</vt:lpstr>
      <vt:lpstr>Comparing Utility Changes</vt:lpstr>
      <vt:lpstr>Planning with Similar Utility Functions </vt:lpstr>
      <vt:lpstr>Slide 23</vt:lpstr>
      <vt:lpstr>Experiment Conclusions</vt:lpstr>
      <vt:lpstr>Future Ideas</vt:lpstr>
      <vt:lpstr>Summary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</dc:title>
  <dc:creator>HP</dc:creator>
  <cp:lastModifiedBy>HP</cp:lastModifiedBy>
  <cp:revision>310</cp:revision>
  <dcterms:created xsi:type="dcterms:W3CDTF">2015-02-02T23:21:30Z</dcterms:created>
  <dcterms:modified xsi:type="dcterms:W3CDTF">2015-05-18T17:36:45Z</dcterms:modified>
</cp:coreProperties>
</file>