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3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979613" cy="30607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000000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>
        <p:scale>
          <a:sx n="180" d="100"/>
          <a:sy n="180" d="100"/>
        </p:scale>
        <p:origin x="40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F39FB1-7FBC-4822-9443-8594B71ABEA7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0FAD3DB-DEBA-40A1-A45B-B7FDC1B1BE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46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6905721-92E2-4CFE-876B-2994F9CCFDA5}" type="datetimeFigureOut">
              <a:rPr lang="de-DE" smtClean="0"/>
              <a:t>27.07.2021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1279525"/>
            <a:ext cx="22336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80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48161BC-FE39-4144-99C9-400966036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36000" tIns="36000" rIns="36000" bIns="3600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41I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" y="71414"/>
            <a:ext cx="1475609" cy="287885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" y="431999"/>
            <a:ext cx="1835612" cy="23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34" y="2887501"/>
            <a:ext cx="1905875" cy="1286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36000" anchor="ctr" anchorCtr="0">
            <a:sp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2021 - v2.0 - </a:t>
            </a:r>
            <a:r>
              <a:rPr lang="de-DE" i="0" u="non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git.io/J41Im</a:t>
            </a:r>
            <a:r>
              <a:rPr lang="de-DE" dirty="0"/>
              <a:t> - CC0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C82C761-9BF9-4AC0-B63B-B007BB2B799A}"/>
              </a:ext>
            </a:extLst>
          </p:cNvPr>
          <p:cNvSpPr/>
          <p:nvPr userDrawn="1"/>
        </p:nvSpPr>
        <p:spPr>
          <a:xfrm>
            <a:off x="0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261CBC-78C3-4980-ADD2-BABB9B036960}"/>
              </a:ext>
            </a:extLst>
          </p:cNvPr>
          <p:cNvSpPr/>
          <p:nvPr userDrawn="1"/>
        </p:nvSpPr>
        <p:spPr>
          <a:xfrm>
            <a:off x="1907614" y="0"/>
            <a:ext cx="72000" cy="306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8180E8-50C3-40F7-B734-A9B2166AD6B6}"/>
              </a:ext>
            </a:extLst>
          </p:cNvPr>
          <p:cNvSpPr/>
          <p:nvPr userDrawn="1"/>
        </p:nvSpPr>
        <p:spPr>
          <a:xfrm>
            <a:off x="-1" y="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4FCD4C-6E57-4CDF-B605-BAB3696B363F}"/>
              </a:ext>
            </a:extLst>
          </p:cNvPr>
          <p:cNvSpPr/>
          <p:nvPr userDrawn="1"/>
        </p:nvSpPr>
        <p:spPr>
          <a:xfrm>
            <a:off x="0" y="2988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32079-6F1F-4628-B751-95C9FA2B9E1A}"/>
              </a:ext>
            </a:extLst>
          </p:cNvPr>
          <p:cNvSpPr/>
          <p:nvPr userDrawn="1"/>
        </p:nvSpPr>
        <p:spPr>
          <a:xfrm>
            <a:off x="-2" y="360000"/>
            <a:ext cx="1979613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2DCEB3-8E8E-4261-B6D2-17DBF2A14F21}"/>
              </a:ext>
            </a:extLst>
          </p:cNvPr>
          <p:cNvSpPr/>
          <p:nvPr userDrawn="1"/>
        </p:nvSpPr>
        <p:spPr>
          <a:xfrm>
            <a:off x="1547611" y="-994"/>
            <a:ext cx="432000" cy="43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Kreuz 4">
            <a:extLst>
              <a:ext uri="{FF2B5EF4-FFF2-40B4-BE49-F238E27FC236}">
                <a16:creationId xmlns:a16="http://schemas.microsoft.com/office/drawing/2014/main" id="{0CB6007F-6AFB-4F1D-B1D2-C98A66675634}"/>
              </a:ext>
            </a:extLst>
          </p:cNvPr>
          <p:cNvSpPr/>
          <p:nvPr userDrawn="1"/>
        </p:nvSpPr>
        <p:spPr>
          <a:xfrm>
            <a:off x="1619611" y="72000"/>
            <a:ext cx="288000" cy="288000"/>
          </a:xfrm>
          <a:prstGeom prst="plus">
            <a:avLst>
              <a:gd name="adj" fmla="val 319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SI-ABCDE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cene</a:t>
            </a:r>
          </a:p>
          <a:p>
            <a:pPr marL="0" indent="0">
              <a:buNone/>
            </a:pPr>
            <a:r>
              <a:rPr lang="de-DE" sz="700" dirty="0"/>
              <a:t>  Szene, Sicherheit (PSA!), Situation</a:t>
            </a:r>
          </a:p>
          <a:p>
            <a:pPr marL="0" indent="0">
              <a:buNone/>
            </a:pPr>
            <a:r>
              <a:rPr lang="de-DE" b="1" dirty="0"/>
              <a:t>I</a:t>
            </a:r>
            <a:r>
              <a:rPr lang="de-DE" dirty="0"/>
              <a:t>mpression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  </a:t>
            </a:r>
            <a:r>
              <a:rPr lang="de-DE" sz="700" dirty="0"/>
              <a:t>Eindruck, vitale Bedrohung, </a:t>
            </a:r>
            <a:r>
              <a:rPr lang="de-DE" sz="700" i="1" u="sng" dirty="0"/>
              <a:t>AVPU</a:t>
            </a:r>
            <a:endParaRPr lang="de-DE" sz="900" i="1" u="sng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irways</a:t>
            </a:r>
          </a:p>
          <a:p>
            <a:pPr marL="0" indent="0">
              <a:buNone/>
            </a:pPr>
            <a:r>
              <a:rPr lang="de-DE" sz="700" dirty="0"/>
              <a:t>  Atemwege frei und sicher? HWS?</a:t>
            </a:r>
          </a:p>
          <a:p>
            <a:pPr marL="0" indent="0">
              <a:buNone/>
            </a:pPr>
            <a:r>
              <a:rPr lang="de-DE" b="1" dirty="0" err="1"/>
              <a:t>B</a:t>
            </a:r>
            <a:r>
              <a:rPr lang="de-DE" dirty="0" err="1"/>
              <a:t>reathing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Atemfrequenz, Sauerstoff</a:t>
            </a:r>
            <a:endParaRPr lang="de-DE" sz="600" dirty="0"/>
          </a:p>
          <a:p>
            <a:pPr marL="0" indent="0">
              <a:buNone/>
            </a:pPr>
            <a:r>
              <a:rPr lang="de-DE" b="1" dirty="0" err="1"/>
              <a:t>C</a:t>
            </a:r>
            <a:r>
              <a:rPr lang="de-DE" dirty="0" err="1"/>
              <a:t>irculation</a:t>
            </a:r>
            <a:endParaRPr lang="de-DE" dirty="0"/>
          </a:p>
          <a:p>
            <a:pPr marL="0" indent="0">
              <a:buNone/>
            </a:pPr>
            <a:r>
              <a:rPr lang="de-DE" sz="700" dirty="0"/>
              <a:t>  Puls, Blutdruck, </a:t>
            </a:r>
            <a:r>
              <a:rPr lang="de-DE" sz="700" dirty="0" err="1"/>
              <a:t>Recap</a:t>
            </a:r>
            <a:r>
              <a:rPr lang="de-DE" sz="700" dirty="0"/>
              <a:t>-Zeit, </a:t>
            </a:r>
            <a:r>
              <a:rPr lang="de-DE" sz="700" i="1" u="sng" dirty="0"/>
              <a:t>STU</a:t>
            </a:r>
          </a:p>
          <a:p>
            <a:pPr marL="0" indent="0">
              <a:buNone/>
            </a:pPr>
            <a:br>
              <a:rPr lang="de-DE" b="1" dirty="0"/>
            </a:br>
            <a:r>
              <a:rPr lang="de-DE" b="1" dirty="0"/>
              <a:t>D</a:t>
            </a:r>
            <a:r>
              <a:rPr lang="de-DE" dirty="0"/>
              <a:t>isability</a:t>
            </a:r>
          </a:p>
          <a:p>
            <a:pPr marL="0" indent="0">
              <a:buNone/>
            </a:pPr>
            <a:r>
              <a:rPr lang="de-DE" sz="700" dirty="0"/>
              <a:t>  Bewusstsein? GCS? Intoxikation?</a:t>
            </a:r>
          </a:p>
          <a:p>
            <a:pPr marL="0" indent="0">
              <a:buNone/>
            </a:pPr>
            <a:r>
              <a:rPr lang="de-DE" b="1" dirty="0" err="1"/>
              <a:t>E</a:t>
            </a:r>
            <a:r>
              <a:rPr lang="de-DE" dirty="0" err="1"/>
              <a:t>xposure</a:t>
            </a:r>
            <a:br>
              <a:rPr lang="de-DE" dirty="0"/>
            </a:br>
            <a:r>
              <a:rPr lang="de-DE" sz="700" dirty="0"/>
              <a:t>  Wärmeerhalt!</a:t>
            </a:r>
            <a:endParaRPr lang="de-DE" sz="600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F1321A88-1617-4B58-B81C-9652DF070F36}"/>
              </a:ext>
            </a:extLst>
          </p:cNvPr>
          <p:cNvSpPr/>
          <p:nvPr/>
        </p:nvSpPr>
        <p:spPr>
          <a:xfrm>
            <a:off x="107805" y="1034968"/>
            <a:ext cx="1764000" cy="942031"/>
          </a:xfrm>
          <a:custGeom>
            <a:avLst/>
            <a:gdLst>
              <a:gd name="connsiteX0" fmla="*/ 0 w 1764000"/>
              <a:gd name="connsiteY0" fmla="*/ 0 h 942031"/>
              <a:gd name="connsiteX1" fmla="*/ 1612711 w 1764000"/>
              <a:gd name="connsiteY1" fmla="*/ 0 h 942031"/>
              <a:gd name="connsiteX2" fmla="*/ 1764000 w 1764000"/>
              <a:gd name="connsiteY2" fmla="*/ 0 h 942031"/>
              <a:gd name="connsiteX3" fmla="*/ 1764000 w 1764000"/>
              <a:gd name="connsiteY3" fmla="*/ 72000 h 942031"/>
              <a:gd name="connsiteX4" fmla="*/ 1764000 w 1764000"/>
              <a:gd name="connsiteY4" fmla="*/ 870031 h 942031"/>
              <a:gd name="connsiteX5" fmla="*/ 1764000 w 1764000"/>
              <a:gd name="connsiteY5" fmla="*/ 942031 h 942031"/>
              <a:gd name="connsiteX6" fmla="*/ 1612711 w 1764000"/>
              <a:gd name="connsiteY6" fmla="*/ 942031 h 942031"/>
              <a:gd name="connsiteX7" fmla="*/ 0 w 1764000"/>
              <a:gd name="connsiteY7" fmla="*/ 942031 h 942031"/>
              <a:gd name="connsiteX8" fmla="*/ 0 w 1764000"/>
              <a:gd name="connsiteY8" fmla="*/ 870031 h 942031"/>
              <a:gd name="connsiteX9" fmla="*/ 1612711 w 1764000"/>
              <a:gd name="connsiteY9" fmla="*/ 870031 h 942031"/>
              <a:gd name="connsiteX10" fmla="*/ 1612711 w 1764000"/>
              <a:gd name="connsiteY10" fmla="*/ 72000 h 942031"/>
              <a:gd name="connsiteX11" fmla="*/ 0 w 1764000"/>
              <a:gd name="connsiteY11" fmla="*/ 72000 h 94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4000" h="942031">
                <a:moveTo>
                  <a:pt x="0" y="0"/>
                </a:moveTo>
                <a:lnTo>
                  <a:pt x="1612711" y="0"/>
                </a:lnTo>
                <a:lnTo>
                  <a:pt x="1764000" y="0"/>
                </a:lnTo>
                <a:lnTo>
                  <a:pt x="1764000" y="72000"/>
                </a:lnTo>
                <a:lnTo>
                  <a:pt x="1764000" y="870031"/>
                </a:lnTo>
                <a:lnTo>
                  <a:pt x="1764000" y="942031"/>
                </a:lnTo>
                <a:lnTo>
                  <a:pt x="1612711" y="942031"/>
                </a:lnTo>
                <a:lnTo>
                  <a:pt x="0" y="942031"/>
                </a:lnTo>
                <a:lnTo>
                  <a:pt x="0" y="870031"/>
                </a:lnTo>
                <a:lnTo>
                  <a:pt x="1612711" y="870031"/>
                </a:lnTo>
                <a:lnTo>
                  <a:pt x="1612711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1AFF48-1180-48A0-BEB5-76B86BBEBB03}"/>
              </a:ext>
            </a:extLst>
          </p:cNvPr>
          <p:cNvSpPr txBox="1"/>
          <p:nvPr/>
        </p:nvSpPr>
        <p:spPr>
          <a:xfrm>
            <a:off x="1752653" y="1034968"/>
            <a:ext cx="92333" cy="942031"/>
          </a:xfrm>
          <a:prstGeom prst="rect">
            <a:avLst/>
          </a:prstGeom>
          <a:noFill/>
        </p:spPr>
        <p:txBody>
          <a:bodyPr vert="vert" wrap="square" lIns="0" tIns="0" rIns="0" bIns="0" rtlCol="0" anchor="ctr">
            <a:spAutoFit/>
          </a:bodyPr>
          <a:lstStyle/>
          <a:p>
            <a:pPr algn="ctr"/>
            <a:r>
              <a:rPr lang="de-DE" sz="600" dirty="0"/>
              <a:t>Wiederholung</a:t>
            </a:r>
          </a:p>
        </p:txBody>
      </p:sp>
    </p:spTree>
    <p:extLst>
      <p:ext uri="{BB962C8B-B14F-4D97-AF65-F5344CB8AC3E}">
        <p14:creationId xmlns:p14="http://schemas.microsoft.com/office/powerpoint/2010/main" val="37433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Kinder &lt; 12 J.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13,5%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13,5%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20% der Körperoberfläche</a:t>
            </a:r>
          </a:p>
        </p:txBody>
      </p:sp>
      <p:pic>
        <p:nvPicPr>
          <p:cNvPr id="19" name="Grafik 18" descr="Ausrufezeichen mit einfarbiger Füllung">
            <a:extLst>
              <a:ext uri="{FF2B5EF4-FFF2-40B4-BE49-F238E27FC236}">
                <a16:creationId xmlns:a16="http://schemas.microsoft.com/office/drawing/2014/main" id="{4F6291A3-22D5-44E6-9787-AE5869CFBF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Vitalparameter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627063" algn="l"/>
                <a:tab pos="1077913" algn="l"/>
              </a:tabLst>
            </a:pPr>
            <a:r>
              <a:rPr lang="de-DE" sz="700" b="1" dirty="0"/>
              <a:t>Atemfrequenz</a:t>
            </a:r>
            <a:r>
              <a:rPr lang="de-DE" sz="700" dirty="0"/>
              <a:t> </a:t>
            </a:r>
            <a:r>
              <a:rPr lang="de-DE" sz="600" dirty="0"/>
              <a:t>(Atemzüge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12 - 15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15 – 20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20 – 30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40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Rhythmus, Tiefe, Anstrengung und Hilfsmuskulatur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lang="de-DE" sz="600" i="1" dirty="0">
              <a:solidFill>
                <a:prstClr val="black"/>
              </a:solidFill>
              <a:latin typeface="DLRG Univers 55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Puls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(Schläge pro Minute)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60 - 80 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70 – 90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80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100 - 130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Zusätzlich auf Rhythmus und Stärke achten!</a:t>
            </a:r>
            <a:b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Blutdruck</a:t>
            </a: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</a:t>
            </a:r>
            <a:r>
              <a:rPr kumimoji="0" lang="de-DE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mmHg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)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		systolisch	diastolisch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Erwachsene:	110 - 140	60 – 100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Jugendliche:	95 - 120	60 – 80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Schulkinder:		85 - 110	50 – 70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  Säuglinge:		70 - 85	45 – 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r>
              <a:rPr kumimoji="0" lang="de-DE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An Kindermanschetten denken!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6270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B80786-786C-41E8-8D90-2BED164B2E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553"/>
            <a:ext cx="1980000" cy="36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068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5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B3E246-B14E-4F7F-8B34-D3C024E7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Blutzucker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DBB4F-7A3C-4E57-928B-2FDFF87B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/>
              <a:t>Normwerte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nüchtern		&lt;5,6 mmol/l, 	&lt;100 mg/dl</a:t>
            </a:r>
            <a:br>
              <a:rPr lang="de-DE" sz="600" noProof="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noProof="0" dirty="0">
                <a:solidFill>
                  <a:prstClr val="black"/>
                </a:solidFill>
                <a:latin typeface="DLRG Univers 55 Roman"/>
              </a:rPr>
              <a:t> 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2h nach Essen	&lt;7,8 mmol/l, 	&lt;140 mg/dl</a:t>
            </a:r>
          </a:p>
          <a:p>
            <a:pPr marL="0" indent="0" algn="ctr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Diabetiker haben/kennen eigene Normwerte!</a:t>
            </a: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lang="de-DE" sz="600" dirty="0">
              <a:solidFill>
                <a:prstClr val="black"/>
              </a:solidFill>
              <a:latin typeface="DLRG Univers 55 Roman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7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Hypoglykämie / Unterzuckerung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&lt;3,3 mmol/l, &lt;60 mg/dl</a:t>
            </a:r>
            <a:br>
              <a:rPr lang="de-DE" sz="600" dirty="0">
                <a:solidFill>
                  <a:prstClr val="black"/>
                </a:solidFill>
                <a:latin typeface="DLRG Univers 55 Roman"/>
              </a:rPr>
            </a:br>
            <a:r>
              <a:rPr lang="de-DE" sz="600" dirty="0">
                <a:solidFill>
                  <a:prstClr val="black"/>
                </a:solidFill>
                <a:latin typeface="DLRG Univers 55 Roman"/>
              </a:rPr>
              <a:t>  &lt;2,2 mmol/l, &lt;40 mg/dl </a:t>
            </a:r>
            <a:r>
              <a:rPr lang="de-DE" sz="600" dirty="0">
                <a:solidFill>
                  <a:schemeClr val="accent1"/>
                </a:solidFill>
                <a:latin typeface="DLRG Univers 55 Roman"/>
              </a:rPr>
              <a:t>LEBENSGEFAHR!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endParaRPr kumimoji="0" lang="de-DE" sz="6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DLRG Univers 55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lang="de-DE" sz="700" b="1" dirty="0">
                <a:latin typeface="DLRG Univers 55 Roman"/>
              </a:rPr>
              <a:t>Hyperglykämie / Überzuckerung</a:t>
            </a:r>
          </a:p>
          <a:p>
            <a:pPr marL="0" indent="0">
              <a:lnSpc>
                <a:spcPct val="100000"/>
              </a:lnSpc>
              <a:buNone/>
              <a:tabLst>
                <a:tab pos="447675" algn="l"/>
                <a:tab pos="715963" algn="l"/>
                <a:tab pos="1077913" algn="l"/>
              </a:tabLst>
            </a:pPr>
            <a:r>
              <a:rPr kumimoji="0" lang="de-DE" sz="6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LRG Univers 55 Roman"/>
                <a:ea typeface="+mn-ea"/>
                <a:cs typeface="+mn-cs"/>
              </a:rPr>
              <a:t>  &gt;9,9 mmol/l, &gt;180 mg/dl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kumimoji="0" lang="de-DE" sz="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47675" algn="l"/>
                <a:tab pos="715963" algn="l"/>
                <a:tab pos="1077913" algn="l"/>
              </a:tabLst>
              <a:defRPr/>
            </a:pPr>
            <a:endParaRPr lang="de-DE" sz="3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6646FD-A55C-4237-9B14-3DDA8B38D8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387" y="959155"/>
            <a:ext cx="1980000" cy="3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2B875C-823C-4F57-A5F3-F27D0D89E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936"/>
            <a:ext cx="198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A6D231E-7FB9-447B-944E-8E8624B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mSTaRT</a:t>
            </a:r>
            <a:br>
              <a:rPr lang="de-DE" dirty="0"/>
            </a:br>
            <a:r>
              <a:rPr lang="de-DE" b="0" dirty="0"/>
              <a:t>Triage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1A7B1031-D8D5-45F5-8779-99F7DF13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5438"/>
              </p:ext>
            </p:extLst>
          </p:nvPr>
        </p:nvGraphicFramePr>
        <p:xfrm>
          <a:off x="107806" y="1006096"/>
          <a:ext cx="1764000" cy="18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10">
                  <a:extLst>
                    <a:ext uri="{9D8B030D-6E8A-4147-A177-3AD203B41FA5}">
                      <a16:colId xmlns:a16="http://schemas.microsoft.com/office/drawing/2014/main" val="1358933609"/>
                    </a:ext>
                  </a:extLst>
                </a:gridCol>
                <a:gridCol w="379890">
                  <a:extLst>
                    <a:ext uri="{9D8B030D-6E8A-4147-A177-3AD203B41FA5}">
                      <a16:colId xmlns:a16="http://schemas.microsoft.com/office/drawing/2014/main" val="277630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Patient </a:t>
                      </a:r>
                      <a:r>
                        <a:rPr lang="de-DE" sz="600" dirty="0" err="1">
                          <a:solidFill>
                            <a:schemeClr val="tx1"/>
                          </a:solidFill>
                        </a:rPr>
                        <a:t>gehfähig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75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Tödliche Verletzung?</a:t>
                      </a:r>
                    </a:p>
                    <a:p>
                      <a:pPr algn="l"/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Todesfeststellung 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ARZT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Tot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95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Atmung nur mit Tubus?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1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Inhalationstrauma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mit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Stridor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46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979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Atemfrequenz über 5 oder unter 2 </a:t>
                      </a:r>
                      <a:br>
                        <a:rPr lang="de-DE" sz="6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zehn Sekunden</a:t>
                      </a:r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46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Unstillbare, spritzende Blutung?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3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Fehlender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600" baseline="0" dirty="0" err="1">
                          <a:solidFill>
                            <a:schemeClr val="tx1"/>
                          </a:solidFill>
                        </a:rPr>
                        <a:t>Radialispuls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br>
                        <a:rPr lang="de-DE" sz="6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600" i="1" dirty="0">
                          <a:solidFill>
                            <a:schemeClr val="tx1"/>
                          </a:solidFill>
                        </a:rPr>
                        <a:t>Untersuchungsdauer 10</a:t>
                      </a:r>
                      <a:r>
                        <a:rPr lang="de-DE" sz="600" i="1" baseline="0" dirty="0">
                          <a:solidFill>
                            <a:schemeClr val="tx1"/>
                          </a:solidFill>
                        </a:rPr>
                        <a:t> Sek.</a:t>
                      </a:r>
                      <a:endParaRPr lang="de-DE" sz="6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  <a:endParaRPr lang="de-DE" sz="5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9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Folgt einfachen Befehlen NICHT?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bg1"/>
                          </a:solidFill>
                        </a:rPr>
                        <a:t>SK 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6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600" dirty="0">
                          <a:solidFill>
                            <a:schemeClr val="tx1"/>
                          </a:solidFill>
                        </a:rPr>
                        <a:t>Keine der obigen</a:t>
                      </a:r>
                      <a:r>
                        <a:rPr lang="de-DE" sz="600" baseline="0" dirty="0">
                          <a:solidFill>
                            <a:schemeClr val="tx1"/>
                          </a:solidFill>
                        </a:rPr>
                        <a:t> Antworten?</a:t>
                      </a:r>
                      <a:endParaRPr lang="de-DE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b="1" dirty="0">
                          <a:solidFill>
                            <a:schemeClr val="tx1"/>
                          </a:solidFill>
                        </a:rPr>
                        <a:t>SK II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172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B937E1B-4094-421C-BD70-47BE8C88F3C6}"/>
              </a:ext>
            </a:extLst>
          </p:cNvPr>
          <p:cNvSpPr txBox="1"/>
          <p:nvPr/>
        </p:nvSpPr>
        <p:spPr>
          <a:xfrm>
            <a:off x="107806" y="474578"/>
            <a:ext cx="1764000" cy="180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700" dirty="0">
                <a:solidFill>
                  <a:sysClr val="windowText" lastClr="000000"/>
                </a:solidFill>
              </a:rPr>
              <a:t>spritzende Blutung? </a:t>
            </a:r>
            <a:r>
              <a:rPr lang="de-DE" sz="7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CAT</a:t>
            </a:r>
            <a:endParaRPr lang="de-DE" sz="7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27516-546F-42D3-971B-FC5B8CA47153}"/>
              </a:ext>
            </a:extLst>
          </p:cNvPr>
          <p:cNvSpPr txBox="1"/>
          <p:nvPr/>
        </p:nvSpPr>
        <p:spPr>
          <a:xfrm>
            <a:off x="107806" y="701865"/>
            <a:ext cx="1764000" cy="257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600" dirty="0">
                <a:solidFill>
                  <a:sysClr val="windowText" lastClr="000000"/>
                </a:solidFill>
              </a:rPr>
              <a:t>Sichtung, bis Frage mit JA beantwortet!</a:t>
            </a:r>
            <a:br>
              <a:rPr lang="de-DE" sz="600" dirty="0">
                <a:solidFill>
                  <a:sysClr val="windowText" lastClr="000000"/>
                </a:solidFill>
              </a:rPr>
            </a:br>
            <a:r>
              <a:rPr lang="de-DE" sz="600" dirty="0">
                <a:solidFill>
                  <a:sysClr val="windowText" lastClr="000000"/>
                </a:solidFill>
              </a:rPr>
              <a:t>Kategorie in rechter Spalte.</a:t>
            </a:r>
          </a:p>
        </p:txBody>
      </p:sp>
    </p:spTree>
    <p:extLst>
      <p:ext uri="{BB962C8B-B14F-4D97-AF65-F5344CB8AC3E}">
        <p14:creationId xmlns:p14="http://schemas.microsoft.com/office/powerpoint/2010/main" val="2908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2C4EC-4882-437C-8AF2-A27450C1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STU </a:t>
            </a:r>
            <a:br>
              <a:rPr lang="de-DE" dirty="0"/>
            </a:br>
            <a:r>
              <a:rPr lang="de-DE" sz="800" b="0" dirty="0"/>
              <a:t>Schnelle Trauma-Untersuchung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67AC01-79B3-466C-A9CF-D3110A99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431998"/>
            <a:ext cx="1835612" cy="28788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Indikation</a:t>
            </a:r>
            <a:br>
              <a:rPr lang="de-DE" dirty="0"/>
            </a:br>
            <a:r>
              <a:rPr lang="de-DE" sz="600" dirty="0"/>
              <a:t>  Trauma, Bewusstlos, Schock, Schmerzen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3A8A4C6F-4DC1-409C-9B82-327BFEC9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224"/>
          <a:stretch/>
        </p:blipFill>
        <p:spPr>
          <a:xfrm>
            <a:off x="71998" y="667276"/>
            <a:ext cx="1519447" cy="208784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A61D622B-6079-4B59-9017-88AF7739D6A1}"/>
              </a:ext>
            </a:extLst>
          </p:cNvPr>
          <p:cNvSpPr/>
          <p:nvPr/>
        </p:nvSpPr>
        <p:spPr>
          <a:xfrm>
            <a:off x="637657" y="757109"/>
            <a:ext cx="1214490" cy="194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283593-B9E7-495B-A55F-084FF4CB2C2C}"/>
              </a:ext>
            </a:extLst>
          </p:cNvPr>
          <p:cNvSpPr txBox="1"/>
          <p:nvPr/>
        </p:nvSpPr>
        <p:spPr>
          <a:xfrm>
            <a:off x="657112" y="767995"/>
            <a:ext cx="121449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Kopf</a:t>
            </a:r>
          </a:p>
          <a:p>
            <a:r>
              <a:rPr lang="de-DE" sz="600" dirty="0"/>
              <a:t>Blutung/Verletzung? Abtasten! </a:t>
            </a:r>
            <a:br>
              <a:rPr lang="de-DE" sz="600" dirty="0"/>
            </a:br>
            <a:r>
              <a:rPr lang="de-DE" sz="600" dirty="0"/>
              <a:t>Inspektion Ohren, Nase Mund!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60E398-C570-49CD-9AC2-0963C1E9664E}"/>
              </a:ext>
            </a:extLst>
          </p:cNvPr>
          <p:cNvSpPr txBox="1"/>
          <p:nvPr/>
        </p:nvSpPr>
        <p:spPr>
          <a:xfrm>
            <a:off x="656484" y="1060559"/>
            <a:ext cx="121512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Hals</a:t>
            </a:r>
          </a:p>
          <a:p>
            <a:r>
              <a:rPr lang="de-DE" sz="600" dirty="0"/>
              <a:t>Venenstauung? Druckschmerz?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849F81-BEF4-43CC-AD97-CAB996DBCAA5}"/>
              </a:ext>
            </a:extLst>
          </p:cNvPr>
          <p:cNvSpPr txBox="1"/>
          <p:nvPr/>
        </p:nvSpPr>
        <p:spPr>
          <a:xfrm>
            <a:off x="650174" y="1260010"/>
            <a:ext cx="1221428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Thorax</a:t>
            </a:r>
          </a:p>
          <a:p>
            <a:r>
              <a:rPr lang="de-DE" sz="600" dirty="0"/>
              <a:t>Asym. Beweg.? Stabilität? Blutung/Verletzung?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ABCC47-C9FA-4461-9895-383CB8F813A2}"/>
              </a:ext>
            </a:extLst>
          </p:cNvPr>
          <p:cNvSpPr txBox="1"/>
          <p:nvPr/>
        </p:nvSpPr>
        <p:spPr>
          <a:xfrm>
            <a:off x="657112" y="1555685"/>
            <a:ext cx="1214490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Abdomen</a:t>
            </a:r>
          </a:p>
          <a:p>
            <a:r>
              <a:rPr lang="de-DE" sz="600" dirty="0"/>
              <a:t>Blutung/Verletzung? Spannung?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524EBD-1809-457B-9074-6B9C9D9F219D}"/>
              </a:ext>
            </a:extLst>
          </p:cNvPr>
          <p:cNvSpPr txBox="1"/>
          <p:nvPr/>
        </p:nvSpPr>
        <p:spPr>
          <a:xfrm>
            <a:off x="665260" y="1855251"/>
            <a:ext cx="1206342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Becken</a:t>
            </a:r>
            <a:br>
              <a:rPr lang="de-DE" sz="600" b="1" dirty="0"/>
            </a:br>
            <a:r>
              <a:rPr lang="de-DE" sz="600" dirty="0"/>
              <a:t>KISS!, Blutung/Verletzung?</a:t>
            </a:r>
            <a:endParaRPr lang="de-DE" sz="6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802D517-4376-4428-A328-AB133544CEFB}"/>
              </a:ext>
            </a:extLst>
          </p:cNvPr>
          <p:cNvSpPr txBox="1"/>
          <p:nvPr/>
        </p:nvSpPr>
        <p:spPr>
          <a:xfrm>
            <a:off x="665260" y="2060716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Oberschenkel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83A026-1182-4146-BDC1-244617346CD6}"/>
              </a:ext>
            </a:extLst>
          </p:cNvPr>
          <p:cNvSpPr txBox="1"/>
          <p:nvPr/>
        </p:nvSpPr>
        <p:spPr>
          <a:xfrm>
            <a:off x="665260" y="2359278"/>
            <a:ext cx="1206342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600" b="1" dirty="0"/>
              <a:t>Unterschenkel/Arme</a:t>
            </a:r>
            <a:br>
              <a:rPr lang="de-DE" sz="600" b="1" dirty="0"/>
            </a:br>
            <a:r>
              <a:rPr lang="de-DE" sz="600" dirty="0"/>
              <a:t>Blutung/Verletzung? </a:t>
            </a:r>
            <a:br>
              <a:rPr lang="de-DE" sz="600" dirty="0"/>
            </a:br>
            <a:r>
              <a:rPr lang="de-DE" sz="600" dirty="0"/>
              <a:t>Schwellung/Deformation</a:t>
            </a: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B37A9A9C-AC39-4A07-90CD-D6ECC49AB35E}"/>
              </a:ext>
            </a:extLst>
          </p:cNvPr>
          <p:cNvSpPr/>
          <p:nvPr/>
        </p:nvSpPr>
        <p:spPr>
          <a:xfrm>
            <a:off x="368549" y="757109"/>
            <a:ext cx="148394" cy="1879168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8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Beurteilung/Untersuchung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GAMS </a:t>
            </a:r>
            <a:r>
              <a:rPr lang="de-DE" sz="600" dirty="0"/>
              <a:t>(Situationsbeurteilung)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G</a:t>
            </a:r>
            <a:r>
              <a:rPr lang="de-DE" sz="600" dirty="0"/>
              <a:t>efahr erkennen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bsperren</a:t>
            </a:r>
            <a:br>
              <a:rPr lang="de-DE" sz="600" dirty="0"/>
            </a:br>
            <a:r>
              <a:rPr lang="de-DE" sz="600" b="1" dirty="0"/>
              <a:t>M</a:t>
            </a:r>
            <a:r>
              <a:rPr lang="de-DE" sz="600" dirty="0"/>
              <a:t>enschenrettung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pezialkräfte nachfordern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AVPU / WASB </a:t>
            </a:r>
            <a:r>
              <a:rPr lang="de-DE" sz="600" dirty="0"/>
              <a:t>(Erstuntersuchung)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A</a:t>
            </a:r>
            <a:r>
              <a:rPr lang="de-DE" sz="600" dirty="0"/>
              <a:t>lert 		</a:t>
            </a:r>
            <a:r>
              <a:rPr lang="de-DE" sz="600" b="1" dirty="0"/>
              <a:t>W</a:t>
            </a:r>
            <a:r>
              <a:rPr lang="de-DE" sz="600" dirty="0"/>
              <a:t>ach</a:t>
            </a:r>
            <a:br>
              <a:rPr lang="de-DE" sz="600" dirty="0"/>
            </a:br>
            <a:r>
              <a:rPr lang="de-DE" sz="600" b="1" dirty="0"/>
              <a:t>V</a:t>
            </a:r>
            <a:r>
              <a:rPr lang="de-DE" sz="600" dirty="0"/>
              <a:t>oice		</a:t>
            </a:r>
            <a:r>
              <a:rPr lang="de-DE" sz="600" b="1" dirty="0"/>
              <a:t>A</a:t>
            </a:r>
            <a:r>
              <a:rPr lang="de-DE" sz="600" dirty="0"/>
              <a:t>nsprechbar</a:t>
            </a:r>
            <a:br>
              <a:rPr lang="de-DE" sz="600" dirty="0"/>
            </a:br>
            <a:r>
              <a:rPr lang="de-DE" sz="600" b="1" dirty="0"/>
              <a:t>P</a:t>
            </a:r>
            <a:r>
              <a:rPr lang="de-DE" sz="600" dirty="0"/>
              <a:t>ain	 		</a:t>
            </a:r>
            <a:r>
              <a:rPr lang="de-DE" sz="600" b="1" dirty="0"/>
              <a:t>S</a:t>
            </a:r>
            <a:r>
              <a:rPr lang="de-DE" sz="600" dirty="0"/>
              <a:t>chmerzreaktion</a:t>
            </a:r>
            <a:br>
              <a:rPr lang="de-DE" sz="600" dirty="0"/>
            </a:br>
            <a:r>
              <a:rPr lang="de-DE" sz="600" b="1" dirty="0" err="1"/>
              <a:t>U</a:t>
            </a:r>
            <a:r>
              <a:rPr lang="de-DE" sz="600" dirty="0" err="1"/>
              <a:t>nresponsive</a:t>
            </a:r>
            <a:r>
              <a:rPr lang="de-DE" sz="600" dirty="0"/>
              <a:t>	</a:t>
            </a:r>
            <a:r>
              <a:rPr lang="de-DE" sz="600" b="1" dirty="0"/>
              <a:t>B</a:t>
            </a:r>
            <a:r>
              <a:rPr lang="de-DE" sz="600" dirty="0"/>
              <a:t>ewusstlos</a:t>
            </a:r>
            <a:br>
              <a:rPr lang="de-DE" sz="600" dirty="0"/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KISS</a:t>
            </a:r>
            <a:r>
              <a:rPr lang="de-DE" sz="700" b="1" dirty="0"/>
              <a:t> </a:t>
            </a:r>
            <a:r>
              <a:rPr lang="de-DE" sz="600" dirty="0"/>
              <a:t>(Indikation Beckenimmobilisation)</a:t>
            </a:r>
            <a:endParaRPr lang="de-DE" sz="6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K</a:t>
            </a:r>
            <a:r>
              <a:rPr lang="de-DE" sz="600" dirty="0"/>
              <a:t>inematik (Rasanz, Aufprall, Sturz &gt; 3m)</a:t>
            </a:r>
            <a:br>
              <a:rPr lang="de-DE" sz="600" dirty="0"/>
            </a:br>
            <a:r>
              <a:rPr lang="de-DE" sz="600" b="1" dirty="0"/>
              <a:t>I</a:t>
            </a:r>
            <a:r>
              <a:rPr lang="de-DE" sz="600" dirty="0"/>
              <a:t>nspektion, 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chmerz</a:t>
            </a:r>
            <a:br>
              <a:rPr lang="de-DE" sz="600" dirty="0">
                <a:sym typeface="Wingdings" panose="05000000000000000000" pitchFamily="2" charset="2"/>
              </a:rPr>
            </a:br>
            <a:r>
              <a:rPr lang="de-DE" sz="600" b="1" dirty="0">
                <a:sym typeface="Wingdings" panose="05000000000000000000" pitchFamily="2" charset="2"/>
              </a:rPr>
              <a:t>S</a:t>
            </a:r>
            <a:r>
              <a:rPr lang="de-DE" sz="600" dirty="0">
                <a:sym typeface="Wingdings" panose="05000000000000000000" pitchFamily="2" charset="2"/>
              </a:rPr>
              <a:t>tabilisierung</a:t>
            </a:r>
            <a:br>
              <a:rPr lang="de-DE" sz="600" dirty="0">
                <a:sym typeface="Wingdings" panose="05000000000000000000" pitchFamily="2" charset="2"/>
              </a:rPr>
            </a:br>
            <a:endParaRPr lang="de-DE" sz="700" b="1" dirty="0"/>
          </a:p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BE-FAST </a:t>
            </a:r>
            <a:r>
              <a:rPr lang="de-DE" sz="600" dirty="0"/>
              <a:t>(Schlaganfallbeurteilung)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600" b="1" dirty="0"/>
              <a:t>B</a:t>
            </a:r>
            <a:r>
              <a:rPr lang="de-DE" sz="600" dirty="0"/>
              <a:t>alance	Gleichgewichtsstörung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yes		Sehstörungen</a:t>
            </a:r>
            <a:br>
              <a:rPr lang="de-DE" sz="600" dirty="0"/>
            </a:br>
            <a:r>
              <a:rPr lang="de-DE" sz="600" b="1" dirty="0"/>
              <a:t>F</a:t>
            </a:r>
            <a:r>
              <a:rPr lang="de-DE" sz="600" dirty="0"/>
              <a:t>ace		Gesichtsasymmetrien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rms 	Schwäche, Missempfinden</a:t>
            </a:r>
            <a:br>
              <a:rPr lang="de-DE" sz="600" dirty="0"/>
            </a:br>
            <a:r>
              <a:rPr lang="de-DE" sz="600" b="1" dirty="0"/>
              <a:t>S</a:t>
            </a:r>
            <a:r>
              <a:rPr lang="de-DE" sz="600" dirty="0"/>
              <a:t>peech	Sprachstörungen</a:t>
            </a:r>
            <a:br>
              <a:rPr lang="de-DE" sz="600" dirty="0"/>
            </a:br>
            <a:r>
              <a:rPr lang="de-DE" sz="600" b="1" dirty="0"/>
              <a:t>T</a:t>
            </a:r>
            <a:r>
              <a:rPr lang="de-DE" sz="600" dirty="0"/>
              <a:t>ime		Seit wann? Zeitkritisch!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C0B7926-090A-4C60-8911-4F2CADC78A92}"/>
              </a:ext>
            </a:extLst>
          </p:cNvPr>
          <p:cNvSpPr/>
          <p:nvPr/>
        </p:nvSpPr>
        <p:spPr>
          <a:xfrm>
            <a:off x="0" y="944454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13AEE5-67C7-44F5-A931-8E804EAF2A3D}"/>
              </a:ext>
            </a:extLst>
          </p:cNvPr>
          <p:cNvSpPr/>
          <p:nvPr/>
        </p:nvSpPr>
        <p:spPr>
          <a:xfrm>
            <a:off x="0" y="1512350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A0F260A-5D41-4F66-8101-5B02294D62CA}"/>
              </a:ext>
            </a:extLst>
          </p:cNvPr>
          <p:cNvSpPr/>
          <p:nvPr/>
        </p:nvSpPr>
        <p:spPr>
          <a:xfrm>
            <a:off x="16728" y="206536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Schemata</a:t>
            </a:r>
            <a:br>
              <a:rPr lang="de-DE" dirty="0"/>
            </a:br>
            <a:r>
              <a:rPr lang="de-DE" b="0" dirty="0"/>
              <a:t>Gefährdungen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700" b="1" dirty="0"/>
              <a:t>AAAACEEEE </a:t>
            </a:r>
            <a:r>
              <a:rPr lang="de-DE" sz="600" dirty="0"/>
              <a:t>(Gefahren an der Est.)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temgifte, </a:t>
            </a:r>
            <a:r>
              <a:rPr lang="de-DE" sz="600" b="1" dirty="0"/>
              <a:t>A</a:t>
            </a:r>
            <a:r>
              <a:rPr lang="de-DE" sz="600" dirty="0"/>
              <a:t>ngstreaktion</a:t>
            </a:r>
            <a:br>
              <a:rPr lang="de-DE" sz="600" dirty="0"/>
            </a:br>
            <a:r>
              <a:rPr lang="de-DE" sz="600" b="1" dirty="0"/>
              <a:t>A</a:t>
            </a:r>
            <a:r>
              <a:rPr lang="de-DE" sz="600" dirty="0"/>
              <a:t>usbreitung, </a:t>
            </a:r>
            <a:r>
              <a:rPr lang="de-DE" sz="600" b="1" dirty="0"/>
              <a:t>A</a:t>
            </a:r>
            <a:r>
              <a:rPr lang="de-DE" sz="600" dirty="0"/>
              <a:t>tomare Strahlung</a:t>
            </a:r>
            <a:br>
              <a:rPr lang="de-DE" sz="600" dirty="0"/>
            </a:br>
            <a:r>
              <a:rPr lang="de-DE" sz="600" b="1" dirty="0"/>
              <a:t>C</a:t>
            </a:r>
            <a:r>
              <a:rPr lang="de-DE" sz="600" dirty="0"/>
              <a:t>hemie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rkrankung, </a:t>
            </a:r>
            <a:r>
              <a:rPr lang="de-DE" sz="600" b="1" dirty="0"/>
              <a:t>E</a:t>
            </a:r>
            <a:r>
              <a:rPr lang="de-DE" sz="600" dirty="0"/>
              <a:t>xplosion</a:t>
            </a:r>
            <a:br>
              <a:rPr lang="de-DE" sz="600" dirty="0"/>
            </a:br>
            <a:r>
              <a:rPr lang="de-DE" sz="600" b="1" dirty="0"/>
              <a:t>E</a:t>
            </a:r>
            <a:r>
              <a:rPr lang="de-DE" sz="600" dirty="0"/>
              <a:t>lektrizität, </a:t>
            </a:r>
            <a:r>
              <a:rPr lang="de-DE" sz="600" b="1" dirty="0"/>
              <a:t>E</a:t>
            </a:r>
            <a:r>
              <a:rPr lang="de-DE" sz="600" dirty="0"/>
              <a:t>insturz</a:t>
            </a:r>
            <a:br>
              <a:rPr lang="de-DE" sz="600" dirty="0"/>
            </a:br>
            <a:endParaRPr lang="de-DE" sz="600" dirty="0"/>
          </a:p>
          <a:p>
            <a:pPr marL="0" indent="0">
              <a:buNone/>
            </a:pPr>
            <a:r>
              <a:rPr lang="de-DE" sz="700" b="1" dirty="0"/>
              <a:t>OSCAR </a:t>
            </a:r>
            <a:r>
              <a:rPr lang="de-DE" sz="600" dirty="0"/>
              <a:t>(Deeskalation)</a:t>
            </a:r>
          </a:p>
          <a:p>
            <a:pPr marL="0" indent="0">
              <a:buNone/>
            </a:pPr>
            <a:r>
              <a:rPr lang="de-DE" sz="600" b="1" dirty="0" err="1"/>
              <a:t>O</a:t>
            </a:r>
            <a:r>
              <a:rPr lang="de-DE" sz="600" dirty="0" err="1"/>
              <a:t>verview</a:t>
            </a:r>
            <a:br>
              <a:rPr lang="de-DE" sz="600" dirty="0"/>
            </a:br>
            <a:r>
              <a:rPr lang="de-DE" sz="600" dirty="0"/>
              <a:t>  Übersicht verschaffen</a:t>
            </a:r>
          </a:p>
          <a:p>
            <a:pPr marL="0" indent="0">
              <a:buNone/>
            </a:pPr>
            <a:r>
              <a:rPr lang="de-DE" sz="600" b="1" dirty="0"/>
              <a:t>S</a:t>
            </a:r>
            <a:r>
              <a:rPr lang="de-DE" sz="600" dirty="0"/>
              <a:t>can	 </a:t>
            </a:r>
            <a:br>
              <a:rPr lang="de-DE" sz="600" dirty="0"/>
            </a:br>
            <a:r>
              <a:rPr lang="de-DE" sz="600" dirty="0"/>
              <a:t>  Beziehung herstellen, </a:t>
            </a:r>
            <a:br>
              <a:rPr lang="de-DE" sz="600" dirty="0"/>
            </a:br>
            <a:r>
              <a:rPr lang="de-DE" sz="600" dirty="0"/>
              <a:t>  (Fremd-)Gefährdung einschätzen</a:t>
            </a:r>
          </a:p>
          <a:p>
            <a:pPr marL="0" indent="0">
              <a:buNone/>
            </a:pPr>
            <a:r>
              <a:rPr lang="de-DE" sz="600" b="1" dirty="0"/>
              <a:t>C</a:t>
            </a:r>
            <a:r>
              <a:rPr lang="de-DE" sz="600" dirty="0"/>
              <a:t>are</a:t>
            </a:r>
            <a:br>
              <a:rPr lang="de-DE" sz="600" dirty="0"/>
            </a:br>
            <a:r>
              <a:rPr lang="de-DE" sz="600" dirty="0"/>
              <a:t>  Hilfsmaßnahmen anbieten</a:t>
            </a:r>
          </a:p>
          <a:p>
            <a:pPr marL="0" indent="0">
              <a:buNone/>
            </a:pPr>
            <a:r>
              <a:rPr lang="de-DE" sz="600" b="1" dirty="0"/>
              <a:t>A</a:t>
            </a:r>
            <a:r>
              <a:rPr lang="de-DE" sz="600" dirty="0"/>
              <a:t>ggressionsmanagement</a:t>
            </a:r>
            <a:br>
              <a:rPr lang="de-DE" sz="600" dirty="0"/>
            </a:br>
            <a:r>
              <a:rPr lang="de-DE" sz="600" dirty="0"/>
              <a:t>  Maßnahmen der Deeskalation</a:t>
            </a:r>
          </a:p>
          <a:p>
            <a:pPr marL="0" indent="0">
              <a:buNone/>
            </a:pPr>
            <a:r>
              <a:rPr lang="de-DE" sz="600" b="1" dirty="0" err="1"/>
              <a:t>R</a:t>
            </a:r>
            <a:r>
              <a:rPr lang="de-DE" sz="600" dirty="0" err="1"/>
              <a:t>elieve</a:t>
            </a:r>
            <a:br>
              <a:rPr lang="de-DE" sz="600" dirty="0"/>
            </a:br>
            <a:r>
              <a:rPr lang="de-DE" sz="600" dirty="0"/>
              <a:t>  Entlastung herstellen, </a:t>
            </a:r>
            <a:br>
              <a:rPr lang="de-DE" sz="600" dirty="0"/>
            </a:br>
            <a:r>
              <a:rPr lang="de-DE" sz="600" dirty="0"/>
              <a:t>  weitere Maßnahmen einleiten</a:t>
            </a:r>
            <a:br>
              <a:rPr lang="de-DE" sz="600" dirty="0"/>
            </a:br>
            <a:endParaRPr lang="de-DE" sz="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C18528-60D0-4D2E-A9E8-CBEDD0C20115}"/>
              </a:ext>
            </a:extLst>
          </p:cNvPr>
          <p:cNvSpPr/>
          <p:nvPr/>
        </p:nvSpPr>
        <p:spPr>
          <a:xfrm>
            <a:off x="0" y="1036556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Anamnese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SAMPLER</a:t>
            </a:r>
            <a:r>
              <a:rPr lang="de-DE" sz="700" b="1" dirty="0"/>
              <a:t> </a:t>
            </a:r>
            <a:r>
              <a:rPr lang="de-DE" sz="700" dirty="0"/>
              <a:t>(Anamnese-Schema)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ymptome </a:t>
            </a:r>
            <a:r>
              <a:rPr lang="de-DE" sz="700" dirty="0">
                <a:sym typeface="Wingdings" panose="05000000000000000000" pitchFamily="2" charset="2"/>
              </a:rPr>
              <a:t> OPQRST</a:t>
            </a:r>
          </a:p>
          <a:p>
            <a:pPr marL="0" indent="0">
              <a:buNone/>
            </a:pPr>
            <a:r>
              <a:rPr lang="de-DE" sz="700" b="1" dirty="0"/>
              <a:t>A</a:t>
            </a:r>
            <a:r>
              <a:rPr lang="de-DE" sz="700" dirty="0"/>
              <a:t>llergien</a:t>
            </a:r>
          </a:p>
          <a:p>
            <a:pPr marL="0" indent="0">
              <a:buNone/>
            </a:pPr>
            <a:r>
              <a:rPr lang="de-DE" sz="700" b="1" dirty="0"/>
              <a:t>M</a:t>
            </a:r>
            <a:r>
              <a:rPr lang="de-DE" sz="700" dirty="0"/>
              <a:t>edikamente</a:t>
            </a:r>
          </a:p>
          <a:p>
            <a:pPr marL="0" indent="0">
              <a:buNone/>
            </a:pPr>
            <a:r>
              <a:rPr lang="de-DE" sz="700" b="1" dirty="0"/>
              <a:t>P</a:t>
            </a:r>
            <a:r>
              <a:rPr lang="de-DE" sz="700" dirty="0"/>
              <a:t>atientenvorgeschichte (medizinisch)</a:t>
            </a:r>
          </a:p>
          <a:p>
            <a:pPr marL="0" indent="0">
              <a:buNone/>
            </a:pPr>
            <a:r>
              <a:rPr lang="de-DE" sz="700" b="1" dirty="0"/>
              <a:t>L</a:t>
            </a:r>
            <a:r>
              <a:rPr lang="de-DE" sz="700" dirty="0"/>
              <a:t>etzte Nahrungsaufnahme</a:t>
            </a:r>
          </a:p>
          <a:p>
            <a:pPr marL="0" indent="0">
              <a:buNone/>
            </a:pPr>
            <a:r>
              <a:rPr lang="de-DE" sz="700" b="1" dirty="0"/>
              <a:t>E</a:t>
            </a:r>
            <a:r>
              <a:rPr lang="de-DE" sz="700" dirty="0"/>
              <a:t>reignisse vor Vorfall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isikofaktoren</a:t>
            </a:r>
          </a:p>
          <a:p>
            <a:pPr marL="0" indent="0">
              <a:buNone/>
            </a:pPr>
            <a:r>
              <a:rPr lang="de-DE" sz="700" b="1" dirty="0"/>
              <a:t>S</a:t>
            </a:r>
            <a:r>
              <a:rPr lang="de-DE" sz="700" dirty="0"/>
              <a:t>oziales Umfeld</a:t>
            </a:r>
          </a:p>
          <a:p>
            <a:pPr marL="0" indent="0">
              <a:buNone/>
            </a:pPr>
            <a:endParaRPr lang="de-DE" sz="700" dirty="0"/>
          </a:p>
          <a:p>
            <a:pPr marL="0" indent="0">
              <a:buNone/>
            </a:pPr>
            <a:r>
              <a:rPr lang="de-DE" b="1" dirty="0"/>
              <a:t>OPQRST</a:t>
            </a:r>
            <a:r>
              <a:rPr lang="de-DE" sz="700" b="1" dirty="0"/>
              <a:t> </a:t>
            </a:r>
            <a:r>
              <a:rPr lang="de-DE" sz="700" dirty="0"/>
              <a:t>(Symptombeurteilung)</a:t>
            </a:r>
            <a:endParaRPr lang="de-DE" sz="700" b="1" dirty="0"/>
          </a:p>
          <a:p>
            <a:pPr marL="0" indent="0">
              <a:buNone/>
            </a:pPr>
            <a:r>
              <a:rPr lang="de-DE" sz="700" b="1" dirty="0"/>
              <a:t>O</a:t>
            </a:r>
            <a:r>
              <a:rPr lang="de-DE" sz="700" dirty="0"/>
              <a:t>nset (Einsetzen)</a:t>
            </a:r>
          </a:p>
          <a:p>
            <a:pPr marL="0" indent="0">
              <a:buNone/>
            </a:pPr>
            <a:r>
              <a:rPr lang="de-DE" sz="700" b="1" dirty="0" err="1"/>
              <a:t>P</a:t>
            </a:r>
            <a:r>
              <a:rPr lang="de-DE" sz="700" dirty="0" err="1"/>
              <a:t>rovocation</a:t>
            </a:r>
            <a:r>
              <a:rPr lang="de-DE" sz="700" dirty="0"/>
              <a:t> | </a:t>
            </a:r>
            <a:r>
              <a:rPr lang="de-DE" sz="700" b="1" dirty="0"/>
              <a:t>P</a:t>
            </a:r>
            <a:r>
              <a:rPr lang="de-DE" sz="700" dirty="0"/>
              <a:t>alliation</a:t>
            </a:r>
          </a:p>
          <a:p>
            <a:pPr marL="0" indent="0">
              <a:buNone/>
            </a:pPr>
            <a:r>
              <a:rPr lang="de-DE" sz="700" b="1" dirty="0"/>
              <a:t>Q</a:t>
            </a:r>
            <a:r>
              <a:rPr lang="de-DE" sz="700" dirty="0"/>
              <a:t>uality</a:t>
            </a:r>
          </a:p>
          <a:p>
            <a:pPr marL="0" indent="0">
              <a:buNone/>
            </a:pPr>
            <a:r>
              <a:rPr lang="de-DE" sz="700" b="1" dirty="0"/>
              <a:t>R</a:t>
            </a:r>
            <a:r>
              <a:rPr lang="de-DE" sz="700" dirty="0"/>
              <a:t>adiation</a:t>
            </a:r>
          </a:p>
          <a:p>
            <a:pPr marL="0" indent="0">
              <a:buNone/>
            </a:pPr>
            <a:r>
              <a:rPr lang="de-DE" sz="700" b="1" dirty="0" err="1"/>
              <a:t>S</a:t>
            </a:r>
            <a:r>
              <a:rPr lang="de-DE" sz="700" dirty="0" err="1"/>
              <a:t>everity</a:t>
            </a:r>
            <a:endParaRPr lang="de-DE" sz="700" dirty="0"/>
          </a:p>
          <a:p>
            <a:pPr marL="0" indent="0">
              <a:buNone/>
            </a:pPr>
            <a:r>
              <a:rPr lang="de-DE" sz="700" b="1" dirty="0"/>
              <a:t>T</a:t>
            </a:r>
            <a:r>
              <a:rPr lang="de-DE" sz="700" dirty="0"/>
              <a:t>ime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35928C-1A50-422D-BC7B-16805712C303}"/>
              </a:ext>
            </a:extLst>
          </p:cNvPr>
          <p:cNvSpPr/>
          <p:nvPr/>
        </p:nvSpPr>
        <p:spPr>
          <a:xfrm>
            <a:off x="0" y="1608797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2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Übergabe - SBAR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S</a:t>
            </a:r>
            <a:r>
              <a:rPr lang="de-DE" dirty="0"/>
              <a:t>ituation</a:t>
            </a:r>
          </a:p>
          <a:p>
            <a:pPr marL="0" indent="0">
              <a:buNone/>
            </a:pPr>
            <a:r>
              <a:rPr lang="de-DE" sz="700" dirty="0"/>
              <a:t>  Name, Alter (Patient)</a:t>
            </a:r>
            <a:br>
              <a:rPr lang="de-DE" sz="700" dirty="0"/>
            </a:br>
            <a:r>
              <a:rPr lang="de-DE" sz="700" dirty="0"/>
              <a:t>  Leitsymptom / Verdachtsdiagnose</a:t>
            </a:r>
            <a:br>
              <a:rPr lang="de-DE" sz="700" dirty="0"/>
            </a:br>
            <a:r>
              <a:rPr lang="de-DE" sz="700" dirty="0"/>
              <a:t>  </a:t>
            </a:r>
            <a:r>
              <a:rPr lang="de-DE" sz="700" dirty="0" err="1"/>
              <a:t>Auffindesituation</a:t>
            </a:r>
            <a:r>
              <a:rPr lang="de-DE" sz="700" dirty="0"/>
              <a:t> / Unfallhergang</a:t>
            </a:r>
          </a:p>
          <a:p>
            <a:pPr marL="0" indent="0">
              <a:buNone/>
            </a:pPr>
            <a:r>
              <a:rPr lang="de-DE" b="1" dirty="0"/>
              <a:t>B</a:t>
            </a:r>
            <a:r>
              <a:rPr lang="de-DE" dirty="0"/>
              <a:t>ackground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Anamnese (SAMPLER)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Zustand vor Notfall 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(vorbestehende Einschränkungen)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Soziale Anamnese (Wohn/Betreuung)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A</a:t>
            </a:r>
            <a:r>
              <a:rPr lang="de-DE" dirty="0"/>
              <a:t>ssessment</a:t>
            </a:r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ABCDE (Vitalwerte, NRS)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Bodycheck / STU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Erfolgte Maßnahmen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R</a:t>
            </a:r>
            <a:r>
              <a:rPr lang="de-DE" dirty="0" err="1"/>
              <a:t>ecomendation</a:t>
            </a:r>
            <a:endParaRPr lang="de-DE" dirty="0"/>
          </a:p>
          <a:p>
            <a:pPr marL="0" indent="0">
              <a:buNone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Weiterführende Diagnostik</a:t>
            </a:r>
            <a:b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 Transportstrategie</a:t>
            </a:r>
          </a:p>
          <a:p>
            <a:pPr marL="0" indent="0">
              <a:buNone/>
            </a:pPr>
            <a:endParaRPr lang="de-DE" sz="700" dirty="0">
              <a:solidFill>
                <a:srgbClr val="000000"/>
              </a:solidFill>
              <a:latin typeface="Verdana"/>
            </a:endParaRPr>
          </a:p>
          <a:p>
            <a:pPr marL="0" indent="0">
              <a:buNone/>
            </a:pPr>
            <a:r>
              <a:rPr lang="de-DE" sz="700" dirty="0"/>
              <a:t>Ruhe bei Übergabe,</a:t>
            </a:r>
            <a:r>
              <a:rPr lang="de-DE" sz="700" b="1" dirty="0"/>
              <a:t> </a:t>
            </a:r>
            <a:br>
              <a:rPr lang="de-DE" sz="700" b="1" dirty="0"/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Rückfragen zulassen,</a:t>
            </a:r>
            <a:br>
              <a:rPr lang="de-DE" sz="700" dirty="0">
                <a:solidFill>
                  <a:srgbClr val="000000"/>
                </a:solidFill>
                <a:latin typeface="Verdana"/>
              </a:rPr>
            </a:br>
            <a:r>
              <a:rPr lang="de-DE" sz="700" dirty="0">
                <a:solidFill>
                  <a:srgbClr val="000000"/>
                </a:solidFill>
                <a:latin typeface="Verdana"/>
              </a:rPr>
              <a:t>Zusammenfassung durch Empfänger</a:t>
            </a:r>
            <a:endParaRPr lang="de-DE" sz="700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960041-2298-485F-9AB3-8F7F594014EC}"/>
              </a:ext>
            </a:extLst>
          </p:cNvPr>
          <p:cNvSpPr/>
          <p:nvPr/>
        </p:nvSpPr>
        <p:spPr>
          <a:xfrm>
            <a:off x="-387" y="2298608"/>
            <a:ext cx="198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Augenöffnung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Spontan	4 Punkte</a:t>
            </a:r>
            <a:br>
              <a:rPr lang="de-DE" sz="600" dirty="0"/>
            </a:br>
            <a:r>
              <a:rPr lang="de-DE" sz="600" dirty="0"/>
              <a:t>  Bei Ansprache	3 Punkte</a:t>
            </a:r>
            <a:br>
              <a:rPr lang="de-DE" sz="600" dirty="0"/>
            </a:br>
            <a:r>
              <a:rPr lang="de-DE" sz="600" dirty="0"/>
              <a:t>  Bei Schmerz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700" dirty="0"/>
              <a:t>Verbale Reaktion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r>
              <a:rPr lang="de-DE" sz="600" dirty="0"/>
              <a:t>  Orientiert 	5 Punkte</a:t>
            </a:r>
            <a:br>
              <a:rPr lang="de-DE" sz="600" dirty="0"/>
            </a:br>
            <a:r>
              <a:rPr lang="de-DE" sz="600" dirty="0"/>
              <a:t>  Desorientiert	4 Punkte</a:t>
            </a:r>
            <a:br>
              <a:rPr lang="de-DE" sz="600" dirty="0"/>
            </a:br>
            <a:r>
              <a:rPr lang="de-DE" sz="600" dirty="0"/>
              <a:t>  Unzusammenhängende Worte	3 Punkte</a:t>
            </a:r>
            <a:br>
              <a:rPr lang="de-DE" sz="600" dirty="0"/>
            </a:br>
            <a:r>
              <a:rPr lang="de-DE" sz="600" dirty="0"/>
              <a:t>  Unverständliche Laute	2 Punkte</a:t>
            </a:r>
            <a:br>
              <a:rPr lang="de-DE" sz="600" dirty="0"/>
            </a:br>
            <a:r>
              <a:rPr lang="de-DE" sz="600" dirty="0"/>
              <a:t>  Keine verbale Reaktion	1 Punkt</a:t>
            </a: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700" dirty="0"/>
              <a:t>Motorische Reaktion</a:t>
            </a:r>
          </a:p>
          <a:p>
            <a:pPr marL="0" indent="0">
              <a:lnSpc>
                <a:spcPct val="100000"/>
              </a:lnSpc>
              <a:buNone/>
              <a:tabLst>
                <a:tab pos="266700" algn="l"/>
                <a:tab pos="1258888" algn="l"/>
              </a:tabLst>
            </a:pPr>
            <a:r>
              <a:rPr lang="de-DE" sz="600" dirty="0"/>
              <a:t>  Befolgt Aufforderungen 	6 Punkte</a:t>
            </a:r>
            <a:br>
              <a:rPr lang="de-DE" sz="600" dirty="0"/>
            </a:br>
            <a:r>
              <a:rPr lang="de-DE" sz="600" dirty="0"/>
              <a:t>  Gezielte Schmerzabwehr 	5 Punkte</a:t>
            </a:r>
            <a:br>
              <a:rPr lang="de-DE" sz="600" dirty="0"/>
            </a:br>
            <a:r>
              <a:rPr lang="de-DE" sz="600" dirty="0"/>
              <a:t>  Ungezielte Schmerzabwehr	4 Punkte</a:t>
            </a:r>
            <a:br>
              <a:rPr lang="de-DE" sz="600" dirty="0"/>
            </a:br>
            <a:r>
              <a:rPr lang="de-DE" sz="600" dirty="0"/>
              <a:t>  Beugereaktion	3 Punkte</a:t>
            </a:r>
            <a:br>
              <a:rPr lang="de-DE" sz="600" dirty="0"/>
            </a:br>
            <a:r>
              <a:rPr lang="de-DE" sz="600" dirty="0"/>
              <a:t>  Streckreaktion	2 Punkte</a:t>
            </a:r>
            <a:br>
              <a:rPr lang="de-DE" sz="600" dirty="0"/>
            </a:br>
            <a:r>
              <a:rPr lang="de-DE" sz="600" dirty="0"/>
              <a:t>  Keine Reaktion	1 Punkt</a:t>
            </a:r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  <a:tabLst>
                <a:tab pos="1260000" algn="l"/>
              </a:tabLst>
            </a:pPr>
            <a:endParaRPr lang="de-DE" sz="6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Punktsumme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15-14	keine Bewusstseinsstörung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13-12	leichte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11-9 	mittelschwere Bewusstseinsstörung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  <a:tab pos="1258888" algn="l"/>
              </a:tabLst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LRG Univers 55 Roman"/>
                <a:ea typeface="+mn-ea"/>
                <a:cs typeface="+mn-cs"/>
              </a:rPr>
              <a:t>8-3 	schwere Bewusstseinsstörung, komatös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181990"/>
            <a:ext cx="1979613" cy="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1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A82CDA-A205-459B-AF78-8DF52293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GCS</a:t>
            </a:r>
            <a:br>
              <a:rPr lang="de-DE" dirty="0"/>
            </a:br>
            <a:r>
              <a:rPr lang="de-DE" b="0" dirty="0"/>
              <a:t>Glasgow </a:t>
            </a:r>
            <a:r>
              <a:rPr lang="de-DE" b="0" dirty="0" err="1"/>
              <a:t>Coma</a:t>
            </a:r>
            <a:r>
              <a:rPr lang="de-DE" b="0" dirty="0"/>
              <a:t> </a:t>
            </a:r>
            <a:r>
              <a:rPr lang="de-DE" b="0" dirty="0" err="1"/>
              <a:t>Scale</a:t>
            </a:r>
            <a:endParaRPr lang="de-DE" b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DED5757C-98BA-4DFF-8D42-3BF55A77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GCS-Wert bedarf einer </a:t>
            </a:r>
            <a:r>
              <a:rPr lang="de-DE" sz="700" b="1" dirty="0"/>
              <a:t>stetigen </a:t>
            </a:r>
            <a:r>
              <a:rPr lang="de-DE" sz="700" b="1" dirty="0" err="1"/>
              <a:t>Reevaluation</a:t>
            </a:r>
            <a:r>
              <a:rPr lang="de-DE" sz="700" dirty="0"/>
              <a:t>, da sich der </a:t>
            </a:r>
            <a:r>
              <a:rPr lang="de-DE" sz="700" dirty="0" err="1"/>
              <a:t>neurolo</a:t>
            </a:r>
            <a:r>
              <a:rPr lang="de-DE" sz="700" dirty="0"/>
              <a:t>-gische Zustand eines Notfallpatienten rasch ändern kann.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Der Wert muss immer mit den Vital-parametern interpretiert werden.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Für Kinder unter 3 Jahren ist die GCS nicht anwendbar! Hier gilt die </a:t>
            </a:r>
            <a:r>
              <a:rPr lang="de-DE" sz="700" i="1" dirty="0" err="1"/>
              <a:t>Pediatric</a:t>
            </a:r>
            <a:r>
              <a:rPr lang="de-DE" sz="700" i="1" dirty="0"/>
              <a:t>-GCS</a:t>
            </a:r>
            <a:r>
              <a:rPr lang="de-DE" sz="700" dirty="0"/>
              <a:t>.</a:t>
            </a:r>
            <a:br>
              <a:rPr lang="de-DE" sz="700" dirty="0"/>
            </a:br>
            <a:r>
              <a:rPr lang="de-DE" sz="700" b="1" dirty="0"/>
              <a:t>Abwandlungen</a:t>
            </a:r>
            <a:r>
              <a:rPr lang="de-DE" sz="700" dirty="0"/>
              <a:t>: </a:t>
            </a:r>
            <a:br>
              <a:rPr lang="de-DE" sz="700" dirty="0"/>
            </a:br>
            <a:r>
              <a:rPr lang="de-DE" sz="700" dirty="0"/>
              <a:t>kein Sprachverständnis, </a:t>
            </a:r>
            <a:br>
              <a:rPr lang="de-DE" sz="700" dirty="0"/>
            </a:br>
            <a:r>
              <a:rPr lang="de-DE" sz="700" dirty="0"/>
              <a:t>Motorik auf Schmerzreiz</a:t>
            </a:r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700" dirty="0"/>
              <a:t>Nicht immer ist eine GCS-Beurteilung sinnvoll. Ein intubierter Patient kann bspw. nicht sprechen.</a:t>
            </a: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600" dirty="0"/>
          </a:p>
          <a:p>
            <a:pPr marL="0" indent="0">
              <a:lnSpc>
                <a:spcPct val="100000"/>
              </a:lnSpc>
              <a:buNone/>
            </a:pPr>
            <a:endParaRPr lang="de-DE" sz="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552ADD-AE3E-41E1-BEFF-DD37839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09222"/>
            <a:ext cx="1979613" cy="3806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459C90-5D58-4C39-A233-8D8FFCB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227"/>
            <a:ext cx="1979613" cy="380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8585431-CBFF-4C02-BC71-70ED6CA5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332"/>
            <a:ext cx="1979613" cy="3806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9AD6DF5-26C0-48F5-8B95-2A896E8E8AFE}"/>
              </a:ext>
            </a:extLst>
          </p:cNvPr>
          <p:cNvSpPr/>
          <p:nvPr/>
        </p:nvSpPr>
        <p:spPr>
          <a:xfrm>
            <a:off x="71999" y="431999"/>
            <a:ext cx="1835612" cy="247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CAVE</a:t>
            </a:r>
          </a:p>
        </p:txBody>
      </p:sp>
    </p:spTree>
    <p:extLst>
      <p:ext uri="{BB962C8B-B14F-4D97-AF65-F5344CB8AC3E}">
        <p14:creationId xmlns:p14="http://schemas.microsoft.com/office/powerpoint/2010/main" val="388520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252F62-E764-40B2-8FDF-4B076107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Verbrennungen</a:t>
            </a:r>
            <a:br>
              <a:rPr lang="de-DE" dirty="0"/>
            </a:br>
            <a:r>
              <a:rPr lang="de-DE" dirty="0"/>
              <a:t>Erwachsene</a:t>
            </a:r>
          </a:p>
        </p:txBody>
      </p:sp>
      <p:pic>
        <p:nvPicPr>
          <p:cNvPr id="7" name="Grafik 6" descr="Mann Silhouette">
            <a:extLst>
              <a:ext uri="{FF2B5EF4-FFF2-40B4-BE49-F238E27FC236}">
                <a16:creationId xmlns:a16="http://schemas.microsoft.com/office/drawing/2014/main" id="{D00A9DEC-3499-4A12-8960-1D8E224AF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" r="368"/>
          <a:stretch/>
        </p:blipFill>
        <p:spPr>
          <a:xfrm>
            <a:off x="160822" y="431999"/>
            <a:ext cx="1666803" cy="16750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8D6A045-5EC9-4B63-ADC7-7ED664AF2693}"/>
              </a:ext>
            </a:extLst>
          </p:cNvPr>
          <p:cNvSpPr txBox="1"/>
          <p:nvPr/>
        </p:nvSpPr>
        <p:spPr>
          <a:xfrm>
            <a:off x="225089" y="973746"/>
            <a:ext cx="460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Linker Arm</a:t>
            </a:r>
          </a:p>
          <a:p>
            <a:pPr algn="r"/>
            <a:r>
              <a:rPr lang="de-DE" sz="600" dirty="0"/>
              <a:t>9%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916C0D-651E-447C-9FAC-4F1F5745545E}"/>
              </a:ext>
            </a:extLst>
          </p:cNvPr>
          <p:cNvSpPr txBox="1"/>
          <p:nvPr/>
        </p:nvSpPr>
        <p:spPr>
          <a:xfrm>
            <a:off x="1312437" y="973746"/>
            <a:ext cx="5078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Rechter Arm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A524E-4460-4B86-98D8-E32C9C3A17B9}"/>
              </a:ext>
            </a:extLst>
          </p:cNvPr>
          <p:cNvSpPr txBox="1"/>
          <p:nvPr/>
        </p:nvSpPr>
        <p:spPr>
          <a:xfrm>
            <a:off x="869361" y="944775"/>
            <a:ext cx="2598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Brust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5D167A-8E0E-41C3-9786-25B4E77ABFD8}"/>
              </a:ext>
            </a:extLst>
          </p:cNvPr>
          <p:cNvSpPr txBox="1"/>
          <p:nvPr/>
        </p:nvSpPr>
        <p:spPr>
          <a:xfrm>
            <a:off x="869361" y="1216544"/>
            <a:ext cx="259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600" dirty="0"/>
              <a:t>Bauch</a:t>
            </a:r>
          </a:p>
          <a:p>
            <a:pPr algn="ctr"/>
            <a:r>
              <a:rPr lang="de-DE" sz="600" dirty="0"/>
              <a:t>9%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03C4AB-0315-4DE3-A086-FDFBA8594578}"/>
              </a:ext>
            </a:extLst>
          </p:cNvPr>
          <p:cNvSpPr txBox="1"/>
          <p:nvPr/>
        </p:nvSpPr>
        <p:spPr>
          <a:xfrm>
            <a:off x="1155423" y="518207"/>
            <a:ext cx="3921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Kopf</a:t>
            </a:r>
          </a:p>
          <a:p>
            <a:r>
              <a:rPr lang="de-DE" sz="600" dirty="0"/>
              <a:t>9%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D25D4-1FBB-40D4-8922-746B95B93008}"/>
              </a:ext>
            </a:extLst>
          </p:cNvPr>
          <p:cNvSpPr txBox="1"/>
          <p:nvPr/>
        </p:nvSpPr>
        <p:spPr>
          <a:xfrm>
            <a:off x="1178520" y="1588614"/>
            <a:ext cx="655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Rechtes Bein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11D76F-CDB7-4885-B8E7-DE7EA982FFC8}"/>
              </a:ext>
            </a:extLst>
          </p:cNvPr>
          <p:cNvSpPr txBox="1"/>
          <p:nvPr/>
        </p:nvSpPr>
        <p:spPr>
          <a:xfrm>
            <a:off x="160822" y="1588614"/>
            <a:ext cx="635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Linkes Bein</a:t>
            </a:r>
          </a:p>
          <a:p>
            <a:pPr algn="r"/>
            <a:r>
              <a:rPr lang="de-DE" sz="600" dirty="0"/>
              <a:t>18%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3E9F29-A23D-4C04-8892-29D4D60E4EF1}"/>
              </a:ext>
            </a:extLst>
          </p:cNvPr>
          <p:cNvSpPr txBox="1"/>
          <p:nvPr/>
        </p:nvSpPr>
        <p:spPr>
          <a:xfrm>
            <a:off x="244413" y="1210786"/>
            <a:ext cx="303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Rücken</a:t>
            </a:r>
          </a:p>
          <a:p>
            <a:r>
              <a:rPr lang="de-DE" sz="600" dirty="0"/>
              <a:t>18%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E20E6F-614A-4B81-B361-9105BE47CE9D}"/>
              </a:ext>
            </a:extLst>
          </p:cNvPr>
          <p:cNvSpPr txBox="1"/>
          <p:nvPr/>
        </p:nvSpPr>
        <p:spPr>
          <a:xfrm>
            <a:off x="1360099" y="1254934"/>
            <a:ext cx="4601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600" dirty="0"/>
              <a:t>Handfläche</a:t>
            </a:r>
          </a:p>
          <a:p>
            <a:r>
              <a:rPr lang="de-DE" sz="600" dirty="0"/>
              <a:t>ca. 1%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681B01D-9659-4F92-9D7E-173F13ABEFB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94" y="2115283"/>
            <a:ext cx="1980000" cy="36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91408BC-55B2-448B-8AC9-A7A935F70D02}"/>
              </a:ext>
            </a:extLst>
          </p:cNvPr>
          <p:cNvSpPr txBox="1"/>
          <p:nvPr/>
        </p:nvSpPr>
        <p:spPr>
          <a:xfrm>
            <a:off x="69440" y="2151283"/>
            <a:ext cx="1836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800" dirty="0">
                <a:solidFill>
                  <a:sysClr val="windowText" lastClr="000000"/>
                </a:solidFill>
              </a:rPr>
              <a:t>Lebensgefahr bei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Verbrennungen 2. Grades </a:t>
            </a:r>
            <a:br>
              <a:rPr lang="de-DE" sz="800" dirty="0">
                <a:solidFill>
                  <a:sysClr val="windowText" lastClr="000000"/>
                </a:solidFill>
              </a:rPr>
            </a:br>
            <a:r>
              <a:rPr lang="de-DE" sz="800" dirty="0">
                <a:solidFill>
                  <a:sysClr val="windowText" lastClr="000000"/>
                </a:solidFill>
              </a:rPr>
              <a:t>ab 33% der Körperoberfläche</a:t>
            </a:r>
          </a:p>
        </p:txBody>
      </p:sp>
      <p:pic>
        <p:nvPicPr>
          <p:cNvPr id="20" name="Grafik 19" descr="Ausrufezeichen mit einfarbiger Füllung">
            <a:extLst>
              <a:ext uri="{FF2B5EF4-FFF2-40B4-BE49-F238E27FC236}">
                <a16:creationId xmlns:a16="http://schemas.microsoft.com/office/drawing/2014/main" id="{C93B4441-918A-45B4-AE71-BB641ABDE8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2" y="1172038"/>
            <a:ext cx="253484" cy="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aschenkarten">
      <a:dk1>
        <a:srgbClr val="000000"/>
      </a:dk1>
      <a:lt1>
        <a:sysClr val="window" lastClr="FFFFFF"/>
      </a:lt1>
      <a:dk2>
        <a:srgbClr val="7B7B7B"/>
      </a:dk2>
      <a:lt2>
        <a:srgbClr val="FFFFFF"/>
      </a:lt2>
      <a:accent1>
        <a:srgbClr val="E30613"/>
      </a:accent1>
      <a:accent2>
        <a:srgbClr val="00B050"/>
      </a:accent2>
      <a:accent3>
        <a:srgbClr val="0070C0"/>
      </a:accent3>
      <a:accent4>
        <a:srgbClr val="FFC000"/>
      </a:accent4>
      <a:accent5>
        <a:srgbClr val="7030A0"/>
      </a:accent5>
      <a:accent6>
        <a:srgbClr val="575756"/>
      </a:accent6>
      <a:hlink>
        <a:srgbClr val="0070C0"/>
      </a:hlink>
      <a:folHlink>
        <a:srgbClr val="7030A0"/>
      </a:folHlink>
    </a:clrScheme>
    <a:fontScheme name="Taschenkar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1084</Words>
  <Application>Microsoft Office PowerPoint</Application>
  <PresentationFormat>Benutzerdefiniert</PresentationFormat>
  <Paragraphs>180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DLRG Univers 55 Roman</vt:lpstr>
      <vt:lpstr>Verdana</vt:lpstr>
      <vt:lpstr>Wingdings</vt:lpstr>
      <vt:lpstr>Office</vt:lpstr>
      <vt:lpstr>SI-ABCDE</vt:lpstr>
      <vt:lpstr>STU  Schnelle Trauma-Untersuchung</vt:lpstr>
      <vt:lpstr>Schemata Beurteilung/Untersuchung</vt:lpstr>
      <vt:lpstr>Schemata Gefährdungen</vt:lpstr>
      <vt:lpstr>Anamnese</vt:lpstr>
      <vt:lpstr>Übergabe - SBAR</vt:lpstr>
      <vt:lpstr>GCS Glasgow Coma Scale</vt:lpstr>
      <vt:lpstr>GCS Glasgow Coma Scale</vt:lpstr>
      <vt:lpstr>Verbrennungen Erwachsene</vt:lpstr>
      <vt:lpstr>Verbrennungen Kinder &lt; 12 J.</vt:lpstr>
      <vt:lpstr>Vitalparameter</vt:lpstr>
      <vt:lpstr>Blutzucker</vt:lpstr>
      <vt:lpstr>mSTaRT Triage</vt:lpstr>
    </vt:vector>
  </TitlesOfParts>
  <Company>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Opitz</dc:creator>
  <cp:lastModifiedBy>Tim Opitz</cp:lastModifiedBy>
  <cp:revision>108</cp:revision>
  <cp:lastPrinted>2018-02-10T14:42:41Z</cp:lastPrinted>
  <dcterms:created xsi:type="dcterms:W3CDTF">2018-02-06T13:59:14Z</dcterms:created>
  <dcterms:modified xsi:type="dcterms:W3CDTF">2021-07-27T12:02:01Z</dcterms:modified>
</cp:coreProperties>
</file>