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61" r:id="rId2"/>
    <p:sldId id="256" r:id="rId3"/>
    <p:sldId id="281" r:id="rId4"/>
    <p:sldId id="260" r:id="rId5"/>
    <p:sldId id="280" r:id="rId6"/>
    <p:sldId id="279" r:id="rId7"/>
    <p:sldId id="268" r:id="rId8"/>
    <p:sldId id="278" r:id="rId9"/>
  </p:sldIdLst>
  <p:sldSz cx="1979613" cy="30607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000000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238" d="100"/>
          <a:sy n="238" d="100"/>
        </p:scale>
        <p:origin x="36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7F39FB1-7FBC-4822-9443-8594B71ABEA7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0FAD3DB-DEBA-40A1-A45B-B7FDC1B1BE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46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6905721-92E2-4CFE-876B-2994F9CCFDA5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435225" y="1279525"/>
            <a:ext cx="22336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80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48161BC-FE39-4144-99C9-4009660361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4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lIns="36000" tIns="36000" rIns="36000" bIns="3600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8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98" y="368300"/>
            <a:ext cx="841336" cy="238845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179" y="368300"/>
            <a:ext cx="841336" cy="238845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0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.io/J41I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" y="71414"/>
            <a:ext cx="1475609" cy="287885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" y="431999"/>
            <a:ext cx="1835612" cy="23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5034" y="2887501"/>
            <a:ext cx="1905875" cy="12868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 lIns="0" tIns="0" rIns="0" bIns="36000" anchor="ctr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2021 - v2.0 - </a:t>
            </a:r>
            <a:r>
              <a:rPr lang="de-DE" i="0" u="none" dirty="0">
                <a:solidFill>
                  <a:schemeClr val="tx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git.io/J41Im</a:t>
            </a:r>
            <a:r>
              <a:rPr lang="de-DE" dirty="0"/>
              <a:t> - CC0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C82C761-9BF9-4AC0-B63B-B007BB2B799A}"/>
              </a:ext>
            </a:extLst>
          </p:cNvPr>
          <p:cNvSpPr/>
          <p:nvPr userDrawn="1"/>
        </p:nvSpPr>
        <p:spPr>
          <a:xfrm>
            <a:off x="0" y="0"/>
            <a:ext cx="72000" cy="306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261CBC-78C3-4980-ADD2-BABB9B036960}"/>
              </a:ext>
            </a:extLst>
          </p:cNvPr>
          <p:cNvSpPr/>
          <p:nvPr userDrawn="1"/>
        </p:nvSpPr>
        <p:spPr>
          <a:xfrm>
            <a:off x="1907614" y="0"/>
            <a:ext cx="72000" cy="306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8180E8-50C3-40F7-B734-A9B2166AD6B6}"/>
              </a:ext>
            </a:extLst>
          </p:cNvPr>
          <p:cNvSpPr/>
          <p:nvPr userDrawn="1"/>
        </p:nvSpPr>
        <p:spPr>
          <a:xfrm>
            <a:off x="-1" y="0"/>
            <a:ext cx="1979613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4FCD4C-6E57-4CDF-B605-BAB3696B363F}"/>
              </a:ext>
            </a:extLst>
          </p:cNvPr>
          <p:cNvSpPr/>
          <p:nvPr userDrawn="1"/>
        </p:nvSpPr>
        <p:spPr>
          <a:xfrm>
            <a:off x="0" y="2988000"/>
            <a:ext cx="1979613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232079-6F1F-4628-B751-95C9FA2B9E1A}"/>
              </a:ext>
            </a:extLst>
          </p:cNvPr>
          <p:cNvSpPr/>
          <p:nvPr userDrawn="1"/>
        </p:nvSpPr>
        <p:spPr>
          <a:xfrm>
            <a:off x="-2" y="360000"/>
            <a:ext cx="1979613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2DCEB3-8E8E-4261-B6D2-17DBF2A14F21}"/>
              </a:ext>
            </a:extLst>
          </p:cNvPr>
          <p:cNvSpPr/>
          <p:nvPr userDrawn="1"/>
        </p:nvSpPr>
        <p:spPr>
          <a:xfrm>
            <a:off x="1547611" y="-994"/>
            <a:ext cx="432000" cy="43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CB6007F-6AFB-4F1D-B1D2-C98A66675634}"/>
              </a:ext>
            </a:extLst>
          </p:cNvPr>
          <p:cNvSpPr/>
          <p:nvPr userDrawn="1"/>
        </p:nvSpPr>
        <p:spPr>
          <a:xfrm>
            <a:off x="1619611" y="72000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Fü</a:t>
            </a:r>
            <a:endParaRPr lang="de-DE" sz="7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F3DCCE-50E6-4BFB-B904-9AD4C94CAD28}"/>
              </a:ext>
            </a:extLst>
          </p:cNvPr>
          <p:cNvSpPr/>
          <p:nvPr userDrawn="1"/>
        </p:nvSpPr>
        <p:spPr>
          <a:xfrm>
            <a:off x="1619611" y="71414"/>
            <a:ext cx="2880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75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sldNum="0" hdr="0" dt="0"/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tfallmedizin.blog/fehl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968747-861A-4507-BD29-ED04860A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Lagefeststellung</a:t>
            </a:r>
            <a:endParaRPr lang="de-DE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7A2C8-80E8-4142-8D6B-BF20FD358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431998"/>
            <a:ext cx="1835612" cy="324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de-DE" b="1" dirty="0"/>
              <a:t>Allgemeine Lage</a:t>
            </a:r>
            <a:br>
              <a:rPr lang="de-DE" b="1" dirty="0"/>
            </a:br>
            <a:r>
              <a:rPr lang="de-DE" sz="600" dirty="0"/>
              <a:t>Ort (Gelände/Infrastruktur), Zeit, Weg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7AC7057-A6AF-4B25-A53C-911B2AF62381}"/>
              </a:ext>
            </a:extLst>
          </p:cNvPr>
          <p:cNvSpPr/>
          <p:nvPr/>
        </p:nvSpPr>
        <p:spPr>
          <a:xfrm>
            <a:off x="0" y="756335"/>
            <a:ext cx="198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D7AE624-CA8E-49F9-840C-F331A2304A2F}"/>
              </a:ext>
            </a:extLst>
          </p:cNvPr>
          <p:cNvSpPr/>
          <p:nvPr/>
        </p:nvSpPr>
        <p:spPr>
          <a:xfrm>
            <a:off x="971806" y="792334"/>
            <a:ext cx="36000" cy="20983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176FF61-36F1-4CDF-98D4-0B7A9BD6CF57}"/>
              </a:ext>
            </a:extLst>
          </p:cNvPr>
          <p:cNvSpPr txBox="1"/>
          <p:nvPr/>
        </p:nvSpPr>
        <p:spPr>
          <a:xfrm>
            <a:off x="71808" y="792333"/>
            <a:ext cx="899998" cy="177829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Bef>
                <a:spcPts val="217"/>
              </a:spcBef>
            </a:pPr>
            <a:r>
              <a:rPr lang="de-DE" sz="800" b="1" dirty="0"/>
              <a:t>Schadenlage</a:t>
            </a:r>
            <a:endParaRPr lang="de-DE" sz="700" b="1" dirty="0"/>
          </a:p>
          <a:p>
            <a:pPr>
              <a:spcBef>
                <a:spcPts val="217"/>
              </a:spcBef>
            </a:pPr>
            <a:r>
              <a:rPr lang="de-DE" sz="700" dirty="0"/>
              <a:t>Schaden</a:t>
            </a:r>
            <a:endParaRPr lang="de-DE" sz="600" dirty="0"/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Schadenart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Schadenursache</a:t>
            </a:r>
          </a:p>
          <a:p>
            <a:pPr>
              <a:spcBef>
                <a:spcPts val="217"/>
              </a:spcBef>
            </a:pPr>
            <a:r>
              <a:rPr lang="de-DE" sz="700" dirty="0"/>
              <a:t>Schadenobjekt</a:t>
            </a:r>
            <a:endParaRPr lang="de-DE" sz="600" dirty="0"/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Art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Größe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Material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Konstruktion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Umgebung</a:t>
            </a:r>
          </a:p>
          <a:p>
            <a:pPr>
              <a:spcBef>
                <a:spcPts val="217"/>
              </a:spcBef>
            </a:pPr>
            <a:r>
              <a:rPr lang="de-DE" sz="700" dirty="0"/>
              <a:t>Schadenumfang</a:t>
            </a:r>
            <a:endParaRPr lang="de-DE" sz="600" dirty="0"/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Menschen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Tiere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Umwelt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Sachwerte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6104E6-3865-4036-867A-6E9BA37E8E82}"/>
              </a:ext>
            </a:extLst>
          </p:cNvPr>
          <p:cNvSpPr txBox="1"/>
          <p:nvPr/>
        </p:nvSpPr>
        <p:spPr>
          <a:xfrm>
            <a:off x="1008000" y="792333"/>
            <a:ext cx="899998" cy="199117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Bef>
                <a:spcPts val="217"/>
              </a:spcBef>
            </a:pPr>
            <a:r>
              <a:rPr lang="de-DE" sz="800" b="1" dirty="0"/>
              <a:t>Eigene Lage</a:t>
            </a:r>
            <a:endParaRPr lang="de-DE" sz="700" b="1" dirty="0"/>
          </a:p>
          <a:p>
            <a:pPr>
              <a:spcBef>
                <a:spcPts val="217"/>
              </a:spcBef>
            </a:pPr>
            <a:r>
              <a:rPr lang="de-DE" sz="700" dirty="0"/>
              <a:t>Führung</a:t>
            </a:r>
            <a:endParaRPr lang="de-DE" sz="600" dirty="0"/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 err="1"/>
              <a:t>Fü</a:t>
            </a:r>
            <a:r>
              <a:rPr lang="de-DE" sz="600" dirty="0"/>
              <a:t>.-Organisation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 err="1"/>
              <a:t>Fü</a:t>
            </a:r>
            <a:r>
              <a:rPr lang="de-DE" sz="600" dirty="0"/>
              <a:t>.-Mittel</a:t>
            </a:r>
          </a:p>
          <a:p>
            <a:pPr>
              <a:spcBef>
                <a:spcPts val="217"/>
              </a:spcBef>
            </a:pPr>
            <a:r>
              <a:rPr lang="de-DE" sz="700" dirty="0"/>
              <a:t>Einsatzkräfte</a:t>
            </a:r>
            <a:endParaRPr lang="de-DE" sz="600" dirty="0"/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Stärke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Gliederung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Verfügbarkeit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Ausbildung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Leistungsvermögen</a:t>
            </a:r>
          </a:p>
          <a:p>
            <a:pPr>
              <a:spcBef>
                <a:spcPts val="217"/>
              </a:spcBef>
            </a:pPr>
            <a:r>
              <a:rPr lang="de-DE" sz="700" dirty="0"/>
              <a:t>Einsatzmittel</a:t>
            </a:r>
            <a:endParaRPr lang="de-DE" sz="600" dirty="0"/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Fahrzeuge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Geräte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Verbrauchsmaterial</a:t>
            </a:r>
          </a:p>
          <a:p>
            <a:pPr>
              <a:spcBef>
                <a:spcPts val="217"/>
              </a:spcBef>
            </a:pPr>
            <a:r>
              <a:rPr lang="de-DE" sz="700" dirty="0"/>
              <a:t>Rechtliche Lage</a:t>
            </a:r>
            <a:endParaRPr lang="de-DE" sz="600" dirty="0"/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Rechte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Pflichten</a:t>
            </a:r>
          </a:p>
        </p:txBody>
      </p:sp>
    </p:spTree>
    <p:extLst>
      <p:ext uri="{BB962C8B-B14F-4D97-AF65-F5344CB8AC3E}">
        <p14:creationId xmlns:p14="http://schemas.microsoft.com/office/powerpoint/2010/main" val="195679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F49FB13-C8C1-4892-8A04-B1EE53C8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Planung</a:t>
            </a:r>
            <a:endParaRPr lang="de-DE" b="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82E024C-C27E-46CA-AB8C-57E32C2C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431999"/>
            <a:ext cx="1835612" cy="2376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Beurteilung</a:t>
            </a:r>
            <a:br>
              <a:rPr lang="de-DE" b="1" dirty="0"/>
            </a:br>
            <a:r>
              <a:rPr lang="de-DE" sz="700" dirty="0"/>
              <a:t>Ansprechen/Aufstellen</a:t>
            </a:r>
            <a:br>
              <a:rPr lang="de-DE" sz="700" dirty="0"/>
            </a:br>
            <a:r>
              <a:rPr lang="de-DE" sz="700" dirty="0"/>
              <a:t>  Optionen finden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700" dirty="0"/>
              <a:t>Bewerten</a:t>
            </a:r>
            <a:br>
              <a:rPr lang="de-DE" sz="700" dirty="0"/>
            </a:br>
            <a:r>
              <a:rPr lang="de-DE" sz="700" dirty="0"/>
              <a:t>  Gemeinsamkeiten, Vor-/Nachteile, </a:t>
            </a:r>
            <a:br>
              <a:rPr lang="de-DE" sz="700" dirty="0"/>
            </a:br>
            <a:r>
              <a:rPr lang="de-DE" sz="700" dirty="0"/>
              <a:t>  Gefahren erkennen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700" dirty="0"/>
              <a:t>Folgern</a:t>
            </a:r>
            <a:br>
              <a:rPr lang="de-DE" sz="700" dirty="0"/>
            </a:br>
            <a:r>
              <a:rPr lang="de-DE" sz="700" dirty="0"/>
              <a:t>  Abwägen, Knock-outs?</a:t>
            </a: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Entschluss/Absicht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de-DE" sz="700" b="1" dirty="0"/>
              <a:t>Wer</a:t>
            </a:r>
            <a:r>
              <a:rPr lang="de-DE" sz="700" dirty="0"/>
              <a:t>, </a:t>
            </a:r>
            <a:r>
              <a:rPr lang="de-DE" sz="700" b="1" dirty="0"/>
              <a:t>Was</a:t>
            </a:r>
            <a:r>
              <a:rPr lang="de-DE" sz="700" dirty="0"/>
              <a:t>, </a:t>
            </a:r>
            <a:r>
              <a:rPr lang="de-DE" sz="700" b="1" dirty="0"/>
              <a:t>Wie</a:t>
            </a:r>
            <a:r>
              <a:rPr lang="de-DE" sz="700" dirty="0"/>
              <a:t>, Wann, </a:t>
            </a:r>
            <a:r>
              <a:rPr lang="de-DE" sz="700" b="1" dirty="0"/>
              <a:t>Wo</a:t>
            </a:r>
            <a:r>
              <a:rPr lang="de-DE" sz="700" dirty="0"/>
              <a:t>, </a:t>
            </a:r>
            <a:r>
              <a:rPr lang="de-DE" sz="700" b="1" dirty="0"/>
              <a:t>Wozu</a:t>
            </a:r>
            <a:r>
              <a:rPr lang="de-DE" sz="700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de-DE" sz="70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700" u="sng" dirty="0"/>
              <a:t>Erweitert: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700" dirty="0"/>
              <a:t>Durchzuführende Maßnahmen,</a:t>
            </a:r>
            <a:br>
              <a:rPr lang="de-DE" sz="700" dirty="0"/>
            </a:br>
            <a:r>
              <a:rPr lang="de-DE" sz="700" dirty="0"/>
              <a:t>Einzusetzende Kräfte und Mittel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700" dirty="0"/>
              <a:t>Ordnung des Raumes, Schwerpunkt, Reserven</a:t>
            </a:r>
            <a:r>
              <a:rPr lang="de-DE" sz="600" dirty="0"/>
              <a:t>, Bereitstellungsräume, Sammelstellen, Absperrmaßnahmen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DF87721-ABB9-4D56-B9C4-C981C9E6767B}"/>
              </a:ext>
            </a:extLst>
          </p:cNvPr>
          <p:cNvSpPr/>
          <p:nvPr/>
        </p:nvSpPr>
        <p:spPr>
          <a:xfrm>
            <a:off x="-194" y="1458584"/>
            <a:ext cx="198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69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F49FB13-C8C1-4892-8A04-B1EE53C8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AAAACEEE </a:t>
            </a:r>
            <a:r>
              <a:rPr lang="de-DE" b="0" dirty="0"/>
              <a:t>- Gefahren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B8ED28C2-E57F-4F27-BE85-3BEDE4B01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411933"/>
              </p:ext>
            </p:extLst>
          </p:nvPr>
        </p:nvGraphicFramePr>
        <p:xfrm>
          <a:off x="71438" y="431800"/>
          <a:ext cx="1836000" cy="244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44">
                  <a:extLst>
                    <a:ext uri="{9D8B030D-6E8A-4147-A177-3AD203B41FA5}">
                      <a16:colId xmlns:a16="http://schemas.microsoft.com/office/drawing/2014/main" val="3449742132"/>
                    </a:ext>
                  </a:extLst>
                </a:gridCol>
                <a:gridCol w="213426">
                  <a:extLst>
                    <a:ext uri="{9D8B030D-6E8A-4147-A177-3AD203B41FA5}">
                      <a16:colId xmlns:a16="http://schemas.microsoft.com/office/drawing/2014/main" val="3594380654"/>
                    </a:ext>
                  </a:extLst>
                </a:gridCol>
                <a:gridCol w="213426">
                  <a:extLst>
                    <a:ext uri="{9D8B030D-6E8A-4147-A177-3AD203B41FA5}">
                      <a16:colId xmlns:a16="http://schemas.microsoft.com/office/drawing/2014/main" val="2089760965"/>
                    </a:ext>
                  </a:extLst>
                </a:gridCol>
                <a:gridCol w="213426">
                  <a:extLst>
                    <a:ext uri="{9D8B030D-6E8A-4147-A177-3AD203B41FA5}">
                      <a16:colId xmlns:a16="http://schemas.microsoft.com/office/drawing/2014/main" val="2879348831"/>
                    </a:ext>
                  </a:extLst>
                </a:gridCol>
                <a:gridCol w="213426">
                  <a:extLst>
                    <a:ext uri="{9D8B030D-6E8A-4147-A177-3AD203B41FA5}">
                      <a16:colId xmlns:a16="http://schemas.microsoft.com/office/drawing/2014/main" val="3147651174"/>
                    </a:ext>
                  </a:extLst>
                </a:gridCol>
                <a:gridCol w="213426">
                  <a:extLst>
                    <a:ext uri="{9D8B030D-6E8A-4147-A177-3AD203B41FA5}">
                      <a16:colId xmlns:a16="http://schemas.microsoft.com/office/drawing/2014/main" val="1161960794"/>
                    </a:ext>
                  </a:extLst>
                </a:gridCol>
                <a:gridCol w="213426">
                  <a:extLst>
                    <a:ext uri="{9D8B030D-6E8A-4147-A177-3AD203B41FA5}">
                      <a16:colId xmlns:a16="http://schemas.microsoft.com/office/drawing/2014/main" val="3102863193"/>
                    </a:ext>
                  </a:extLst>
                </a:gridCol>
              </a:tblGrid>
              <a:tr h="397478">
                <a:tc>
                  <a:txBody>
                    <a:bodyPr/>
                    <a:lstStyle/>
                    <a:p>
                      <a:endParaRPr lang="de-DE" sz="5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Mensch</a:t>
                      </a:r>
                    </a:p>
                  </a:txBody>
                  <a:tcPr marL="0" marR="0" marT="36000" marB="3600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Tier</a:t>
                      </a:r>
                    </a:p>
                  </a:txBody>
                  <a:tcPr marL="0" marR="0" marT="36000" marB="3600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Umwelt</a:t>
                      </a:r>
                    </a:p>
                  </a:txBody>
                  <a:tcPr marL="0" marR="0" marT="36000" marB="3600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Sachen</a:t>
                      </a:r>
                    </a:p>
                  </a:txBody>
                  <a:tcPr marL="0" marR="0" marT="36000" marB="3600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Kräfte</a:t>
                      </a:r>
                    </a:p>
                  </a:txBody>
                  <a:tcPr marL="0" marR="0" marT="36000" marB="3600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Gerät</a:t>
                      </a:r>
                    </a:p>
                  </a:txBody>
                  <a:tcPr marL="0" marR="0" marT="36000" marB="3600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230819"/>
                  </a:ext>
                </a:extLst>
              </a:tr>
              <a:tr h="227836">
                <a:tc>
                  <a:txBody>
                    <a:bodyPr/>
                    <a:lstStyle/>
                    <a:p>
                      <a:pPr algn="r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Atemgifte</a:t>
                      </a:r>
                      <a:br>
                        <a:rPr lang="de-DE" sz="600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Atemnot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539117"/>
                  </a:ext>
                </a:extLst>
              </a:tr>
              <a:tr h="227836">
                <a:tc>
                  <a:txBody>
                    <a:bodyPr/>
                    <a:lstStyle/>
                    <a:p>
                      <a:pPr algn="r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Angst-</a:t>
                      </a:r>
                      <a:br>
                        <a:rPr lang="de-DE" sz="600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reaktion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179470"/>
                  </a:ext>
                </a:extLst>
              </a:tr>
              <a:tr h="227836">
                <a:tc>
                  <a:txBody>
                    <a:bodyPr/>
                    <a:lstStyle/>
                    <a:p>
                      <a:pPr algn="r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Ausbreitung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403039"/>
                  </a:ext>
                </a:extLst>
              </a:tr>
              <a:tr h="227836">
                <a:tc>
                  <a:txBody>
                    <a:bodyPr/>
                    <a:lstStyle/>
                    <a:p>
                      <a:pPr algn="r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Atomare Strahlung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157255"/>
                  </a:ext>
                </a:extLst>
              </a:tr>
              <a:tr h="227836">
                <a:tc>
                  <a:txBody>
                    <a:bodyPr/>
                    <a:lstStyle/>
                    <a:p>
                      <a:pPr algn="r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Chemische Stoffe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34596"/>
                  </a:ext>
                </a:extLst>
              </a:tr>
              <a:tr h="227836">
                <a:tc>
                  <a:txBody>
                    <a:bodyPr/>
                    <a:lstStyle/>
                    <a:p>
                      <a:pPr algn="r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Erkrankung</a:t>
                      </a:r>
                      <a:br>
                        <a:rPr lang="de-DE" sz="600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Verletzung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63609"/>
                  </a:ext>
                </a:extLst>
              </a:tr>
              <a:tr h="227836">
                <a:tc>
                  <a:txBody>
                    <a:bodyPr/>
                    <a:lstStyle/>
                    <a:p>
                      <a:pPr algn="r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Explosion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010158"/>
                  </a:ext>
                </a:extLst>
              </a:tr>
              <a:tr h="227836">
                <a:tc>
                  <a:txBody>
                    <a:bodyPr/>
                    <a:lstStyle/>
                    <a:p>
                      <a:pPr algn="r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Einsturz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3395"/>
                  </a:ext>
                </a:extLst>
              </a:tr>
              <a:tr h="227836">
                <a:tc>
                  <a:txBody>
                    <a:bodyPr/>
                    <a:lstStyle/>
                    <a:p>
                      <a:pPr algn="r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Elektrizität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88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39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968747-861A-4507-BD29-ED04860A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Meldung, LAD</a:t>
            </a:r>
            <a:br>
              <a:rPr lang="de-DE" dirty="0"/>
            </a:br>
            <a:r>
              <a:rPr lang="de-DE" dirty="0"/>
              <a:t>Einzelauftrag</a:t>
            </a:r>
            <a:endParaRPr lang="de-DE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7A2C8-80E8-4142-8D6B-BF20FD35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MELDEN</a:t>
            </a:r>
            <a:r>
              <a:rPr lang="de-DE" dirty="0"/>
              <a:t> (Meldung)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700" b="1" dirty="0"/>
              <a:t>M</a:t>
            </a:r>
            <a:r>
              <a:rPr lang="de-DE" sz="700" dirty="0"/>
              <a:t>eldender</a:t>
            </a:r>
            <a:br>
              <a:rPr lang="de-DE" sz="700" dirty="0"/>
            </a:br>
            <a:r>
              <a:rPr lang="de-DE" sz="700" b="1" dirty="0"/>
              <a:t>E</a:t>
            </a:r>
            <a:r>
              <a:rPr lang="de-DE" sz="700" dirty="0"/>
              <a:t>insatzort</a:t>
            </a:r>
            <a:br>
              <a:rPr lang="de-DE" sz="700" dirty="0"/>
            </a:br>
            <a:r>
              <a:rPr lang="de-DE" sz="700" b="1" dirty="0"/>
              <a:t>L</a:t>
            </a:r>
            <a:r>
              <a:rPr lang="de-DE" sz="700" dirty="0"/>
              <a:t>age</a:t>
            </a:r>
            <a:br>
              <a:rPr lang="de-DE" sz="700" dirty="0"/>
            </a:br>
            <a:r>
              <a:rPr lang="de-DE" sz="700" b="1" dirty="0"/>
              <a:t>D</a:t>
            </a:r>
            <a:r>
              <a:rPr lang="de-DE" sz="700" dirty="0"/>
              <a:t>urchgeführte Maßnahmen</a:t>
            </a:r>
            <a:br>
              <a:rPr lang="de-DE" sz="700" dirty="0"/>
            </a:br>
            <a:r>
              <a:rPr lang="de-DE" sz="700" b="1" dirty="0"/>
              <a:t>E</a:t>
            </a:r>
            <a:r>
              <a:rPr lang="de-DE" sz="700" dirty="0"/>
              <a:t>ingesetzte Kräfte</a:t>
            </a:r>
            <a:br>
              <a:rPr lang="de-DE" sz="700" dirty="0"/>
            </a:br>
            <a:r>
              <a:rPr lang="de-DE" sz="700" b="1" dirty="0"/>
              <a:t>N</a:t>
            </a:r>
            <a:r>
              <a:rPr lang="de-DE" sz="700" dirty="0"/>
              <a:t>achforderungen</a:t>
            </a: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sz="700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LAD </a:t>
            </a:r>
            <a:r>
              <a:rPr lang="de-DE" dirty="0"/>
              <a:t>(Gruppenbefehl)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700" dirty="0"/>
              <a:t>Lage			</a:t>
            </a:r>
            <a:r>
              <a:rPr lang="de-DE" sz="600" dirty="0"/>
              <a:t>kurz, prägnant</a:t>
            </a:r>
            <a:br>
              <a:rPr lang="de-DE" sz="700" dirty="0"/>
            </a:br>
            <a:r>
              <a:rPr lang="de-DE" sz="700" dirty="0"/>
              <a:t>Absicht			</a:t>
            </a:r>
            <a:r>
              <a:rPr lang="de-DE" sz="600" dirty="0"/>
              <a:t>eigene Absicht</a:t>
            </a:r>
            <a:br>
              <a:rPr lang="de-DE" sz="700" dirty="0"/>
            </a:br>
            <a:r>
              <a:rPr lang="de-DE" sz="700" dirty="0"/>
              <a:t>Durchführung	</a:t>
            </a:r>
            <a:r>
              <a:rPr lang="de-DE" sz="600" dirty="0"/>
              <a:t>(Einzel-)Aufträge</a:t>
            </a:r>
            <a:endParaRPr lang="de-DE" sz="700" dirty="0"/>
          </a:p>
          <a:p>
            <a:pPr marL="0" indent="0">
              <a:lnSpc>
                <a:spcPct val="100000"/>
              </a:lnSpc>
              <a:buNone/>
            </a:pPr>
            <a:endParaRPr lang="de-DE" sz="700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Einzelauftrag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700" dirty="0"/>
              <a:t>Einheit		</a:t>
            </a:r>
            <a:r>
              <a:rPr lang="de-DE" sz="600" i="1" dirty="0"/>
              <a:t>mindestens</a:t>
            </a:r>
            <a:br>
              <a:rPr lang="de-DE" sz="700" dirty="0"/>
            </a:br>
            <a:r>
              <a:rPr lang="de-DE" sz="700" dirty="0"/>
              <a:t>Auftrag		</a:t>
            </a:r>
            <a:r>
              <a:rPr lang="de-DE" sz="600" i="1" dirty="0"/>
              <a:t>mindestens</a:t>
            </a:r>
            <a:br>
              <a:rPr lang="de-DE" sz="700" dirty="0"/>
            </a:br>
            <a:r>
              <a:rPr lang="de-DE" sz="700" dirty="0"/>
              <a:t>Ziel</a:t>
            </a:r>
            <a:br>
              <a:rPr lang="de-DE" sz="700" dirty="0"/>
            </a:br>
            <a:r>
              <a:rPr lang="de-DE" sz="700" dirty="0"/>
              <a:t>Mittel</a:t>
            </a:r>
            <a:br>
              <a:rPr lang="de-DE" sz="700" dirty="0"/>
            </a:br>
            <a:r>
              <a:rPr lang="de-DE" sz="700" dirty="0"/>
              <a:t>Weg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7AC7057-A6AF-4B25-A53C-911B2AF62381}"/>
              </a:ext>
            </a:extLst>
          </p:cNvPr>
          <p:cNvSpPr/>
          <p:nvPr/>
        </p:nvSpPr>
        <p:spPr>
          <a:xfrm>
            <a:off x="0" y="1321670"/>
            <a:ext cx="198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C2776DB-E7A3-4F80-89E7-EAB8C5A60F18}"/>
              </a:ext>
            </a:extLst>
          </p:cNvPr>
          <p:cNvSpPr/>
          <p:nvPr/>
        </p:nvSpPr>
        <p:spPr>
          <a:xfrm>
            <a:off x="0" y="1949950"/>
            <a:ext cx="198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20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F49FB13-C8C1-4892-8A04-B1EE53C8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LADEF</a:t>
            </a:r>
            <a:br>
              <a:rPr lang="de-DE" dirty="0"/>
            </a:br>
            <a:r>
              <a:rPr lang="de-DE" b="0" dirty="0"/>
              <a:t>vorbereiteter Befehl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82E024C-C27E-46CA-AB8C-57E32C2C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431999"/>
            <a:ext cx="1835612" cy="2457896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sz="700" dirty="0"/>
              <a:t>- EL/ZF vor Einsatz 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Lage</a:t>
            </a:r>
            <a:br>
              <a:rPr lang="de-DE" b="1" dirty="0"/>
            </a:br>
            <a:r>
              <a:rPr lang="de-DE" sz="700" dirty="0"/>
              <a:t>Allgemeine Lage, </a:t>
            </a:r>
            <a:br>
              <a:rPr lang="de-DE" sz="700" dirty="0"/>
            </a:br>
            <a:r>
              <a:rPr lang="de-DE" sz="700" dirty="0"/>
              <a:t>Schadenlage, </a:t>
            </a:r>
            <a:br>
              <a:rPr lang="de-DE" sz="700" dirty="0"/>
            </a:br>
            <a:r>
              <a:rPr lang="de-DE" sz="700" dirty="0"/>
              <a:t>Eigene Lage</a:t>
            </a:r>
            <a:endParaRPr lang="de-DE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Auftrag</a:t>
            </a:r>
            <a:br>
              <a:rPr lang="de-DE" b="1" dirty="0"/>
            </a:br>
            <a:r>
              <a:rPr lang="de-DE" sz="700" dirty="0"/>
              <a:t>Erhaltener Auftrag</a:t>
            </a:r>
            <a:endParaRPr lang="de-DE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Durchführung</a:t>
            </a:r>
            <a:br>
              <a:rPr lang="de-DE" b="1" dirty="0"/>
            </a:br>
            <a:r>
              <a:rPr lang="de-DE" sz="700" dirty="0"/>
              <a:t>Eigene Absicht, </a:t>
            </a:r>
            <a:br>
              <a:rPr lang="de-DE" sz="700" dirty="0"/>
            </a:br>
            <a:r>
              <a:rPr lang="de-DE" sz="700" dirty="0"/>
              <a:t>Einzelaufträge</a:t>
            </a:r>
            <a:endParaRPr lang="de-DE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Einsatzunterstützung</a:t>
            </a:r>
            <a:br>
              <a:rPr lang="de-DE" b="1" dirty="0"/>
            </a:br>
            <a:r>
              <a:rPr lang="de-DE" sz="700" dirty="0"/>
              <a:t>Verpflegung, </a:t>
            </a:r>
            <a:br>
              <a:rPr lang="de-DE" sz="700" dirty="0"/>
            </a:br>
            <a:r>
              <a:rPr lang="de-DE" sz="700" dirty="0"/>
              <a:t>Betriebsstoffe, </a:t>
            </a:r>
            <a:br>
              <a:rPr lang="de-DE" sz="700" dirty="0"/>
            </a:br>
            <a:r>
              <a:rPr lang="de-DE" sz="700" dirty="0"/>
              <a:t>Materialerhaltung, </a:t>
            </a:r>
            <a:br>
              <a:rPr lang="de-DE" sz="700" dirty="0"/>
            </a:br>
            <a:r>
              <a:rPr lang="de-DE" sz="700" dirty="0"/>
              <a:t>Medizinische Versorgung</a:t>
            </a:r>
            <a:endParaRPr lang="de-DE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Führung und Kommunikation</a:t>
            </a:r>
            <a:br>
              <a:rPr lang="de-DE" b="1" dirty="0"/>
            </a:br>
            <a:r>
              <a:rPr lang="de-DE" sz="700" dirty="0"/>
              <a:t>Komm.-Verbindungen &amp; Meldewesen,</a:t>
            </a:r>
            <a:r>
              <a:rPr lang="de-DE" sz="700" b="1" dirty="0"/>
              <a:t> </a:t>
            </a:r>
            <a:r>
              <a:rPr lang="de-DE" sz="700" dirty="0"/>
              <a:t>Meldeköpfe, </a:t>
            </a:r>
            <a:br>
              <a:rPr lang="de-DE" sz="700" dirty="0"/>
            </a:br>
            <a:r>
              <a:rPr lang="de-DE" sz="700" dirty="0"/>
              <a:t>Befehlsstellen, </a:t>
            </a:r>
            <a:br>
              <a:rPr lang="de-DE" sz="700" dirty="0"/>
            </a:br>
            <a:r>
              <a:rPr lang="de-DE" sz="700" dirty="0"/>
              <a:t>Standort der </a:t>
            </a:r>
            <a:r>
              <a:rPr lang="de-DE" sz="700" dirty="0" err="1"/>
              <a:t>Fü</a:t>
            </a:r>
            <a:r>
              <a:rPr lang="de-DE" sz="700" dirty="0"/>
              <a:t>.-Kraft/Befehlsstelle </a:t>
            </a:r>
          </a:p>
        </p:txBody>
      </p:sp>
    </p:spTree>
    <p:extLst>
      <p:ext uri="{BB962C8B-B14F-4D97-AF65-F5344CB8AC3E}">
        <p14:creationId xmlns:p14="http://schemas.microsoft.com/office/powerpoint/2010/main" val="243018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F49FB13-C8C1-4892-8A04-B1EE53C8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SchNEE</a:t>
            </a:r>
            <a:br>
              <a:rPr lang="de-DE" dirty="0"/>
            </a:br>
            <a:r>
              <a:rPr lang="de-DE" b="0" dirty="0"/>
              <a:t>Einsatzbefehl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82E024C-C27E-46CA-AB8C-57E32C2C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sz="700" dirty="0"/>
              <a:t>- EL/ZF während laufender Lage 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Schadenlage</a:t>
            </a:r>
            <a:br>
              <a:rPr lang="de-DE" b="1" dirty="0"/>
            </a:br>
            <a:r>
              <a:rPr lang="de-DE" sz="700" dirty="0"/>
              <a:t>Schaden und Gefahr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Nachbarn</a:t>
            </a:r>
            <a:br>
              <a:rPr lang="de-DE" b="1" dirty="0"/>
            </a:br>
            <a:r>
              <a:rPr lang="de-DE" sz="700" dirty="0"/>
              <a:t>Weitere Kräfte (EA, Anrückend, …)</a:t>
            </a:r>
            <a:endParaRPr lang="de-DE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Entschluss</a:t>
            </a:r>
            <a:br>
              <a:rPr lang="de-DE" b="1" dirty="0"/>
            </a:br>
            <a:r>
              <a:rPr lang="de-DE" sz="700" dirty="0"/>
              <a:t>Eigene Absicht</a:t>
            </a:r>
            <a:endParaRPr lang="de-DE" sz="7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Einzelaufträge</a:t>
            </a:r>
            <a:br>
              <a:rPr lang="de-DE" b="1" dirty="0"/>
            </a:br>
            <a:r>
              <a:rPr lang="de-DE" sz="700" dirty="0"/>
              <a:t>Aufträge für nachgeordnete Kräfte, (Einzel- oder Gesamtbefehl)</a:t>
            </a:r>
            <a:endParaRPr lang="de-DE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Eigener Standort</a:t>
            </a:r>
            <a:br>
              <a:rPr lang="de-DE" b="1" dirty="0"/>
            </a:br>
            <a:r>
              <a:rPr lang="de-DE" sz="700" dirty="0"/>
              <a:t>Kurz, aber eindeutig!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25803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800" dirty="0"/>
              <a:t>CRM-Leitsätze</a:t>
            </a:r>
            <a:br>
              <a:rPr lang="de-DE" sz="800" dirty="0"/>
            </a:br>
            <a:r>
              <a:rPr lang="de-DE" sz="700" b="0" dirty="0"/>
              <a:t>Crew Ressource Management</a:t>
            </a:r>
            <a:endParaRPr lang="de-DE" sz="800" b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05AF0A7-5CE7-457C-B78A-79F4A377B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431999"/>
            <a:ext cx="1835612" cy="2339275"/>
          </a:xfrm>
        </p:spPr>
        <p:txBody>
          <a:bodyPr>
            <a:normAutofit fontScale="92500" lnSpcReduction="20000"/>
          </a:bodyPr>
          <a:lstStyle/>
          <a:p>
            <a:pPr marL="144000" indent="-144000">
              <a:lnSpc>
                <a:spcPct val="11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de-DE" sz="700" dirty="0"/>
              <a:t>Kenne deine Arbeitsumgebung.</a:t>
            </a:r>
          </a:p>
          <a:p>
            <a:pPr marL="144000" indent="-144000">
              <a:lnSpc>
                <a:spcPct val="11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de-DE" sz="700" dirty="0"/>
              <a:t>Antizipiere und plane voraus.</a:t>
            </a:r>
          </a:p>
          <a:p>
            <a:pPr marL="144000" indent="-144000">
              <a:lnSpc>
                <a:spcPct val="11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de-DE" sz="700" dirty="0"/>
              <a:t>Fordere Hilfe an, lieber früh als spät.</a:t>
            </a:r>
          </a:p>
          <a:p>
            <a:pPr marL="144000" indent="-144000">
              <a:lnSpc>
                <a:spcPct val="11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de-DE" sz="700" dirty="0"/>
              <a:t>Übernimm die Führungsrolle oder sei ein gutes Teammitglied mit Beharrlichkeit</a:t>
            </a:r>
          </a:p>
          <a:p>
            <a:pPr marL="144000" indent="-144000">
              <a:lnSpc>
                <a:spcPct val="11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de-DE" sz="700" dirty="0"/>
              <a:t>Verteile die Arbeitsbelastung. </a:t>
            </a:r>
            <a:br>
              <a:rPr lang="de-DE" sz="700" dirty="0"/>
            </a:br>
            <a:r>
              <a:rPr lang="de-DE" sz="700" i="1" dirty="0"/>
              <a:t>10-for-10</a:t>
            </a:r>
            <a:endParaRPr lang="de-DE" sz="700" dirty="0"/>
          </a:p>
          <a:p>
            <a:pPr marL="144000" indent="-144000">
              <a:lnSpc>
                <a:spcPct val="11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de-DE" sz="700" dirty="0"/>
              <a:t>Mobilisiere alle verfügbaren Ressourcen </a:t>
            </a:r>
            <a:br>
              <a:rPr lang="de-DE" sz="700" dirty="0"/>
            </a:br>
            <a:r>
              <a:rPr lang="de-DE" sz="700" dirty="0"/>
              <a:t>(Personen und Technik).</a:t>
            </a:r>
          </a:p>
          <a:p>
            <a:pPr marL="144000" indent="-144000">
              <a:lnSpc>
                <a:spcPct val="11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de-DE" sz="700" dirty="0"/>
              <a:t>Kommuniziere sicher und effektiv – </a:t>
            </a:r>
            <a:br>
              <a:rPr lang="de-DE" sz="700" dirty="0"/>
            </a:br>
            <a:r>
              <a:rPr lang="de-DE" sz="700" dirty="0"/>
              <a:t>sag was Dich bewegt.</a:t>
            </a:r>
          </a:p>
          <a:p>
            <a:pPr marL="144000" indent="-144000">
              <a:lnSpc>
                <a:spcPct val="11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de-DE" sz="700" dirty="0"/>
              <a:t>Beachte und verwende alle vorhandenen Informationen.</a:t>
            </a:r>
          </a:p>
          <a:p>
            <a:pPr marL="144000" indent="-144000">
              <a:lnSpc>
                <a:spcPct val="11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de-DE" sz="700" dirty="0"/>
              <a:t>Verhindere und erkenne Fixierungsfehler.</a:t>
            </a:r>
          </a:p>
          <a:p>
            <a:pPr marL="144000" indent="-144000">
              <a:lnSpc>
                <a:spcPct val="11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de-DE" sz="700" dirty="0"/>
              <a:t>Habe Zweifel und überprüfe genau. </a:t>
            </a:r>
            <a:br>
              <a:rPr lang="de-DE" sz="700" dirty="0"/>
            </a:br>
            <a:r>
              <a:rPr lang="de-DE" sz="700" dirty="0"/>
              <a:t>(„double check“, nie etwas annehmen)</a:t>
            </a:r>
          </a:p>
          <a:p>
            <a:pPr marL="144000" indent="-144000">
              <a:lnSpc>
                <a:spcPct val="11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de-DE" sz="700" dirty="0"/>
              <a:t>Verwende Merkhilfen und schlage nach.</a:t>
            </a:r>
          </a:p>
          <a:p>
            <a:pPr marL="144000" indent="-144000">
              <a:lnSpc>
                <a:spcPct val="11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de-DE" sz="700" dirty="0"/>
              <a:t>Reevaluiere die Situation immer wieder. </a:t>
            </a:r>
            <a:br>
              <a:rPr lang="de-DE" sz="700" dirty="0"/>
            </a:br>
            <a:r>
              <a:rPr lang="de-DE" sz="700" i="1" dirty="0"/>
              <a:t>10-for-10</a:t>
            </a:r>
          </a:p>
          <a:p>
            <a:pPr marL="144000" indent="-144000">
              <a:lnSpc>
                <a:spcPct val="11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de-DE" sz="700" dirty="0"/>
              <a:t>Achte auf gute Teamarbeit – andere unterstützen und sich koordinieren.</a:t>
            </a:r>
          </a:p>
          <a:p>
            <a:pPr marL="144000" indent="-144000">
              <a:lnSpc>
                <a:spcPct val="11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de-DE" sz="700" dirty="0"/>
              <a:t>Lenke deine Aufmerksamkeit bewusst.</a:t>
            </a:r>
          </a:p>
          <a:p>
            <a:pPr marL="144000" indent="-144000">
              <a:lnSpc>
                <a:spcPct val="11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de-DE" sz="700" dirty="0"/>
              <a:t>Setze Prioritäten dynamisch.</a:t>
            </a:r>
          </a:p>
        </p:txBody>
      </p:sp>
    </p:spTree>
    <p:extLst>
      <p:ext uri="{BB962C8B-B14F-4D97-AF65-F5344CB8AC3E}">
        <p14:creationId xmlns:p14="http://schemas.microsoft.com/office/powerpoint/2010/main" val="312364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71999" y="431768"/>
            <a:ext cx="1836000" cy="2435758"/>
          </a:xfrm>
          <a:ln>
            <a:noFill/>
          </a:ln>
        </p:spPr>
        <p:txBody>
          <a:bodyPr lIns="36000" tIns="36000" rIns="36000" bIns="36000" anchor="t">
            <a:noAutofit/>
          </a:bodyPr>
          <a:lstStyle/>
          <a:p>
            <a:pPr marL="0" indent="0">
              <a:buNone/>
              <a:tabLst>
                <a:tab pos="357188" algn="l"/>
                <a:tab pos="538163" algn="l"/>
              </a:tabLst>
            </a:pPr>
            <a:r>
              <a:rPr lang="de-DE" sz="700" b="1" dirty="0"/>
              <a:t>10-for-10, </a:t>
            </a:r>
            <a:r>
              <a:rPr lang="de-DE" sz="600" dirty="0"/>
              <a:t>10 </a:t>
            </a:r>
            <a:r>
              <a:rPr lang="de-DE" sz="600" dirty="0" err="1"/>
              <a:t>seconds</a:t>
            </a:r>
            <a:r>
              <a:rPr lang="de-DE" sz="600" dirty="0"/>
              <a:t> </a:t>
            </a:r>
            <a:r>
              <a:rPr lang="de-DE" sz="600" dirty="0" err="1"/>
              <a:t>for</a:t>
            </a:r>
            <a:r>
              <a:rPr lang="de-DE" sz="600" dirty="0"/>
              <a:t> 10 </a:t>
            </a:r>
            <a:r>
              <a:rPr lang="de-DE" sz="600" dirty="0" err="1"/>
              <a:t>minutes</a:t>
            </a:r>
            <a:endParaRPr lang="de-DE" sz="700" dirty="0"/>
          </a:p>
          <a:p>
            <a:pPr marL="0" indent="0">
              <a:buNone/>
              <a:tabLst>
                <a:tab pos="357188" algn="l"/>
                <a:tab pos="538163" algn="l"/>
              </a:tabLst>
            </a:pPr>
            <a:r>
              <a:rPr lang="de-DE" sz="600" dirty="0"/>
              <a:t>	</a:t>
            </a:r>
            <a:r>
              <a:rPr lang="de-DE" sz="700" dirty="0"/>
              <a:t>Diagnosis? Problem?</a:t>
            </a:r>
          </a:p>
          <a:p>
            <a:pPr marL="0" indent="0">
              <a:buNone/>
              <a:tabLst>
                <a:tab pos="357188" algn="l"/>
                <a:tab pos="538163" algn="l"/>
              </a:tabLst>
            </a:pPr>
            <a:r>
              <a:rPr lang="de-DE" sz="700" dirty="0"/>
              <a:t>	STOP </a:t>
            </a:r>
            <a:r>
              <a:rPr lang="de-DE" sz="700" dirty="0" err="1"/>
              <a:t>for</a:t>
            </a:r>
            <a:r>
              <a:rPr lang="de-DE" sz="700" dirty="0"/>
              <a:t> 10 </a:t>
            </a:r>
            <a:r>
              <a:rPr lang="de-DE" sz="700" dirty="0" err="1"/>
              <a:t>seconds</a:t>
            </a:r>
            <a:endParaRPr lang="de-DE" sz="700" dirty="0"/>
          </a:p>
          <a:p>
            <a:pPr marL="0" indent="0">
              <a:buNone/>
              <a:tabLst>
                <a:tab pos="357188" algn="l"/>
                <a:tab pos="538163" algn="l"/>
              </a:tabLst>
            </a:pPr>
            <a:r>
              <a:rPr lang="de-DE" sz="700" dirty="0"/>
              <a:t>	FOR-DEC</a:t>
            </a:r>
          </a:p>
          <a:p>
            <a:pPr marL="0" indent="0">
              <a:buNone/>
              <a:tabLst>
                <a:tab pos="357188" algn="l"/>
                <a:tab pos="538163" algn="l"/>
              </a:tabLst>
            </a:pPr>
            <a:r>
              <a:rPr lang="de-DE" sz="700" dirty="0"/>
              <a:t>	</a:t>
            </a:r>
            <a:r>
              <a:rPr lang="de-DE" sz="600" i="1" dirty="0"/>
              <a:t>Handeln</a:t>
            </a:r>
            <a:endParaRPr lang="de-DE" sz="700" i="1" dirty="0"/>
          </a:p>
          <a:p>
            <a:pPr marL="0" indent="0">
              <a:buNone/>
              <a:tabLst>
                <a:tab pos="357188" algn="l"/>
                <a:tab pos="538163" algn="l"/>
              </a:tabLst>
            </a:pPr>
            <a:endParaRPr lang="de-DE" sz="600" dirty="0"/>
          </a:p>
          <a:p>
            <a:pPr marL="0" indent="0">
              <a:buFont typeface="Arial" panose="020B0604020202020204" pitchFamily="34" charset="0"/>
              <a:buNone/>
              <a:tabLst>
                <a:tab pos="357188" algn="l"/>
                <a:tab pos="538163" algn="l"/>
              </a:tabLst>
            </a:pPr>
            <a:r>
              <a:rPr lang="de-DE" sz="700" b="1" dirty="0"/>
              <a:t>FOR-DEC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357188" algn="l"/>
                <a:tab pos="538163" algn="l"/>
              </a:tabLst>
            </a:pPr>
            <a:r>
              <a:rPr lang="de-DE" sz="600" dirty="0"/>
              <a:t>	</a:t>
            </a:r>
            <a:r>
              <a:rPr lang="de-DE" sz="700" dirty="0"/>
              <a:t>Facts, Options</a:t>
            </a:r>
            <a:br>
              <a:rPr lang="de-DE" sz="700" dirty="0"/>
            </a:br>
            <a:r>
              <a:rPr lang="de-DE" sz="700" dirty="0"/>
              <a:t>	</a:t>
            </a:r>
            <a:r>
              <a:rPr lang="de-DE" sz="700" dirty="0" err="1"/>
              <a:t>Risks</a:t>
            </a:r>
            <a:r>
              <a:rPr lang="de-DE" sz="700" dirty="0"/>
              <a:t> and Benefits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357188" algn="l"/>
                <a:tab pos="538163" algn="l"/>
              </a:tabLst>
            </a:pPr>
            <a:r>
              <a:rPr lang="de-DE" sz="700" dirty="0"/>
              <a:t>	</a:t>
            </a:r>
            <a:r>
              <a:rPr lang="de-DE" sz="700" dirty="0" err="1"/>
              <a:t>Decision</a:t>
            </a:r>
            <a:r>
              <a:rPr lang="de-DE" sz="700" dirty="0"/>
              <a:t>, </a:t>
            </a:r>
            <a:r>
              <a:rPr lang="de-DE" sz="700" dirty="0" err="1"/>
              <a:t>Execution</a:t>
            </a:r>
            <a:br>
              <a:rPr lang="de-DE" sz="700" dirty="0"/>
            </a:br>
            <a:r>
              <a:rPr lang="de-DE" sz="700" dirty="0"/>
              <a:t>	Check and Control</a:t>
            </a:r>
            <a:endParaRPr lang="de-DE" sz="600" dirty="0"/>
          </a:p>
          <a:p>
            <a:pPr marL="0" indent="0">
              <a:buNone/>
              <a:tabLst>
                <a:tab pos="357188" algn="l"/>
                <a:tab pos="538163" algn="l"/>
              </a:tabLst>
            </a:pPr>
            <a:endParaRPr lang="de-DE" sz="600" dirty="0"/>
          </a:p>
          <a:p>
            <a:pPr marL="0" indent="0">
              <a:buNone/>
              <a:tabLst>
                <a:tab pos="357188" algn="l"/>
                <a:tab pos="538163" algn="l"/>
              </a:tabLst>
            </a:pPr>
            <a:endParaRPr lang="de-DE" sz="600" dirty="0"/>
          </a:p>
          <a:p>
            <a:pPr marL="0" indent="0">
              <a:buNone/>
              <a:tabLst>
                <a:tab pos="357188" algn="l"/>
                <a:tab pos="538163" algn="l"/>
              </a:tabLst>
            </a:pPr>
            <a:endParaRPr lang="de-DE" sz="600" dirty="0"/>
          </a:p>
          <a:p>
            <a:pPr marL="0" indent="0">
              <a:buNone/>
              <a:tabLst>
                <a:tab pos="357188" algn="l"/>
                <a:tab pos="538163" algn="l"/>
              </a:tabLst>
            </a:pPr>
            <a:endParaRPr lang="de-DE" sz="600" dirty="0"/>
          </a:p>
          <a:p>
            <a:pPr marL="0" indent="0">
              <a:buNone/>
              <a:tabLst>
                <a:tab pos="357188" algn="l"/>
                <a:tab pos="538163" algn="l"/>
              </a:tabLst>
            </a:pPr>
            <a:endParaRPr lang="de-DE" sz="600" dirty="0"/>
          </a:p>
          <a:p>
            <a:pPr marL="0" indent="0">
              <a:buNone/>
              <a:tabLst>
                <a:tab pos="357188" algn="l"/>
                <a:tab pos="538163" algn="l"/>
              </a:tabLst>
            </a:pPr>
            <a:endParaRPr lang="de-DE" sz="600" dirty="0"/>
          </a:p>
          <a:p>
            <a:pPr marL="0" indent="0">
              <a:buNone/>
              <a:tabLst>
                <a:tab pos="357188" algn="l"/>
                <a:tab pos="538163" algn="l"/>
              </a:tabLst>
            </a:pPr>
            <a:endParaRPr lang="de-DE" sz="600" dirty="0"/>
          </a:p>
          <a:p>
            <a:pPr marL="0" indent="0">
              <a:buNone/>
              <a:tabLst>
                <a:tab pos="357188" algn="l"/>
                <a:tab pos="538163" algn="l"/>
              </a:tabLst>
            </a:pPr>
            <a:endParaRPr lang="de-DE" sz="600" dirty="0"/>
          </a:p>
          <a:p>
            <a:pPr marL="0" indent="0">
              <a:buFont typeface="Arial" panose="020B0604020202020204" pitchFamily="34" charset="0"/>
              <a:buNone/>
              <a:tabLst>
                <a:tab pos="357188" algn="l"/>
                <a:tab pos="538163" algn="l"/>
              </a:tabLst>
            </a:pPr>
            <a:r>
              <a:rPr lang="de-DE" sz="700" b="1" dirty="0"/>
              <a:t>Weiterlesen:</a:t>
            </a:r>
          </a:p>
          <a:p>
            <a:pPr marL="0" indent="0">
              <a:buNone/>
              <a:tabLst>
                <a:tab pos="357188" algn="l"/>
                <a:tab pos="538163" algn="l"/>
              </a:tabLst>
            </a:pPr>
            <a:r>
              <a:rPr lang="de-DE" sz="600" dirty="0">
                <a:hlinkClick r:id="rId2"/>
              </a:rPr>
              <a:t>https://notfallmedizin.blog/fehler.html</a:t>
            </a:r>
            <a:r>
              <a:rPr lang="de-DE" sz="600" dirty="0"/>
              <a:t> </a:t>
            </a:r>
          </a:p>
          <a:p>
            <a:pPr marL="0" indent="0">
              <a:buNone/>
              <a:tabLst>
                <a:tab pos="357188" algn="l"/>
                <a:tab pos="538163" algn="l"/>
              </a:tabLst>
            </a:pPr>
            <a:endParaRPr lang="de-DE" sz="5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193F055-BBD1-4601-9061-8D96B0838F01}"/>
              </a:ext>
            </a:extLst>
          </p:cNvPr>
          <p:cNvGrpSpPr/>
          <p:nvPr/>
        </p:nvGrpSpPr>
        <p:grpSpPr>
          <a:xfrm>
            <a:off x="176092" y="604068"/>
            <a:ext cx="190688" cy="318354"/>
            <a:chOff x="259116" y="616098"/>
            <a:chExt cx="201112" cy="335757"/>
          </a:xfrm>
        </p:grpSpPr>
        <p:sp>
          <p:nvSpPr>
            <p:cNvPr id="3" name="Pfeil: Chevron 2">
              <a:extLst>
                <a:ext uri="{FF2B5EF4-FFF2-40B4-BE49-F238E27FC236}">
                  <a16:creationId xmlns:a16="http://schemas.microsoft.com/office/drawing/2014/main" id="{1BB59CC7-27B8-4138-A10E-800EB57A569A}"/>
                </a:ext>
              </a:extLst>
            </p:cNvPr>
            <p:cNvSpPr/>
            <p:nvPr/>
          </p:nvSpPr>
          <p:spPr>
            <a:xfrm rot="5400000">
              <a:off x="298950" y="576264"/>
              <a:ext cx="121443" cy="201112"/>
            </a:xfrm>
            <a:prstGeom prst="chevr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Pfeil: Chevron 7">
              <a:extLst>
                <a:ext uri="{FF2B5EF4-FFF2-40B4-BE49-F238E27FC236}">
                  <a16:creationId xmlns:a16="http://schemas.microsoft.com/office/drawing/2014/main" id="{4EDF2D1E-297F-4C6F-877A-11D0A423D9D6}"/>
                </a:ext>
              </a:extLst>
            </p:cNvPr>
            <p:cNvSpPr/>
            <p:nvPr/>
          </p:nvSpPr>
          <p:spPr>
            <a:xfrm rot="5400000">
              <a:off x="298950" y="683422"/>
              <a:ext cx="121443" cy="201112"/>
            </a:xfrm>
            <a:prstGeom prst="chevron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4203324C-A29B-4C81-9156-141FF67BC528}"/>
                </a:ext>
              </a:extLst>
            </p:cNvPr>
            <p:cNvSpPr/>
            <p:nvPr/>
          </p:nvSpPr>
          <p:spPr>
            <a:xfrm rot="5400000">
              <a:off x="298950" y="790578"/>
              <a:ext cx="121443" cy="201112"/>
            </a:xfrm>
            <a:prstGeom prst="chevr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BEF6B65-D75A-495F-AB45-0000CE2AA48D}"/>
              </a:ext>
            </a:extLst>
          </p:cNvPr>
          <p:cNvGrpSpPr/>
          <p:nvPr/>
        </p:nvGrpSpPr>
        <p:grpSpPr>
          <a:xfrm>
            <a:off x="170881" y="1313201"/>
            <a:ext cx="201113" cy="357574"/>
            <a:chOff x="259115" y="627770"/>
            <a:chExt cx="201113" cy="357574"/>
          </a:xfrm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288CAC3A-AB9F-454A-B772-5CC838D9120A}"/>
                </a:ext>
              </a:extLst>
            </p:cNvPr>
            <p:cNvSpPr/>
            <p:nvPr/>
          </p:nvSpPr>
          <p:spPr>
            <a:xfrm rot="5400000">
              <a:off x="266646" y="620239"/>
              <a:ext cx="186049" cy="201112"/>
            </a:xfrm>
            <a:prstGeom prst="chevr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26EB1F4C-7DC4-4972-AFA3-6A4B6332640D}"/>
                </a:ext>
              </a:extLst>
            </p:cNvPr>
            <p:cNvSpPr/>
            <p:nvPr/>
          </p:nvSpPr>
          <p:spPr>
            <a:xfrm rot="5400000">
              <a:off x="266646" y="791762"/>
              <a:ext cx="186052" cy="201112"/>
            </a:xfrm>
            <a:prstGeom prst="chevro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A85DB886-6DA5-4D0F-B4AF-8975346498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25" y="2050304"/>
            <a:ext cx="631589" cy="631589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63B48B5C-5A3B-477E-B9C3-5228CFEC2DD0}"/>
              </a:ext>
            </a:extLst>
          </p:cNvPr>
          <p:cNvSpPr/>
          <p:nvPr/>
        </p:nvSpPr>
        <p:spPr>
          <a:xfrm>
            <a:off x="0" y="1082002"/>
            <a:ext cx="198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46FA7A0-C043-43E9-BDBB-1641F1E0BE8A}"/>
              </a:ext>
            </a:extLst>
          </p:cNvPr>
          <p:cNvSpPr/>
          <p:nvPr/>
        </p:nvSpPr>
        <p:spPr>
          <a:xfrm>
            <a:off x="0" y="1777679"/>
            <a:ext cx="198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1004EEE-F214-498C-A0A9-D1911784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900" dirty="0"/>
              <a:t>CRM-Prinzipien</a:t>
            </a:r>
            <a:br>
              <a:rPr lang="de-DE" sz="900" dirty="0"/>
            </a:br>
            <a:r>
              <a:rPr lang="de-DE" sz="800" b="0" dirty="0"/>
              <a:t>Crew Ressource 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0205056"/>
      </p:ext>
    </p:extLst>
  </p:cSld>
  <p:clrMapOvr>
    <a:masterClrMapping/>
  </p:clrMapOvr>
</p:sld>
</file>

<file path=ppt/theme/theme1.xml><?xml version="1.0" encoding="utf-8"?>
<a:theme xmlns:a="http://schemas.openxmlformats.org/drawingml/2006/main" name="Führung">
  <a:themeElements>
    <a:clrScheme name="Taschenkarten">
      <a:dk1>
        <a:srgbClr val="000000"/>
      </a:dk1>
      <a:lt1>
        <a:sysClr val="window" lastClr="FFFFFF"/>
      </a:lt1>
      <a:dk2>
        <a:srgbClr val="7B7B7B"/>
      </a:dk2>
      <a:lt2>
        <a:srgbClr val="FFFFFF"/>
      </a:lt2>
      <a:accent1>
        <a:srgbClr val="E30613"/>
      </a:accent1>
      <a:accent2>
        <a:srgbClr val="00B050"/>
      </a:accent2>
      <a:accent3>
        <a:srgbClr val="0070C0"/>
      </a:accent3>
      <a:accent4>
        <a:srgbClr val="FFC000"/>
      </a:accent4>
      <a:accent5>
        <a:srgbClr val="7030A0"/>
      </a:accent5>
      <a:accent6>
        <a:srgbClr val="575756"/>
      </a:accent6>
      <a:hlink>
        <a:srgbClr val="0070C0"/>
      </a:hlink>
      <a:folHlink>
        <a:srgbClr val="7030A0"/>
      </a:folHlink>
    </a:clrScheme>
    <a:fontScheme name="Taschenkar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504</Words>
  <Application>Microsoft Office PowerPoint</Application>
  <PresentationFormat>Benutzerdefiniert</PresentationFormat>
  <Paragraphs>120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Führung</vt:lpstr>
      <vt:lpstr>Lagefeststellung</vt:lpstr>
      <vt:lpstr>Planung</vt:lpstr>
      <vt:lpstr>AAAACEEE - Gefahren</vt:lpstr>
      <vt:lpstr>Meldung, LAD Einzelauftrag</vt:lpstr>
      <vt:lpstr>LADEF vorbereiteter Befehl</vt:lpstr>
      <vt:lpstr>SchNEE Einsatzbefehl</vt:lpstr>
      <vt:lpstr>CRM-Leitsätze Crew Ressource Management</vt:lpstr>
      <vt:lpstr>CRM-Prinzipien Crew Ressource Management</vt:lpstr>
    </vt:vector>
  </TitlesOfParts>
  <Company>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Opitz</dc:creator>
  <cp:lastModifiedBy>Tim Opitz</cp:lastModifiedBy>
  <cp:revision>131</cp:revision>
  <cp:lastPrinted>2018-02-10T14:42:41Z</cp:lastPrinted>
  <dcterms:created xsi:type="dcterms:W3CDTF">2018-02-06T13:59:14Z</dcterms:created>
  <dcterms:modified xsi:type="dcterms:W3CDTF">2021-08-20T11:02:00Z</dcterms:modified>
</cp:coreProperties>
</file>