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8" r:id="rId2"/>
    <p:sldId id="283" r:id="rId3"/>
    <p:sldId id="277" r:id="rId4"/>
    <p:sldId id="285" r:id="rId5"/>
    <p:sldId id="286" r:id="rId6"/>
    <p:sldId id="287" r:id="rId7"/>
    <p:sldId id="288" r:id="rId8"/>
    <p:sldId id="289" r:id="rId9"/>
  </p:sldIdLst>
  <p:sldSz cx="12192000" cy="6858000"/>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7575"/>
    <a:srgbClr val="FF7C80"/>
    <a:srgbClr val="FFA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113" d="100"/>
          <a:sy n="113" d="100"/>
        </p:scale>
        <p:origin x="3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eipo, Nestor SIEP-PTX/E/D" userId="b34fc5f0-1ae1-4ebb-a059-a9804720baa6" providerId="ADAL" clId="{142BF9D0-722F-4B1F-9C17-EF624DAE7CF4}"/>
    <pc:docChg chg="undo custSel mod addSld delSld modSld">
      <pc:chgData name="Queipo, Nestor SIEP-PTX/E/D" userId="b34fc5f0-1ae1-4ebb-a059-a9804720baa6" providerId="ADAL" clId="{142BF9D0-722F-4B1F-9C17-EF624DAE7CF4}" dt="2020-02-12T22:08:12.977" v="3380" actId="2696"/>
      <pc:docMkLst>
        <pc:docMk/>
      </pc:docMkLst>
      <pc:sldChg chg="modSp">
        <pc:chgData name="Queipo, Nestor SIEP-PTX/E/D" userId="b34fc5f0-1ae1-4ebb-a059-a9804720baa6" providerId="ADAL" clId="{142BF9D0-722F-4B1F-9C17-EF624DAE7CF4}" dt="2020-02-12T21:16:59.821" v="1066" actId="207"/>
        <pc:sldMkLst>
          <pc:docMk/>
          <pc:sldMk cId="1474799460" sldId="258"/>
        </pc:sldMkLst>
        <pc:spChg chg="mod">
          <ac:chgData name="Queipo, Nestor SIEP-PTX/E/D" userId="b34fc5f0-1ae1-4ebb-a059-a9804720baa6" providerId="ADAL" clId="{142BF9D0-722F-4B1F-9C17-EF624DAE7CF4}" dt="2020-02-12T21:16:59.821" v="1066" actId="207"/>
          <ac:spMkLst>
            <pc:docMk/>
            <pc:sldMk cId="1474799460" sldId="258"/>
            <ac:spMk id="3" creationId="{00000000-0000-0000-0000-000000000000}"/>
          </ac:spMkLst>
        </pc:spChg>
      </pc:sldChg>
      <pc:sldChg chg="del">
        <pc:chgData name="Queipo, Nestor SIEP-PTX/E/D" userId="b34fc5f0-1ae1-4ebb-a059-a9804720baa6" providerId="ADAL" clId="{142BF9D0-722F-4B1F-9C17-EF624DAE7CF4}" dt="2020-02-12T21:26:58.204" v="1381" actId="2696"/>
        <pc:sldMkLst>
          <pc:docMk/>
          <pc:sldMk cId="1855008787" sldId="260"/>
        </pc:sldMkLst>
      </pc:sldChg>
      <pc:sldChg chg="del">
        <pc:chgData name="Queipo, Nestor SIEP-PTX/E/D" userId="b34fc5f0-1ae1-4ebb-a059-a9804720baa6" providerId="ADAL" clId="{142BF9D0-722F-4B1F-9C17-EF624DAE7CF4}" dt="2020-02-12T21:27:00.519" v="1382" actId="2696"/>
        <pc:sldMkLst>
          <pc:docMk/>
          <pc:sldMk cId="518768661" sldId="261"/>
        </pc:sldMkLst>
      </pc:sldChg>
      <pc:sldChg chg="modSp">
        <pc:chgData name="Queipo, Nestor SIEP-PTX/E/D" userId="b34fc5f0-1ae1-4ebb-a059-a9804720baa6" providerId="ADAL" clId="{142BF9D0-722F-4B1F-9C17-EF624DAE7CF4}" dt="2020-02-12T21:59:45.780" v="3188" actId="20577"/>
        <pc:sldMkLst>
          <pc:docMk/>
          <pc:sldMk cId="1420023306" sldId="262"/>
        </pc:sldMkLst>
        <pc:spChg chg="mod">
          <ac:chgData name="Queipo, Nestor SIEP-PTX/E/D" userId="b34fc5f0-1ae1-4ebb-a059-a9804720baa6" providerId="ADAL" clId="{142BF9D0-722F-4B1F-9C17-EF624DAE7CF4}" dt="2020-02-12T21:59:45.780" v="3188" actId="20577"/>
          <ac:spMkLst>
            <pc:docMk/>
            <pc:sldMk cId="1420023306" sldId="262"/>
            <ac:spMk id="7" creationId="{00000000-0000-0000-0000-000000000000}"/>
          </ac:spMkLst>
        </pc:spChg>
      </pc:sldChg>
      <pc:sldChg chg="addSp delSp modSp">
        <pc:chgData name="Queipo, Nestor SIEP-PTX/E/D" userId="b34fc5f0-1ae1-4ebb-a059-a9804720baa6" providerId="ADAL" clId="{142BF9D0-722F-4B1F-9C17-EF624DAE7CF4}" dt="2020-02-12T22:01:20.485" v="3226" actId="20577"/>
        <pc:sldMkLst>
          <pc:docMk/>
          <pc:sldMk cId="2159691592" sldId="264"/>
        </pc:sldMkLst>
        <pc:spChg chg="del">
          <ac:chgData name="Queipo, Nestor SIEP-PTX/E/D" userId="b34fc5f0-1ae1-4ebb-a059-a9804720baa6" providerId="ADAL" clId="{142BF9D0-722F-4B1F-9C17-EF624DAE7CF4}" dt="2020-02-12T20:53:39.550" v="229" actId="478"/>
          <ac:spMkLst>
            <pc:docMk/>
            <pc:sldMk cId="2159691592" sldId="264"/>
            <ac:spMk id="3" creationId="{00000000-0000-0000-0000-000000000000}"/>
          </ac:spMkLst>
        </pc:spChg>
        <pc:spChg chg="mod">
          <ac:chgData name="Queipo, Nestor SIEP-PTX/E/D" userId="b34fc5f0-1ae1-4ebb-a059-a9804720baa6" providerId="ADAL" clId="{142BF9D0-722F-4B1F-9C17-EF624DAE7CF4}" dt="2020-02-12T22:01:20.485" v="3226" actId="20577"/>
          <ac:spMkLst>
            <pc:docMk/>
            <pc:sldMk cId="2159691592" sldId="264"/>
            <ac:spMk id="6" creationId="{00000000-0000-0000-0000-000000000000}"/>
          </ac:spMkLst>
        </pc:spChg>
        <pc:picChg chg="add del mod">
          <ac:chgData name="Queipo, Nestor SIEP-PTX/E/D" userId="b34fc5f0-1ae1-4ebb-a059-a9804720baa6" providerId="ADAL" clId="{142BF9D0-722F-4B1F-9C17-EF624DAE7CF4}" dt="2020-02-12T21:04:44.933" v="545" actId="478"/>
          <ac:picMkLst>
            <pc:docMk/>
            <pc:sldMk cId="2159691592" sldId="264"/>
            <ac:picMk id="1026" creationId="{6BA45B9D-39A1-462F-9562-7547954E82F1}"/>
          </ac:picMkLst>
        </pc:picChg>
        <pc:picChg chg="add mod">
          <ac:chgData name="Queipo, Nestor SIEP-PTX/E/D" userId="b34fc5f0-1ae1-4ebb-a059-a9804720baa6" providerId="ADAL" clId="{142BF9D0-722F-4B1F-9C17-EF624DAE7CF4}" dt="2020-02-12T21:04:59.948" v="548" actId="1076"/>
          <ac:picMkLst>
            <pc:docMk/>
            <pc:sldMk cId="2159691592" sldId="264"/>
            <ac:picMk id="1028" creationId="{BC323C02-5137-455C-A190-D2330C5F91FC}"/>
          </ac:picMkLst>
        </pc:picChg>
      </pc:sldChg>
      <pc:sldChg chg="del">
        <pc:chgData name="Queipo, Nestor SIEP-PTX/E/D" userId="b34fc5f0-1ae1-4ebb-a059-a9804720baa6" providerId="ADAL" clId="{142BF9D0-722F-4B1F-9C17-EF624DAE7CF4}" dt="2020-02-12T21:27:02.520" v="1383" actId="2696"/>
        <pc:sldMkLst>
          <pc:docMk/>
          <pc:sldMk cId="1374539691" sldId="268"/>
        </pc:sldMkLst>
      </pc:sldChg>
      <pc:sldChg chg="del">
        <pc:chgData name="Queipo, Nestor SIEP-PTX/E/D" userId="b34fc5f0-1ae1-4ebb-a059-a9804720baa6" providerId="ADAL" clId="{142BF9D0-722F-4B1F-9C17-EF624DAE7CF4}" dt="2020-02-12T21:27:03.371" v="1384" actId="2696"/>
        <pc:sldMkLst>
          <pc:docMk/>
          <pc:sldMk cId="3775427570" sldId="269"/>
        </pc:sldMkLst>
      </pc:sldChg>
      <pc:sldChg chg="del">
        <pc:chgData name="Queipo, Nestor SIEP-PTX/E/D" userId="b34fc5f0-1ae1-4ebb-a059-a9804720baa6" providerId="ADAL" clId="{142BF9D0-722F-4B1F-9C17-EF624DAE7CF4}" dt="2020-02-12T21:27:04.250" v="1385" actId="2696"/>
        <pc:sldMkLst>
          <pc:docMk/>
          <pc:sldMk cId="2035922024" sldId="270"/>
        </pc:sldMkLst>
      </pc:sldChg>
      <pc:sldChg chg="del">
        <pc:chgData name="Queipo, Nestor SIEP-PTX/E/D" userId="b34fc5f0-1ae1-4ebb-a059-a9804720baa6" providerId="ADAL" clId="{142BF9D0-722F-4B1F-9C17-EF624DAE7CF4}" dt="2020-02-12T21:27:06.237" v="1386" actId="2696"/>
        <pc:sldMkLst>
          <pc:docMk/>
          <pc:sldMk cId="4155777150" sldId="271"/>
        </pc:sldMkLst>
      </pc:sldChg>
      <pc:sldChg chg="del">
        <pc:chgData name="Queipo, Nestor SIEP-PTX/E/D" userId="b34fc5f0-1ae1-4ebb-a059-a9804720baa6" providerId="ADAL" clId="{142BF9D0-722F-4B1F-9C17-EF624DAE7CF4}" dt="2020-02-12T21:27:07.008" v="1387" actId="2696"/>
        <pc:sldMkLst>
          <pc:docMk/>
          <pc:sldMk cId="2464012313" sldId="272"/>
        </pc:sldMkLst>
      </pc:sldChg>
      <pc:sldChg chg="del">
        <pc:chgData name="Queipo, Nestor SIEP-PTX/E/D" userId="b34fc5f0-1ae1-4ebb-a059-a9804720baa6" providerId="ADAL" clId="{142BF9D0-722F-4B1F-9C17-EF624DAE7CF4}" dt="2020-02-12T21:27:07.552" v="1388" actId="2696"/>
        <pc:sldMkLst>
          <pc:docMk/>
          <pc:sldMk cId="4089724908" sldId="273"/>
        </pc:sldMkLst>
      </pc:sldChg>
      <pc:sldChg chg="del">
        <pc:chgData name="Queipo, Nestor SIEP-PTX/E/D" userId="b34fc5f0-1ae1-4ebb-a059-a9804720baa6" providerId="ADAL" clId="{142BF9D0-722F-4B1F-9C17-EF624DAE7CF4}" dt="2020-02-12T21:26:39.215" v="1380" actId="2696"/>
        <pc:sldMkLst>
          <pc:docMk/>
          <pc:sldMk cId="1336125477" sldId="274"/>
        </pc:sldMkLst>
      </pc:sldChg>
      <pc:sldChg chg="del">
        <pc:chgData name="Queipo, Nestor SIEP-PTX/E/D" userId="b34fc5f0-1ae1-4ebb-a059-a9804720baa6" providerId="ADAL" clId="{142BF9D0-722F-4B1F-9C17-EF624DAE7CF4}" dt="2020-02-12T21:31:49.551" v="1535" actId="2696"/>
        <pc:sldMkLst>
          <pc:docMk/>
          <pc:sldMk cId="3614416592" sldId="275"/>
        </pc:sldMkLst>
      </pc:sldChg>
      <pc:sldChg chg="modSp">
        <pc:chgData name="Queipo, Nestor SIEP-PTX/E/D" userId="b34fc5f0-1ae1-4ebb-a059-a9804720baa6" providerId="ADAL" clId="{142BF9D0-722F-4B1F-9C17-EF624DAE7CF4}" dt="2020-02-12T21:17:31.172" v="1070" actId="20577"/>
        <pc:sldMkLst>
          <pc:docMk/>
          <pc:sldMk cId="354965007" sldId="277"/>
        </pc:sldMkLst>
        <pc:spChg chg="mod">
          <ac:chgData name="Queipo, Nestor SIEP-PTX/E/D" userId="b34fc5f0-1ae1-4ebb-a059-a9804720baa6" providerId="ADAL" clId="{142BF9D0-722F-4B1F-9C17-EF624DAE7CF4}" dt="2020-02-12T21:17:31.172" v="1070" actId="20577"/>
          <ac:spMkLst>
            <pc:docMk/>
            <pc:sldMk cId="354965007" sldId="277"/>
            <ac:spMk id="5" creationId="{7127AE20-9385-4E88-9AA5-D69EC064F4AC}"/>
          </ac:spMkLst>
        </pc:spChg>
      </pc:sldChg>
      <pc:sldChg chg="add del">
        <pc:chgData name="Queipo, Nestor SIEP-PTX/E/D" userId="b34fc5f0-1ae1-4ebb-a059-a9804720baa6" providerId="ADAL" clId="{142BF9D0-722F-4B1F-9C17-EF624DAE7CF4}" dt="2020-02-12T21:26:32.068" v="1378" actId="2696"/>
        <pc:sldMkLst>
          <pc:docMk/>
          <pc:sldMk cId="145069223" sldId="278"/>
        </pc:sldMkLst>
      </pc:sldChg>
      <pc:sldChg chg="modSp add">
        <pc:chgData name="Queipo, Nestor SIEP-PTX/E/D" userId="b34fc5f0-1ae1-4ebb-a059-a9804720baa6" providerId="ADAL" clId="{142BF9D0-722F-4B1F-9C17-EF624DAE7CF4}" dt="2020-02-12T21:26:11.745" v="1376" actId="6549"/>
        <pc:sldMkLst>
          <pc:docMk/>
          <pc:sldMk cId="4091867330" sldId="279"/>
        </pc:sldMkLst>
        <pc:spChg chg="mod">
          <ac:chgData name="Queipo, Nestor SIEP-PTX/E/D" userId="b34fc5f0-1ae1-4ebb-a059-a9804720baa6" providerId="ADAL" clId="{142BF9D0-722F-4B1F-9C17-EF624DAE7CF4}" dt="2020-02-12T21:26:11.745" v="1376" actId="6549"/>
          <ac:spMkLst>
            <pc:docMk/>
            <pc:sldMk cId="4091867330" sldId="279"/>
            <ac:spMk id="6" creationId="{00000000-0000-0000-0000-000000000000}"/>
          </ac:spMkLst>
        </pc:spChg>
        <pc:spChg chg="mod">
          <ac:chgData name="Queipo, Nestor SIEP-PTX/E/D" userId="b34fc5f0-1ae1-4ebb-a059-a9804720baa6" providerId="ADAL" clId="{142BF9D0-722F-4B1F-9C17-EF624DAE7CF4}" dt="2020-02-12T21:19:50.718" v="1137" actId="20577"/>
          <ac:spMkLst>
            <pc:docMk/>
            <pc:sldMk cId="4091867330" sldId="279"/>
            <ac:spMk id="10" creationId="{00000000-0000-0000-0000-000000000000}"/>
          </ac:spMkLst>
        </pc:spChg>
      </pc:sldChg>
      <pc:sldChg chg="add del">
        <pc:chgData name="Queipo, Nestor SIEP-PTX/E/D" userId="b34fc5f0-1ae1-4ebb-a059-a9804720baa6" providerId="ADAL" clId="{142BF9D0-722F-4B1F-9C17-EF624DAE7CF4}" dt="2020-02-12T21:26:37.133" v="1379" actId="2696"/>
        <pc:sldMkLst>
          <pc:docMk/>
          <pc:sldMk cId="3557558058" sldId="280"/>
        </pc:sldMkLst>
      </pc:sldChg>
      <pc:sldChg chg="addSp delSp modSp add">
        <pc:chgData name="Queipo, Nestor SIEP-PTX/E/D" userId="b34fc5f0-1ae1-4ebb-a059-a9804720baa6" providerId="ADAL" clId="{142BF9D0-722F-4B1F-9C17-EF624DAE7CF4}" dt="2020-02-12T22:03:25.596" v="3284" actId="20577"/>
        <pc:sldMkLst>
          <pc:docMk/>
          <pc:sldMk cId="3886602842" sldId="280"/>
        </pc:sldMkLst>
        <pc:spChg chg="del">
          <ac:chgData name="Queipo, Nestor SIEP-PTX/E/D" userId="b34fc5f0-1ae1-4ebb-a059-a9804720baa6" providerId="ADAL" clId="{142BF9D0-722F-4B1F-9C17-EF624DAE7CF4}" dt="2020-02-12T21:30:52.002" v="1534" actId="478"/>
          <ac:spMkLst>
            <pc:docMk/>
            <pc:sldMk cId="3886602842" sldId="280"/>
            <ac:spMk id="6" creationId="{00000000-0000-0000-0000-000000000000}"/>
          </ac:spMkLst>
        </pc:spChg>
        <pc:spChg chg="mod">
          <ac:chgData name="Queipo, Nestor SIEP-PTX/E/D" userId="b34fc5f0-1ae1-4ebb-a059-a9804720baa6" providerId="ADAL" clId="{142BF9D0-722F-4B1F-9C17-EF624DAE7CF4}" dt="2020-02-12T21:30:44.122" v="1533" actId="20577"/>
          <ac:spMkLst>
            <pc:docMk/>
            <pc:sldMk cId="3886602842" sldId="280"/>
            <ac:spMk id="10" creationId="{00000000-0000-0000-0000-000000000000}"/>
          </ac:spMkLst>
        </pc:spChg>
        <pc:graphicFrameChg chg="add mod modGraphic">
          <ac:chgData name="Queipo, Nestor SIEP-PTX/E/D" userId="b34fc5f0-1ae1-4ebb-a059-a9804720baa6" providerId="ADAL" clId="{142BF9D0-722F-4B1F-9C17-EF624DAE7CF4}" dt="2020-02-12T22:03:25.596" v="3284" actId="20577"/>
          <ac:graphicFrameMkLst>
            <pc:docMk/>
            <pc:sldMk cId="3886602842" sldId="280"/>
            <ac:graphicFrameMk id="2" creationId="{6D46A26D-F908-480B-812B-81357E9904ED}"/>
          </ac:graphicFrameMkLst>
        </pc:graphicFrameChg>
      </pc:sldChg>
      <pc:sldChg chg="addSp delSp modSp add del">
        <pc:chgData name="Queipo, Nestor SIEP-PTX/E/D" userId="b34fc5f0-1ae1-4ebb-a059-a9804720baa6" providerId="ADAL" clId="{142BF9D0-722F-4B1F-9C17-EF624DAE7CF4}" dt="2020-02-12T22:08:12.977" v="3380" actId="2696"/>
        <pc:sldMkLst>
          <pc:docMk/>
          <pc:sldMk cId="2279143610" sldId="281"/>
        </pc:sldMkLst>
        <pc:spChg chg="mod">
          <ac:chgData name="Queipo, Nestor SIEP-PTX/E/D" userId="b34fc5f0-1ae1-4ebb-a059-a9804720baa6" providerId="ADAL" clId="{142BF9D0-722F-4B1F-9C17-EF624DAE7CF4}" dt="2020-02-12T22:04:47.932" v="3292" actId="20577"/>
          <ac:spMkLst>
            <pc:docMk/>
            <pc:sldMk cId="2279143610" sldId="281"/>
            <ac:spMk id="2" creationId="{B34F1711-EBAB-4B3B-9C0A-75806B315CDD}"/>
          </ac:spMkLst>
        </pc:spChg>
        <pc:spChg chg="mod">
          <ac:chgData name="Queipo, Nestor SIEP-PTX/E/D" userId="b34fc5f0-1ae1-4ebb-a059-a9804720baa6" providerId="ADAL" clId="{142BF9D0-722F-4B1F-9C17-EF624DAE7CF4}" dt="2020-02-12T22:07:19.772" v="3369"/>
          <ac:spMkLst>
            <pc:docMk/>
            <pc:sldMk cId="2279143610" sldId="281"/>
            <ac:spMk id="3" creationId="{7E7C49FA-E822-4D81-8D76-D268A718AC2E}"/>
          </ac:spMkLst>
        </pc:spChg>
        <pc:picChg chg="add del">
          <ac:chgData name="Queipo, Nestor SIEP-PTX/E/D" userId="b34fc5f0-1ae1-4ebb-a059-a9804720baa6" providerId="ADAL" clId="{142BF9D0-722F-4B1F-9C17-EF624DAE7CF4}" dt="2020-02-12T22:07:50.404" v="3375"/>
          <ac:picMkLst>
            <pc:docMk/>
            <pc:sldMk cId="2279143610" sldId="281"/>
            <ac:picMk id="4" creationId="{2E0E9A7F-3BD3-403C-A880-4FB911E1EE20}"/>
          </ac:picMkLst>
        </pc:picChg>
      </pc:sldChg>
      <pc:sldChg chg="add del">
        <pc:chgData name="Queipo, Nestor SIEP-PTX/E/D" userId="b34fc5f0-1ae1-4ebb-a059-a9804720baa6" providerId="ADAL" clId="{142BF9D0-722F-4B1F-9C17-EF624DAE7CF4}" dt="2020-02-12T22:08:09.425" v="3379" actId="2696"/>
        <pc:sldMkLst>
          <pc:docMk/>
          <pc:sldMk cId="1311790759" sldId="282"/>
        </pc:sldMkLst>
      </pc:sldChg>
      <pc:sldChg chg="addSp delSp modSp add mod setBg setClrOvrMap">
        <pc:chgData name="Queipo, Nestor SIEP-PTX/E/D" userId="b34fc5f0-1ae1-4ebb-a059-a9804720baa6" providerId="ADAL" clId="{142BF9D0-722F-4B1F-9C17-EF624DAE7CF4}" dt="2020-02-12T22:08:05.432" v="3378" actId="26606"/>
        <pc:sldMkLst>
          <pc:docMk/>
          <pc:sldMk cId="3103814926" sldId="283"/>
        </pc:sldMkLst>
        <pc:spChg chg="mod">
          <ac:chgData name="Queipo, Nestor SIEP-PTX/E/D" userId="b34fc5f0-1ae1-4ebb-a059-a9804720baa6" providerId="ADAL" clId="{142BF9D0-722F-4B1F-9C17-EF624DAE7CF4}" dt="2020-02-12T22:08:05.432" v="3378" actId="26606"/>
          <ac:spMkLst>
            <pc:docMk/>
            <pc:sldMk cId="3103814926" sldId="283"/>
            <ac:spMk id="2" creationId="{A65C5921-DB5F-4276-B1F4-B428388EC65D}"/>
          </ac:spMkLst>
        </pc:spChg>
        <pc:spChg chg="mod">
          <ac:chgData name="Queipo, Nestor SIEP-PTX/E/D" userId="b34fc5f0-1ae1-4ebb-a059-a9804720baa6" providerId="ADAL" clId="{142BF9D0-722F-4B1F-9C17-EF624DAE7CF4}" dt="2020-02-12T22:08:05.432" v="3378" actId="26606"/>
          <ac:spMkLst>
            <pc:docMk/>
            <pc:sldMk cId="3103814926" sldId="283"/>
            <ac:spMk id="3" creationId="{23E1342A-6FB3-4A7F-9997-6F59E10FB391}"/>
          </ac:spMkLst>
        </pc:spChg>
        <pc:spChg chg="del mod">
          <ac:chgData name="Queipo, Nestor SIEP-PTX/E/D" userId="b34fc5f0-1ae1-4ebb-a059-a9804720baa6" providerId="ADAL" clId="{142BF9D0-722F-4B1F-9C17-EF624DAE7CF4}" dt="2020-02-12T22:07:54.471" v="3376"/>
          <ac:spMkLst>
            <pc:docMk/>
            <pc:sldMk cId="3103814926" sldId="283"/>
            <ac:spMk id="4" creationId="{E048C038-2445-42E7-8406-C62597D1F4C7}"/>
          </ac:spMkLst>
        </pc:spChg>
        <pc:spChg chg="add">
          <ac:chgData name="Queipo, Nestor SIEP-PTX/E/D" userId="b34fc5f0-1ae1-4ebb-a059-a9804720baa6" providerId="ADAL" clId="{142BF9D0-722F-4B1F-9C17-EF624DAE7CF4}" dt="2020-02-12T22:08:05.432" v="3378" actId="26606"/>
          <ac:spMkLst>
            <pc:docMk/>
            <pc:sldMk cId="3103814926" sldId="283"/>
            <ac:spMk id="10" creationId="{867D4867-5BA7-4462-B2F6-A23F4A622AA7}"/>
          </ac:spMkLst>
        </pc:spChg>
        <pc:picChg chg="add mod">
          <ac:chgData name="Queipo, Nestor SIEP-PTX/E/D" userId="b34fc5f0-1ae1-4ebb-a059-a9804720baa6" providerId="ADAL" clId="{142BF9D0-722F-4B1F-9C17-EF624DAE7CF4}" dt="2020-02-12T22:08:05.432" v="3378" actId="26606"/>
          <ac:picMkLst>
            <pc:docMk/>
            <pc:sldMk cId="3103814926" sldId="283"/>
            <ac:picMk id="5" creationId="{D91C02C5-0557-445F-906F-4DD33B5993B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F751C-5D31-4237-A002-9F3788ECAD37}" type="datetimeFigureOut">
              <a:rPr lang="en-US" smtClean="0"/>
              <a:t>2/13/2020</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D2B6BE-141C-4297-945E-5FD2F5754DBC}" type="slidenum">
              <a:rPr lang="en-US" smtClean="0"/>
              <a:t>‹Nº›</a:t>
            </a:fld>
            <a:endParaRPr lang="en-US"/>
          </a:p>
        </p:txBody>
      </p:sp>
    </p:spTree>
    <p:extLst>
      <p:ext uri="{BB962C8B-B14F-4D97-AF65-F5344CB8AC3E}">
        <p14:creationId xmlns:p14="http://schemas.microsoft.com/office/powerpoint/2010/main" val="4003947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V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VE"/>
          </a:p>
        </p:txBody>
      </p:sp>
      <p:sp>
        <p:nvSpPr>
          <p:cNvPr id="4" name="Marcador de fecha 3"/>
          <p:cNvSpPr>
            <a:spLocks noGrp="1"/>
          </p:cNvSpPr>
          <p:nvPr>
            <p:ph type="dt" sz="half" idx="10"/>
          </p:nvPr>
        </p:nvSpPr>
        <p:spPr/>
        <p:txBody>
          <a:bodyPr/>
          <a:lstStyle/>
          <a:p>
            <a:fld id="{D1578AFF-7636-463C-8084-C83AECF2EFD5}" type="datetime1">
              <a:rPr lang="es-VE" smtClean="0"/>
              <a:t>13/2/2020</a:t>
            </a:fld>
            <a:endParaRPr lang="es-VE"/>
          </a:p>
        </p:txBody>
      </p:sp>
      <p:sp>
        <p:nvSpPr>
          <p:cNvPr id="5" name="Marcador de pie de página 4"/>
          <p:cNvSpPr>
            <a:spLocks noGrp="1"/>
          </p:cNvSpPr>
          <p:nvPr>
            <p:ph type="ftr" sz="quarter" idx="11"/>
          </p:nvPr>
        </p:nvSpPr>
        <p:spPr/>
        <p:txBody>
          <a:bodyPr/>
          <a:lstStyle/>
          <a:p>
            <a:r>
              <a:rPr lang="en-US" smtClean="0"/>
              <a:t>PERSONALIZED MEDICINE: BLOOD PRESSURE AND HEART RATE MONITORING IN WEARABLE DEVICES</a:t>
            </a:r>
            <a:endParaRPr lang="es-VE"/>
          </a:p>
        </p:txBody>
      </p:sp>
      <p:sp>
        <p:nvSpPr>
          <p:cNvPr id="6" name="Marcador de número de diapositiva 5"/>
          <p:cNvSpPr>
            <a:spLocks noGrp="1"/>
          </p:cNvSpPr>
          <p:nvPr>
            <p:ph type="sldNum" sz="quarter" idx="12"/>
          </p:nvPr>
        </p:nvSpPr>
        <p:spPr/>
        <p:txBody>
          <a:bodyPr/>
          <a:lstStyle/>
          <a:p>
            <a:fld id="{0E4E2CA8-A2E9-4A49-8029-0C42A85A0D7F}" type="slidenum">
              <a:rPr lang="es-VE" smtClean="0"/>
              <a:t>‹Nº›</a:t>
            </a:fld>
            <a:endParaRPr lang="es-VE"/>
          </a:p>
        </p:txBody>
      </p:sp>
    </p:spTree>
    <p:extLst>
      <p:ext uri="{BB962C8B-B14F-4D97-AF65-F5344CB8AC3E}">
        <p14:creationId xmlns:p14="http://schemas.microsoft.com/office/powerpoint/2010/main" val="319971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V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fecha 3"/>
          <p:cNvSpPr>
            <a:spLocks noGrp="1"/>
          </p:cNvSpPr>
          <p:nvPr>
            <p:ph type="dt" sz="half" idx="10"/>
          </p:nvPr>
        </p:nvSpPr>
        <p:spPr/>
        <p:txBody>
          <a:bodyPr/>
          <a:lstStyle/>
          <a:p>
            <a:fld id="{3C6EA6E5-3DC5-4D86-BCD4-A3764FD2E6BE}" type="datetime1">
              <a:rPr lang="es-VE" smtClean="0"/>
              <a:t>13/2/2020</a:t>
            </a:fld>
            <a:endParaRPr lang="es-VE"/>
          </a:p>
        </p:txBody>
      </p:sp>
      <p:sp>
        <p:nvSpPr>
          <p:cNvPr id="5" name="Marcador de pie de página 4"/>
          <p:cNvSpPr>
            <a:spLocks noGrp="1"/>
          </p:cNvSpPr>
          <p:nvPr>
            <p:ph type="ftr" sz="quarter" idx="11"/>
          </p:nvPr>
        </p:nvSpPr>
        <p:spPr/>
        <p:txBody>
          <a:bodyPr/>
          <a:lstStyle/>
          <a:p>
            <a:r>
              <a:rPr lang="en-US" smtClean="0"/>
              <a:t>PERSONALIZED MEDICINE: BLOOD PRESSURE AND HEART RATE MONITORING IN WEARABLE DEVICES</a:t>
            </a:r>
            <a:endParaRPr lang="es-VE"/>
          </a:p>
        </p:txBody>
      </p:sp>
      <p:sp>
        <p:nvSpPr>
          <p:cNvPr id="6" name="Marcador de número de diapositiva 5"/>
          <p:cNvSpPr>
            <a:spLocks noGrp="1"/>
          </p:cNvSpPr>
          <p:nvPr>
            <p:ph type="sldNum" sz="quarter" idx="12"/>
          </p:nvPr>
        </p:nvSpPr>
        <p:spPr/>
        <p:txBody>
          <a:bodyPr/>
          <a:lstStyle/>
          <a:p>
            <a:fld id="{0E4E2CA8-A2E9-4A49-8029-0C42A85A0D7F}" type="slidenum">
              <a:rPr lang="es-VE" smtClean="0"/>
              <a:t>‹Nº›</a:t>
            </a:fld>
            <a:endParaRPr lang="es-VE"/>
          </a:p>
        </p:txBody>
      </p:sp>
    </p:spTree>
    <p:extLst>
      <p:ext uri="{BB962C8B-B14F-4D97-AF65-F5344CB8AC3E}">
        <p14:creationId xmlns:p14="http://schemas.microsoft.com/office/powerpoint/2010/main" val="79221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V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fecha 3"/>
          <p:cNvSpPr>
            <a:spLocks noGrp="1"/>
          </p:cNvSpPr>
          <p:nvPr>
            <p:ph type="dt" sz="half" idx="10"/>
          </p:nvPr>
        </p:nvSpPr>
        <p:spPr/>
        <p:txBody>
          <a:bodyPr/>
          <a:lstStyle/>
          <a:p>
            <a:fld id="{19A9E004-D974-4A2F-A1A2-5E05E9C851B0}" type="datetime1">
              <a:rPr lang="es-VE" smtClean="0"/>
              <a:t>13/2/2020</a:t>
            </a:fld>
            <a:endParaRPr lang="es-VE"/>
          </a:p>
        </p:txBody>
      </p:sp>
      <p:sp>
        <p:nvSpPr>
          <p:cNvPr id="5" name="Marcador de pie de página 4"/>
          <p:cNvSpPr>
            <a:spLocks noGrp="1"/>
          </p:cNvSpPr>
          <p:nvPr>
            <p:ph type="ftr" sz="quarter" idx="11"/>
          </p:nvPr>
        </p:nvSpPr>
        <p:spPr/>
        <p:txBody>
          <a:bodyPr/>
          <a:lstStyle/>
          <a:p>
            <a:r>
              <a:rPr lang="en-US" smtClean="0"/>
              <a:t>PERSONALIZED MEDICINE: BLOOD PRESSURE AND HEART RATE MONITORING IN WEARABLE DEVICES</a:t>
            </a:r>
            <a:endParaRPr lang="es-VE"/>
          </a:p>
        </p:txBody>
      </p:sp>
      <p:sp>
        <p:nvSpPr>
          <p:cNvPr id="6" name="Marcador de número de diapositiva 5"/>
          <p:cNvSpPr>
            <a:spLocks noGrp="1"/>
          </p:cNvSpPr>
          <p:nvPr>
            <p:ph type="sldNum" sz="quarter" idx="12"/>
          </p:nvPr>
        </p:nvSpPr>
        <p:spPr/>
        <p:txBody>
          <a:bodyPr/>
          <a:lstStyle/>
          <a:p>
            <a:fld id="{0E4E2CA8-A2E9-4A49-8029-0C42A85A0D7F}" type="slidenum">
              <a:rPr lang="es-VE" smtClean="0"/>
              <a:t>‹Nº›</a:t>
            </a:fld>
            <a:endParaRPr lang="es-VE"/>
          </a:p>
        </p:txBody>
      </p:sp>
    </p:spTree>
    <p:extLst>
      <p:ext uri="{BB962C8B-B14F-4D97-AF65-F5344CB8AC3E}">
        <p14:creationId xmlns:p14="http://schemas.microsoft.com/office/powerpoint/2010/main" val="357977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VE"/>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fecha 3"/>
          <p:cNvSpPr>
            <a:spLocks noGrp="1"/>
          </p:cNvSpPr>
          <p:nvPr>
            <p:ph type="dt" sz="half" idx="10"/>
          </p:nvPr>
        </p:nvSpPr>
        <p:spPr/>
        <p:txBody>
          <a:bodyPr/>
          <a:lstStyle/>
          <a:p>
            <a:fld id="{03DB6891-DA8B-402C-81B5-9999D359E63C}" type="datetime1">
              <a:rPr lang="es-VE" smtClean="0"/>
              <a:t>13/2/2020</a:t>
            </a:fld>
            <a:endParaRPr lang="es-VE"/>
          </a:p>
        </p:txBody>
      </p:sp>
      <p:sp>
        <p:nvSpPr>
          <p:cNvPr id="5" name="Marcador de pie de página 4"/>
          <p:cNvSpPr>
            <a:spLocks noGrp="1"/>
          </p:cNvSpPr>
          <p:nvPr>
            <p:ph type="ftr" sz="quarter" idx="11"/>
          </p:nvPr>
        </p:nvSpPr>
        <p:spPr/>
        <p:txBody>
          <a:bodyPr/>
          <a:lstStyle/>
          <a:p>
            <a:r>
              <a:rPr lang="en-US" smtClean="0"/>
              <a:t>PERSONALIZED MEDICINE: BLOOD PRESSURE AND HEART RATE MONITORING IN WEARABLE DEVICES</a:t>
            </a:r>
            <a:endParaRPr lang="es-VE"/>
          </a:p>
        </p:txBody>
      </p:sp>
      <p:sp>
        <p:nvSpPr>
          <p:cNvPr id="6" name="Marcador de número de diapositiva 5"/>
          <p:cNvSpPr>
            <a:spLocks noGrp="1"/>
          </p:cNvSpPr>
          <p:nvPr>
            <p:ph type="sldNum" sz="quarter" idx="12"/>
          </p:nvPr>
        </p:nvSpPr>
        <p:spPr/>
        <p:txBody>
          <a:bodyPr/>
          <a:lstStyle/>
          <a:p>
            <a:fld id="{0E4E2CA8-A2E9-4A49-8029-0C42A85A0D7F}" type="slidenum">
              <a:rPr lang="es-VE" smtClean="0"/>
              <a:t>‹Nº›</a:t>
            </a:fld>
            <a:endParaRPr lang="es-VE"/>
          </a:p>
        </p:txBody>
      </p:sp>
    </p:spTree>
    <p:extLst>
      <p:ext uri="{BB962C8B-B14F-4D97-AF65-F5344CB8AC3E}">
        <p14:creationId xmlns:p14="http://schemas.microsoft.com/office/powerpoint/2010/main" val="1058506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V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B6F0B7AB-3666-4102-BC72-E97F6DE22E15}" type="datetime1">
              <a:rPr lang="es-VE" smtClean="0"/>
              <a:t>13/2/2020</a:t>
            </a:fld>
            <a:endParaRPr lang="es-VE"/>
          </a:p>
        </p:txBody>
      </p:sp>
      <p:sp>
        <p:nvSpPr>
          <p:cNvPr id="5" name="Marcador de pie de página 4"/>
          <p:cNvSpPr>
            <a:spLocks noGrp="1"/>
          </p:cNvSpPr>
          <p:nvPr>
            <p:ph type="ftr" sz="quarter" idx="11"/>
          </p:nvPr>
        </p:nvSpPr>
        <p:spPr/>
        <p:txBody>
          <a:bodyPr/>
          <a:lstStyle/>
          <a:p>
            <a:r>
              <a:rPr lang="en-US" smtClean="0"/>
              <a:t>PERSONALIZED MEDICINE: BLOOD PRESSURE AND HEART RATE MONITORING IN WEARABLE DEVICES</a:t>
            </a:r>
            <a:endParaRPr lang="es-VE"/>
          </a:p>
        </p:txBody>
      </p:sp>
      <p:sp>
        <p:nvSpPr>
          <p:cNvPr id="6" name="Marcador de número de diapositiva 5"/>
          <p:cNvSpPr>
            <a:spLocks noGrp="1"/>
          </p:cNvSpPr>
          <p:nvPr>
            <p:ph type="sldNum" sz="quarter" idx="12"/>
          </p:nvPr>
        </p:nvSpPr>
        <p:spPr/>
        <p:txBody>
          <a:bodyPr/>
          <a:lstStyle/>
          <a:p>
            <a:fld id="{0E4E2CA8-A2E9-4A49-8029-0C42A85A0D7F}" type="slidenum">
              <a:rPr lang="es-VE" smtClean="0"/>
              <a:t>‹Nº›</a:t>
            </a:fld>
            <a:endParaRPr lang="es-VE"/>
          </a:p>
        </p:txBody>
      </p:sp>
    </p:spTree>
    <p:extLst>
      <p:ext uri="{BB962C8B-B14F-4D97-AF65-F5344CB8AC3E}">
        <p14:creationId xmlns:p14="http://schemas.microsoft.com/office/powerpoint/2010/main" val="2356162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V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5" name="Marcador de fecha 4"/>
          <p:cNvSpPr>
            <a:spLocks noGrp="1"/>
          </p:cNvSpPr>
          <p:nvPr>
            <p:ph type="dt" sz="half" idx="10"/>
          </p:nvPr>
        </p:nvSpPr>
        <p:spPr/>
        <p:txBody>
          <a:bodyPr/>
          <a:lstStyle/>
          <a:p>
            <a:fld id="{2A358518-0EB7-4EDD-8B48-2463274F3737}" type="datetime1">
              <a:rPr lang="es-VE" smtClean="0"/>
              <a:t>13/2/2020</a:t>
            </a:fld>
            <a:endParaRPr lang="es-VE"/>
          </a:p>
        </p:txBody>
      </p:sp>
      <p:sp>
        <p:nvSpPr>
          <p:cNvPr id="6" name="Marcador de pie de página 5"/>
          <p:cNvSpPr>
            <a:spLocks noGrp="1"/>
          </p:cNvSpPr>
          <p:nvPr>
            <p:ph type="ftr" sz="quarter" idx="11"/>
          </p:nvPr>
        </p:nvSpPr>
        <p:spPr/>
        <p:txBody>
          <a:bodyPr/>
          <a:lstStyle/>
          <a:p>
            <a:r>
              <a:rPr lang="en-US" smtClean="0"/>
              <a:t>PERSONALIZED MEDICINE: BLOOD PRESSURE AND HEART RATE MONITORING IN WEARABLE DEVICES</a:t>
            </a:r>
            <a:endParaRPr lang="es-VE"/>
          </a:p>
        </p:txBody>
      </p:sp>
      <p:sp>
        <p:nvSpPr>
          <p:cNvPr id="7" name="Marcador de número de diapositiva 6"/>
          <p:cNvSpPr>
            <a:spLocks noGrp="1"/>
          </p:cNvSpPr>
          <p:nvPr>
            <p:ph type="sldNum" sz="quarter" idx="12"/>
          </p:nvPr>
        </p:nvSpPr>
        <p:spPr/>
        <p:txBody>
          <a:bodyPr/>
          <a:lstStyle/>
          <a:p>
            <a:fld id="{0E4E2CA8-A2E9-4A49-8029-0C42A85A0D7F}" type="slidenum">
              <a:rPr lang="es-VE" smtClean="0"/>
              <a:t>‹Nº›</a:t>
            </a:fld>
            <a:endParaRPr lang="es-VE"/>
          </a:p>
        </p:txBody>
      </p:sp>
    </p:spTree>
    <p:extLst>
      <p:ext uri="{BB962C8B-B14F-4D97-AF65-F5344CB8AC3E}">
        <p14:creationId xmlns:p14="http://schemas.microsoft.com/office/powerpoint/2010/main" val="372938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V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7" name="Marcador de fecha 6"/>
          <p:cNvSpPr>
            <a:spLocks noGrp="1"/>
          </p:cNvSpPr>
          <p:nvPr>
            <p:ph type="dt" sz="half" idx="10"/>
          </p:nvPr>
        </p:nvSpPr>
        <p:spPr/>
        <p:txBody>
          <a:bodyPr/>
          <a:lstStyle/>
          <a:p>
            <a:fld id="{544DC1CB-A945-49AD-9E8C-38C06EA9FF8E}" type="datetime1">
              <a:rPr lang="es-VE" smtClean="0"/>
              <a:t>13/2/2020</a:t>
            </a:fld>
            <a:endParaRPr lang="es-VE"/>
          </a:p>
        </p:txBody>
      </p:sp>
      <p:sp>
        <p:nvSpPr>
          <p:cNvPr id="8" name="Marcador de pie de página 7"/>
          <p:cNvSpPr>
            <a:spLocks noGrp="1"/>
          </p:cNvSpPr>
          <p:nvPr>
            <p:ph type="ftr" sz="quarter" idx="11"/>
          </p:nvPr>
        </p:nvSpPr>
        <p:spPr/>
        <p:txBody>
          <a:bodyPr/>
          <a:lstStyle/>
          <a:p>
            <a:r>
              <a:rPr lang="en-US" smtClean="0"/>
              <a:t>PERSONALIZED MEDICINE: BLOOD PRESSURE AND HEART RATE MONITORING IN WEARABLE DEVICES</a:t>
            </a:r>
            <a:endParaRPr lang="es-VE"/>
          </a:p>
        </p:txBody>
      </p:sp>
      <p:sp>
        <p:nvSpPr>
          <p:cNvPr id="9" name="Marcador de número de diapositiva 8"/>
          <p:cNvSpPr>
            <a:spLocks noGrp="1"/>
          </p:cNvSpPr>
          <p:nvPr>
            <p:ph type="sldNum" sz="quarter" idx="12"/>
          </p:nvPr>
        </p:nvSpPr>
        <p:spPr/>
        <p:txBody>
          <a:bodyPr/>
          <a:lstStyle/>
          <a:p>
            <a:fld id="{0E4E2CA8-A2E9-4A49-8029-0C42A85A0D7F}" type="slidenum">
              <a:rPr lang="es-VE" smtClean="0"/>
              <a:t>‹Nº›</a:t>
            </a:fld>
            <a:endParaRPr lang="es-VE"/>
          </a:p>
        </p:txBody>
      </p:sp>
    </p:spTree>
    <p:extLst>
      <p:ext uri="{BB962C8B-B14F-4D97-AF65-F5344CB8AC3E}">
        <p14:creationId xmlns:p14="http://schemas.microsoft.com/office/powerpoint/2010/main" val="401239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VE"/>
          </a:p>
        </p:txBody>
      </p:sp>
      <p:sp>
        <p:nvSpPr>
          <p:cNvPr id="3" name="Marcador de fecha 2"/>
          <p:cNvSpPr>
            <a:spLocks noGrp="1"/>
          </p:cNvSpPr>
          <p:nvPr>
            <p:ph type="dt" sz="half" idx="10"/>
          </p:nvPr>
        </p:nvSpPr>
        <p:spPr/>
        <p:txBody>
          <a:bodyPr/>
          <a:lstStyle/>
          <a:p>
            <a:fld id="{10954C7C-8EF3-42FB-A8AE-C3C965769371}" type="datetime1">
              <a:rPr lang="es-VE" smtClean="0"/>
              <a:t>13/2/2020</a:t>
            </a:fld>
            <a:endParaRPr lang="es-VE"/>
          </a:p>
        </p:txBody>
      </p:sp>
      <p:sp>
        <p:nvSpPr>
          <p:cNvPr id="4" name="Marcador de pie de página 3"/>
          <p:cNvSpPr>
            <a:spLocks noGrp="1"/>
          </p:cNvSpPr>
          <p:nvPr>
            <p:ph type="ftr" sz="quarter" idx="11"/>
          </p:nvPr>
        </p:nvSpPr>
        <p:spPr/>
        <p:txBody>
          <a:bodyPr/>
          <a:lstStyle/>
          <a:p>
            <a:r>
              <a:rPr lang="en-US" smtClean="0"/>
              <a:t>PERSONALIZED MEDICINE: BLOOD PRESSURE AND HEART RATE MONITORING IN WEARABLE DEVICES</a:t>
            </a:r>
            <a:endParaRPr lang="es-VE"/>
          </a:p>
        </p:txBody>
      </p:sp>
      <p:sp>
        <p:nvSpPr>
          <p:cNvPr id="5" name="Marcador de número de diapositiva 4"/>
          <p:cNvSpPr>
            <a:spLocks noGrp="1"/>
          </p:cNvSpPr>
          <p:nvPr>
            <p:ph type="sldNum" sz="quarter" idx="12"/>
          </p:nvPr>
        </p:nvSpPr>
        <p:spPr/>
        <p:txBody>
          <a:bodyPr/>
          <a:lstStyle/>
          <a:p>
            <a:fld id="{0E4E2CA8-A2E9-4A49-8029-0C42A85A0D7F}" type="slidenum">
              <a:rPr lang="es-VE" smtClean="0"/>
              <a:t>‹Nº›</a:t>
            </a:fld>
            <a:endParaRPr lang="es-VE"/>
          </a:p>
        </p:txBody>
      </p:sp>
    </p:spTree>
    <p:extLst>
      <p:ext uri="{BB962C8B-B14F-4D97-AF65-F5344CB8AC3E}">
        <p14:creationId xmlns:p14="http://schemas.microsoft.com/office/powerpoint/2010/main" val="229625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393F957-0EF2-4370-B1DC-23970D6E5A06}" type="datetime1">
              <a:rPr lang="es-VE" smtClean="0"/>
              <a:t>13/2/2020</a:t>
            </a:fld>
            <a:endParaRPr lang="es-VE"/>
          </a:p>
        </p:txBody>
      </p:sp>
      <p:sp>
        <p:nvSpPr>
          <p:cNvPr id="3" name="Marcador de pie de página 2"/>
          <p:cNvSpPr>
            <a:spLocks noGrp="1"/>
          </p:cNvSpPr>
          <p:nvPr>
            <p:ph type="ftr" sz="quarter" idx="11"/>
          </p:nvPr>
        </p:nvSpPr>
        <p:spPr/>
        <p:txBody>
          <a:bodyPr/>
          <a:lstStyle/>
          <a:p>
            <a:r>
              <a:rPr lang="en-US" smtClean="0"/>
              <a:t>PERSONALIZED MEDICINE: BLOOD PRESSURE AND HEART RATE MONITORING IN WEARABLE DEVICES</a:t>
            </a:r>
            <a:endParaRPr lang="es-VE"/>
          </a:p>
        </p:txBody>
      </p:sp>
      <p:sp>
        <p:nvSpPr>
          <p:cNvPr id="4" name="Marcador de número de diapositiva 3"/>
          <p:cNvSpPr>
            <a:spLocks noGrp="1"/>
          </p:cNvSpPr>
          <p:nvPr>
            <p:ph type="sldNum" sz="quarter" idx="12"/>
          </p:nvPr>
        </p:nvSpPr>
        <p:spPr/>
        <p:txBody>
          <a:bodyPr/>
          <a:lstStyle/>
          <a:p>
            <a:fld id="{0E4E2CA8-A2E9-4A49-8029-0C42A85A0D7F}" type="slidenum">
              <a:rPr lang="es-VE" smtClean="0"/>
              <a:t>‹Nº›</a:t>
            </a:fld>
            <a:endParaRPr lang="es-VE"/>
          </a:p>
        </p:txBody>
      </p:sp>
    </p:spTree>
    <p:extLst>
      <p:ext uri="{BB962C8B-B14F-4D97-AF65-F5344CB8AC3E}">
        <p14:creationId xmlns:p14="http://schemas.microsoft.com/office/powerpoint/2010/main" val="606992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V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C2457EBE-D171-4CAA-A2E9-4E5E7ADA386F}" type="datetime1">
              <a:rPr lang="es-VE" smtClean="0"/>
              <a:t>13/2/2020</a:t>
            </a:fld>
            <a:endParaRPr lang="es-VE"/>
          </a:p>
        </p:txBody>
      </p:sp>
      <p:sp>
        <p:nvSpPr>
          <p:cNvPr id="6" name="Marcador de pie de página 5"/>
          <p:cNvSpPr>
            <a:spLocks noGrp="1"/>
          </p:cNvSpPr>
          <p:nvPr>
            <p:ph type="ftr" sz="quarter" idx="11"/>
          </p:nvPr>
        </p:nvSpPr>
        <p:spPr/>
        <p:txBody>
          <a:bodyPr/>
          <a:lstStyle/>
          <a:p>
            <a:r>
              <a:rPr lang="en-US" smtClean="0"/>
              <a:t>PERSONALIZED MEDICINE: BLOOD PRESSURE AND HEART RATE MONITORING IN WEARABLE DEVICES</a:t>
            </a:r>
            <a:endParaRPr lang="es-VE"/>
          </a:p>
        </p:txBody>
      </p:sp>
      <p:sp>
        <p:nvSpPr>
          <p:cNvPr id="7" name="Marcador de número de diapositiva 6"/>
          <p:cNvSpPr>
            <a:spLocks noGrp="1"/>
          </p:cNvSpPr>
          <p:nvPr>
            <p:ph type="sldNum" sz="quarter" idx="12"/>
          </p:nvPr>
        </p:nvSpPr>
        <p:spPr/>
        <p:txBody>
          <a:bodyPr/>
          <a:lstStyle/>
          <a:p>
            <a:fld id="{0E4E2CA8-A2E9-4A49-8029-0C42A85A0D7F}" type="slidenum">
              <a:rPr lang="es-VE" smtClean="0"/>
              <a:t>‹Nº›</a:t>
            </a:fld>
            <a:endParaRPr lang="es-VE"/>
          </a:p>
        </p:txBody>
      </p:sp>
    </p:spTree>
    <p:extLst>
      <p:ext uri="{BB962C8B-B14F-4D97-AF65-F5344CB8AC3E}">
        <p14:creationId xmlns:p14="http://schemas.microsoft.com/office/powerpoint/2010/main" val="128407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V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F083E6F8-E6C2-4BEB-80B1-34F0CF409F6E}" type="datetime1">
              <a:rPr lang="es-VE" smtClean="0"/>
              <a:t>13/2/2020</a:t>
            </a:fld>
            <a:endParaRPr lang="es-VE"/>
          </a:p>
        </p:txBody>
      </p:sp>
      <p:sp>
        <p:nvSpPr>
          <p:cNvPr id="6" name="Marcador de pie de página 5"/>
          <p:cNvSpPr>
            <a:spLocks noGrp="1"/>
          </p:cNvSpPr>
          <p:nvPr>
            <p:ph type="ftr" sz="quarter" idx="11"/>
          </p:nvPr>
        </p:nvSpPr>
        <p:spPr/>
        <p:txBody>
          <a:bodyPr/>
          <a:lstStyle/>
          <a:p>
            <a:r>
              <a:rPr lang="en-US" smtClean="0"/>
              <a:t>PERSONALIZED MEDICINE: BLOOD PRESSURE AND HEART RATE MONITORING IN WEARABLE DEVICES</a:t>
            </a:r>
            <a:endParaRPr lang="es-VE"/>
          </a:p>
        </p:txBody>
      </p:sp>
      <p:sp>
        <p:nvSpPr>
          <p:cNvPr id="7" name="Marcador de número de diapositiva 6"/>
          <p:cNvSpPr>
            <a:spLocks noGrp="1"/>
          </p:cNvSpPr>
          <p:nvPr>
            <p:ph type="sldNum" sz="quarter" idx="12"/>
          </p:nvPr>
        </p:nvSpPr>
        <p:spPr/>
        <p:txBody>
          <a:bodyPr/>
          <a:lstStyle/>
          <a:p>
            <a:fld id="{0E4E2CA8-A2E9-4A49-8029-0C42A85A0D7F}" type="slidenum">
              <a:rPr lang="es-VE" smtClean="0"/>
              <a:t>‹Nº›</a:t>
            </a:fld>
            <a:endParaRPr lang="es-VE"/>
          </a:p>
        </p:txBody>
      </p:sp>
    </p:spTree>
    <p:extLst>
      <p:ext uri="{BB962C8B-B14F-4D97-AF65-F5344CB8AC3E}">
        <p14:creationId xmlns:p14="http://schemas.microsoft.com/office/powerpoint/2010/main" val="42185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V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F0CAD-7D96-4C1B-A116-4FA0BA801D49}" type="datetime1">
              <a:rPr lang="es-VE" smtClean="0"/>
              <a:t>13/2/2020</a:t>
            </a:fld>
            <a:endParaRPr lang="es-V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PERSONALIZED MEDICINE: BLOOD PRESSURE AND HEART RATE MONITORING IN WEARABLE DEVICES</a:t>
            </a:r>
            <a:endParaRPr lang="es-V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E2CA8-A2E9-4A49-8029-0C42A85A0D7F}" type="slidenum">
              <a:rPr lang="es-VE" smtClean="0"/>
              <a:t>‹Nº›</a:t>
            </a:fld>
            <a:endParaRPr lang="es-VE"/>
          </a:p>
        </p:txBody>
      </p:sp>
    </p:spTree>
    <p:extLst>
      <p:ext uri="{BB962C8B-B14F-4D97-AF65-F5344CB8AC3E}">
        <p14:creationId xmlns:p14="http://schemas.microsoft.com/office/powerpoint/2010/main" val="3474066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38013" y="3492500"/>
            <a:ext cx="9144000" cy="1654076"/>
          </a:xfrm>
        </p:spPr>
        <p:txBody>
          <a:bodyPr>
            <a:normAutofit fontScale="90000"/>
          </a:bodyPr>
          <a:lstStyle/>
          <a:p>
            <a:r>
              <a:rPr lang="en-US" sz="5400" dirty="0" smtClean="0"/>
              <a:t/>
            </a:r>
            <a:br>
              <a:rPr lang="en-US" sz="5400" dirty="0" smtClean="0"/>
            </a:br>
            <a:r>
              <a:rPr lang="en-US" sz="4000" dirty="0" smtClean="0"/>
              <a:t/>
            </a:r>
            <a:br>
              <a:rPr lang="en-US" sz="4000" dirty="0" smtClean="0"/>
            </a:br>
            <a:r>
              <a:rPr lang="en-US" sz="4000" dirty="0" smtClean="0"/>
              <a:t>Sabrina I </a:t>
            </a:r>
            <a:r>
              <a:rPr lang="en-US" sz="4000" dirty="0" err="1" smtClean="0"/>
              <a:t>Queipo</a:t>
            </a:r>
            <a:r>
              <a:rPr lang="en-US" sz="4000" dirty="0" smtClean="0"/>
              <a:t> </a:t>
            </a:r>
            <a:br>
              <a:rPr lang="en-US" sz="4000" dirty="0" smtClean="0"/>
            </a:br>
            <a:r>
              <a:rPr lang="en-US" sz="4000" dirty="0" smtClean="0"/>
              <a:t>Efrain Nava</a:t>
            </a:r>
            <a:r>
              <a:rPr lang="en-US" sz="3600" baseline="30000" dirty="0" smtClean="0"/>
              <a:t>*</a:t>
            </a:r>
            <a:endParaRPr lang="en-US" sz="5400" baseline="30000" dirty="0"/>
          </a:p>
        </p:txBody>
      </p:sp>
      <p:sp>
        <p:nvSpPr>
          <p:cNvPr id="3" name="Subtítulo 2"/>
          <p:cNvSpPr>
            <a:spLocks noGrp="1"/>
          </p:cNvSpPr>
          <p:nvPr>
            <p:ph type="subTitle" idx="1"/>
          </p:nvPr>
        </p:nvSpPr>
        <p:spPr>
          <a:xfrm>
            <a:off x="1538013" y="593653"/>
            <a:ext cx="9144000" cy="1655762"/>
          </a:xfrm>
        </p:spPr>
        <p:txBody>
          <a:bodyPr>
            <a:noAutofit/>
          </a:bodyPr>
          <a:lstStyle/>
          <a:p>
            <a:r>
              <a:rPr lang="en-US" sz="4000" dirty="0" smtClean="0">
                <a:solidFill>
                  <a:schemeClr val="accent5"/>
                </a:solidFill>
              </a:rPr>
              <a:t>PERSONALIZED MEDICINE: BLOOD PRESSURE AND HEART RATE MONITORING IN WEARABLE DEVICES</a:t>
            </a:r>
          </a:p>
          <a:p>
            <a:r>
              <a:rPr lang="en-US" sz="4000" i="1" dirty="0" smtClean="0">
                <a:solidFill>
                  <a:schemeClr val="tx1">
                    <a:lumMod val="75000"/>
                    <a:lumOff val="25000"/>
                  </a:schemeClr>
                </a:solidFill>
              </a:rPr>
              <a:t>Phase I</a:t>
            </a:r>
            <a:endParaRPr lang="en-US" sz="4400" i="1" dirty="0">
              <a:solidFill>
                <a:schemeClr val="tx1">
                  <a:lumMod val="75000"/>
                  <a:lumOff val="25000"/>
                </a:schemeClr>
              </a:solidFill>
            </a:endParaRPr>
          </a:p>
        </p:txBody>
      </p:sp>
      <p:sp>
        <p:nvSpPr>
          <p:cNvPr id="4" name="TextBox 3">
            <a:extLst>
              <a:ext uri="{FF2B5EF4-FFF2-40B4-BE49-F238E27FC236}">
                <a16:creationId xmlns:a16="http://schemas.microsoft.com/office/drawing/2014/main" id="{2020CD1D-BED6-4865-A73A-466BFF3B731A}"/>
              </a:ext>
            </a:extLst>
          </p:cNvPr>
          <p:cNvSpPr txBox="1"/>
          <p:nvPr/>
        </p:nvSpPr>
        <p:spPr>
          <a:xfrm>
            <a:off x="5341175" y="6147639"/>
            <a:ext cx="1543371" cy="369332"/>
          </a:xfrm>
          <a:prstGeom prst="rect">
            <a:avLst/>
          </a:prstGeom>
          <a:noFill/>
        </p:spPr>
        <p:txBody>
          <a:bodyPr wrap="none" rtlCol="0">
            <a:spAutoFit/>
          </a:bodyPr>
          <a:lstStyle/>
          <a:p>
            <a:r>
              <a:rPr lang="en-US" dirty="0"/>
              <a:t>February 2020</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6913" y="5442522"/>
            <a:ext cx="2463800" cy="844240"/>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907" y="4842980"/>
            <a:ext cx="1339193" cy="1673991"/>
          </a:xfrm>
          <a:prstGeom prst="rect">
            <a:avLst/>
          </a:prstGeom>
        </p:spPr>
      </p:pic>
      <p:sp>
        <p:nvSpPr>
          <p:cNvPr id="7" name="Título 1"/>
          <p:cNvSpPr txBox="1">
            <a:spLocks/>
          </p:cNvSpPr>
          <p:nvPr/>
        </p:nvSpPr>
        <p:spPr>
          <a:xfrm>
            <a:off x="1538013" y="4319538"/>
            <a:ext cx="9144000" cy="165407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i="1" dirty="0" smtClean="0"/>
              <a:t/>
            </a:r>
            <a:br>
              <a:rPr lang="en-US" sz="4400" i="1" dirty="0" smtClean="0"/>
            </a:br>
            <a:r>
              <a:rPr lang="en-US" sz="3200" i="1" dirty="0" smtClean="0"/>
              <a:t/>
            </a:r>
            <a:br>
              <a:rPr lang="en-US" sz="3200" i="1" dirty="0" smtClean="0"/>
            </a:br>
            <a:r>
              <a:rPr lang="en-US" sz="1800" i="1" dirty="0" smtClean="0"/>
              <a:t>* Aggregate </a:t>
            </a:r>
            <a:r>
              <a:rPr lang="en-US" sz="1800" i="1" dirty="0" smtClean="0"/>
              <a:t>Professor </a:t>
            </a:r>
            <a:r>
              <a:rPr lang="en-US" sz="1800" i="1" dirty="0" smtClean="0"/>
              <a:t>at the University of Zulia, Maracaibo, VE </a:t>
            </a:r>
            <a:endParaRPr lang="en-US" sz="3200" i="1" dirty="0"/>
          </a:p>
        </p:txBody>
      </p:sp>
    </p:spTree>
    <p:extLst>
      <p:ext uri="{BB962C8B-B14F-4D97-AF65-F5344CB8AC3E}">
        <p14:creationId xmlns:p14="http://schemas.microsoft.com/office/powerpoint/2010/main" val="147479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3E1342A-6FB3-4A7F-9997-6F59E10FB391}"/>
              </a:ext>
            </a:extLst>
          </p:cNvPr>
          <p:cNvSpPr>
            <a:spLocks noGrp="1"/>
          </p:cNvSpPr>
          <p:nvPr>
            <p:ph sz="half" idx="1"/>
          </p:nvPr>
        </p:nvSpPr>
        <p:spPr>
          <a:xfrm>
            <a:off x="838200" y="2200722"/>
            <a:ext cx="3363974" cy="3415623"/>
          </a:xfrm>
        </p:spPr>
        <p:txBody>
          <a:bodyPr vert="horz" lIns="91440" tIns="45720" rIns="91440" bIns="45720" rtlCol="0">
            <a:normAutofit/>
          </a:bodyPr>
          <a:lstStyle/>
          <a:p>
            <a:r>
              <a:rPr lang="en-US" sz="2400" dirty="0" smtClean="0"/>
              <a:t>Objective</a:t>
            </a:r>
            <a:endParaRPr lang="en-US" sz="2400" dirty="0"/>
          </a:p>
          <a:p>
            <a:r>
              <a:rPr lang="en-US" sz="2400" dirty="0"/>
              <a:t>Motivation</a:t>
            </a:r>
          </a:p>
          <a:p>
            <a:r>
              <a:rPr lang="en-US" sz="2400" dirty="0"/>
              <a:t>Methodology</a:t>
            </a:r>
          </a:p>
          <a:p>
            <a:r>
              <a:rPr lang="en-US" sz="2400" dirty="0"/>
              <a:t>Case studies</a:t>
            </a:r>
          </a:p>
          <a:p>
            <a:r>
              <a:rPr lang="en-US" sz="2400" dirty="0"/>
              <a:t>Deliverables</a:t>
            </a:r>
          </a:p>
          <a:p>
            <a:endParaRPr lang="en-US" sz="2400" dirty="0"/>
          </a:p>
        </p:txBody>
      </p:sp>
      <p:pic>
        <p:nvPicPr>
          <p:cNvPr id="5" name="Picture 2" descr="Related image">
            <a:extLst>
              <a:ext uri="{FF2B5EF4-FFF2-40B4-BE49-F238E27FC236}">
                <a16:creationId xmlns:a16="http://schemas.microsoft.com/office/drawing/2014/main" id="{D91C02C5-0557-445F-906F-4DD33B5993B1}"/>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5784595" y="1449896"/>
            <a:ext cx="5277106" cy="3797341"/>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pie de página 3"/>
          <p:cNvSpPr>
            <a:spLocks noGrp="1"/>
          </p:cNvSpPr>
          <p:nvPr>
            <p:ph type="ftr" sz="quarter" idx="11"/>
          </p:nvPr>
        </p:nvSpPr>
        <p:spPr/>
        <p:txBody>
          <a:bodyPr/>
          <a:lstStyle/>
          <a:p>
            <a:r>
              <a:rPr lang="en-US" dirty="0" smtClean="0">
                <a:solidFill>
                  <a:schemeClr val="accent5"/>
                </a:solidFill>
              </a:rPr>
              <a:t>PERSONALIZED MEDICINE: BLOOD PRESSURE AND HEART RATE MONITORING IN WEARABLE DEVICES</a:t>
            </a:r>
            <a:endParaRPr lang="es-VE" dirty="0">
              <a:solidFill>
                <a:schemeClr val="accent5"/>
              </a:solidFill>
            </a:endParaRPr>
          </a:p>
        </p:txBody>
      </p:sp>
      <p:sp>
        <p:nvSpPr>
          <p:cNvPr id="6" name="Marcador de número de diapositiva 5"/>
          <p:cNvSpPr>
            <a:spLocks noGrp="1"/>
          </p:cNvSpPr>
          <p:nvPr>
            <p:ph type="sldNum" sz="quarter" idx="12"/>
          </p:nvPr>
        </p:nvSpPr>
        <p:spPr/>
        <p:txBody>
          <a:bodyPr vert="horz" lIns="91440" tIns="45720" rIns="91440" bIns="45720" rtlCol="0" anchor="ctr"/>
          <a:lstStyle/>
          <a:p>
            <a:fld id="{0E4E2CA8-A2E9-4A49-8029-0C42A85A0D7F}" type="slidenum">
              <a:rPr lang="es-VE">
                <a:solidFill>
                  <a:srgbClr val="898989"/>
                </a:solidFill>
              </a:rPr>
              <a:pPr/>
              <a:t>2</a:t>
            </a:fld>
            <a:endParaRPr lang="es-VE" dirty="0">
              <a:solidFill>
                <a:srgbClr val="898989"/>
              </a:solidFill>
            </a:endParaRPr>
          </a:p>
        </p:txBody>
      </p:sp>
      <p:sp>
        <p:nvSpPr>
          <p:cNvPr id="7" name="Título 6"/>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310381492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solidFill>
                  <a:schemeClr val="accent5"/>
                </a:solidFill>
              </a:rPr>
              <a:t>Objective</a:t>
            </a:r>
            <a:endParaRPr lang="en-US" dirty="0">
              <a:solidFill>
                <a:schemeClr val="accent5"/>
              </a:solidFill>
            </a:endParaRPr>
          </a:p>
        </p:txBody>
      </p:sp>
      <p:sp>
        <p:nvSpPr>
          <p:cNvPr id="12" name="Marcador de contenido 11"/>
          <p:cNvSpPr>
            <a:spLocks noGrp="1"/>
          </p:cNvSpPr>
          <p:nvPr>
            <p:ph idx="1"/>
          </p:nvPr>
        </p:nvSpPr>
        <p:spPr>
          <a:xfrm>
            <a:off x="838200" y="2357951"/>
            <a:ext cx="10515600" cy="3819012"/>
          </a:xfrm>
        </p:spPr>
        <p:txBody>
          <a:bodyPr/>
          <a:lstStyle/>
          <a:p>
            <a:pPr marL="0" indent="0">
              <a:buNone/>
            </a:pPr>
            <a:r>
              <a:rPr lang="en-US" dirty="0"/>
              <a:t>Through wearable devices effectively monitor (ambulatory) blood pressure and heart rate for preventing heart disease and predicting cardiovascular events and </a:t>
            </a:r>
            <a:r>
              <a:rPr lang="en-US" dirty="0" smtClean="0"/>
              <a:t>complications</a:t>
            </a:r>
            <a:r>
              <a:rPr lang="en-US" sz="3200" baseline="30000" dirty="0" smtClean="0"/>
              <a:t>1</a:t>
            </a:r>
            <a:endParaRPr lang="en-US" sz="3200" baseline="30000" dirty="0"/>
          </a:p>
          <a:p>
            <a:pPr marL="0" indent="0">
              <a:buNone/>
            </a:pPr>
            <a:r>
              <a:rPr lang="en-US" dirty="0"/>
              <a:t>Ambulatory blood pressure monitoring (ABPM) measures blood pressure at regular intervals. It is believed to be able to reduce the so called white coat hypertension  </a:t>
            </a:r>
          </a:p>
        </p:txBody>
      </p:sp>
      <p:sp>
        <p:nvSpPr>
          <p:cNvPr id="6" name="Título 1"/>
          <p:cNvSpPr txBox="1">
            <a:spLocks/>
          </p:cNvSpPr>
          <p:nvPr/>
        </p:nvSpPr>
        <p:spPr>
          <a:xfrm>
            <a:off x="-3136905" y="4277500"/>
            <a:ext cx="10114895" cy="1802447"/>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500" dirty="0">
              <a:latin typeface="+mn-lt"/>
            </a:endParaRPr>
          </a:p>
          <a:p>
            <a:endParaRPr lang="es-VE" sz="2500" dirty="0">
              <a:latin typeface="+mn-lt"/>
            </a:endParaRPr>
          </a:p>
        </p:txBody>
      </p:sp>
      <p:pic>
        <p:nvPicPr>
          <p:cNvPr id="102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6552" y="493317"/>
            <a:ext cx="1528418" cy="11068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5936ED9-ADD3-4391-A45B-5B2DFB2BA055}"/>
              </a:ext>
            </a:extLst>
          </p:cNvPr>
          <p:cNvPicPr>
            <a:picLocks noChangeAspect="1"/>
          </p:cNvPicPr>
          <p:nvPr/>
        </p:nvPicPr>
        <p:blipFill>
          <a:blip r:embed="rId3"/>
          <a:stretch>
            <a:fillRect/>
          </a:stretch>
        </p:blipFill>
        <p:spPr>
          <a:xfrm>
            <a:off x="9971752" y="611611"/>
            <a:ext cx="1644735" cy="1746340"/>
          </a:xfrm>
          <a:prstGeom prst="rect">
            <a:avLst/>
          </a:prstGeom>
        </p:spPr>
      </p:pic>
      <p:sp>
        <p:nvSpPr>
          <p:cNvPr id="5" name="Rectangle 4">
            <a:extLst>
              <a:ext uri="{FF2B5EF4-FFF2-40B4-BE49-F238E27FC236}">
                <a16:creationId xmlns:a16="http://schemas.microsoft.com/office/drawing/2014/main" id="{7127AE20-9385-4E88-9AA5-D69EC064F4AC}"/>
              </a:ext>
            </a:extLst>
          </p:cNvPr>
          <p:cNvSpPr/>
          <p:nvPr/>
        </p:nvSpPr>
        <p:spPr>
          <a:xfrm>
            <a:off x="838200" y="5592188"/>
            <a:ext cx="10451226" cy="584775"/>
          </a:xfrm>
          <a:prstGeom prst="rect">
            <a:avLst/>
          </a:prstGeom>
        </p:spPr>
        <p:txBody>
          <a:bodyPr wrap="square">
            <a:spAutoFit/>
          </a:bodyPr>
          <a:lstStyle/>
          <a:p>
            <a:pPr marL="177800" indent="-177800"/>
            <a:r>
              <a:rPr lang="en-US" sz="1600" dirty="0" smtClean="0"/>
              <a:t>1  </a:t>
            </a:r>
            <a:r>
              <a:rPr lang="en-US" sz="1600" dirty="0"/>
              <a:t>The heart rate monitor is based on a technology called photoplethysmography, but it basically comes down to using green LED lights paired with light‑sensitive photodiodes to illuminate your skin and measures changes in light absorption</a:t>
            </a:r>
            <a:r>
              <a:rPr lang="en-US" sz="1600" dirty="0" smtClean="0"/>
              <a:t>.</a:t>
            </a:r>
            <a:endParaRPr lang="en-US" dirty="0"/>
          </a:p>
        </p:txBody>
      </p:sp>
      <p:sp>
        <p:nvSpPr>
          <p:cNvPr id="13" name="Marcador de pie de página 12"/>
          <p:cNvSpPr>
            <a:spLocks noGrp="1"/>
          </p:cNvSpPr>
          <p:nvPr>
            <p:ph type="ftr" sz="quarter" idx="11"/>
          </p:nvPr>
        </p:nvSpPr>
        <p:spPr/>
        <p:txBody>
          <a:bodyPr/>
          <a:lstStyle/>
          <a:p>
            <a:r>
              <a:rPr lang="en-US" smtClean="0">
                <a:solidFill>
                  <a:schemeClr val="accent5"/>
                </a:solidFill>
              </a:rPr>
              <a:t>PERSONALIZED MEDICINE: BLOOD PRESSURE AND HEART RATE MONITORING IN WEARABLE DEVICES</a:t>
            </a:r>
            <a:endParaRPr lang="es-VE" dirty="0">
              <a:solidFill>
                <a:schemeClr val="accent5"/>
              </a:solidFill>
            </a:endParaRPr>
          </a:p>
        </p:txBody>
      </p:sp>
      <p:sp>
        <p:nvSpPr>
          <p:cNvPr id="15" name="Marcador de número de diapositiva 14"/>
          <p:cNvSpPr>
            <a:spLocks noGrp="1"/>
          </p:cNvSpPr>
          <p:nvPr>
            <p:ph type="sldNum" sz="quarter" idx="12"/>
          </p:nvPr>
        </p:nvSpPr>
        <p:spPr/>
        <p:txBody>
          <a:bodyPr/>
          <a:lstStyle/>
          <a:p>
            <a:fld id="{0E4E2CA8-A2E9-4A49-8029-0C42A85A0D7F}" type="slidenum">
              <a:rPr lang="es-VE" smtClean="0">
                <a:solidFill>
                  <a:srgbClr val="898989"/>
                </a:solidFill>
              </a:rPr>
              <a:t>3</a:t>
            </a:fld>
            <a:endParaRPr lang="es-VE" dirty="0">
              <a:solidFill>
                <a:srgbClr val="898989"/>
              </a:solidFill>
            </a:endParaRPr>
          </a:p>
        </p:txBody>
      </p:sp>
      <p:cxnSp>
        <p:nvCxnSpPr>
          <p:cNvPr id="17" name="Conector recto 16"/>
          <p:cNvCxnSpPr/>
          <p:nvPr/>
        </p:nvCxnSpPr>
        <p:spPr>
          <a:xfrm>
            <a:off x="939800" y="5592188"/>
            <a:ext cx="39109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6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solidFill>
                  <a:schemeClr val="accent5"/>
                </a:solidFill>
              </a:rPr>
              <a:t>Motivation</a:t>
            </a:r>
            <a:endParaRPr lang="en-US" dirty="0">
              <a:solidFill>
                <a:schemeClr val="accent5"/>
              </a:solidFill>
            </a:endParaRPr>
          </a:p>
        </p:txBody>
      </p:sp>
      <p:sp>
        <p:nvSpPr>
          <p:cNvPr id="12" name="Marcador de contenido 11"/>
          <p:cNvSpPr>
            <a:spLocks noGrp="1"/>
          </p:cNvSpPr>
          <p:nvPr>
            <p:ph idx="1"/>
          </p:nvPr>
        </p:nvSpPr>
        <p:spPr>
          <a:xfrm>
            <a:off x="838200" y="2357951"/>
            <a:ext cx="10515600" cy="3819012"/>
          </a:xfrm>
        </p:spPr>
        <p:txBody>
          <a:bodyPr>
            <a:normAutofit/>
          </a:bodyPr>
          <a:lstStyle/>
          <a:p>
            <a:pPr marL="0" indent="0">
              <a:buNone/>
            </a:pPr>
            <a:r>
              <a:rPr lang="en-US" dirty="0"/>
              <a:t>According to the World Health Organization (WHO), heart diseases are the Nº 1 cause of death globally… and in the </a:t>
            </a:r>
            <a:r>
              <a:rPr lang="en-US" dirty="0" smtClean="0"/>
              <a:t>US</a:t>
            </a:r>
            <a:endParaRPr lang="en-US" dirty="0"/>
          </a:p>
          <a:p>
            <a:pPr marL="0" indent="0">
              <a:buNone/>
            </a:pPr>
            <a:r>
              <a:rPr lang="en-US" dirty="0"/>
              <a:t>It costs the nation about $207 billion each year in health care services, medications, and lost </a:t>
            </a:r>
            <a:r>
              <a:rPr lang="en-US" dirty="0" smtClean="0"/>
              <a:t>productivity</a:t>
            </a:r>
            <a:endParaRPr lang="en-US" dirty="0"/>
          </a:p>
          <a:p>
            <a:pPr marL="0" indent="0">
              <a:buNone/>
            </a:pPr>
            <a:r>
              <a:rPr lang="en-US" dirty="0"/>
              <a:t>Wearables gives the unique opportunity to monitor and generate alerts/alarms tailored to the cardiovascular risk level of each </a:t>
            </a:r>
            <a:r>
              <a:rPr lang="en-US" dirty="0" smtClean="0"/>
              <a:t>individual</a:t>
            </a:r>
            <a:r>
              <a:rPr lang="en-US" baseline="30000" dirty="0" smtClean="0"/>
              <a:t>2</a:t>
            </a:r>
            <a:endParaRPr lang="en-US" sz="1800" baseline="30000" dirty="0"/>
          </a:p>
        </p:txBody>
      </p:sp>
      <p:sp>
        <p:nvSpPr>
          <p:cNvPr id="6" name="Título 1"/>
          <p:cNvSpPr txBox="1">
            <a:spLocks/>
          </p:cNvSpPr>
          <p:nvPr/>
        </p:nvSpPr>
        <p:spPr>
          <a:xfrm>
            <a:off x="-3136905" y="4277500"/>
            <a:ext cx="10114895" cy="1802447"/>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500" dirty="0">
              <a:latin typeface="+mn-lt"/>
            </a:endParaRPr>
          </a:p>
          <a:p>
            <a:endParaRPr lang="es-VE" sz="2500" dirty="0">
              <a:latin typeface="+mn-lt"/>
            </a:endParaRPr>
          </a:p>
        </p:txBody>
      </p:sp>
      <p:pic>
        <p:nvPicPr>
          <p:cNvPr id="102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6552" y="493317"/>
            <a:ext cx="1528418" cy="11068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5936ED9-ADD3-4391-A45B-5B2DFB2BA055}"/>
              </a:ext>
            </a:extLst>
          </p:cNvPr>
          <p:cNvPicPr>
            <a:picLocks noChangeAspect="1"/>
          </p:cNvPicPr>
          <p:nvPr/>
        </p:nvPicPr>
        <p:blipFill>
          <a:blip r:embed="rId3"/>
          <a:stretch>
            <a:fillRect/>
          </a:stretch>
        </p:blipFill>
        <p:spPr>
          <a:xfrm>
            <a:off x="9971752" y="611611"/>
            <a:ext cx="1644735" cy="1746340"/>
          </a:xfrm>
          <a:prstGeom prst="rect">
            <a:avLst/>
          </a:prstGeom>
        </p:spPr>
      </p:pic>
      <p:sp>
        <p:nvSpPr>
          <p:cNvPr id="5" name="Rectangle 4">
            <a:extLst>
              <a:ext uri="{FF2B5EF4-FFF2-40B4-BE49-F238E27FC236}">
                <a16:creationId xmlns:a16="http://schemas.microsoft.com/office/drawing/2014/main" id="{7127AE20-9385-4E88-9AA5-D69EC064F4AC}"/>
              </a:ext>
            </a:extLst>
          </p:cNvPr>
          <p:cNvSpPr/>
          <p:nvPr/>
        </p:nvSpPr>
        <p:spPr>
          <a:xfrm>
            <a:off x="838200" y="5592188"/>
            <a:ext cx="10451226" cy="584775"/>
          </a:xfrm>
          <a:prstGeom prst="rect">
            <a:avLst/>
          </a:prstGeom>
        </p:spPr>
        <p:txBody>
          <a:bodyPr wrap="square">
            <a:spAutoFit/>
          </a:bodyPr>
          <a:lstStyle/>
          <a:p>
            <a:pPr marL="177800" indent="-177800"/>
            <a:r>
              <a:rPr lang="en-US" sz="1600" dirty="0" smtClean="0"/>
              <a:t>2  </a:t>
            </a:r>
            <a:r>
              <a:rPr lang="en-US" sz="1600" dirty="0"/>
              <a:t>For example,  African </a:t>
            </a:r>
            <a:r>
              <a:rPr lang="en-US" sz="1600" dirty="0" err="1"/>
              <a:t>americans</a:t>
            </a:r>
            <a:r>
              <a:rPr lang="en-US" sz="1600" dirty="0"/>
              <a:t> are known to have higher levels of office blood pressure (BP) and prevalence of hypertension than whites </a:t>
            </a:r>
            <a:endParaRPr lang="en-US" sz="2000" dirty="0"/>
          </a:p>
        </p:txBody>
      </p:sp>
      <p:sp>
        <p:nvSpPr>
          <p:cNvPr id="3" name="Marcador de pie de página 2"/>
          <p:cNvSpPr>
            <a:spLocks noGrp="1"/>
          </p:cNvSpPr>
          <p:nvPr>
            <p:ph type="ftr" sz="quarter" idx="11"/>
          </p:nvPr>
        </p:nvSpPr>
        <p:spPr/>
        <p:txBody>
          <a:bodyPr/>
          <a:lstStyle/>
          <a:p>
            <a:r>
              <a:rPr lang="en-US" smtClean="0">
                <a:solidFill>
                  <a:schemeClr val="accent5"/>
                </a:solidFill>
              </a:rPr>
              <a:t>PERSONALIZED MEDICINE: BLOOD PRESSURE AND HEART RATE MONITORING IN WEARABLE DEVICES</a:t>
            </a:r>
            <a:endParaRPr lang="es-VE">
              <a:solidFill>
                <a:schemeClr val="accent5"/>
              </a:solidFill>
            </a:endParaRPr>
          </a:p>
        </p:txBody>
      </p:sp>
      <p:sp>
        <p:nvSpPr>
          <p:cNvPr id="7" name="Marcador de número de diapositiva 6"/>
          <p:cNvSpPr>
            <a:spLocks noGrp="1"/>
          </p:cNvSpPr>
          <p:nvPr>
            <p:ph type="sldNum" sz="quarter" idx="12"/>
          </p:nvPr>
        </p:nvSpPr>
        <p:spPr/>
        <p:txBody>
          <a:bodyPr/>
          <a:lstStyle/>
          <a:p>
            <a:fld id="{0E4E2CA8-A2E9-4A49-8029-0C42A85A0D7F}" type="slidenum">
              <a:rPr lang="es-VE" smtClean="0"/>
              <a:t>4</a:t>
            </a:fld>
            <a:endParaRPr lang="es-VE"/>
          </a:p>
        </p:txBody>
      </p:sp>
      <p:cxnSp>
        <p:nvCxnSpPr>
          <p:cNvPr id="11" name="Conector recto 10"/>
          <p:cNvCxnSpPr/>
          <p:nvPr/>
        </p:nvCxnSpPr>
        <p:spPr>
          <a:xfrm>
            <a:off x="939800" y="5592188"/>
            <a:ext cx="39109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59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solidFill>
                  <a:schemeClr val="accent5"/>
                </a:solidFill>
              </a:rPr>
              <a:t>Methodology</a:t>
            </a:r>
            <a:endParaRPr lang="en-US" dirty="0">
              <a:solidFill>
                <a:schemeClr val="accent5"/>
              </a:solidFill>
            </a:endParaRPr>
          </a:p>
        </p:txBody>
      </p:sp>
      <p:sp>
        <p:nvSpPr>
          <p:cNvPr id="12" name="Marcador de contenido 11"/>
          <p:cNvSpPr>
            <a:spLocks noGrp="1"/>
          </p:cNvSpPr>
          <p:nvPr>
            <p:ph idx="1"/>
          </p:nvPr>
        </p:nvSpPr>
        <p:spPr>
          <a:xfrm>
            <a:off x="838200" y="2357950"/>
            <a:ext cx="10515600" cy="4246049"/>
          </a:xfrm>
        </p:spPr>
        <p:txBody>
          <a:bodyPr>
            <a:normAutofit fontScale="92500" lnSpcReduction="10000"/>
          </a:bodyPr>
          <a:lstStyle/>
          <a:p>
            <a:pPr marL="0" indent="0">
              <a:buNone/>
            </a:pPr>
            <a:r>
              <a:rPr lang="en-US" sz="3200" dirty="0"/>
              <a:t>The baseline approach is based on statistical process control theory and includes</a:t>
            </a:r>
            <a:r>
              <a:rPr lang="en-US" sz="3200" dirty="0" smtClean="0"/>
              <a:t>:</a:t>
            </a:r>
            <a:endParaRPr lang="en-US" sz="3200" dirty="0"/>
          </a:p>
          <a:p>
            <a:pPr marL="514350" indent="-514350">
              <a:buAutoNum type="arabicPeriod"/>
            </a:pPr>
            <a:r>
              <a:rPr lang="en-US" dirty="0"/>
              <a:t>Identify the individual thresholds (Hi and Hi-Hi alarms) for systolic and diastolic heart blood pressure (including variability), and heart rate under different scenarios (</a:t>
            </a:r>
            <a:r>
              <a:rPr lang="en-US" i="1" dirty="0"/>
              <a:t>e.g.</a:t>
            </a:r>
            <a:r>
              <a:rPr lang="en-US" dirty="0"/>
              <a:t>, day/night, awake/sleep, normal/exercising) — random variables time series</a:t>
            </a:r>
          </a:p>
          <a:p>
            <a:pPr marL="514350" indent="-514350">
              <a:spcBef>
                <a:spcPts val="1200"/>
              </a:spcBef>
              <a:buAutoNum type="arabicPeriod"/>
            </a:pPr>
            <a:r>
              <a:rPr lang="en-US" dirty="0"/>
              <a:t>Compute basic statistics for each of the time series of interest and normalize them (for radar visualization). Using the corresponding charts identify the deviations of the random variables of interest with respect to the specified </a:t>
            </a:r>
            <a:r>
              <a:rPr lang="en-US" dirty="0" smtClean="0"/>
              <a:t>threshold</a:t>
            </a:r>
          </a:p>
          <a:p>
            <a:pPr marL="444500" indent="0">
              <a:spcBef>
                <a:spcPts val="1200"/>
              </a:spcBef>
              <a:buNone/>
            </a:pPr>
            <a:r>
              <a:rPr lang="en-US" dirty="0" smtClean="0"/>
              <a:t> …</a:t>
            </a:r>
            <a:endParaRPr lang="en-US" sz="1800" baseline="30000" dirty="0"/>
          </a:p>
        </p:txBody>
      </p:sp>
      <p:sp>
        <p:nvSpPr>
          <p:cNvPr id="6" name="Título 1"/>
          <p:cNvSpPr txBox="1">
            <a:spLocks/>
          </p:cNvSpPr>
          <p:nvPr/>
        </p:nvSpPr>
        <p:spPr>
          <a:xfrm>
            <a:off x="-3136905" y="4277500"/>
            <a:ext cx="10114895" cy="1802447"/>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500" dirty="0">
              <a:latin typeface="+mn-lt"/>
            </a:endParaRPr>
          </a:p>
          <a:p>
            <a:endParaRPr lang="es-VE" sz="2500" dirty="0">
              <a:latin typeface="+mn-lt"/>
            </a:endParaRPr>
          </a:p>
        </p:txBody>
      </p:sp>
      <p:pic>
        <p:nvPicPr>
          <p:cNvPr id="102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6552" y="493317"/>
            <a:ext cx="1528418" cy="11068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2.bp.blogspot.com/-vZrZhhJdSAI/Wpa1BOI5BiI/AAAAAAAAAYA/Y7bd5XOpCpskBnKytWQ0iZIBnHHVeR8jwCLcBGAs/s640/SPC_chart_structure.JPG">
            <a:extLst>
              <a:ext uri="{FF2B5EF4-FFF2-40B4-BE49-F238E27FC236}">
                <a16:creationId xmlns:a16="http://schemas.microsoft.com/office/drawing/2014/main" id="{BC323C02-5137-455C-A190-D2330C5F91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6854" y="327658"/>
            <a:ext cx="5199105" cy="2148842"/>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2"/>
          <p:cNvSpPr>
            <a:spLocks noGrp="1"/>
          </p:cNvSpPr>
          <p:nvPr>
            <p:ph type="ftr" sz="quarter" idx="11"/>
          </p:nvPr>
        </p:nvSpPr>
        <p:spPr/>
        <p:txBody>
          <a:bodyPr/>
          <a:lstStyle/>
          <a:p>
            <a:r>
              <a:rPr lang="en-US" dirty="0" smtClean="0">
                <a:solidFill>
                  <a:schemeClr val="accent5"/>
                </a:solidFill>
              </a:rPr>
              <a:t>PERSONALIZED MEDICINE: BLOOD PRESSURE AND HEART RATE MONITORING IN WEARABLE DEVICES</a:t>
            </a:r>
            <a:endParaRPr lang="es-VE" dirty="0">
              <a:solidFill>
                <a:schemeClr val="accent5"/>
              </a:solidFill>
            </a:endParaRPr>
          </a:p>
        </p:txBody>
      </p:sp>
      <p:sp>
        <p:nvSpPr>
          <p:cNvPr id="7" name="Marcador de número de diapositiva 6"/>
          <p:cNvSpPr>
            <a:spLocks noGrp="1"/>
          </p:cNvSpPr>
          <p:nvPr>
            <p:ph type="sldNum" sz="quarter" idx="12"/>
          </p:nvPr>
        </p:nvSpPr>
        <p:spPr/>
        <p:txBody>
          <a:bodyPr/>
          <a:lstStyle/>
          <a:p>
            <a:fld id="{0E4E2CA8-A2E9-4A49-8029-0C42A85A0D7F}" type="slidenum">
              <a:rPr lang="es-VE" smtClean="0"/>
              <a:t>5</a:t>
            </a:fld>
            <a:endParaRPr lang="es-VE"/>
          </a:p>
        </p:txBody>
      </p:sp>
    </p:spTree>
    <p:extLst>
      <p:ext uri="{BB962C8B-B14F-4D97-AF65-F5344CB8AC3E}">
        <p14:creationId xmlns:p14="http://schemas.microsoft.com/office/powerpoint/2010/main" val="3007796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solidFill>
                  <a:schemeClr val="accent5"/>
                </a:solidFill>
              </a:rPr>
              <a:t>Methodology</a:t>
            </a:r>
            <a:endParaRPr lang="en-US" dirty="0">
              <a:solidFill>
                <a:schemeClr val="accent5"/>
              </a:solidFill>
            </a:endParaRPr>
          </a:p>
        </p:txBody>
      </p:sp>
      <p:sp>
        <p:nvSpPr>
          <p:cNvPr id="12" name="Marcador de contenido 11"/>
          <p:cNvSpPr>
            <a:spLocks noGrp="1"/>
          </p:cNvSpPr>
          <p:nvPr>
            <p:ph idx="1"/>
          </p:nvPr>
        </p:nvSpPr>
        <p:spPr>
          <a:xfrm>
            <a:off x="838200" y="2357951"/>
            <a:ext cx="10515600" cy="3819012"/>
          </a:xfrm>
        </p:spPr>
        <p:txBody>
          <a:bodyPr>
            <a:normAutofit/>
          </a:bodyPr>
          <a:lstStyle/>
          <a:p>
            <a:pPr marL="0" indent="0">
              <a:lnSpc>
                <a:spcPct val="80000"/>
              </a:lnSpc>
              <a:buNone/>
            </a:pPr>
            <a:r>
              <a:rPr lang="en-US" sz="3000" dirty="0"/>
              <a:t>The baseline approach is based on statistical process control theory and includes</a:t>
            </a:r>
            <a:r>
              <a:rPr lang="en-US" sz="3000" dirty="0" smtClean="0"/>
              <a:t>: (</a:t>
            </a:r>
            <a:r>
              <a:rPr lang="en-US" sz="3000" i="1" dirty="0" smtClean="0"/>
              <a:t>cont</a:t>
            </a:r>
            <a:r>
              <a:rPr lang="en-US" sz="3000" dirty="0" smtClean="0"/>
              <a:t>.)</a:t>
            </a:r>
            <a:endParaRPr lang="en-US" sz="3000" dirty="0"/>
          </a:p>
          <a:p>
            <a:pPr marL="533400" indent="0">
              <a:lnSpc>
                <a:spcPct val="80000"/>
              </a:lnSpc>
              <a:spcBef>
                <a:spcPts val="1200"/>
              </a:spcBef>
              <a:buNone/>
            </a:pPr>
            <a:r>
              <a:rPr lang="es-VE" sz="2600" dirty="0" smtClean="0"/>
              <a:t>…</a:t>
            </a:r>
            <a:endParaRPr lang="en-US" sz="2600" dirty="0" smtClean="0"/>
          </a:p>
          <a:p>
            <a:pPr marL="514350" indent="-514350">
              <a:lnSpc>
                <a:spcPct val="80000"/>
              </a:lnSpc>
              <a:spcBef>
                <a:spcPts val="1200"/>
              </a:spcBef>
              <a:buFont typeface="+mj-lt"/>
              <a:buAutoNum type="arabicPeriod" startAt="3"/>
            </a:pPr>
            <a:r>
              <a:rPr lang="en-US" sz="2600" dirty="0" smtClean="0"/>
              <a:t>Generate </a:t>
            </a:r>
            <a:r>
              <a:rPr lang="en-US" sz="2600" dirty="0"/>
              <a:t>reports for the Hi (UCL and LCL — threshold yellow) and Hi-Hi (threshold red) alarms including number of times where the alert/alarms were generated and cumulative time in alarm modes for specified time periods (day/week/month/year) and correlate the thresholds with cardiovascular outcomes </a:t>
            </a:r>
          </a:p>
        </p:txBody>
      </p:sp>
      <p:sp>
        <p:nvSpPr>
          <p:cNvPr id="6" name="Título 1"/>
          <p:cNvSpPr txBox="1">
            <a:spLocks/>
          </p:cNvSpPr>
          <p:nvPr/>
        </p:nvSpPr>
        <p:spPr>
          <a:xfrm>
            <a:off x="-3136905" y="4277500"/>
            <a:ext cx="10114895" cy="1802447"/>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500" dirty="0">
              <a:latin typeface="+mn-lt"/>
            </a:endParaRPr>
          </a:p>
          <a:p>
            <a:endParaRPr lang="es-VE" sz="2500" dirty="0">
              <a:latin typeface="+mn-lt"/>
            </a:endParaRPr>
          </a:p>
        </p:txBody>
      </p:sp>
      <p:pic>
        <p:nvPicPr>
          <p:cNvPr id="102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6552" y="493317"/>
            <a:ext cx="1528418" cy="11068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2.bp.blogspot.com/-vZrZhhJdSAI/Wpa1BOI5BiI/AAAAAAAAAYA/Y7bd5XOpCpskBnKytWQ0iZIBnHHVeR8jwCLcBGAs/s640/SPC_chart_structure.JPG">
            <a:extLst>
              <a:ext uri="{FF2B5EF4-FFF2-40B4-BE49-F238E27FC236}">
                <a16:creationId xmlns:a16="http://schemas.microsoft.com/office/drawing/2014/main" id="{BC323C02-5137-455C-A190-D2330C5F91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6854" y="327658"/>
            <a:ext cx="5199105" cy="2148842"/>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2"/>
          <p:cNvSpPr>
            <a:spLocks noGrp="1"/>
          </p:cNvSpPr>
          <p:nvPr>
            <p:ph type="ftr" sz="quarter" idx="11"/>
          </p:nvPr>
        </p:nvSpPr>
        <p:spPr/>
        <p:txBody>
          <a:bodyPr/>
          <a:lstStyle/>
          <a:p>
            <a:r>
              <a:rPr lang="en-US" dirty="0" smtClean="0">
                <a:solidFill>
                  <a:schemeClr val="accent5"/>
                </a:solidFill>
              </a:rPr>
              <a:t>PERSONALIZED MEDICINE: BLOOD PRESSURE AND HEART RATE MONITORING IN WEARABLE DEVICES</a:t>
            </a:r>
            <a:endParaRPr lang="es-VE" dirty="0">
              <a:solidFill>
                <a:schemeClr val="accent5"/>
              </a:solidFill>
            </a:endParaRPr>
          </a:p>
        </p:txBody>
      </p:sp>
      <p:sp>
        <p:nvSpPr>
          <p:cNvPr id="4" name="Marcador de número de diapositiva 3"/>
          <p:cNvSpPr>
            <a:spLocks noGrp="1"/>
          </p:cNvSpPr>
          <p:nvPr>
            <p:ph type="sldNum" sz="quarter" idx="12"/>
          </p:nvPr>
        </p:nvSpPr>
        <p:spPr/>
        <p:txBody>
          <a:bodyPr/>
          <a:lstStyle/>
          <a:p>
            <a:fld id="{0E4E2CA8-A2E9-4A49-8029-0C42A85A0D7F}" type="slidenum">
              <a:rPr lang="es-VE" smtClean="0"/>
              <a:t>6</a:t>
            </a:fld>
            <a:endParaRPr lang="es-VE"/>
          </a:p>
        </p:txBody>
      </p:sp>
    </p:spTree>
    <p:extLst>
      <p:ext uri="{BB962C8B-B14F-4D97-AF65-F5344CB8AC3E}">
        <p14:creationId xmlns:p14="http://schemas.microsoft.com/office/powerpoint/2010/main" val="315176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solidFill>
                  <a:schemeClr val="accent5"/>
                </a:solidFill>
              </a:rPr>
              <a:t>Case studies</a:t>
            </a:r>
            <a:endParaRPr lang="en-US" dirty="0">
              <a:solidFill>
                <a:schemeClr val="accent5"/>
              </a:solidFill>
            </a:endParaRPr>
          </a:p>
        </p:txBody>
      </p:sp>
      <p:sp>
        <p:nvSpPr>
          <p:cNvPr id="6" name="Título 1"/>
          <p:cNvSpPr txBox="1">
            <a:spLocks/>
          </p:cNvSpPr>
          <p:nvPr/>
        </p:nvSpPr>
        <p:spPr>
          <a:xfrm>
            <a:off x="-3136905" y="4277500"/>
            <a:ext cx="10114895" cy="1802447"/>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500" dirty="0">
              <a:latin typeface="+mn-lt"/>
            </a:endParaRPr>
          </a:p>
          <a:p>
            <a:endParaRPr lang="es-VE" sz="2500" dirty="0">
              <a:latin typeface="+mn-lt"/>
            </a:endParaRPr>
          </a:p>
        </p:txBody>
      </p:sp>
      <p:pic>
        <p:nvPicPr>
          <p:cNvPr id="102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6552" y="493317"/>
            <a:ext cx="1528418" cy="11068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127AE20-9385-4E88-9AA5-D69EC064F4AC}"/>
              </a:ext>
            </a:extLst>
          </p:cNvPr>
          <p:cNvSpPr/>
          <p:nvPr/>
        </p:nvSpPr>
        <p:spPr>
          <a:xfrm>
            <a:off x="838200" y="5592188"/>
            <a:ext cx="10451226" cy="338554"/>
          </a:xfrm>
          <a:prstGeom prst="rect">
            <a:avLst/>
          </a:prstGeom>
        </p:spPr>
        <p:txBody>
          <a:bodyPr wrap="square">
            <a:spAutoFit/>
          </a:bodyPr>
          <a:lstStyle/>
          <a:p>
            <a:r>
              <a:rPr lang="en-US" sz="1600" dirty="0" smtClean="0"/>
              <a:t>3  </a:t>
            </a:r>
            <a:r>
              <a:rPr lang="en-US" sz="1600" dirty="0"/>
              <a:t>IDACO — The International Database of Ambulatory Blood Pressure in relation to Cardiovascular Outcome </a:t>
            </a:r>
          </a:p>
        </p:txBody>
      </p:sp>
      <p:sp>
        <p:nvSpPr>
          <p:cNvPr id="12" name="Marcador de contenido 11"/>
          <p:cNvSpPr>
            <a:spLocks noGrp="1"/>
          </p:cNvSpPr>
          <p:nvPr>
            <p:ph idx="1"/>
          </p:nvPr>
        </p:nvSpPr>
        <p:spPr>
          <a:xfrm>
            <a:off x="838200" y="2357951"/>
            <a:ext cx="10515600" cy="3819012"/>
          </a:xfrm>
        </p:spPr>
        <p:txBody>
          <a:bodyPr>
            <a:normAutofit/>
          </a:bodyPr>
          <a:lstStyle/>
          <a:p>
            <a:pPr marL="0" indent="0">
              <a:buNone/>
            </a:pPr>
            <a:r>
              <a:rPr lang="en-US" dirty="0"/>
              <a:t>The developed algorithm will be tested using the </a:t>
            </a:r>
            <a:r>
              <a:rPr lang="en-US" dirty="0" smtClean="0"/>
              <a:t>IDACO</a:t>
            </a:r>
            <a:r>
              <a:rPr lang="en-US" baseline="30000" dirty="0"/>
              <a:t>3</a:t>
            </a:r>
            <a:r>
              <a:rPr lang="en-US" dirty="0" smtClean="0"/>
              <a:t> database, </a:t>
            </a:r>
            <a:r>
              <a:rPr lang="en-US" dirty="0"/>
              <a:t>which has been the main influence for recommending ambulatory BP thresholds in the current hypertension guidelines. It includes data from general population studies in Denmark, Belgium</a:t>
            </a:r>
            <a:r>
              <a:rPr lang="en-US" dirty="0" smtClean="0"/>
              <a:t>, </a:t>
            </a:r>
            <a:r>
              <a:rPr lang="en-US" dirty="0"/>
              <a:t>Sweden, and </a:t>
            </a:r>
            <a:r>
              <a:rPr lang="en-US" dirty="0" smtClean="0"/>
              <a:t>Japan</a:t>
            </a:r>
            <a:endParaRPr lang="en-US" sz="1800" baseline="30000" dirty="0"/>
          </a:p>
        </p:txBody>
      </p:sp>
      <p:grpSp>
        <p:nvGrpSpPr>
          <p:cNvPr id="19" name="Grupo 18"/>
          <p:cNvGrpSpPr/>
          <p:nvPr/>
        </p:nvGrpSpPr>
        <p:grpSpPr>
          <a:xfrm>
            <a:off x="9971752" y="674414"/>
            <a:ext cx="1653377" cy="1822402"/>
            <a:chOff x="5372534" y="4337792"/>
            <a:chExt cx="1653377" cy="1822402"/>
          </a:xfrm>
        </p:grpSpPr>
        <p:grpSp>
          <p:nvGrpSpPr>
            <p:cNvPr id="20" name="Grupo 19"/>
            <p:cNvGrpSpPr/>
            <p:nvPr/>
          </p:nvGrpSpPr>
          <p:grpSpPr>
            <a:xfrm rot="16200000">
              <a:off x="5340786" y="4369540"/>
              <a:ext cx="1327853" cy="1264357"/>
              <a:chOff x="1130172" y="4737098"/>
              <a:chExt cx="1321058" cy="1309512"/>
            </a:xfrm>
          </p:grpSpPr>
          <p:sp>
            <p:nvSpPr>
              <p:cNvPr id="23" name="Almacenamiento de acceso directo 22"/>
              <p:cNvSpPr/>
              <p:nvPr/>
            </p:nvSpPr>
            <p:spPr>
              <a:xfrm>
                <a:off x="1130172" y="4737098"/>
                <a:ext cx="482600" cy="1309510"/>
              </a:xfrm>
              <a:prstGeom prst="flowChartMagneticDrum">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lmacenamiento de acceso directo 23"/>
              <p:cNvSpPr/>
              <p:nvPr/>
            </p:nvSpPr>
            <p:spPr>
              <a:xfrm>
                <a:off x="1549401" y="4737100"/>
                <a:ext cx="482600" cy="1309510"/>
              </a:xfrm>
              <a:prstGeom prst="flowChartMagneticDrum">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lmacenamiento de acceso directo 24"/>
              <p:cNvSpPr/>
              <p:nvPr/>
            </p:nvSpPr>
            <p:spPr>
              <a:xfrm>
                <a:off x="1968630" y="4737100"/>
                <a:ext cx="482600" cy="1309510"/>
              </a:xfrm>
              <a:prstGeom prst="flowChartMagneticDrum">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ángulo redondeado 20"/>
            <p:cNvSpPr/>
            <p:nvPr/>
          </p:nvSpPr>
          <p:spPr>
            <a:xfrm>
              <a:off x="5944022" y="5030114"/>
              <a:ext cx="1081889" cy="800100"/>
            </a:xfrm>
            <a:prstGeom prst="roundRect">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ángulo 21"/>
            <p:cNvSpPr/>
            <p:nvPr/>
          </p:nvSpPr>
          <p:spPr>
            <a:xfrm>
              <a:off x="6098359" y="4590534"/>
              <a:ext cx="798617" cy="1569660"/>
            </a:xfrm>
            <a:prstGeom prst="rect">
              <a:avLst/>
            </a:prstGeom>
          </p:spPr>
          <p:txBody>
            <a:bodyPr wrap="none">
              <a:spAutoFit/>
            </a:bodyPr>
            <a:lstStyle/>
            <a:p>
              <a:r>
                <a:rPr lang="es-VE" sz="9600" b="1" dirty="0">
                  <a:solidFill>
                    <a:srgbClr val="FF7C80"/>
                  </a:solidFill>
                </a:rPr>
                <a:t>+</a:t>
              </a:r>
              <a:endParaRPr lang="en-US" sz="9600" dirty="0"/>
            </a:p>
          </p:txBody>
        </p:sp>
      </p:grpSp>
      <p:sp>
        <p:nvSpPr>
          <p:cNvPr id="17" name="Marcador de pie de página 16"/>
          <p:cNvSpPr>
            <a:spLocks noGrp="1"/>
          </p:cNvSpPr>
          <p:nvPr>
            <p:ph type="ftr" sz="quarter" idx="11"/>
          </p:nvPr>
        </p:nvSpPr>
        <p:spPr/>
        <p:txBody>
          <a:bodyPr/>
          <a:lstStyle/>
          <a:p>
            <a:r>
              <a:rPr lang="en-US" dirty="0" smtClean="0">
                <a:solidFill>
                  <a:schemeClr val="accent5"/>
                </a:solidFill>
              </a:rPr>
              <a:t>PERSONALIZED MEDICINE: BLOOD PRESSURE AND HEART RATE MONITORING IN WEARABLE DEVICES</a:t>
            </a:r>
            <a:endParaRPr lang="es-VE" dirty="0">
              <a:solidFill>
                <a:schemeClr val="accent5"/>
              </a:solidFill>
            </a:endParaRPr>
          </a:p>
        </p:txBody>
      </p:sp>
      <p:sp>
        <p:nvSpPr>
          <p:cNvPr id="26" name="Marcador de número de diapositiva 25"/>
          <p:cNvSpPr>
            <a:spLocks noGrp="1"/>
          </p:cNvSpPr>
          <p:nvPr>
            <p:ph type="sldNum" sz="quarter" idx="12"/>
          </p:nvPr>
        </p:nvSpPr>
        <p:spPr/>
        <p:txBody>
          <a:bodyPr/>
          <a:lstStyle/>
          <a:p>
            <a:fld id="{0E4E2CA8-A2E9-4A49-8029-0C42A85A0D7F}" type="slidenum">
              <a:rPr lang="es-VE" smtClean="0"/>
              <a:t>7</a:t>
            </a:fld>
            <a:endParaRPr lang="es-VE"/>
          </a:p>
        </p:txBody>
      </p:sp>
      <p:cxnSp>
        <p:nvCxnSpPr>
          <p:cNvPr id="29" name="Conector recto 28"/>
          <p:cNvCxnSpPr/>
          <p:nvPr/>
        </p:nvCxnSpPr>
        <p:spPr>
          <a:xfrm>
            <a:off x="939800" y="5592188"/>
            <a:ext cx="39109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407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solidFill>
                  <a:schemeClr val="accent5"/>
                </a:solidFill>
              </a:rPr>
              <a:t>Deliverables &amp; Schedule</a:t>
            </a:r>
            <a:endParaRPr lang="en-US" dirty="0">
              <a:solidFill>
                <a:schemeClr val="accent5"/>
              </a:solidFill>
            </a:endParaRPr>
          </a:p>
        </p:txBody>
      </p:sp>
      <p:sp>
        <p:nvSpPr>
          <p:cNvPr id="6" name="Título 1"/>
          <p:cNvSpPr txBox="1">
            <a:spLocks/>
          </p:cNvSpPr>
          <p:nvPr/>
        </p:nvSpPr>
        <p:spPr>
          <a:xfrm>
            <a:off x="-3136905" y="4277500"/>
            <a:ext cx="10114895" cy="1802447"/>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500" dirty="0">
              <a:latin typeface="+mn-lt"/>
            </a:endParaRPr>
          </a:p>
          <a:p>
            <a:endParaRPr lang="es-VE" sz="2500" dirty="0">
              <a:latin typeface="+mn-lt"/>
            </a:endParaRPr>
          </a:p>
        </p:txBody>
      </p:sp>
      <p:pic>
        <p:nvPicPr>
          <p:cNvPr id="102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4982" y="493317"/>
            <a:ext cx="1528418" cy="11068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1">
            <a:extLst>
              <a:ext uri="{FF2B5EF4-FFF2-40B4-BE49-F238E27FC236}">
                <a16:creationId xmlns:a16="http://schemas.microsoft.com/office/drawing/2014/main" id="{6D46A26D-F908-480B-812B-81357E9904ED}"/>
              </a:ext>
            </a:extLst>
          </p:cNvPr>
          <p:cNvGraphicFramePr>
            <a:graphicFrameLocks noGrp="1"/>
          </p:cNvGraphicFramePr>
          <p:nvPr>
            <p:ph idx="1"/>
            <p:extLst>
              <p:ext uri="{D42A27DB-BD31-4B8C-83A1-F6EECF244321}">
                <p14:modId xmlns:p14="http://schemas.microsoft.com/office/powerpoint/2010/main" val="3120159661"/>
              </p:ext>
            </p:extLst>
          </p:nvPr>
        </p:nvGraphicFramePr>
        <p:xfrm>
          <a:off x="838200" y="2443946"/>
          <a:ext cx="10401300" cy="3840480"/>
        </p:xfrm>
        <a:graphic>
          <a:graphicData uri="http://schemas.openxmlformats.org/drawingml/2006/table">
            <a:tbl>
              <a:tblPr firstRow="1" bandRow="1">
                <a:tableStyleId>{9D7B26C5-4107-4FEC-AEDC-1716B250A1EF}</a:tableStyleId>
              </a:tblPr>
              <a:tblGrid>
                <a:gridCol w="7628736">
                  <a:extLst>
                    <a:ext uri="{9D8B030D-6E8A-4147-A177-3AD203B41FA5}">
                      <a16:colId xmlns:a16="http://schemas.microsoft.com/office/drawing/2014/main" val="3915862068"/>
                    </a:ext>
                  </a:extLst>
                </a:gridCol>
                <a:gridCol w="2772564">
                  <a:extLst>
                    <a:ext uri="{9D8B030D-6E8A-4147-A177-3AD203B41FA5}">
                      <a16:colId xmlns:a16="http://schemas.microsoft.com/office/drawing/2014/main" val="1973153625"/>
                    </a:ext>
                  </a:extLst>
                </a:gridCol>
              </a:tblGrid>
              <a:tr h="351650">
                <a:tc>
                  <a:txBody>
                    <a:bodyPr/>
                    <a:lstStyle/>
                    <a:p>
                      <a:r>
                        <a:rPr lang="en-US" dirty="0"/>
                        <a:t>Deliverable</a:t>
                      </a:r>
                    </a:p>
                  </a:txBody>
                  <a:tcPr/>
                </a:tc>
                <a:tc>
                  <a:txBody>
                    <a:bodyPr/>
                    <a:lstStyle/>
                    <a:p>
                      <a:pPr algn="ctr"/>
                      <a:r>
                        <a:rPr lang="en-US" dirty="0"/>
                        <a:t>Expected completion </a:t>
                      </a:r>
                      <a:r>
                        <a:rPr lang="en-US" dirty="0" smtClean="0"/>
                        <a:t>date</a:t>
                      </a:r>
                      <a:endParaRPr lang="en-US" dirty="0"/>
                    </a:p>
                  </a:txBody>
                  <a:tcPr/>
                </a:tc>
                <a:extLst>
                  <a:ext uri="{0D108BD9-81ED-4DB2-BD59-A6C34878D82A}">
                    <a16:rowId xmlns:a16="http://schemas.microsoft.com/office/drawing/2014/main" val="27663388"/>
                  </a:ext>
                </a:extLst>
              </a:tr>
              <a:tr h="1114701">
                <a:tc>
                  <a:txBody>
                    <a:bodyPr/>
                    <a:lstStyle/>
                    <a:p>
                      <a:r>
                        <a:rPr lang="en-US" dirty="0"/>
                        <a:t>Literature review. In particular, identify cardiovascular events, risk factors, and guidelines for heart blood pressure and heart rate from American College of Cardiology and American Heart Association. Specified the corresponding Hi and Hi-Hi alarm thresholds</a:t>
                      </a:r>
                    </a:p>
                  </a:txBody>
                  <a:tcPr>
                    <a:solidFill>
                      <a:schemeClr val="bg1">
                        <a:lumMod val="65000"/>
                        <a:alpha val="20000"/>
                      </a:schemeClr>
                    </a:solidFill>
                  </a:tcPr>
                </a:tc>
                <a:tc>
                  <a:txBody>
                    <a:bodyPr/>
                    <a:lstStyle/>
                    <a:p>
                      <a:pPr algn="ctr"/>
                      <a:r>
                        <a:rPr lang="en-US" dirty="0"/>
                        <a:t>March 15</a:t>
                      </a:r>
                      <a:r>
                        <a:rPr lang="en-US" baseline="30000" dirty="0"/>
                        <a:t>th</a:t>
                      </a:r>
                    </a:p>
                  </a:txBody>
                  <a:tcPr anchor="ctr">
                    <a:solidFill>
                      <a:schemeClr val="bg1">
                        <a:lumMod val="65000"/>
                        <a:alpha val="20000"/>
                      </a:schemeClr>
                    </a:solidFill>
                  </a:tcPr>
                </a:tc>
                <a:extLst>
                  <a:ext uri="{0D108BD9-81ED-4DB2-BD59-A6C34878D82A}">
                    <a16:rowId xmlns:a16="http://schemas.microsoft.com/office/drawing/2014/main" val="789608005"/>
                  </a:ext>
                </a:extLst>
              </a:tr>
              <a:tr h="1114701">
                <a:tc>
                  <a:txBody>
                    <a:bodyPr/>
                    <a:lstStyle/>
                    <a:p>
                      <a:r>
                        <a:rPr lang="en-US" dirty="0"/>
                        <a:t>Code in Python. Input: time series associated to the random variables of interest. The code normalize, statistically monitor and correlate them with cardiovascular </a:t>
                      </a:r>
                      <a:r>
                        <a:rPr lang="en-US" dirty="0" smtClean="0"/>
                        <a:t>outcomes</a:t>
                      </a:r>
                      <a:r>
                        <a:rPr lang="en-US" dirty="0"/>
                        <a:t>. Output: number and duration of each of the Hi and Hi-Hi alarms, radar visuals and correlations with cardiovascular outcomes</a:t>
                      </a:r>
                    </a:p>
                  </a:txBody>
                  <a:tcPr/>
                </a:tc>
                <a:tc>
                  <a:txBody>
                    <a:bodyPr/>
                    <a:lstStyle/>
                    <a:p>
                      <a:pPr algn="ctr"/>
                      <a:r>
                        <a:rPr lang="en-US" dirty="0"/>
                        <a:t>April 30</a:t>
                      </a:r>
                      <a:r>
                        <a:rPr lang="en-US" baseline="30000" dirty="0"/>
                        <a:t>th</a:t>
                      </a:r>
                    </a:p>
                  </a:txBody>
                  <a:tcPr anchor="ctr"/>
                </a:tc>
                <a:extLst>
                  <a:ext uri="{0D108BD9-81ED-4DB2-BD59-A6C34878D82A}">
                    <a16:rowId xmlns:a16="http://schemas.microsoft.com/office/drawing/2014/main" val="2722741141"/>
                  </a:ext>
                </a:extLst>
              </a:tr>
              <a:tr h="351650">
                <a:tc>
                  <a:txBody>
                    <a:bodyPr/>
                    <a:lstStyle/>
                    <a:p>
                      <a:r>
                        <a:rPr lang="en-US" dirty="0"/>
                        <a:t>Verification report</a:t>
                      </a:r>
                    </a:p>
                  </a:txBody>
                  <a:tcPr>
                    <a:solidFill>
                      <a:schemeClr val="bg1">
                        <a:lumMod val="65000"/>
                        <a:alpha val="20000"/>
                      </a:schemeClr>
                    </a:solidFill>
                  </a:tcPr>
                </a:tc>
                <a:tc>
                  <a:txBody>
                    <a:bodyPr/>
                    <a:lstStyle/>
                    <a:p>
                      <a:pPr algn="ctr"/>
                      <a:r>
                        <a:rPr lang="en-US" dirty="0"/>
                        <a:t>May 15</a:t>
                      </a:r>
                      <a:r>
                        <a:rPr lang="en-US" baseline="30000" dirty="0"/>
                        <a:t>th</a:t>
                      </a:r>
                      <a:endParaRPr lang="en-US" dirty="0"/>
                    </a:p>
                  </a:txBody>
                  <a:tcPr anchor="ctr">
                    <a:solidFill>
                      <a:schemeClr val="bg1">
                        <a:lumMod val="65000"/>
                        <a:alpha val="20000"/>
                      </a:schemeClr>
                    </a:solidFill>
                  </a:tcPr>
                </a:tc>
                <a:extLst>
                  <a:ext uri="{0D108BD9-81ED-4DB2-BD59-A6C34878D82A}">
                    <a16:rowId xmlns:a16="http://schemas.microsoft.com/office/drawing/2014/main" val="3579592827"/>
                  </a:ext>
                </a:extLst>
              </a:tr>
              <a:tr h="351650">
                <a:tc>
                  <a:txBody>
                    <a:bodyPr/>
                    <a:lstStyle/>
                    <a:p>
                      <a:r>
                        <a:rPr lang="en-US" dirty="0"/>
                        <a:t>Testing on case studies report</a:t>
                      </a:r>
                    </a:p>
                  </a:txBody>
                  <a:tcPr/>
                </a:tc>
                <a:tc>
                  <a:txBody>
                    <a:bodyPr/>
                    <a:lstStyle/>
                    <a:p>
                      <a:pPr algn="ctr"/>
                      <a:r>
                        <a:rPr lang="en-US" dirty="0"/>
                        <a:t>June 15</a:t>
                      </a:r>
                      <a:r>
                        <a:rPr lang="en-US" baseline="30000" dirty="0"/>
                        <a:t>th</a:t>
                      </a:r>
                      <a:r>
                        <a:rPr lang="en-US" dirty="0"/>
                        <a:t> </a:t>
                      </a:r>
                    </a:p>
                  </a:txBody>
                  <a:tcPr anchor="ctr"/>
                </a:tc>
                <a:extLst>
                  <a:ext uri="{0D108BD9-81ED-4DB2-BD59-A6C34878D82A}">
                    <a16:rowId xmlns:a16="http://schemas.microsoft.com/office/drawing/2014/main" val="2341565011"/>
                  </a:ext>
                </a:extLst>
              </a:tr>
              <a:tr h="351650">
                <a:tc>
                  <a:txBody>
                    <a:bodyPr/>
                    <a:lstStyle/>
                    <a:p>
                      <a:r>
                        <a:rPr lang="en-US" dirty="0"/>
                        <a:t>Technical report (with results and discussion) </a:t>
                      </a:r>
                    </a:p>
                  </a:txBody>
                  <a:tcPr>
                    <a:solidFill>
                      <a:schemeClr val="bg1">
                        <a:lumMod val="65000"/>
                        <a:alpha val="20000"/>
                      </a:schemeClr>
                    </a:solidFill>
                  </a:tcPr>
                </a:tc>
                <a:tc>
                  <a:txBody>
                    <a:bodyPr/>
                    <a:lstStyle/>
                    <a:p>
                      <a:pPr algn="ctr"/>
                      <a:r>
                        <a:rPr lang="en-US" dirty="0"/>
                        <a:t>June 30</a:t>
                      </a:r>
                      <a:r>
                        <a:rPr lang="en-US" baseline="30000" dirty="0"/>
                        <a:t>th</a:t>
                      </a:r>
                      <a:r>
                        <a:rPr lang="en-US" dirty="0"/>
                        <a:t> </a:t>
                      </a:r>
                    </a:p>
                  </a:txBody>
                  <a:tcPr anchor="ctr">
                    <a:solidFill>
                      <a:schemeClr val="bg1">
                        <a:lumMod val="65000"/>
                        <a:alpha val="20000"/>
                      </a:schemeClr>
                    </a:solidFill>
                  </a:tcPr>
                </a:tc>
                <a:extLst>
                  <a:ext uri="{0D108BD9-81ED-4DB2-BD59-A6C34878D82A}">
                    <a16:rowId xmlns:a16="http://schemas.microsoft.com/office/drawing/2014/main" val="2159183836"/>
                  </a:ext>
                </a:extLst>
              </a:tr>
            </a:tbl>
          </a:graphicData>
        </a:graphic>
      </p:graphicFrame>
      <p:grpSp>
        <p:nvGrpSpPr>
          <p:cNvPr id="4" name="Grupo 3"/>
          <p:cNvGrpSpPr/>
          <p:nvPr/>
        </p:nvGrpSpPr>
        <p:grpSpPr>
          <a:xfrm rot="10800000">
            <a:off x="10455655" y="625111"/>
            <a:ext cx="875293" cy="1103312"/>
            <a:chOff x="9987581" y="331142"/>
            <a:chExt cx="1290665" cy="1626892"/>
          </a:xfrm>
        </p:grpSpPr>
        <p:sp>
          <p:nvSpPr>
            <p:cNvPr id="3" name="Esquina doblada 2"/>
            <p:cNvSpPr/>
            <p:nvPr/>
          </p:nvSpPr>
          <p:spPr>
            <a:xfrm rot="10800000">
              <a:off x="9987581" y="331142"/>
              <a:ext cx="1092199" cy="1397000"/>
            </a:xfrm>
            <a:prstGeom prst="foldedCorner">
              <a:avLst>
                <a:gd name="adj" fmla="val 0"/>
              </a:avLst>
            </a:prstGeom>
            <a:solidFill>
              <a:schemeClr val="bg1"/>
            </a:solid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squina doblada 10"/>
            <p:cNvSpPr/>
            <p:nvPr/>
          </p:nvSpPr>
          <p:spPr>
            <a:xfrm rot="10800000">
              <a:off x="10077450" y="446088"/>
              <a:ext cx="1092200" cy="1397000"/>
            </a:xfrm>
            <a:prstGeom prst="foldedCorner">
              <a:avLst>
                <a:gd name="adj" fmla="val 0"/>
              </a:avLst>
            </a:prstGeom>
            <a:solidFill>
              <a:schemeClr val="bg1"/>
            </a:solid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squina doblada 12"/>
            <p:cNvSpPr/>
            <p:nvPr/>
          </p:nvSpPr>
          <p:spPr>
            <a:xfrm rot="10800000">
              <a:off x="10186046" y="561035"/>
              <a:ext cx="1092200" cy="1396999"/>
            </a:xfrm>
            <a:prstGeom prst="foldedCorner">
              <a:avLst>
                <a:gd name="adj" fmla="val 37721"/>
              </a:avLst>
            </a:prstGeom>
            <a:solidFill>
              <a:schemeClr val="bg1"/>
            </a:solid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0" name="Picture 6" descr="Resultado de imagen para python pack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805" y="1515047"/>
            <a:ext cx="911399" cy="754261"/>
          </a:xfrm>
          <a:prstGeom prst="rect">
            <a:avLst/>
          </a:prstGeom>
          <a:noFill/>
          <a:extLst>
            <a:ext uri="{909E8E84-426E-40DD-AFC4-6F175D3DCCD1}">
              <a14:hiddenFill xmlns:a14="http://schemas.microsoft.com/office/drawing/2010/main">
                <a:solidFill>
                  <a:srgbClr val="FFFFFF"/>
                </a:solidFill>
              </a14:hiddenFill>
            </a:ext>
          </a:extLst>
        </p:spPr>
      </p:pic>
      <p:sp>
        <p:nvSpPr>
          <p:cNvPr id="17" name="Marcador de pie de página 16"/>
          <p:cNvSpPr>
            <a:spLocks noGrp="1"/>
          </p:cNvSpPr>
          <p:nvPr>
            <p:ph type="ftr" sz="quarter" idx="11"/>
          </p:nvPr>
        </p:nvSpPr>
        <p:spPr/>
        <p:txBody>
          <a:bodyPr/>
          <a:lstStyle/>
          <a:p>
            <a:r>
              <a:rPr lang="en-US" dirty="0" smtClean="0">
                <a:solidFill>
                  <a:schemeClr val="accent5"/>
                </a:solidFill>
              </a:rPr>
              <a:t>PERSONALIZED MEDICINE: BLOOD PRESSURE AND HEART RATE MONITORING IN WEARABLE DEVICES</a:t>
            </a:r>
            <a:endParaRPr lang="es-VE" dirty="0">
              <a:solidFill>
                <a:schemeClr val="accent5"/>
              </a:solidFill>
            </a:endParaRPr>
          </a:p>
        </p:txBody>
      </p:sp>
      <p:sp>
        <p:nvSpPr>
          <p:cNvPr id="18" name="Marcador de número de diapositiva 17"/>
          <p:cNvSpPr>
            <a:spLocks noGrp="1"/>
          </p:cNvSpPr>
          <p:nvPr>
            <p:ph type="sldNum" sz="quarter" idx="12"/>
          </p:nvPr>
        </p:nvSpPr>
        <p:spPr/>
        <p:txBody>
          <a:bodyPr/>
          <a:lstStyle/>
          <a:p>
            <a:fld id="{0E4E2CA8-A2E9-4A49-8029-0C42A85A0D7F}" type="slidenum">
              <a:rPr lang="es-VE" smtClean="0"/>
              <a:t>8</a:t>
            </a:fld>
            <a:endParaRPr lang="es-VE"/>
          </a:p>
        </p:txBody>
      </p:sp>
    </p:spTree>
    <p:extLst>
      <p:ext uri="{BB962C8B-B14F-4D97-AF65-F5344CB8AC3E}">
        <p14:creationId xmlns:p14="http://schemas.microsoft.com/office/powerpoint/2010/main" val="974065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614</Words>
  <Application>Microsoft Office PowerPoint</Application>
  <PresentationFormat>Panorámica</PresentationFormat>
  <Paragraphs>60</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  Sabrina I Queipo  Efrain Nava*</vt:lpstr>
      <vt:lpstr>Outline</vt:lpstr>
      <vt:lpstr>Objective</vt:lpstr>
      <vt:lpstr>Motivation</vt:lpstr>
      <vt:lpstr>Methodology</vt:lpstr>
      <vt:lpstr>Methodology</vt:lpstr>
      <vt:lpstr>Case studies</vt:lpstr>
      <vt:lpstr>Deliverables &amp; Schedule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Sabrina I Queipo and Efrain Nava</dc:title>
  <dc:creator>Queipo, Nestor SIEP-PTX/E/D</dc:creator>
  <cp:lastModifiedBy>Efrain</cp:lastModifiedBy>
  <cp:revision>11</cp:revision>
  <dcterms:created xsi:type="dcterms:W3CDTF">2020-02-12T22:08:05Z</dcterms:created>
  <dcterms:modified xsi:type="dcterms:W3CDTF">2020-02-13T15:14:41Z</dcterms:modified>
</cp:coreProperties>
</file>