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3"/>
  </p:notesMasterIdLst>
  <p:sldIdLst>
    <p:sldId id="256" r:id="rId2"/>
    <p:sldId id="298" r:id="rId3"/>
    <p:sldId id="264" r:id="rId4"/>
    <p:sldId id="271" r:id="rId5"/>
    <p:sldId id="299" r:id="rId6"/>
    <p:sldId id="272" r:id="rId7"/>
    <p:sldId id="300" r:id="rId8"/>
    <p:sldId id="301" r:id="rId9"/>
    <p:sldId id="302" r:id="rId10"/>
    <p:sldId id="303" r:id="rId11"/>
    <p:sldId id="304" r:id="rId12"/>
  </p:sldIdLst>
  <p:sldSz cx="9144000" cy="6858000" type="screen4x3"/>
  <p:notesSz cx="6797675" cy="99298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" initials="K" lastIdx="1" clrIdx="0">
    <p:extLst>
      <p:ext uri="{19B8F6BF-5375-455C-9EA6-DF929625EA0E}">
        <p15:presenceInfo xmlns:p15="http://schemas.microsoft.com/office/powerpoint/2012/main" userId="K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DFDFD"/>
    <a:srgbClr val="FFFFC5"/>
    <a:srgbClr val="B319B7"/>
    <a:srgbClr val="991EB2"/>
    <a:srgbClr val="C63696"/>
    <a:srgbClr val="B21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4584" autoAdjust="0"/>
  </p:normalViewPr>
  <p:slideViewPr>
    <p:cSldViewPr>
      <p:cViewPr varScale="1">
        <p:scale>
          <a:sx n="81" d="100"/>
          <a:sy n="81" d="100"/>
        </p:scale>
        <p:origin x="1296" y="58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72" y="54"/>
      </p:cViewPr>
      <p:guideLst>
        <p:guide orient="horz" pos="3126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490"/>
          </a:xfrm>
          <a:prstGeom prst="rect">
            <a:avLst/>
          </a:prstGeom>
        </p:spPr>
        <p:txBody>
          <a:bodyPr vert="horz" lIns="91731" tIns="45865" rIns="91731" bIns="45865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490"/>
          </a:xfrm>
          <a:prstGeom prst="rect">
            <a:avLst/>
          </a:prstGeom>
        </p:spPr>
        <p:txBody>
          <a:bodyPr vert="horz" lIns="91731" tIns="45865" rIns="91731" bIns="45865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5DDC1E98-835C-4C04-B6FF-B984910879BA}" type="datetime1">
              <a:rPr lang="ko-KR" altLang="en-US"/>
              <a:pPr>
                <a:defRPr lang="ko-KR"/>
              </a:pPr>
              <a:t>2021-07-07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31" tIns="45865" rIns="91731" bIns="45865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3"/>
            <a:ext cx="5438140" cy="4468415"/>
          </a:xfrm>
          <a:prstGeom prst="rect">
            <a:avLst/>
          </a:prstGeom>
        </p:spPr>
        <p:txBody>
          <a:bodyPr vert="horz" lIns="91731" tIns="45865" rIns="91731" bIns="45865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1601"/>
            <a:ext cx="2945659" cy="496490"/>
          </a:xfrm>
          <a:prstGeom prst="rect">
            <a:avLst/>
          </a:prstGeom>
        </p:spPr>
        <p:txBody>
          <a:bodyPr vert="horz" lIns="91731" tIns="45865" rIns="91731" bIns="45865" anchor="b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1601"/>
            <a:ext cx="2945659" cy="496490"/>
          </a:xfrm>
          <a:prstGeom prst="rect">
            <a:avLst/>
          </a:prstGeom>
        </p:spPr>
        <p:txBody>
          <a:bodyPr vert="horz" lIns="91731" tIns="45865" rIns="91731" bIns="45865" anchor="b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1C7D350D-0B39-41CD-B0BD-62D9DB6D10DA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>
              <a:spcBef>
                <a:spcPct val="0"/>
              </a:spcBef>
              <a:defRPr lang="ko-KR" altLang="en-US"/>
            </a:pPr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A91A281E-5880-4E31-BD6E-5AB552412A54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1</a:t>
            </a:fld>
            <a:endParaRPr lang="ko-KR" altLang="en-US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2886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5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5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43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201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56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59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43125" y="1531938"/>
            <a:ext cx="5149850" cy="1587"/>
            <a:chOff x="1292" y="1236"/>
            <a:chExt cx="3244" cy="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rot="10800000" flipV="1">
              <a:off x="4448" y="1236"/>
              <a:ext cx="46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rot="10800000" flipV="1">
              <a:off x="1292" y="1237"/>
              <a:ext cx="3130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rot="10800000" flipV="1">
              <a:off x="4514" y="1236"/>
              <a:ext cx="22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851025" y="2593975"/>
            <a:ext cx="5149850" cy="0"/>
            <a:chOff x="1851025" y="2593975"/>
            <a:chExt cx="5149850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17700" y="2593975"/>
              <a:ext cx="730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032000" y="2593975"/>
              <a:ext cx="496887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851025" y="2593975"/>
              <a:ext cx="349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2F5B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i="1">
              <a:solidFill>
                <a:schemeClr val="accent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13" name="Picture 2" descr="G:\연구실 작업\학교로고\logo&amp;ui(01)\globalsymbol_home_lar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4052" y="3159795"/>
            <a:ext cx="1072755" cy="14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584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92869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6F2D3-5EBF-4646-8D54-57B4640E3544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E3C06-01D0-4FD7-A36D-E12577D0C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95046-5271-4B15-989B-96D72EE80534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651F-465B-49B8-97EB-11059EB13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24567-5A97-401E-93F2-17881287B515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F5387-46E3-44A3-9156-03693082E0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088" y="0"/>
            <a:ext cx="7046912" cy="909638"/>
          </a:xfrm>
          <a:prstGeom prst="rect">
            <a:avLst/>
          </a:prstGeom>
          <a:gradFill rotWithShape="1">
            <a:gsLst>
              <a:gs pos="0">
                <a:srgbClr val="B4AEA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2097088" cy="914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928688" y="949791"/>
            <a:ext cx="8413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058863" y="945448"/>
            <a:ext cx="802640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852488" y="949791"/>
            <a:ext cx="3968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rot="10800000" flipV="1">
            <a:off x="7962900" y="6357938"/>
            <a:ext cx="8255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rot="10800000" flipV="1">
            <a:off x="19050" y="6357938"/>
            <a:ext cx="7897813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rot="10800000" flipV="1">
            <a:off x="8080375" y="6357938"/>
            <a:ext cx="39688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>
            <a:lvl1pPr>
              <a:defRPr sz="1800" b="1" baseline="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>
              <a:defRPr baseline="0">
                <a:latin typeface="Arial" pitchFamily="34" charset="0"/>
                <a:ea typeface="굴림" pitchFamily="50" charset="-127"/>
              </a:defRPr>
            </a:lvl2pPr>
            <a:lvl3pPr>
              <a:defRPr baseline="0">
                <a:latin typeface="Arial" pitchFamily="34" charset="0"/>
                <a:ea typeface="굴림" pitchFamily="50" charset="-127"/>
              </a:defRPr>
            </a:lvl3pPr>
            <a:lvl4pPr>
              <a:defRPr sz="1300" baseline="0">
                <a:latin typeface="Arial" pitchFamily="34" charset="0"/>
                <a:ea typeface="굴림" pitchFamily="50" charset="-127"/>
              </a:defRPr>
            </a:lvl4pPr>
            <a:lvl5pPr>
              <a:defRPr sz="1200" baseline="0">
                <a:latin typeface="Arial" pitchFamily="34" charset="0"/>
                <a:ea typeface="굴림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4DBE5-1AAB-4073-8700-02C47367F440}" type="datetime1">
              <a:rPr lang="ko-KR" altLang="en-US" smtClean="0"/>
              <a:t>2021-07-07</a:t>
            </a:fld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75A99-9812-4B35-BBF2-9B85D43CF9E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4F45F-C103-4E08-8BBE-EAF61B0B61CF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862F-E7C3-4F3F-9EE3-198992DB6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CAF61-8CD5-4A60-AB41-2967360CC1BF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E5DC-E55E-48D1-B04A-C5E9AC180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723AE-EBAA-4690-9E20-01CF92B4CEBA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2D00-8A7A-4715-855D-EDFA7B1FF1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AA33C-300D-408A-A266-ECF02BDE4B14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43F9-A73C-424C-B74F-E55E854E13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98FFE-EAFB-42D5-A923-B4E6D9B65952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642F-5087-4E74-B137-73F3DC9CEC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AC4B-0083-46A2-97CA-D105C9C8F893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9B3-DED7-4CB0-8EFC-8CA973843B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7B01-EF36-44A9-930B-B4189E3B8FA8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3921-9522-418E-802E-4592CF51EA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13" cstate="print">
            <a:lum bright="48000" contrast="-44000"/>
          </a:blip>
          <a:srcRect l="4294" t="26974" r="63945" b="28801"/>
          <a:stretch>
            <a:fillRect/>
          </a:stretch>
        </p:blipFill>
        <p:spPr bwMode="auto">
          <a:xfrm rot="-1804855">
            <a:off x="3813175" y="833438"/>
            <a:ext cx="4340225" cy="453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1027" name="Group 2"/>
          <p:cNvGrpSpPr>
            <a:grpSpLocks/>
          </p:cNvGrpSpPr>
          <p:nvPr/>
        </p:nvGrpSpPr>
        <p:grpSpPr bwMode="auto">
          <a:xfrm rot="1325386">
            <a:off x="1081088" y="2517775"/>
            <a:ext cx="3033712" cy="3186113"/>
            <a:chOff x="476" y="445"/>
            <a:chExt cx="2734" cy="2856"/>
          </a:xfrm>
        </p:grpSpPr>
        <p:pic>
          <p:nvPicPr>
            <p:cNvPr id="1036" name="Picture 3"/>
            <p:cNvPicPr>
              <a:picLocks noChangeAspect="1" noChangeArrowheads="1"/>
            </p:cNvPicPr>
            <p:nvPr/>
          </p:nvPicPr>
          <p:blipFill>
            <a:blip r:embed="rId13" cstate="print">
              <a:lum bright="48000" contrast="-44000"/>
            </a:blip>
            <a:srcRect l="4294" t="26974" r="63945" b="28801"/>
            <a:stretch>
              <a:fillRect/>
            </a:stretch>
          </p:blipFill>
          <p:spPr bwMode="auto">
            <a:xfrm>
              <a:off x="476" y="445"/>
              <a:ext cx="2734" cy="28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76" y="445"/>
              <a:ext cx="2734" cy="2856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2063" tIns="46032" rIns="92063" bIns="46032" anchor="ctr">
              <a:spAutoFit/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2286000" y="131763"/>
            <a:ext cx="640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7191716-C440-472B-8838-6A0FA31B97EE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9DD05D-5A7E-48F9-AC93-B3D6E35F5E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5" name="Picture 13" descr="C:\Users\Administrator\Desktop\사본 - globalsymbol_china2_large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392" y="6447531"/>
            <a:ext cx="1446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03943" y="6500834"/>
            <a:ext cx="3025775" cy="2462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바다L" pitchFamily="18" charset="-127"/>
                <a:cs typeface="굴림" pitchFamily="50" charset="-127"/>
              </a:rPr>
              <a:t>Pattern Recognition &amp; Machine Learning Laboratory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ko-KR" altLang="en-US" sz="3200" b="1" kern="1200" dirty="0">
          <a:solidFill>
            <a:srgbClr val="CC6600"/>
          </a:solidFill>
          <a:latin typeface="Arial Black" pitchFamily="34" charset="0"/>
          <a:ea typeface="HY견고딕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 kern="1200">
          <a:solidFill>
            <a:srgbClr val="3364C8"/>
          </a:solidFill>
          <a:latin typeface="+mn-lt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b="1" kern="1200">
          <a:solidFill>
            <a:srgbClr val="8A008A"/>
          </a:solidFill>
          <a:latin typeface="+mn-lt"/>
          <a:ea typeface="굴림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="1" kern="1200">
          <a:solidFill>
            <a:srgbClr val="254061"/>
          </a:solidFill>
          <a:latin typeface="+mn-lt"/>
          <a:ea typeface="굴림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 b="1" kern="1200">
          <a:solidFill>
            <a:srgbClr val="262626"/>
          </a:solidFill>
          <a:latin typeface="+mn-lt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584200"/>
          </a:xfrm>
        </p:spPr>
        <p:txBody>
          <a:bodyPr>
            <a:noAutofit/>
          </a:bodyPr>
          <a:lstStyle/>
          <a:p>
            <a:pPr>
              <a:defRPr lang="ko-KR"/>
            </a:pPr>
            <a:r>
              <a:rPr lang="en-US" altLang="ko-KR" sz="2800" dirty="0"/>
              <a:t>Ch. 3 </a:t>
            </a:r>
            <a:r>
              <a:rPr lang="ko-KR" altLang="en-US" sz="2800" dirty="0"/>
              <a:t>확률 분포 추정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/>
              <a:t>Pattern Recognition &amp; Machine Learning Laboratory</a:t>
            </a:r>
          </a:p>
          <a:p>
            <a:pPr>
              <a:defRPr lang="ko-KR" altLang="en-US"/>
            </a:pPr>
            <a:r>
              <a:rPr lang="en-US" altLang="ko-KR" dirty="0"/>
              <a:t>Ha-</a:t>
            </a:r>
            <a:r>
              <a:rPr lang="en-US" altLang="ko-KR" dirty="0" err="1"/>
              <a:t>na</a:t>
            </a:r>
            <a:r>
              <a:rPr lang="en-US" altLang="ko-KR" dirty="0"/>
              <a:t> Jo </a:t>
            </a:r>
          </a:p>
          <a:p>
            <a:pPr>
              <a:defRPr lang="ko-KR" altLang="en-US"/>
            </a:pPr>
            <a:r>
              <a:rPr lang="en-US" altLang="ko-KR" dirty="0"/>
              <a:t>July 7, 2021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혼합 모델 </a:t>
            </a:r>
            <a:r>
              <a:rPr lang="en-US" altLang="ko-KR" dirty="0"/>
              <a:t>(3/4)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EM </a:t>
                </a:r>
                <a:r>
                  <a:rPr lang="ko-KR" altLang="en-US" dirty="0"/>
                  <a:t>알고리즘 </a:t>
                </a:r>
                <a:r>
                  <a:rPr lang="en-US" altLang="ko-KR" dirty="0"/>
                  <a:t>(Cont.)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/>
                  <a:t>번째 </a:t>
                </a:r>
                <a:r>
                  <a:rPr lang="ko-KR" altLang="en-US" dirty="0" err="1"/>
                  <a:t>가우시언의</a:t>
                </a:r>
                <a:r>
                  <a:rPr lang="ko-KR" altLang="en-US" dirty="0"/>
                  <a:t> 평균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추정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미분의 성질에 따라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d>
                  </m:oMath>
                </a14:m>
                <a:r>
                  <a:rPr lang="ko-KR" altLang="en-US" dirty="0"/>
                  <a:t>는 최대 점에서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로 미분한 값이 </a:t>
                </a:r>
                <a:r>
                  <a:rPr lang="en-US" altLang="ko-KR" dirty="0"/>
                  <a:t>0</a:t>
                </a:r>
              </a:p>
              <a:p>
                <a:pPr lvl="2"/>
                <a:r>
                  <a:rPr lang="ko-KR" altLang="en-US" dirty="0"/>
                  <a:t>미분 결과를 정리하면</a:t>
                </a:r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𝐣</m:t>
                    </m:r>
                  </m:oMath>
                </a14:m>
                <a:r>
                  <a:rPr lang="ko-KR" altLang="en-US" b="1" dirty="0">
                    <a:latin typeface="Cambria Math" panose="02040503050406030204" pitchFamily="18" charset="0"/>
                  </a:rPr>
                  <a:t>번째 </a:t>
                </a:r>
                <a:r>
                  <a:rPr lang="ko-KR" altLang="en-US" b="1" dirty="0" err="1">
                    <a:latin typeface="Cambria Math" panose="02040503050406030204" pitchFamily="18" charset="0"/>
                  </a:rPr>
                  <a:t>가우시언에</a:t>
                </a:r>
                <a:r>
                  <a:rPr lang="ko-KR" altLang="en-US" b="1" dirty="0">
                    <a:latin typeface="Cambria Math" panose="02040503050406030204" pitchFamily="18" charset="0"/>
                  </a:rPr>
                  <a:t> 소속된 샘플의 개수</a:t>
                </a:r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/>
                  <a:t>번째 </a:t>
                </a:r>
                <a:r>
                  <a:rPr lang="ko-KR" altLang="en-US" dirty="0" err="1"/>
                  <a:t>가우시언에</a:t>
                </a:r>
                <a:r>
                  <a:rPr lang="ko-KR" altLang="en-US" dirty="0"/>
                  <a:t> 속할 확률을 가중치로 두는 평균 벡터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/>
                  <a:t>번째 </a:t>
                </a:r>
                <a:r>
                  <a:rPr lang="ko-KR" altLang="en-US" dirty="0" err="1"/>
                  <a:t>가우시언의</a:t>
                </a:r>
                <a:r>
                  <a:rPr lang="ko-KR" altLang="en-US" dirty="0"/>
                  <a:t> 공분산 행렬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추정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미분의 성질에 따라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d>
                  </m:oMath>
                </a14:m>
                <a:r>
                  <a:rPr lang="ko-KR" altLang="en-US" dirty="0"/>
                  <a:t>는 최대 점에서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로 미분한 값이 </a:t>
                </a:r>
                <a:r>
                  <a:rPr lang="en-US" altLang="ko-KR" dirty="0"/>
                  <a:t>0</a:t>
                </a:r>
              </a:p>
              <a:p>
                <a:pPr lvl="2"/>
                <a:r>
                  <a:rPr lang="ko-KR" altLang="en-US" dirty="0"/>
                  <a:t>미분 결과를 정리하면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/>
                  <a:t>번째 </a:t>
                </a:r>
                <a:r>
                  <a:rPr lang="ko-KR" altLang="en-US" dirty="0" err="1"/>
                  <a:t>가우시언에</a:t>
                </a:r>
                <a:r>
                  <a:rPr lang="ko-KR" altLang="en-US" dirty="0"/>
                  <a:t> 속할 확률을 가중치로 두는 공분산 행렬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/>
                  <a:t>번째 </a:t>
                </a:r>
                <a:r>
                  <a:rPr lang="ko-KR" altLang="en-US" dirty="0" err="1"/>
                  <a:t>가우시언의</a:t>
                </a:r>
                <a:r>
                  <a:rPr lang="ko-KR" altLang="en-US" dirty="0"/>
                  <a:t> 혼합 계수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추정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혼합 계수는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과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만족해야 하므로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제약이 발생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조건부 최적화 문제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제약이 있는 최적화 문제</a:t>
                </a:r>
                <a:endParaRPr lang="en-US" altLang="ko-KR" dirty="0"/>
              </a:p>
              <a:p>
                <a:pPr lvl="3"/>
                <a:r>
                  <a:rPr lang="ko-KR" altLang="en-US" dirty="0" err="1"/>
                  <a:t>라그랑제</a:t>
                </a:r>
                <a:r>
                  <a:rPr lang="ko-KR" altLang="en-US" dirty="0"/>
                  <a:t> 승수법을 이용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최적화하려는 값에 </a:t>
                </a:r>
                <a:r>
                  <a:rPr lang="ko-KR" altLang="en-US" dirty="0" err="1"/>
                  <a:t>라그랑제</a:t>
                </a:r>
                <a:r>
                  <a:rPr lang="ko-KR" altLang="en-US" dirty="0"/>
                  <a:t> 승수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 항을 더하여 해결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 b="-1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16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혼합 모델 </a:t>
            </a:r>
            <a:r>
              <a:rPr lang="en-US" altLang="ko-KR" dirty="0"/>
              <a:t>(4/4)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EM </a:t>
                </a:r>
                <a:r>
                  <a:rPr lang="ko-KR" altLang="en-US" dirty="0"/>
                  <a:t>알고리즘 </a:t>
                </a:r>
                <a:r>
                  <a:rPr lang="en-US" altLang="ko-KR" dirty="0"/>
                  <a:t>(Cont.)</a:t>
                </a:r>
              </a:p>
              <a:p>
                <a:pPr lvl="2"/>
                <a:r>
                  <a:rPr lang="ko-KR" altLang="en-US" dirty="0" err="1"/>
                  <a:t>라그랑제</a:t>
                </a:r>
                <a:r>
                  <a:rPr lang="ko-KR" altLang="en-US" dirty="0"/>
                  <a:t> 승수법을 이용한 식을 최대 점에서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로 미분한 값이 </a:t>
                </a:r>
                <a:r>
                  <a:rPr lang="en-US" altLang="ko-KR" dirty="0"/>
                  <a:t>0</a:t>
                </a:r>
              </a:p>
              <a:p>
                <a:pPr lvl="2"/>
                <a:r>
                  <a:rPr lang="ko-KR" altLang="en-US" dirty="0"/>
                  <a:t>미분 결과를 정리하면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num>
                      <m:den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r>
                  <a:rPr lang="ko-KR" altLang="en-US" dirty="0"/>
                  <a:t>를 적용하면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소속된 샘플의 개수를 전체 샘플의 개수로 나눈 것</a:t>
                </a:r>
                <a:endParaRPr lang="en-US" altLang="ko-KR" dirty="0"/>
              </a:p>
              <a:p>
                <a:r>
                  <a:rPr lang="en-US" altLang="ko-KR" dirty="0"/>
                  <a:t>EM </a:t>
                </a:r>
                <a:r>
                  <a:rPr lang="ko-KR" altLang="en-US" dirty="0"/>
                  <a:t>알고리즘 부연 설명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낮은 수렴 속도로 인해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평균 알고리즘의 결과를 초기값으로 사용 가능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평균 알고리즘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샘플 각각을 가장 가까운 프로토타입에 할당한 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각 프로토타입을 자신에게 배정된 샘플의 평균으로 대치하는 알고리즘</a:t>
                </a:r>
                <a:endParaRPr lang="en-US" altLang="ko-KR" dirty="0"/>
              </a:p>
              <a:p>
                <a:pPr lvl="1"/>
                <a:r>
                  <a:rPr lang="ko-KR" altLang="en-US" dirty="0" err="1"/>
                  <a:t>그리디</a:t>
                </a:r>
                <a:r>
                  <a:rPr lang="ko-KR" altLang="en-US" dirty="0"/>
                  <a:t> 알고리즘이므로 전역 최적 해가 아닌 지역 최적 해로 수렴 가능</a:t>
                </a:r>
                <a:endParaRPr lang="en-US" altLang="ko-KR" dirty="0"/>
              </a:p>
              <a:p>
                <a:pPr lvl="2"/>
                <a:r>
                  <a:rPr lang="ko-KR" altLang="en-US" dirty="0" err="1"/>
                  <a:t>그리디</a:t>
                </a:r>
                <a:r>
                  <a:rPr lang="ko-KR" altLang="en-US" dirty="0"/>
                  <a:t> 알고리즘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탐색 공간 전체가 아닌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현재 해의 이웃을 조사하고 이동하는 알고리즘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불완전한 데이터가 주어진 경우를 위한 최대 우도 추정법의 일종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불완전한 데이터는 샘플의 </a:t>
                </a:r>
                <a:r>
                  <a:rPr lang="ko-KR" altLang="en-US" dirty="0" err="1"/>
                  <a:t>가우시언</a:t>
                </a:r>
                <a:r>
                  <a:rPr lang="ko-KR" altLang="en-US" dirty="0"/>
                  <a:t> 소속 정보를 모르는 것에서 발생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9556989E-05CA-4D2D-B28C-8EA675277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23528" y="5083711"/>
            <a:ext cx="2528606" cy="85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78B94A9-1C73-484B-8CF2-CE4635587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061063"/>
            <a:ext cx="2704463" cy="89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B1CEE0D-D37E-460C-B78B-D81EDFE26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009" y="5046959"/>
            <a:ext cx="2704463" cy="89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1AD9DE-FB92-4D93-884F-E4B36F1A22DF}"/>
                  </a:ext>
                </a:extLst>
              </p:cNvPr>
              <p:cNvSpPr txBox="1"/>
              <p:nvPr/>
            </p:nvSpPr>
            <p:spPr>
              <a:xfrm>
                <a:off x="3191389" y="5975303"/>
                <a:ext cx="258536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05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ko-KR" sz="1050" dirty="0"/>
                  <a:t>-</a:t>
                </a:r>
                <a:r>
                  <a:rPr lang="ko-KR" altLang="en-US" sz="1050" dirty="0"/>
                  <a:t>평균 알고리즘의 예</a:t>
                </a:r>
                <a:endParaRPr lang="ko-KR" alt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1AD9DE-FB92-4D93-884F-E4B36F1A2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389" y="5975303"/>
                <a:ext cx="2585364" cy="261610"/>
              </a:xfrm>
              <a:prstGeom prst="rect">
                <a:avLst/>
              </a:prstGeom>
              <a:blipFill>
                <a:blip r:embed="rId7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FC8AE74-4879-4ADB-8C2D-BCA6FA710A57}"/>
              </a:ext>
            </a:extLst>
          </p:cNvPr>
          <p:cNvCxnSpPr/>
          <p:nvPr/>
        </p:nvCxnSpPr>
        <p:spPr>
          <a:xfrm>
            <a:off x="2852134" y="5517232"/>
            <a:ext cx="2797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5DA12E1-33CA-481C-80DC-95C1D2B48148}"/>
              </a:ext>
            </a:extLst>
          </p:cNvPr>
          <p:cNvCxnSpPr/>
          <p:nvPr/>
        </p:nvCxnSpPr>
        <p:spPr>
          <a:xfrm>
            <a:off x="5836303" y="5517232"/>
            <a:ext cx="2797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6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단원 목표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2</a:t>
                </a:r>
                <a:r>
                  <a:rPr lang="ko-KR" altLang="en-US" dirty="0"/>
                  <a:t>장 </a:t>
                </a:r>
                <a:r>
                  <a:rPr lang="ko-KR" altLang="en-US" dirty="0" err="1"/>
                  <a:t>베이시언</a:t>
                </a:r>
                <a:r>
                  <a:rPr lang="ko-KR" altLang="en-US" dirty="0"/>
                  <a:t> 분류기에서 알고 있다고 가정한 사전 확률과 </a:t>
                </a:r>
                <a:r>
                  <a:rPr lang="ko-KR" altLang="en-US" dirty="0" err="1"/>
                  <a:t>우도를</a:t>
                </a:r>
                <a:r>
                  <a:rPr lang="ko-KR" altLang="en-US" dirty="0"/>
                  <a:t> 추정하는 것이 목표</a:t>
                </a:r>
                <a:endParaRPr lang="en-US" altLang="ko-KR" dirty="0"/>
              </a:p>
              <a:p>
                <a:r>
                  <a:rPr lang="ko-KR" altLang="en-US" dirty="0"/>
                  <a:t>사전 확률의 추정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ko-KR" altLang="en-US" dirty="0">
                    <a:latin typeface="굴림" panose="020B0600000101010101" pitchFamily="50" charset="-127"/>
                  </a:rPr>
                  <a:t>의 크기가 충분히 클 때</a:t>
                </a:r>
                <a:r>
                  <a:rPr lang="en-US" altLang="ko-KR" dirty="0">
                    <a:latin typeface="굴림" panose="020B0600000101010101" pitchFamily="50" charset="-127"/>
                  </a:rPr>
                  <a:t>, </a:t>
                </a:r>
                <a:r>
                  <a:rPr lang="ko-KR" altLang="en-US" dirty="0">
                    <a:latin typeface="굴림" panose="020B0600000101010101" pitchFamily="50" charset="-127"/>
                  </a:rPr>
                  <a:t>사전 확률은 실제 값에 근접</a:t>
                </a:r>
                <a:endParaRPr lang="en-US" altLang="ko-KR" dirty="0">
                  <a:latin typeface="굴림" panose="020B0600000101010101" pitchFamily="50" charset="-127"/>
                </a:endParaRPr>
              </a:p>
              <a:p>
                <a:pPr lvl="2"/>
                <a:r>
                  <a:rPr lang="en-US" altLang="ko-KR" b="1" dirty="0"/>
                  <a:t>Ex)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크기가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dirty="0"/>
                  <a:t>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속하는 샘플 수가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 err="1"/>
                  <a:t>우도의</a:t>
                </a:r>
                <a:r>
                  <a:rPr lang="ko-KR" altLang="en-US" dirty="0"/>
                  <a:t> 추정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1" dirty="0"/>
              </a:p>
              <a:p>
                <a:pPr lvl="1"/>
                <a:r>
                  <a:rPr lang="ko-KR" altLang="en-US" dirty="0"/>
                  <a:t>정규 분포의 형태라면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정규 분포 매개 변수 추정 문제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임의의 형태라면 히스토그램 추정 사용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다른 부류의 샘플은 서로 영향을 미치지 않는다고 가정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dirty="0"/>
                  <a:t>로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를 추정하는 문제를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로 표기</a:t>
                </a: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D2665EA0-8BF7-47CC-8C7C-6D67070B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8A726B-ED12-49B9-9A0E-E7BB98179130}"/>
              </a:ext>
            </a:extLst>
          </p:cNvPr>
          <p:cNvGrpSpPr/>
          <p:nvPr/>
        </p:nvGrpSpPr>
        <p:grpSpPr>
          <a:xfrm>
            <a:off x="6192180" y="2616351"/>
            <a:ext cx="2956141" cy="3624464"/>
            <a:chOff x="6119109" y="2344178"/>
            <a:chExt cx="2956141" cy="3624464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0B21CAF9-2304-4690-AAF9-1DFFE9F4FE31}"/>
                </a:ext>
              </a:extLst>
            </p:cNvPr>
            <p:cNvGrpSpPr/>
            <p:nvPr/>
          </p:nvGrpSpPr>
          <p:grpSpPr>
            <a:xfrm>
              <a:off x="6119109" y="2344178"/>
              <a:ext cx="2956141" cy="3427438"/>
              <a:chOff x="2868832" y="1844824"/>
              <a:chExt cx="2956141" cy="3427438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A0E1CA42-FCF8-411B-A8F5-7641EACAC765}"/>
                  </a:ext>
                </a:extLst>
              </p:cNvPr>
              <p:cNvSpPr/>
              <p:nvPr/>
            </p:nvSpPr>
            <p:spPr>
              <a:xfrm>
                <a:off x="3779912" y="1844824"/>
                <a:ext cx="1224136" cy="356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단일 분포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9DBE2012-C937-4065-B817-F22326F22D1F}"/>
                      </a:ext>
                    </a:extLst>
                  </p:cNvPr>
                  <p:cNvSpPr/>
                  <p:nvPr/>
                </p:nvSpPr>
                <p:spPr>
                  <a:xfrm>
                    <a:off x="3429201" y="2636912"/>
                    <a:ext cx="1224136" cy="35661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𝒙</m:t>
                        </m:r>
                      </m:oMath>
                    </a14:m>
                    <a:r>
                      <a:rPr lang="ko-KR" altLang="en-US" sz="12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rPr>
                      <a:t>가</a:t>
                    </a:r>
                    <a:r>
                      <a:rPr lang="en-US" altLang="ko-KR" sz="12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rPr>
                      <a:t> </a:t>
                    </a:r>
                    <a:r>
                      <a:rPr lang="ko-KR" altLang="en-US" sz="12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rPr>
                      <a:t>연속</a:t>
                    </a:r>
                  </a:p>
                </p:txBody>
              </p:sp>
            </mc:Choice>
            <mc:Fallback xmlns=""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9DBE2012-C937-4065-B817-F22326F22D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201" y="2636912"/>
                    <a:ext cx="1224136" cy="3566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7788EE3E-9F36-4A22-AD05-527B4EF24588}"/>
                  </a:ext>
                </a:extLst>
              </p:cNvPr>
              <p:cNvCxnSpPr>
                <a:cxnSpLocks/>
                <a:stCxn id="75" idx="2"/>
                <a:endCxn id="76" idx="0"/>
              </p:cNvCxnSpPr>
              <p:nvPr/>
            </p:nvCxnSpPr>
            <p:spPr>
              <a:xfrm flipH="1">
                <a:off x="4041269" y="2201439"/>
                <a:ext cx="350711" cy="4354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21607AD3-0B46-4859-B6D7-03C6B1325566}"/>
                  </a:ext>
                </a:extLst>
              </p:cNvPr>
              <p:cNvCxnSpPr/>
              <p:nvPr/>
            </p:nvCxnSpPr>
            <p:spPr>
              <a:xfrm>
                <a:off x="4376617" y="2201439"/>
                <a:ext cx="612068" cy="4354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F7647A-F50E-444F-9E66-F69F57B707AA}"/>
                  </a:ext>
                </a:extLst>
              </p:cNvPr>
              <p:cNvSpPr txBox="1"/>
              <p:nvPr/>
            </p:nvSpPr>
            <p:spPr>
              <a:xfrm>
                <a:off x="3873907" y="2284677"/>
                <a:ext cx="3113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예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52921E4-FCD0-4CE9-AA9C-D724AAF9C6DC}"/>
                  </a:ext>
                </a:extLst>
              </p:cNvPr>
              <p:cNvSpPr txBox="1"/>
              <p:nvPr/>
            </p:nvSpPr>
            <p:spPr>
              <a:xfrm>
                <a:off x="4619034" y="2249931"/>
                <a:ext cx="5645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아니오</a:t>
                </a:r>
                <a:endPara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EE4A397-16D5-4B22-B65A-A1329F71735C}"/>
                  </a:ext>
                </a:extLst>
              </p:cNvPr>
              <p:cNvSpPr txBox="1"/>
              <p:nvPr/>
            </p:nvSpPr>
            <p:spPr>
              <a:xfrm>
                <a:off x="4682651" y="2596946"/>
                <a:ext cx="8306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혼합 모델</a:t>
                </a: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36395EBA-6E53-418C-B5FA-E4AADB8EE125}"/>
                  </a:ext>
                </a:extLst>
              </p:cNvPr>
              <p:cNvSpPr/>
              <p:nvPr/>
            </p:nvSpPr>
            <p:spPr>
              <a:xfrm>
                <a:off x="3258920" y="3429000"/>
                <a:ext cx="1224136" cy="356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err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모수적</a:t>
                </a:r>
                <a:r>
                  <a:rPr lang="ko-KR" altLang="en-US" sz="1200" b="1" dirty="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분포</a:t>
                </a:r>
              </a:p>
            </p:txBody>
          </p: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421AE834-7096-4B94-B4CF-8B894F798E86}"/>
                  </a:ext>
                </a:extLst>
              </p:cNvPr>
              <p:cNvCxnSpPr>
                <a:cxnSpLocks/>
                <a:stCxn id="76" idx="2"/>
                <a:endCxn id="82" idx="0"/>
              </p:cNvCxnSpPr>
              <p:nvPr/>
            </p:nvCxnSpPr>
            <p:spPr>
              <a:xfrm flipH="1">
                <a:off x="3870988" y="2993527"/>
                <a:ext cx="170281" cy="4354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419A6A37-6837-421C-A84E-3856CFAF47B9}"/>
                  </a:ext>
                </a:extLst>
              </p:cNvPr>
              <p:cNvCxnSpPr>
                <a:cxnSpLocks/>
                <a:stCxn id="76" idx="2"/>
                <a:endCxn id="85" idx="0"/>
              </p:cNvCxnSpPr>
              <p:nvPr/>
            </p:nvCxnSpPr>
            <p:spPr>
              <a:xfrm>
                <a:off x="4041269" y="2993527"/>
                <a:ext cx="1142343" cy="438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C957371-5A90-4254-A519-EDC96511ADAC}"/>
                  </a:ext>
                </a:extLst>
              </p:cNvPr>
              <p:cNvSpPr txBox="1"/>
              <p:nvPr/>
            </p:nvSpPr>
            <p:spPr>
              <a:xfrm>
                <a:off x="4542250" y="3432424"/>
                <a:ext cx="12827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히스토그램 추정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8B522D3-2292-4268-B72C-27DBD45E798D}"/>
                  </a:ext>
                </a:extLst>
              </p:cNvPr>
              <p:cNvSpPr txBox="1"/>
              <p:nvPr/>
            </p:nvSpPr>
            <p:spPr>
              <a:xfrm>
                <a:off x="3668081" y="3089409"/>
                <a:ext cx="3113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예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3C7FA12-90CD-4B29-89DA-F339E89DC54D}"/>
                  </a:ext>
                </a:extLst>
              </p:cNvPr>
              <p:cNvSpPr txBox="1"/>
              <p:nvPr/>
            </p:nvSpPr>
            <p:spPr>
              <a:xfrm>
                <a:off x="4574350" y="3023925"/>
                <a:ext cx="6367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아니오</a:t>
                </a:r>
                <a:endPara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20CA81CE-B949-428F-8BEA-9E862A8DAD5A}"/>
                  </a:ext>
                </a:extLst>
              </p:cNvPr>
              <p:cNvSpPr/>
              <p:nvPr/>
            </p:nvSpPr>
            <p:spPr>
              <a:xfrm>
                <a:off x="2868832" y="4262166"/>
                <a:ext cx="1224136" cy="356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사전확률 고려</a:t>
                </a:r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BCC41AED-54DB-45AC-849B-7FFA6C9743BF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>
                <a:off x="3509902" y="3785615"/>
                <a:ext cx="361086" cy="4562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D4100B82-A3DE-4EF6-A924-44A0D419267E}"/>
                  </a:ext>
                </a:extLst>
              </p:cNvPr>
              <p:cNvSpPr/>
              <p:nvPr/>
            </p:nvSpPr>
            <p:spPr>
              <a:xfrm>
                <a:off x="4179448" y="4250089"/>
                <a:ext cx="1224136" cy="356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창의 크기 고정</a:t>
                </a:r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D720B88D-E827-44D4-8F78-8D68ED1E25AD}"/>
                  </a:ext>
                </a:extLst>
              </p:cNvPr>
              <p:cNvCxnSpPr>
                <a:cxnSpLocks/>
                <a:stCxn id="82" idx="2"/>
                <a:endCxn id="90" idx="0"/>
              </p:cNvCxnSpPr>
              <p:nvPr/>
            </p:nvCxnSpPr>
            <p:spPr>
              <a:xfrm>
                <a:off x="3870988" y="3785615"/>
                <a:ext cx="920528" cy="4644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27E0AF9-DF67-4DA4-85CE-B81B7F5CF8CA}"/>
                  </a:ext>
                </a:extLst>
              </p:cNvPr>
              <p:cNvSpPr txBox="1"/>
              <p:nvPr/>
            </p:nvSpPr>
            <p:spPr>
              <a:xfrm>
                <a:off x="3403202" y="3890619"/>
                <a:ext cx="3113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예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6FD5C14-30EC-4B91-8176-5DA91181B5AE}"/>
                  </a:ext>
                </a:extLst>
              </p:cNvPr>
              <p:cNvSpPr txBox="1"/>
              <p:nvPr/>
            </p:nvSpPr>
            <p:spPr>
              <a:xfrm>
                <a:off x="4300677" y="3868277"/>
                <a:ext cx="6367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아니오</a:t>
                </a:r>
                <a:endPara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F8BC8CF0-2460-4E0A-942D-ED3054B8B244}"/>
                  </a:ext>
                </a:extLst>
              </p:cNvPr>
              <p:cNvCxnSpPr>
                <a:cxnSpLocks/>
                <a:stCxn id="88" idx="2"/>
                <a:endCxn id="102" idx="0"/>
              </p:cNvCxnSpPr>
              <p:nvPr/>
            </p:nvCxnSpPr>
            <p:spPr>
              <a:xfrm flipH="1">
                <a:off x="3186995" y="4618781"/>
                <a:ext cx="293905" cy="3443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33CAA64B-73C7-4BF9-8BC7-7CBE30CFDFFC}"/>
                  </a:ext>
                </a:extLst>
              </p:cNvPr>
              <p:cNvCxnSpPr>
                <a:cxnSpLocks/>
                <a:stCxn id="88" idx="2"/>
                <a:endCxn id="103" idx="0"/>
              </p:cNvCxnSpPr>
              <p:nvPr/>
            </p:nvCxnSpPr>
            <p:spPr>
              <a:xfrm>
                <a:off x="3480900" y="4618781"/>
                <a:ext cx="390088" cy="3479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E60C38C8-FFFE-4EB3-9C17-EC833AC00D28}"/>
                  </a:ext>
                </a:extLst>
              </p:cNvPr>
              <p:cNvCxnSpPr>
                <a:cxnSpLocks/>
                <a:stCxn id="90" idx="2"/>
                <a:endCxn id="104" idx="0"/>
              </p:cNvCxnSpPr>
              <p:nvPr/>
            </p:nvCxnSpPr>
            <p:spPr>
              <a:xfrm flipH="1">
                <a:off x="4407814" y="4606704"/>
                <a:ext cx="383702" cy="3596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2A44AB66-DB9E-4EF5-AD0B-F4D2D1DE0D22}"/>
                  </a:ext>
                </a:extLst>
              </p:cNvPr>
              <p:cNvCxnSpPr>
                <a:cxnSpLocks/>
                <a:stCxn id="90" idx="2"/>
                <a:endCxn id="105" idx="0"/>
              </p:cNvCxnSpPr>
              <p:nvPr/>
            </p:nvCxnSpPr>
            <p:spPr>
              <a:xfrm>
                <a:off x="4791516" y="4606704"/>
                <a:ext cx="444914" cy="3885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1BFABF9-7259-48FF-B5E7-5F7A6D73B3E3}"/>
                  </a:ext>
                </a:extLst>
              </p:cNvPr>
              <p:cNvSpPr txBox="1"/>
              <p:nvPr/>
            </p:nvSpPr>
            <p:spPr>
              <a:xfrm>
                <a:off x="2988114" y="4682180"/>
                <a:ext cx="3113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예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554209A-EAA6-45DD-8C28-51BD07C3852B}"/>
                  </a:ext>
                </a:extLst>
              </p:cNvPr>
              <p:cNvSpPr txBox="1"/>
              <p:nvPr/>
            </p:nvSpPr>
            <p:spPr>
              <a:xfrm>
                <a:off x="4280291" y="4680580"/>
                <a:ext cx="3113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예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73E2CC7-4928-4EF9-854D-4E11AF4FBEE7}"/>
                  </a:ext>
                </a:extLst>
              </p:cNvPr>
              <p:cNvSpPr txBox="1"/>
              <p:nvPr/>
            </p:nvSpPr>
            <p:spPr>
              <a:xfrm>
                <a:off x="5009985" y="4677873"/>
                <a:ext cx="6367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아니오</a:t>
                </a:r>
                <a:endPara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F54CE8E-2D80-4CF9-A92F-51F4924C0263}"/>
                  </a:ext>
                </a:extLst>
              </p:cNvPr>
              <p:cNvSpPr txBox="1"/>
              <p:nvPr/>
            </p:nvSpPr>
            <p:spPr>
              <a:xfrm>
                <a:off x="3605101" y="4682180"/>
                <a:ext cx="6367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아니오</a:t>
                </a:r>
                <a:endPara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1AB7D80-81B4-4179-87E1-7F19A2DAFDB8}"/>
                  </a:ext>
                </a:extLst>
              </p:cNvPr>
              <p:cNvSpPr txBox="1"/>
              <p:nvPr/>
            </p:nvSpPr>
            <p:spPr>
              <a:xfrm>
                <a:off x="2923942" y="4963117"/>
                <a:ext cx="526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MAP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F051908-2A4B-4A23-9509-9BC0CD8F9DBA}"/>
                  </a:ext>
                </a:extLst>
              </p:cNvPr>
              <p:cNvSpPr txBox="1"/>
              <p:nvPr/>
            </p:nvSpPr>
            <p:spPr>
              <a:xfrm>
                <a:off x="3667246" y="4966687"/>
                <a:ext cx="4074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ML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20C9565-418C-4BF1-8C42-95B7B8176A2A}"/>
                  </a:ext>
                </a:extLst>
              </p:cNvPr>
              <p:cNvSpPr txBox="1"/>
              <p:nvPr/>
            </p:nvSpPr>
            <p:spPr>
              <a:xfrm>
                <a:off x="4067817" y="4966322"/>
                <a:ext cx="679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파젠 창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B287E5C1-873C-413D-A06E-9E122BB0F920}"/>
                      </a:ext>
                    </a:extLst>
                  </p:cNvPr>
                  <p:cNvSpPr txBox="1"/>
                  <p:nvPr/>
                </p:nvSpPr>
                <p:spPr>
                  <a:xfrm>
                    <a:off x="4694454" y="4995263"/>
                    <a:ext cx="108395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𝒌</m:t>
                        </m:r>
                      </m:oMath>
                    </a14:m>
                    <a:r>
                      <a:rPr lang="en-US" altLang="ko-KR" sz="12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r>
                      <a:rPr lang="ko-KR" altLang="en-US" sz="1200" b="1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최근접이웃</a:t>
                    </a:r>
                    <a:endParaRPr lang="ko-KR" altLang="en-US" sz="12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B287E5C1-873C-413D-A06E-9E122BB0F9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4454" y="4995263"/>
                    <a:ext cx="1083951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222" r="-1124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2A279C0-3C81-497A-8676-F4510E7E2E8E}"/>
                </a:ext>
              </a:extLst>
            </p:cNvPr>
            <p:cNvSpPr txBox="1"/>
            <p:nvPr/>
          </p:nvSpPr>
          <p:spPr>
            <a:xfrm>
              <a:off x="6174219" y="5707032"/>
              <a:ext cx="25853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우도 추정의 여러 방법을 구별하는 트리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E51ECC9-8134-4780-A07B-F1661D714622}"/>
              </a:ext>
            </a:extLst>
          </p:cNvPr>
          <p:cNvGrpSpPr/>
          <p:nvPr/>
        </p:nvGrpSpPr>
        <p:grpSpPr>
          <a:xfrm>
            <a:off x="539591" y="4797152"/>
            <a:ext cx="5170873" cy="1541103"/>
            <a:chOff x="593796" y="4748475"/>
            <a:chExt cx="5170873" cy="154110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27C814B-F953-48BB-8720-A3749871394D}"/>
                </a:ext>
              </a:extLst>
            </p:cNvPr>
            <p:cNvSpPr txBox="1"/>
            <p:nvPr/>
          </p:nvSpPr>
          <p:spPr>
            <a:xfrm>
              <a:off x="1838987" y="6027968"/>
              <a:ext cx="25853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우도의</a:t>
              </a:r>
              <a:r>
                <a:rPr lang="ko-KR" alt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 분포 형태 예</a:t>
              </a:r>
            </a:p>
          </p:txBody>
        </p:sp>
        <p:pic>
          <p:nvPicPr>
            <p:cNvPr id="1028" name="Picture 4" descr="2. 베이시언 결정 이론">
              <a:extLst>
                <a:ext uri="{FF2B5EF4-FFF2-40B4-BE49-F238E27FC236}">
                  <a16:creationId xmlns:a16="http://schemas.microsoft.com/office/drawing/2014/main" id="{29E59020-D7F4-4A69-8459-407FB8DA82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894"/>
            <a:stretch/>
          </p:blipFill>
          <p:spPr bwMode="auto">
            <a:xfrm>
              <a:off x="593796" y="4748475"/>
              <a:ext cx="5170873" cy="1385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2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5263" y="944724"/>
                <a:ext cx="8229600" cy="5214937"/>
              </a:xfrm>
            </p:spPr>
            <p:txBody>
              <a:bodyPr/>
              <a:lstStyle/>
              <a:p>
                <a:r>
                  <a:rPr lang="ko-KR" altLang="en-US" dirty="0"/>
                  <a:t>방법</a:t>
                </a:r>
                <a:endParaRPr lang="en-US" altLang="ko-KR" dirty="0"/>
              </a:p>
              <a:p>
                <a:pPr lvl="1"/>
                <a:r>
                  <a:rPr lang="ko-KR" altLang="en-US" dirty="0" err="1"/>
                  <a:t>우도의</a:t>
                </a:r>
                <a:r>
                  <a:rPr lang="ko-KR" altLang="en-US" dirty="0"/>
                  <a:t> 분포가 임의의 모양일 때 사용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샘플의 범위를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ko-KR" altLang="en-US" dirty="0"/>
                  <a:t>개의 구간으로 나누고 구간 별로 그 안의 샘플의 수를 확인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나눈 구간은 </a:t>
                </a:r>
                <a:r>
                  <a:rPr lang="en-US" altLang="ko-KR" dirty="0"/>
                  <a:t>bin (</a:t>
                </a:r>
                <a:r>
                  <a:rPr lang="ko-KR" altLang="en-US" dirty="0"/>
                  <a:t>빈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이라고 명칭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확률 분포로 사용하기 위해서는 각 빈의 값을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ko-KR" altLang="en-US" dirty="0"/>
                  <a:t>으로 나누어 정규화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표현과 연산이 단순하면서 분포의 특성을 잘 표현</a:t>
                </a:r>
                <a:endParaRPr lang="en-US" altLang="ko-KR" dirty="0"/>
              </a:p>
              <a:p>
                <a:r>
                  <a:rPr lang="ko-KR" altLang="en-US" dirty="0"/>
                  <a:t>한계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이산 확률 분포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현실적인 적용에는 확률 분포가 정의되는 공간이 낮은 차원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충분히 큰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필요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ko-KR" altLang="en-US" dirty="0"/>
                  <a:t>의 크기가 작을 때 구간이 많으면 적은 구간만 확률 값 존재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의미 없는 희소한 히스토그램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차원이 증가함에 따라 빈의 개수는 지수적으로 증가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동적 구간을 각각 </a:t>
                </a:r>
                <a:r>
                  <a:rPr lang="en-US" altLang="ko-KR" dirty="0"/>
                  <a:t>10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, 20</a:t>
                </a:r>
                <a:r>
                  <a:rPr lang="ko-KR" altLang="en-US" dirty="0"/>
                  <a:t>개로 나눈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차원 예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263" y="944724"/>
                <a:ext cx="8229600" cy="5214937"/>
              </a:xfrm>
              <a:blipFill>
                <a:blip r:embed="rId2"/>
                <a:stretch>
                  <a:fillRect l="-519" t="-9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6">
            <a:extLst>
              <a:ext uri="{FF2B5EF4-FFF2-40B4-BE49-F238E27FC236}">
                <a16:creationId xmlns:a16="http://schemas.microsoft.com/office/drawing/2014/main" id="{0534826E-40EC-420D-AC74-2BFA2E52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히스토그램 추정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195CB06-7F1F-4587-A86B-A5438271AA3C}"/>
              </a:ext>
            </a:extLst>
          </p:cNvPr>
          <p:cNvGrpSpPr/>
          <p:nvPr/>
        </p:nvGrpSpPr>
        <p:grpSpPr>
          <a:xfrm>
            <a:off x="968854" y="4782240"/>
            <a:ext cx="7202418" cy="1449742"/>
            <a:chOff x="970791" y="4185084"/>
            <a:chExt cx="7202418" cy="1449742"/>
          </a:xfrm>
        </p:grpSpPr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0AB0ED60-E2CE-4A61-AE1C-7C5552FBF5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783"/>
            <a:stretch/>
          </p:blipFill>
          <p:spPr bwMode="auto">
            <a:xfrm>
              <a:off x="970791" y="4185084"/>
              <a:ext cx="7202418" cy="1188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FAACCE-6801-4ECD-91D4-81CD621A4DBC}"/>
                </a:ext>
              </a:extLst>
            </p:cNvPr>
            <p:cNvSpPr txBox="1"/>
            <p:nvPr/>
          </p:nvSpPr>
          <p:spPr>
            <a:xfrm>
              <a:off x="1477593" y="5373216"/>
              <a:ext cx="25853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동적 구간을 </a:t>
              </a:r>
              <a:r>
                <a:rPr lang="en-US" altLang="ko-KR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ko-KR" alt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개로 나눔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1F8CDD-A14F-4977-BEB0-2B59020D7F72}"/>
                </a:ext>
              </a:extLst>
            </p:cNvPr>
            <p:cNvSpPr txBox="1"/>
            <p:nvPr/>
          </p:nvSpPr>
          <p:spPr>
            <a:xfrm>
              <a:off x="5065550" y="5373216"/>
              <a:ext cx="25853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동적 구간을 </a:t>
              </a:r>
              <a:r>
                <a:rPr lang="en-US" altLang="ko-KR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ko-KR" alt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개로 나눔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40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우도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목표</a:t>
                </a:r>
                <a:endParaRPr lang="en-US" altLang="ko-KR" b="1" dirty="0"/>
              </a:p>
              <a:p>
                <a:pPr lvl="1"/>
                <a:r>
                  <a:rPr lang="ko-KR" altLang="en-US" dirty="0" err="1"/>
                  <a:t>우도를</a:t>
                </a:r>
                <a:r>
                  <a:rPr lang="ko-KR" altLang="en-US" dirty="0"/>
                  <a:t> 최대로 만드는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ko-KR" altLang="en-US" dirty="0"/>
                  <a:t>를 찾는 것이 목적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𝒂𝒓𝒈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개념적으로 어떠한 형태의 분포에도 적용 가능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현실적으로는 정규 분포와 같이 매개 변수로 표현되는 경우만 가능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가장 큰 값을 실제 계산으로 찾아야 하기 때문에 매개 변수 필요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모든 샘플은 독립적으로 추출되었다고 가정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𝚯</m:t>
                            </m:r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ko-KR" altLang="en-US" dirty="0"/>
                  <a:t>는 훈련 집합으로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로그 우도</a:t>
                </a:r>
                <a:endParaRPr lang="en-US" altLang="ko-KR" dirty="0"/>
              </a:p>
              <a:p>
                <a:pPr lvl="1"/>
                <a:r>
                  <a:rPr lang="ko-KR" altLang="en-US" dirty="0" err="1"/>
                  <a:t>우도에</a:t>
                </a:r>
                <a:r>
                  <a:rPr lang="ko-KR" altLang="en-US" dirty="0"/>
                  <a:t> 단조 증가 함수인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취한 것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ko-KR" dirty="0"/>
                  <a:t>(.)</a:t>
                </a:r>
                <a:r>
                  <a:rPr lang="ko-KR" altLang="en-US" dirty="0"/>
                  <a:t>가 단조 증가 함수이면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𝒂𝒓𝒈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𝒂𝒓𝒈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𝒂𝒓𝒈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𝒎𝒂𝒙</m:t>
                    </m:r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𝚯</m:t>
                            </m:r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𝒍𝒐𝒈</m:t>
                    </m:r>
                  </m:oMath>
                </a14:m>
                <a:r>
                  <a:rPr lang="ko-KR" altLang="en-US" dirty="0"/>
                  <a:t>함수의 장점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곱셈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나눗셈을 덧셈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뺄셈으로 변환 가능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지수 제거 가능</a:t>
                </a:r>
                <a:endParaRPr lang="en-US" altLang="ko-KR" dirty="0"/>
              </a:p>
              <a:p>
                <a:r>
                  <a:rPr lang="ko-KR" altLang="en-US" dirty="0"/>
                  <a:t>최적화 문제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미분을 이용한 최적화 알고리즘을 사용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미분의 성질에 따르면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acc>
                  </m:oMath>
                </a14:m>
                <a:r>
                  <a:rPr lang="ko-KR" altLang="en-US" dirty="0"/>
                  <a:t>는 미분한 값이 </a:t>
                </a:r>
                <a:r>
                  <a:rPr lang="en-US" altLang="ko-KR" dirty="0"/>
                  <a:t>0</a:t>
                </a:r>
              </a:p>
              <a:p>
                <a:pPr lvl="2"/>
                <a:r>
                  <a:rPr lang="ko-KR" altLang="en-US" dirty="0"/>
                  <a:t>만족하는 해가 여러 개이면 그 중 가장 큰 값을 선택</a:t>
                </a:r>
                <a:endParaRPr lang="en-US" altLang="ko-KR" dirty="0"/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80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우도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Maximum a posterior (MAP)</a:t>
                </a:r>
              </a:p>
              <a:p>
                <a:pPr lvl="1"/>
                <a:r>
                  <a:rPr lang="ko-KR" altLang="en-US" dirty="0"/>
                  <a:t>사전 확률을 고려하여 최적의 매개 변수를 찾는 방법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𝒂𝒓𝒈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𝚯</m:t>
                            </m:r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최대 </a:t>
                </a:r>
                <a:r>
                  <a:rPr lang="ko-KR" altLang="en-US" dirty="0" err="1"/>
                  <a:t>우도법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(ML)</a:t>
                </a:r>
                <a:r>
                  <a:rPr lang="ko-KR" altLang="en-US" dirty="0"/>
                  <a:t>의 경우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사전 확률이 균일하다는 가정이 존재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그러나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사전 확률이 균일하지 않는 경우도 존재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MAP</a:t>
                </a:r>
                <a:r>
                  <a:rPr lang="ko-KR" altLang="en-US" dirty="0"/>
                  <a:t>의 경우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균일하지 않은 사전 확률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사전 확률에 따라 최적해에 영향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ML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MAP</a:t>
                </a:r>
                <a:r>
                  <a:rPr lang="ko-KR" altLang="en-US" dirty="0"/>
                  <a:t>의 비교 예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MAP</a:t>
                </a:r>
                <a:r>
                  <a:rPr lang="ko-KR" altLang="en-US" dirty="0"/>
                  <a:t>의 경우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최적해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acc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ML</a:t>
                </a:r>
                <a:r>
                  <a:rPr lang="ko-KR" altLang="en-US" dirty="0"/>
                  <a:t>의 최적해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acc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보다 오른쪽으로 치우친 형태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04D846DB-05D0-4FC0-906D-BF2037CA78DA}"/>
              </a:ext>
            </a:extLst>
          </p:cNvPr>
          <p:cNvGrpSpPr/>
          <p:nvPr/>
        </p:nvGrpSpPr>
        <p:grpSpPr>
          <a:xfrm>
            <a:off x="1448653" y="3789040"/>
            <a:ext cx="6246694" cy="2451913"/>
            <a:chOff x="1448653" y="3789040"/>
            <a:chExt cx="6246694" cy="2451913"/>
          </a:xfrm>
        </p:grpSpPr>
        <p:pic>
          <p:nvPicPr>
            <p:cNvPr id="9" name="Picture 2" descr="ML(Maximum Likelihood)와 MAP(maximum a posterior) - gaussian37">
              <a:extLst>
                <a:ext uri="{FF2B5EF4-FFF2-40B4-BE49-F238E27FC236}">
                  <a16:creationId xmlns:a16="http://schemas.microsoft.com/office/drawing/2014/main" id="{692F4A18-596C-4B4F-A8C7-F7D184041E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603"/>
            <a:stretch/>
          </p:blipFill>
          <p:spPr bwMode="auto">
            <a:xfrm>
              <a:off x="1448653" y="3789040"/>
              <a:ext cx="6246694" cy="2149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9A14C1-664F-41B0-9D39-5D0AE851E6EA}"/>
                </a:ext>
              </a:extLst>
            </p:cNvPr>
            <p:cNvSpPr txBox="1"/>
            <p:nvPr/>
          </p:nvSpPr>
          <p:spPr>
            <a:xfrm>
              <a:off x="1536603" y="5979343"/>
              <a:ext cx="25853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ML </a:t>
              </a:r>
              <a:r>
                <a:rPr lang="ko-KR" alt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방법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A5CEC9-6393-4BAF-9158-A6963A3044E7}"/>
                </a:ext>
              </a:extLst>
            </p:cNvPr>
            <p:cNvSpPr txBox="1"/>
            <p:nvPr/>
          </p:nvSpPr>
          <p:spPr>
            <a:xfrm>
              <a:off x="4752020" y="5979343"/>
              <a:ext cx="25853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r>
                <a:rPr lang="ko-KR" alt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 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04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비모수적</a:t>
            </a:r>
            <a:r>
              <a:rPr lang="ko-KR" altLang="en-US" dirty="0"/>
              <a:t> 방법 </a:t>
            </a:r>
            <a:r>
              <a:rPr lang="en-US" altLang="ko-KR" dirty="0"/>
              <a:t>(1/2)</a:t>
            </a:r>
            <a:r>
              <a:rPr lang="ko-KR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모수적 방법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ML, MAP</a:t>
                </a:r>
                <a:r>
                  <a:rPr lang="ko-KR" altLang="en-US" dirty="0"/>
                  <a:t> 방법이 </a:t>
                </a:r>
                <a:r>
                  <a:rPr lang="ko-KR" altLang="en-US" dirty="0" err="1"/>
                  <a:t>모수적</a:t>
                </a:r>
                <a:r>
                  <a:rPr lang="ko-KR" altLang="en-US" dirty="0"/>
                  <a:t> 방법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매개 변수 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모수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로 표현할 수 있는 특정한 확률 분포에서만 적용 가능한 한계 존재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실제로는 특정한 확률 분포를 따르지 않는 경우가 다수</a:t>
                </a:r>
                <a:endParaRPr lang="en-US" altLang="ko-KR" dirty="0"/>
              </a:p>
              <a:p>
                <a:r>
                  <a:rPr lang="ko-KR" altLang="en-US" dirty="0" err="1"/>
                  <a:t>비모수적</a:t>
                </a:r>
                <a:r>
                  <a:rPr lang="ko-KR" altLang="en-US" dirty="0"/>
                  <a:t> 방법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임의의 확률 분포에서 적용 가능한 방법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예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파젠 창 방법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최근접 이웃 방법</a:t>
                </a:r>
                <a:endParaRPr lang="en-US" altLang="ko-KR" dirty="0"/>
              </a:p>
              <a:p>
                <a:r>
                  <a:rPr lang="ko-KR" altLang="en-US" dirty="0"/>
                  <a:t>파젠 창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히스토그램 추정에서 확장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이산 확률 분포가 아닌 확률 밀도 구하기 가능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임의의 점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dirty="0"/>
                  <a:t>을 중점으로 하는 크기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ko-KR" altLang="en-US" dirty="0"/>
                  <a:t>인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창을 씌우고 그 안의 샘플 개수를 세는 방법</a:t>
                </a:r>
                <a:endParaRPr lang="en-US" altLang="ko-KR" dirty="0"/>
              </a:p>
              <a:p>
                <a:pPr lvl="2"/>
                <a:r>
                  <a:rPr lang="en-US" altLang="ko-KR" b="1" dirty="0"/>
                  <a:t>1</a:t>
                </a:r>
                <a:r>
                  <a:rPr lang="ko-KR" altLang="en-US" b="1" dirty="0"/>
                  <a:t>차원 특징 공간의 경우</a:t>
                </a:r>
                <a:r>
                  <a:rPr lang="en-US" altLang="ko-KR" b="1" dirty="0"/>
                  <a:t>,</a:t>
                </a:r>
                <a:r>
                  <a:rPr lang="ko-KR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den>
                    </m:f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endParaRPr lang="en-US" altLang="ko-KR" b="1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altLang="ko-KR" b="1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b="1" dirty="0">
                    <a:latin typeface="Cambria Math" panose="02040503050406030204" pitchFamily="18" charset="0"/>
                  </a:rPr>
                  <a:t>창의 크기</a:t>
                </a:r>
                <a:r>
                  <a:rPr lang="en-US" altLang="ko-KR" b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ko-KR" b="1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b="1" dirty="0">
                    <a:latin typeface="Cambria Math" panose="02040503050406030204" pitchFamily="18" charset="0"/>
                  </a:rPr>
                  <a:t>샘플의 개수</a:t>
                </a:r>
                <a:r>
                  <a:rPr lang="en-US" altLang="ko-KR" b="1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altLang="ko-KR" b="1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b="1" dirty="0">
                    <a:latin typeface="Cambria Math" panose="02040503050406030204" pitchFamily="18" charset="0"/>
                  </a:rPr>
                  <a:t>전체 샘플의 개수</a:t>
                </a:r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ko-KR" altLang="en-US" dirty="0"/>
                  <a:t>차원 특징 공간의 경우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ko-KR" altLang="en-US" dirty="0"/>
                  <a:t>의 경우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dirty="0"/>
                  <a:t>에 따라 변하므로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표기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계단 모양의 확률 밀도 함수 발생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0E500314-AA92-434A-8185-B1E1DFB73851}"/>
              </a:ext>
            </a:extLst>
          </p:cNvPr>
          <p:cNvGrpSpPr/>
          <p:nvPr/>
        </p:nvGrpSpPr>
        <p:grpSpPr>
          <a:xfrm>
            <a:off x="5832140" y="4365104"/>
            <a:ext cx="2585364" cy="1854162"/>
            <a:chOff x="5850764" y="4365104"/>
            <a:chExt cx="2585364" cy="1854162"/>
          </a:xfrm>
        </p:grpSpPr>
        <p:pic>
          <p:nvPicPr>
            <p:cNvPr id="3074" name="Picture 2" descr="3. 확률 분포 추정 - 파젠창(Parzen Window)">
              <a:extLst>
                <a:ext uri="{FF2B5EF4-FFF2-40B4-BE49-F238E27FC236}">
                  <a16:creationId xmlns:a16="http://schemas.microsoft.com/office/drawing/2014/main" id="{DDAD636B-C6D1-46BA-BCEF-F5CA4BCB30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79" b="28400"/>
            <a:stretch/>
          </p:blipFill>
          <p:spPr bwMode="auto">
            <a:xfrm>
              <a:off x="5976156" y="4365104"/>
              <a:ext cx="2334580" cy="1670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E5288-4E0C-4936-93E6-6D8AD199AA4F}"/>
                </a:ext>
              </a:extLst>
            </p:cNvPr>
            <p:cNvSpPr txBox="1"/>
            <p:nvPr/>
          </p:nvSpPr>
          <p:spPr>
            <a:xfrm>
              <a:off x="5850764" y="5957656"/>
              <a:ext cx="25853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ko-KR" alt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차원 특징 공간에서의 파젠 창 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449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비모수적</a:t>
            </a:r>
            <a:r>
              <a:rPr lang="ko-KR" altLang="en-US" dirty="0"/>
              <a:t> 방법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파젠 창 </a:t>
                </a:r>
                <a:r>
                  <a:rPr lang="en-US" altLang="ko-KR" dirty="0"/>
                  <a:t>(Cont.)</a:t>
                </a:r>
              </a:p>
              <a:p>
                <a:pPr lvl="1"/>
                <a:r>
                  <a:rPr lang="ko-KR" altLang="en-US" dirty="0"/>
                  <a:t>커널 함수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파젠 창 방법의 매끄럽지 않은 확률 밀도 함수를 보안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dirty="0"/>
                  <a:t>와 더 가까운 샘플에 가중치를 부여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𝜿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과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𝜿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r>
                  <a:rPr lang="ko-KR" altLang="en-US" dirty="0"/>
                  <a:t> 만족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ko-KR" altLang="en-US" dirty="0"/>
                  <a:t>이 충분히 크고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ko-KR" altLang="en-US" dirty="0"/>
                  <a:t>가 충분히 작으면 실제와 유사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현실적으로는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ko-KR" altLang="en-US" dirty="0"/>
                  <a:t>가 고정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최적의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ko-KR" altLang="en-US" dirty="0"/>
                  <a:t>를 구하는 방법은 실험적으로 파악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취약점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특징 공간의 크기가 작은 경우 거의 모든 점에서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b="1" dirty="0"/>
              </a:p>
              <a:p>
                <a:pPr lvl="2"/>
                <a:r>
                  <a:rPr lang="ko-KR" altLang="en-US" dirty="0"/>
                  <a:t>필요한 샘플이 차원이 커짐에 따라 지수적으로 증가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최근접 이웃 추정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dirty="0"/>
                  <a:t>를 중심으로 창을 씌우고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ko-KR" altLang="en-US" dirty="0"/>
                  <a:t>개의 샘플이 들어올 때까지 창의 크기를 확장하는 방법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파젠 창은 창 고정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최근접 이웃 추정은 창 크기 변동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차원이 높을 때 </a:t>
                </a:r>
                <a:r>
                  <a:rPr lang="ko-KR" altLang="en-US" dirty="0" err="1"/>
                  <a:t>계산량이</a:t>
                </a:r>
                <a:r>
                  <a:rPr lang="ko-KR" altLang="en-US" dirty="0"/>
                  <a:t> 많고 시간 복잡도가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𝒌𝒅𝑵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3"/>
                <a:r>
                  <a:rPr lang="ko-KR" altLang="en-US" dirty="0"/>
                  <a:t>특징 공간을 미리 나누는 </a:t>
                </a:r>
                <a:r>
                  <a:rPr lang="ko-KR" altLang="en-US" dirty="0" err="1"/>
                  <a:t>보르노이</a:t>
                </a:r>
                <a:r>
                  <a:rPr lang="ko-KR" altLang="en-US" dirty="0"/>
                  <a:t> 도형 방법 활용 가능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 r="-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5F7FDAF6-3EB5-4305-AB43-F82E1FDD6192}"/>
              </a:ext>
            </a:extLst>
          </p:cNvPr>
          <p:cNvGrpSpPr/>
          <p:nvPr/>
        </p:nvGrpSpPr>
        <p:grpSpPr>
          <a:xfrm>
            <a:off x="6123999" y="1952836"/>
            <a:ext cx="3020001" cy="2384371"/>
            <a:chOff x="6123999" y="3861048"/>
            <a:chExt cx="3020001" cy="2384371"/>
          </a:xfrm>
        </p:grpSpPr>
        <p:pic>
          <p:nvPicPr>
            <p:cNvPr id="4098" name="Picture 2" descr="Kernel Density Estimation(커널밀도추정)에 대한 이해">
              <a:extLst>
                <a:ext uri="{FF2B5EF4-FFF2-40B4-BE49-F238E27FC236}">
                  <a16:creationId xmlns:a16="http://schemas.microsoft.com/office/drawing/2014/main" id="{BA09B6FA-2758-4E07-98F2-957BC89E8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3999" y="3861048"/>
              <a:ext cx="3020001" cy="217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BDDE4-5DA2-45C7-AD61-1659416408DF}"/>
                </a:ext>
              </a:extLst>
            </p:cNvPr>
            <p:cNvSpPr txBox="1"/>
            <p:nvPr/>
          </p:nvSpPr>
          <p:spPr>
            <a:xfrm>
              <a:off x="6341317" y="5983809"/>
              <a:ext cx="25853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커널 함수의 예</a:t>
              </a:r>
            </a:p>
          </p:txBody>
        </p:sp>
      </p:grpSp>
      <p:pic>
        <p:nvPicPr>
          <p:cNvPr id="1026" name="Picture 2" descr="보로노이 다이어그램 - 자바실험실">
            <a:extLst>
              <a:ext uri="{FF2B5EF4-FFF2-40B4-BE49-F238E27FC236}">
                <a16:creationId xmlns:a16="http://schemas.microsoft.com/office/drawing/2014/main" id="{9409A548-703C-4C25-B6F3-352F12C48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944" y="4790785"/>
            <a:ext cx="2700300" cy="135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A5A8E1-3E85-433A-B950-040340A722BF}"/>
              </a:ext>
            </a:extLst>
          </p:cNvPr>
          <p:cNvSpPr txBox="1"/>
          <p:nvPr/>
        </p:nvSpPr>
        <p:spPr>
          <a:xfrm>
            <a:off x="6328318" y="6091158"/>
            <a:ext cx="2585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보르노이</a:t>
            </a:r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도형의 예</a:t>
            </a:r>
          </a:p>
        </p:txBody>
      </p:sp>
    </p:spTree>
    <p:extLst>
      <p:ext uri="{BB962C8B-B14F-4D97-AF65-F5344CB8AC3E}">
        <p14:creationId xmlns:p14="http://schemas.microsoft.com/office/powerpoint/2010/main" val="185295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혼합 모델 </a:t>
            </a:r>
            <a:r>
              <a:rPr lang="en-US" altLang="ko-KR" dirty="0"/>
              <a:t>(1/4)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목표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두 개 이상의 서로 다른 확률 분포의 혼합으로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ko-KR" altLang="en-US" dirty="0"/>
                  <a:t>를 모델링하는 것이 목표</a:t>
                </a:r>
                <a:endParaRPr lang="en-US" altLang="ko-KR" dirty="0"/>
              </a:p>
              <a:p>
                <a:r>
                  <a:rPr lang="ko-KR" altLang="en-US" dirty="0" err="1"/>
                  <a:t>가우시언</a:t>
                </a:r>
                <a:r>
                  <a:rPr lang="ko-KR" altLang="en-US" dirty="0"/>
                  <a:t> 혼합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여러 개의 모드를 가진 경우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여러 개의 </a:t>
                </a:r>
                <a:r>
                  <a:rPr lang="ko-KR" altLang="en-US" dirty="0" err="1"/>
                  <a:t>가우시언을</a:t>
                </a:r>
                <a:r>
                  <a:rPr lang="ko-KR" altLang="en-US" dirty="0"/>
                  <a:t> 혼합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혼합할 요소 분포는 어떤 분포도 가능하나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가우시언으로</a:t>
                </a:r>
                <a:r>
                  <a:rPr lang="ko-KR" altLang="en-US" dirty="0"/>
                  <a:t> 국한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다음의 매개 변수 추정이 필요</a:t>
                </a:r>
                <a:endParaRPr lang="en-US" altLang="ko-KR" dirty="0"/>
              </a:p>
              <a:p>
                <a:pPr lvl="2"/>
                <a:r>
                  <a:rPr lang="ko-KR" altLang="en-US" dirty="0" err="1"/>
                  <a:t>가우시언의</a:t>
                </a:r>
                <a:r>
                  <a:rPr lang="ko-KR" altLang="en-US" dirty="0"/>
                  <a:t> 개수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endParaRPr lang="en-US" altLang="ko-KR" dirty="0"/>
              </a:p>
              <a:p>
                <a:pPr lvl="3"/>
                <a:r>
                  <a:rPr lang="ko-KR" altLang="en-US" dirty="0"/>
                  <a:t>고정되어 있다고 가정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ko-KR" altLang="en-US" dirty="0"/>
                  <a:t>번째 </a:t>
                </a:r>
                <a:r>
                  <a:rPr lang="ko-KR" altLang="en-US" dirty="0" err="1"/>
                  <a:t>가우시언의</a:t>
                </a:r>
                <a:r>
                  <a:rPr lang="ko-KR" altLang="en-US" dirty="0"/>
                  <a:t> 매개 변수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ko-KR" altLang="en-US" dirty="0"/>
                  <a:t>개 각각의 평균 벡터와 공분산 행렬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ko-KR" altLang="en-US" dirty="0"/>
                  <a:t>번째 </a:t>
                </a:r>
                <a:r>
                  <a:rPr lang="ko-KR" altLang="en-US" dirty="0" err="1"/>
                  <a:t>가우시언의</a:t>
                </a:r>
                <a:r>
                  <a:rPr lang="ko-KR" altLang="en-US" dirty="0"/>
                  <a:t> 가중치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dirty="0"/>
                  <a:t> (</a:t>
                </a:r>
                <a:r>
                  <a:rPr lang="ko-KR" altLang="en-US" dirty="0"/>
                  <a:t>혼합 계수</a:t>
                </a:r>
                <a:r>
                  <a:rPr lang="en-US" altLang="ko-KR" dirty="0"/>
                  <a:t>)</a:t>
                </a:r>
              </a:p>
              <a:p>
                <a:pPr lvl="3"/>
                <a:r>
                  <a:rPr lang="ko-KR" altLang="en-US" dirty="0" err="1"/>
                  <a:t>가우시언</a:t>
                </a:r>
                <a:r>
                  <a:rPr lang="ko-KR" altLang="en-US" dirty="0"/>
                  <a:t> 각각의 영향력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확률 값이므로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과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만족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가중치가 포함된 식</a:t>
                </a:r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∑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주어진 값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1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ko-KR" altLang="en-US" dirty="0"/>
                  <a:t>추정할 값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</a:t>
                </a:r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31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혼합 모델 </a:t>
            </a:r>
            <a:r>
              <a:rPr lang="en-US" altLang="ko-KR" dirty="0"/>
              <a:t>(2/4)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가우시언 혼합 </a:t>
                </a:r>
                <a:r>
                  <a:rPr lang="en-US" altLang="ko-KR" dirty="0"/>
                  <a:t>(Cont.)</a:t>
                </a:r>
              </a:p>
              <a:p>
                <a:pPr lvl="1"/>
                <a:r>
                  <a:rPr lang="ko-KR" altLang="en-US" dirty="0"/>
                  <a:t>최대 우도 추정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로그 우도</a:t>
                </a:r>
                <a:r>
                  <a:rPr lang="en-US" altLang="ko-KR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d>
                              <m:d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1" i="1" smtClean="0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𝒂𝒓𝒈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ko-KR" altLang="en-US" dirty="0"/>
                  <a:t>에 대해 최대 </a:t>
                </a:r>
                <a:r>
                  <a:rPr lang="ko-KR" altLang="en-US" dirty="0" err="1"/>
                  <a:t>우도를</a:t>
                </a:r>
                <a:r>
                  <a:rPr lang="ko-KR" altLang="en-US" dirty="0"/>
                  <a:t> 갖는 매개 변수 집합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EM </a:t>
                </a:r>
                <a:r>
                  <a:rPr lang="ko-KR" altLang="en-US" dirty="0"/>
                  <a:t>알고리즘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ko-KR" altLang="en-US" dirty="0"/>
                  <a:t>개의 </a:t>
                </a:r>
                <a:r>
                  <a:rPr lang="ko-KR" altLang="en-US" dirty="0" err="1"/>
                  <a:t>가우시언과</a:t>
                </a:r>
                <a:r>
                  <a:rPr lang="ko-KR" altLang="en-US" dirty="0"/>
                  <a:t> 혼합 계수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ko-KR" altLang="en-US" dirty="0"/>
                  <a:t>를 추정하는 최적화 문제 해결 방법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최대 우도 추정과 같이 미분을 이용한 방법 적용으로는 해결 불가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 (Expectation) </a:t>
                </a:r>
                <a:r>
                  <a:rPr lang="ko-KR" altLang="en-US" dirty="0"/>
                  <a:t>단계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샘플이 어느 </a:t>
                </a:r>
                <a:r>
                  <a:rPr lang="ko-KR" altLang="en-US" dirty="0" err="1"/>
                  <a:t>가우시언에</a:t>
                </a:r>
                <a:r>
                  <a:rPr lang="ko-KR" altLang="en-US" dirty="0"/>
                  <a:t> 속하는지 추정하는 단계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은닉 변수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샘플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번째 </a:t>
                </a:r>
                <a:r>
                  <a:rPr lang="ko-KR" altLang="en-US" dirty="0" err="1"/>
                  <a:t>가우시안에서</a:t>
                </a:r>
                <a:r>
                  <a:rPr lang="ko-KR" altLang="en-US" dirty="0"/>
                  <a:t> 발생했다고 가정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소속 정도를 확률로 표현하는 연성 소속 방법 이용</a:t>
                </a:r>
                <a:endParaRPr lang="en-US" altLang="ko-KR" dirty="0"/>
              </a:p>
              <a:p>
                <a:pPr lvl="3"/>
                <a:r>
                  <a:rPr lang="ko-KR" altLang="en-US" b="1" dirty="0"/>
                  <a:t>조건부 확률 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사후확률</a:t>
                </a:r>
                <a:r>
                  <a:rPr lang="en-US" altLang="ko-KR" b="1" dirty="0"/>
                  <a:t>)</a:t>
                </a:r>
                <a:r>
                  <a:rPr lang="ko-KR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∑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M (Maximization) </a:t>
                </a:r>
                <a:r>
                  <a:rPr lang="ko-KR" altLang="en-US" dirty="0"/>
                  <a:t>단계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매개 변수 집합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∑,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 추정 단계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M </a:t>
                </a:r>
                <a:r>
                  <a:rPr lang="ko-KR" altLang="en-US" dirty="0"/>
                  <a:t>단계를 번갈아 반복하다 수렴 조건이 반복되면 종료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수렴 조건은 로그 </a:t>
                </a:r>
                <a:r>
                  <a:rPr lang="ko-KR" altLang="en-US" dirty="0" err="1"/>
                  <a:t>우도의</a:t>
                </a:r>
                <a:r>
                  <a:rPr lang="ko-KR" altLang="en-US" dirty="0"/>
                  <a:t> 값이 이전 것에 비해 좋아지지 않으면 수렴했다고 결정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</a:t>
                </a:r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 b="-1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190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CVPR_office2007_by_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29766</TotalTime>
  <Words>1375</Words>
  <Application>Microsoft Office PowerPoint</Application>
  <PresentationFormat>화면 슬라이드 쇼(4:3)</PresentationFormat>
  <Paragraphs>256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Monotype Sorts</vt:lpstr>
      <vt:lpstr>굴림</vt:lpstr>
      <vt:lpstr>맑은 고딕</vt:lpstr>
      <vt:lpstr>Arial</vt:lpstr>
      <vt:lpstr>Arial Black</vt:lpstr>
      <vt:lpstr>Cambria Math</vt:lpstr>
      <vt:lpstr>Times New Roman</vt:lpstr>
      <vt:lpstr>Wingdings</vt:lpstr>
      <vt:lpstr>Template_CVPR_office2007_by_MS</vt:lpstr>
      <vt:lpstr>Ch. 3 확률 분포 추정</vt:lpstr>
      <vt:lpstr>Introduction</vt:lpstr>
      <vt:lpstr>히스토그램 추정</vt:lpstr>
      <vt:lpstr>최대 우도 (1/2)</vt:lpstr>
      <vt:lpstr>최대 우도 (2/2)</vt:lpstr>
      <vt:lpstr>비모수적 방법 (1/2) </vt:lpstr>
      <vt:lpstr>비모수적 방법 (2/2)</vt:lpstr>
      <vt:lpstr>혼합 모델 (1/4)</vt:lpstr>
      <vt:lpstr>혼합 모델 (2/4)</vt:lpstr>
      <vt:lpstr>혼합 모델 (3/4)</vt:lpstr>
      <vt:lpstr>혼합 모델 (4/4)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tekam</dc:creator>
  <cp:lastModifiedBy>하나 조</cp:lastModifiedBy>
  <cp:revision>426</cp:revision>
  <cp:lastPrinted>2019-01-09T04:55:21Z</cp:lastPrinted>
  <dcterms:created xsi:type="dcterms:W3CDTF">2014-03-28T01:54:29Z</dcterms:created>
  <dcterms:modified xsi:type="dcterms:W3CDTF">2021-07-07T04:26:31Z</dcterms:modified>
</cp:coreProperties>
</file>