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0"/>
  </p:notesMasterIdLst>
  <p:sldIdLst>
    <p:sldId id="256" r:id="rId2"/>
    <p:sldId id="270" r:id="rId3"/>
    <p:sldId id="268" r:id="rId4"/>
    <p:sldId id="273" r:id="rId5"/>
    <p:sldId id="275" r:id="rId6"/>
    <p:sldId id="276" r:id="rId7"/>
    <p:sldId id="277" r:id="rId8"/>
    <p:sldId id="278" r:id="rId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 태진" initials="우태" lastIdx="2" clrIdx="0">
    <p:extLst>
      <p:ext uri="{19B8F6BF-5375-455C-9EA6-DF929625EA0E}">
        <p15:presenceInfo xmlns:p15="http://schemas.microsoft.com/office/powerpoint/2012/main" userId="9aacfbf1aed58c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8A"/>
    <a:srgbClr val="FF0000"/>
    <a:srgbClr val="CFFBF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E19B4-E2C9-4C82-BE5D-31E704B346ED}" v="1" dt="2021-07-05T05:09:5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87224" autoAdjust="0"/>
  </p:normalViewPr>
  <p:slideViewPr>
    <p:cSldViewPr>
      <p:cViewPr varScale="1">
        <p:scale>
          <a:sx n="116" d="100"/>
          <a:sy n="116" d="100"/>
        </p:scale>
        <p:origin x="1404" y="96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3108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훈" userId="82b5cd263a3c592d" providerId="LiveId" clId="{701E19B4-E2C9-4C82-BE5D-31E704B346ED}"/>
    <pc:docChg chg="modSld">
      <pc:chgData name="박 지훈" userId="82b5cd263a3c592d" providerId="LiveId" clId="{701E19B4-E2C9-4C82-BE5D-31E704B346ED}" dt="2021-07-05T05:09:52.451" v="0" actId="20578"/>
      <pc:docMkLst>
        <pc:docMk/>
      </pc:docMkLst>
      <pc:sldChg chg="modSp">
        <pc:chgData name="박 지훈" userId="82b5cd263a3c592d" providerId="LiveId" clId="{701E19B4-E2C9-4C82-BE5D-31E704B346ED}" dt="2021-07-05T05:09:52.451" v="0" actId="20578"/>
        <pc:sldMkLst>
          <pc:docMk/>
          <pc:sldMk cId="3784459096" sldId="270"/>
        </pc:sldMkLst>
        <pc:spChg chg="mod">
          <ac:chgData name="박 지훈" userId="82b5cd263a3c592d" providerId="LiveId" clId="{701E19B4-E2C9-4C82-BE5D-31E704B346ED}" dt="2021-07-05T05:09:52.451" v="0" actId="20578"/>
          <ac:spMkLst>
            <pc:docMk/>
            <pc:sldMk cId="3784459096" sldId="270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데이터는 </a:t>
            </a:r>
            <a:r>
              <a:rPr lang="en-US" altLang="ko-KR" dirty="0"/>
              <a:t>metric </a:t>
            </a:r>
            <a:r>
              <a:rPr lang="ko-KR" altLang="en-US" dirty="0"/>
              <a:t>데이터와 </a:t>
            </a:r>
            <a:r>
              <a:rPr lang="en-US" altLang="ko-KR" dirty="0"/>
              <a:t>nonmetric </a:t>
            </a:r>
            <a:r>
              <a:rPr lang="ko-KR" altLang="en-US" dirty="0"/>
              <a:t>데이터로 구분할 수 있습니다</a:t>
            </a:r>
            <a:r>
              <a:rPr lang="en-US" altLang="ko-KR" dirty="0"/>
              <a:t>. Metric </a:t>
            </a:r>
            <a:r>
              <a:rPr lang="ko-KR" altLang="en-US" dirty="0"/>
              <a:t>데이터는 양으로써 표현이 가능하며</a:t>
            </a:r>
            <a:r>
              <a:rPr lang="en-US" altLang="ko-KR" dirty="0"/>
              <a:t>, </a:t>
            </a:r>
            <a:r>
              <a:rPr lang="ko-KR" altLang="en-US" dirty="0"/>
              <a:t>정수 또는 실수로 표현이 가능한 키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GDP</a:t>
            </a:r>
            <a:r>
              <a:rPr lang="ko-KR" altLang="en-US" dirty="0"/>
              <a:t> 등의 숫자형 데이터입니다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Nonmetric </a:t>
            </a:r>
            <a:r>
              <a:rPr lang="ko-KR" altLang="en-US" dirty="0"/>
              <a:t>데이터는 양으로써 표현이 불가능하며</a:t>
            </a:r>
            <a:r>
              <a:rPr lang="en-US" altLang="ko-KR" dirty="0"/>
              <a:t>, </a:t>
            </a:r>
            <a:r>
              <a:rPr lang="ko-KR" altLang="en-US" dirty="0"/>
              <a:t>편의상 수로 표현이 가능한 직업</a:t>
            </a:r>
            <a:r>
              <a:rPr lang="en-US" altLang="ko-KR" dirty="0"/>
              <a:t>, </a:t>
            </a:r>
            <a:r>
              <a:rPr lang="ko-KR" altLang="en-US" dirty="0"/>
              <a:t>행정 구역</a:t>
            </a:r>
            <a:r>
              <a:rPr lang="en-US" altLang="ko-KR" dirty="0"/>
              <a:t>, </a:t>
            </a:r>
            <a:r>
              <a:rPr lang="ko-KR" altLang="en-US" dirty="0"/>
              <a:t>혈액형 등을 예로 들 수 있습니다</a:t>
            </a:r>
            <a:r>
              <a:rPr lang="en-US" altLang="ko-KR" dirty="0"/>
              <a:t>. Nonmetric </a:t>
            </a:r>
            <a:r>
              <a:rPr lang="ko-KR" altLang="en-US" dirty="0"/>
              <a:t>데이터는 단순 연산을 통한 데이터 간 거리 측정이 불가능하여 </a:t>
            </a:r>
            <a:r>
              <a:rPr lang="en-US" altLang="ko-KR" dirty="0"/>
              <a:t>nonmetric value</a:t>
            </a:r>
            <a:r>
              <a:rPr lang="ko-KR" altLang="en-US" dirty="0"/>
              <a:t>로 이루어진 특징 벡터로 표현하여 연산하여야 합니다</a:t>
            </a:r>
            <a:r>
              <a:rPr lang="en-US" altLang="ko-KR" dirty="0"/>
              <a:t>. </a:t>
            </a:r>
            <a:r>
              <a:rPr lang="ko-KR" altLang="en-US" dirty="0"/>
              <a:t>다음으로 분류기에 </a:t>
            </a:r>
            <a:r>
              <a:rPr lang="ko-KR" altLang="en-US" dirty="0" err="1"/>
              <a:t>대해써</a:t>
            </a:r>
            <a:r>
              <a:rPr lang="ko-KR" altLang="en-US" dirty="0"/>
              <a:t> 말씀드리겠습니다</a:t>
            </a:r>
            <a:r>
              <a:rPr lang="en-US" altLang="ko-KR" dirty="0"/>
              <a:t>. </a:t>
            </a:r>
            <a:r>
              <a:rPr lang="ko-KR" altLang="en-US" dirty="0"/>
              <a:t>분류기는 크게 양적 분류기와 질적 분류기로 구분할 수 있습니다</a:t>
            </a:r>
            <a:r>
              <a:rPr lang="en-US" altLang="ko-KR" dirty="0"/>
              <a:t>. </a:t>
            </a:r>
            <a:r>
              <a:rPr lang="ko-KR" altLang="en-US" dirty="0"/>
              <a:t>앞서 공부한 </a:t>
            </a:r>
            <a:r>
              <a:rPr lang="en-US" altLang="ko-KR" dirty="0" err="1"/>
              <a:t>beysian</a:t>
            </a:r>
            <a:r>
              <a:rPr lang="en-US" altLang="ko-KR" dirty="0"/>
              <a:t>, neural network, support vector machine </a:t>
            </a:r>
            <a:r>
              <a:rPr lang="ko-KR" altLang="en-US" dirty="0"/>
              <a:t>등은 모두 양적 분류기입니다</a:t>
            </a:r>
            <a:r>
              <a:rPr lang="en-US" altLang="ko-KR" dirty="0"/>
              <a:t>. </a:t>
            </a:r>
            <a:r>
              <a:rPr lang="ko-KR" altLang="en-US" dirty="0"/>
              <a:t>양적 분류기는 샘플 포인트들이 있는 공간을 분할하여 분류를 </a:t>
            </a:r>
            <a:r>
              <a:rPr lang="ko-KR" altLang="en-US" dirty="0" err="1"/>
              <a:t>하게됩니다</a:t>
            </a:r>
            <a:r>
              <a:rPr lang="en-US" altLang="ko-KR" dirty="0"/>
              <a:t>. </a:t>
            </a:r>
            <a:r>
              <a:rPr lang="ko-KR" altLang="en-US" dirty="0"/>
              <a:t>질적 분류기는 </a:t>
            </a:r>
            <a:r>
              <a:rPr lang="en-US" altLang="ko-KR" dirty="0"/>
              <a:t>decision tree, </a:t>
            </a:r>
            <a:r>
              <a:rPr lang="ko-KR" altLang="en-US" dirty="0"/>
              <a:t>스트링 인식기 등이 있습니다</a:t>
            </a:r>
            <a:r>
              <a:rPr lang="en-US" altLang="ko-KR" dirty="0"/>
              <a:t>. Decision tree </a:t>
            </a:r>
            <a:r>
              <a:rPr lang="ko-KR" altLang="en-US" dirty="0"/>
              <a:t>의 경우 그 구조 상 분기 기준을 바꾸면 </a:t>
            </a:r>
            <a:r>
              <a:rPr lang="en-US" altLang="ko-KR" dirty="0"/>
              <a:t>metric </a:t>
            </a:r>
            <a:r>
              <a:rPr lang="ko-KR" altLang="en-US" dirty="0"/>
              <a:t>데이터에도 적용이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3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38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1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20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4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7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BC60D-A1FC-483A-BCA1-F9BCB086D6EE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DD05D-5A7E-48F9-AC93-B3D6E35F5ED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590E-2BB5-44D3-8A4B-DDBA5FDA54D6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A9EAF-551B-40B3-9836-370E8BAE1CA9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lnSpc>
                <a:spcPct val="100000"/>
              </a:lnSpc>
              <a:defRPr sz="1800" b="1" baseline="0"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defRPr>
            </a:lvl1pPr>
            <a:lvl2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100000"/>
              </a:lnSpc>
              <a:defRPr sz="1300" baseline="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100000"/>
              </a:lnSpc>
              <a:defRPr sz="1200" baseline="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5DCB-358A-4957-ABFA-FE1A2B424237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08ADB-3B79-4DD9-845B-C468CE672BC9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06B2-5C5F-479F-BB85-DAAEB0DBEF81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F7A1-21D6-42B2-A52F-51521E4ED482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9B16-49EE-4517-9667-CDCD7C0F64BF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54A6C-C82A-4191-A700-0BEE6E1C437A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CB503-EDE3-4977-B070-4EB8CFF4627A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FEC9-6BB2-4A26-A8D3-BE5EA7F034A9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A05962-2E60-40F0-8693-8654AC0C0307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800" dirty="0"/>
              <a:t>Ch. 6 </a:t>
            </a:r>
            <a:r>
              <a:rPr lang="ko-KR" altLang="en-US" sz="2800" dirty="0"/>
              <a:t>질적 분류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38"/>
            <a:ext cx="6400800" cy="928687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 Tae-</a:t>
            </a:r>
            <a:r>
              <a:rPr lang="en-US" altLang="ko-KR" dirty="0" err="1">
                <a:latin typeface="Arial" panose="020B0604020202020204" pitchFamily="34" charset="0"/>
              </a:rPr>
              <a:t>jin</a:t>
            </a:r>
            <a:r>
              <a:rPr lang="en-US" altLang="ko-KR" dirty="0">
                <a:latin typeface="Arial" panose="020B0604020202020204" pitchFamily="34" charset="0"/>
              </a:rPr>
              <a:t> Woo</a:t>
            </a:r>
          </a:p>
          <a:p>
            <a:pPr>
              <a:defRPr lang="ko-KR" altLang="en-US"/>
            </a:pPr>
            <a:r>
              <a:rPr lang="en-US" altLang="ko-KR" dirty="0"/>
              <a:t>Jul. 08, 2021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Arial" panose="020B0604020202020204" pitchFamily="34" charset="0"/>
                  </a:rPr>
                  <a:t>데이터 정의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>
                    <a:latin typeface="Arial" panose="020B0604020202020204" pitchFamily="34" charset="0"/>
                  </a:rPr>
                  <a:t>계량 데이터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양적으로 표현 가능하며</a:t>
                </a:r>
                <a:r>
                  <a:rPr lang="en-US" altLang="ko-KR" dirty="0">
                    <a:latin typeface="Arial" panose="020B0604020202020204" pitchFamily="34" charset="0"/>
                  </a:rPr>
                  <a:t>, </a:t>
                </a:r>
                <a:r>
                  <a:rPr lang="ko-KR" altLang="en-US" dirty="0">
                    <a:latin typeface="Arial" panose="020B0604020202020204" pitchFamily="34" charset="0"/>
                  </a:rPr>
                  <a:t>정수 또는 실수로 표현 가능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3"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</a:rPr>
                  <a:t>ex) </a:t>
                </a:r>
                <a:r>
                  <a:rPr lang="ko-KR" altLang="en-US" dirty="0">
                    <a:latin typeface="Arial" panose="020B0604020202020204" pitchFamily="34" charset="0"/>
                  </a:rPr>
                  <a:t>키</a:t>
                </a:r>
                <a:r>
                  <a:rPr lang="en-US" altLang="ko-KR" dirty="0">
                    <a:latin typeface="Arial" panose="020B0604020202020204" pitchFamily="34" charset="0"/>
                  </a:rPr>
                  <a:t>, </a:t>
                </a:r>
                <a:r>
                  <a:rPr lang="ko-KR" altLang="en-US" dirty="0">
                    <a:latin typeface="Arial" panose="020B0604020202020204" pitchFamily="34" charset="0"/>
                  </a:rPr>
                  <a:t>나이</a:t>
                </a:r>
                <a:r>
                  <a:rPr lang="en-US" altLang="ko-KR" dirty="0">
                    <a:latin typeface="Arial" panose="020B0604020202020204" pitchFamily="34" charset="0"/>
                  </a:rPr>
                  <a:t>, GDP</a:t>
                </a:r>
                <a:r>
                  <a:rPr lang="ko-KR" altLang="en-US" dirty="0">
                    <a:latin typeface="Arial" panose="020B0604020202020204" pitchFamily="34" charset="0"/>
                  </a:rPr>
                  <a:t> 등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 err="1">
                    <a:latin typeface="Arial" panose="020B0604020202020204" pitchFamily="34" charset="0"/>
                  </a:rPr>
                  <a:t>비계량</a:t>
                </a:r>
                <a:r>
                  <a:rPr lang="ko-KR" altLang="en-US" dirty="0">
                    <a:latin typeface="Arial" panose="020B0604020202020204" pitchFamily="34" charset="0"/>
                  </a:rPr>
                  <a:t> 데이터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rPr>
                  <a:t>양적으로 표현 불가능하며</a:t>
                </a:r>
                <a:r>
                  <a: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rPr>
                  <a:t>, </a:t>
                </a:r>
                <a:r>
                  <a:rPr lang="ko-KR" altLang="en-US" dirty="0">
                    <a:latin typeface="Arial" panose="020B0604020202020204" pitchFamily="34" charset="0"/>
                  </a:rPr>
                  <a:t>편의상 정수 또는 실수로 표현 가능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</a:rPr>
                  <a:t>ex) </a:t>
                </a:r>
                <a:r>
                  <a:rPr lang="ko-KR" altLang="en-US" dirty="0">
                    <a:latin typeface="Arial" panose="020B0604020202020204" pitchFamily="34" charset="0"/>
                  </a:rPr>
                  <a:t>직업</a:t>
                </a:r>
                <a:r>
                  <a:rPr lang="en-US" altLang="ko-KR" dirty="0">
                    <a:latin typeface="Arial" panose="020B0604020202020204" pitchFamily="34" charset="0"/>
                  </a:rPr>
                  <a:t>, </a:t>
                </a:r>
                <a:r>
                  <a:rPr lang="ko-KR" altLang="en-US" dirty="0">
                    <a:latin typeface="Arial" panose="020B0604020202020204" pitchFamily="34" charset="0"/>
                  </a:rPr>
                  <a:t>행정 구역</a:t>
                </a:r>
                <a:r>
                  <a:rPr lang="en-US" altLang="ko-KR" dirty="0">
                    <a:latin typeface="Arial" panose="020B0604020202020204" pitchFamily="34" charset="0"/>
                  </a:rPr>
                  <a:t>, </a:t>
                </a:r>
                <a:r>
                  <a:rPr lang="ko-KR" altLang="en-US" dirty="0">
                    <a:latin typeface="Arial" panose="020B0604020202020204" pitchFamily="34" charset="0"/>
                  </a:rPr>
                  <a:t>혈액형 등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 err="1">
                    <a:latin typeface="Arial" panose="020B0604020202020204" pitchFamily="34" charset="0"/>
                  </a:rPr>
                  <a:t>비계량</a:t>
                </a:r>
                <a:r>
                  <a:rPr lang="ko-KR" altLang="en-US" dirty="0">
                    <a:latin typeface="Arial" panose="020B0604020202020204" pitchFamily="34" charset="0"/>
                  </a:rPr>
                  <a:t> 데이터 간 비교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단순 연산을 통한 데이터 간 거리 측정 불가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비계량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를 갖는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차원 특징 벡터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371600" marR="0" lvl="3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ko-KR" b="1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로 표현하여 연산 필요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r>
                  <a:rPr lang="ko-KR" altLang="en-US" dirty="0">
                    <a:latin typeface="Arial" panose="020B0604020202020204" pitchFamily="34" charset="0"/>
                  </a:rPr>
                  <a:t>질적 분류기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 err="1">
                    <a:solidFill>
                      <a:srgbClr val="0070C0"/>
                    </a:solidFill>
                  </a:rPr>
                  <a:t>비계량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 데이터를 다루는 분류기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ko-KR" altLang="en-US" dirty="0" err="1"/>
                  <a:t>베이시언</a:t>
                </a:r>
                <a:r>
                  <a:rPr lang="ko-KR" altLang="en-US" dirty="0"/>
                  <a:t> 분류기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신경망</a:t>
                </a:r>
                <a:r>
                  <a:rPr lang="en-US" altLang="ko-KR" dirty="0"/>
                  <a:t>, SVM</a:t>
                </a:r>
                <a:r>
                  <a:rPr lang="ko-KR" altLang="en-US" dirty="0"/>
                  <a:t>은 모두 양적 분류기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/>
                  <a:t>샘플은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ko-KR" altLang="en-US" dirty="0"/>
                  <a:t>차원 공간에서 점으로 표시되며</a:t>
                </a:r>
                <a:r>
                  <a:rPr lang="en-US" altLang="ko-KR" dirty="0"/>
                  <a:t>,</a:t>
                </a:r>
              </a:p>
              <a:p>
                <a:pPr marL="1371600" marR="0" lvl="3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점 사이 거리 개념 존재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 err="1"/>
                  <a:t>비계량</a:t>
                </a:r>
                <a:r>
                  <a:rPr lang="ko-KR" altLang="en-US" dirty="0"/>
                  <a:t> 데이터는 계량형으로 변환 후 적용 가능 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결정 트리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스트링 인식기는 질적 분류기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/>
                  <a:t>결정 트리는 계량 데이터도 적용 가능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D330D4C-4F2B-4E24-BFF8-7D6CB900A2F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4550" y="3366656"/>
            <a:ext cx="2647950" cy="2657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418FE6E-E250-42E4-94CE-D07F2E761AA9}"/>
              </a:ext>
            </a:extLst>
          </p:cNvPr>
          <p:cNvSpPr txBox="1"/>
          <p:nvPr/>
        </p:nvSpPr>
        <p:spPr>
          <a:xfrm>
            <a:off x="6424550" y="6024131"/>
            <a:ext cx="2647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양적 분류기와 질적 분류기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5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Arial" panose="020B0604020202020204" pitchFamily="34" charset="0"/>
                  </a:rPr>
                  <a:t>생성 원리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기본 구조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ko-KR" altLang="en-US" dirty="0"/>
                  <a:t>계층 구조를 나타낼 수 있는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트리</a:t>
                </a:r>
                <a:r>
                  <a:rPr lang="ko-KR" altLang="en-US" dirty="0"/>
                  <a:t>형 자료 구조 적용</a:t>
                </a:r>
                <a:endParaRPr lang="en-US" altLang="ko-KR" dirty="0"/>
              </a:p>
              <a:p>
                <a:pPr lvl="2"/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예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ko-KR" alt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아니오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dirty="0"/>
                  <a:t>형 질문을 통해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트리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구조 생성</a:t>
                </a:r>
                <a:endParaRPr lang="en-US" altLang="ko-KR" dirty="0"/>
              </a:p>
              <a:p>
                <a:pPr marL="342900" marR="0" lvl="0" indent="-3429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고려 사항</a:t>
                </a:r>
                <a:endParaRPr lang="en-US" altLang="ko-KR" dirty="0"/>
              </a:p>
              <a:p>
                <a:pPr lvl="1"/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노드</a:t>
                </a:r>
                <a:r>
                  <a:rPr lang="ko-KR" altLang="en-US" dirty="0"/>
                  <a:t>에서 나눌 가지의 개수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및 질문 내용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멈춤 조건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잎 노드의 할당 부류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잎 노드에 가장 높은 확률로 존재하는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부류로 지정</a:t>
                </a:r>
                <a:endParaRPr lang="en-US" altLang="ko-KR" dirty="0"/>
              </a:p>
              <a:p>
                <a:r>
                  <a:rPr lang="ko-KR" altLang="en-US" dirty="0">
                    <a:latin typeface="Arial" panose="020B0604020202020204" pitchFamily="34" charset="0"/>
                  </a:rPr>
                  <a:t>분기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>
                    <a:latin typeface="Arial" panose="020B0604020202020204" pitchFamily="34" charset="0"/>
                  </a:rPr>
                  <a:t>분기 방법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노드</a:t>
                </a:r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에서 노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드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𝒍𝒆𝒇𝒕</m:t>
                        </m:r>
                      </m:sub>
                    </m:sSub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와 노드</a:t>
                </a:r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𝒓𝒊𝒈𝒉𝒕</m:t>
                        </m:r>
                      </m:sub>
                    </m:sSub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로</a:t>
                </a:r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</a:rPr>
                  <a:t>분기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3"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각 노드의 질문 내용에 따라 분기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742950" marR="0" lvl="1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는 초기 훈련 집합 𝑿의 부분 집합이며</a:t>
                </a:r>
                <a:r>
                  <a:rPr lang="en-US" altLang="ko-KR" dirty="0">
                    <a:latin typeface="Arial" panose="020B0604020202020204" pitchFamily="34" charset="0"/>
                  </a:rPr>
                  <a:t>,</a:t>
                </a:r>
              </a:p>
              <a:p>
                <a:pPr marL="457200" marR="0" lvl="1" indent="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     </a:t>
                </a:r>
                <a:r>
                  <a:rPr lang="ko-KR" altLang="en-US" dirty="0">
                    <a:latin typeface="Arial" panose="020B0604020202020204" pitchFamily="34" charset="0"/>
                  </a:rPr>
                  <a:t>루트 노드에서 𝑻까지의 경로에서 살아남은 샘플 집합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가능한 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𝑻𝒍𝒆𝒇𝒕</m:t>
                        </m:r>
                      </m:sub>
                    </m:sSub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𝑻𝒓𝒊𝒈𝒉𝒕</m:t>
                        </m:r>
                      </m:sub>
                    </m:sSub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에 각각 동일 부류 샘플 필요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/>
                  <a:t>샘플 집합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𝑻𝒍𝒆𝒇𝒕</m:t>
                        </m:r>
                      </m:sub>
                    </m:sSub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𝑻𝒓𝒊𝒈𝒉𝒕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e>
                    </m:nary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𝑻𝒍𝒆𝒇𝒕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𝑻𝒓𝒊𝒈𝒉𝒕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nary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만족 필요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 b="-72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트리</a:t>
            </a:r>
            <a:r>
              <a:rPr lang="en-US" altLang="ko-KR" dirty="0"/>
              <a:t> (1/4)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9716E8-A918-4907-94FB-28F5D818BBFD}"/>
              </a:ext>
            </a:extLst>
          </p:cNvPr>
          <p:cNvSpPr txBox="1"/>
          <p:nvPr/>
        </p:nvSpPr>
        <p:spPr>
          <a:xfrm>
            <a:off x="6021977" y="2884336"/>
            <a:ext cx="3010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트리와 이진 트리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881A6B-F288-4BCB-9106-407AFDAD62C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7312" y="1466712"/>
            <a:ext cx="3010399" cy="141762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3D4A166-A61E-4307-8337-1E5E37B49F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1978" y="4159167"/>
            <a:ext cx="3010399" cy="14153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34040A-EBAB-4ED3-A28E-DFD80850F72A}"/>
              </a:ext>
            </a:extLst>
          </p:cNvPr>
          <p:cNvSpPr txBox="1"/>
          <p:nvPr/>
        </p:nvSpPr>
        <p:spPr>
          <a:xfrm>
            <a:off x="6029325" y="5574494"/>
            <a:ext cx="3003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노드의 분기</a:t>
            </a:r>
            <a:endParaRPr lang="en-US" altLang="ko-KR" sz="1000" b="1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3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Arial" panose="020B0604020202020204" pitchFamily="34" charset="0"/>
                  </a:rPr>
                  <a:t>분기에 대한 평가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동질 부류 판단 기준의 필요성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ko-KR" altLang="en-US" dirty="0"/>
                  <a:t>질문을 만드는 방법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13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𝒅</m:t>
                    </m:r>
                  </m:oMath>
                </a14:m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개의 특징을 가지며</a:t>
                </a: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,</a:t>
                </a:r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각 특징이 평균 </a:t>
                </a:r>
                <a14:m>
                  <m:oMath xmlns:m="http://schemas.openxmlformats.org/officeDocument/2006/math">
                    <m:r>
                      <a:rPr kumimoji="0" lang="en-US" altLang="ko-KR" sz="13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𝒏</m:t>
                    </m:r>
                  </m:oMath>
                </a14:m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개의 값을 가지면 가능한 후보 질문은 </a:t>
                </a:r>
                <a14:m>
                  <m:oMath xmlns:m="http://schemas.openxmlformats.org/officeDocument/2006/math">
                    <m:r>
                      <a:rPr kumimoji="0" lang="en-US" altLang="ko-KR" sz="13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𝒅𝒏</m:t>
                    </m:r>
                  </m:oMath>
                </a14:m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개</a:t>
                </a:r>
                <a:endPara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254061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/>
                  <a:t>후보 질문이 상수이므로 완전 탐색 사용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후보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질문 평가를 위한 기준 함수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/>
                  <a:t>각 질문에 의한 분기가 잘 되었는지에 기준 필요</a:t>
                </a:r>
                <a:endParaRPr lang="en-US" altLang="ko-KR" dirty="0"/>
              </a:p>
              <a:p>
                <a:pPr lvl="1"/>
                <a:r>
                  <a:rPr lang="ko-KR" altLang="en-US" dirty="0">
                    <a:latin typeface="Arial" panose="020B0604020202020204" pitchFamily="34" charset="0"/>
                  </a:rPr>
                  <a:t>불순도</a:t>
                </a:r>
                <a:endParaRPr lang="en-US" altLang="ko-KR" dirty="0"/>
              </a:p>
              <a:p>
                <a:pPr lvl="2"/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엔트로피 불순도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cs typeface="Arial" panose="020B0604020202020204" pitchFamily="34" charset="0"/>
                  </a:rPr>
                  <a:t>: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𝒊𝒎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ko-KR" altLang="en-US" dirty="0"/>
                  <a:t>개의 부류에서 얻을 수 있는 정보의 </a:t>
                </a:r>
                <a:r>
                  <a:rPr lang="ko-KR" altLang="en-US" dirty="0" err="1"/>
                  <a:t>기댓값</a:t>
                </a:r>
                <a:endParaRPr lang="en-US" altLang="ko-KR" dirty="0"/>
              </a:p>
              <a:p>
                <a:pPr lvl="2"/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지니 불순도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cs typeface="Arial" panose="020B0604020202020204" pitchFamily="34" charset="0"/>
                  </a:rPr>
                  <a:t>: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𝒊𝒎</m:t>
                    </m:r>
                    <m:d>
                      <m:dPr>
                        <m:ctrlP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kumimoji="0" lang="en-US" altLang="ko-KR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0" lang="en-US" altLang="ko-KR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ko-KR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ko-KR" altLang="en-US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kumimoji="0" lang="en-US" altLang="ko-KR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8A008A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e>
                            <m:r>
                              <a:rPr kumimoji="0" lang="en-US" altLang="ko-KR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  <m: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ko-KR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ko-KR" altLang="en-US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kumimoji="0" lang="en-US" altLang="ko-KR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>
                  <a:defRPr/>
                </a:pPr>
                <a:r>
                  <a:rPr lang="ko-KR" altLang="en-US" dirty="0"/>
                  <a:t>임의의 두 샘플을 선택했을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서로 다른 부류일 확률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ko-KR" alt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오분류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불순도</a:t>
                </a:r>
                <a:r>
                  <a:rPr lang="en-US" altLang="ko-KR" dirty="0">
                    <a:solidFill>
                      <a:srgbClr val="8A008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srgbClr val="8A008A"/>
                    </a:solidFill>
                    <a:cs typeface="Arial" panose="020B0604020202020204" pitchFamily="34" charset="0"/>
                  </a:rPr>
                  <a:t>:</a:t>
                </a:r>
                <a:r>
                  <a:rPr lang="en-US" altLang="ko-KR" dirty="0">
                    <a:solidFill>
                      <a:srgbClr val="8A008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𝒊𝒎</m:t>
                    </m:r>
                    <m:d>
                      <m:dPr>
                        <m:ctrlP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kumimoji="0" lang="en-US" altLang="ko-KR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ko-KR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n-US" altLang="ko-KR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8A008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ko-KR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ko-KR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0" lang="en-US" altLang="ko-KR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𝒊</m:t>
                            </m:r>
                          </m:lim>
                        </m:limLow>
                      </m:fName>
                      <m:e>
                        <m: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ko-KR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ko-KR" altLang="en-US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kumimoji="0" lang="en-US" altLang="ko-KR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A008A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kumimoji="0" lang="en-US" altLang="ko-KR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A00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>
                  <a:solidFill>
                    <a:srgbClr val="8A008A"/>
                  </a:solidFill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샘플을 가장 높은 확률의 부류로 분류할 때 발생하는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오분류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비율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ko-KR" altLang="en-US" dirty="0">
                    <a:latin typeface="Arial" panose="020B0604020202020204" pitchFamily="34" charset="0"/>
                  </a:rPr>
                  <a:t>불순도 감소량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분기로 생성되는 새 노드가 상위 노드</a:t>
                </a:r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</a:rPr>
                  <a:t>대비 낮은 불순도를 가지는 것이 유리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2"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기본 함수 </a:t>
                </a:r>
                <a:r>
                  <a:rPr lang="en-US" altLang="ko-KR" dirty="0"/>
                  <a:t>:</a:t>
                </a:r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𝒊𝒎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𝒊𝒎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𝑻𝒍𝒆𝒇𝒕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𝒊𝒎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𝒍𝒆𝒇𝒕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𝒓𝒊𝒈𝒉𝒕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𝒓𝒊𝒈𝒉𝒕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2">
                  <a:defRPr/>
                </a:pPr>
                <a:r>
                  <a:rPr lang="ko-KR" altLang="en-US" dirty="0" err="1"/>
                  <a:t>투잉</a:t>
                </a:r>
                <a:r>
                  <a:rPr lang="ko-KR" altLang="en-US" dirty="0"/>
                  <a:t> 기준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𝒊𝒎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𝑻𝒍𝒆𝒇𝒕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𝑻𝒓𝒊𝒈𝒉𝒕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sup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𝒍𝒆𝒇𝒕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𝒓𝒊𝒈𝒉𝒕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 b="-7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트리</a:t>
            </a:r>
            <a:r>
              <a:rPr lang="en-US" altLang="ko-KR" dirty="0"/>
              <a:t> (2/4)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1E85D5-E469-461E-92A5-2AC0D70F32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0232" y="2492896"/>
            <a:ext cx="2402405" cy="2024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BC8B76-CD61-4860-BCD4-A633E2F3DFD8}"/>
              </a:ext>
            </a:extLst>
          </p:cNvPr>
          <p:cNvSpPr txBox="1"/>
          <p:nvPr/>
        </p:nvSpPr>
        <p:spPr>
          <a:xfrm>
            <a:off x="6660232" y="4517740"/>
            <a:ext cx="2402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불순도 함수 그래프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4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Arial" panose="020B0604020202020204" pitchFamily="34" charset="0"/>
                  </a:rPr>
                  <a:t>학습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학습 알고리즘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ko-KR" altLang="en-US" dirty="0"/>
                  <a:t>재귀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함수를 통한 반복 학습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후보 질문 생성 및 선정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멈춤 조건에 따른 새로운 자식 노드 생성 여부 확인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>
                  <a:defRPr/>
                </a:pPr>
                <a:r>
                  <a:rPr lang="ko-KR" altLang="en-US" dirty="0"/>
                  <a:t>불순도가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인 경우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ko-KR" altLang="en-US" dirty="0"/>
                  <a:t>의 샘플 개수 또는 불순도 감소량이 </a:t>
                </a:r>
                <a:r>
                  <a:rPr lang="ko-KR" altLang="en-US" dirty="0" err="1"/>
                  <a:t>임계값</a:t>
                </a:r>
                <a:r>
                  <a:rPr lang="ko-KR" altLang="en-US" dirty="0"/>
                  <a:t> 이하인 경우</a:t>
                </a:r>
                <a:endParaRPr lang="en-US" altLang="ko-KR" dirty="0"/>
              </a:p>
              <a:p>
                <a:pPr lvl="1"/>
                <a:r>
                  <a:rPr lang="ko-KR" altLang="en-US" dirty="0">
                    <a:latin typeface="Arial" panose="020B0604020202020204" pitchFamily="34" charset="0"/>
                  </a:rPr>
                  <a:t>멈춤 조건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불순도만 고려하면 쉽게 </a:t>
                </a:r>
                <a:r>
                  <a:rPr lang="ko-KR" alt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과적합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발생 가능</a:t>
                </a:r>
                <a:endParaRPr lang="en-US" altLang="ko-KR" dirty="0"/>
              </a:p>
              <a:p>
                <a:pPr lvl="2"/>
                <a:r>
                  <a:rPr lang="ko-KR" altLang="en-US" dirty="0" err="1"/>
                  <a:t>임계값이</a:t>
                </a:r>
                <a:r>
                  <a:rPr lang="ko-KR" altLang="en-US" dirty="0"/>
                  <a:t> 너무 크면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설익은 수렴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도달 </a:t>
                </a:r>
                <a:r>
                  <a:rPr lang="ko-KR" altLang="en-US" dirty="0"/>
                  <a:t>가능</a:t>
                </a:r>
                <a:endParaRPr lang="en-US" altLang="ko-KR" dirty="0"/>
              </a:p>
              <a:p>
                <a:r>
                  <a:rPr lang="ko-KR" altLang="en-US" dirty="0">
                    <a:latin typeface="Arial" panose="020B0604020202020204" pitchFamily="34" charset="0"/>
                  </a:rPr>
                  <a:t>특징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>
                    <a:latin typeface="Arial" panose="020B0604020202020204" pitchFamily="34" charset="0"/>
                  </a:rPr>
                  <a:t>장점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계량 및 </a:t>
                </a:r>
                <a:r>
                  <a:rPr lang="ko-KR" altLang="en-US" dirty="0" err="1">
                    <a:latin typeface="Arial" panose="020B0604020202020204" pitchFamily="34" charset="0"/>
                  </a:rPr>
                  <a:t>비계량</a:t>
                </a:r>
                <a:r>
                  <a:rPr lang="ko-KR" altLang="en-US" dirty="0">
                    <a:latin typeface="Arial" panose="020B0604020202020204" pitchFamily="34" charset="0"/>
                  </a:rPr>
                  <a:t> 데이터 모두 처리 가능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정규화</a:t>
                </a:r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</a:rPr>
                  <a:t>등의 데이터 </a:t>
                </a:r>
                <a:r>
                  <a:rPr lang="ko-KR" altLang="en-US" dirty="0" err="1">
                    <a:latin typeface="Arial" panose="020B0604020202020204" pitchFamily="34" charset="0"/>
                  </a:rPr>
                  <a:t>전처리</a:t>
                </a:r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</a:rPr>
                  <a:t>불필요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화이트 박스</a:t>
                </a:r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</a:rPr>
                  <a:t>모델이므로 분류 결과 해석 가능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손실 특징을 다루기 용이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3"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대리 분기 사용 가능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/>
                  <a:t>단점</a:t>
                </a:r>
                <a:endParaRPr lang="en-US" altLang="ko-KR" dirty="0"/>
              </a:p>
              <a:p>
                <a:pPr lvl="2"/>
                <a:r>
                  <a:rPr kumimoji="0" lang="ko-KR" alt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</a:rPr>
                  <a:t>불안정성을</a:t>
                </a:r>
                <a:r>
                  <a:rPr kumimoji="0" lang="ko-KR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A008A"/>
                    </a:solidFill>
                    <a:effectLst/>
                    <a:uLnTx/>
                    <a:uFillTx/>
                  </a:rPr>
                  <a:t> 보일 수 있음</a:t>
                </a:r>
                <a:endPara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srgbClr val="8A008A"/>
                  </a:solidFill>
                  <a:effectLst/>
                  <a:uLnTx/>
                  <a:uFillTx/>
                </a:endParaRP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트리</a:t>
            </a:r>
            <a:r>
              <a:rPr lang="en-US" altLang="ko-KR" dirty="0"/>
              <a:t> (3/4)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097B8C-EB8E-4EBE-A1B6-B30B9DA97FE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9726" y="1067220"/>
            <a:ext cx="2722581" cy="32939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E960B5-46D4-4D21-A186-8C2A78CAA7E8}"/>
              </a:ext>
            </a:extLst>
          </p:cNvPr>
          <p:cNvSpPr txBox="1"/>
          <p:nvPr/>
        </p:nvSpPr>
        <p:spPr>
          <a:xfrm>
            <a:off x="6329726" y="4361154"/>
            <a:ext cx="2722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학습 알고리즘 의사코드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59B005-C48A-4203-9E29-64701EEBB7F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3219" y="4905165"/>
            <a:ext cx="3449088" cy="1095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CBFE2E-B8FF-455F-838E-648F17EE1800}"/>
              </a:ext>
            </a:extLst>
          </p:cNvPr>
          <p:cNvSpPr txBox="1"/>
          <p:nvPr/>
        </p:nvSpPr>
        <p:spPr>
          <a:xfrm>
            <a:off x="5603219" y="6001044"/>
            <a:ext cx="3449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주 분기와 대리 분기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5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</a:rPr>
              <a:t>대표 시스템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시스템 종류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CART,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ID3, C4.5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기본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트리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원리 채택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,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연구 그룹 상이</a:t>
            </a:r>
            <a:endParaRPr lang="en-US" altLang="ko-KR" dirty="0"/>
          </a:p>
          <a:p>
            <a:pPr lvl="1"/>
            <a:r>
              <a:rPr lang="ko-KR" altLang="en-US" dirty="0">
                <a:latin typeface="Arial" panose="020B0604020202020204" pitchFamily="34" charset="0"/>
              </a:rPr>
              <a:t>특성 비교</a:t>
            </a:r>
            <a:endParaRPr lang="en-US" altLang="ko-KR" dirty="0"/>
          </a:p>
          <a:p>
            <a:pPr lvl="2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트리</a:t>
            </a:r>
            <a:r>
              <a:rPr lang="ko-KR" altLang="en-US" dirty="0"/>
              <a:t> 형태</a:t>
            </a:r>
            <a:r>
              <a:rPr lang="en-US" altLang="ko-KR" dirty="0"/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가지치기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회귀 지원 </a:t>
            </a:r>
            <a:r>
              <a:rPr lang="ko-KR" altLang="en-US" dirty="0"/>
              <a:t>등 차이 존재</a:t>
            </a:r>
            <a:endParaRPr lang="en-US" altLang="ko-KR" dirty="0"/>
          </a:p>
          <a:p>
            <a:pPr lvl="2"/>
            <a:r>
              <a:rPr lang="ko-KR" altLang="en-US" dirty="0"/>
              <a:t>각 시스템마다 절대적 우열 관계 없음</a:t>
            </a:r>
            <a:endParaRPr lang="en-US" altLang="ko-KR" dirty="0"/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dirty="0"/>
              <a:t>특정 상황</a:t>
            </a:r>
            <a:r>
              <a:rPr lang="en-US" altLang="ko-KR" dirty="0"/>
              <a:t> </a:t>
            </a:r>
            <a:r>
              <a:rPr lang="ko-KR" altLang="en-US" dirty="0"/>
              <a:t>및 데이터에 따라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다를 수 있음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</a:rPr>
              <a:t>교정 거리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Arial" panose="020B0604020202020204" pitchFamily="34" charset="0"/>
              </a:rPr>
              <a:t>목적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응용 분야에서 패턴은 종종 가변 길이의 스트링으로 표현됨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ko-KR" dirty="0">
                <a:latin typeface="Arial" panose="020B0604020202020204" pitchFamily="34" charset="0"/>
              </a:rPr>
              <a:t>ex) </a:t>
            </a:r>
            <a:r>
              <a:rPr lang="ko-KR" altLang="en-US" dirty="0">
                <a:latin typeface="Arial" panose="020B0604020202020204" pitchFamily="34" charset="0"/>
              </a:rPr>
              <a:t>음성 인식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필기 인식 등</a:t>
            </a:r>
            <a:endParaRPr lang="en-US" altLang="ko-KR" dirty="0">
              <a:latin typeface="Arial" panose="020B0604020202020204" pitchFamily="34" charset="0"/>
            </a:endParaRPr>
          </a:p>
          <a:p>
            <a:pPr lvl="3">
              <a:defRPr/>
            </a:pPr>
            <a:r>
              <a:rPr lang="ko-KR" altLang="en-US" dirty="0">
                <a:latin typeface="Arial" panose="020B0604020202020204" pitchFamily="34" charset="0"/>
              </a:rPr>
              <a:t>길이가 가변적이므로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</a:rPr>
              <a:t>유클리디언</a:t>
            </a:r>
            <a:r>
              <a:rPr lang="ko-KR" altLang="en-US" dirty="0">
                <a:latin typeface="Arial" panose="020B0604020202020204" pitchFamily="34" charset="0"/>
              </a:rPr>
              <a:t> 거리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적용 불가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가변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길이의 스트링 간 거리 또는 유사도 측정 방법 필요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dirty="0">
                <a:latin typeface="Arial" panose="020B0604020202020204" pitchFamily="34" charset="0"/>
              </a:rPr>
              <a:t>기존 </a:t>
            </a:r>
            <a:r>
              <a:rPr lang="ko-KR" altLang="en-US" dirty="0" err="1">
                <a:latin typeface="Arial" panose="020B0604020202020204" pitchFamily="34" charset="0"/>
              </a:rPr>
              <a:t>해밍</a:t>
            </a:r>
            <a:r>
              <a:rPr lang="ko-KR" altLang="en-US" dirty="0">
                <a:latin typeface="Arial" panose="020B0604020202020204" pitchFamily="34" charset="0"/>
              </a:rPr>
              <a:t> 거리 적용 또한 부적절</a:t>
            </a:r>
            <a:endParaRPr lang="en-US" altLang="ko-KR" dirty="0">
              <a:latin typeface="Arial" panose="020B0604020202020204" pitchFamily="34" charset="0"/>
            </a:endParaRPr>
          </a:p>
          <a:p>
            <a:pPr lvl="3">
              <a:defRPr/>
            </a:pPr>
            <a:r>
              <a:rPr lang="ko-KR" altLang="en-US" dirty="0">
                <a:latin typeface="Arial" panose="020B0604020202020204" pitchFamily="34" charset="0"/>
              </a:rPr>
              <a:t>삽입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삭제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등의 교정을 통한 거리 계산 가능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/>
            <a:r>
              <a:rPr lang="ko-KR" altLang="en-US" dirty="0"/>
              <a:t>거리 계산 방법</a:t>
            </a:r>
            <a:endParaRPr lang="en-US" altLang="ko-KR" dirty="0"/>
          </a:p>
          <a:p>
            <a:pPr lvl="2"/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레벤슈타인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거리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다메라우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레벤슈타인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거리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 트리</a:t>
            </a:r>
            <a:r>
              <a:rPr lang="en-US" altLang="ko-KR" dirty="0"/>
              <a:t> (4/4) &amp;</a:t>
            </a:r>
            <a:br>
              <a:rPr lang="en-US" altLang="ko-KR" dirty="0"/>
            </a:br>
            <a:r>
              <a:rPr lang="ko-KR" altLang="en-US" dirty="0"/>
              <a:t>스트링 인식기</a:t>
            </a:r>
            <a:r>
              <a:rPr lang="en-US" altLang="ko-KR" dirty="0"/>
              <a:t> (1/3)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1FA840-8A86-4069-BCC6-A6325C402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106" y="1232756"/>
            <a:ext cx="3513452" cy="15746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B7DA1B-65F5-4B4F-B2E8-96914F812AAC}"/>
              </a:ext>
            </a:extLst>
          </p:cNvPr>
          <p:cNvSpPr txBox="1"/>
          <p:nvPr/>
        </p:nvSpPr>
        <p:spPr>
          <a:xfrm>
            <a:off x="5531107" y="2807432"/>
            <a:ext cx="3513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CART, ID3, C4.5 </a:t>
            </a:r>
            <a:r>
              <a: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특성</a:t>
            </a:r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비교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90875E-E622-4AB1-8A35-7042CBC8BB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9218" y="3263623"/>
            <a:ext cx="2125340" cy="14557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5A21B1-890A-480E-83FE-3D3F545EE20F}"/>
              </a:ext>
            </a:extLst>
          </p:cNvPr>
          <p:cNvSpPr txBox="1"/>
          <p:nvPr/>
        </p:nvSpPr>
        <p:spPr>
          <a:xfrm>
            <a:off x="6919218" y="5774226"/>
            <a:ext cx="2125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체인 코드 표현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9032A10-43CF-4F91-9490-B0F462C1D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408" y="4719337"/>
            <a:ext cx="2125340" cy="10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6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>
                    <a:latin typeface="Arial" panose="020B0604020202020204" pitchFamily="34" charset="0"/>
                  </a:rPr>
                  <a:t>레벤슈타인</a:t>
                </a:r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</a:rPr>
                  <a:t>거리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>
                    <a:solidFill>
                      <a:srgbClr val="0070C0"/>
                    </a:solidFill>
                  </a:rPr>
                  <a:t>샘플 구분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ko-KR" altLang="en-US" dirty="0"/>
                  <a:t>테스트 샘플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및 기준 샘플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𝐲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ko-KR" altLang="en-US" dirty="0"/>
                  <a:t>로 변환하는 비용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ko-KR" altLang="en-US" dirty="0"/>
                  <a:t>로 변환하는 비용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/>
                  <a:t>두 변환 비용이 일치할 경우 구분 불필요</a:t>
                </a:r>
                <a:endParaRPr lang="en-US" altLang="ko-KR" dirty="0"/>
              </a:p>
              <a:p>
                <a:pPr lvl="1"/>
                <a:r>
                  <a:rPr lang="ko-KR" altLang="en-US" dirty="0">
                    <a:latin typeface="Arial" panose="020B0604020202020204" pitchFamily="34" charset="0"/>
                  </a:rPr>
                  <a:t>연산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삽입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삭제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대치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사용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삽입 </a:t>
                </a: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altLang="ko-KR" sz="13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𝒙</m:t>
                    </m:r>
                    <m:r>
                      <a:rPr kumimoji="0" lang="en-US" altLang="ko-KR" sz="13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= </m:t>
                    </m:r>
                  </m:oMath>
                </a14:m>
                <a:r>
                  <a:rPr kumimoji="0" lang="en-US" altLang="ko-KR" sz="1300" b="1" i="0" u="none" strike="noStrike" kern="1200" cap="none" spc="0" normalizeH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abc</a:t>
                </a:r>
                <a:r>
                  <a:rPr kumimoji="0" lang="en-US" altLang="ko-KR" sz="1300" b="1" i="0" u="none" strike="noStrike" kern="1200" cap="none" spc="0" normalizeH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lang="ko-KR" altLang="en-US" dirty="0"/>
                  <a:t>→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abcd</a:t>
                </a:r>
                <a:r>
                  <a:rPr kumimoji="0" lang="en-US" altLang="ko-KR" sz="1300" b="1" i="0" u="none" strike="noStrike" kern="1200" cap="none" spc="0" normalizeH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300" b="1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300" b="1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0" lang="en-US" altLang="ko-KR" sz="1300" b="1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뒤에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삽입</a:t>
                </a:r>
                <a:r>
                  <a:rPr lang="en-US" altLang="ko-KR" dirty="0"/>
                  <a:t>)</a:t>
                </a:r>
                <a:endParaRPr kumimoji="0" lang="en-US" altLang="ko-KR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254061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endParaRPr>
              </a:p>
              <a:p>
                <a:pPr lvl="3">
                  <a:defRPr/>
                </a:pPr>
                <a:r>
                  <a:rPr lang="ko-KR" altLang="en-US" noProof="0" dirty="0"/>
                  <a:t>삭제</a:t>
                </a:r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altLang="ko-KR" sz="13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𝒙</m:t>
                    </m:r>
                    <m:r>
                      <a:rPr kumimoji="0" lang="en-US" altLang="ko-KR" sz="13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= 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abcd</a:t>
                </a: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→ </a:t>
                </a:r>
                <a14:m>
                  <m:oMath xmlns:m="http://schemas.openxmlformats.org/officeDocument/2006/math">
                    <m:r>
                      <a:rPr kumimoji="0" lang="en-US" altLang="ko-KR" sz="13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ko-KR" sz="13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abd</a:t>
                </a: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삭제</a:t>
                </a: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)</a:t>
                </a:r>
              </a:p>
              <a:p>
                <a:pPr lvl="3">
                  <a:defRPr/>
                </a:pP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대치</a:t>
                </a:r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altLang="ko-KR" sz="13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𝒙</m:t>
                    </m:r>
                    <m:r>
                      <a:rPr kumimoji="0" lang="en-US" altLang="ko-KR" sz="13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굴림" panose="020B0600000101010101" pitchFamily="50" charset="-127"/>
                        <a:cs typeface="+mn-cs"/>
                      </a:rPr>
                      <m:t>= 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abcd</a:t>
                </a: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→ </a:t>
                </a:r>
                <a14:m>
                  <m:oMath xmlns:m="http://schemas.openxmlformats.org/officeDocument/2006/math">
                    <m:r>
                      <a:rPr kumimoji="0" lang="en-US" altLang="ko-KR" sz="13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ko-KR" sz="13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</a:t>
                </a: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abce</a:t>
                </a: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0" lang="en-US" altLang="ko-KR" sz="13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5406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 panose="020B0600000101010101" pitchFamily="50" charset="-127"/>
                            <a:cs typeface="+mn-cs"/>
                          </a:rPr>
                          <m:t>𝟒</m:t>
                        </m:r>
                      </m:sub>
                    </m:sSub>
                  </m:oMath>
                </a14:m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rPr>
                  <a:t>를 </a:t>
                </a:r>
                <a:r>
                  <a:rPr kumimoji="0" lang="en-US" altLang="ko-KR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kumimoji="0" lang="ko-KR" altLang="en-US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406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rPr>
                  <a:t>로 대치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2</a:t>
                </a:r>
                <a:r>
                  <a:rPr lang="ko-KR" altLang="en-US" dirty="0">
                    <a:latin typeface="Arial" panose="020B0604020202020204" pitchFamily="34" charset="0"/>
                  </a:rPr>
                  <a:t>차원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ko-KR" altLang="en-US" dirty="0"/>
                  <a:t>배열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스트링 인식기</a:t>
            </a:r>
            <a:r>
              <a:rPr lang="en-US" altLang="ko-KR" dirty="0"/>
              <a:t> (2/3)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ABF7CF-FFF4-4BAA-8A83-AC587B9D070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6196" y="1172649"/>
            <a:ext cx="2807804" cy="48632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270334-6878-4768-B113-05EDCD11D581}"/>
              </a:ext>
            </a:extLst>
          </p:cNvPr>
          <p:cNvSpPr txBox="1"/>
          <p:nvPr/>
        </p:nvSpPr>
        <p:spPr>
          <a:xfrm>
            <a:off x="6336196" y="6035936"/>
            <a:ext cx="2807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알고리즘 의사코드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A76525-89DA-44D2-9AC5-007EE76E33A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5896" y="3969060"/>
            <a:ext cx="4446388" cy="23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8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dirty="0">
                    <a:latin typeface="Arial" panose="020B0604020202020204" pitchFamily="34" charset="0"/>
                  </a:rPr>
                  <a:t>거리 계산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최소 비용의 변환 방법을 찾는 최적화 문제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3"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완전 탐색의 경우 계산 시간 과다 소요</a:t>
                </a:r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/>
                  <a:t>크기가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인 </a:t>
                </a:r>
                <a:r>
                  <a:rPr lang="en-US" altLang="ko-KR" dirty="0"/>
                  <a:t>2</a:t>
                </a:r>
                <a:r>
                  <a:rPr lang="ko-KR" altLang="en-US" dirty="0">
                    <a:latin typeface="Arial" panose="020B0604020202020204" pitchFamily="34" charset="0"/>
                  </a:rPr>
                  <a:t>차원 배열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</a:rPr>
                  <a:t>적용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삽입</a:t>
                </a:r>
                <a:r>
                  <a:rPr lang="en-US" altLang="ko-KR" dirty="0">
                    <a:latin typeface="Arial" panose="020B0604020202020204" pitchFamily="34" charset="0"/>
                  </a:rPr>
                  <a:t>, </a:t>
                </a:r>
                <a:r>
                  <a:rPr lang="ko-KR" altLang="en-US" dirty="0">
                    <a:latin typeface="Arial" panose="020B0604020202020204" pitchFamily="34" charset="0"/>
                  </a:rPr>
                  <a:t>삭제</a:t>
                </a:r>
                <a:r>
                  <a:rPr lang="en-US" altLang="ko-KR" dirty="0">
                    <a:latin typeface="Arial" panose="020B0604020202020204" pitchFamily="34" charset="0"/>
                  </a:rPr>
                  <a:t>, </a:t>
                </a:r>
                <a:r>
                  <a:rPr lang="ko-KR" altLang="en-US" dirty="0">
                    <a:latin typeface="Arial" panose="020B0604020202020204" pitchFamily="34" charset="0"/>
                  </a:rPr>
                  <a:t>대치 연산 중 최소 비용의 연산 선택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3"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대치 비용은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에 따라 다르게 적용</a:t>
                </a:r>
                <a:r>
                  <a:rPr lang="en-US" altLang="ko-KR" dirty="0">
                    <a:latin typeface="Arial" panose="020B0604020202020204" pitchFamily="34" charset="0"/>
                  </a:rPr>
                  <a:t> ex)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𝒄𝒐𝒔𝒕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𝒄𝒐𝒔𝒕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</a:endParaRPr>
              </a:p>
              <a:p>
                <a:pPr lvl="3">
                  <a:defRPr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</a:rPr>
                  <a:t>반복 계산 및 최적 원리에 따라 </a:t>
                </a:r>
                <a:r>
                  <a:rPr lang="en-US" altLang="ko-KR" dirty="0">
                    <a:latin typeface="Arial" panose="020B0604020202020204" pitchFamily="34" charset="0"/>
                  </a:rPr>
                  <a:t>2</a:t>
                </a:r>
                <a:r>
                  <a:rPr lang="ko-KR" altLang="en-US" dirty="0">
                    <a:latin typeface="Arial" panose="020B0604020202020204" pitchFamily="34" charset="0"/>
                  </a:rPr>
                  <a:t>차원 배열 완성 </a:t>
                </a:r>
                <a:r>
                  <a:rPr lang="en-US" altLang="ko-KR" dirty="0">
                    <a:latin typeface="Arial" panose="020B0604020202020204" pitchFamily="34" charset="0"/>
                  </a:rPr>
                  <a:t>(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동적 프로그래밍 적용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/>
                  <a:t>특성</a:t>
                </a:r>
                <a:endParaRPr lang="en-US" altLang="ko-KR" dirty="0"/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/>
                  <a:t>대치만 사용하면 </a:t>
                </a:r>
                <a:r>
                  <a:rPr lang="ko-KR" alt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해밍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거리</a:t>
                </a:r>
                <a:r>
                  <a:rPr lang="ko-KR" altLang="en-US" dirty="0"/>
                  <a:t>와 같음</a:t>
                </a:r>
                <a:endParaRPr lang="en-US" altLang="ko-KR" dirty="0"/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/>
                  <a:t>삽입과 삭제만 사용하면 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최장 공통 부분 스트링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(LCS)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과</a:t>
                </a:r>
                <a:r>
                  <a:rPr lang="ko-KR" altLang="en-US" dirty="0"/>
                  <a:t> 같음</a:t>
                </a:r>
                <a:endParaRPr lang="en-US" altLang="ko-KR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LCS</a:t>
                </a:r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는</a:t>
                </a:r>
                <a:r>
                  <a:rPr lang="ko-KR" altLang="en-US" dirty="0"/>
                  <a:t> 삽입과 삭제만 허용</a:t>
                </a:r>
                <a:endParaRPr lang="en-US" altLang="ko-KR" dirty="0"/>
              </a:p>
              <a:p>
                <a:pPr lvl="2">
                  <a:defRPr/>
                </a:pPr>
                <a:r>
                  <a:rPr lang="en-US" altLang="ko-KR" dirty="0"/>
                  <a:t>2</a:t>
                </a:r>
                <a:r>
                  <a:rPr lang="ko-KR" altLang="en-US" dirty="0"/>
                  <a:t>차원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ko-KR" altLang="en-US" dirty="0"/>
                  <a:t>배열을 채워야 하므로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계산 복잡도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𝒓𝒄</m:t>
                        </m:r>
                      </m:e>
                    </m:d>
                  </m:oMath>
                </a14:m>
                <a:endParaRPr lang="en-US" altLang="ko-KR" b="1" dirty="0"/>
              </a:p>
              <a:p>
                <a:pPr marL="1600200" marR="0" lvl="3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lang="ko-KR" altLang="en-US" dirty="0"/>
                  <a:t>연산이 상수개의 덧셈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뺄셈 뿐이므로 상수 시간 필요</a:t>
                </a:r>
                <a:endParaRPr lang="en-US" altLang="ko-KR" dirty="0"/>
              </a:p>
              <a:p>
                <a:r>
                  <a:rPr lang="ko-KR" altLang="en-US" dirty="0" err="1">
                    <a:latin typeface="Arial" panose="020B0604020202020204" pitchFamily="34" charset="0"/>
                  </a:rPr>
                  <a:t>다메라우</a:t>
                </a:r>
                <a:r>
                  <a:rPr lang="en-US" altLang="ko-KR" dirty="0"/>
                  <a:t>-</a:t>
                </a:r>
                <a:r>
                  <a:rPr lang="ko-KR" altLang="en-US" dirty="0" err="1">
                    <a:latin typeface="Arial" panose="020B0604020202020204" pitchFamily="34" charset="0"/>
                  </a:rPr>
                  <a:t>레벤슈타인</a:t>
                </a:r>
                <a:r>
                  <a:rPr lang="ko-KR" altLang="en-US" dirty="0">
                    <a:latin typeface="Arial" panose="020B0604020202020204" pitchFamily="34" charset="0"/>
                  </a:rPr>
                  <a:t> 거리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1"/>
                <a:r>
                  <a:rPr lang="ko-KR" altLang="en-US" dirty="0" err="1">
                    <a:latin typeface="Arial" panose="020B0604020202020204" pitchFamily="34" charset="0"/>
                  </a:rPr>
                  <a:t>레벤슈타인</a:t>
                </a:r>
                <a:r>
                  <a:rPr lang="ko-KR" altLang="en-US" dirty="0">
                    <a:latin typeface="Arial" panose="020B0604020202020204" pitchFamily="34" charset="0"/>
                  </a:rPr>
                  <a:t> 거리와의 비교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기존 </a:t>
                </a:r>
                <a:r>
                  <a:rPr lang="ko-KR" altLang="en-US" dirty="0" err="1">
                    <a:latin typeface="Arial" panose="020B0604020202020204" pitchFamily="34" charset="0"/>
                  </a:rPr>
                  <a:t>레벤슈타인</a:t>
                </a:r>
                <a:r>
                  <a:rPr lang="ko-KR" altLang="en-US" dirty="0">
                    <a:latin typeface="Arial" panose="020B0604020202020204" pitchFamily="34" charset="0"/>
                  </a:rPr>
                  <a:t> 거리 연산에 교환 추가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3">
                  <a:defRPr/>
                </a:pPr>
                <a:r>
                  <a:rPr lang="en-US" altLang="ko-KR" dirty="0">
                    <a:latin typeface="Arial" panose="020B0604020202020204" pitchFamily="34" charset="0"/>
                  </a:rPr>
                  <a:t>ex)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pattren</a:t>
                </a:r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</a:rPr>
                  <a:t>→ </a:t>
                </a:r>
                <a:r>
                  <a:rPr lang="en-US" altLang="ko-KR" dirty="0">
                    <a:latin typeface="Arial" panose="020B0604020202020204" pitchFamily="34" charset="0"/>
                  </a:rPr>
                  <a:t>pattern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ko-KR" altLang="en-US" dirty="0">
                    <a:latin typeface="Arial" panose="020B0604020202020204" pitchFamily="34" charset="0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</a:rPr>
                  <a:t>교환</a:t>
                </a:r>
                <a:r>
                  <a:rPr lang="en-US" altLang="ko-KR" dirty="0">
                    <a:latin typeface="Arial" panose="020B0604020202020204" pitchFamily="34" charset="0"/>
                  </a:rPr>
                  <a:t>)</a:t>
                </a:r>
              </a:p>
              <a:p>
                <a:pPr lvl="3"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실생활에서 인접한 두 글자가 서로 바뀌는 경우가 높은 확률로 존재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ko-KR" altLang="en-US" dirty="0">
                    <a:latin typeface="Arial" panose="020B0604020202020204" pitchFamily="34" charset="0"/>
                  </a:rPr>
                  <a:t>교환 연산에 대한 알고리즘</a:t>
                </a:r>
                <a:endParaRPr lang="en-US" altLang="ko-KR" dirty="0">
                  <a:latin typeface="Arial" panose="020B0604020202020204" pitchFamily="34" charset="0"/>
                </a:endParaRPr>
              </a:p>
              <a:p>
                <a:pPr lvl="3">
                  <a:defRPr/>
                </a:pPr>
                <a:r>
                  <a:rPr lang="ko-KR" altLang="en-US" dirty="0"/>
                  <a:t>교환이 성립하는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교환 비용과 기존 비용 비교 후 최저 비용의 연산 선택 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467" b="-12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스트링 인식기</a:t>
            </a:r>
            <a:r>
              <a:rPr lang="en-US" altLang="ko-KR" dirty="0"/>
              <a:t> (3/3)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968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32880</TotalTime>
  <Words>1052</Words>
  <Application>Microsoft Office PowerPoint</Application>
  <PresentationFormat>화면 슬라이드 쇼(4:3)</PresentationFormat>
  <Paragraphs>161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Monotype Sorts</vt:lpstr>
      <vt:lpstr>굴림</vt:lpstr>
      <vt:lpstr>맑은 고딕</vt:lpstr>
      <vt:lpstr>Arial</vt:lpstr>
      <vt:lpstr>Arial Black</vt:lpstr>
      <vt:lpstr>Cambria Math</vt:lpstr>
      <vt:lpstr>Times New Roman</vt:lpstr>
      <vt:lpstr>Wingdings</vt:lpstr>
      <vt:lpstr>Template_CVPR_office2007_by_MS</vt:lpstr>
      <vt:lpstr>Ch. 6 질적 분류</vt:lpstr>
      <vt:lpstr>Introduction</vt:lpstr>
      <vt:lpstr>결정 트리 (1/4)</vt:lpstr>
      <vt:lpstr>결정 트리 (2/4)</vt:lpstr>
      <vt:lpstr>결정 트리 (3/4)</vt:lpstr>
      <vt:lpstr>결정 트리 (4/4) &amp; 스트링 인식기 (1/3)</vt:lpstr>
      <vt:lpstr>스트링 인식기 (2/3)</vt:lpstr>
      <vt:lpstr>스트링 인식기 (3/3)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우 태진</cp:lastModifiedBy>
  <cp:revision>570</cp:revision>
  <cp:lastPrinted>2019-01-16T04:11:32Z</cp:lastPrinted>
  <dcterms:created xsi:type="dcterms:W3CDTF">2014-03-28T01:54:29Z</dcterms:created>
  <dcterms:modified xsi:type="dcterms:W3CDTF">2021-07-08T06:02:30Z</dcterms:modified>
</cp:coreProperties>
</file>