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1"/>
  </p:notesMasterIdLst>
  <p:sldIdLst>
    <p:sldId id="256" r:id="rId2"/>
    <p:sldId id="270" r:id="rId3"/>
    <p:sldId id="268" r:id="rId4"/>
    <p:sldId id="271" r:id="rId5"/>
    <p:sldId id="272" r:id="rId6"/>
    <p:sldId id="273" r:id="rId7"/>
    <p:sldId id="276" r:id="rId8"/>
    <p:sldId id="277" r:id="rId9"/>
    <p:sldId id="275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 태진" initials="우태" lastIdx="2" clrIdx="0">
    <p:extLst>
      <p:ext uri="{19B8F6BF-5375-455C-9EA6-DF929625EA0E}">
        <p15:presenceInfo xmlns:p15="http://schemas.microsoft.com/office/powerpoint/2012/main" userId="9aacfbf1aed58c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8A"/>
    <a:srgbClr val="FF0000"/>
    <a:srgbClr val="CFFBF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E19B4-E2C9-4C82-BE5D-31E704B346ED}" v="1" dt="2021-07-05T05:09:5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87224" autoAdjust="0"/>
  </p:normalViewPr>
  <p:slideViewPr>
    <p:cSldViewPr>
      <p:cViewPr varScale="1">
        <p:scale>
          <a:sx n="116" d="100"/>
          <a:sy n="116" d="100"/>
        </p:scale>
        <p:origin x="1404" y="96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08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훈" userId="82b5cd263a3c592d" providerId="LiveId" clId="{701E19B4-E2C9-4C82-BE5D-31E704B346ED}"/>
    <pc:docChg chg="modSld">
      <pc:chgData name="박 지훈" userId="82b5cd263a3c592d" providerId="LiveId" clId="{701E19B4-E2C9-4C82-BE5D-31E704B346ED}" dt="2021-07-05T05:09:52.451" v="0" actId="20578"/>
      <pc:docMkLst>
        <pc:docMk/>
      </pc:docMkLst>
      <pc:sldChg chg="modSp">
        <pc:chgData name="박 지훈" userId="82b5cd263a3c592d" providerId="LiveId" clId="{701E19B4-E2C9-4C82-BE5D-31E704B346ED}" dt="2021-07-05T05:09:52.451" v="0" actId="20578"/>
        <pc:sldMkLst>
          <pc:docMk/>
          <pc:sldMk cId="3784459096" sldId="270"/>
        </pc:sldMkLst>
        <pc:spChg chg="mod">
          <ac:chgData name="박 지훈" userId="82b5cd263a3c592d" providerId="LiveId" clId="{701E19B4-E2C9-4C82-BE5D-31E704B346ED}" dt="2021-07-05T05:09:52.451" v="0" actId="20578"/>
          <ac:spMkLst>
            <pc:docMk/>
            <pc:sldMk cId="3784459096" sldId="270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metric </a:t>
            </a:r>
            <a:r>
              <a:rPr lang="ko-KR" altLang="en-US" dirty="0"/>
              <a:t>데이터와 </a:t>
            </a:r>
            <a:r>
              <a:rPr lang="en-US" altLang="ko-KR" dirty="0"/>
              <a:t>nonmetric </a:t>
            </a:r>
            <a:r>
              <a:rPr lang="ko-KR" altLang="en-US" dirty="0"/>
              <a:t>데이터로 구분할 수 있습니다</a:t>
            </a:r>
            <a:r>
              <a:rPr lang="en-US" altLang="ko-KR" dirty="0"/>
              <a:t>. Metric </a:t>
            </a:r>
            <a:r>
              <a:rPr lang="ko-KR" altLang="en-US" dirty="0"/>
              <a:t>데이터는 양으로써 표현이 가능하며</a:t>
            </a:r>
            <a:r>
              <a:rPr lang="en-US" altLang="ko-KR" dirty="0"/>
              <a:t>, </a:t>
            </a:r>
            <a:r>
              <a:rPr lang="ko-KR" altLang="en-US" dirty="0"/>
              <a:t>정수 또는 실수로 표현이 가능한 키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GDP</a:t>
            </a:r>
            <a:r>
              <a:rPr lang="ko-KR" altLang="en-US" dirty="0"/>
              <a:t> 등의 숫자형 데이터입니다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Nonmetric </a:t>
            </a:r>
            <a:r>
              <a:rPr lang="ko-KR" altLang="en-US" dirty="0"/>
              <a:t>데이터는 양으로써 표현이 불가능하며</a:t>
            </a:r>
            <a:r>
              <a:rPr lang="en-US" altLang="ko-KR" dirty="0"/>
              <a:t>, </a:t>
            </a:r>
            <a:r>
              <a:rPr lang="ko-KR" altLang="en-US" dirty="0"/>
              <a:t>편의상 수로 표현이 가능한 직업</a:t>
            </a:r>
            <a:r>
              <a:rPr lang="en-US" altLang="ko-KR" dirty="0"/>
              <a:t>, </a:t>
            </a:r>
            <a:r>
              <a:rPr lang="ko-KR" altLang="en-US" dirty="0"/>
              <a:t>행정 구역</a:t>
            </a:r>
            <a:r>
              <a:rPr lang="en-US" altLang="ko-KR" dirty="0"/>
              <a:t>, </a:t>
            </a:r>
            <a:r>
              <a:rPr lang="ko-KR" altLang="en-US" dirty="0"/>
              <a:t>혈액형 등을 예로 들 수 있습니다</a:t>
            </a:r>
            <a:r>
              <a:rPr lang="en-US" altLang="ko-KR" dirty="0"/>
              <a:t>. Nonmetric </a:t>
            </a:r>
            <a:r>
              <a:rPr lang="ko-KR" altLang="en-US" dirty="0"/>
              <a:t>데이터는 단순 연산을 통한 데이터 간 거리 측정이 불가능하여 </a:t>
            </a:r>
            <a:r>
              <a:rPr lang="en-US" altLang="ko-KR" dirty="0"/>
              <a:t>nonmetric value</a:t>
            </a:r>
            <a:r>
              <a:rPr lang="ko-KR" altLang="en-US" dirty="0"/>
              <a:t>로 이루어진 특징 벡터로 표현하여 연산하여야 합니다</a:t>
            </a:r>
            <a:r>
              <a:rPr lang="en-US" altLang="ko-KR" dirty="0"/>
              <a:t>. </a:t>
            </a:r>
            <a:r>
              <a:rPr lang="ko-KR" altLang="en-US" dirty="0"/>
              <a:t>다음으로 분류기에 </a:t>
            </a:r>
            <a:r>
              <a:rPr lang="ko-KR" altLang="en-US" dirty="0" err="1"/>
              <a:t>대해써</a:t>
            </a:r>
            <a:r>
              <a:rPr lang="ko-KR" altLang="en-US" dirty="0"/>
              <a:t> 말씀드리겠습니다</a:t>
            </a:r>
            <a:r>
              <a:rPr lang="en-US" altLang="ko-KR" dirty="0"/>
              <a:t>. </a:t>
            </a:r>
            <a:r>
              <a:rPr lang="ko-KR" altLang="en-US" dirty="0"/>
              <a:t>분류기는 크게 양적 분류기와 질적 분류기로 구분할 수 있습니다</a:t>
            </a:r>
            <a:r>
              <a:rPr lang="en-US" altLang="ko-KR" dirty="0"/>
              <a:t>. </a:t>
            </a:r>
            <a:r>
              <a:rPr lang="ko-KR" altLang="en-US" dirty="0"/>
              <a:t>앞서 공부한 </a:t>
            </a:r>
            <a:r>
              <a:rPr lang="en-US" altLang="ko-KR" dirty="0" err="1"/>
              <a:t>beysian</a:t>
            </a:r>
            <a:r>
              <a:rPr lang="en-US" altLang="ko-KR" dirty="0"/>
              <a:t>, neural network, support vector machine </a:t>
            </a:r>
            <a:r>
              <a:rPr lang="ko-KR" altLang="en-US" dirty="0"/>
              <a:t>등은 모두 양적 분류기입니다</a:t>
            </a:r>
            <a:r>
              <a:rPr lang="en-US" altLang="ko-KR" dirty="0"/>
              <a:t>. </a:t>
            </a:r>
            <a:r>
              <a:rPr lang="ko-KR" altLang="en-US" dirty="0"/>
              <a:t>양적 분류기는 샘플 포인트들이 있는 공간을 분할하여 분류를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질적 분류기는 </a:t>
            </a:r>
            <a:r>
              <a:rPr lang="en-US" altLang="ko-KR" dirty="0"/>
              <a:t>decision tree, </a:t>
            </a:r>
            <a:r>
              <a:rPr lang="ko-KR" altLang="en-US" dirty="0"/>
              <a:t>스트링 인식기 등이 있습니다</a:t>
            </a:r>
            <a:r>
              <a:rPr lang="en-US" altLang="ko-KR" dirty="0"/>
              <a:t>. Decision tree </a:t>
            </a:r>
            <a:r>
              <a:rPr lang="ko-KR" altLang="en-US" dirty="0"/>
              <a:t>의 경우 그 구조 상 분기 기준을 바꾸면 </a:t>
            </a:r>
            <a:r>
              <a:rPr lang="en-US" altLang="ko-KR" dirty="0"/>
              <a:t>metric </a:t>
            </a:r>
            <a:r>
              <a:rPr lang="ko-KR" altLang="en-US" dirty="0"/>
              <a:t>데이터에도 적용이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3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2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1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35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5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8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58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BC60D-A1FC-483A-BCA1-F9BCB086D6EE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DD05D-5A7E-48F9-AC93-B3D6E35F5ED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590E-2BB5-44D3-8A4B-DDBA5FDA54D6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9EAF-551B-40B3-9836-370E8BAE1CA9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lnSpc>
                <a:spcPct val="100000"/>
              </a:lnSpc>
              <a:defRPr sz="1800" b="1" baseline="0"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defRPr>
            </a:lvl1pPr>
            <a:lvl2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defRPr sz="1300" baseline="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defRPr sz="1200" baseline="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5DCB-358A-4957-ABFA-FE1A2B424237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8ADB-3B79-4DD9-845B-C468CE672BC9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06B2-5C5F-479F-BB85-DAAEB0DBEF81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F7A1-21D6-42B2-A52F-51521E4ED482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9B16-49EE-4517-9667-CDCD7C0F64BF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4A6C-C82A-4191-A700-0BEE6E1C437A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B503-EDE3-4977-B070-4EB8CFF4627A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FEC9-6BB2-4A26-A8D3-BE5EA7F034A9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A05962-2E60-40F0-8693-8654AC0C0307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Ch. 12 </a:t>
            </a:r>
            <a:r>
              <a:rPr lang="ko-KR" altLang="en-US" sz="2800" dirty="0"/>
              <a:t>혼성 모델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 Tae-</a:t>
            </a:r>
            <a:r>
              <a:rPr lang="en-US" altLang="ko-KR" dirty="0" err="1">
                <a:latin typeface="Arial" panose="020B0604020202020204" pitchFamily="34" charset="0"/>
              </a:rPr>
              <a:t>jin</a:t>
            </a:r>
            <a:r>
              <a:rPr lang="en-US" altLang="ko-KR" dirty="0">
                <a:latin typeface="Arial" panose="020B0604020202020204" pitchFamily="34" charset="0"/>
              </a:rPr>
              <a:t> Woo</a:t>
            </a:r>
          </a:p>
          <a:p>
            <a:pPr>
              <a:defRPr lang="ko-KR" altLang="en-US"/>
            </a:pPr>
            <a:r>
              <a:rPr lang="en-US" altLang="ko-KR" dirty="0"/>
              <a:t>Jul. 15,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패턴 인식 문제</a:t>
            </a:r>
            <a:endParaRPr lang="en-US" altLang="ko-KR" dirty="0"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문제의 종류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분류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특징 추출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군집화 등</a:t>
            </a:r>
            <a:endParaRPr lang="en-US" altLang="ko-KR" dirty="0"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알고리즘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</a:rPr>
              <a:t>신경망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</a:rPr>
              <a:t>,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SVM,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결정 트리</a:t>
            </a:r>
            <a:r>
              <a:rPr lang="ko-KR" altLang="en-US" dirty="0"/>
              <a:t> 등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8A008A"/>
              </a:solidFill>
              <a:effectLst/>
              <a:uLnTx/>
              <a:uFillTx/>
            </a:endParaRPr>
          </a:p>
          <a:p>
            <a:r>
              <a:rPr lang="ko-KR" altLang="en-US" dirty="0">
                <a:latin typeface="Arial" panose="020B0604020202020204" pitchFamily="34" charset="0"/>
              </a:rPr>
              <a:t>기존 알고리즘에 대한 의문점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최선의 알고리즘 선별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특정 상황에서 최선의 알고리즘</a:t>
            </a:r>
            <a:endParaRPr lang="en-US" altLang="ko-KR" dirty="0">
              <a:latin typeface="Arial" panose="020B0604020202020204" pitchFamily="34" charset="0"/>
            </a:endParaRPr>
          </a:p>
          <a:p>
            <a:pPr lvl="3">
              <a:defRPr/>
            </a:pPr>
            <a:r>
              <a:rPr lang="ko-KR" altLang="en-US" dirty="0">
                <a:latin typeface="Arial" panose="020B0604020202020204" pitchFamily="34" charset="0"/>
              </a:rPr>
              <a:t>충분한 데이터를 통한 실험적 성능 검증 필요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보편적인 최선의 알고리즘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8A008A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  <a:p>
            <a:pPr lvl="3">
              <a:defRPr/>
            </a:pPr>
            <a:r>
              <a:rPr lang="ko-KR" altLang="en-US" dirty="0">
                <a:latin typeface="Arial" panose="020B0604020202020204" pitchFamily="34" charset="0"/>
              </a:rPr>
              <a:t>문제 별 성능 우열 관계 상이</a:t>
            </a:r>
            <a:endParaRPr lang="en-US" altLang="ko-KR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itchFamily="34" charset="0"/>
              </a:rPr>
              <a:t>기존 알고리즘의 문제점</a:t>
            </a:r>
            <a:endParaRPr lang="en-US" altLang="ko-KR" dirty="0"/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마술 알고리즘의 부재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양적 특징 벡터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신경망</a:t>
            </a:r>
            <a:r>
              <a:rPr lang="en-US" altLang="ko-KR" dirty="0">
                <a:latin typeface="Arial" panose="020B0604020202020204" pitchFamily="34" charset="0"/>
              </a:rPr>
              <a:t>, SVM </a:t>
            </a:r>
            <a:r>
              <a:rPr lang="ko-KR" altLang="en-US" dirty="0">
                <a:latin typeface="Arial" panose="020B0604020202020204" pitchFamily="34" charset="0"/>
              </a:rPr>
              <a:t>우수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질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적 특징 벡터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트리 분류기 우수</a:t>
            </a:r>
            <a:endParaRPr lang="en-US" altLang="ko-KR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</a:rPr>
              <a:t>현실적인 해결책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4C8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itchFamily="34" charset="0"/>
              </a:rPr>
              <a:t>혼성 모델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3364C8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316AB-8E3E-42E0-B6DE-E517D8846A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104" y="989012"/>
            <a:ext cx="3540610" cy="2448000"/>
          </a:xfrm>
          <a:prstGeom prst="rect">
            <a:avLst/>
          </a:prstGeom>
        </p:spPr>
      </p:pic>
      <p:pic>
        <p:nvPicPr>
          <p:cNvPr id="1028" name="Picture 4" descr="K- 평균 클러스터링">
            <a:extLst>
              <a:ext uri="{FF2B5EF4-FFF2-40B4-BE49-F238E27FC236}">
                <a16:creationId xmlns:a16="http://schemas.microsoft.com/office/drawing/2014/main" id="{1DC73E8B-5415-41E3-BEF0-D0BF8788400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36" y="4047032"/>
            <a:ext cx="3540610" cy="20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67E88E-C7A0-4A86-AC4A-B88E22D80AD3}"/>
              </a:ext>
            </a:extLst>
          </p:cNvPr>
          <p:cNvSpPr txBox="1"/>
          <p:nvPr/>
        </p:nvSpPr>
        <p:spPr>
          <a:xfrm>
            <a:off x="5508104" y="3429000"/>
            <a:ext cx="3540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신경망 알고리즘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C9802-F4AF-4DC8-91AC-E7BCF622ACD0}"/>
              </a:ext>
            </a:extLst>
          </p:cNvPr>
          <p:cNvSpPr txBox="1"/>
          <p:nvPr/>
        </p:nvSpPr>
        <p:spPr>
          <a:xfrm>
            <a:off x="5501836" y="6122688"/>
            <a:ext cx="3540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k-means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알고리즘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공학적 관점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목표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특정 문제에 대해 가장 우수한 프로그램 설계</a:t>
            </a:r>
            <a:endParaRPr lang="en-US" altLang="ko-KR" dirty="0"/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dirty="0">
                <a:solidFill>
                  <a:srgbClr val="0070C0"/>
                </a:solidFill>
              </a:rPr>
              <a:t>성능 개선 방안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  <a:p>
            <a:pPr lvl="2"/>
            <a:r>
              <a:rPr lang="ko-KR" altLang="en-US" dirty="0"/>
              <a:t>신규 알고리즘 적용</a:t>
            </a:r>
            <a:endParaRPr lang="en-US" altLang="ko-KR" dirty="0"/>
          </a:p>
          <a:p>
            <a:pPr lvl="2"/>
            <a:r>
              <a:rPr lang="ko-KR" altLang="en-US" dirty="0"/>
              <a:t>기존 알고리즘 매개 변수 튜닝</a:t>
            </a:r>
            <a:endParaRPr lang="en-US" altLang="ko-KR" dirty="0"/>
          </a:p>
          <a:p>
            <a:pPr lvl="2"/>
            <a:r>
              <a:rPr lang="ko-KR" altLang="en-US" dirty="0"/>
              <a:t>충분히 크고 높은 품질의 데이터베이스 확보</a:t>
            </a:r>
            <a:endParaRPr lang="en-US" altLang="ko-KR" dirty="0"/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dirty="0">
                <a:solidFill>
                  <a:srgbClr val="0070C0"/>
                </a:solidFill>
              </a:rPr>
              <a:t>특징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/>
              <a:t>고차원 공간 작업으로 실험적 성능 우열 판단 필요</a:t>
            </a:r>
            <a:endParaRPr lang="en-US" altLang="ko-KR" dirty="0"/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</a:rPr>
              <a:t>공짜 점심 없음</a:t>
            </a:r>
            <a:endParaRPr lang="en-US" altLang="ko-KR" dirty="0"/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보편적 최선 알고리즘</a:t>
            </a:r>
            <a:endParaRPr lang="en-US" altLang="ko-KR" dirty="0"/>
          </a:p>
          <a:p>
            <a:pPr lvl="2"/>
            <a:r>
              <a:rPr lang="ko-KR" altLang="en-US" dirty="0"/>
              <a:t>이론적 불가능 증명 완료</a:t>
            </a:r>
            <a:endParaRPr lang="en-US" altLang="ko-KR" dirty="0"/>
          </a:p>
          <a:p>
            <a:r>
              <a:rPr lang="ko-KR" altLang="en-US" dirty="0">
                <a:latin typeface="Arial" panose="020B0604020202020204" pitchFamily="34" charset="0"/>
              </a:rPr>
              <a:t>바이어스</a:t>
            </a:r>
            <a:r>
              <a:rPr lang="en-US" altLang="ko-KR" dirty="0"/>
              <a:t>-</a:t>
            </a:r>
            <a:r>
              <a:rPr lang="ko-KR" altLang="en-US" dirty="0">
                <a:latin typeface="Arial" panose="020B0604020202020204" pitchFamily="34" charset="0"/>
              </a:rPr>
              <a:t>분산 딜레마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개념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평균 제곱 오차는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바이어스의 제곱과 분산의 합</a:t>
            </a:r>
            <a:endParaRPr lang="en-US" altLang="ko-KR" dirty="0">
              <a:latin typeface="Arial" panose="020B0604020202020204" pitchFamily="34" charset="0"/>
            </a:endParaRPr>
          </a:p>
          <a:p>
            <a:pPr lvl="3">
              <a:defRPr/>
            </a:pPr>
            <a:r>
              <a:rPr lang="ko-KR" altLang="en-US" dirty="0">
                <a:latin typeface="Arial" panose="020B0604020202020204" pitchFamily="34" charset="0"/>
              </a:rPr>
              <a:t>간단한 모델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</a:rPr>
              <a:t>바이어스 증가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분산 감소</a:t>
            </a:r>
            <a:endParaRPr lang="en-US" altLang="ko-KR" dirty="0">
              <a:latin typeface="Arial" panose="020B0604020202020204" pitchFamily="34" charset="0"/>
            </a:endParaRPr>
          </a:p>
          <a:p>
            <a:pPr lvl="3">
              <a:defRPr/>
            </a:pPr>
            <a:r>
              <a:rPr lang="ko-KR" altLang="en-US" dirty="0">
                <a:latin typeface="Arial" panose="020B0604020202020204" pitchFamily="34" charset="0"/>
              </a:rPr>
              <a:t>복잡한 모델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</a:rPr>
              <a:t>바이어스 감소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분산 증가</a:t>
            </a:r>
            <a:endParaRPr lang="en-US" altLang="ko-KR" dirty="0"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dirty="0"/>
              <a:t>극복 방안</a:t>
            </a:r>
            <a:endParaRPr lang="en-US" altLang="ko-KR" dirty="0"/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충분히 큰 데이터 및 적절한 모델 선택 중요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성능 특성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4040A-EBAB-4ED3-A28E-DFD80850F72A}"/>
              </a:ext>
            </a:extLst>
          </p:cNvPr>
          <p:cNvSpPr txBox="1"/>
          <p:nvPr/>
        </p:nvSpPr>
        <p:spPr>
          <a:xfrm>
            <a:off x="5437442" y="3190316"/>
            <a:ext cx="359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분류 알고리즘의 성능 특성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635278-E611-48C1-9D22-C938A7FDCB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7442" y="1569793"/>
            <a:ext cx="3594934" cy="1616959"/>
          </a:xfrm>
          <a:prstGeom prst="rect">
            <a:avLst/>
          </a:prstGeom>
        </p:spPr>
      </p:pic>
      <p:pic>
        <p:nvPicPr>
          <p:cNvPr id="1026" name="Picture 2" descr="What is bias-variance trade-off?. What is bias? | by Z² Little | Medium">
            <a:extLst>
              <a:ext uri="{FF2B5EF4-FFF2-40B4-BE49-F238E27FC236}">
                <a16:creationId xmlns:a16="http://schemas.microsoft.com/office/drawing/2014/main" id="{20739EA0-006A-4358-B235-FE51478C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41" y="4149080"/>
            <a:ext cx="3594934" cy="19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48AB2D-B3F8-4C47-9D22-71270AF74265}"/>
              </a:ext>
            </a:extLst>
          </p:cNvPr>
          <p:cNvSpPr txBox="1"/>
          <p:nvPr/>
        </p:nvSpPr>
        <p:spPr>
          <a:xfrm>
            <a:off x="5437441" y="6066657"/>
            <a:ext cx="3594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바이어스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-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분산 딜레마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3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배경 및 목적</a:t>
            </a:r>
            <a:endParaRPr lang="en-US" altLang="ko-KR" dirty="0"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dirty="0">
                <a:solidFill>
                  <a:srgbClr val="0070C0"/>
                </a:solidFill>
              </a:rPr>
              <a:t>데이터베이스의 중요성</a:t>
            </a:r>
            <a:endParaRPr lang="en-US" altLang="ko-KR" dirty="0">
              <a:solidFill>
                <a:srgbClr val="0070C0"/>
              </a:solidFill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/>
              <a:t>데이터베이스의 품질에 큰 영향을 미침</a:t>
            </a:r>
            <a:endParaRPr lang="en-US" altLang="ko-KR" dirty="0"/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검증 집합을 통한 실험적 모델 선택 필요</a:t>
            </a:r>
            <a:endParaRPr lang="en-US" altLang="ko-KR" dirty="0"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rPr>
              <a:t>현실적 문제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대부분 데이터베이스 부족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재 샘플링 기법 적용 필요</a:t>
            </a:r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</a:rPr>
              <a:t>교차 검증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방법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샘플을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ko-KR" altLang="en-US" dirty="0"/>
              <a:t>개의 부분 집합으로 등분</a:t>
            </a:r>
            <a:endParaRPr lang="en-US" altLang="ko-KR" dirty="0"/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부분 집합으로 학습된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ko-KR" altLang="en-US" dirty="0"/>
              <a:t>개 분류기의 성능 평균</a:t>
            </a:r>
            <a:endParaRPr lang="en-US" altLang="ko-KR" dirty="0"/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dirty="0">
                <a:solidFill>
                  <a:srgbClr val="0070C0"/>
                </a:solidFill>
              </a:rPr>
              <a:t>장점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  <a:p>
            <a:pPr lvl="2"/>
            <a:r>
              <a:rPr lang="ko-KR" altLang="en-US" dirty="0"/>
              <a:t>모든 샘플이 학습에 사용될 수 있음</a:t>
            </a:r>
            <a:endParaRPr lang="en-US" altLang="ko-KR" dirty="0"/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붓스트랩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방법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단순 랜덤 복원 추출 적용</a:t>
            </a:r>
            <a:endParaRPr lang="en-US" altLang="ko-KR" dirty="0"/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 부분 집합으로 학습된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dirty="0"/>
              <a:t>개 분류기의 성능 평균</a:t>
            </a:r>
            <a:endParaRPr lang="en-US" altLang="ko-KR" dirty="0"/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dirty="0">
                <a:solidFill>
                  <a:srgbClr val="0070C0"/>
                </a:solidFill>
              </a:rPr>
              <a:t>장점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  <a:p>
            <a:pPr lvl="2"/>
            <a:r>
              <a:rPr lang="ko-KR" altLang="en-US" dirty="0"/>
              <a:t>성능 측정에 대한 통계적 신뢰도 증가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 샘플링에 의한 성능 평가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716E8-A918-4907-94FB-28F5D818BBFD}"/>
              </a:ext>
            </a:extLst>
          </p:cNvPr>
          <p:cNvSpPr txBox="1"/>
          <p:nvPr/>
        </p:nvSpPr>
        <p:spPr>
          <a:xfrm>
            <a:off x="5623314" y="3833020"/>
            <a:ext cx="3409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교차 검증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4040A-EBAB-4ED3-A28E-DFD80850F72A}"/>
              </a:ext>
            </a:extLst>
          </p:cNvPr>
          <p:cNvSpPr txBox="1"/>
          <p:nvPr/>
        </p:nvSpPr>
        <p:spPr>
          <a:xfrm>
            <a:off x="5491139" y="6035936"/>
            <a:ext cx="3541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붓스트랩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B267E9-DF58-47B3-A885-53C303CC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314" y="1795276"/>
            <a:ext cx="3409062" cy="203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otstrapping – A Powerful Resampling Method in Statistics – Let the  Machines Learn">
            <a:extLst>
              <a:ext uri="{FF2B5EF4-FFF2-40B4-BE49-F238E27FC236}">
                <a16:creationId xmlns:a16="http://schemas.microsoft.com/office/drawing/2014/main" id="{607AA430-D67A-4C27-914B-DC8B9D83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38" y="4234249"/>
            <a:ext cx="3541238" cy="18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동기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의사 결정 방식 모방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인간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여러 전문가의 의견을 종합하여 결론 도출</a:t>
            </a:r>
            <a:endParaRPr lang="en-US" altLang="ko-KR" dirty="0"/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혼성 모델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알고리즘의 결합을 통한 성능 개선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itchFamily="34" charset="0"/>
              </a:rPr>
              <a:t>유형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dirty="0">
                <a:solidFill>
                  <a:srgbClr val="0070C0"/>
                </a:solidFill>
              </a:rPr>
              <a:t>알고리즘 결합</a:t>
            </a:r>
            <a:endParaRPr lang="en-US" altLang="ko-KR" dirty="0">
              <a:solidFill>
                <a:srgbClr val="0070C0"/>
              </a:solidFill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/>
              <a:t>서로 다른 알고리즘이 구한 해의 결합</a:t>
            </a:r>
            <a:endParaRPr lang="en-US" altLang="ko-KR" dirty="0"/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/>
              <a:t>대표 명칭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분류기 앙상블</a:t>
            </a:r>
            <a:endParaRPr lang="en-US" altLang="ko-KR" dirty="0"/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dirty="0">
                <a:solidFill>
                  <a:srgbClr val="0070C0"/>
                </a:solidFill>
              </a:rPr>
              <a:t>연산 공유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  <a:p>
            <a:pPr lvl="2"/>
            <a:r>
              <a:rPr lang="ko-KR" altLang="en-US" dirty="0"/>
              <a:t>서로 다른 알고리즘의 협력을 통한 해 도출</a:t>
            </a:r>
            <a:endParaRPr lang="en-US" altLang="ko-KR" dirty="0"/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</a:rPr>
              <a:t>분류기 앙상블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rPr>
              <a:t>구성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앙상블 생성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, 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결합</a:t>
            </a:r>
            <a:endParaRPr lang="en-US" altLang="ko-KR" dirty="0"/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장점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/>
              <a:t>나쁜 운 회피 가능</a:t>
            </a:r>
            <a:endParaRPr lang="en-US" altLang="ko-KR" dirty="0"/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/>
              <a:t>성능 향상 가능</a:t>
            </a:r>
            <a:endParaRPr lang="en-US" altLang="ko-KR" dirty="0"/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/>
              <a:t>데이터 양 및 질 부족에 따른 어려움 극복 가능</a:t>
            </a:r>
            <a:endParaRPr lang="en-US" altLang="ko-KR" dirty="0"/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/>
              <a:t>복잡한 결정 경계에 효과적</a:t>
            </a:r>
            <a:endParaRPr lang="en-US" altLang="ko-KR" dirty="0"/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/>
              <a:t>점진 학습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혼성 모델의 발상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716E8-A918-4907-94FB-28F5D818BBFD}"/>
              </a:ext>
            </a:extLst>
          </p:cNvPr>
          <p:cNvSpPr txBox="1"/>
          <p:nvPr/>
        </p:nvSpPr>
        <p:spPr>
          <a:xfrm>
            <a:off x="5587384" y="2737123"/>
            <a:ext cx="3444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알고리즘 결합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4040A-EBAB-4ED3-A28E-DFD80850F72A}"/>
              </a:ext>
            </a:extLst>
          </p:cNvPr>
          <p:cNvSpPr txBox="1"/>
          <p:nvPr/>
        </p:nvSpPr>
        <p:spPr>
          <a:xfrm>
            <a:off x="5583573" y="4448011"/>
            <a:ext cx="3448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연산 공유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1F5B4-075E-4C6A-84D6-60B8B6EBE3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7384" y="1510981"/>
            <a:ext cx="3447078" cy="12261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F6C643-091A-4B36-8A7A-1220FD1F47F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3573" y="3184381"/>
            <a:ext cx="3448800" cy="12636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A9CDCA-E193-4B2E-9700-6C72D190424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3574" y="5485981"/>
            <a:ext cx="3449718" cy="5499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F5D3D2-0C5B-4383-9E8C-A8539126EAE9}"/>
              </a:ext>
            </a:extLst>
          </p:cNvPr>
          <p:cNvSpPr txBox="1"/>
          <p:nvPr/>
        </p:nvSpPr>
        <p:spPr>
          <a:xfrm>
            <a:off x="5583573" y="6035936"/>
            <a:ext cx="3448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분류기 앙상블 시스템의 구성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4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개념</a:t>
            </a:r>
            <a:endParaRPr lang="en-US" altLang="ko-KR" dirty="0"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rPr>
              <a:t>샘플 집합에 대해 복수의 분류기 생성</a:t>
            </a:r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</a:rPr>
              <a:t>생성 방법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재 샘플링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대표 기법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/>
              <a:t> </a:t>
            </a:r>
            <a:r>
              <a:rPr lang="ko-KR" altLang="en-US" dirty="0" err="1"/>
              <a:t>배깅</a:t>
            </a:r>
            <a:r>
              <a:rPr lang="en-US" altLang="ko-KR" dirty="0"/>
              <a:t>, </a:t>
            </a:r>
            <a:r>
              <a:rPr lang="ko-KR" altLang="en-US" dirty="0" err="1"/>
              <a:t>부스팅</a:t>
            </a:r>
            <a:endParaRPr lang="en-US" altLang="ko-KR" dirty="0"/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rPr>
              <a:t>분류기 결합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및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rPr>
              <a:t>특징 벡터 부분 공간 사용</a:t>
            </a:r>
            <a:endParaRPr lang="en-US" altLang="ko-KR" dirty="0"/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n-US" altLang="ko-KR" dirty="0"/>
              <a:t>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랜덤 포레스트 알고리즘</a:t>
            </a:r>
            <a:endParaRPr lang="en-US" altLang="ko-KR" dirty="0"/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배깅</a:t>
            </a:r>
            <a:endParaRPr lang="en-US" altLang="ko-KR" dirty="0"/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방법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붓스트랩을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통한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개의 샘플 집합 생성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8A008A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/>
              <a:t>각 샘플 집합에 대해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dirty="0"/>
              <a:t>개 분류기 독립적 학습</a:t>
            </a:r>
            <a:endParaRPr lang="en-US" altLang="ko-KR" dirty="0"/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부스팅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개념</a:t>
            </a:r>
            <a:endParaRPr lang="en-US" altLang="ko-KR" dirty="0"/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dirty="0"/>
              <a:t>번째 분류기와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r>
              <a:rPr lang="ko-KR" altLang="en-US" dirty="0"/>
              <a:t>번째 분류기 사이 연관성 존재</a:t>
            </a:r>
            <a:endParaRPr lang="en-US" altLang="ko-KR" dirty="0"/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방법</a:t>
            </a:r>
            <a:endParaRPr lang="en-US" altLang="ko-KR" dirty="0"/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번째 분류기에서 틀린 샘플에 가중치 부여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큰 가중치의 샘플에 집중하여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번째 분류기 학습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가중치를 고려하여 각 분류기 별 신뢰도 부여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(AdaBoost)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8A008A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앙상블 생성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716E8-A918-4907-94FB-28F5D818BBFD}"/>
              </a:ext>
            </a:extLst>
          </p:cNvPr>
          <p:cNvSpPr txBox="1"/>
          <p:nvPr/>
        </p:nvSpPr>
        <p:spPr>
          <a:xfrm>
            <a:off x="5567818" y="3468471"/>
            <a:ext cx="3464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배깅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Bootstrap Sampling | Bootstrap Sampling In Machine Learning">
            <a:extLst>
              <a:ext uri="{FF2B5EF4-FFF2-40B4-BE49-F238E27FC236}">
                <a16:creationId xmlns:a16="http://schemas.microsoft.com/office/drawing/2014/main" id="{14BD52B2-A80A-4F06-90F3-95E75ECF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17" y="1556347"/>
            <a:ext cx="3464559" cy="191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736805-713B-4385-86A9-D79C115A23F0}"/>
              </a:ext>
            </a:extLst>
          </p:cNvPr>
          <p:cNvSpPr txBox="1"/>
          <p:nvPr/>
        </p:nvSpPr>
        <p:spPr>
          <a:xfrm>
            <a:off x="5567275" y="5906717"/>
            <a:ext cx="3464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부스팅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daBoost, GBM, XGBoost – 박혜원의 블로그 :)">
            <a:extLst>
              <a:ext uri="{FF2B5EF4-FFF2-40B4-BE49-F238E27FC236}">
                <a16:creationId xmlns:a16="http://schemas.microsoft.com/office/drawing/2014/main" id="{879B15AD-10FF-4BDE-B4BE-F2A5D0D09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75" y="3957598"/>
            <a:ext cx="3465100" cy="19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33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개념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ko-KR" altLang="en-US" dirty="0">
                    <a:solidFill>
                      <a:srgbClr val="0070C0"/>
                    </a:solidFill>
                  </a:rPr>
                  <a:t>다중 분류기의 출력 결합을 통해 하나의 분류 결과 도출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요소 분류기의 출력 특성에 따라 결합 방식 상이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r>
                  <a:rPr lang="ko-KR" altLang="en-US" dirty="0">
                    <a:latin typeface="Arial" panose="020B0604020202020204" pitchFamily="34" charset="0"/>
                  </a:rPr>
                  <a:t>출력 특성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부류 표지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>
                  <a:defRPr/>
                </a:pPr>
                <a:r>
                  <a:rPr lang="ko-KR" altLang="en-US" dirty="0"/>
                  <a:t>표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지 벡터 </a:t>
                </a:r>
                <a14:m>
                  <m:oMath xmlns:m="http://schemas.openxmlformats.org/officeDocument/2006/math">
                    <m:r>
                      <a:rPr kumimoji="0" lang="en-US" altLang="ko-KR" sz="1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𝐋</m:t>
                    </m:r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dirty="0"/>
                  <a:t>로 표현</a:t>
                </a:r>
                <a:endParaRPr lang="en-US" altLang="ko-KR" dirty="0"/>
              </a:p>
              <a:p>
                <a:pPr lvl="2">
                  <a:defRPr/>
                </a:pPr>
                <a:r>
                  <a:rPr lang="ko-KR" altLang="en-US" dirty="0"/>
                  <a:t>부류에 속하면 </a:t>
                </a:r>
                <a:r>
                  <a:rPr lang="en-US" altLang="ko-KR" dirty="0"/>
                  <a:t>1, </a:t>
                </a:r>
                <a:r>
                  <a:rPr lang="ko-KR" altLang="en-US" dirty="0"/>
                  <a:t>속하지 않으면 </a:t>
                </a:r>
                <a:r>
                  <a:rPr lang="en-US" altLang="ko-KR" dirty="0"/>
                  <a:t>0</a:t>
                </a: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부류 순위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순위 벡터 </a:t>
                </a:r>
                <a14:m>
                  <m:oMath xmlns:m="http://schemas.openxmlformats.org/officeDocument/2006/math">
                    <m:r>
                      <a:rPr kumimoji="0" lang="en-US" altLang="ko-KR" sz="1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𝐑</m:t>
                    </m:r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ko-KR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𝒓</m:t>
                            </m:r>
                          </m:e>
                          <m:sub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ko-KR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𝒓</m:t>
                            </m:r>
                          </m:e>
                          <m:sub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…, </m:t>
                        </m:r>
                        <m:sSub>
                          <m:sSubPr>
                            <m:ctrlPr>
                              <a:rPr kumimoji="0" lang="en-US" altLang="ko-KR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𝒓</m:t>
                            </m:r>
                          </m:e>
                          <m:sub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𝑴</m:t>
                            </m:r>
                          </m:sub>
                        </m:sSub>
                        <m:r>
                          <a:rPr kumimoji="0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로 표현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부류에 속할 가능성의 순위를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</m:oMath>
                </a14:m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사이 정수로 표현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부류 표지로 변환 가능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부류 확률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표지 벡터 </a:t>
                </a:r>
                <a14:m>
                  <m:oMath xmlns:m="http://schemas.openxmlformats.org/officeDocument/2006/math">
                    <m:r>
                      <a:rPr kumimoji="0" lang="en-US" altLang="ko-KR" sz="1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𝐏</m:t>
                    </m:r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ko-KR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ko-KR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…, </m:t>
                        </m:r>
                        <m:sSub>
                          <m:sSubPr>
                            <m:ctrlPr>
                              <a:rPr kumimoji="0" lang="en-US" altLang="ko-KR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𝑴</m:t>
                            </m:r>
                          </m:sub>
                        </m:sSub>
                        <m:r>
                          <a:rPr kumimoji="0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로 표현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부류에 속할 확률을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사이 실수로 표현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부류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표지 및 부류 순위로 변환 가능</a:t>
                </a:r>
                <a:endParaRPr lang="en-US" altLang="ko-KR" dirty="0"/>
              </a:p>
              <a:p>
                <a:pPr marL="342900" marR="0" lvl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그 외 출력 특성</a:t>
                </a: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신경망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ko-KR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SVM </a:t>
                </a:r>
                <a:r>
                  <a:rPr lang="ko-KR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등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은 부류 별 실수 값 출력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특정 부류에 속할 신뢰도로 해석 가능</a:t>
                </a:r>
                <a:endParaRPr lang="en-US" altLang="ko-KR" dirty="0"/>
              </a:p>
              <a:p>
                <a:pPr lvl="2">
                  <a:defRPr/>
                </a:pPr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함수를 통해 확률로 간주 가능</a:t>
                </a: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 b="-3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앙상블 결합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8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marR="0" lvl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부류 표지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다수 투표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최다 득표자 선출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방식</a:t>
                </a:r>
                <a:endParaRPr kumimoji="0" lang="en-US" altLang="ko-KR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anose="020B0600000101010101" pitchFamily="50" charset="-127"/>
                  <a:cs typeface="+mn-cs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𝒒</m:t>
                    </m:r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=</m:t>
                    </m:r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𝒂𝒓𝒈</m:t>
                    </m:r>
                    <m:func>
                      <m:funcPr>
                        <m:ctrlPr>
                          <a:rPr kumimoji="0" lang="en-US" altLang="ko-K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ko-KR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1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  <m:t>𝒋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  <m:t>𝟏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  <m:t>, 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  <m:t>𝑴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kumimoji="0" lang="en-US" altLang="ko-KR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  <m:t>𝒕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굴림" panose="020B0600000101010101" pitchFamily="50" charset="-127"/>
                                <a:cs typeface="+mn-cs"/>
                              </a:rPr>
                              <m:t>𝑻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altLang="ko-KR" sz="140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  <a:cs typeface="+mn-cs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  <a:cs typeface="+mn-cs"/>
                                  </a:rPr>
                                  <m:t>𝒕𝒋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kumimoji="0" lang="ko-KR" alt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ea typeface="굴림" panose="020B0600000101010101" pitchFamily="50" charset="-127"/>
                    <a:cs typeface="+mn-cs"/>
                  </a:rPr>
                  <a:t>를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ko-KR" altLang="en-US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  <m:t>𝒒</m:t>
                        </m:r>
                      </m:sub>
                    </m:sSub>
                  </m:oMath>
                </a14:m>
                <a:r>
                  <a:rPr kumimoji="0" lang="ko-KR" alt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ea typeface="굴림" panose="020B0600000101010101" pitchFamily="50" charset="-127"/>
                    <a:cs typeface="+mn-cs"/>
                  </a:rPr>
                  <a:t>로</a:t>
                </a:r>
                <a:r>
                  <a:rPr kumimoji="0" lang="en-US" altLang="ko-KR" sz="1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ea typeface="굴림" panose="020B0600000101010101" pitchFamily="50" charset="-127"/>
                    <a:cs typeface="+mn-cs"/>
                  </a:rPr>
                  <a:t>분류</a:t>
                </a:r>
                <a:endParaRPr kumimoji="0" lang="en-US" altLang="ko-KR" sz="1400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ea typeface="굴림" panose="020B0600000101010101" pitchFamily="50" charset="-127"/>
                  <a:cs typeface="+mn-cs"/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가중 다수 투표</a:t>
                </a:r>
                <a:endPara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4C8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itchFamily="34" charset="0"/>
                </a:endParaRPr>
              </a:p>
              <a:p>
                <a:pPr lvl="2">
                  <a:defRPr/>
                </a:pP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신뢰도 고려 최다 득표자 선출</a:t>
                </a:r>
                <a:endParaRPr lang="en-US" altLang="ko-KR" dirty="0"/>
              </a:p>
              <a:p>
                <a:pPr lvl="2"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𝒒</m:t>
                    </m:r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𝒂𝒓𝒈</m:t>
                    </m:r>
                    <m:func>
                      <m:funcPr>
                        <m:ctrlP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1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𝑴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𝒕𝒋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ko-KR" altLang="en-US" dirty="0"/>
                  <a:t>를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분류</a:t>
                </a:r>
                <a:endParaRPr lang="en-US" altLang="ko-KR" dirty="0"/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행위 지식 공간</a:t>
                </a:r>
                <a:endParaRPr lang="en-US" altLang="ko-KR" dirty="0"/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요소 분류기의 사전 정보를 통한 참조 표 생성 및 적용</a:t>
                </a:r>
                <a:endParaRPr lang="en-US" altLang="ko-KR" dirty="0"/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  <a:cs typeface="Arial" pitchFamily="34" charset="0"/>
                  </a:rPr>
                  <a:t>해당 출력 조합에 해당하는 </a:t>
                </a:r>
                <a:r>
                  <a:rPr lang="en-US" altLang="ko-KR" dirty="0">
                    <a:latin typeface="Arial" panose="020B0604020202020204" pitchFamily="34" charset="0"/>
                    <a:cs typeface="Arial" pitchFamily="34" charset="0"/>
                  </a:rPr>
                  <a:t>BKS</a:t>
                </a:r>
                <a:r>
                  <a:rPr lang="ko-KR" altLang="en-US" dirty="0">
                    <a:latin typeface="Arial" panose="020B0604020202020204" pitchFamily="34" charset="0"/>
                    <a:cs typeface="Arial" pitchFamily="34" charset="0"/>
                  </a:rPr>
                  <a:t>표에 가장 큰 값의 부류로 분류</a:t>
                </a:r>
                <a:endPara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itchFamily="34" charset="0"/>
                </a:endParaRPr>
              </a:p>
              <a:p>
                <a:pPr marL="342900" marR="0" lvl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부류 순위</a:t>
                </a: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ko-KR" dirty="0" err="1">
                    <a:latin typeface="Arial" panose="020B0604020202020204" pitchFamily="34" charset="0"/>
                  </a:rPr>
                  <a:t>Borda</a:t>
                </a:r>
                <a:r>
                  <a:rPr lang="ko-KR" altLang="en-US" dirty="0">
                    <a:latin typeface="Arial" panose="020B0604020202020204" pitchFamily="34" charset="0"/>
                  </a:rPr>
                  <a:t> 계수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순위 벡터의 점수 벡터 변환을 통한 순위 분류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𝒒</m:t>
                    </m:r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𝒂𝒓𝒈</m:t>
                    </m:r>
                    <m:func>
                      <m:funcPr>
                        <m:ctrlP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1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𝑴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𝒕𝒋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  <a:p>
                <a:pPr marL="342900" marR="0" lvl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itchFamily="34" charset="0"/>
                  </a:rPr>
                  <a:t>부류 확률</a:t>
                </a:r>
                <a:endParaRPr lang="en-US" altLang="ko-KR" sz="1400" dirty="0">
                  <a:solidFill>
                    <a:srgbClr val="8A008A"/>
                  </a:solidFill>
                  <a:cs typeface="+mn-cs"/>
                </a:endParaRPr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합</a:t>
                </a:r>
                <a:r>
                  <a:rPr lang="en-US" altLang="ko-KR" dirty="0">
                    <a:latin typeface="Arial" panose="020B0604020202020204" pitchFamily="34" charset="0"/>
                  </a:rPr>
                  <a:t>, </a:t>
                </a:r>
                <a:r>
                  <a:rPr lang="ko-KR" altLang="en-US" dirty="0">
                    <a:latin typeface="Arial" panose="020B0604020202020204" pitchFamily="34" charset="0"/>
                  </a:rPr>
                  <a:t>가중 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가장 높은 확률 부류 선택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𝒒</m:t>
                    </m:r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𝒂𝒓𝒈</m:t>
                    </m:r>
                    <m:func>
                      <m:funcPr>
                        <m:ctrlP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1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𝑴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ko-KR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𝒕𝒋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𝒂𝒓𝒈</m:t>
                    </m:r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𝒕𝒋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 b="-4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앙상블 결합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D21FBA-CCF4-4B84-8665-AE8526BB17D8}"/>
              </a:ext>
            </a:extLst>
          </p:cNvPr>
          <p:cNvSpPr txBox="1"/>
          <p:nvPr/>
        </p:nvSpPr>
        <p:spPr>
          <a:xfrm>
            <a:off x="5256076" y="3429000"/>
            <a:ext cx="3779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행위 지식 공간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14EF53-23AE-4BDD-92FD-3463E8919A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6075" y="1603810"/>
            <a:ext cx="3779333" cy="18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9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개념</a:t>
            </a:r>
            <a:endParaRPr lang="en-US" altLang="ko-KR" dirty="0"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생성된 앙상블 중 기준에 따라 특정 분류기 선별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선택 기준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다양성이 클수록 성능 개선에 유리</a:t>
            </a:r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</a:rPr>
              <a:t>다양성 척도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분류기 쌍 다양성 정의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Q-</a:t>
            </a:r>
            <a:r>
              <a:rPr lang="ko-KR" altLang="en-US" dirty="0"/>
              <a:t>통계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분류기의 경향 일치 정도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상관 계수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분류기의 경향 일치 정도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불일치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분류기의 의견이 다른 정도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이중 과실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분류기가 모두 틀리는 정도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rPr>
              <a:t>분류기 전체 다양성 정의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  <a:p>
            <a:pPr lvl="2"/>
            <a:r>
              <a:rPr lang="ko-KR" altLang="en-US" dirty="0"/>
              <a:t>엔트로피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얻을 수 있는 정보량의 </a:t>
            </a:r>
            <a:r>
              <a:rPr lang="ko-KR" altLang="en-US" dirty="0" err="1"/>
              <a:t>기댓값</a:t>
            </a:r>
            <a:r>
              <a:rPr lang="ko-KR" altLang="en-US" dirty="0"/>
              <a:t> 정도</a:t>
            </a:r>
            <a:endParaRPr lang="en-US" altLang="ko-KR" dirty="0"/>
          </a:p>
          <a:p>
            <a:pPr lvl="2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Kohavi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-Wolpert</a:t>
            </a:r>
            <a:r>
              <a:rPr lang="en-US" altLang="ko-KR" dirty="0"/>
              <a:t> </a:t>
            </a:r>
            <a:r>
              <a:rPr lang="ko-KR" altLang="en-US" dirty="0"/>
              <a:t>분산</a:t>
            </a:r>
            <a:r>
              <a:rPr lang="en-US" altLang="ko-KR" dirty="0"/>
              <a:t> </a:t>
            </a:r>
            <a:r>
              <a:rPr lang="ko-KR" altLang="en-US" dirty="0"/>
              <a:t>및 평가자 동의</a:t>
            </a:r>
            <a:endParaRPr lang="en-US" altLang="ko-KR" dirty="0"/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</a:rPr>
              <a:t>선택 알고리즘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다양성 측정을 통해 최적의 앙상블 선택 가능</a:t>
            </a:r>
            <a:endParaRPr lang="en-US" altLang="ko-KR" dirty="0"/>
          </a:p>
          <a:p>
            <a:pPr lvl="1"/>
            <a:r>
              <a:rPr lang="ko-KR" altLang="en-US" dirty="0"/>
              <a:t>혼성 유전 알고리즘</a:t>
            </a:r>
            <a:endParaRPr lang="en-US" altLang="ko-KR" dirty="0"/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자식 해를 해 집단에 넣기 전에 개선 알고리즘 도입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8A008A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기존 알고리즘 대비 미세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조정력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향상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8A008A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앙상블 선택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716E8-A918-4907-94FB-28F5D818BBFD}"/>
              </a:ext>
            </a:extLst>
          </p:cNvPr>
          <p:cNvSpPr txBox="1"/>
          <p:nvPr/>
        </p:nvSpPr>
        <p:spPr>
          <a:xfrm>
            <a:off x="5616118" y="3376422"/>
            <a:ext cx="3416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분류기 쌍 간 관계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4040A-EBAB-4ED3-A28E-DFD80850F72A}"/>
              </a:ext>
            </a:extLst>
          </p:cNvPr>
          <p:cNvSpPr txBox="1"/>
          <p:nvPr/>
        </p:nvSpPr>
        <p:spPr>
          <a:xfrm>
            <a:off x="6093354" y="5790780"/>
            <a:ext cx="2461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앙상블 선택 알고리즘의 구성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5B88D720-F82D-49A4-B819-EA90A8962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5867648"/>
                  </p:ext>
                </p:extLst>
              </p:nvPr>
            </p:nvGraphicFramePr>
            <p:xfrm>
              <a:off x="5616118" y="2402712"/>
              <a:ext cx="3416259" cy="9737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8753">
                      <a:extLst>
                        <a:ext uri="{9D8B030D-6E8A-4147-A177-3AD203B41FA5}">
                          <a16:colId xmlns:a16="http://schemas.microsoft.com/office/drawing/2014/main" val="1084098859"/>
                        </a:ext>
                      </a:extLst>
                    </a:gridCol>
                    <a:gridCol w="1138753">
                      <a:extLst>
                        <a:ext uri="{9D8B030D-6E8A-4147-A177-3AD203B41FA5}">
                          <a16:colId xmlns:a16="http://schemas.microsoft.com/office/drawing/2014/main" val="471671223"/>
                        </a:ext>
                      </a:extLst>
                    </a:gridCol>
                    <a:gridCol w="1138753">
                      <a:extLst>
                        <a:ext uri="{9D8B030D-6E8A-4147-A177-3AD203B41FA5}">
                          <a16:colId xmlns:a16="http://schemas.microsoft.com/office/drawing/2014/main" val="1625640182"/>
                        </a:ext>
                      </a:extLst>
                    </a:gridCol>
                  </a:tblGrid>
                  <a:tr h="32457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굴림" panose="020B0600000101010101" pitchFamily="50" charset="-127"/>
                            <a:ea typeface="굴림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dirty="0"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 맞춤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dirty="0"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 틀림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945647"/>
                      </a:ext>
                    </a:extLst>
                  </a:tr>
                  <a:tr h="32457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dirty="0"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 맞춤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굴림" panose="020B0600000101010101" pitchFamily="50" charset="-127"/>
                            <a:ea typeface="굴림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굴림" panose="020B0600000101010101" pitchFamily="50" charset="-127"/>
                            <a:ea typeface="굴림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2918333"/>
                      </a:ext>
                    </a:extLst>
                  </a:tr>
                  <a:tr h="32457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dirty="0"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 틀림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굴림" panose="020B0600000101010101" pitchFamily="50" charset="-127"/>
                            <a:ea typeface="굴림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굴림" panose="020B0600000101010101" pitchFamily="50" charset="-127"/>
                            <a:ea typeface="굴림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6264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5B88D720-F82D-49A4-B819-EA90A8962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5867648"/>
                  </p:ext>
                </p:extLst>
              </p:nvPr>
            </p:nvGraphicFramePr>
            <p:xfrm>
              <a:off x="5616118" y="2402712"/>
              <a:ext cx="3416259" cy="9737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8753">
                      <a:extLst>
                        <a:ext uri="{9D8B030D-6E8A-4147-A177-3AD203B41FA5}">
                          <a16:colId xmlns:a16="http://schemas.microsoft.com/office/drawing/2014/main" val="1084098859"/>
                        </a:ext>
                      </a:extLst>
                    </a:gridCol>
                    <a:gridCol w="1138753">
                      <a:extLst>
                        <a:ext uri="{9D8B030D-6E8A-4147-A177-3AD203B41FA5}">
                          <a16:colId xmlns:a16="http://schemas.microsoft.com/office/drawing/2014/main" val="471671223"/>
                        </a:ext>
                      </a:extLst>
                    </a:gridCol>
                    <a:gridCol w="1138753">
                      <a:extLst>
                        <a:ext uri="{9D8B030D-6E8A-4147-A177-3AD203B41FA5}">
                          <a16:colId xmlns:a16="http://schemas.microsoft.com/office/drawing/2014/main" val="1625640182"/>
                        </a:ext>
                      </a:extLst>
                    </a:gridCol>
                  </a:tblGrid>
                  <a:tr h="32457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굴림" panose="020B0600000101010101" pitchFamily="50" charset="-127"/>
                            <a:ea typeface="굴림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35" t="-1887" r="-101070" b="-2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35" t="-1887" r="-1070" b="-2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945647"/>
                      </a:ext>
                    </a:extLst>
                  </a:tr>
                  <a:tr h="3245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5" t="-100000" r="-201070" b="-1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35" t="-100000" r="-101070" b="-1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35" t="-100000" r="-1070" b="-11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918333"/>
                      </a:ext>
                    </a:extLst>
                  </a:tr>
                  <a:tr h="3245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5" t="-203774" r="-201070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35" t="-203774" r="-101070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35" t="-203774" r="-1070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26434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A07DC1D1-0AF0-4D00-B489-9137D670F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3354" y="4207202"/>
            <a:ext cx="2461786" cy="15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81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33545</TotalTime>
  <Words>933</Words>
  <Application>Microsoft Office PowerPoint</Application>
  <PresentationFormat>화면 슬라이드 쇼(4:3)</PresentationFormat>
  <Paragraphs>195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Ch. 12 혼성 모델</vt:lpstr>
      <vt:lpstr>Introduction</vt:lpstr>
      <vt:lpstr>알고리즘의 성능 특성</vt:lpstr>
      <vt:lpstr>재 샘플링에 의한 성능 평가</vt:lpstr>
      <vt:lpstr>혼성 모델의 발상</vt:lpstr>
      <vt:lpstr>앙상블 생성</vt:lpstr>
      <vt:lpstr>앙상블 결합 (1/2)</vt:lpstr>
      <vt:lpstr>앙상블 결합 (2/2)</vt:lpstr>
      <vt:lpstr>앙상블 선택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우 태진</cp:lastModifiedBy>
  <cp:revision>688</cp:revision>
  <cp:lastPrinted>2019-01-16T04:11:32Z</cp:lastPrinted>
  <dcterms:created xsi:type="dcterms:W3CDTF">2014-03-28T01:54:29Z</dcterms:created>
  <dcterms:modified xsi:type="dcterms:W3CDTF">2021-07-15T02:48:26Z</dcterms:modified>
</cp:coreProperties>
</file>