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83" r:id="rId3"/>
    <p:sldId id="285" r:id="rId4"/>
    <p:sldId id="284" r:id="rId5"/>
    <p:sldId id="289" r:id="rId6"/>
    <p:sldId id="287" r:id="rId7"/>
    <p:sldId id="286" r:id="rId8"/>
    <p:sldId id="290" r:id="rId9"/>
    <p:sldId id="288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훈[ 대학원석·박사통합과정수료연구(재학) / 뇌공학과 ]" initials="이대/뇌]" lastIdx="1" clrIdx="0">
    <p:extLst>
      <p:ext uri="{19B8F6BF-5375-455C-9EA6-DF929625EA0E}">
        <p15:presenceInfo xmlns:p15="http://schemas.microsoft.com/office/powerpoint/2012/main" userId="이상훈[ 대학원석·박사통합과정수료연구(재학) / 뇌공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FFBFD"/>
    <a:srgbClr val="D5EAF7"/>
    <a:srgbClr val="FF0000"/>
    <a:srgbClr val="8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077" autoAdjust="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2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0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2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9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1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400" dirty="0" smtClean="0">
                <a:ea typeface="굴림" panose="020B0600000101010101" pitchFamily="50" charset="-127"/>
                <a:cs typeface="Arial" panose="020B0604020202020204" pitchFamily="34" charset="0"/>
              </a:rPr>
              <a:t>Recurrent Neural Network</a:t>
            </a:r>
            <a:br>
              <a:rPr lang="en-US" altLang="ko-KR" sz="2400" dirty="0" smtClean="0"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400" dirty="0" smtClean="0">
                <a:ea typeface="굴림" panose="020B0600000101010101" pitchFamily="50" charset="-127"/>
                <a:cs typeface="Arial" panose="020B0604020202020204" pitchFamily="34" charset="0"/>
              </a:rPr>
              <a:t>Long Short-Term Memory</a:t>
            </a:r>
            <a:br>
              <a:rPr lang="en-US" altLang="ko-KR" sz="2400" dirty="0" smtClean="0"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400" dirty="0" smtClean="0">
                <a:ea typeface="굴림" panose="020B0600000101010101" pitchFamily="50" charset="-127"/>
                <a:cs typeface="Arial" panose="020B0604020202020204" pitchFamily="34" charset="0"/>
              </a:rPr>
              <a:t>Gated Recurrent Unit</a:t>
            </a:r>
            <a:endParaRPr lang="ko-KR" altLang="en-US" sz="2400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Hyeon-Woo Bae</a:t>
            </a:r>
          </a:p>
          <a:p>
            <a:pPr>
              <a:defRPr lang="ko-KR" altLang="en-US"/>
            </a:pPr>
            <a:r>
              <a:rPr lang="en-US" altLang="ko-KR" dirty="0" smtClean="0">
                <a:latin typeface="Arial" panose="020B0604020202020204" pitchFamily="34" charset="0"/>
              </a:rPr>
              <a:t>July 21, </a:t>
            </a:r>
            <a:r>
              <a:rPr lang="en-US" altLang="ko-KR" dirty="0">
                <a:latin typeface="Arial" panose="020B0604020202020204" pitchFamily="34" charset="0"/>
              </a:rPr>
              <a:t>2021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</a:rPr>
                  <a:t>Recurrent Neural Network (RNN)</a:t>
                </a:r>
                <a:endParaRPr lang="en-US" altLang="ko-KR" dirty="0" smtClean="0"/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순차적인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정보를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인식하는데 주로 사용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 smtClean="0">
                    <a:latin typeface="Cambria Math" panose="02040503050406030204" pitchFamily="18" charset="0"/>
                  </a:rPr>
                  <a:t>음성인식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자연어처럼 연속되는 데이터 처리에 사용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과거의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연산 결과가 현재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연산 결과에 영향을 미침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latin typeface="Cambria Math" panose="02040503050406030204" pitchFamily="18" charset="0"/>
                  </a:rPr>
                  <a:t>모든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입력과 출력이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서로 독립적인 </a:t>
                </a:r>
                <a:r>
                  <a:rPr lang="en-US" altLang="ko-KR" dirty="0">
                    <a:latin typeface="Arial" panose="020B0604020202020204" pitchFamily="34" charset="0"/>
                  </a:rPr>
                  <a:t>NN,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CNN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과는 다름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순환되는 구조를 이용하여 과거의 학습을 가중치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weight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를 통해 현재 학습에 반영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계산식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𝒉𝒉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𝒙𝒉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𝒉𝒚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latin typeface="Cambria Math" panose="02040503050406030204" pitchFamily="18" charset="0"/>
                  </a:rPr>
                  <a:t>표기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입력 데이터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에서의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상태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함수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출력 </a:t>
                </a:r>
                <a:r>
                  <a:rPr lang="ko-KR" altLang="en-US" dirty="0" smtClean="0"/>
                  <a:t>데이터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함수와 가중치는 모든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lang="ko-KR" altLang="en-US" dirty="0" smtClean="0"/>
                  <a:t>에서 동일함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Recurrent Neural Network (1/5)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4968044" y="3320988"/>
            <a:ext cx="3406599" cy="2517271"/>
            <a:chOff x="4968044" y="3320988"/>
            <a:chExt cx="3406599" cy="2517271"/>
          </a:xfrm>
        </p:grpSpPr>
        <p:grpSp>
          <p:nvGrpSpPr>
            <p:cNvPr id="67" name="그룹 66"/>
            <p:cNvGrpSpPr/>
            <p:nvPr/>
          </p:nvGrpSpPr>
          <p:grpSpPr>
            <a:xfrm>
              <a:off x="4968044" y="3320988"/>
              <a:ext cx="3406599" cy="2073375"/>
              <a:chOff x="4763116" y="3183761"/>
              <a:chExt cx="3406599" cy="2073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/>
                  <p:cNvSpPr/>
                  <p:nvPr/>
                </p:nvSpPr>
                <p:spPr>
                  <a:xfrm>
                    <a:off x="5526105" y="3995424"/>
                    <a:ext cx="450049" cy="4500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05" y="3995424"/>
                    <a:ext cx="450049" cy="4500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5526105" y="4807087"/>
                    <a:ext cx="450049" cy="45004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직사각형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05" y="4807087"/>
                    <a:ext cx="450049" cy="4500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6264188" y="3183761"/>
                    <a:ext cx="450049" cy="45004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직사각형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4188" y="3183761"/>
                    <a:ext cx="450049" cy="4500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4763116" y="3995424"/>
                    <a:ext cx="450049" cy="450049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직사각형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116" y="3995424"/>
                    <a:ext cx="450049" cy="4500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accent3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6264188" y="3995424"/>
                    <a:ext cx="450049" cy="450049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4188" y="3995424"/>
                    <a:ext cx="450049" cy="4500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accent3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직선 화살표 연결선 11"/>
              <p:cNvCxnSpPr>
                <a:stCxn id="63" idx="3"/>
                <a:endCxn id="7" idx="1"/>
              </p:cNvCxnSpPr>
              <p:nvPr/>
            </p:nvCxnSpPr>
            <p:spPr>
              <a:xfrm>
                <a:off x="5213165" y="4220449"/>
                <a:ext cx="3129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7" idx="3"/>
                <a:endCxn id="65" idx="1"/>
              </p:cNvCxnSpPr>
              <p:nvPr/>
            </p:nvCxnSpPr>
            <p:spPr>
              <a:xfrm>
                <a:off x="5976154" y="4220449"/>
                <a:ext cx="2880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60" idx="0"/>
                <a:endCxn id="7" idx="2"/>
              </p:cNvCxnSpPr>
              <p:nvPr/>
            </p:nvCxnSpPr>
            <p:spPr>
              <a:xfrm flipV="1">
                <a:off x="5751130" y="4445473"/>
                <a:ext cx="0" cy="3616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65" idx="0"/>
                <a:endCxn id="61" idx="2"/>
              </p:cNvCxnSpPr>
              <p:nvPr/>
            </p:nvCxnSpPr>
            <p:spPr>
              <a:xfrm flipV="1">
                <a:off x="6489213" y="3633810"/>
                <a:ext cx="0" cy="3616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/>
                  <p:cNvSpPr/>
                  <p:nvPr/>
                </p:nvSpPr>
                <p:spPr>
                  <a:xfrm>
                    <a:off x="6981583" y="3995424"/>
                    <a:ext cx="450049" cy="4500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직사각형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1583" y="3995424"/>
                    <a:ext cx="450049" cy="4500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직사각형 73"/>
                  <p:cNvSpPr/>
                  <p:nvPr/>
                </p:nvSpPr>
                <p:spPr>
                  <a:xfrm>
                    <a:off x="6981583" y="4807087"/>
                    <a:ext cx="450049" cy="45004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직사각형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1583" y="4807087"/>
                    <a:ext cx="450049" cy="4500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7719666" y="3183761"/>
                    <a:ext cx="450049" cy="45004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직사각형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666" y="3183761"/>
                    <a:ext cx="450049" cy="4500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7719666" y="3995424"/>
                    <a:ext cx="450049" cy="450049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직사각형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666" y="3995424"/>
                    <a:ext cx="450049" cy="4500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accent3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직선 화살표 연결선 76"/>
              <p:cNvCxnSpPr>
                <a:stCxn id="73" idx="3"/>
                <a:endCxn id="76" idx="1"/>
              </p:cNvCxnSpPr>
              <p:nvPr/>
            </p:nvCxnSpPr>
            <p:spPr>
              <a:xfrm>
                <a:off x="7431632" y="4220449"/>
                <a:ext cx="2880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stCxn id="74" idx="0"/>
                <a:endCxn id="73" idx="2"/>
              </p:cNvCxnSpPr>
              <p:nvPr/>
            </p:nvCxnSpPr>
            <p:spPr>
              <a:xfrm flipV="1">
                <a:off x="7206608" y="4445473"/>
                <a:ext cx="0" cy="3616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stCxn id="76" idx="0"/>
                <a:endCxn id="75" idx="2"/>
              </p:cNvCxnSpPr>
              <p:nvPr/>
            </p:nvCxnSpPr>
            <p:spPr>
              <a:xfrm flipV="1">
                <a:off x="7944691" y="3633810"/>
                <a:ext cx="0" cy="3616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stCxn id="65" idx="3"/>
                <a:endCxn id="73" idx="1"/>
              </p:cNvCxnSpPr>
              <p:nvPr/>
            </p:nvCxnSpPr>
            <p:spPr>
              <a:xfrm>
                <a:off x="6714237" y="4220449"/>
                <a:ext cx="2673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6188232" y="5561260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의 구조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6778" y="3951844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78" y="3951844"/>
                <a:ext cx="5261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7980" y="461741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80" y="4617410"/>
                <a:ext cx="52610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07666" y="3799434"/>
                <a:ext cx="522900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𝒉𝒚</m:t>
                          </m:r>
                        </m:sub>
                      </m:sSub>
                    </m:oMath>
                  </m:oMathPara>
                </a14:m>
                <a:endPara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66" y="3799434"/>
                <a:ext cx="522900" cy="293991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847403" y="461741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403" y="4617410"/>
                <a:ext cx="52610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830285" y="3951844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285" y="3951844"/>
                <a:ext cx="5261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717560" y="3799434"/>
                <a:ext cx="522900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𝒉𝒚</m:t>
                          </m:r>
                        </m:sub>
                      </m:sSub>
                    </m:oMath>
                  </m:oMathPara>
                </a14:m>
                <a:endPara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60" y="3799434"/>
                <a:ext cx="522900" cy="293991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2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</a:rPr>
                  <a:t>Recurrent Neural Network (RNN) </a:t>
                </a:r>
                <a:r>
                  <a:rPr lang="ko-KR" altLang="en-US" dirty="0" smtClean="0"/>
                  <a:t>동작 예시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문자 기반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언어 모델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One-hot encoding</a:t>
                </a:r>
                <a:r>
                  <a:rPr lang="ko-KR" altLang="en-US" dirty="0" smtClean="0"/>
                  <a:t>을 통해 입력된 언어를 벡터로 변환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→ </a:t>
                </a:r>
                <a:r>
                  <a:rPr lang="en-US" altLang="ko-KR" dirty="0" smtClean="0"/>
                  <a:t>(1 0 0 0)</a:t>
                </a:r>
              </a:p>
              <a:p>
                <a:pPr lvl="3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→ </a:t>
                </a:r>
                <a:r>
                  <a:rPr lang="en-US" altLang="ko-KR" dirty="0" smtClean="0"/>
                  <a:t>(0 1 </a:t>
                </a:r>
                <a:r>
                  <a:rPr lang="en-US" altLang="ko-KR" dirty="0"/>
                  <a:t>0 0</a:t>
                </a:r>
                <a:r>
                  <a:rPr lang="en-US" altLang="ko-KR" dirty="0" smtClean="0"/>
                  <a:t>)</a:t>
                </a:r>
              </a:p>
              <a:p>
                <a:pPr lvl="3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→ </a:t>
                </a:r>
                <a:r>
                  <a:rPr lang="en-US" altLang="ko-KR" dirty="0"/>
                  <a:t>(0 </a:t>
                </a:r>
                <a:r>
                  <a:rPr lang="en-US" altLang="ko-KR" dirty="0" smtClean="0"/>
                  <a:t>0 1 </a:t>
                </a:r>
                <a:r>
                  <a:rPr lang="en-US" altLang="ko-KR" dirty="0"/>
                  <a:t>0)</a:t>
                </a:r>
              </a:p>
              <a:p>
                <a:pPr lvl="3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→ </a:t>
                </a:r>
                <a:r>
                  <a:rPr lang="en-US" altLang="ko-KR" dirty="0"/>
                  <a:t>(0 </a:t>
                </a:r>
                <a:r>
                  <a:rPr lang="en-US" altLang="ko-KR" dirty="0" smtClean="0"/>
                  <a:t>0 1 </a:t>
                </a:r>
                <a:r>
                  <a:rPr lang="en-US" altLang="ko-KR" dirty="0"/>
                  <a:t>0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변환된 벡터를 </a:t>
                </a:r>
                <a:r>
                  <a:rPr lang="ko-KR" altLang="en-US" dirty="0" err="1" smtClean="0"/>
                  <a:t>은닉층에</a:t>
                </a:r>
                <a:r>
                  <a:rPr lang="ko-KR" altLang="en-US" dirty="0" smtClean="0"/>
                  <a:t> 입력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𝒙𝒉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𝒉𝒉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𝒙𝒉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err="1" smtClean="0"/>
                  <a:t>은닉층에서</a:t>
                </a:r>
                <a:r>
                  <a:rPr lang="ko-KR" altLang="en-US" dirty="0" smtClean="0"/>
                  <a:t> 출력층으로의 계산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𝒉𝒚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err="1" smtClean="0"/>
                  <a:t>출력층에서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ko-KR" altLang="en-US" dirty="0" smtClean="0"/>
                  <a:t>함수를 이용하여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Target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언어로 변환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출력된 언어를 다시 입력하며 학습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Recurrent Neural Network (2/5)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217821" y="1266012"/>
            <a:ext cx="2390792" cy="5035718"/>
            <a:chOff x="6516216" y="989013"/>
            <a:chExt cx="1857174" cy="41649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6216" y="989013"/>
              <a:ext cx="1857174" cy="3924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25255" y="4913449"/>
              <a:ext cx="1319849" cy="24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문자 기반</a:t>
              </a:r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언어 모델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603273" y="5036978"/>
            <a:ext cx="3583415" cy="1264752"/>
            <a:chOff x="1603273" y="5036978"/>
            <a:chExt cx="3583415" cy="12647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03273" y="5036978"/>
              <a:ext cx="3583415" cy="9430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59655" y="6024731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smtClean="0">
                  <a:latin typeface="Arial" panose="020B0604020202020204" pitchFamily="34" charset="0"/>
                  <a:cs typeface="Arial" panose="020B0604020202020204" pitchFamily="34" charset="0"/>
                </a:rPr>
                <a:t>입력된 언어 변환 과정</a:t>
              </a:r>
              <a:endPara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9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Recurrent Neural Network (RNN)</a:t>
            </a:r>
            <a:r>
              <a:rPr lang="ko-KR" altLang="en-US" dirty="0" smtClean="0"/>
              <a:t>의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RNN </a:t>
            </a:r>
            <a:r>
              <a:rPr lang="ko-KR" altLang="en-US" dirty="0" smtClean="0"/>
              <a:t>모델의 종류</a:t>
            </a:r>
            <a:endParaRPr lang="en-US" altLang="ko-KR" dirty="0" smtClean="0"/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일대일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기반 모델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데이터 학습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음성인식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일대다 기반 모델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ko-KR" altLang="en-US" dirty="0" smtClean="0"/>
              <a:t>이미지 설명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이미지를 입력하여 문자열로 출력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다대일 기반 모델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ko-KR" altLang="en-US" dirty="0" smtClean="0"/>
              <a:t>감정 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입력하여 감정을 출력</a:t>
            </a:r>
            <a:endParaRPr lang="en-US" altLang="ko-KR" dirty="0"/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다대다 기반 모델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ko-KR" altLang="en-US" dirty="0" smtClean="0"/>
              <a:t>기계 번역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입력하여 문자열을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 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프레임을 입력하여 각각 문자열을 출력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Recurrent Neural Network (3/5)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4262" y="4221088"/>
            <a:ext cx="475315" cy="15447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4577" y="4221088"/>
            <a:ext cx="776916" cy="1545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8933" y="4225759"/>
            <a:ext cx="763634" cy="15401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8301" y="4221088"/>
            <a:ext cx="1313324" cy="15454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3281" y="4226679"/>
            <a:ext cx="788426" cy="1544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8916" y="5837332"/>
            <a:ext cx="1326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일대일 기반 모델</a:t>
            </a:r>
            <a:endParaRPr lang="ko-KR" alt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8331" y="5837332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일대다 기반 모델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7747" y="5837332"/>
            <a:ext cx="1326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대일 기반 모델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6197" y="5837332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다대다 기반 모델</a:t>
            </a:r>
          </a:p>
        </p:txBody>
      </p:sp>
    </p:spTree>
    <p:extLst>
      <p:ext uri="{BB962C8B-B14F-4D97-AF65-F5344CB8AC3E}">
        <p14:creationId xmlns:p14="http://schemas.microsoft.com/office/powerpoint/2010/main" val="41151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Recurrent Neural Network (RNN) </a:t>
            </a:r>
            <a:r>
              <a:rPr lang="ko-KR" altLang="en-US" dirty="0" smtClean="0">
                <a:latin typeface="Arial" panose="020B0604020202020204" pitchFamily="34" charset="0"/>
              </a:rPr>
              <a:t>의 한계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장기 의존성 문제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Arial" panose="020B0604020202020204" pitchFamily="34" charset="0"/>
              </a:rPr>
              <a:t>Long-Term Dependency)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 smtClean="0"/>
              <a:t>이 이전 정보를 현재 상태에서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비교적 최근 정보를 활용하는 작업에는 유용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먼 과거 시점의 정보를 활용해야 하는 문제에서는 취약함</a:t>
            </a:r>
            <a:endParaRPr lang="en-US" altLang="ko-KR" dirty="0" smtClean="0"/>
          </a:p>
          <a:p>
            <a:pPr lvl="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vanishing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때문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vanishing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문제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Chain Rule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의해 과거의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는 곱셈으로 표현됨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값이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sigmoid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함수나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경우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가까움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 초기값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Long Short-Term Memory(LSTM), Gated Recurrent Unit(GRU) </a:t>
            </a:r>
            <a:r>
              <a:rPr lang="ko-KR" altLang="en-US" dirty="0" smtClean="0"/>
              <a:t>구조 활용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Gradient exploding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</a:rPr>
              <a:t>문제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radient</a:t>
            </a:r>
            <a:r>
              <a:rPr lang="ko-KR" altLang="en-US" dirty="0" smtClean="0"/>
              <a:t>의 값이 클 경우 연속된 곱셈으로 발산하게 됨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ko-KR" altLang="en-US" dirty="0"/>
              <a:t>을 조정하는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clipping</a:t>
            </a:r>
            <a:r>
              <a:rPr lang="ko-KR" altLang="en-US" dirty="0" smtClean="0"/>
              <a:t>으로 해결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Recurrent Neural Network (4/5)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Recurrent Neural Network (RNN) </a:t>
            </a:r>
            <a:r>
              <a:rPr lang="ko-KR" altLang="en-US" dirty="0" smtClean="0">
                <a:latin typeface="Arial" panose="020B0604020202020204" pitchFamily="34" charset="0"/>
              </a:rPr>
              <a:t>의 학습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</a:rPr>
              <a:t>BackPropagation</a:t>
            </a:r>
            <a:r>
              <a:rPr lang="en-US" altLang="ko-KR" dirty="0" smtClean="0">
                <a:latin typeface="Arial" panose="020B0604020202020204" pitchFamily="34" charset="0"/>
              </a:rPr>
              <a:t> Through Time (BPTT)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과정에서 출력층에서의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그 전 스텝의 가중치에 영향을 미침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신경망과는 달리 시간 </a:t>
            </a:r>
            <a:r>
              <a:rPr lang="ko-KR" altLang="en-US" dirty="0" err="1" smtClean="0"/>
              <a:t>스텝별로</a:t>
            </a:r>
            <a:r>
              <a:rPr lang="ko-KR" altLang="en-US" dirty="0" smtClean="0"/>
              <a:t> 네트워크를 펼친 다음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알고리즘을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은닉층과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사이의 가중치는 기존의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역전파와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형태로 갱신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은닉층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은닉층과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사이의 가중치는 일정 시간 동안 에러 값들을 합친  값을 </a:t>
            </a:r>
            <a:r>
              <a:rPr lang="ko-KR" altLang="en-US" dirty="0" err="1" smtClean="0"/>
              <a:t>역전파하여</a:t>
            </a:r>
            <a:r>
              <a:rPr lang="ko-KR" altLang="en-US" dirty="0" smtClean="0"/>
              <a:t> 갱신한다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BPTT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 smtClean="0"/>
              <a:t>이 깊어질수록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radient vanishing, exploding </a:t>
            </a:r>
            <a:r>
              <a:rPr lang="ko-KR" altLang="en-US" dirty="0" smtClean="0"/>
              <a:t>문제에 직면함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Truncated </a:t>
            </a:r>
            <a:r>
              <a:rPr lang="en-US" altLang="ko-KR" dirty="0" err="1" smtClean="0">
                <a:latin typeface="Arial" panose="020B0604020202020204" pitchFamily="34" charset="0"/>
              </a:rPr>
              <a:t>BackPropagation</a:t>
            </a:r>
            <a:r>
              <a:rPr lang="en-US" altLang="ko-KR" dirty="0" smtClean="0">
                <a:latin typeface="Arial" panose="020B0604020202020204" pitchFamily="34" charset="0"/>
              </a:rPr>
              <a:t> Through Time</a:t>
            </a:r>
          </a:p>
          <a:p>
            <a:pPr lvl="2"/>
            <a:r>
              <a:rPr lang="ko-KR" altLang="en-US" dirty="0" err="1" smtClean="0"/>
              <a:t>계산량을</a:t>
            </a:r>
            <a:r>
              <a:rPr lang="ko-KR" altLang="en-US" dirty="0" smtClean="0"/>
              <a:t> 줄이기 위해 현재 스텝에서 일정 시간 이전까지만 에러를 </a:t>
            </a:r>
            <a:r>
              <a:rPr lang="ko-KR" altLang="en-US" dirty="0" err="1" smtClean="0"/>
              <a:t>역전파하여</a:t>
            </a:r>
            <a:r>
              <a:rPr lang="ko-KR" altLang="en-US" dirty="0" smtClean="0"/>
              <a:t> 갱신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Recurrent Neural Network (5/5)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16634" y="3969060"/>
            <a:ext cx="7970665" cy="2190979"/>
            <a:chOff x="1357086" y="4461449"/>
            <a:chExt cx="6623638" cy="18207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357086" y="4461449"/>
              <a:ext cx="6247565" cy="1820708"/>
              <a:chOff x="3068461" y="4442772"/>
              <a:chExt cx="6102839" cy="177853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456717" y="5944303"/>
                <a:ext cx="2223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BPTT</a:t>
                </a:r>
                <a:r>
                  <a:rPr lang="ko-KR" alt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 가중치 갱신 알고리즘</a:t>
                </a:r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68461" y="4442772"/>
                <a:ext cx="3000198" cy="150719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41640" y="5944302"/>
                <a:ext cx="2629660" cy="242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Truncated BPTT</a:t>
                </a:r>
                <a:r>
                  <a:rPr lang="ko-KR" alt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 가중치 갱신 알고리즘</a:t>
                </a: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36556" y="4461449"/>
              <a:ext cx="3444168" cy="1549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9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Long </a:t>
            </a:r>
            <a:r>
              <a:rPr lang="en-US" altLang="ko-KR" dirty="0">
                <a:latin typeface="Arial" panose="020B0604020202020204" pitchFamily="34" charset="0"/>
              </a:rPr>
              <a:t>Short-Term Memory(LSTM)</a:t>
            </a:r>
            <a:r>
              <a:rPr lang="ko-KR" altLang="en-US" dirty="0">
                <a:latin typeface="Arial" panose="020B0604020202020204" pitchFamily="34" charset="0"/>
              </a:rPr>
              <a:t>의 </a:t>
            </a:r>
            <a:r>
              <a:rPr lang="ko-KR" altLang="en-US" dirty="0" smtClean="0">
                <a:latin typeface="Arial" panose="020B0604020202020204" pitchFamily="34" charset="0"/>
              </a:rPr>
              <a:t>특징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RNN</a:t>
            </a:r>
            <a:r>
              <a:rPr lang="ko-KR" altLang="en-US" dirty="0" smtClean="0"/>
              <a:t>의 </a:t>
            </a:r>
            <a:r>
              <a:rPr lang="en-US" altLang="ko-KR" dirty="0" smtClean="0">
                <a:latin typeface="Arial" panose="020B0604020202020204" pitchFamily="34" charset="0"/>
              </a:rPr>
              <a:t>Gradient vanishing </a:t>
            </a:r>
            <a:r>
              <a:rPr lang="ko-KR" altLang="en-US" dirty="0" smtClean="0"/>
              <a:t>문제를 해결하고자 고안됨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RNN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은닉층에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Cell State</a:t>
            </a:r>
            <a:r>
              <a:rPr lang="ko-KR" altLang="en-US" dirty="0" smtClean="0"/>
              <a:t>를 추가한 구조</a:t>
            </a:r>
            <a:endParaRPr lang="en-US" altLang="ko-KR" dirty="0"/>
          </a:p>
          <a:p>
            <a:pPr lvl="1"/>
            <a:r>
              <a:rPr lang="ko-KR" altLang="en-US" dirty="0" smtClean="0"/>
              <a:t>과거의 정보를 꾸준히 업데이트하여 장기 의존성 문제를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가중치를 덧셈으로 처리하기 때문에 </a:t>
            </a:r>
            <a:r>
              <a:rPr lang="en-US" altLang="ko-KR" dirty="0" smtClean="0">
                <a:latin typeface="Arial" panose="020B0604020202020204" pitchFamily="34" charset="0"/>
              </a:rPr>
              <a:t>Gradient vanishing </a:t>
            </a:r>
            <a:r>
              <a:rPr lang="ko-KR" altLang="en-US" dirty="0" smtClean="0"/>
              <a:t>문제를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메모리가 덮어씌워질 가능성이 있고 연산 속도가 느림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Long Short-Term Memory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820383" y="3176972"/>
            <a:ext cx="3496360" cy="3032121"/>
            <a:chOff x="3143627" y="3969630"/>
            <a:chExt cx="2676726" cy="2321316"/>
          </a:xfrm>
        </p:grpSpPr>
        <p:sp>
          <p:nvSpPr>
            <p:cNvPr id="6" name="TextBox 5"/>
            <p:cNvSpPr txBox="1"/>
            <p:nvPr/>
          </p:nvSpPr>
          <p:spPr>
            <a:xfrm>
              <a:off x="3929041" y="6042831"/>
              <a:ext cx="1105892" cy="2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의 구조 </a:t>
              </a:r>
              <a:r>
                <a:rPr lang="en-US" altLang="ko-KR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12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https://blog.kakaocdn.net/dn/k8owO/btqBNkwnVAO/IMrAT3hUirmRnXTK0t6KYK/im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7" r="52154" b="34474"/>
            <a:stretch/>
          </p:blipFill>
          <p:spPr bwMode="auto">
            <a:xfrm>
              <a:off x="3143627" y="3969630"/>
              <a:ext cx="2676726" cy="207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6A7929-605D-47BA-B5CE-DC1598C65545}"/>
              </a:ext>
            </a:extLst>
          </p:cNvPr>
          <p:cNvSpPr txBox="1"/>
          <p:nvPr/>
        </p:nvSpPr>
        <p:spPr>
          <a:xfrm>
            <a:off x="1487030" y="6387715"/>
            <a:ext cx="427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1) https://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www.programmersought.com/article/969975979/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Long Short-Term Memory(LSTM)</a:t>
            </a:r>
            <a:r>
              <a:rPr lang="ko-KR" altLang="en-US" dirty="0" smtClean="0">
                <a:latin typeface="Arial" panose="020B0604020202020204" pitchFamily="34" charset="0"/>
              </a:rPr>
              <a:t>의 구조 및 동작 방법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Cell State</a:t>
            </a:r>
          </a:p>
          <a:p>
            <a:pPr lvl="2"/>
            <a:r>
              <a:rPr lang="en-US" altLang="ko-KR" dirty="0" smtClean="0"/>
              <a:t>Hidden State</a:t>
            </a:r>
            <a:r>
              <a:rPr lang="ko-KR" altLang="en-US" dirty="0" smtClean="0"/>
              <a:t>와 마찬가지로 이전 시점의 정보를 다음</a:t>
            </a:r>
            <a:r>
              <a:rPr lang="en-US" altLang="ko-KR" dirty="0"/>
              <a:t>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로 전달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Gate</a:t>
            </a:r>
            <a:r>
              <a:rPr lang="ko-KR" altLang="en-US" dirty="0" smtClean="0"/>
              <a:t>들과 함께 작용하여 정보를 선택적으로 활용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Forget Gate</a:t>
            </a:r>
          </a:p>
          <a:p>
            <a:pPr lvl="2"/>
            <a:r>
              <a:rPr lang="ko-KR" altLang="en-US" dirty="0" smtClean="0"/>
              <a:t>기존 정보를 기억할 것인지 버릴 것인지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 가까울수록 많은 정보를 잊고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가까울수록 많은 정보를 기억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Input Gate</a:t>
            </a:r>
          </a:p>
          <a:p>
            <a:pPr lvl="2"/>
            <a:r>
              <a:rPr lang="ko-KR" altLang="en-US" dirty="0" smtClean="0">
                <a:latin typeface="Arial" panose="020B0604020202020204" pitchFamily="34" charset="0"/>
              </a:rPr>
              <a:t>현재 정보를 기억할 것인지 버릴 것인지 결정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2"/>
            <a:r>
              <a:rPr lang="ko-KR" altLang="en-US" dirty="0" smtClean="0">
                <a:latin typeface="Arial" panose="020B0604020202020204" pitchFamily="34" charset="0"/>
              </a:rPr>
              <a:t>현재 정보를 어떤 비율로 더할지 결정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</a:rPr>
              <a:t>Output Gate</a:t>
            </a:r>
          </a:p>
          <a:p>
            <a:pPr lvl="2"/>
            <a:r>
              <a:rPr lang="ko-KR" altLang="en-US" dirty="0" smtClean="0">
                <a:latin typeface="Arial" panose="020B0604020202020204" pitchFamily="34" charset="0"/>
              </a:rPr>
              <a:t>어떤 정보를 출력할지 결정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Long Short-Term Memory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A7929-605D-47BA-B5CE-DC1598C65545}"/>
              </a:ext>
            </a:extLst>
          </p:cNvPr>
          <p:cNvSpPr txBox="1"/>
          <p:nvPr/>
        </p:nvSpPr>
        <p:spPr>
          <a:xfrm>
            <a:off x="1487030" y="6387715"/>
            <a:ext cx="427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1000" b="1" dirty="0"/>
              <a:t>https://</a:t>
            </a:r>
            <a:r>
              <a:rPr lang="en-US" altLang="ko-KR" sz="1000" b="1" dirty="0" smtClean="0"/>
              <a:t>wikidocs.net/60762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2347" y="4638671"/>
            <a:ext cx="1836204" cy="1007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748" y="5953561"/>
            <a:ext cx="100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Cell State</a:t>
            </a:r>
            <a:r>
              <a:rPr lang="en-US" altLang="ko-KR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endParaRPr lang="ko-KR" alt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1068" y="4644145"/>
            <a:ext cx="1951462" cy="1398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53915" y="5953561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Forget Gate</a:t>
            </a:r>
            <a:r>
              <a:rPr lang="en-US" altLang="ko-KR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endParaRPr lang="ko-KR" alt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0899" y="4638672"/>
            <a:ext cx="1909807" cy="14036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49558" y="5962375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Gate</a:t>
            </a:r>
            <a:r>
              <a:rPr lang="en-US" altLang="ko-KR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endParaRPr lang="ko-KR" alt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0624" y="4649036"/>
            <a:ext cx="1947264" cy="14121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92497" y="596237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 Gate</a:t>
            </a:r>
            <a:r>
              <a:rPr lang="en-US" altLang="ko-KR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endParaRPr lang="ko-KR" alt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Gated Recurrent Unit(GRU)</a:t>
            </a:r>
            <a:r>
              <a:rPr lang="ko-KR" altLang="en-US" dirty="0" smtClean="0">
                <a:latin typeface="Arial" panose="020B0604020202020204" pitchFamily="34" charset="0"/>
              </a:rPr>
              <a:t>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>
                <a:latin typeface="Arial" panose="020B0604020202020204" pitchFamily="34" charset="0"/>
              </a:rPr>
              <a:t>LSTM</a:t>
            </a:r>
            <a:r>
              <a:rPr lang="ko-KR" altLang="en-US" dirty="0" smtClean="0"/>
              <a:t>의 구조를 간단하게 개선한 모델</a:t>
            </a:r>
            <a:endParaRPr lang="en-US" altLang="ko-KR" dirty="0" smtClean="0"/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Cell State</a:t>
            </a:r>
            <a:r>
              <a:rPr lang="ko-KR" altLang="en-US" dirty="0"/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dirty="0"/>
              <a:t>가 합쳐져 하나의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Reset Gate</a:t>
            </a:r>
          </a:p>
          <a:p>
            <a:pPr lvl="3"/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과거시점의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state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와 현 시점의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입력값을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시그모이드를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적용하여 연산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과거시점의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정보를 얼마나 활용할 것인가에 대한 정보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Update Gate</a:t>
            </a:r>
          </a:p>
          <a:p>
            <a:pPr lvl="3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과거와 현재의 정보를 각각 얼마나 반영할 것인지에 대한 비율을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r>
              <a:rPr lang="en-US" altLang="ko-KR" dirty="0" smtClean="0">
                <a:latin typeface="Arial" panose="020B0604020202020204" pitchFamily="34" charset="0"/>
              </a:rPr>
              <a:t>Gated </a:t>
            </a:r>
            <a:r>
              <a:rPr lang="en-US" altLang="ko-KR" dirty="0">
                <a:latin typeface="Arial" panose="020B0604020202020204" pitchFamily="34" charset="0"/>
              </a:rPr>
              <a:t>Recurrent </a:t>
            </a:r>
            <a:r>
              <a:rPr lang="en-US" altLang="ko-KR" dirty="0" smtClean="0">
                <a:latin typeface="Arial" panose="020B0604020202020204" pitchFamily="34" charset="0"/>
              </a:rPr>
              <a:t>Unit(GRU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의 </a:t>
            </a:r>
            <a:r>
              <a:rPr lang="ko-KR" altLang="en-US" dirty="0" smtClean="0">
                <a:latin typeface="Arial" panose="020B0604020202020204" pitchFamily="34" charset="0"/>
              </a:rPr>
              <a:t>특징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1"/>
            <a:r>
              <a:rPr lang="ko-KR" altLang="en-US" dirty="0" smtClean="0"/>
              <a:t>메모리가 덮어씌워질 가능성이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성능면에서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과 유사하나 학습할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더 적어 연산 속도가 빠름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Gated Recurrent Unit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378712" y="4092219"/>
            <a:ext cx="2379701" cy="2192130"/>
            <a:chOff x="3095836" y="3448616"/>
            <a:chExt cx="2880320" cy="2653290"/>
          </a:xfrm>
        </p:grpSpPr>
        <p:pic>
          <p:nvPicPr>
            <p:cNvPr id="7" name="Picture 6" descr="https://blog.kakaocdn.net/dn/k8owO/btqBNkwnVAO/IMrAT3hUirmRnXTK0t6KYK/im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78" t="8561" r="1221" b="34474"/>
            <a:stretch/>
          </p:blipFill>
          <p:spPr bwMode="auto">
            <a:xfrm>
              <a:off x="3095836" y="3448616"/>
              <a:ext cx="2880320" cy="244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990519" y="5824907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GRU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의 구조 </a:t>
              </a:r>
              <a:r>
                <a:rPr lang="en-US" altLang="ko-KR" sz="12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1)</a:t>
              </a:r>
              <a:endPara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6A7929-605D-47BA-B5CE-DC1598C65545}"/>
              </a:ext>
            </a:extLst>
          </p:cNvPr>
          <p:cNvSpPr txBox="1"/>
          <p:nvPr/>
        </p:nvSpPr>
        <p:spPr>
          <a:xfrm>
            <a:off x="1487030" y="6387715"/>
            <a:ext cx="427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1) https://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www.programmersought.com/article/969975979/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33573</TotalTime>
  <Words>689</Words>
  <Application>Microsoft Office PowerPoint</Application>
  <PresentationFormat>화면 슬라이드 쇼(4:3)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HY견고딕</vt:lpstr>
      <vt:lpstr>HY바다L</vt:lpstr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Recurrent Neural Network Long Short-Term Memory Gated Recurrent Unit</vt:lpstr>
      <vt:lpstr>Recurrent Neural Network (1/5)</vt:lpstr>
      <vt:lpstr>Recurrent Neural Network (2/5)</vt:lpstr>
      <vt:lpstr>Recurrent Neural Network (3/5)</vt:lpstr>
      <vt:lpstr>Recurrent Neural Network (4/5)</vt:lpstr>
      <vt:lpstr>Recurrent Neural Network (5/5)</vt:lpstr>
      <vt:lpstr>Long Short-Term Memory</vt:lpstr>
      <vt:lpstr>Long Short-Term Memory</vt:lpstr>
      <vt:lpstr>Gated Recurrent Unit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Windows 사용자</cp:lastModifiedBy>
  <cp:revision>687</cp:revision>
  <cp:lastPrinted>2019-01-16T04:11:32Z</cp:lastPrinted>
  <dcterms:created xsi:type="dcterms:W3CDTF">2014-03-28T01:54:29Z</dcterms:created>
  <dcterms:modified xsi:type="dcterms:W3CDTF">2021-07-21T04:27:12Z</dcterms:modified>
</cp:coreProperties>
</file>