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98" r:id="rId3"/>
    <p:sldId id="314" r:id="rId4"/>
    <p:sldId id="315" r:id="rId5"/>
    <p:sldId id="316" r:id="rId6"/>
    <p:sldId id="317" r:id="rId7"/>
    <p:sldId id="318" r:id="rId8"/>
    <p:sldId id="319" r:id="rId9"/>
    <p:sldId id="321" r:id="rId10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D"/>
    <a:srgbClr val="FFFFFF"/>
    <a:srgbClr val="1D3D7C"/>
    <a:srgbClr val="8A008A"/>
    <a:srgbClr val="00246C"/>
    <a:srgbClr val="FDFDFD"/>
    <a:srgbClr val="FFFFC5"/>
    <a:srgbClr val="B319B7"/>
    <a:srgbClr val="99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1" autoAdjust="0"/>
    <p:restoredTop sz="86053" autoAdjust="0"/>
  </p:normalViewPr>
  <p:slideViewPr>
    <p:cSldViewPr>
      <p:cViewPr varScale="1">
        <p:scale>
          <a:sx n="67" d="100"/>
          <a:sy n="67" d="100"/>
        </p:scale>
        <p:origin x="21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 dirty="0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5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5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2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3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00246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3DEEC4-7166-4734-AD73-802EEC451A7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Training Neural Networks 2 (Optimizer)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Ji-Sang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Hwang, July 21,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(1/6)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2F2DCD5-F167-4119-97EF-1249D244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63" y="1042226"/>
            <a:ext cx="8229600" cy="5220580"/>
          </a:xfrm>
        </p:spPr>
        <p:txBody>
          <a:bodyPr/>
          <a:lstStyle/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옵티마이저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(Optimizer)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?</a:t>
            </a:r>
          </a:p>
          <a:p>
            <a:pPr lvl="1"/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딥러닝에서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모델을 학습시킨다는 것은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가중치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(Weight)’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편향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(Bias)’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같은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하이퍼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파라미터를 최적화 시키는 일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  <a:p>
            <a:pPr lvl="1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최적화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(Optimization)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목적함수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(Objective function)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결과값을 찾는 과정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  <a:p>
            <a:pPr lvl="1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최적화를 위해 손실 함수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(Loss function)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를 활용하여 가중치가 얼마나 잘 설정되어 있는지 확인함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경사하강법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(Gradient descent)</a:t>
            </a:r>
          </a:p>
          <a:p>
            <a:pPr lvl="1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손실 함수의 기울기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(Gradient)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를 구하여 기울기의 절대값이 낮은 쪽으로 이동시켜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최적값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최솟값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에 이를 때까지 이를 반복하는 방법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  <a:p>
            <a:pPr lvl="1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Batch gradient descent</a:t>
            </a:r>
          </a:p>
          <a:p>
            <a:pPr lvl="2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스텝마다 전체 학습 데이터를 이용하여 연산을 진행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  <a:p>
            <a:pPr lvl="2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연산양이 많아 학습 속도가 느림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1026" name="Picture 2" descr="딥러닝(Deep learning) 살펴보기 2탄">
            <a:extLst>
              <a:ext uri="{FF2B5EF4-FFF2-40B4-BE49-F238E27FC236}">
                <a16:creationId xmlns:a16="http://schemas.microsoft.com/office/drawing/2014/main" id="{E6F8480D-9477-473F-9DA7-222B61783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r="13053" b="4959"/>
          <a:stretch/>
        </p:blipFill>
        <p:spPr bwMode="auto">
          <a:xfrm>
            <a:off x="6226904" y="3537012"/>
            <a:ext cx="2822438" cy="23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CEFAF-FBC4-4904-AEC2-DCE18F5B8641}"/>
              </a:ext>
            </a:extLst>
          </p:cNvPr>
          <p:cNvSpPr txBox="1"/>
          <p:nvPr/>
        </p:nvSpPr>
        <p:spPr>
          <a:xfrm>
            <a:off x="6694596" y="596969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Full-batch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Mini-batch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Local &amp;amp; Global Minima Explained with Examples - Data Analytics">
            <a:extLst>
              <a:ext uri="{FF2B5EF4-FFF2-40B4-BE49-F238E27FC236}">
                <a16:creationId xmlns:a16="http://schemas.microsoft.com/office/drawing/2014/main" id="{C5B50735-9983-4ED3-9362-6116A5D7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4473116"/>
            <a:ext cx="2377741" cy="14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99D2-DABB-4578-8472-07894008BE10}"/>
              </a:ext>
            </a:extLst>
          </p:cNvPr>
          <p:cNvSpPr txBox="1"/>
          <p:nvPr/>
        </p:nvSpPr>
        <p:spPr>
          <a:xfrm>
            <a:off x="1688686" y="5969800"/>
            <a:ext cx="18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지역최솟값와</a:t>
            </a:r>
            <a:r>
              <a:rPr lang="ko-KR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 전역최솟값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(2/6)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확률적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경사하강법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(Stochastic gradient descent (SGD))</a:t>
                </a: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Batch gradient descent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 문제를 해결하기 위하여 등장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𝜼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모델의 파라미터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세트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(Learning rate),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 함수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전체 학습 데이터를 여러 개의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Mini-Batch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로 나눠서 경사 학습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Mini-Batch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어떻게 선택하는지에 따라 결과값이 달라지기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때문에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‘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확률적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(Stochastic)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이다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’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라고 표현함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 문제점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 함수의 최솟값을 찾는데 불안정하고 비효율적인 탐색경로를 가짐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지역최솟값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(Local minima),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안장점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(Saddle point)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에서 벗어나지 못함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모든 파라미터에서 학습 보폭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(Step size)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이 같음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6CEFAF-FBC4-4904-AEC2-DCE18F5B8641}"/>
              </a:ext>
            </a:extLst>
          </p:cNvPr>
          <p:cNvSpPr txBox="1"/>
          <p:nvPr/>
        </p:nvSpPr>
        <p:spPr>
          <a:xfrm>
            <a:off x="1134670" y="5922301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SGD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와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GD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비교</a:t>
            </a:r>
          </a:p>
        </p:txBody>
      </p:sp>
      <p:pic>
        <p:nvPicPr>
          <p:cNvPr id="2050" name="Picture 2" descr="Stochastic gradient descent compared with gradient descent. | Download  Scientific Diagram">
            <a:extLst>
              <a:ext uri="{FF2B5EF4-FFF2-40B4-BE49-F238E27FC236}">
                <a16:creationId xmlns:a16="http://schemas.microsoft.com/office/drawing/2014/main" id="{E6E9EBB5-B242-47EA-A030-C30D31B1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7FDF7"/>
              </a:clrFrom>
              <a:clrTo>
                <a:srgbClr val="D7F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" y="3942772"/>
            <a:ext cx="3297495" cy="197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overview of gradient descent optimization algorithms">
            <a:extLst>
              <a:ext uri="{FF2B5EF4-FFF2-40B4-BE49-F238E27FC236}">
                <a16:creationId xmlns:a16="http://schemas.microsoft.com/office/drawing/2014/main" id="{E980947C-AFA7-4BAE-B2CC-2343298192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85" y="3941686"/>
            <a:ext cx="2556891" cy="197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3B2BC-10FB-4BA9-BDE8-489001ECCF9B}"/>
              </a:ext>
            </a:extLst>
          </p:cNvPr>
          <p:cNvSpPr txBox="1"/>
          <p:nvPr/>
        </p:nvSpPr>
        <p:spPr>
          <a:xfrm>
            <a:off x="3873575" y="5922301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지역최솟값에서의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2054" name="Picture 6" descr="Figure 2: Behavior of different methods to accelerate gradient descent on a  saddle poi… | Deep learning, Machine learning deep learning, Natural  language processing">
            <a:extLst>
              <a:ext uri="{FF2B5EF4-FFF2-40B4-BE49-F238E27FC236}">
                <a16:creationId xmlns:a16="http://schemas.microsoft.com/office/drawing/2014/main" id="{09B46784-CC70-41F3-84A1-FE3E9B9A5E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32" y="3941686"/>
            <a:ext cx="2556891" cy="197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0DA058-78EA-4220-A956-398E834210A6}"/>
              </a:ext>
            </a:extLst>
          </p:cNvPr>
          <p:cNvSpPr txBox="1"/>
          <p:nvPr/>
        </p:nvSpPr>
        <p:spPr>
          <a:xfrm>
            <a:off x="6875644" y="5922301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안장점에서의 </a:t>
            </a: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(3/6)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 + Momentum</a:t>
                </a: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기존의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 속도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(Velocity)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라는 개념을 추가하여 관성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(Momentum)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효과를 얻음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𝜸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𝜼</m:t>
                    </m:r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모델의 파라미터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세트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함수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속도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통해 바로 멈추지 않고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‘Overshooting’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하여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지역최솟값과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안장점을 통과함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대비 더 빠르고 부드럽게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Convex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최솟값을 찾을 수 있음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전역최솟값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(Global Minimum)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에서 바로 멈추거나 늦춰지지 않음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Nesterov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Accelerated Gradient (NAG)</a:t>
                </a:r>
              </a:p>
              <a:p>
                <a:pPr lvl="2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SGD+Momentum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을 변형시킨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옵티마이저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Momentum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Step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이 진행된 위치에서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Gradient Step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을 진행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전역최솟값에서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빠르게 수렴하는 효과를 얻음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DDE1C1-63DF-4837-ADCF-7158511EA688}"/>
              </a:ext>
            </a:extLst>
          </p:cNvPr>
          <p:cNvSpPr txBox="1"/>
          <p:nvPr/>
        </p:nvSpPr>
        <p:spPr>
          <a:xfrm>
            <a:off x="269703" y="5947319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 + Momentum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F8E53-9F1F-4208-AC95-76B969F83919}"/>
              </a:ext>
            </a:extLst>
          </p:cNvPr>
          <p:cNvSpPr txBox="1"/>
          <p:nvPr/>
        </p:nvSpPr>
        <p:spPr>
          <a:xfrm>
            <a:off x="232834" y="4634597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dx =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compute_gradient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= rho *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+ dx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x -=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C44D8E-A5C5-4AAF-827F-7AD9972E1EED}"/>
              </a:ext>
            </a:extLst>
          </p:cNvPr>
          <p:cNvSpPr/>
          <p:nvPr/>
        </p:nvSpPr>
        <p:spPr>
          <a:xfrm>
            <a:off x="190111" y="4465803"/>
            <a:ext cx="2320352" cy="1353250"/>
          </a:xfrm>
          <a:prstGeom prst="rect">
            <a:avLst/>
          </a:prstGeom>
          <a:noFill/>
          <a:ln>
            <a:solidFill>
              <a:srgbClr val="1D3D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9BF41-29C6-44ED-B1B0-43F6726D34D0}"/>
              </a:ext>
            </a:extLst>
          </p:cNvPr>
          <p:cNvSpPr txBox="1"/>
          <p:nvPr/>
        </p:nvSpPr>
        <p:spPr>
          <a:xfrm>
            <a:off x="3665985" y="5947319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SGD+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Momentum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NAG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1028" name="Picture 4" descr="Gradient Descent vs Adagrad vs Momentum in TensorFlow - Stack Overflow">
            <a:extLst>
              <a:ext uri="{FF2B5EF4-FFF2-40B4-BE49-F238E27FC236}">
                <a16:creationId xmlns:a16="http://schemas.microsoft.com/office/drawing/2014/main" id="{9BA3A2C3-E822-4213-9343-103800B83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"/>
          <a:stretch/>
        </p:blipFill>
        <p:spPr bwMode="auto">
          <a:xfrm>
            <a:off x="6666452" y="3507650"/>
            <a:ext cx="2320965" cy="23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80AE02-2706-48A8-998A-B9122FBDFA35}"/>
              </a:ext>
            </a:extLst>
          </p:cNvPr>
          <p:cNvSpPr txBox="1"/>
          <p:nvPr/>
        </p:nvSpPr>
        <p:spPr>
          <a:xfrm>
            <a:off x="6811271" y="5947319"/>
            <a:ext cx="203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최솟값에서의 비교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50B35F-FC18-4CBB-A29F-7FFA9D33E197}"/>
              </a:ext>
            </a:extLst>
          </p:cNvPr>
          <p:cNvGrpSpPr/>
          <p:nvPr/>
        </p:nvGrpSpPr>
        <p:grpSpPr>
          <a:xfrm>
            <a:off x="2723967" y="4464091"/>
            <a:ext cx="3848035" cy="1346420"/>
            <a:chOff x="2928242" y="4398339"/>
            <a:chExt cx="3862662" cy="1351538"/>
          </a:xfrm>
        </p:grpSpPr>
        <p:pic>
          <p:nvPicPr>
            <p:cNvPr id="15" name="Picture 2" descr="Stochastic Gradient Descent with momentum | by Vitaly Bushaev | Towards  Data Science">
              <a:extLst>
                <a:ext uri="{FF2B5EF4-FFF2-40B4-BE49-F238E27FC236}">
                  <a16:creationId xmlns:a16="http://schemas.microsoft.com/office/drawing/2014/main" id="{40FA611B-8CB2-4593-9AD1-CA23E2E0D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82"/>
            <a:stretch/>
          </p:blipFill>
          <p:spPr bwMode="auto">
            <a:xfrm>
              <a:off x="2928242" y="4398339"/>
              <a:ext cx="1486398" cy="135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Stochastic Gradient Descent with momentum | by Vitaly Bushaev | Towards  Data Science">
              <a:extLst>
                <a:ext uri="{FF2B5EF4-FFF2-40B4-BE49-F238E27FC236}">
                  <a16:creationId xmlns:a16="http://schemas.microsoft.com/office/drawing/2014/main" id="{B115B4FB-EBF2-4294-ADD0-618DE0A76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56" r="-1578"/>
            <a:stretch/>
          </p:blipFill>
          <p:spPr bwMode="auto">
            <a:xfrm>
              <a:off x="4414640" y="4398339"/>
              <a:ext cx="2376264" cy="135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028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(4/6)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Adaptive Gradient (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AdaGrad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)</a:t>
                </a: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각각의 파라미터가 변한 만큼을 학습에 반영하기 위해 고안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rad>
                      </m:den>
                    </m:f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ko-KR" i="1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모델의 파라미터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세트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함수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기울기의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제곱합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단계를 밟을수록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가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커지며 학습이 느려지는 현상 발생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Root Mean Squared Propagation (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RMSProp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)</a:t>
                </a: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동일하게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사용하지만 누적 과정에서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Decay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진행함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가 단순 누적되어 무한대로 발산하는 것을 방지함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AdaDelta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파라미터를 변화시킬 때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단위를 맞추기 위해 탄생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초기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학습률을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정의하지 않아도 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DDE1C1-63DF-4837-ADCF-7158511EA688}"/>
              </a:ext>
            </a:extLst>
          </p:cNvPr>
          <p:cNvSpPr txBox="1"/>
          <p:nvPr/>
        </p:nvSpPr>
        <p:spPr>
          <a:xfrm>
            <a:off x="2296119" y="6011339"/>
            <a:ext cx="147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AdaGrad</a:t>
            </a: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F8E53-9F1F-4208-AC95-76B969F83919}"/>
              </a:ext>
            </a:extLst>
          </p:cNvPr>
          <p:cNvSpPr txBox="1"/>
          <p:nvPr/>
        </p:nvSpPr>
        <p:spPr>
          <a:xfrm>
            <a:off x="855821" y="4772619"/>
            <a:ext cx="4360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grad_squared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dx =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compute_gradient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grad_squared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+= dx * dx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    x -=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* dx / (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np.sqrt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grad_squared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) + 1e-7)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C44D8E-A5C5-4AAF-827F-7AD9972E1EED}"/>
              </a:ext>
            </a:extLst>
          </p:cNvPr>
          <p:cNvSpPr/>
          <p:nvPr/>
        </p:nvSpPr>
        <p:spPr>
          <a:xfrm>
            <a:off x="845096" y="4581128"/>
            <a:ext cx="4381939" cy="1398645"/>
          </a:xfrm>
          <a:prstGeom prst="rect">
            <a:avLst/>
          </a:prstGeom>
          <a:noFill/>
          <a:ln>
            <a:solidFill>
              <a:srgbClr val="1D3D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9BF41-29C6-44ED-B1B0-43F6726D34D0}"/>
              </a:ext>
            </a:extLst>
          </p:cNvPr>
          <p:cNvSpPr txBox="1"/>
          <p:nvPr/>
        </p:nvSpPr>
        <p:spPr>
          <a:xfrm>
            <a:off x="6234938" y="6011339"/>
            <a:ext cx="2079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지금까지 알아본 </a:t>
            </a:r>
            <a:r>
              <a:rPr lang="ko-KR" alt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옵티마이저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2050" name="Picture 2" descr="An overview of gradient descent optimization algorithms">
            <a:extLst>
              <a:ext uri="{FF2B5EF4-FFF2-40B4-BE49-F238E27FC236}">
                <a16:creationId xmlns:a16="http://schemas.microsoft.com/office/drawing/2014/main" id="{F5F6CEA7-DA90-4304-854E-6300B6E24A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101033" cy="2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(5/6)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Adaptive Moment Estimation (Adam)</a:t>
                </a:r>
              </a:p>
              <a:p>
                <a:pPr lvl="2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SGD+Momentum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와 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RMSProp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모두 사용한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옵티마이저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 (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den>
                    </m:f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den>
                    </m:f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ko-KR" altLang="en-US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Decay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Momentum,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Adaptive Learning Rate</a:t>
                </a: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불편추정치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(Unbiased estimate)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를 통하여 초기에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에서 이동하지 못하는 것과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에서 너무 큰 스텝을 밟는 것을 방지함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SGD+Momentum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처럼 최솟값에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‘Overshooting’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하는 모습과 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RMSPorp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처럼 최솟값을 향해 궤도를 조정하는 모습을 보임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DDE1C1-63DF-4837-ADCF-7158511EA688}"/>
              </a:ext>
            </a:extLst>
          </p:cNvPr>
          <p:cNvSpPr txBox="1"/>
          <p:nvPr/>
        </p:nvSpPr>
        <p:spPr>
          <a:xfrm>
            <a:off x="2568338" y="5927256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C44D8E-A5C5-4AAF-827F-7AD9972E1EED}"/>
              </a:ext>
            </a:extLst>
          </p:cNvPr>
          <p:cNvSpPr/>
          <p:nvPr/>
        </p:nvSpPr>
        <p:spPr>
          <a:xfrm>
            <a:off x="287524" y="3753037"/>
            <a:ext cx="5818703" cy="2142654"/>
          </a:xfrm>
          <a:prstGeom prst="rect">
            <a:avLst/>
          </a:prstGeom>
          <a:noFill/>
          <a:ln>
            <a:solidFill>
              <a:srgbClr val="1D3D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8324A4-3DB7-41C9-896E-BB947C232ED2}"/>
              </a:ext>
            </a:extLst>
          </p:cNvPr>
          <p:cNvGrpSpPr/>
          <p:nvPr/>
        </p:nvGrpSpPr>
        <p:grpSpPr>
          <a:xfrm>
            <a:off x="326887" y="3947201"/>
            <a:ext cx="5739977" cy="1754326"/>
            <a:chOff x="324310" y="3947201"/>
            <a:chExt cx="5739977" cy="17543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EF8E53-9F1F-4208-AC95-76B969F83919}"/>
                </a:ext>
              </a:extLst>
            </p:cNvPr>
            <p:cNvSpPr txBox="1"/>
            <p:nvPr/>
          </p:nvSpPr>
          <p:spPr>
            <a:xfrm>
              <a:off x="324310" y="3947201"/>
              <a:ext cx="511069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first_moment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</a:p>
            <a:p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while True: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dx =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compute_gradient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(x)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first_moment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beta1 *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first_moment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+ (1 – beta1) * dx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beta1 *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+ (1 – beta2) * dx * dx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first_unbias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first_moment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/ (1 – beta1 ** t)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second_unbias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second_moment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/ (1 – beta2 ** t)</a:t>
              </a:r>
            </a:p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   x -=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learning_rate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* first 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unbias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 / (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np.sqrt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second_unbias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) + 1e-7))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3E2AC0-877A-47F8-B15F-A6D00013D93E}"/>
                </a:ext>
              </a:extLst>
            </p:cNvPr>
            <p:cNvSpPr/>
            <p:nvPr/>
          </p:nvSpPr>
          <p:spPr>
            <a:xfrm>
              <a:off x="556863" y="4739670"/>
              <a:ext cx="3962561" cy="157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5CE5D2-CD4A-4B01-9D0D-9CD1B1CB8948}"/>
                </a:ext>
              </a:extLst>
            </p:cNvPr>
            <p:cNvSpPr/>
            <p:nvPr/>
          </p:nvSpPr>
          <p:spPr>
            <a:xfrm>
              <a:off x="556863" y="4927630"/>
              <a:ext cx="4754649" cy="1727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7C6734-2D45-43F2-AA85-863817258EC5}"/>
                </a:ext>
              </a:extLst>
            </p:cNvPr>
            <p:cNvSpPr/>
            <p:nvPr/>
          </p:nvSpPr>
          <p:spPr>
            <a:xfrm>
              <a:off x="556863" y="5125750"/>
              <a:ext cx="3674529" cy="34036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B36D94-4FBB-471A-BAC0-CAB874224504}"/>
                </a:ext>
              </a:extLst>
            </p:cNvPr>
            <p:cNvSpPr/>
            <p:nvPr/>
          </p:nvSpPr>
          <p:spPr>
            <a:xfrm>
              <a:off x="556863" y="5491510"/>
              <a:ext cx="4766977" cy="1778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E55B7-BC50-4522-95A8-9765577D4956}"/>
                </a:ext>
              </a:extLst>
            </p:cNvPr>
            <p:cNvSpPr txBox="1"/>
            <p:nvPr/>
          </p:nvSpPr>
          <p:spPr>
            <a:xfrm>
              <a:off x="3734486" y="4523434"/>
              <a:ext cx="8691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Momentum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0089BB-6428-4399-B117-A2142CF0C8DA}"/>
                </a:ext>
              </a:extLst>
            </p:cNvPr>
            <p:cNvSpPr txBox="1"/>
            <p:nvPr/>
          </p:nvSpPr>
          <p:spPr>
            <a:xfrm>
              <a:off x="4219201" y="5178607"/>
              <a:ext cx="11368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 Correction</a:t>
              </a:r>
              <a:endParaRPr lang="ko-KR" alt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DCBFE1-C28C-46D3-8115-93651E07BB53}"/>
                </a:ext>
              </a:extLst>
            </p:cNvPr>
            <p:cNvSpPr txBox="1"/>
            <p:nvPr/>
          </p:nvSpPr>
          <p:spPr>
            <a:xfrm>
              <a:off x="5302540" y="4879529"/>
              <a:ext cx="7617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RMSProp</a:t>
              </a:r>
              <a:endParaRPr lang="ko-KR" alt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BE843F-BBFF-4306-B358-8D652818E812}"/>
              </a:ext>
            </a:extLst>
          </p:cNvPr>
          <p:cNvSpPr txBox="1"/>
          <p:nvPr/>
        </p:nvSpPr>
        <p:spPr>
          <a:xfrm>
            <a:off x="7067322" y="5927256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22" name="Picture 2" descr="Adam Optimizer (Adaptive Moment Estimation)">
            <a:extLst>
              <a:ext uri="{FF2B5EF4-FFF2-40B4-BE49-F238E27FC236}">
                <a16:creationId xmlns:a16="http://schemas.microsoft.com/office/drawing/2014/main" id="{3A686D12-70F6-4D1F-A041-F40A6B80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" b="3629"/>
          <a:stretch/>
        </p:blipFill>
        <p:spPr bwMode="auto">
          <a:xfrm>
            <a:off x="6419590" y="3753036"/>
            <a:ext cx="2251175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Optimizer (6/6)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Second-Order Optimization</a:t>
                </a: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뉴턴의 방법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(Newton’s method)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인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2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차 테일러 근사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(quadratic approximation)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 기반한 방법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2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번 미분하여 이차곡선의 최솟값을 찾아서 이동함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헤시안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행렬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(Hessian matrix)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을 이용하여 연산 진행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행렬 연산 시 많은 메모리를 사용함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Limited Memory 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Broyden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-Fletcher-Goldfarb-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Shanno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algorithm (L-BFGS)</a:t>
                </a:r>
              </a:p>
              <a:p>
                <a:pPr lvl="2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헤시안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행렬을 근사하여 연산에 필요한 메모리를 줄임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Non-Convex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문제를 해결하는데 적합하지 않음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Full Batch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가 가능할 때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사용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(Stochastic Case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 적합하지 않음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)</a:t>
                </a:r>
              </a:p>
              <a:p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조정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</a:t>
                </a:r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Leanring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rate decay)</a:t>
                </a: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모든 최적화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알고리즘은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학습률이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존재함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학습을 진행하며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조정하여 학습을 개선하는 방법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Exponential decay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𝒌𝒕</m:t>
                        </m:r>
                      </m:sup>
                    </m:sSup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1/t decay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i="1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𝒌𝒕</m:t>
                        </m:r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1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기존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decay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상수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iteration number)</a:t>
                </a: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S231n Convolutional Neural Networks for Visual Recognition">
            <a:extLst>
              <a:ext uri="{FF2B5EF4-FFF2-40B4-BE49-F238E27FC236}">
                <a16:creationId xmlns:a16="http://schemas.microsoft.com/office/drawing/2014/main" id="{48BBE2BD-9061-46A7-80F6-ECFE309F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3844341"/>
            <a:ext cx="2411673" cy="217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22AB72-6373-4C72-B1D4-D5611EBD42A8}"/>
              </a:ext>
            </a:extLst>
          </p:cNvPr>
          <p:cNvSpPr txBox="1"/>
          <p:nvPr/>
        </p:nvSpPr>
        <p:spPr>
          <a:xfrm>
            <a:off x="7476299" y="5927551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학습률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Beyond Training Error(1/2)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모델 앙상블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(Model Ensembles)</a:t>
                </a: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독립적으로 학습한 모델들의 결과값을 시험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(Test)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단계에서 평균으로 이용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모델의 개수와 종류가 증가할수록 효과가 증가함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 도중 중간 모델들을 저장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(Snapshots)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하고 앙상블로 사용하여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학습률의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변동을 완화하기도 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규제화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(Regularization)</a:t>
                </a:r>
              </a:p>
              <a:p>
                <a:pPr lvl="1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함수에 항 추가하기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(Loss)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을 줄이는데 기여하지 못하는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  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모수를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0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또는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0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에 가까운 값으로 제한함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ko-KR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손실 함수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: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추가 항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L2 Regularization (Lasso)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:r>
                  <a:rPr lang="ko-KR" altLang="en-US" b="1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경사하강법에서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사용할 경우</a:t>
                </a: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모든 가중치가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marL="1828800" lvl="4" indent="0">
                  <a:buNone/>
                </a:pP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    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선형적으로</a:t>
                </a:r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Decay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하는 것을 의미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4"/>
                <a:r>
                  <a:rPr lang="en-US" altLang="ko-KR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Neural Networks</a:t>
                </a:r>
                <a:r>
                  <a:rPr lang="ko-KR" altLang="en-US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와 어울리지 않음</a:t>
                </a:r>
              </a:p>
              <a:p>
                <a:pPr lvl="3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L1 Regularization (Ridge)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b="1" i="1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Elastic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Net(L1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+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L2)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: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/>
                          <m:e>
                            <m:r>
                              <a:rPr lang="ko-KR" altLang="en-US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𝜷</m:t>
                            </m:r>
                            <m:sSubSup>
                              <m:sSubSupPr>
                                <m:ctrlP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1" i="1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0D76DE93-FB66-4DA3-88B1-5BAE1E285911}"/>
              </a:ext>
            </a:extLst>
          </p:cNvPr>
          <p:cNvSpPr/>
          <p:nvPr/>
        </p:nvSpPr>
        <p:spPr>
          <a:xfrm>
            <a:off x="2190212" y="3634740"/>
            <a:ext cx="612068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Snapshot Ensemble with SGDR - jsideas">
            <a:extLst>
              <a:ext uri="{FF2B5EF4-FFF2-40B4-BE49-F238E27FC236}">
                <a16:creationId xmlns:a16="http://schemas.microsoft.com/office/drawing/2014/main" id="{12B92C1C-BBEC-4C7C-B1B4-27AA84250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5200" r="4828" b="24584"/>
          <a:stretch/>
        </p:blipFill>
        <p:spPr bwMode="auto">
          <a:xfrm>
            <a:off x="5314370" y="2284467"/>
            <a:ext cx="3689374" cy="15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D2DDF8-DA26-4F0D-AC81-0A806AF2A5EB}"/>
              </a:ext>
            </a:extLst>
          </p:cNvPr>
          <p:cNvSpPr txBox="1"/>
          <p:nvPr/>
        </p:nvSpPr>
        <p:spPr>
          <a:xfrm>
            <a:off x="6404684" y="3793757"/>
            <a:ext cx="150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SGD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와 앙상블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92880-71A5-437B-8CC7-8AE4D80335B8}"/>
              </a:ext>
            </a:extLst>
          </p:cNvPr>
          <p:cNvSpPr txBox="1"/>
          <p:nvPr/>
        </p:nvSpPr>
        <p:spPr>
          <a:xfrm>
            <a:off x="6722800" y="5806108"/>
            <a:ext cx="1627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모델의 정확도와 </a:t>
            </a: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손실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1028" name="Picture 4" descr="Accuracy and loss for training and validation | Download Scientific Diagram">
            <a:extLst>
              <a:ext uri="{FF2B5EF4-FFF2-40B4-BE49-F238E27FC236}">
                <a16:creationId xmlns:a16="http://schemas.microsoft.com/office/drawing/2014/main" id="{B333AA6D-4341-423E-AD03-FC1F62C4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18" y="4329203"/>
            <a:ext cx="3093122" cy="15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3C4BE2-4DEA-482A-9366-5C38CD7007EB}"/>
              </a:ext>
            </a:extLst>
          </p:cNvPr>
          <p:cNvCxnSpPr>
            <a:cxnSpLocks/>
          </p:cNvCxnSpPr>
          <p:nvPr/>
        </p:nvCxnSpPr>
        <p:spPr>
          <a:xfrm>
            <a:off x="7236296" y="4560585"/>
            <a:ext cx="0" cy="49411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1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Beyond Training Error(2/2)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</p:spPr>
            <p:txBody>
              <a:bodyPr/>
              <a:lstStyle/>
              <a:p>
                <a:pPr lvl="1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드롭아웃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(Dropout)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 확률로 임의의 뉴런의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Activation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을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0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으로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만듦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드롭아웃의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장점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변수간의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상호작용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(Co-adaptation)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하는 것을 막음으로써 과적합을 방지함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랜덤으로 </a:t>
                </a:r>
                <a:r>
                  <a:rPr lang="ko-KR" altLang="en-US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드롭아웃하여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단일 모델로 앙상블 효과를 가짐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Data Augmentation</a:t>
                </a:r>
              </a:p>
              <a:p>
                <a:pPr lvl="2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학습 시 데이터를 무작위 변형시켜 이용함으로써 규제화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효과를 얻음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3"/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좌우반전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(Horizontal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Flips),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자르기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(Crop),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스케일링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(Scaling), Color Jittering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등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DropConnect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Activation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이 아닌 가중치 행렬을 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0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으로 만듦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  <a:p>
                <a:pPr lvl="1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Fractional Max Pooling</a:t>
                </a:r>
              </a:p>
              <a:p>
                <a:pPr lvl="2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pooling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연산을 차례로 실행하는 것이 아닌</a:t>
                </a:r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임의의 지역에서 연산을 실행함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42F2DCD5-F167-4119-97EF-1249D244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263" y="1042226"/>
                <a:ext cx="8229600" cy="5220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Dropout explained and implementation in Tensorflow – Lipman's Artificial  Intelligence Directory">
            <a:extLst>
              <a:ext uri="{FF2B5EF4-FFF2-40B4-BE49-F238E27FC236}">
                <a16:creationId xmlns:a16="http://schemas.microsoft.com/office/drawing/2014/main" id="{DC85B7EE-4C9F-47E8-B889-3B6DC0E1C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7783" r="7881" b="10712"/>
          <a:stretch/>
        </p:blipFill>
        <p:spPr bwMode="auto">
          <a:xfrm>
            <a:off x="520749" y="4437112"/>
            <a:ext cx="3303786" cy="15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B4ADDB-6B66-42C2-8610-91962B5334DF}"/>
              </a:ext>
            </a:extLst>
          </p:cNvPr>
          <p:cNvSpPr txBox="1"/>
          <p:nvPr/>
        </p:nvSpPr>
        <p:spPr>
          <a:xfrm>
            <a:off x="759435" y="6050574"/>
            <a:ext cx="28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Fully Connected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네트워크와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드롭아웃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E77DC-4ED8-456A-9898-2B170663EAA5}"/>
              </a:ext>
            </a:extLst>
          </p:cNvPr>
          <p:cNvSpPr txBox="1"/>
          <p:nvPr/>
        </p:nvSpPr>
        <p:spPr>
          <a:xfrm>
            <a:off x="4993734" y="6050574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자르기의 예시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8C061D-C1F8-4A8B-BB31-938047B88EAA}"/>
              </a:ext>
            </a:extLst>
          </p:cNvPr>
          <p:cNvGrpSpPr/>
          <p:nvPr/>
        </p:nvGrpSpPr>
        <p:grpSpPr>
          <a:xfrm>
            <a:off x="4323182" y="4434954"/>
            <a:ext cx="2473146" cy="1599768"/>
            <a:chOff x="4103949" y="4434954"/>
            <a:chExt cx="2473146" cy="1599768"/>
          </a:xfrm>
        </p:grpSpPr>
        <p:pic>
          <p:nvPicPr>
            <p:cNvPr id="11" name="Picture 6" descr="Coronavirus: Cat owners fear pets will make them sick - BBC News">
              <a:extLst>
                <a:ext uri="{FF2B5EF4-FFF2-40B4-BE49-F238E27FC236}">
                  <a16:creationId xmlns:a16="http://schemas.microsoft.com/office/drawing/2014/main" id="{B1928D8F-A580-4E74-88F0-A9F71A55AB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3" r="35016"/>
            <a:stretch/>
          </p:blipFill>
          <p:spPr bwMode="auto">
            <a:xfrm>
              <a:off x="4103949" y="4434954"/>
              <a:ext cx="1188570" cy="159976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Coronavirus: Cat owners fear pets will make them sick - BBC News">
              <a:extLst>
                <a:ext uri="{FF2B5EF4-FFF2-40B4-BE49-F238E27FC236}">
                  <a16:creationId xmlns:a16="http://schemas.microsoft.com/office/drawing/2014/main" id="{95818CDF-24CD-4439-9825-D471D4761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3" r="35016" b="51875"/>
            <a:stretch/>
          </p:blipFill>
          <p:spPr bwMode="auto">
            <a:xfrm>
              <a:off x="5388525" y="4434954"/>
              <a:ext cx="1188570" cy="7698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oronavirus: Cat owners fear pets will make them sick - BBC News">
              <a:extLst>
                <a:ext uri="{FF2B5EF4-FFF2-40B4-BE49-F238E27FC236}">
                  <a16:creationId xmlns:a16="http://schemas.microsoft.com/office/drawing/2014/main" id="{5ACD9D1E-6151-4DE9-BA02-D5E67720FB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3" t="51717" r="35016" b="159"/>
            <a:stretch/>
          </p:blipFill>
          <p:spPr bwMode="auto">
            <a:xfrm>
              <a:off x="5388525" y="5264844"/>
              <a:ext cx="1188570" cy="7698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8" descr="Deep Learning">
            <a:extLst>
              <a:ext uri="{FF2B5EF4-FFF2-40B4-BE49-F238E27FC236}">
                <a16:creationId xmlns:a16="http://schemas.microsoft.com/office/drawing/2014/main" id="{54749CCE-92AF-4D6B-8CF0-84374BCD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2" r="85"/>
          <a:stretch/>
        </p:blipFill>
        <p:spPr bwMode="auto">
          <a:xfrm>
            <a:off x="7163905" y="4434954"/>
            <a:ext cx="1461630" cy="15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31A354-5DE8-4B45-80D0-4154EB92D3E1}"/>
              </a:ext>
            </a:extLst>
          </p:cNvPr>
          <p:cNvSpPr txBox="1"/>
          <p:nvPr/>
        </p:nvSpPr>
        <p:spPr>
          <a:xfrm>
            <a:off x="7315074" y="605057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DropConnect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31132</TotalTime>
  <Words>1157</Words>
  <Application>Microsoft Office PowerPoint</Application>
  <PresentationFormat>화면 슬라이드 쇼(4:3)</PresentationFormat>
  <Paragraphs>154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Training Neural Networks 2 (Optimizer)</vt:lpstr>
      <vt:lpstr>Optimizer (1/6)</vt:lpstr>
      <vt:lpstr>Optimizer (2/6)</vt:lpstr>
      <vt:lpstr>Optimizer (3/6)</vt:lpstr>
      <vt:lpstr>Optimizer (4/6)</vt:lpstr>
      <vt:lpstr>Optimizer (5/6)</vt:lpstr>
      <vt:lpstr>Optimizer (6/6)</vt:lpstr>
      <vt:lpstr>Beyond Training Error(1/2)</vt:lpstr>
      <vt:lpstr>Beyond Training Error(2/2)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황 지상</cp:lastModifiedBy>
  <cp:revision>606</cp:revision>
  <cp:lastPrinted>2019-01-09T04:55:21Z</cp:lastPrinted>
  <dcterms:created xsi:type="dcterms:W3CDTF">2014-03-28T01:54:29Z</dcterms:created>
  <dcterms:modified xsi:type="dcterms:W3CDTF">2021-07-21T04:24:26Z</dcterms:modified>
</cp:coreProperties>
</file>