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70" r:id="rId3"/>
    <p:sldId id="268" r:id="rId4"/>
    <p:sldId id="280" r:id="rId5"/>
    <p:sldId id="271" r:id="rId6"/>
    <p:sldId id="277" r:id="rId7"/>
    <p:sldId id="278" r:id="rId8"/>
    <p:sldId id="281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DA1113-1D56-49F3-A0EB-81A350DCC308}">
          <p14:sldIdLst>
            <p14:sldId id="256"/>
            <p14:sldId id="270"/>
            <p14:sldId id="268"/>
            <p14:sldId id="280"/>
            <p14:sldId id="271"/>
            <p14:sldId id="277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224" autoAdjust="0"/>
  </p:normalViewPr>
  <p:slideViewPr>
    <p:cSldViewPr>
      <p:cViewPr varScale="1">
        <p:scale>
          <a:sx n="116" d="100"/>
          <a:sy n="116" d="100"/>
        </p:scale>
        <p:origin x="1404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1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9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0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2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Generative</a:t>
            </a:r>
            <a:r>
              <a:rPr lang="ko-KR" altLang="en-US" sz="2800" dirty="0"/>
              <a:t> </a:t>
            </a:r>
            <a:r>
              <a:rPr lang="en-US" altLang="ko-KR" sz="2800" dirty="0"/>
              <a:t>Adversarial Network</a:t>
            </a:r>
            <a:br>
              <a:rPr lang="en-US" altLang="ko-KR" sz="2800" dirty="0"/>
            </a:br>
            <a:r>
              <a:rPr lang="en-US" altLang="ko-KR" sz="2800" dirty="0"/>
              <a:t>(GAN)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Tae-</a:t>
            </a:r>
            <a:r>
              <a:rPr lang="en-US" altLang="ko-KR" dirty="0" err="1">
                <a:latin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</a:rPr>
              <a:t> Woo</a:t>
            </a:r>
          </a:p>
          <a:p>
            <a:pPr>
              <a:defRPr lang="ko-KR" altLang="en-US"/>
            </a:pPr>
            <a:r>
              <a:rPr lang="en-US" altLang="ko-KR" dirty="0"/>
              <a:t>Jul. 22,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지도 학습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데이터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특징 벡터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 및 라벨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모두 주어짐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목적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로 매핑하는 최적 함수 학습</a:t>
                </a:r>
                <a:endParaRPr lang="en-US" altLang="ko-KR" dirty="0"/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예시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분류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회귀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, </a:t>
                </a:r>
                <a:r>
                  <a:rPr lang="ko-KR" altLang="en-US" dirty="0"/>
                  <a:t>물체 인식 등</a:t>
                </a:r>
                <a:endParaRPr lang="en-US" altLang="ko-KR" dirty="0"/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장점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사람이 </a:t>
                </a:r>
                <a:r>
                  <a:rPr lang="ko-KR" altLang="en-US" dirty="0" err="1"/>
                  <a:t>목표값에</a:t>
                </a:r>
                <a:r>
                  <a:rPr lang="ko-KR" altLang="en-US" dirty="0"/>
                  <a:t> 개입하여 정확도 높음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비지도 학습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데이터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특징 벡터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 주어지나 라벨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주어지지 않음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목적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에 숨겨진 정보 학습</a:t>
                </a:r>
                <a:endParaRPr lang="en-US" altLang="ko-KR" dirty="0"/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예시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군집화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차원 축소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, 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생성 모델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장점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저렴한 데이터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 err="1">
                    <a:latin typeface="Arial" panose="020B0604020202020204" pitchFamily="34" charset="0"/>
                  </a:rPr>
                  <a:t>라벨링</a:t>
                </a:r>
                <a:r>
                  <a:rPr lang="ko-KR" altLang="en-US" dirty="0">
                    <a:latin typeface="Arial" panose="020B0604020202020204" pitchFamily="34" charset="0"/>
                  </a:rPr>
                  <a:t> 비용 불필요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+mn-cs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2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7E88E-C7A0-4A86-AC4A-B88E22D80AD3}"/>
              </a:ext>
            </a:extLst>
          </p:cNvPr>
          <p:cNvSpPr txBox="1"/>
          <p:nvPr/>
        </p:nvSpPr>
        <p:spPr>
          <a:xfrm>
            <a:off x="5148063" y="2581503"/>
            <a:ext cx="391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지도 학습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C9802-F4AF-4DC8-91AC-E7BCF622ACD0}"/>
              </a:ext>
            </a:extLst>
          </p:cNvPr>
          <p:cNvSpPr txBox="1"/>
          <p:nvPr/>
        </p:nvSpPr>
        <p:spPr>
          <a:xfrm>
            <a:off x="4568563" y="6075532"/>
            <a:ext cx="1731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비지도 학습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Clustering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52C6C-5CFE-42CA-86FD-598836D478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3" y="1223084"/>
            <a:ext cx="3918169" cy="1358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8BDBEE-059B-4923-AD77-99804D27D4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2712" y="2824113"/>
            <a:ext cx="2183379" cy="1358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1EE464-BC77-4808-84D7-D695D9A55439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3" y="2824113"/>
            <a:ext cx="1824649" cy="13584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54C8F8-D096-47B1-A463-403B1F419F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8563" y="4425140"/>
            <a:ext cx="1731629" cy="1650392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92F76CC5-9E44-4CD4-922A-BB8CF77D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ko-KR" altLang="en-US" dirty="0"/>
              <a:t>학습의 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AC27C-707E-40CB-8D45-0EC50284C4D6}"/>
              </a:ext>
            </a:extLst>
          </p:cNvPr>
          <p:cNvSpPr txBox="1"/>
          <p:nvPr/>
        </p:nvSpPr>
        <p:spPr>
          <a:xfrm>
            <a:off x="5148063" y="4182531"/>
            <a:ext cx="18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지도 학습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747D9-4353-484F-B9D8-FB4FBDE67636}"/>
              </a:ext>
            </a:extLst>
          </p:cNvPr>
          <p:cNvSpPr txBox="1"/>
          <p:nvPr/>
        </p:nvSpPr>
        <p:spPr>
          <a:xfrm>
            <a:off x="6972712" y="4178919"/>
            <a:ext cx="2171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지도 학습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A845B-FA26-4C13-B503-EC1FCBEF004B}"/>
              </a:ext>
            </a:extLst>
          </p:cNvPr>
          <p:cNvSpPr txBox="1"/>
          <p:nvPr/>
        </p:nvSpPr>
        <p:spPr>
          <a:xfrm>
            <a:off x="6300191" y="6071920"/>
            <a:ext cx="2766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비지도 학습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Dimension reduction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04C71-9917-4B4B-849D-F2C41DDC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25140"/>
            <a:ext cx="2766040" cy="16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개념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이미지의 분포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이미지 데이터는 다차원 특징 공간에서 한 점으로 표현 가능</a:t>
            </a:r>
            <a:endParaRPr lang="en-US" altLang="ko-KR" dirty="0"/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이미지의 분포를 근사하는 모델 학습 가능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itchFamily="34" charset="0"/>
              </a:rPr>
              <a:t>모델은 이미지의 통계적 분포에 대해 수치적 표현 가능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다변수</a:t>
            </a: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</a:rPr>
              <a:t> 확률분포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정의</a:t>
            </a:r>
            <a:endParaRPr lang="en-US" altLang="ko-KR" dirty="0">
              <a:latin typeface="Arial" panose="020B0604020202020204" pitchFamily="34" charset="0"/>
            </a:endParaRPr>
          </a:p>
          <a:p>
            <a:pPr lvl="2"/>
            <a:r>
              <a:rPr lang="ko-KR" altLang="en-US" dirty="0"/>
              <a:t>이미지의 다양한 특징들이 각각의 확률 변수가 되는 분포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응용</a:t>
            </a:r>
            <a:endParaRPr lang="en-US" altLang="ko-KR" dirty="0">
              <a:latin typeface="Arial" panose="020B0604020202020204" pitchFamily="34" charset="0"/>
            </a:endParaRPr>
          </a:p>
          <a:p>
            <a:pPr lvl="2"/>
            <a:r>
              <a:rPr lang="ko-KR" altLang="en-US" dirty="0"/>
              <a:t>이미지의 특징에 대해 학습한 </a:t>
            </a:r>
            <a:r>
              <a:rPr lang="ko-KR" altLang="en-US" dirty="0" err="1"/>
              <a:t>다변수</a:t>
            </a:r>
            <a:r>
              <a:rPr lang="ko-KR" altLang="en-US" dirty="0"/>
              <a:t> 확률분포에서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샘플링을 통해 없는 이미지 생성 가능</a:t>
            </a:r>
            <a:endParaRPr lang="en-US" altLang="ko-KR" dirty="0"/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itchFamily="34" charset="0"/>
              </a:rPr>
              <a:t>생성 모델 아이디어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확률 분포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6732240" y="3780816"/>
            <a:ext cx="2321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얼굴의 평균치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7CC502-0D75-4029-92C6-AFDAE9ED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2240" y="1067220"/>
            <a:ext cx="2321632" cy="27135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ADF5712-1FCD-4FF3-BE7D-B5A820F600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5643" y="4489800"/>
            <a:ext cx="4088229" cy="15374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1B5BD6-D9F0-4B46-9457-6B944DA22397}"/>
              </a:ext>
            </a:extLst>
          </p:cNvPr>
          <p:cNvSpPr txBox="1"/>
          <p:nvPr/>
        </p:nvSpPr>
        <p:spPr>
          <a:xfrm>
            <a:off x="4965643" y="6027276"/>
            <a:ext cx="4088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다변수</a:t>
            </a:r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확률분포를 이용한 생성 모델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36E968-8251-43EC-9FD1-9ED92D3418F0}"/>
              </a:ext>
            </a:extLst>
          </p:cNvPr>
          <p:cNvSpPr txBox="1"/>
          <p:nvPr/>
        </p:nvSpPr>
        <p:spPr>
          <a:xfrm>
            <a:off x="1041684" y="6027276"/>
            <a:ext cx="3694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생성 모델의 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다변수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확률분포 학습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C6400-3153-4DB1-B247-319842E618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684" y="4489799"/>
            <a:ext cx="3694109" cy="15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개념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아이디어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생성자와 식별자의 대립을 통한 성능 개선</a:t>
                </a:r>
                <a:endParaRPr lang="en-US" altLang="ko-KR" dirty="0"/>
              </a:p>
              <a:p>
                <a:pPr lvl="3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ex) </a:t>
                </a:r>
                <a:r>
                  <a:rPr lang="ko-KR" altLang="en-US" dirty="0">
                    <a:latin typeface="Arial" panose="020B0604020202020204" pitchFamily="34" charset="0"/>
                  </a:rPr>
                  <a:t>위조지폐범 </a:t>
                </a:r>
                <a:r>
                  <a:rPr lang="en-US" altLang="ko-KR" dirty="0">
                    <a:latin typeface="Arial" panose="020B0604020202020204" pitchFamily="34" charset="0"/>
                  </a:rPr>
                  <a:t>vs </a:t>
                </a:r>
                <a:r>
                  <a:rPr lang="ko-KR" altLang="en-US" dirty="0">
                    <a:latin typeface="Arial" panose="020B0604020202020204" pitchFamily="34" charset="0"/>
                  </a:rPr>
                  <a:t>경찰 대립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Arial" pitchFamily="34" charset="0"/>
                  </a:rPr>
                  <a:t>적용 방법</a:t>
                </a:r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Arial" pitchFamily="34" charset="0"/>
                </a:endParaRPr>
              </a:p>
              <a:p>
                <a:pPr lvl="2"/>
                <a:r>
                  <a:rPr lang="ko-KR" altLang="en-US" dirty="0"/>
                  <a:t>랜덤 노이즈에서 샘플 추출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학습된 분포로 변환하는 함수로 데이터 생성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 err="1">
                    <a:latin typeface="Arial" panose="020B0604020202020204" pitchFamily="34" charset="0"/>
                  </a:rPr>
                  <a:t>뉴럴</a:t>
                </a:r>
                <a:r>
                  <a:rPr lang="ko-KR" altLang="en-US" dirty="0">
                    <a:latin typeface="Arial" panose="020B0604020202020204" pitchFamily="34" charset="0"/>
                  </a:rPr>
                  <a:t> 네트워크를 통한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변환 함수 학습</a:t>
                </a:r>
                <a:endParaRPr lang="en-US" altLang="ko-KR" dirty="0"/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적대적 모델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생성자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ko-KR" altLang="en-US" dirty="0" err="1"/>
                  <a:t>뉴럴</a:t>
                </a:r>
                <a:r>
                  <a:rPr lang="ko-KR" altLang="en-US" dirty="0"/>
                  <a:t> 네트워크 모델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역할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의 분포 학습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랜덤 노이즈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를 통해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식별자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 err="1"/>
                  <a:t>뉴럴</a:t>
                </a:r>
                <a:r>
                  <a:rPr lang="ko-KR" altLang="en-US" dirty="0"/>
                  <a:t> 네트워크 모델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역할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lvl="3">
                  <a:defRPr/>
                </a:pPr>
                <a:r>
                  <a:rPr lang="ko-KR" altLang="en-US" dirty="0"/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와 생성된 샘플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구분</a:t>
                </a:r>
                <a:endParaRPr lang="en-US" altLang="ko-KR" dirty="0"/>
              </a:p>
              <a:p>
                <a:pPr lvl="3"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주어진 데이터의 샘플에</a:t>
                </a:r>
                <a:r>
                  <a:rPr kumimoji="0" lang="en-US" altLang="ko-KR" sz="1300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300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대해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,</a:t>
                </a:r>
                <a:endParaRPr lang="en-US" altLang="ko-KR" dirty="0"/>
              </a:p>
              <a:p>
                <a:pPr marL="1371600" lvl="3" indent="0">
                  <a:buNone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  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생성된 데이터의 샘플에 대해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lang="ko-KR" altLang="en-US" dirty="0"/>
                  <a:t>출력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2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(1/5)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5305402" y="2978811"/>
            <a:ext cx="3838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알고리즘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86429-E8CA-4ABE-AC77-18F27FF5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5402" y="1556792"/>
            <a:ext cx="3842949" cy="14220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F2C4F3-4E59-4975-9010-0018496E9E46}"/>
              </a:ext>
            </a:extLst>
          </p:cNvPr>
          <p:cNvSpPr txBox="1"/>
          <p:nvPr/>
        </p:nvSpPr>
        <p:spPr>
          <a:xfrm>
            <a:off x="4421146" y="5561531"/>
            <a:ext cx="4722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수렴 과정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C1DBD8-C07B-4F1F-B91E-E60F0375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1145" y="3632969"/>
            <a:ext cx="4722855" cy="19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목적 함수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수식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</m:d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func>
                      </m:e>
                    </m:func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3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/>
                  <a:t>의 분포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랜덤 노이즈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dirty="0"/>
                  <a:t>의 분포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목적 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dirty="0"/>
                  <a:t>를 최대로 하는 식별자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학습</a:t>
                </a:r>
                <a:endParaRPr lang="en-US" altLang="ko-KR" dirty="0"/>
              </a:p>
              <a:p>
                <a:pPr lvl="3">
                  <a:defRPr/>
                </a:pPr>
                <a:r>
                  <a:rPr lang="ko-KR" altLang="en-US" dirty="0"/>
                  <a:t>목적 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dirty="0"/>
                  <a:t>를 최소로 하는 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학습</a:t>
                </a:r>
                <a:endParaRPr lang="en-US" altLang="ko-KR" dirty="0"/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lang="ko-KR" altLang="en-US" dirty="0">
                    <a:solidFill>
                      <a:srgbClr val="0070C0"/>
                    </a:solidFill>
                  </a:rPr>
                  <a:t>모델 별 목적 함수 업데이트</a:t>
                </a:r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Arial" pitchFamily="34" charset="0"/>
                </a:endParaRPr>
              </a:p>
              <a:p>
                <a:pPr lvl="2"/>
                <a:r>
                  <a:rPr lang="ko-KR" altLang="en-US" dirty="0"/>
                  <a:t>식별자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altLang="ko-KR" b="1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lim>
                        </m:limLow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𝒅𝒂𝒕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lvl="2"/>
                <a:r>
                  <a:rPr lang="ko-KR" altLang="en-US" dirty="0"/>
                  <a:t>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ko-KR" b="1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lim>
                        </m:limLow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실용적인 학습을 위한 목적 함수 개선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이론적 검토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Arial" pitchFamily="34" charset="0"/>
                  </a:rPr>
                  <a:t>전역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Arial" pitchFamily="34" charset="0"/>
                  </a:rPr>
                  <a:t>최적점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Arial" pitchFamily="34" charset="0"/>
                  </a:rPr>
                  <a:t>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존재 여부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8A008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8A008A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8A008A"/>
                    </a:solidFill>
                  </a:rPr>
                  <a:t>에서 전역 </a:t>
                </a:r>
                <a:r>
                  <a:rPr lang="ko-KR" altLang="en-US" dirty="0" err="1">
                    <a:solidFill>
                      <a:srgbClr val="8A008A"/>
                    </a:solidFill>
                  </a:rPr>
                  <a:t>최적점</a:t>
                </a:r>
                <a:r>
                  <a:rPr lang="ko-KR" altLang="en-US" dirty="0">
                    <a:solidFill>
                      <a:srgbClr val="8A008A"/>
                    </a:solidFill>
                  </a:rPr>
                  <a:t> 존재</a:t>
                </a:r>
                <a:endParaRPr lang="en-US" altLang="ko-KR" dirty="0">
                  <a:solidFill>
                    <a:srgbClr val="8A008A"/>
                  </a:solidFill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254061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의 분포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Arial" pitchFamily="34" charset="0"/>
                  </a:rPr>
                  <a:t>수렴 가능 여부</a:t>
                </a:r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dirty="0"/>
                  <a:t>인 전역 최적점으로 수렴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(2/5)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6696238" y="3675300"/>
            <a:ext cx="2447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목적 함수 그래프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Learn.AI: [GAN] 적대적 학습">
            <a:extLst>
              <a:ext uri="{FF2B5EF4-FFF2-40B4-BE49-F238E27FC236}">
                <a16:creationId xmlns:a16="http://schemas.microsoft.com/office/drawing/2014/main" id="{EEAEC37A-F647-4F89-845C-88DF906E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7" y="2062313"/>
            <a:ext cx="2447764" cy="16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97DBE0-8A11-455A-9682-F3D04FCE87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5976" y="4777151"/>
            <a:ext cx="4788024" cy="11001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1B04BD-CBD1-4346-975E-1F43D83DA6A8}"/>
              </a:ext>
            </a:extLst>
          </p:cNvPr>
          <p:cNvSpPr txBox="1"/>
          <p:nvPr/>
        </p:nvSpPr>
        <p:spPr>
          <a:xfrm>
            <a:off x="4355976" y="5877272"/>
            <a:ext cx="4788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학습 방법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증명 </a:t>
                </a:r>
                <a:r>
                  <a:rPr lang="en-US" altLang="ko-KR" dirty="0">
                    <a:latin typeface="Arial" panose="020B0604020202020204" pitchFamily="34" charset="0"/>
                  </a:rPr>
                  <a:t>1</a:t>
                </a: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전역 </a:t>
                </a:r>
                <a:r>
                  <a:rPr lang="ko-KR" altLang="en-US" dirty="0" err="1">
                    <a:solidFill>
                      <a:srgbClr val="0070C0"/>
                    </a:solidFill>
                  </a:rPr>
                  <a:t>최적점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존재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명제 </a:t>
                </a:r>
                <a:r>
                  <a:rPr lang="en-US" altLang="ko-KR" dirty="0"/>
                  <a:t>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가 고정되어 있을 때</a:t>
                </a:r>
                <a:r>
                  <a:rPr lang="en-US" altLang="ko-KR" dirty="0">
                    <a:solidFill>
                      <a:srgbClr val="254061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식별자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는 </a:t>
                </a:r>
                <a:r>
                  <a:rPr lang="ko-KR" altLang="en-US" dirty="0" err="1">
                    <a:solidFill>
                      <a:srgbClr val="254061"/>
                    </a:solidFill>
                  </a:rPr>
                  <a:t>최적값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존재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lvl="2"/>
                <a:r>
                  <a:rPr lang="ko-KR" altLang="en-US" dirty="0">
                    <a:solidFill>
                      <a:srgbClr val="8A008A"/>
                    </a:solidFill>
                  </a:rPr>
                  <a:t>증명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1" dirty="0"/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𝒅𝒛</m:t>
                    </m:r>
                  </m:oMath>
                </a14:m>
                <a:endParaRPr lang="en-US" altLang="ko-KR" b="1" dirty="0"/>
              </a:p>
              <a:p>
                <a:pPr marL="1371600" lvl="3" indent="0">
                  <a:buNone/>
                  <a:defRPr/>
                </a:pP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dirty="0"/>
              </a:p>
              <a:p>
                <a:pPr lvl="3">
                  <a:defRPr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𝒂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𝒃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사이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ko-KR" altLang="en-US" dirty="0"/>
                  <a:t>에서 최댓값을 가짐</a:t>
                </a:r>
              </a:p>
              <a:p>
                <a:pPr lvl="2"/>
                <a:r>
                  <a:rPr lang="ko-KR" altLang="en-US" dirty="0"/>
                  <a:t>정리 </a:t>
                </a:r>
                <a:r>
                  <a:rPr lang="en-US" altLang="ko-KR" dirty="0"/>
                  <a:t>1: </a:t>
                </a:r>
                <a:r>
                  <a:rPr lang="ko-KR" altLang="en-US" dirty="0"/>
                  <a:t>전역 최적점의 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의 분포가 주어진 데이터의 분포와 같을 때 전역 최적점을 가짐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lvl="2"/>
                <a:r>
                  <a:rPr lang="ko-KR" altLang="en-US" dirty="0">
                    <a:solidFill>
                      <a:srgbClr val="8A008A"/>
                    </a:solidFill>
                  </a:rPr>
                  <a:t>증명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lim>
                        </m:limLow>
                      </m:fName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</m:d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1" dirty="0">
                  <a:solidFill>
                    <a:srgbClr val="254061"/>
                  </a:solidFill>
                </a:endParaRPr>
              </a:p>
              <a:p>
                <a:pPr marL="1371600" lvl="3" indent="0">
                  <a:buNone/>
                  <a:defRPr/>
                </a:pPr>
                <a:r>
                  <a:rPr lang="en-US" altLang="ko-KR" dirty="0">
                    <a:solidFill>
                      <a:srgbClr val="25406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𝒅𝒂𝒕𝒂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𝒅𝒂𝒕𝒂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𝒂𝒕𝒂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altLang="ko-KR" dirty="0">
                  <a:solidFill>
                    <a:srgbClr val="254061"/>
                  </a:solidFill>
                </a:endParaRPr>
              </a:p>
              <a:p>
                <a:pPr marL="1371600" lvl="3" indent="0">
                  <a:buNone/>
                  <a:defRPr/>
                </a:pPr>
                <a:r>
                  <a:rPr lang="en-US" altLang="ko-KR" dirty="0">
                    <a:solidFill>
                      <a:srgbClr val="25406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𝑲𝑳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||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𝑲𝑳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||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altLang="ko-KR" i="1" dirty="0">
                  <a:solidFill>
                    <a:srgbClr val="254061"/>
                  </a:solidFill>
                  <a:latin typeface="Cambria Math" panose="02040503050406030204" pitchFamily="18" charset="0"/>
                </a:endParaRPr>
              </a:p>
              <a:p>
                <a:pPr lvl="3">
                  <a:defRPr/>
                </a:pPr>
                <a:r>
                  <a:rPr kumimoji="0" lang="ko-KR" altLang="en-US" b="1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ea typeface="굴림" panose="020B0600000101010101" pitchFamily="50" charset="-127"/>
                    <a:cs typeface="Arial" pitchFamily="34" charset="0"/>
                  </a:rPr>
                  <a:t>항상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𝑲𝑳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i="1" dirty="0">
                    <a:solidFill>
                      <a:srgbClr val="25406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의 </a:t>
                </a:r>
                <a:r>
                  <a:rPr kumimoji="0" lang="ko-KR" altLang="en-US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최적값</a:t>
                </a:r>
                <a:r>
                  <a:rPr kumimoji="0" lang="ko-KR" altLang="en-US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itchFamily="34" charset="0"/>
                  </a:rPr>
                  <a:t> 존재</a:t>
                </a:r>
                <a:endParaRPr lang="en-US" altLang="ko-KR" sz="1400" dirty="0">
                  <a:solidFill>
                    <a:srgbClr val="254061"/>
                  </a:solidFill>
                </a:endParaRPr>
              </a:p>
              <a:p>
                <a:pPr lvl="3"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따라서 목적 함수 최적화 시</a:t>
                </a:r>
                <a:r>
                  <a:rPr lang="en-US" altLang="ko-KR" dirty="0">
                    <a:solidFill>
                      <a:srgbClr val="254061"/>
                    </a:solidFill>
                  </a:rPr>
                  <a:t>,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 만족 가능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(3/5)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7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증명 </a:t>
                </a:r>
                <a:r>
                  <a:rPr lang="en-US" altLang="ko-KR" dirty="0">
                    <a:latin typeface="Arial" panose="020B0604020202020204" pitchFamily="34" charset="0"/>
                  </a:rPr>
                  <a:t>2</a:t>
                </a: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수렴 가능 여부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명제 </a:t>
                </a:r>
                <a:r>
                  <a:rPr lang="en-US" altLang="ko-KR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dirty="0"/>
                  <a:t>로 수렴 가능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목적 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에 의해서 수렴 가능 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lvl="2"/>
                <a:r>
                  <a:rPr lang="ko-KR" altLang="en-US" dirty="0">
                    <a:solidFill>
                      <a:srgbClr val="8A008A"/>
                    </a:solidFill>
                  </a:rPr>
                  <a:t>증명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목적</a:t>
                </a:r>
                <a:r>
                  <a:rPr lang="en-US" altLang="ko-KR" dirty="0">
                    <a:solidFill>
                      <a:srgbClr val="254061"/>
                    </a:solidFill>
                  </a:rPr>
                  <a:t> 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는 생성자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의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도메인에서 볼록 함수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𝒅𝒂𝒕𝒂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solidFill>
                                      <a:srgbClr val="25406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도메인에서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>
                    <a:solidFill>
                      <a:srgbClr val="25406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는 상수이므로</a:t>
                </a:r>
                <a:r>
                  <a:rPr lang="en-US" altLang="ko-KR" dirty="0">
                    <a:solidFill>
                      <a:srgbClr val="25406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에 대한 선형 함수로 고려 가능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rgbClr val="254061"/>
                    </a:solidFill>
                  </a:rPr>
                  <a:t>따라서 증명 </a:t>
                </a:r>
                <a:r>
                  <a:rPr lang="en-US" altLang="ko-KR" dirty="0">
                    <a:solidFill>
                      <a:srgbClr val="254061"/>
                    </a:solidFill>
                  </a:rPr>
                  <a:t>1</a:t>
                </a:r>
                <a:r>
                  <a:rPr lang="ko-KR" altLang="en-US" dirty="0">
                    <a:solidFill>
                      <a:srgbClr val="254061"/>
                    </a:solidFill>
                  </a:rPr>
                  <a:t>의 결론과 종합하여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54061"/>
                    </a:solidFill>
                  </a:rPr>
                  <a:t>로 수렴 가능</a:t>
                </a:r>
                <a:endParaRPr lang="en-US" altLang="ko-KR" dirty="0">
                  <a:solidFill>
                    <a:srgbClr val="254061"/>
                  </a:solidFill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생성 결과</a:t>
                </a: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(4/5)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AB713E-B59A-4191-984D-F0F2979D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98" y="4005064"/>
            <a:ext cx="2976246" cy="2039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127AFD-0441-4243-993F-09EAE05F5FA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53008" y="4005064"/>
            <a:ext cx="2975276" cy="2039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E25072-7ABA-4E8C-AA15-36C6DDBDD9F0}"/>
              </a:ext>
            </a:extLst>
          </p:cNvPr>
          <p:cNvSpPr txBox="1"/>
          <p:nvPr/>
        </p:nvSpPr>
        <p:spPr>
          <a:xfrm>
            <a:off x="948798" y="6040230"/>
            <a:ext cx="297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숫자 생성 결과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8A91C-303D-4761-A556-E6109B88BA05}"/>
              </a:ext>
            </a:extLst>
          </p:cNvPr>
          <p:cNvSpPr txBox="1"/>
          <p:nvPr/>
        </p:nvSpPr>
        <p:spPr>
          <a:xfrm>
            <a:off x="4152038" y="6038083"/>
            <a:ext cx="297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얼굴 생성 결과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1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특성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장점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다른 생성 모델에 비해 뛰어난 성능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현재 기준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 (SOTA)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확률 모델의 정확한 정의 불필요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생성 모델의 결과의 다양한 응용 가능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단점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생성자 </a:t>
                </a: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𝑮</m:t>
                    </m:r>
                  </m:oMath>
                </a14:m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와 식별자 </a:t>
                </a: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𝑫</m:t>
                    </m:r>
                  </m:oMath>
                </a14:m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의 균형 필요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식별자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가 너무 빨리 발전하면 결과가 무너짐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학습의 불안정성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실제 목적 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의</a:t>
                </a:r>
                <a:r>
                  <a:rPr kumimoji="0" lang="ko-KR" altLang="en-US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b="1" i="0" u="none" strike="noStrike" kern="1200" cap="none" spc="0" normalizeH="0" noProof="0" dirty="0" err="1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최적점</a:t>
                </a:r>
                <a:r>
                  <a:rPr kumimoji="0" lang="ko-KR" altLang="en-US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다수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존재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응용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특징 벡터 응용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특징 벡터 연산을 통해 이미지 조합 가능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ex) DCGAN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등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변환 응용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이미지 변환 가능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ex) </a:t>
                </a:r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CycleGAN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pix2pix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등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ko-KR" altLang="en-US" dirty="0"/>
                  <a:t>텍스트 변환 가능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(5/5)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AD66ED-FF88-4BBF-8072-6AA9A68A15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80" y="1122122"/>
            <a:ext cx="3851919" cy="1574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A4F81-9206-4497-AC9D-3A8ED19C806B}"/>
              </a:ext>
            </a:extLst>
          </p:cNvPr>
          <p:cNvSpPr txBox="1"/>
          <p:nvPr/>
        </p:nvSpPr>
        <p:spPr>
          <a:xfrm>
            <a:off x="5295967" y="6038491"/>
            <a:ext cx="384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 </a:t>
            </a:r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응용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Text to Image Synthesis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6C2603-47F5-4C71-9DE3-C2E660A6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8195" y="4615663"/>
            <a:ext cx="3851919" cy="14175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3E018F-1557-4C32-BE97-8FD00FA5312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0111" y="2952915"/>
            <a:ext cx="1728191" cy="13373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187AE4-CACA-4074-9F0B-0895135F57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8303" y="2942563"/>
            <a:ext cx="1831812" cy="1355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B732B-E100-4FAC-A7C7-48A5888FA32B}"/>
              </a:ext>
            </a:extLst>
          </p:cNvPr>
          <p:cNvSpPr txBox="1"/>
          <p:nvPr/>
        </p:nvSpPr>
        <p:spPr>
          <a:xfrm>
            <a:off x="5292080" y="2696342"/>
            <a:ext cx="3848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 </a:t>
            </a:r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응용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DCGAN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32C6C-5C9B-40D2-BC92-F41CAD00F11C}"/>
              </a:ext>
            </a:extLst>
          </p:cNvPr>
          <p:cNvSpPr txBox="1"/>
          <p:nvPr/>
        </p:nvSpPr>
        <p:spPr>
          <a:xfrm>
            <a:off x="5580112" y="430311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 </a:t>
            </a:r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응용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pix2pix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F135D-9FA3-4BA9-8FE2-49D38FBD5719}"/>
              </a:ext>
            </a:extLst>
          </p:cNvPr>
          <p:cNvSpPr txBox="1"/>
          <p:nvPr/>
        </p:nvSpPr>
        <p:spPr>
          <a:xfrm>
            <a:off x="7308303" y="4298000"/>
            <a:ext cx="183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GAN </a:t>
            </a:r>
            <a:r>
              <a:rPr lang="ko-KR" altLang="en-US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응용</a:t>
            </a:r>
            <a:r>
              <a:rPr lang="en-US" altLang="ko-KR" sz="10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000" b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CycleGAN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0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34144</TotalTime>
  <Words>887</Words>
  <Application>Microsoft Office PowerPoint</Application>
  <PresentationFormat>화면 슬라이드 쇼(4:3)</PresentationFormat>
  <Paragraphs>153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Generative Adversarial Network (GAN)</vt:lpstr>
      <vt:lpstr>학습의 종류</vt:lpstr>
      <vt:lpstr>이미지의 확률 분포</vt:lpstr>
      <vt:lpstr>GAN (1/5)</vt:lpstr>
      <vt:lpstr>GAN (2/5)</vt:lpstr>
      <vt:lpstr>GAN (3/5)</vt:lpstr>
      <vt:lpstr>GAN (4/5)</vt:lpstr>
      <vt:lpstr>GAN (5/5)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788</cp:revision>
  <cp:lastPrinted>2019-01-16T04:11:32Z</cp:lastPrinted>
  <dcterms:created xsi:type="dcterms:W3CDTF">2014-03-28T01:54:29Z</dcterms:created>
  <dcterms:modified xsi:type="dcterms:W3CDTF">2021-07-22T05:44:58Z</dcterms:modified>
</cp:coreProperties>
</file>