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  <p:cmAuthor id="2" name="조하나" initials="조" lastIdx="1" clrIdx="1">
    <p:extLst>
      <p:ext uri="{19B8F6BF-5375-455C-9EA6-DF929625EA0E}">
        <p15:presenceInfo xmlns:p15="http://schemas.microsoft.com/office/powerpoint/2012/main" userId="조하나" providerId="None"/>
      </p:ext>
    </p:extLst>
  </p:cmAuthor>
  <p:cmAuthor id="3" name="정성윤[ 대학원석사과정재학 / 인공지능학과 ]" initials="정대/인]" lastIdx="7" clrIdx="2">
    <p:extLst>
      <p:ext uri="{19B8F6BF-5375-455C-9EA6-DF929625EA0E}">
        <p15:presenceInfo xmlns:p15="http://schemas.microsoft.com/office/powerpoint/2012/main" userId="정성윤[ 대학원석사과정재학 / 인공지능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EB2"/>
    <a:srgbClr val="0000FF"/>
    <a:srgbClr val="FDFDFD"/>
    <a:srgbClr val="FFFFC5"/>
    <a:srgbClr val="B319B7"/>
    <a:srgbClr val="C63696"/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6" autoAdjust="0"/>
    <p:restoredTop sz="95214" autoAdjust="0"/>
  </p:normalViewPr>
  <p:slideViewPr>
    <p:cSldViewPr>
      <p:cViewPr varScale="1">
        <p:scale>
          <a:sx n="85" d="100"/>
          <a:sy n="85" d="100"/>
        </p:scale>
        <p:origin x="1219" y="72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7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Graph Convolutional Network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Ha-</a:t>
            </a:r>
            <a:r>
              <a:rPr lang="en-US" altLang="ko-KR" dirty="0" err="1"/>
              <a:t>na</a:t>
            </a:r>
            <a:r>
              <a:rPr lang="en-US" altLang="ko-KR" dirty="0"/>
              <a:t> Jo </a:t>
            </a:r>
          </a:p>
          <a:p>
            <a:pPr>
              <a:defRPr lang="ko-KR" altLang="en-US"/>
            </a:pPr>
            <a:r>
              <a:rPr lang="en-US" altLang="ko-KR" dirty="0"/>
              <a:t>July 27,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그래프가 필요한 이유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유클리드 공간에 표현할 수 없는 정보가 존재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유클리드 공간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벡터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좌표계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형태로 표현 가능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그래프 사용 예 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소셜 그래프</a:t>
                </a:r>
                <a:r>
                  <a:rPr lang="en-US" altLang="ko-KR" dirty="0"/>
                  <a:t>, 3-D Mesh, </a:t>
                </a:r>
                <a:r>
                  <a:rPr lang="ko-KR" altLang="en-US" dirty="0"/>
                  <a:t>분자 구조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관계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상호 작용</a:t>
                </a:r>
                <a:endParaRPr lang="en-US" altLang="ko-KR" dirty="0"/>
              </a:p>
              <a:p>
                <a:r>
                  <a:rPr lang="ko-KR" altLang="en-US" dirty="0"/>
                  <a:t>그래프의 구성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점들과 그 점을 잇는 선으로 이루어진 데이터 구조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노드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일반적으로 입력 데이터를 포함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엣지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일반적으로 데이터 간 관계 정보를 포함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방향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무방향</a:t>
                </a:r>
                <a:r>
                  <a:rPr lang="ko-KR" altLang="en-US" dirty="0"/>
                  <a:t> 그래프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방향성 포함 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가중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무가중</a:t>
                </a:r>
                <a:r>
                  <a:rPr lang="ko-KR" altLang="en-US" dirty="0"/>
                  <a:t> 그래프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거리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중요도 포함 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무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인접 행렬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err="1"/>
                  <a:t>엣지의</a:t>
                </a:r>
                <a:r>
                  <a:rPr lang="ko-KR" altLang="en-US" dirty="0"/>
                  <a:t> 연결을 표현하는 행렬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노드 개수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0: </a:t>
                </a:r>
                <a:r>
                  <a:rPr lang="ko-KR" altLang="en-US" dirty="0" err="1"/>
                  <a:t>엣지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미연결</a:t>
                </a:r>
                <a:r>
                  <a:rPr lang="en-US" altLang="ko-KR" dirty="0"/>
                  <a:t>, 1: </a:t>
                </a:r>
                <a:r>
                  <a:rPr lang="ko-KR" altLang="en-US" dirty="0" err="1"/>
                  <a:t>엣지</a:t>
                </a:r>
                <a:r>
                  <a:rPr lang="ko-KR" altLang="en-US" dirty="0"/>
                  <a:t> 연결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특징 행렬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노드가 가진 특징을 표현하는 행렬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특징 개수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사용자 선택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/>
                  <a:t>선정한 특징에 대한 각 노드가 갖는 값으로 구성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0F7D9E-32BB-4D74-AE13-4BFC1726C676}"/>
              </a:ext>
            </a:extLst>
          </p:cNvPr>
          <p:cNvGrpSpPr/>
          <p:nvPr/>
        </p:nvGrpSpPr>
        <p:grpSpPr>
          <a:xfrm>
            <a:off x="6660232" y="948408"/>
            <a:ext cx="2592288" cy="4959576"/>
            <a:chOff x="6399489" y="1231314"/>
            <a:chExt cx="2592288" cy="4959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F91801-5726-4FA3-A3DD-3DAF48E6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65597" y="1231314"/>
              <a:ext cx="1849076" cy="151216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999D64-8370-426D-908C-27E19C8F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0053" y="2967099"/>
              <a:ext cx="1671160" cy="143578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44485AB-9F2E-40AC-9D26-0B71022E4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1507" y="4509120"/>
              <a:ext cx="2268252" cy="135643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A35971-AC02-4E1E-A807-11E7ACD70143}"/>
                </a:ext>
              </a:extLst>
            </p:cNvPr>
            <p:cNvSpPr txBox="1"/>
            <p:nvPr/>
          </p:nvSpPr>
          <p:spPr>
            <a:xfrm>
              <a:off x="6399489" y="2625479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그래프 네트워크의 예 </a:t>
              </a:r>
              <a:endPara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같은 특징이면 같은 색으로 표현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E7B79E-B016-40DF-822C-E54E90253BFE}"/>
                </a:ext>
              </a:extLst>
            </p:cNvPr>
            <p:cNvSpPr txBox="1"/>
            <p:nvPr/>
          </p:nvSpPr>
          <p:spPr>
            <a:xfrm>
              <a:off x="6399489" y="4225755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그래프 네트워크 예의 인접 행렬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158FA2-FC05-4EED-B971-F4CBB57B17B2}"/>
                </a:ext>
              </a:extLst>
            </p:cNvPr>
            <p:cNvSpPr txBox="1"/>
            <p:nvPr/>
          </p:nvSpPr>
          <p:spPr>
            <a:xfrm>
              <a:off x="6399489" y="5790780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그래프 네트워크 예의 특징 행렬</a:t>
              </a:r>
              <a:endPara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특징이 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개인 경우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488E6CB2-1601-4883-A7B9-1E02523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D5D27-91C6-4582-A719-B4C8DCA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16C4-82CC-49F5-96A4-0D55D879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분석이 어려운 이유</a:t>
            </a:r>
            <a:endParaRPr lang="en-US" altLang="ko-KR" dirty="0"/>
          </a:p>
          <a:p>
            <a:pPr lvl="1"/>
            <a:r>
              <a:rPr lang="ko-KR" altLang="en-US" dirty="0"/>
              <a:t>유클리드 공간으로 표현 불가능</a:t>
            </a:r>
            <a:endParaRPr lang="en-US" altLang="ko-KR" dirty="0"/>
          </a:p>
          <a:p>
            <a:pPr lvl="1"/>
            <a:r>
              <a:rPr lang="ko-KR" altLang="en-US" dirty="0"/>
              <a:t>고정되지 않은 형태</a:t>
            </a:r>
            <a:endParaRPr lang="en-US" altLang="ko-KR" dirty="0"/>
          </a:p>
          <a:p>
            <a:pPr lvl="2"/>
            <a:r>
              <a:rPr lang="ko-KR" altLang="en-US" dirty="0"/>
              <a:t>노드와 </a:t>
            </a:r>
            <a:r>
              <a:rPr lang="ko-KR" altLang="en-US" dirty="0" err="1"/>
              <a:t>엣지의</a:t>
            </a:r>
            <a:r>
              <a:rPr lang="ko-KR" altLang="en-US" dirty="0"/>
              <a:t> 관계는 같고 형태가 다를 수 있다는 가능성 존재</a:t>
            </a:r>
            <a:endParaRPr lang="en-US" altLang="ko-KR" dirty="0"/>
          </a:p>
          <a:p>
            <a:r>
              <a:rPr lang="ko-KR" altLang="en-US" dirty="0"/>
              <a:t>기존의 그래프 분석 방법</a:t>
            </a:r>
            <a:endParaRPr lang="en-US" altLang="ko-KR" dirty="0"/>
          </a:p>
          <a:p>
            <a:pPr lvl="1"/>
            <a:r>
              <a:rPr lang="ko-KR" altLang="en-US" dirty="0"/>
              <a:t>검색 알고리즘</a:t>
            </a:r>
            <a:r>
              <a:rPr lang="en-US" altLang="ko-KR" dirty="0"/>
              <a:t>, </a:t>
            </a:r>
            <a:r>
              <a:rPr lang="ko-KR" altLang="en-US" dirty="0"/>
              <a:t>최단 경로 알고리즘</a:t>
            </a:r>
            <a:r>
              <a:rPr lang="en-US" altLang="ko-KR" dirty="0"/>
              <a:t>, </a:t>
            </a:r>
            <a:r>
              <a:rPr lang="ko-KR" altLang="en-US" dirty="0"/>
              <a:t>클러스터링 방법 등</a:t>
            </a:r>
            <a:endParaRPr lang="en-US" altLang="ko-KR" dirty="0"/>
          </a:p>
          <a:p>
            <a:pPr lvl="2"/>
            <a:r>
              <a:rPr lang="ko-KR" altLang="en-US" dirty="0"/>
              <a:t>입력 그래프에 대한 사전 지식 필요</a:t>
            </a:r>
            <a:endParaRPr lang="en-US" altLang="ko-KR" dirty="0"/>
          </a:p>
          <a:p>
            <a:pPr lvl="3"/>
            <a:r>
              <a:rPr lang="ko-KR" altLang="en-US" dirty="0"/>
              <a:t>그래프 자체 연구 불가능</a:t>
            </a:r>
            <a:r>
              <a:rPr lang="en-US" altLang="ko-KR" dirty="0"/>
              <a:t>, </a:t>
            </a:r>
            <a:r>
              <a:rPr lang="ko-KR" altLang="en-US" dirty="0"/>
              <a:t>그래프 레벨에서의 예측 불가능</a:t>
            </a:r>
            <a:endParaRPr lang="en-US" altLang="ko-KR" dirty="0"/>
          </a:p>
          <a:p>
            <a:pPr lvl="4"/>
            <a:r>
              <a:rPr lang="ko-KR" altLang="en-US" dirty="0"/>
              <a:t>그래프 레벨</a:t>
            </a:r>
            <a:r>
              <a:rPr lang="en-US" altLang="ko-KR" dirty="0"/>
              <a:t>: </a:t>
            </a:r>
            <a:r>
              <a:rPr lang="ko-KR" altLang="en-US" dirty="0"/>
              <a:t>그래프에 속하는 점</a:t>
            </a:r>
            <a:r>
              <a:rPr lang="en-US" altLang="ko-KR" dirty="0"/>
              <a:t>, </a:t>
            </a:r>
            <a:r>
              <a:rPr lang="ko-KR" altLang="en-US" dirty="0"/>
              <a:t>선의 정보가 아닌 여러 그래프 속 그래프의 정보 예측</a:t>
            </a:r>
            <a:endParaRPr lang="en-US" altLang="ko-KR" dirty="0"/>
          </a:p>
          <a:p>
            <a:r>
              <a:rPr lang="ko-KR" altLang="en-US" dirty="0"/>
              <a:t>그래프 인공신경망</a:t>
            </a:r>
            <a:r>
              <a:rPr lang="en-US" altLang="ko-KR" dirty="0"/>
              <a:t>(Graph neural network)</a:t>
            </a:r>
          </a:p>
          <a:p>
            <a:pPr lvl="1"/>
            <a:r>
              <a:rPr lang="ko-KR" altLang="en-US" dirty="0"/>
              <a:t>그래프 레벨에서의 예측 작업에 활용</a:t>
            </a:r>
            <a:endParaRPr lang="en-US" altLang="ko-KR" dirty="0"/>
          </a:p>
          <a:p>
            <a:pPr lvl="1"/>
            <a:r>
              <a:rPr lang="ko-KR" altLang="en-US" dirty="0"/>
              <a:t>연결관계와 이웃들의 상태를 이용</a:t>
            </a:r>
            <a:r>
              <a:rPr lang="en-US" altLang="ko-KR" dirty="0"/>
              <a:t>, </a:t>
            </a:r>
            <a:r>
              <a:rPr lang="ko-KR" altLang="en-US" dirty="0"/>
              <a:t>노드의 상태 업데이트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임베딩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ko-KR" altLang="en-US" dirty="0"/>
              <a:t>노드 분류</a:t>
            </a:r>
            <a:r>
              <a:rPr lang="en-US" altLang="ko-KR" dirty="0"/>
              <a:t>, </a:t>
            </a:r>
            <a:r>
              <a:rPr lang="ko-KR" altLang="en-US" dirty="0"/>
              <a:t>연관성 예측</a:t>
            </a:r>
            <a:r>
              <a:rPr lang="en-US" altLang="ko-KR" dirty="0"/>
              <a:t>, </a:t>
            </a:r>
            <a:r>
              <a:rPr lang="ko-KR" altLang="en-US" dirty="0"/>
              <a:t>그래프 분류에서 활용</a:t>
            </a:r>
            <a:endParaRPr lang="en-US" altLang="ko-KR" dirty="0"/>
          </a:p>
          <a:p>
            <a:pPr lvl="1"/>
            <a:r>
              <a:rPr lang="ko-KR" altLang="en-US" dirty="0"/>
              <a:t>이웃과 자기 자신의 이전 </a:t>
            </a:r>
            <a:r>
              <a:rPr lang="ko-KR" altLang="en-US" dirty="0" err="1"/>
              <a:t>임베딩에</a:t>
            </a:r>
            <a:r>
              <a:rPr lang="ko-KR" altLang="en-US" dirty="0"/>
              <a:t> 곱하는 가중치의 값이 상이</a:t>
            </a:r>
            <a:endParaRPr lang="en-US" altLang="ko-KR" dirty="0"/>
          </a:p>
          <a:p>
            <a:pPr lvl="1"/>
            <a:r>
              <a:rPr lang="ko-KR" altLang="en-US" dirty="0"/>
              <a:t>이웃들의 </a:t>
            </a:r>
            <a:r>
              <a:rPr lang="ko-KR" altLang="en-US" dirty="0" err="1"/>
              <a:t>임베딩</a:t>
            </a:r>
            <a:r>
              <a:rPr lang="ko-KR" altLang="en-US" dirty="0"/>
              <a:t> 평균을 구하여 사용</a:t>
            </a:r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(Graph convolutional network, GCN)</a:t>
            </a:r>
          </a:p>
          <a:p>
            <a:pPr lvl="1"/>
            <a:r>
              <a:rPr lang="ko-KR" altLang="en-US" dirty="0"/>
              <a:t>이웃과 자기자신에 대해서 동일한 가중치 사용</a:t>
            </a:r>
            <a:endParaRPr lang="en-US" altLang="ko-KR" dirty="0"/>
          </a:p>
          <a:p>
            <a:pPr lvl="1"/>
            <a:r>
              <a:rPr lang="ko-KR" altLang="en-US" dirty="0"/>
              <a:t>이웃끼리 인접할 때 정규화를 적용하여 차등적으로 반영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5D19BD-35CF-4D62-B666-E3D597B39121}"/>
              </a:ext>
            </a:extLst>
          </p:cNvPr>
          <p:cNvGrpSpPr/>
          <p:nvPr/>
        </p:nvGrpSpPr>
        <p:grpSpPr>
          <a:xfrm>
            <a:off x="6551712" y="1448780"/>
            <a:ext cx="2592288" cy="1547109"/>
            <a:chOff x="6551712" y="1448780"/>
            <a:chExt cx="2592288" cy="154710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F38614F-5EE7-45EE-A289-BD25A7C77888}"/>
                </a:ext>
              </a:extLst>
            </p:cNvPr>
            <p:cNvGrpSpPr/>
            <p:nvPr/>
          </p:nvGrpSpPr>
          <p:grpSpPr>
            <a:xfrm>
              <a:off x="6660232" y="1448780"/>
              <a:ext cx="2343243" cy="1382832"/>
              <a:chOff x="6732240" y="980728"/>
              <a:chExt cx="2343243" cy="138283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5565B76-FBB0-490A-A443-97001C675A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13" r="62096"/>
              <a:stretch/>
            </p:blipFill>
            <p:spPr bwMode="auto">
              <a:xfrm>
                <a:off x="6732240" y="1021895"/>
                <a:ext cx="1224136" cy="1341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9E2B21F7-97BB-409D-8B18-3C1A680BDB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16" r="18032"/>
              <a:stretch/>
            </p:blipFill>
            <p:spPr bwMode="auto">
              <a:xfrm>
                <a:off x="7740352" y="980728"/>
                <a:ext cx="1335131" cy="134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E340BB-4AC9-4CC8-A26D-6AC84F63CCAD}"/>
                </a:ext>
              </a:extLst>
            </p:cNvPr>
            <p:cNvSpPr txBox="1"/>
            <p:nvPr/>
          </p:nvSpPr>
          <p:spPr>
            <a:xfrm>
              <a:off x="6551712" y="2749668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그래프 형태 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26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310A3-4777-4EE1-BD15-D669F66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436EAE-34C0-47EF-BE9F-3454EE52D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합성곱</a:t>
                </a:r>
                <a:r>
                  <a:rPr lang="ko-KR" altLang="en-US" dirty="0"/>
                  <a:t> 인공신경망</a:t>
                </a:r>
                <a:r>
                  <a:rPr lang="en-US" altLang="ko-KR" dirty="0"/>
                  <a:t>(Convolutional neural network, CNN)</a:t>
                </a:r>
                <a:r>
                  <a:rPr lang="ko-KR" altLang="en-US" dirty="0"/>
                  <a:t>의 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가중치 공유</a:t>
                </a:r>
                <a:r>
                  <a:rPr lang="en-US" altLang="ko-KR" dirty="0"/>
                  <a:t>(Weight sharing)</a:t>
                </a:r>
              </a:p>
              <a:p>
                <a:pPr lvl="2"/>
                <a:r>
                  <a:rPr lang="ko-KR" altLang="en-US" dirty="0"/>
                  <a:t>파라미터 감소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오버피팅</a:t>
                </a:r>
                <a:r>
                  <a:rPr lang="ko-KR" altLang="en-US" dirty="0"/>
                  <a:t> 감소라는 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로컬 특징 학습</a:t>
                </a:r>
                <a:r>
                  <a:rPr lang="en-US" altLang="ko-KR" dirty="0"/>
                  <a:t>(Learn local feature)</a:t>
                </a:r>
              </a:p>
              <a:p>
                <a:pPr lvl="2"/>
                <a:r>
                  <a:rPr lang="ko-KR" altLang="en-US" dirty="0"/>
                  <a:t>하나의 노드가 담는 정보는 인접한 노드들의 지역적 정보 함축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트랜스래이션</a:t>
                </a:r>
                <a:r>
                  <a:rPr lang="ko-KR" altLang="en-US" dirty="0"/>
                  <a:t> 불변</a:t>
                </a:r>
                <a:r>
                  <a:rPr lang="en-US" altLang="ko-KR" dirty="0"/>
                  <a:t>(Translation invariance) </a:t>
                </a:r>
              </a:p>
              <a:p>
                <a:pPr lvl="2"/>
                <a:r>
                  <a:rPr lang="ko-KR" altLang="en-US" dirty="0"/>
                  <a:t>이미지의 변화가 생기더라도 결과에 미치는 영향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감소</a:t>
                </a:r>
                <a:endParaRPr lang="en-US" altLang="ko-KR" dirty="0"/>
              </a:p>
              <a:p>
                <a:r>
                  <a:rPr lang="en-US" altLang="ko-KR" dirty="0"/>
                  <a:t>GCN</a:t>
                </a:r>
                <a:r>
                  <a:rPr lang="ko-KR" altLang="en-US" dirty="0"/>
                  <a:t>으로의 활용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레이어를 통과하면서 노드의 특징을 업데이트하며 추출하는 것이 목표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활성화 함수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연결된 노드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은닉층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바이어스</a:t>
                </a:r>
                <a:r>
                  <a:rPr lang="en-US" altLang="ko-KR" dirty="0"/>
                  <a:t>(bias)</a:t>
                </a:r>
              </a:p>
              <a:p>
                <a:pPr lvl="2"/>
                <a:r>
                  <a:rPr lang="en-US" altLang="ko-KR" dirty="0"/>
                  <a:t>CNN</a:t>
                </a:r>
                <a:r>
                  <a:rPr lang="ko-KR" altLang="en-US" dirty="0"/>
                  <a:t>의 장점 활용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같은 가중치 사용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인접한 노드들의 정보 함축 사용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모든 노드마다 연결된 노드를 확인하는 것은 비효율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노드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dirty="0"/>
                  <a:t>개에 대한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인접 행렬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)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사용자가 지정한 특징의 개수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가진 특징 행렬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사용자가 지정한 개수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CNN</a:t>
                </a:r>
                <a:r>
                  <a:rPr lang="ko-KR" altLang="en-US" dirty="0"/>
                  <a:t>에서의 필터와 같은 역할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𝑯𝑾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필터를 거친 고차원 성분으로 이루어진 행렬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𝑨𝑯𝑾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연결되어 있는 노드의 특징 값들의 합</a:t>
                </a: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436EAE-34C0-47EF-BE9F-3454EE52D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18" b="-2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3F4C32-2295-4DCF-A08B-9D4A64F73375}"/>
              </a:ext>
            </a:extLst>
          </p:cNvPr>
          <p:cNvGrpSpPr/>
          <p:nvPr/>
        </p:nvGrpSpPr>
        <p:grpSpPr>
          <a:xfrm>
            <a:off x="6689354" y="1343158"/>
            <a:ext cx="2592288" cy="2033875"/>
            <a:chOff x="6520522" y="1124744"/>
            <a:chExt cx="2592288" cy="20338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BD9F062-DC2A-4417-8E69-3DBD8983E62D}"/>
                </a:ext>
              </a:extLst>
            </p:cNvPr>
            <p:cNvGrpSpPr/>
            <p:nvPr/>
          </p:nvGrpSpPr>
          <p:grpSpPr>
            <a:xfrm>
              <a:off x="6912260" y="1124744"/>
              <a:ext cx="1825109" cy="1743541"/>
              <a:chOff x="6696236" y="1268760"/>
              <a:chExt cx="1825109" cy="174354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8C016DE-6E8E-43B4-B7EF-F73AA292B753}"/>
                  </a:ext>
                </a:extLst>
              </p:cNvPr>
              <p:cNvSpPr/>
              <p:nvPr/>
            </p:nvSpPr>
            <p:spPr>
              <a:xfrm>
                <a:off x="7380312" y="1772816"/>
                <a:ext cx="504056" cy="50405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C65C9CA-E8A6-4CC2-AE58-6450E5811BE9}"/>
                  </a:ext>
                </a:extLst>
              </p:cNvPr>
              <p:cNvSpPr/>
              <p:nvPr/>
            </p:nvSpPr>
            <p:spPr>
              <a:xfrm>
                <a:off x="6696236" y="1268760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8C5E36-9339-4AF9-8087-B62CD66E9681}"/>
                  </a:ext>
                </a:extLst>
              </p:cNvPr>
              <p:cNvSpPr/>
              <p:nvPr/>
            </p:nvSpPr>
            <p:spPr>
              <a:xfrm>
                <a:off x="8017289" y="1310372"/>
                <a:ext cx="504056" cy="504056"/>
              </a:xfrm>
              <a:prstGeom prst="ellipse">
                <a:avLst/>
              </a:prstGeom>
              <a:solidFill>
                <a:srgbClr val="991E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77DD29-7A73-42B6-9E8D-38F2B19503CF}"/>
                  </a:ext>
                </a:extLst>
              </p:cNvPr>
              <p:cNvSpPr/>
              <p:nvPr/>
            </p:nvSpPr>
            <p:spPr>
              <a:xfrm>
                <a:off x="6696236" y="2508245"/>
                <a:ext cx="504056" cy="5040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A159A03-72D5-498B-B0C9-70F00E92C1A1}"/>
                  </a:ext>
                </a:extLst>
              </p:cNvPr>
              <p:cNvSpPr/>
              <p:nvPr/>
            </p:nvSpPr>
            <p:spPr>
              <a:xfrm>
                <a:off x="8000993" y="22768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9C432F-BC6A-45EE-B607-D42CF2D43764}"/>
                  </a:ext>
                </a:extLst>
              </p:cNvPr>
              <p:cNvCxnSpPr>
                <a:stCxn id="4" idx="1"/>
                <a:endCxn id="5" idx="5"/>
              </p:cNvCxnSpPr>
              <p:nvPr/>
            </p:nvCxnSpPr>
            <p:spPr>
              <a:xfrm flipH="1" flipV="1">
                <a:off x="7126475" y="1698999"/>
                <a:ext cx="327654" cy="147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AE821B8-99E2-4136-B2F6-5888B247B1C3}"/>
                  </a:ext>
                </a:extLst>
              </p:cNvPr>
              <p:cNvCxnSpPr>
                <a:stCxn id="4" idx="7"/>
                <a:endCxn id="6" idx="3"/>
              </p:cNvCxnSpPr>
              <p:nvPr/>
            </p:nvCxnSpPr>
            <p:spPr>
              <a:xfrm flipV="1">
                <a:off x="7810551" y="1740611"/>
                <a:ext cx="280555" cy="106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732BA3F-60A9-43E2-A361-2C8E8B065A43}"/>
                  </a:ext>
                </a:extLst>
              </p:cNvPr>
              <p:cNvCxnSpPr>
                <a:stCxn id="4" idx="3"/>
                <a:endCxn id="7" idx="7"/>
              </p:cNvCxnSpPr>
              <p:nvPr/>
            </p:nvCxnSpPr>
            <p:spPr>
              <a:xfrm flipH="1">
                <a:off x="7126475" y="2203055"/>
                <a:ext cx="327654" cy="379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4E9F808-761B-4A80-A8C0-9CC316D12B4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 flipV="1">
                <a:off x="7200292" y="2528900"/>
                <a:ext cx="800701" cy="231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8D4AA3-B14C-4462-A3E6-36C10D49F40F}"/>
                </a:ext>
              </a:extLst>
            </p:cNvPr>
            <p:cNvSpPr txBox="1"/>
            <p:nvPr/>
          </p:nvSpPr>
          <p:spPr>
            <a:xfrm>
              <a:off x="6520522" y="2912398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그래프 네트워크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4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87DE1-E80A-4CDD-9BDD-EC5BD2F2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B786D1-32A0-4118-9367-E40D1123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리드아웃</a:t>
                </a:r>
                <a:r>
                  <a:rPr lang="en-US" altLang="ko-KR" dirty="0"/>
                  <a:t>(Readout)</a:t>
                </a:r>
              </a:p>
              <a:p>
                <a:pPr lvl="1"/>
                <a:r>
                  <a:rPr lang="ko-KR" altLang="en-US" dirty="0"/>
                  <a:t>순서가 바뀐 그래프의 특징 행렬이 달라지는 현상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치환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방지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노드별</a:t>
                </a:r>
                <a:r>
                  <a:rPr lang="ko-KR" altLang="en-US" dirty="0"/>
                  <a:t> 합계</a:t>
                </a:r>
                <a:r>
                  <a:rPr lang="en-US" altLang="ko-KR" dirty="0"/>
                  <a:t>(Node-wise summation)</a:t>
                </a:r>
              </a:p>
              <a:p>
                <a:pPr lvl="2"/>
                <a:r>
                  <a:rPr lang="ko-KR" altLang="en-US" dirty="0"/>
                  <a:t>리드아웃</a:t>
                </a:r>
                <a:r>
                  <a:rPr lang="en-US" altLang="ko-KR" dirty="0"/>
                  <a:t>(Readout)</a:t>
                </a:r>
                <a:r>
                  <a:rPr lang="ko-KR" altLang="en-US" dirty="0"/>
                  <a:t>의 방법 중 하나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</m:sub>
                          <m:sup/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𝑴𝑳𝑷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b="1" dirty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활성화 함수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그래프 공간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은닉층에 다층 </a:t>
                </a:r>
                <a:r>
                  <a:rPr lang="ko-KR" altLang="en-US" dirty="0" err="1"/>
                  <a:t>퍼셉트론</a:t>
                </a:r>
                <a:r>
                  <a:rPr lang="en-US" altLang="ko-KR" dirty="0"/>
                  <a:t>(Multi layer perceptron)</a:t>
                </a:r>
                <a:r>
                  <a:rPr lang="ko-KR" altLang="en-US" dirty="0"/>
                  <a:t>를 씌우고 더하는 방식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하나의 벡터 표현 가능</a:t>
                </a:r>
                <a:endParaRPr lang="en-US" altLang="ko-KR" dirty="0"/>
              </a:p>
              <a:p>
                <a:pPr lvl="4"/>
                <a:r>
                  <a:rPr lang="ko-KR" altLang="en-US" dirty="0"/>
                  <a:t>벡터를 더하면 순서가 바뀌어도 무관</a:t>
                </a:r>
                <a:endParaRPr lang="en-US" altLang="ko-KR" dirty="0"/>
              </a:p>
              <a:p>
                <a:r>
                  <a:rPr lang="en-US" altLang="ko-KR" dirty="0"/>
                  <a:t>GCN</a:t>
                </a:r>
                <a:r>
                  <a:rPr lang="ko-KR" altLang="en-US" dirty="0"/>
                  <a:t>의 구조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입력 그래프의 인접 행렬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특징 행렬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그래프 </a:t>
                </a:r>
                <a:r>
                  <a:rPr lang="ko-KR" altLang="en-US" dirty="0" err="1"/>
                  <a:t>합성곱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전체에 대한 정보 획득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고차원 정보 획득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리드아웃</a:t>
                </a:r>
                <a:r>
                  <a:rPr lang="en-US" altLang="ko-KR" dirty="0"/>
                  <a:t>(Readout)</a:t>
                </a:r>
              </a:p>
              <a:p>
                <a:pPr lvl="2"/>
                <a:r>
                  <a:rPr lang="ko-KR" altLang="en-US" dirty="0"/>
                  <a:t>하나의 벡터로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하나의 값 추정 혹은 여러 라벨의 확률 값 추정</a:t>
                </a: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B786D1-32A0-4118-9367-E40D1123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18"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73A0F1E2-0827-4012-9041-8DDE4C0CA2F3}"/>
              </a:ext>
            </a:extLst>
          </p:cNvPr>
          <p:cNvGrpSpPr/>
          <p:nvPr/>
        </p:nvGrpSpPr>
        <p:grpSpPr>
          <a:xfrm>
            <a:off x="5112060" y="3135749"/>
            <a:ext cx="2592288" cy="3058691"/>
            <a:chOff x="6473398" y="2024844"/>
            <a:chExt cx="2592288" cy="30586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D3D273-8D14-405F-9FD6-3920FE075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68244" y="2024844"/>
              <a:ext cx="2002597" cy="12922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98A4-0CD6-4869-9A8C-740DAF09D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82099" y="3465004"/>
              <a:ext cx="2036426" cy="12854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422F9B-B723-41FE-86CA-58A148776FD9}"/>
                </a:ext>
              </a:extLst>
            </p:cNvPr>
            <p:cNvSpPr txBox="1"/>
            <p:nvPr/>
          </p:nvSpPr>
          <p:spPr>
            <a:xfrm>
              <a:off x="6473398" y="4837314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치환의 예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A9B13D-68CF-41E3-A174-5E861B4D4ADA}"/>
              </a:ext>
            </a:extLst>
          </p:cNvPr>
          <p:cNvGrpSpPr/>
          <p:nvPr/>
        </p:nvGrpSpPr>
        <p:grpSpPr>
          <a:xfrm>
            <a:off x="6948264" y="1653967"/>
            <a:ext cx="2592288" cy="4540471"/>
            <a:chOff x="6948264" y="1653967"/>
            <a:chExt cx="2592288" cy="454047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90183D-B991-4497-9B3B-B75A9CD6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24328" y="1653967"/>
              <a:ext cx="1475146" cy="433050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EC296B-28DB-47CE-8E6C-A5C9A2921F26}"/>
                </a:ext>
              </a:extLst>
            </p:cNvPr>
            <p:cNvSpPr txBox="1"/>
            <p:nvPr/>
          </p:nvSpPr>
          <p:spPr>
            <a:xfrm>
              <a:off x="6948264" y="5948217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GCN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의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6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00D8-CEA5-4877-B595-792FE9A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주요 모델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F558D-E2CB-4C79-8250-7BB4E9AA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  <a:r>
              <a:rPr lang="en-US" altLang="ko-KR" dirty="0"/>
              <a:t>(Overlapping pooling layer)</a:t>
            </a:r>
          </a:p>
          <a:p>
            <a:pPr lvl="2"/>
            <a:r>
              <a:rPr lang="ko-KR" altLang="en-US" dirty="0"/>
              <a:t>일반적으로는 보폭</a:t>
            </a:r>
            <a:r>
              <a:rPr lang="en-US" altLang="ko-KR" dirty="0"/>
              <a:t>(Stride)</a:t>
            </a:r>
            <a:r>
              <a:rPr lang="ko-KR" altLang="en-US" dirty="0"/>
              <a:t>을 여유롭게 하여 연산</a:t>
            </a:r>
            <a:endParaRPr lang="en-US" altLang="ko-KR" dirty="0"/>
          </a:p>
          <a:p>
            <a:pPr lvl="2"/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보폭을 좁혀 겹쳐서 </a:t>
            </a:r>
            <a:r>
              <a:rPr lang="ko-KR" altLang="en-US" dirty="0" err="1"/>
              <a:t>풀링</a:t>
            </a:r>
            <a:r>
              <a:rPr lang="en-US" altLang="ko-KR" dirty="0"/>
              <a:t>(Pooling)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lvl="2"/>
            <a:r>
              <a:rPr lang="ko-KR" altLang="en-US" dirty="0"/>
              <a:t>정확도 </a:t>
            </a:r>
            <a:r>
              <a:rPr lang="en-US" altLang="ko-KR" dirty="0"/>
              <a:t>0.4 %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연산 속도는 감소</a:t>
            </a:r>
            <a:endParaRPr lang="en-US" altLang="ko-KR" dirty="0"/>
          </a:p>
          <a:p>
            <a:pPr lvl="1"/>
            <a:r>
              <a:rPr lang="ko-KR" altLang="en-US" dirty="0" err="1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baseline="30000" dirty="0">
                <a:solidFill>
                  <a:schemeClr val="accent1"/>
                </a:solidFill>
              </a:rPr>
              <a:t>*</a:t>
            </a:r>
            <a:r>
              <a:rPr lang="en-US" altLang="ko-KR" dirty="0"/>
              <a:t>) </a:t>
            </a:r>
            <a:r>
              <a:rPr lang="ko-KR" altLang="en-US" dirty="0"/>
              <a:t>사용하여 속도 </a:t>
            </a:r>
            <a:r>
              <a:rPr lang="en-US" altLang="ko-KR" dirty="0"/>
              <a:t>6</a:t>
            </a:r>
            <a:r>
              <a:rPr lang="ko-KR" altLang="en-US" dirty="0"/>
              <a:t>배 이상의 향상</a:t>
            </a:r>
            <a:endParaRPr lang="en-US" altLang="ko-KR" dirty="0"/>
          </a:p>
          <a:p>
            <a:pPr lvl="1"/>
            <a:r>
              <a:rPr lang="ko-KR" altLang="en-US" dirty="0"/>
              <a:t>로컬 응답 정규화</a:t>
            </a:r>
            <a:r>
              <a:rPr lang="en-US" altLang="ko-KR" dirty="0"/>
              <a:t>(Local response normalization)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주변 부분을 탐색 후 </a:t>
            </a:r>
            <a:r>
              <a:rPr lang="ko-KR" altLang="en-US" dirty="0" err="1"/>
              <a:t>정규화하는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2"/>
            <a:r>
              <a:rPr lang="ko-KR" altLang="en-US" dirty="0"/>
              <a:t>정확도 </a:t>
            </a:r>
            <a:r>
              <a:rPr lang="en-US" altLang="ko-KR" dirty="0"/>
              <a:t>1.4 % 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2"/>
            <a:r>
              <a:rPr lang="ko-KR" altLang="en-US" dirty="0"/>
              <a:t>밝은 빛을 본 후</a:t>
            </a:r>
            <a:r>
              <a:rPr lang="en-US" altLang="ko-KR" dirty="0"/>
              <a:t> </a:t>
            </a:r>
            <a:r>
              <a:rPr lang="ko-KR" altLang="en-US" dirty="0"/>
              <a:t>주변이 어두워 보이는 현상 원리 사용</a:t>
            </a:r>
            <a:endParaRPr lang="en-US" altLang="ko-KR" dirty="0"/>
          </a:p>
          <a:p>
            <a:pPr lvl="1"/>
            <a:r>
              <a:rPr lang="ko-KR" altLang="en-US" dirty="0" err="1"/>
              <a:t>드롭아웃</a:t>
            </a:r>
            <a:r>
              <a:rPr lang="en-US" altLang="ko-KR" dirty="0"/>
              <a:t>(Dropout)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데이터 증가</a:t>
            </a:r>
            <a:r>
              <a:rPr lang="en-US" altLang="ko-KR" dirty="0"/>
              <a:t>(Data augmentation)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이미지를 변형하여 학습하여 </a:t>
            </a:r>
            <a:r>
              <a:rPr lang="ko-KR" altLang="en-US" dirty="0" err="1"/>
              <a:t>오버피팅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en-US" altLang="ko-KR" dirty="0" err="1"/>
              <a:t>GoogLeNet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네트워크가 깊어지면 성능은 향상하지만 파라미터는 증가하는 문제 발생</a:t>
            </a:r>
            <a:endParaRPr lang="en-US" altLang="ko-KR" dirty="0"/>
          </a:p>
          <a:p>
            <a:pPr lvl="1"/>
            <a:r>
              <a:rPr lang="ko-KR" altLang="en-US" dirty="0"/>
              <a:t>적게</a:t>
            </a:r>
            <a:r>
              <a:rPr lang="en-US" altLang="ko-KR" dirty="0"/>
              <a:t>(Sparse) </a:t>
            </a:r>
            <a:r>
              <a:rPr lang="ko-KR" altLang="en-US" dirty="0"/>
              <a:t>연산하고</a:t>
            </a:r>
            <a:r>
              <a:rPr lang="en-US" altLang="ko-KR" dirty="0"/>
              <a:t>, </a:t>
            </a:r>
            <a:r>
              <a:rPr lang="ko-KR" altLang="en-US" dirty="0"/>
              <a:t>조밀하게</a:t>
            </a:r>
            <a:r>
              <a:rPr lang="en-US" altLang="ko-KR" dirty="0"/>
              <a:t>(Dense) </a:t>
            </a:r>
            <a:r>
              <a:rPr lang="ko-KR" altLang="en-US" dirty="0"/>
              <a:t>출력하는 것이 목표</a:t>
            </a:r>
            <a:endParaRPr lang="en-US" altLang="ko-KR" dirty="0"/>
          </a:p>
          <a:p>
            <a:pPr lvl="2"/>
            <a:r>
              <a:rPr lang="ko-KR" altLang="en-US" dirty="0"/>
              <a:t>일반적으로 적은 연산은 </a:t>
            </a:r>
            <a:r>
              <a:rPr lang="ko-KR" altLang="en-US" dirty="0" err="1"/>
              <a:t>합성곱</a:t>
            </a:r>
            <a:r>
              <a:rPr lang="en-US" altLang="ko-KR" dirty="0"/>
              <a:t>, </a:t>
            </a:r>
            <a:r>
              <a:rPr lang="ko-KR" altLang="en-US" dirty="0"/>
              <a:t>조밀한 연산은 완전 연결 레이어</a:t>
            </a:r>
            <a:r>
              <a:rPr lang="en-US" altLang="ko-KR" dirty="0"/>
              <a:t>(Fully connected layer)</a:t>
            </a:r>
          </a:p>
          <a:p>
            <a:pPr lvl="2"/>
            <a:r>
              <a:rPr lang="ko-KR" altLang="en-US" dirty="0"/>
              <a:t>차원은 줄이면서 네트워크는 더 깊게 만드는 방향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934F15-794B-44C9-9463-21A7AC29D18D}"/>
              </a:ext>
            </a:extLst>
          </p:cNvPr>
          <p:cNvGrpSpPr/>
          <p:nvPr/>
        </p:nvGrpSpPr>
        <p:grpSpPr>
          <a:xfrm>
            <a:off x="5878187" y="1519549"/>
            <a:ext cx="3100487" cy="1610002"/>
            <a:chOff x="5724128" y="1803413"/>
            <a:chExt cx="3100487" cy="1610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F7D6DA-E39A-4621-8700-199F1D6B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803413"/>
              <a:ext cx="3100487" cy="12961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D5477-E36A-4310-B180-129732463704}"/>
                </a:ext>
              </a:extLst>
            </p:cNvPr>
            <p:cNvSpPr txBox="1"/>
            <p:nvPr/>
          </p:nvSpPr>
          <p:spPr>
            <a:xfrm>
              <a:off x="5978227" y="3167194"/>
              <a:ext cx="25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중첩 </a:t>
              </a:r>
              <a:r>
                <a:rPr lang="ko-KR" alt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풀링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레이어의 예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CABA33-1140-45E1-838D-2727B637A0B0}"/>
              </a:ext>
            </a:extLst>
          </p:cNvPr>
          <p:cNvGrpSpPr/>
          <p:nvPr/>
        </p:nvGrpSpPr>
        <p:grpSpPr>
          <a:xfrm>
            <a:off x="5868144" y="3323058"/>
            <a:ext cx="3110530" cy="1470422"/>
            <a:chOff x="5721044" y="3500968"/>
            <a:chExt cx="3110530" cy="14704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4200B2-CADC-4E91-BA0F-9079739D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1044" y="3500968"/>
              <a:ext cx="3100487" cy="12242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E886DD-88AF-46D9-B5DF-BB7254F7591A}"/>
                </a:ext>
              </a:extLst>
            </p:cNvPr>
            <p:cNvSpPr txBox="1"/>
            <p:nvPr/>
          </p:nvSpPr>
          <p:spPr>
            <a:xfrm>
              <a:off x="5731087" y="4725169"/>
              <a:ext cx="31004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로컬 응답 정규화 적용 전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좌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과 후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우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A44D1A-752B-4F70-8819-3203BA878244}"/>
              </a:ext>
            </a:extLst>
          </p:cNvPr>
          <p:cNvSpPr txBox="1"/>
          <p:nvPr/>
        </p:nvSpPr>
        <p:spPr>
          <a:xfrm>
            <a:off x="-38663" y="6129300"/>
            <a:ext cx="1510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rectified linear unit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387F1-6FE3-4FD6-9771-24AD1A7E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주요 모델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3FE44D-E03F-4475-BE0B-99C001978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err="1"/>
                  <a:t>인셉션</a:t>
                </a:r>
                <a:r>
                  <a:rPr lang="en-US" altLang="ko-KR" dirty="0"/>
                  <a:t>(Inception)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ko-KR" altLang="en-US" dirty="0"/>
                  <a:t> 크기의 커널을 가지는 </a:t>
                </a:r>
                <a:r>
                  <a:rPr lang="ko-KR" altLang="en-US" dirty="0" err="1"/>
                  <a:t>합성곱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dirty="0"/>
                  <a:t> 크기의 커널을 가진 최댓값 </a:t>
                </a:r>
                <a:r>
                  <a:rPr lang="ko-KR" altLang="en-US" dirty="0" err="1"/>
                  <a:t>풀링</a:t>
                </a:r>
                <a:r>
                  <a:rPr lang="en-US" altLang="ko-KR" dirty="0"/>
                  <a:t>(Max pooling)</a:t>
                </a:r>
                <a:r>
                  <a:rPr lang="ko-KR" altLang="en-US" dirty="0"/>
                  <a:t>을 진행 후 합치는 과정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넓은 네트워크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다양한 특징 적용 가능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연산량이</a:t>
                </a:r>
                <a:r>
                  <a:rPr lang="ko-KR" altLang="en-US" dirty="0"/>
                  <a:t> 많아진다는 단점 발생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 커널 크기를 가진 </a:t>
                </a:r>
                <a:r>
                  <a:rPr lang="ko-KR" altLang="en-US" dirty="0" err="1"/>
                  <a:t>합성곱을</a:t>
                </a:r>
                <a:r>
                  <a:rPr lang="ko-KR" altLang="en-US" dirty="0"/>
                  <a:t> 이용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채널 수 조절 가능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연산량</a:t>
                </a:r>
                <a:r>
                  <a:rPr lang="ko-KR" altLang="en-US" dirty="0"/>
                  <a:t>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비선형성 증가 </a:t>
                </a:r>
                <a:endParaRPr lang="en-US" altLang="ko-KR" dirty="0"/>
              </a:p>
              <a:p>
                <a:r>
                  <a:rPr lang="en-US" altLang="ko-KR" dirty="0" err="1"/>
                  <a:t>VGGNet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커널 크기의 필터 사용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비선형성 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파라미터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깊은 모델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 커널 크기를 가진 </a:t>
                </a:r>
                <a:r>
                  <a:rPr lang="ko-KR" altLang="en-US" dirty="0" err="1"/>
                  <a:t>합성곱을</a:t>
                </a:r>
                <a:r>
                  <a:rPr lang="ko-KR" altLang="en-US" dirty="0"/>
                  <a:t> 이용</a:t>
                </a:r>
                <a:endParaRPr lang="en-US" altLang="ko-KR" dirty="0"/>
              </a:p>
              <a:p>
                <a:r>
                  <a:rPr lang="en-US" altLang="ko-KR" dirty="0" err="1"/>
                  <a:t>ResNet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VGGNet</a:t>
                </a:r>
                <a:r>
                  <a:rPr lang="ko-KR" altLang="en-US" dirty="0"/>
                  <a:t>의 깊은 모델에서 발생하는 오류 현상의 해결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스킵</a:t>
                </a:r>
                <a:r>
                  <a:rPr lang="ko-KR" altLang="en-US" dirty="0"/>
                  <a:t> 커넥션</a:t>
                </a:r>
                <a:r>
                  <a:rPr lang="en-US" altLang="ko-KR" dirty="0"/>
                  <a:t>(Skip connection)</a:t>
                </a:r>
              </a:p>
              <a:p>
                <a:pPr lvl="2"/>
                <a:r>
                  <a:rPr lang="ko-KR" altLang="en-US" dirty="0"/>
                  <a:t>레이어의 입력을 레이어의 출력에 바로 연결</a:t>
                </a:r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3FE44D-E03F-4475-BE0B-99C001978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DBD661E-5656-4396-B910-E9F22D484C44}"/>
              </a:ext>
            </a:extLst>
          </p:cNvPr>
          <p:cNvGrpSpPr/>
          <p:nvPr/>
        </p:nvGrpSpPr>
        <p:grpSpPr>
          <a:xfrm>
            <a:off x="5788943" y="2168858"/>
            <a:ext cx="3094358" cy="2102031"/>
            <a:chOff x="287524" y="3897052"/>
            <a:chExt cx="3827326" cy="23594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C11AAA-9589-45B6-8F60-1A1DF2D4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7524" y="3897052"/>
              <a:ext cx="3827326" cy="21340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2F0EC-D0DE-47E4-AAD8-5129CD39F738}"/>
                </a:ext>
              </a:extLst>
            </p:cNvPr>
            <p:cNvSpPr txBox="1"/>
            <p:nvPr/>
          </p:nvSpPr>
          <p:spPr>
            <a:xfrm>
              <a:off x="642056" y="5980158"/>
              <a:ext cx="3100487" cy="276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인셉션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레이어의 형태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5944C8-BF52-47B3-82D1-F74F5F44747E}"/>
              </a:ext>
            </a:extLst>
          </p:cNvPr>
          <p:cNvGrpSpPr/>
          <p:nvPr/>
        </p:nvGrpSpPr>
        <p:grpSpPr>
          <a:xfrm>
            <a:off x="5754648" y="4291098"/>
            <a:ext cx="3028685" cy="1985320"/>
            <a:chOff x="5754648" y="4167988"/>
            <a:chExt cx="3028685" cy="19853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CB83D3-CE12-47E6-8F4C-5172A45D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54648" y="4167988"/>
              <a:ext cx="3028685" cy="17390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0114A3-4210-434C-9669-F9F4749DF3B3}"/>
                </a:ext>
              </a:extLst>
            </p:cNvPr>
            <p:cNvSpPr txBox="1"/>
            <p:nvPr/>
          </p:nvSpPr>
          <p:spPr>
            <a:xfrm>
              <a:off x="6082765" y="5907087"/>
              <a:ext cx="25067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스킵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커넥션의 모습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7DB7EC-2DF4-4B00-8341-A73733CEA65E}"/>
              </a:ext>
            </a:extLst>
          </p:cNvPr>
          <p:cNvGrpSpPr/>
          <p:nvPr/>
        </p:nvGrpSpPr>
        <p:grpSpPr>
          <a:xfrm>
            <a:off x="1555656" y="4841531"/>
            <a:ext cx="4034934" cy="1433821"/>
            <a:chOff x="1234447" y="4851205"/>
            <a:chExt cx="4034934" cy="14338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ABCD31-7B43-4826-B462-3B504E75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34447" y="4851205"/>
              <a:ext cx="4034934" cy="11789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6E8311-EA04-4EE7-B77F-CB5711BF1271}"/>
                    </a:ext>
                  </a:extLst>
                </p:cNvPr>
                <p:cNvSpPr txBox="1"/>
                <p:nvPr/>
              </p:nvSpPr>
              <p:spPr>
                <a:xfrm>
                  <a:off x="1658503" y="6038805"/>
                  <a:ext cx="292175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ko-KR" altLang="en-US" sz="1000" b="1" dirty="0"/>
                    <a:t> 커널 크기를 가진 합성곱을 </a:t>
                  </a:r>
                  <a:r>
                    <a:rPr lang="ko-KR" alt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사용한 예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6E8311-EA04-4EE7-B77F-CB5711BF1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8503" y="6038805"/>
                  <a:ext cx="2921757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122679-15C7-4B25-B7EB-990997F6582A}"/>
                  </a:ext>
                </a:extLst>
              </p:cNvPr>
              <p:cNvSpPr txBox="1"/>
              <p:nvPr/>
            </p:nvSpPr>
            <p:spPr>
              <a:xfrm>
                <a:off x="-16182" y="5060942"/>
                <a:ext cx="1650993" cy="101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기본</a:t>
                </a:r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𝟔𝟒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𝟏𝟐𝟖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𝟐𝟎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ko-KR" sz="1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conv. </a:t>
                </a:r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사용</a:t>
                </a:r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𝟏𝟐𝟖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𝟑𝟐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𝟔𝟒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𝟑𝟐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122679-15C7-4B25-B7EB-990997F65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82" y="5060942"/>
                <a:ext cx="1650993" cy="1012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4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F987-E560-479D-8CB0-3AD241A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의 발전된 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5988E1-232D-4EC2-A915-4D32B5445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인셉션</a:t>
                </a:r>
                <a:r>
                  <a:rPr lang="en-US" altLang="ko-KR" dirty="0"/>
                  <a:t>(Inception)</a:t>
                </a:r>
              </a:p>
              <a:p>
                <a:pPr lvl="1"/>
                <a:r>
                  <a:rPr lang="en-US" altLang="ko-KR" dirty="0"/>
                  <a:t>CNN</a:t>
                </a:r>
                <a:r>
                  <a:rPr lang="ko-KR" altLang="en-US" dirty="0"/>
                  <a:t>에서의 핵심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다양한 커널 크기의 필터를 사용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GCN</a:t>
                </a:r>
                <a:r>
                  <a:rPr lang="ko-KR" altLang="en-US" dirty="0"/>
                  <a:t>에서의 적용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적용할 노드의 거리를 확장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인접 행렬의 곱셈으로 적용 가능</a:t>
                </a:r>
                <a:endParaRPr lang="en-US" altLang="ko-KR" dirty="0"/>
              </a:p>
              <a:p>
                <a:r>
                  <a:rPr lang="ko-KR" altLang="en-US" dirty="0" err="1"/>
                  <a:t>스킵</a:t>
                </a:r>
                <a:r>
                  <a:rPr lang="ko-KR" altLang="en-US" dirty="0"/>
                  <a:t> 커넥션</a:t>
                </a:r>
                <a:r>
                  <a:rPr lang="en-US" altLang="ko-KR" dirty="0"/>
                  <a:t>(Skip connection)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𝒔𝒄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그래프의 </a:t>
                </a:r>
                <a:r>
                  <a:rPr lang="ko-KR" altLang="en-US" dirty="0" err="1"/>
                  <a:t>은닉층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𝒔𝒄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스킵</a:t>
                </a:r>
                <a:r>
                  <a:rPr lang="ko-KR" altLang="en-US" dirty="0"/>
                  <a:t> 커넥션</a:t>
                </a:r>
                <a:endParaRPr lang="en-US" altLang="ko-KR" dirty="0"/>
              </a:p>
              <a:p>
                <a:r>
                  <a:rPr lang="ko-KR" altLang="en-US" dirty="0" err="1"/>
                  <a:t>게이티드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스킵</a:t>
                </a:r>
                <a:r>
                  <a:rPr lang="ko-KR" altLang="en-US" dirty="0"/>
                  <a:t> 커넥션</a:t>
                </a:r>
                <a:r>
                  <a:rPr lang="en-US" altLang="ko-KR" dirty="0"/>
                  <a:t>(Gated-skip connection)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𝒔𝒄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그래프의 </a:t>
                </a:r>
                <a:r>
                  <a:rPr lang="ko-KR" altLang="en-US" dirty="0" err="1"/>
                  <a:t>은닉층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𝒈𝒔𝒄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게이티드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스킵</a:t>
                </a:r>
                <a:r>
                  <a:rPr lang="ko-KR" altLang="en-US" dirty="0"/>
                  <a:t> 커넥션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스킵</a:t>
                </a:r>
                <a:r>
                  <a:rPr lang="ko-KR" altLang="en-US" dirty="0"/>
                  <a:t> 커넥션을 적용할 두 정보의 적절한 가중치를 학습</a:t>
                </a:r>
                <a:endParaRPr lang="en-US" altLang="ko-KR" dirty="0"/>
              </a:p>
              <a:p>
                <a:r>
                  <a:rPr lang="ko-KR" altLang="en-US" dirty="0" err="1"/>
                  <a:t>어텐션</a:t>
                </a:r>
                <a:r>
                  <a:rPr lang="en-US" altLang="ko-KR" dirty="0"/>
                  <a:t>(Attention)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활성화 함수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연결된 노드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하나의 노드를 업데이트할 때 각각의 노드의 가중치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학습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5988E1-232D-4EC2-A915-4D32B5445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18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24873396-993A-4652-A9F7-4813516985C4}"/>
              </a:ext>
            </a:extLst>
          </p:cNvPr>
          <p:cNvGrpSpPr/>
          <p:nvPr/>
        </p:nvGrpSpPr>
        <p:grpSpPr>
          <a:xfrm>
            <a:off x="6637285" y="1176254"/>
            <a:ext cx="2506715" cy="2058710"/>
            <a:chOff x="6305811" y="1073784"/>
            <a:chExt cx="2506715" cy="20587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DEF272-6FD9-42E3-BEA1-1F35C129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28032" y="1073784"/>
              <a:ext cx="2262274" cy="18487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404D99-2EF7-4DB5-A822-BB4BFA80110F}"/>
                </a:ext>
              </a:extLst>
            </p:cNvPr>
            <p:cNvSpPr txBox="1"/>
            <p:nvPr/>
          </p:nvSpPr>
          <p:spPr>
            <a:xfrm>
              <a:off x="6305811" y="2886273"/>
              <a:ext cx="25067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게이티드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스킵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커넥션의 모습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71F7EF-A4F5-491F-AFB6-7AF9C9A34460}"/>
              </a:ext>
            </a:extLst>
          </p:cNvPr>
          <p:cNvGrpSpPr/>
          <p:nvPr/>
        </p:nvGrpSpPr>
        <p:grpSpPr>
          <a:xfrm>
            <a:off x="6648718" y="3623037"/>
            <a:ext cx="2506715" cy="2388096"/>
            <a:chOff x="6558539" y="3553969"/>
            <a:chExt cx="2506715" cy="238809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171C21-E1EE-4359-A93D-C3695FA3D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00" b="14118"/>
            <a:stretch/>
          </p:blipFill>
          <p:spPr>
            <a:xfrm>
              <a:off x="6672871" y="3553969"/>
              <a:ext cx="2278052" cy="20550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535F55-5332-4B58-B0CF-A7ECBFDD8580}"/>
                </a:ext>
              </a:extLst>
            </p:cNvPr>
            <p:cNvSpPr txBox="1"/>
            <p:nvPr/>
          </p:nvSpPr>
          <p:spPr>
            <a:xfrm>
              <a:off x="6558539" y="5695844"/>
              <a:ext cx="25067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어텐션의</a:t>
              </a:r>
              <a:r>
                <a: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모습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88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31187</TotalTime>
  <Words>1114</Words>
  <Application>Microsoft Office PowerPoint</Application>
  <PresentationFormat>화면 슬라이드 쇼(4:3)</PresentationFormat>
  <Paragraphs>163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Graph Convolutional Network</vt:lpstr>
      <vt:lpstr>그래프</vt:lpstr>
      <vt:lpstr>그래프 분석 방법</vt:lpstr>
      <vt:lpstr>GCN (1/2)</vt:lpstr>
      <vt:lpstr>GCN (2/2)</vt:lpstr>
      <vt:lpstr>CNN 주요 모델(1/2)</vt:lpstr>
      <vt:lpstr>CNN 주요 모델(2/2)</vt:lpstr>
      <vt:lpstr>GCN의 발전된 구조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조하나</cp:lastModifiedBy>
  <cp:revision>512</cp:revision>
  <cp:lastPrinted>2019-01-09T04:55:21Z</cp:lastPrinted>
  <dcterms:created xsi:type="dcterms:W3CDTF">2014-03-28T01:54:29Z</dcterms:created>
  <dcterms:modified xsi:type="dcterms:W3CDTF">2021-07-28T02:06:05Z</dcterms:modified>
</cp:coreProperties>
</file>