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8" r:id="rId1"/>
  </p:sldMasterIdLst>
  <p:notesMasterIdLst>
    <p:notesMasterId r:id="rId10"/>
  </p:notesMasterIdLst>
  <p:sldIdLst>
    <p:sldId id="256" r:id="rId2"/>
    <p:sldId id="285" r:id="rId3"/>
    <p:sldId id="283" r:id="rId4"/>
    <p:sldId id="289" r:id="rId5"/>
    <p:sldId id="284" r:id="rId6"/>
    <p:sldId id="286" r:id="rId7"/>
    <p:sldId id="287" r:id="rId8"/>
    <p:sldId id="288" r:id="rId9"/>
  </p:sldIdLst>
  <p:sldSz cx="9144000" cy="6858000" type="screen4x3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/>
        <a:ea typeface="굴림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/>
        <a:ea typeface="굴림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/>
        <a:ea typeface="굴림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/>
        <a:ea typeface="굴림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/>
        <a:ea typeface="굴림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/>
        <a:ea typeface="굴림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/>
        <a:ea typeface="굴림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/>
        <a:ea typeface="굴림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/>
        <a:ea typeface="굴림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7">
          <p15:clr>
            <a:srgbClr val="A4A3A4"/>
          </p15:clr>
        </p15:guide>
        <p15:guide id="2" pos="287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8" userDrawn="1">
          <p15:clr>
            <a:srgbClr val="A4A3A4"/>
          </p15:clr>
        </p15:guide>
        <p15:guide id="2" pos="213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이상훈[ 대학원석·박사통합과정수료연구(재학) / 뇌공학과 ]" initials="이대/뇌]" lastIdx="1" clrIdx="0">
    <p:extLst>
      <p:ext uri="{19B8F6BF-5375-455C-9EA6-DF929625EA0E}">
        <p15:presenceInfo xmlns:p15="http://schemas.microsoft.com/office/powerpoint/2012/main" userId="이상훈[ 대학원석·박사통합과정수료연구(재학) / 뇌공학과 ]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CFFBFD"/>
    <a:srgbClr val="D5EAF7"/>
    <a:srgbClr val="FF0000"/>
    <a:srgbClr val="8A00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01E19B4-E2C9-4C82-BE5D-31E704B346ED}" v="1" dt="2021-07-05T05:09:52.45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18" autoAdjust="0"/>
    <p:restoredTop sz="94077" autoAdjust="0"/>
  </p:normalViewPr>
  <p:slideViewPr>
    <p:cSldViewPr>
      <p:cViewPr varScale="1">
        <p:scale>
          <a:sx n="108" d="100"/>
          <a:sy n="108" d="100"/>
        </p:scale>
        <p:origin x="1626" y="114"/>
      </p:cViewPr>
      <p:guideLst>
        <p:guide orient="horz" pos="2157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-3150" y="-114"/>
      </p:cViewPr>
      <p:guideLst>
        <p:guide orient="horz" pos="3108"/>
        <p:guide pos="2138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박 지훈" userId="82b5cd263a3c592d" providerId="LiveId" clId="{701E19B4-E2C9-4C82-BE5D-31E704B346ED}"/>
    <pc:docChg chg="modSld">
      <pc:chgData name="박 지훈" userId="82b5cd263a3c592d" providerId="LiveId" clId="{701E19B4-E2C9-4C82-BE5D-31E704B346ED}" dt="2021-07-05T05:09:52.451" v="0" actId="20578"/>
      <pc:docMkLst>
        <pc:docMk/>
      </pc:docMkLst>
      <pc:sldChg chg="modSp">
        <pc:chgData name="박 지훈" userId="82b5cd263a3c592d" providerId="LiveId" clId="{701E19B4-E2C9-4C82-BE5D-31E704B346ED}" dt="2021-07-05T05:09:52.451" v="0" actId="20578"/>
        <pc:sldMkLst>
          <pc:docMk/>
          <pc:sldMk cId="3784459096" sldId="270"/>
        </pc:sldMkLst>
        <pc:spChg chg="mod">
          <ac:chgData name="박 지훈" userId="82b5cd263a3c592d" providerId="LiveId" clId="{701E19B4-E2C9-4C82-BE5D-31E704B346ED}" dt="2021-07-05T05:09:52.451" v="0" actId="20578"/>
          <ac:spMkLst>
            <pc:docMk/>
            <pc:sldMk cId="3784459096" sldId="270"/>
            <ac:spMk id="30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659" cy="493712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>
                <a:latin typeface="굴림"/>
                <a:ea typeface="굴림"/>
              </a:defRPr>
            </a:lvl1pPr>
          </a:lstStyle>
          <a:p>
            <a:pPr>
              <a:defRPr lang="ko-KR"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1"/>
            <a:ext cx="2945659" cy="493712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 smtClean="0">
                <a:latin typeface="굴림"/>
                <a:ea typeface="굴림"/>
              </a:defRPr>
            </a:lvl1pPr>
          </a:lstStyle>
          <a:p>
            <a:pPr>
              <a:defRPr lang="ko-KR"/>
            </a:pPr>
            <a:fld id="{5DDC1E98-835C-4C04-B6FF-B984910879BA}" type="datetime1">
              <a:rPr lang="ko-KR" altLang="en-US"/>
              <a:pPr>
                <a:defRPr lang="ko-KR"/>
              </a:pPr>
              <a:t>2021-07-29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30275" y="739775"/>
            <a:ext cx="4937125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690269"/>
            <a:ext cx="5438140" cy="4443412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378825"/>
            <a:ext cx="2945659" cy="493712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>
                <a:latin typeface="굴림"/>
                <a:ea typeface="굴림"/>
              </a:defRPr>
            </a:lvl1pPr>
          </a:lstStyle>
          <a:p>
            <a:pPr>
              <a:defRPr lang="ko-KR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378825"/>
            <a:ext cx="2945659" cy="493712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 smtClean="0">
                <a:latin typeface="굴림"/>
                <a:ea typeface="굴림"/>
              </a:defRPr>
            </a:lvl1pPr>
          </a:lstStyle>
          <a:p>
            <a:pPr>
              <a:defRPr lang="ko-KR"/>
            </a:pPr>
            <a:fld id="{1C7D350D-0B39-41CD-B0BD-62D9DB6D10DA}" type="slidenum">
              <a:rPr lang="ko-KR" altLang="en-US"/>
              <a:pPr>
                <a:defRPr lang="ko-KR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491258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noFill/>
          <a:ln>
            <a:solidFill>
              <a:srgbClr val="000000"/>
            </a:solidFill>
            <a:miter/>
          </a:ln>
        </p:spPr>
      </p:sp>
      <p:sp>
        <p:nvSpPr>
          <p:cNvPr id="11267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 wrap="square" anchor="t" anchorCtr="0"/>
          <a:lstStyle/>
          <a:p>
            <a:pPr>
              <a:spcBef>
                <a:spcPct val="0"/>
              </a:spcBef>
              <a:defRPr lang="ko-KR" altLang="en-US"/>
            </a:pPr>
            <a:endParaRPr lang="ko-KR" altLang="en-US"/>
          </a:p>
        </p:txBody>
      </p:sp>
      <p:sp>
        <p:nvSpPr>
          <p:cNvPr id="1126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>
            <a:miter/>
          </a:ln>
        </p:spPr>
        <p:txBody>
          <a:bodyPr wrap="square" anchorCtr="0"/>
          <a:lstStyle/>
          <a:p>
            <a:pPr lvl="0">
              <a:defRPr lang="ko-KR" altLang="en-US"/>
            </a:pPr>
            <a:fld id="{A91A281E-5880-4E31-BD6E-5AB552412A54}" type="slidenum">
              <a:rPr lang="ko-KR" altLang="en-US">
                <a:latin typeface="굴림"/>
                <a:ea typeface="굴림"/>
              </a:rPr>
              <a:pPr lvl="0">
                <a:defRPr lang="ko-KR" altLang="en-US"/>
              </a:pPr>
              <a:t>1</a:t>
            </a:fld>
            <a:endParaRPr lang="ko-KR" altLang="en-US">
              <a:latin typeface="굴림"/>
              <a:ea typeface="굴림"/>
            </a:endParaRPr>
          </a:p>
        </p:txBody>
      </p:sp>
    </p:spTree>
    <p:extLst>
      <p:ext uri="{BB962C8B-B14F-4D97-AF65-F5344CB8AC3E}">
        <p14:creationId xmlns:p14="http://schemas.microsoft.com/office/powerpoint/2010/main" val="27288603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ko-KR"/>
            </a:pPr>
            <a:fld id="{1C7D350D-0B39-41CD-B0BD-62D9DB6D10DA}" type="slidenum">
              <a:rPr lang="ko-KR" altLang="en-US" smtClean="0"/>
              <a:pPr>
                <a:defRPr lang="ko-KR"/>
              </a:pPr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42495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ko-KR"/>
            </a:pPr>
            <a:fld id="{1C7D350D-0B39-41CD-B0BD-62D9DB6D10DA}" type="slidenum">
              <a:rPr lang="ko-KR" altLang="en-US" smtClean="0"/>
              <a:pPr>
                <a:defRPr lang="ko-KR"/>
              </a:pPr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24296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ko-KR"/>
            </a:pPr>
            <a:fld id="{1C7D350D-0B39-41CD-B0BD-62D9DB6D10DA}" type="slidenum">
              <a:rPr lang="ko-KR" altLang="en-US" smtClean="0"/>
              <a:pPr>
                <a:defRPr lang="ko-KR"/>
              </a:pPr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63812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ko-KR"/>
            </a:pPr>
            <a:fld id="{1C7D350D-0B39-41CD-B0BD-62D9DB6D10DA}" type="slidenum">
              <a:rPr lang="ko-KR" altLang="en-US" smtClean="0"/>
              <a:pPr>
                <a:defRPr lang="ko-KR"/>
              </a:pPr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20437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ko-KR"/>
            </a:pPr>
            <a:fld id="{1C7D350D-0B39-41CD-B0BD-62D9DB6D10DA}" type="slidenum">
              <a:rPr lang="ko-KR" altLang="en-US" smtClean="0"/>
              <a:pPr>
                <a:defRPr lang="ko-KR"/>
              </a:pPr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83576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ko-KR"/>
            </a:pPr>
            <a:fld id="{1C7D350D-0B39-41CD-B0BD-62D9DB6D10DA}" type="slidenum">
              <a:rPr lang="ko-KR" altLang="en-US" smtClean="0"/>
              <a:pPr>
                <a:defRPr lang="ko-KR"/>
              </a:pPr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79194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ko-KR"/>
            </a:pPr>
            <a:fld id="{1C7D350D-0B39-41CD-B0BD-62D9DB6D10DA}" type="slidenum">
              <a:rPr lang="ko-KR" altLang="en-US" smtClean="0"/>
              <a:pPr>
                <a:defRPr lang="ko-KR"/>
              </a:pPr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65415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2143125" y="1531938"/>
            <a:ext cx="5149850" cy="1587"/>
            <a:chOff x="1292" y="1236"/>
            <a:chExt cx="3244" cy="1"/>
          </a:xfrm>
        </p:grpSpPr>
        <p:sp>
          <p:nvSpPr>
            <p:cNvPr id="5" name="Line 14"/>
            <p:cNvSpPr>
              <a:spLocks noChangeShapeType="1"/>
            </p:cNvSpPr>
            <p:nvPr/>
          </p:nvSpPr>
          <p:spPr bwMode="auto">
            <a:xfrm rot="10800000" flipV="1">
              <a:off x="4448" y="1236"/>
              <a:ext cx="46" cy="0"/>
            </a:xfrm>
            <a:prstGeom prst="line">
              <a:avLst/>
            </a:prstGeom>
            <a:noFill/>
            <a:ln w="38100">
              <a:solidFill>
                <a:srgbClr val="BC1A1A"/>
              </a:solidFill>
              <a:round/>
              <a:headEnd/>
              <a:tailEnd/>
            </a:ln>
            <a:effectLst/>
          </p:spPr>
          <p:txBody>
            <a:bodyPr lIns="92063" tIns="46032" rIns="92063" bIns="46032"/>
            <a:lstStyle/>
            <a:p>
              <a:pPr algn="ctr" fontAlgn="auto" latinLnBrk="0">
                <a:lnSpc>
                  <a:spcPct val="11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808080"/>
                </a:buClr>
                <a:buSzPct val="80000"/>
                <a:buFont typeface="Monotype Sorts" pitchFamily="2" charset="2"/>
                <a:buNone/>
                <a:defRPr/>
              </a:pPr>
              <a:endParaRPr kumimoji="0" lang="ko-KR" altLang="en-US">
                <a:latin typeface="+mn-lt"/>
                <a:ea typeface="+mn-ea"/>
              </a:endParaRPr>
            </a:p>
          </p:txBody>
        </p:sp>
        <p:sp>
          <p:nvSpPr>
            <p:cNvPr id="6" name="Line 15"/>
            <p:cNvSpPr>
              <a:spLocks noChangeShapeType="1"/>
            </p:cNvSpPr>
            <p:nvPr/>
          </p:nvSpPr>
          <p:spPr bwMode="auto">
            <a:xfrm rot="10800000" flipV="1">
              <a:off x="1292" y="1237"/>
              <a:ext cx="3130" cy="0"/>
            </a:xfrm>
            <a:prstGeom prst="line">
              <a:avLst/>
            </a:prstGeom>
            <a:noFill/>
            <a:ln w="38100">
              <a:solidFill>
                <a:srgbClr val="BC1A1A"/>
              </a:solidFill>
              <a:round/>
              <a:headEnd/>
              <a:tailEnd/>
            </a:ln>
            <a:effectLst/>
          </p:spPr>
          <p:txBody>
            <a:bodyPr lIns="92063" tIns="46032" rIns="92063" bIns="46032"/>
            <a:lstStyle/>
            <a:p>
              <a:pPr algn="ctr" fontAlgn="auto" latinLnBrk="0">
                <a:lnSpc>
                  <a:spcPct val="11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808080"/>
                </a:buClr>
                <a:buSzPct val="80000"/>
                <a:buFont typeface="Monotype Sorts" pitchFamily="2" charset="2"/>
                <a:buNone/>
                <a:defRPr/>
              </a:pPr>
              <a:endParaRPr kumimoji="0" lang="ko-KR" altLang="en-US">
                <a:latin typeface="+mn-lt"/>
                <a:ea typeface="+mn-ea"/>
              </a:endParaRPr>
            </a:p>
          </p:txBody>
        </p:sp>
        <p:sp>
          <p:nvSpPr>
            <p:cNvPr id="7" name="Line 16"/>
            <p:cNvSpPr>
              <a:spLocks noChangeShapeType="1"/>
            </p:cNvSpPr>
            <p:nvPr/>
          </p:nvSpPr>
          <p:spPr bwMode="auto">
            <a:xfrm rot="10800000" flipV="1">
              <a:off x="4514" y="1236"/>
              <a:ext cx="22" cy="0"/>
            </a:xfrm>
            <a:prstGeom prst="line">
              <a:avLst/>
            </a:prstGeom>
            <a:noFill/>
            <a:ln w="38100">
              <a:solidFill>
                <a:srgbClr val="BC1A1A"/>
              </a:solidFill>
              <a:round/>
              <a:headEnd/>
              <a:tailEnd/>
            </a:ln>
            <a:effectLst/>
          </p:spPr>
          <p:txBody>
            <a:bodyPr lIns="92063" tIns="46032" rIns="92063" bIns="46032"/>
            <a:lstStyle/>
            <a:p>
              <a:pPr algn="ctr" fontAlgn="auto" latinLnBrk="0">
                <a:lnSpc>
                  <a:spcPct val="11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808080"/>
                </a:buClr>
                <a:buSzPct val="80000"/>
                <a:buFont typeface="Monotype Sorts" pitchFamily="2" charset="2"/>
                <a:buNone/>
                <a:defRPr/>
              </a:pPr>
              <a:endParaRPr kumimoji="0" lang="ko-KR" altLang="en-US">
                <a:latin typeface="+mn-lt"/>
                <a:ea typeface="+mn-ea"/>
              </a:endParaRPr>
            </a:p>
          </p:txBody>
        </p:sp>
      </p:grpSp>
      <p:grpSp>
        <p:nvGrpSpPr>
          <p:cNvPr id="8" name="그룹 7"/>
          <p:cNvGrpSpPr>
            <a:grpSpLocks/>
          </p:cNvGrpSpPr>
          <p:nvPr/>
        </p:nvGrpSpPr>
        <p:grpSpPr bwMode="auto">
          <a:xfrm>
            <a:off x="1851025" y="2593975"/>
            <a:ext cx="5149850" cy="0"/>
            <a:chOff x="1851025" y="2593975"/>
            <a:chExt cx="5149850" cy="0"/>
          </a:xfrm>
        </p:grpSpPr>
        <p:sp>
          <p:nvSpPr>
            <p:cNvPr id="9" name="Line 10"/>
            <p:cNvSpPr>
              <a:spLocks noChangeShapeType="1"/>
            </p:cNvSpPr>
            <p:nvPr/>
          </p:nvSpPr>
          <p:spPr bwMode="auto">
            <a:xfrm flipV="1">
              <a:off x="1917700" y="2593975"/>
              <a:ext cx="73025" cy="0"/>
            </a:xfrm>
            <a:prstGeom prst="line">
              <a:avLst/>
            </a:prstGeom>
            <a:noFill/>
            <a:ln w="38100">
              <a:solidFill>
                <a:srgbClr val="2E86D6"/>
              </a:solidFill>
              <a:round/>
              <a:headEnd/>
              <a:tailEnd/>
            </a:ln>
            <a:effectLst/>
          </p:spPr>
          <p:txBody>
            <a:bodyPr lIns="92063" tIns="46032" rIns="92063" bIns="46032"/>
            <a:lstStyle/>
            <a:p>
              <a:pPr algn="ctr" fontAlgn="auto" latinLnBrk="0">
                <a:lnSpc>
                  <a:spcPct val="11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808080"/>
                </a:buClr>
                <a:buSzPct val="80000"/>
                <a:buFont typeface="Monotype Sorts" pitchFamily="2" charset="2"/>
                <a:buNone/>
                <a:defRPr/>
              </a:pPr>
              <a:endParaRPr kumimoji="0" lang="ko-KR" altLang="en-US">
                <a:latin typeface="+mn-lt"/>
                <a:ea typeface="+mn-ea"/>
              </a:endParaRPr>
            </a:p>
          </p:txBody>
        </p:sp>
        <p:sp>
          <p:nvSpPr>
            <p:cNvPr id="10" name="Line 11"/>
            <p:cNvSpPr>
              <a:spLocks noChangeShapeType="1"/>
            </p:cNvSpPr>
            <p:nvPr/>
          </p:nvSpPr>
          <p:spPr bwMode="auto">
            <a:xfrm flipV="1">
              <a:off x="2032000" y="2593975"/>
              <a:ext cx="4968875" cy="0"/>
            </a:xfrm>
            <a:prstGeom prst="line">
              <a:avLst/>
            </a:prstGeom>
            <a:noFill/>
            <a:ln w="38100">
              <a:solidFill>
                <a:srgbClr val="2E86D6"/>
              </a:solidFill>
              <a:round/>
              <a:headEnd/>
              <a:tailEnd/>
            </a:ln>
            <a:effectLst/>
          </p:spPr>
          <p:txBody>
            <a:bodyPr lIns="92063" tIns="46032" rIns="92063" bIns="46032"/>
            <a:lstStyle/>
            <a:p>
              <a:pPr algn="ctr" fontAlgn="auto" latinLnBrk="0">
                <a:lnSpc>
                  <a:spcPct val="11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808080"/>
                </a:buClr>
                <a:buSzPct val="80000"/>
                <a:buFont typeface="Monotype Sorts" pitchFamily="2" charset="2"/>
                <a:buNone/>
                <a:defRPr/>
              </a:pPr>
              <a:endParaRPr kumimoji="0" lang="ko-KR" altLang="en-US">
                <a:latin typeface="+mn-lt"/>
                <a:ea typeface="+mn-ea"/>
              </a:endParaRPr>
            </a:p>
          </p:txBody>
        </p:sp>
        <p:sp>
          <p:nvSpPr>
            <p:cNvPr id="11" name="Line 12"/>
            <p:cNvSpPr>
              <a:spLocks noChangeShapeType="1"/>
            </p:cNvSpPr>
            <p:nvPr/>
          </p:nvSpPr>
          <p:spPr bwMode="auto">
            <a:xfrm flipV="1">
              <a:off x="1851025" y="2593975"/>
              <a:ext cx="34925" cy="0"/>
            </a:xfrm>
            <a:prstGeom prst="line">
              <a:avLst/>
            </a:prstGeom>
            <a:noFill/>
            <a:ln w="38100">
              <a:solidFill>
                <a:srgbClr val="2E86D6"/>
              </a:solidFill>
              <a:round/>
              <a:headEnd/>
              <a:tailEnd/>
            </a:ln>
            <a:effectLst/>
          </p:spPr>
          <p:txBody>
            <a:bodyPr lIns="92063" tIns="46032" rIns="92063" bIns="46032"/>
            <a:lstStyle/>
            <a:p>
              <a:pPr algn="ctr" fontAlgn="auto" latinLnBrk="0">
                <a:lnSpc>
                  <a:spcPct val="11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808080"/>
                </a:buClr>
                <a:buSzPct val="80000"/>
                <a:buFont typeface="Monotype Sorts" pitchFamily="2" charset="2"/>
                <a:buNone/>
                <a:defRPr/>
              </a:pPr>
              <a:endParaRPr kumimoji="0" lang="ko-KR" altLang="en-US">
                <a:latin typeface="+mn-lt"/>
                <a:ea typeface="+mn-ea"/>
              </a:endParaRPr>
            </a:p>
          </p:txBody>
        </p:sp>
      </p:grp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0" y="6357938"/>
            <a:ext cx="9144000" cy="500062"/>
          </a:xfrm>
          <a:prstGeom prst="rect">
            <a:avLst/>
          </a:prstGeom>
          <a:solidFill>
            <a:srgbClr val="2F5B9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ko-KR" i="1">
              <a:solidFill>
                <a:schemeClr val="accent2"/>
              </a:solidFill>
              <a:latin typeface="Arial Black" pitchFamily="34" charset="0"/>
              <a:ea typeface="+mn-ea"/>
            </a:endParaRPr>
          </a:p>
        </p:txBody>
      </p:sp>
      <p:pic>
        <p:nvPicPr>
          <p:cNvPr id="13" name="Picture 2" descr="G:\연구실 작업\학교로고\logo&amp;ui(01)\globalsymbol_home_large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34052" y="3159795"/>
            <a:ext cx="1072755" cy="14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714488"/>
            <a:ext cx="7772400" cy="584775"/>
          </a:xfrm>
        </p:spPr>
        <p:txBody>
          <a:bodyPr>
            <a:normAutofit/>
          </a:bodyPr>
          <a:lstStyle>
            <a:lvl1pPr algn="ctr">
              <a:defRPr sz="320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5214950"/>
            <a:ext cx="6400800" cy="928694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ko-KR" altLang="en-US" dirty="0"/>
          </a:p>
        </p:txBody>
      </p:sp>
      <p:sp>
        <p:nvSpPr>
          <p:cNvPr id="17" name="날짜 개체 틀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7CBC60D-A1FC-483A-BCA1-F9BCB086D6EE}" type="datetime1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18" name="바닥글 개체 틀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&lt;#&gt;</a:t>
            </a:r>
            <a:endParaRPr lang="ko-KR" altLang="en-US"/>
          </a:p>
        </p:txBody>
      </p:sp>
      <p:sp>
        <p:nvSpPr>
          <p:cNvPr id="19" name="슬라이드 번호 개체 틀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9DD05D-5A7E-48F9-AC93-B3D6E35F5ED7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BA590E-2BB5-44D3-8A4B-DDBA5FDA54D6}" type="datetime1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&lt;#&gt;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76651F-465B-49B8-97EB-11059EB130C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4A9EAF-551B-40B3-9836-370E8BAE1CA9}" type="datetime1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&lt;#&gt;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3F5387-46E3-44A3-9156-03693082E0F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2097088" y="0"/>
            <a:ext cx="7046912" cy="909638"/>
          </a:xfrm>
          <a:prstGeom prst="rect">
            <a:avLst/>
          </a:prstGeom>
          <a:gradFill rotWithShape="1">
            <a:gsLst>
              <a:gs pos="0">
                <a:srgbClr val="B4AEAC"/>
              </a:gs>
              <a:gs pos="100000">
                <a:schemeClr val="bg1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lIns="92063" tIns="46032" rIns="92063" bIns="46032" anchor="ctr">
            <a:spAutoFit/>
          </a:bodyPr>
          <a:lstStyle/>
          <a:p>
            <a:pPr algn="ctr" fontAlgn="auto" latinLnBrk="0">
              <a:lnSpc>
                <a:spcPct val="110000"/>
              </a:lnSpc>
              <a:spcBef>
                <a:spcPct val="50000"/>
              </a:spcBef>
              <a:spcAft>
                <a:spcPts val="0"/>
              </a:spcAft>
              <a:buClr>
                <a:srgbClr val="808080"/>
              </a:buClr>
              <a:buSzPct val="80000"/>
              <a:buFont typeface="Monotype Sorts" pitchFamily="2" charset="2"/>
              <a:buNone/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pic>
        <p:nvPicPr>
          <p:cNvPr id="5" name="Picture 1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4763"/>
            <a:ext cx="2097088" cy="91440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6" name="Line 37"/>
          <p:cNvSpPr>
            <a:spLocks noChangeShapeType="1"/>
          </p:cNvSpPr>
          <p:nvPr/>
        </p:nvSpPr>
        <p:spPr bwMode="auto">
          <a:xfrm>
            <a:off x="928688" y="949791"/>
            <a:ext cx="84137" cy="0"/>
          </a:xfrm>
          <a:prstGeom prst="line">
            <a:avLst/>
          </a:prstGeom>
          <a:noFill/>
          <a:ln w="28575">
            <a:solidFill>
              <a:srgbClr val="00246C"/>
            </a:solidFill>
            <a:round/>
            <a:headEnd/>
            <a:tailEnd/>
          </a:ln>
          <a:effectLst>
            <a:outerShdw blurRad="50800" dist="38100" dir="33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lIns="92063" tIns="46032" rIns="92063" bIns="46032"/>
          <a:lstStyle/>
          <a:p>
            <a:pPr>
              <a:defRPr/>
            </a:pPr>
            <a:endParaRPr lang="ko-KR" altLang="en-US">
              <a:latin typeface="굴림" charset="-127"/>
              <a:ea typeface="굴림" charset="-127"/>
            </a:endParaRPr>
          </a:p>
        </p:txBody>
      </p:sp>
      <p:sp>
        <p:nvSpPr>
          <p:cNvPr id="7" name="Line 38"/>
          <p:cNvSpPr>
            <a:spLocks noChangeShapeType="1"/>
          </p:cNvSpPr>
          <p:nvPr/>
        </p:nvSpPr>
        <p:spPr bwMode="auto">
          <a:xfrm>
            <a:off x="1058863" y="945448"/>
            <a:ext cx="8026400" cy="0"/>
          </a:xfrm>
          <a:prstGeom prst="line">
            <a:avLst/>
          </a:prstGeom>
          <a:noFill/>
          <a:ln w="28575">
            <a:solidFill>
              <a:srgbClr val="00246C"/>
            </a:solidFill>
            <a:round/>
            <a:headEnd/>
            <a:tailEnd/>
          </a:ln>
          <a:effectLst>
            <a:outerShdw blurRad="50800" dist="38100" dir="33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lIns="92063" tIns="46032" rIns="92063" bIns="46032"/>
          <a:lstStyle/>
          <a:p>
            <a:pPr>
              <a:defRPr/>
            </a:pPr>
            <a:endParaRPr lang="ko-KR" altLang="en-US">
              <a:latin typeface="굴림" charset="-127"/>
              <a:ea typeface="굴림" charset="-127"/>
            </a:endParaRPr>
          </a:p>
        </p:txBody>
      </p:sp>
      <p:sp>
        <p:nvSpPr>
          <p:cNvPr id="8" name="Line 39"/>
          <p:cNvSpPr>
            <a:spLocks noChangeShapeType="1"/>
          </p:cNvSpPr>
          <p:nvPr/>
        </p:nvSpPr>
        <p:spPr bwMode="auto">
          <a:xfrm>
            <a:off x="852488" y="949791"/>
            <a:ext cx="39687" cy="0"/>
          </a:xfrm>
          <a:prstGeom prst="line">
            <a:avLst/>
          </a:prstGeom>
          <a:noFill/>
          <a:ln w="28575">
            <a:solidFill>
              <a:srgbClr val="00246C"/>
            </a:solidFill>
            <a:round/>
            <a:headEnd/>
            <a:tailEnd/>
          </a:ln>
          <a:effectLst>
            <a:outerShdw blurRad="50800" dist="38100" dir="33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lIns="92063" tIns="46032" rIns="92063" bIns="46032"/>
          <a:lstStyle/>
          <a:p>
            <a:pPr>
              <a:defRPr/>
            </a:pPr>
            <a:endParaRPr lang="ko-KR" altLang="en-US">
              <a:latin typeface="굴림" charset="-127"/>
              <a:ea typeface="굴림" charset="-127"/>
            </a:endParaRPr>
          </a:p>
        </p:txBody>
      </p:sp>
      <p:sp>
        <p:nvSpPr>
          <p:cNvPr id="9" name="Line 67"/>
          <p:cNvSpPr>
            <a:spLocks noChangeShapeType="1"/>
          </p:cNvSpPr>
          <p:nvPr/>
        </p:nvSpPr>
        <p:spPr bwMode="auto">
          <a:xfrm rot="10800000" flipV="1">
            <a:off x="7962900" y="6357938"/>
            <a:ext cx="82550" cy="0"/>
          </a:xfrm>
          <a:prstGeom prst="line">
            <a:avLst/>
          </a:prstGeom>
          <a:noFill/>
          <a:ln w="28575">
            <a:solidFill>
              <a:srgbClr val="00246C"/>
            </a:solidFill>
            <a:round/>
            <a:headEnd/>
            <a:tailEnd/>
          </a:ln>
          <a:effectLst>
            <a:outerShdw blurRad="50800" dist="38100" dir="8700000" algn="tr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  <p:txBody>
          <a:bodyPr lIns="92063" tIns="46032" rIns="92063" bIns="46032"/>
          <a:lstStyle/>
          <a:p>
            <a:pPr>
              <a:defRPr/>
            </a:pPr>
            <a:endParaRPr lang="ko-KR" altLang="en-US">
              <a:latin typeface="굴림" charset="-127"/>
              <a:ea typeface="굴림" charset="-127"/>
            </a:endParaRPr>
          </a:p>
        </p:txBody>
      </p:sp>
      <p:sp>
        <p:nvSpPr>
          <p:cNvPr id="10" name="Line 68"/>
          <p:cNvSpPr>
            <a:spLocks noChangeShapeType="1"/>
          </p:cNvSpPr>
          <p:nvPr/>
        </p:nvSpPr>
        <p:spPr bwMode="auto">
          <a:xfrm rot="10800000" flipV="1">
            <a:off x="19050" y="6357938"/>
            <a:ext cx="7897813" cy="0"/>
          </a:xfrm>
          <a:prstGeom prst="line">
            <a:avLst/>
          </a:prstGeom>
          <a:noFill/>
          <a:ln w="28575">
            <a:solidFill>
              <a:srgbClr val="00246C"/>
            </a:solidFill>
            <a:round/>
            <a:headEnd/>
            <a:tailEnd/>
          </a:ln>
          <a:effectLst>
            <a:outerShdw blurRad="50800" dist="38100" dir="8700000" algn="tr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  <p:txBody>
          <a:bodyPr lIns="92063" tIns="46032" rIns="92063" bIns="46032"/>
          <a:lstStyle/>
          <a:p>
            <a:pPr>
              <a:defRPr/>
            </a:pPr>
            <a:endParaRPr lang="ko-KR" altLang="en-US">
              <a:latin typeface="굴림" charset="-127"/>
              <a:ea typeface="굴림" charset="-127"/>
            </a:endParaRPr>
          </a:p>
        </p:txBody>
      </p:sp>
      <p:sp>
        <p:nvSpPr>
          <p:cNvPr id="11" name="Line 69"/>
          <p:cNvSpPr>
            <a:spLocks noChangeShapeType="1"/>
          </p:cNvSpPr>
          <p:nvPr/>
        </p:nvSpPr>
        <p:spPr bwMode="auto">
          <a:xfrm rot="10800000" flipV="1">
            <a:off x="8080375" y="6357938"/>
            <a:ext cx="39688" cy="0"/>
          </a:xfrm>
          <a:prstGeom prst="line">
            <a:avLst/>
          </a:prstGeom>
          <a:noFill/>
          <a:ln w="28575">
            <a:solidFill>
              <a:srgbClr val="00246C"/>
            </a:solidFill>
            <a:round/>
            <a:headEnd/>
            <a:tailEnd/>
          </a:ln>
          <a:effectLst>
            <a:outerShdw blurRad="50800" dist="38100" dir="8700000" algn="tr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  <p:txBody>
          <a:bodyPr lIns="92063" tIns="46032" rIns="92063" bIns="46032"/>
          <a:lstStyle/>
          <a:p>
            <a:pPr>
              <a:defRPr/>
            </a:pPr>
            <a:endParaRPr lang="ko-KR" altLang="en-US">
              <a:latin typeface="굴림" charset="-127"/>
              <a:ea typeface="굴림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3763" y="1067220"/>
            <a:ext cx="8229600" cy="5214937"/>
          </a:xfrm>
        </p:spPr>
        <p:txBody>
          <a:bodyPr/>
          <a:lstStyle>
            <a:lvl1pPr>
              <a:lnSpc>
                <a:spcPct val="100000"/>
              </a:lnSpc>
              <a:defRPr sz="1800" b="1" baseline="0">
                <a:latin typeface="굴림" panose="020B0600000101010101" pitchFamily="50" charset="-127"/>
                <a:ea typeface="굴림" panose="020B0600000101010101" pitchFamily="50" charset="-127"/>
                <a:cs typeface="Arial" pitchFamily="34" charset="0"/>
              </a:defRPr>
            </a:lvl1pPr>
            <a:lvl2pPr>
              <a:lnSpc>
                <a:spcPct val="100000"/>
              </a:lnSpc>
              <a:defRPr baseline="0"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>
              <a:lnSpc>
                <a:spcPct val="100000"/>
              </a:lnSpc>
              <a:defRPr baseline="0"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>
              <a:lnSpc>
                <a:spcPct val="100000"/>
              </a:lnSpc>
              <a:defRPr sz="1300" baseline="0"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>
              <a:lnSpc>
                <a:spcPct val="100000"/>
              </a:lnSpc>
              <a:defRPr sz="1200" baseline="0">
                <a:latin typeface="굴림" panose="020B0600000101010101" pitchFamily="50" charset="-127"/>
                <a:ea typeface="굴림" panose="020B0600000101010101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415DCB-358A-4957-ABFA-FE1A2B424237}" type="datetime1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1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&lt;#&gt;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708ADB-3B79-4DD9-845B-C468CE672BC9}" type="datetime1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&lt;#&gt;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E5862F-E7C3-4F3F-9EE3-198992DB67B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FC06B2-5C5F-479F-BB85-DAAEB0DBEF81}" type="datetime1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&lt;#&gt;</a:t>
            </a: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C6E5DC-E55E-48D1-B04A-C5E9AC1807A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99F7A1-21D6-42B2-A52F-51521E4ED482}" type="datetime1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&lt;#&gt;</a:t>
            </a: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C72D00-8A7A-4715-855D-EDFA7B1FF15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A09B16-49EE-4517-9667-CDCD7C0F64BF}" type="datetime1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&lt;#&gt;</a:t>
            </a: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FC43F9-A73C-424C-B74F-E55E854E13D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654A6C-C82A-4191-A700-0BEE6E1C437A}" type="datetime1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&lt;#&gt;</a:t>
            </a: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16642F-5087-4E74-B137-73F3DC9CEC9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2CB503-EDE3-4977-B070-4EB8CFF4627A}" type="datetime1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&lt;#&gt;</a:t>
            </a: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5869B3-DED7-4CB0-8EFC-8CA973843BA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11FEC9-6BB2-4A26-A8D3-BE5EA7F034A9}" type="datetime1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&lt;#&gt;</a:t>
            </a: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983921-9522-418E-802E-4592CF51EA4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5"/>
          <p:cNvPicPr>
            <a:picLocks noChangeAspect="1" noChangeArrowheads="1"/>
          </p:cNvPicPr>
          <p:nvPr/>
        </p:nvPicPr>
        <p:blipFill>
          <a:blip r:embed="rId13" cstate="print">
            <a:lum bright="48000" contrast="-44000"/>
          </a:blip>
          <a:srcRect l="4294" t="26974" r="63945" b="28801"/>
          <a:stretch>
            <a:fillRect/>
          </a:stretch>
        </p:blipFill>
        <p:spPr bwMode="auto">
          <a:xfrm rot="-1804855">
            <a:off x="3813175" y="833438"/>
            <a:ext cx="4340225" cy="45339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grpSp>
        <p:nvGrpSpPr>
          <p:cNvPr id="1027" name="Group 2"/>
          <p:cNvGrpSpPr>
            <a:grpSpLocks/>
          </p:cNvGrpSpPr>
          <p:nvPr/>
        </p:nvGrpSpPr>
        <p:grpSpPr bwMode="auto">
          <a:xfrm rot="1325386">
            <a:off x="1081088" y="2517775"/>
            <a:ext cx="3033712" cy="3186113"/>
            <a:chOff x="476" y="445"/>
            <a:chExt cx="2734" cy="2856"/>
          </a:xfrm>
        </p:grpSpPr>
        <p:pic>
          <p:nvPicPr>
            <p:cNvPr id="1036" name="Picture 3"/>
            <p:cNvPicPr>
              <a:picLocks noChangeAspect="1" noChangeArrowheads="1"/>
            </p:cNvPicPr>
            <p:nvPr/>
          </p:nvPicPr>
          <p:blipFill>
            <a:blip r:embed="rId13" cstate="print">
              <a:lum bright="48000" contrast="-44000"/>
            </a:blip>
            <a:srcRect l="4294" t="26974" r="63945" b="28801"/>
            <a:stretch>
              <a:fillRect/>
            </a:stretch>
          </p:blipFill>
          <p:spPr bwMode="auto">
            <a:xfrm>
              <a:off x="476" y="445"/>
              <a:ext cx="2734" cy="285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11" name="Rectangle 4"/>
            <p:cNvSpPr>
              <a:spLocks noChangeArrowheads="1"/>
            </p:cNvSpPr>
            <p:nvPr/>
          </p:nvSpPr>
          <p:spPr bwMode="auto">
            <a:xfrm>
              <a:off x="476" y="445"/>
              <a:ext cx="2734" cy="2856"/>
            </a:xfrm>
            <a:prstGeom prst="rect">
              <a:avLst/>
            </a:prstGeom>
            <a:solidFill>
              <a:srgbClr val="CCFFCC">
                <a:alpha val="20000"/>
              </a:srgbClr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lIns="92063" tIns="46032" rIns="92063" bIns="46032" anchor="ctr">
              <a:spAutoFit/>
            </a:bodyPr>
            <a:lstStyle/>
            <a:p>
              <a:pPr algn="ctr" fontAlgn="auto" latinLnBrk="0">
                <a:lnSpc>
                  <a:spcPct val="11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808080"/>
                </a:buClr>
                <a:buSzPct val="80000"/>
                <a:buFont typeface="Monotype Sorts" pitchFamily="2" charset="2"/>
                <a:buNone/>
                <a:defRPr/>
              </a:pPr>
              <a:endParaRPr kumimoji="0" lang="ko-KR" altLang="en-US">
                <a:latin typeface="+mn-lt"/>
                <a:ea typeface="+mn-ea"/>
              </a:endParaRPr>
            </a:p>
          </p:txBody>
        </p:sp>
      </p:grpSp>
      <p:sp>
        <p:nvSpPr>
          <p:cNvPr id="1028" name="제목 개체 틀 1"/>
          <p:cNvSpPr>
            <a:spLocks noGrp="1"/>
          </p:cNvSpPr>
          <p:nvPr>
            <p:ph type="title"/>
          </p:nvPr>
        </p:nvSpPr>
        <p:spPr bwMode="auto">
          <a:xfrm>
            <a:off x="2286000" y="131763"/>
            <a:ext cx="6400800" cy="72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9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071563"/>
            <a:ext cx="8229600" cy="5214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4A05962-2E60-40F0-8693-8654AC0C0307}" type="datetime1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ko-KR"/>
              <a:t>&lt;#&gt;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89DD05D-5A7E-48F9-AC93-B3D6E35F5ED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pic>
        <p:nvPicPr>
          <p:cNvPr id="1035" name="Picture 13" descr="C:\Users\Administrator\Desktop\사본 - globalsymbol_china2_large.bmp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25392" y="6447531"/>
            <a:ext cx="1446212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5903943" y="6500834"/>
            <a:ext cx="3025775" cy="246221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HY바다L" pitchFamily="18" charset="-127"/>
                <a:cs typeface="굴림" pitchFamily="50" charset="-127"/>
              </a:rPr>
              <a:t>Pattern Recognition &amp; Machine Learning Laboratory</a:t>
            </a:r>
            <a:endParaRPr kumimoji="1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</p:sldLayoutIdLst>
  <p:hf sldNum="0" hdr="0" ft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lang="ko-KR" altLang="en-US" sz="3200" b="1" kern="1200" dirty="0">
          <a:solidFill>
            <a:srgbClr val="CC6600"/>
          </a:solidFill>
          <a:latin typeface="Arial Black" pitchFamily="34" charset="0"/>
          <a:ea typeface="HY견고딕" pitchFamily="18" charset="-127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rgbClr val="CC6600"/>
          </a:solidFill>
          <a:latin typeface="Arial Black" pitchFamily="34" charset="0"/>
          <a:ea typeface="HY견고딕" pitchFamily="18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rgbClr val="CC6600"/>
          </a:solidFill>
          <a:latin typeface="Arial Black" pitchFamily="34" charset="0"/>
          <a:ea typeface="HY견고딕" pitchFamily="18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rgbClr val="CC6600"/>
          </a:solidFill>
          <a:latin typeface="Arial Black" pitchFamily="34" charset="0"/>
          <a:ea typeface="HY견고딕" pitchFamily="18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rgbClr val="CC6600"/>
          </a:solidFill>
          <a:latin typeface="Arial Black" pitchFamily="34" charset="0"/>
          <a:ea typeface="HY견고딕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rgbClr val="CC6600"/>
          </a:solidFill>
          <a:latin typeface="Arial Black" pitchFamily="34" charset="0"/>
          <a:ea typeface="HY견고딕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rgbClr val="CC6600"/>
          </a:solidFill>
          <a:latin typeface="Arial Black" pitchFamily="34" charset="0"/>
          <a:ea typeface="HY견고딕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rgbClr val="CC6600"/>
          </a:solidFill>
          <a:latin typeface="Arial Black" pitchFamily="34" charset="0"/>
          <a:ea typeface="HY견고딕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rgbClr val="CC6600"/>
          </a:solidFill>
          <a:latin typeface="Arial Black" pitchFamily="34" charset="0"/>
          <a:ea typeface="HY견고딕" pitchFamily="18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3200" b="1" kern="1200">
          <a:solidFill>
            <a:schemeClr val="tx1"/>
          </a:solidFill>
          <a:latin typeface="+mn-lt"/>
          <a:ea typeface="굴림" pitchFamily="50" charset="-127"/>
          <a:cs typeface="Arial" pitchFamily="34" charset="0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1600" b="1" kern="1200">
          <a:solidFill>
            <a:srgbClr val="3364C8"/>
          </a:solidFill>
          <a:latin typeface="+mn-lt"/>
          <a:ea typeface="굴림" pitchFamily="50" charset="-127"/>
          <a:cs typeface="Arial" pitchFamily="34" charset="0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1400" b="1" kern="1200">
          <a:solidFill>
            <a:srgbClr val="8A008A"/>
          </a:solidFill>
          <a:latin typeface="+mn-lt"/>
          <a:ea typeface="굴림" pitchFamily="50" charset="-127"/>
          <a:cs typeface="+mn-cs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1400" b="1" kern="1200">
          <a:solidFill>
            <a:srgbClr val="254061"/>
          </a:solidFill>
          <a:latin typeface="+mn-lt"/>
          <a:ea typeface="굴림" pitchFamily="50" charset="-127"/>
          <a:cs typeface="+mn-cs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1400" b="1" kern="1200">
          <a:solidFill>
            <a:srgbClr val="262626"/>
          </a:solidFill>
          <a:latin typeface="+mn-lt"/>
          <a:ea typeface="굴림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772816"/>
            <a:ext cx="7772400" cy="584200"/>
          </a:xfrm>
        </p:spPr>
        <p:txBody>
          <a:bodyPr>
            <a:noAutofit/>
          </a:bodyPr>
          <a:lstStyle/>
          <a:p>
            <a:pPr>
              <a:defRPr lang="ko-KR"/>
            </a:pPr>
            <a:r>
              <a:rPr lang="en-US" altLang="ko-KR" sz="2400" dirty="0" smtClean="0">
                <a:ea typeface="굴림" panose="020B0600000101010101" pitchFamily="50" charset="-127"/>
                <a:cs typeface="Arial" panose="020B0604020202020204" pitchFamily="34" charset="0"/>
              </a:rPr>
              <a:t>Deep Q-Network</a:t>
            </a:r>
            <a:endParaRPr lang="ko-KR" altLang="en-US" sz="2400" dirty="0"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5214938"/>
            <a:ext cx="6400800" cy="928687"/>
          </a:xfrm>
        </p:spPr>
        <p:txBody>
          <a:bodyPr>
            <a:normAutofit/>
          </a:bodyPr>
          <a:lstStyle/>
          <a:p>
            <a:pPr>
              <a:defRPr lang="ko-KR" altLang="en-US"/>
            </a:pPr>
            <a:r>
              <a:rPr lang="en-US" altLang="ko-KR" dirty="0">
                <a:latin typeface="Arial" panose="020B0604020202020204" pitchFamily="34" charset="0"/>
              </a:rPr>
              <a:t>Pattern Recognition &amp; Machine Learning Laboratory</a:t>
            </a:r>
          </a:p>
          <a:p>
            <a:pPr>
              <a:defRPr lang="ko-KR" altLang="en-US"/>
            </a:pPr>
            <a:r>
              <a:rPr lang="en-US" altLang="ko-KR" dirty="0">
                <a:latin typeface="Arial" panose="020B0604020202020204" pitchFamily="34" charset="0"/>
              </a:rPr>
              <a:t> Hyeon-Woo Bae</a:t>
            </a:r>
          </a:p>
          <a:p>
            <a:pPr>
              <a:defRPr lang="ko-KR" altLang="en-US"/>
            </a:pPr>
            <a:r>
              <a:rPr lang="en-US" altLang="ko-KR" dirty="0" smtClean="0">
                <a:latin typeface="Arial" panose="020B0604020202020204" pitchFamily="34" charset="0"/>
              </a:rPr>
              <a:t>July 29, </a:t>
            </a:r>
            <a:r>
              <a:rPr lang="en-US" altLang="ko-KR" dirty="0">
                <a:latin typeface="Arial" panose="020B0604020202020204" pitchFamily="34" charset="0"/>
              </a:rPr>
              <a:t>2021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>
                <a:latin typeface="Arial" panose="020B0604020202020204" pitchFamily="34" charset="0"/>
              </a:rPr>
              <a:t>강화학습의</a:t>
            </a:r>
            <a:r>
              <a:rPr lang="ko-KR" altLang="en-US" dirty="0" smtClean="0">
                <a:latin typeface="Arial" panose="020B0604020202020204" pitchFamily="34" charset="0"/>
              </a:rPr>
              <a:t> 특징</a:t>
            </a:r>
            <a:endParaRPr lang="en-US" altLang="ko-KR" dirty="0" smtClean="0">
              <a:latin typeface="Arial" panose="020B0604020202020204" pitchFamily="34" charset="0"/>
            </a:endParaRPr>
          </a:p>
          <a:p>
            <a:pPr lvl="1"/>
            <a:r>
              <a:rPr lang="ko-KR" altLang="en-US" dirty="0" smtClean="0">
                <a:latin typeface="Cambria Math" panose="02040503050406030204" pitchFamily="18" charset="0"/>
              </a:rPr>
              <a:t>에이전트가</a:t>
            </a:r>
            <a:r>
              <a:rPr lang="en-US" altLang="ko-KR" dirty="0" smtClean="0">
                <a:latin typeface="Cambria Math" panose="02040503050406030204" pitchFamily="18" charset="0"/>
              </a:rPr>
              <a:t> </a:t>
            </a:r>
            <a:r>
              <a:rPr lang="ko-KR" altLang="en-US" dirty="0" smtClean="0">
                <a:latin typeface="Cambria Math" panose="02040503050406030204" pitchFamily="18" charset="0"/>
              </a:rPr>
              <a:t>주어진 환경에서 행동을 하고 그 행동에 따라 상태가 바뀌고 행동에 대한 보상을 받는 과정의 반복을 통해 학습</a:t>
            </a:r>
            <a:endParaRPr lang="en-US" altLang="ko-KR" dirty="0" smtClean="0">
              <a:latin typeface="Cambria Math" panose="02040503050406030204" pitchFamily="18" charset="0"/>
            </a:endParaRPr>
          </a:p>
          <a:p>
            <a:pPr lvl="1"/>
            <a:r>
              <a:rPr lang="ko-KR" altLang="en-US" dirty="0" smtClean="0">
                <a:latin typeface="Cambria Math" panose="02040503050406030204" pitchFamily="18" charset="0"/>
              </a:rPr>
              <a:t>음의 보상을 받는 행동은 최대한 피하고 양의 보상을 받는 행동을 강화시켜 </a:t>
            </a:r>
            <a:r>
              <a:rPr lang="ko-KR" altLang="en-US" dirty="0" err="1" smtClean="0">
                <a:latin typeface="Cambria Math" panose="02040503050406030204" pitchFamily="18" charset="0"/>
              </a:rPr>
              <a:t>보상값을</a:t>
            </a:r>
            <a:r>
              <a:rPr lang="ko-KR" altLang="en-US" dirty="0" smtClean="0">
                <a:latin typeface="Cambria Math" panose="02040503050406030204" pitchFamily="18" charset="0"/>
              </a:rPr>
              <a:t> 최대로 얻을 수 있는 학습이 목표</a:t>
            </a:r>
            <a:endParaRPr lang="en-US" altLang="ko-KR" dirty="0" smtClean="0">
              <a:latin typeface="Cambria Math" panose="02040503050406030204" pitchFamily="18" charset="0"/>
            </a:endParaRPr>
          </a:p>
          <a:p>
            <a:r>
              <a:rPr lang="ko-KR" altLang="en-US" dirty="0" smtClean="0">
                <a:latin typeface="Cambria Math" panose="02040503050406030204" pitchFamily="18" charset="0"/>
              </a:rPr>
              <a:t>용어</a:t>
            </a:r>
            <a:endParaRPr lang="en-US" altLang="ko-KR" dirty="0" smtClean="0">
              <a:latin typeface="Cambria Math" panose="02040503050406030204" pitchFamily="18" charset="0"/>
            </a:endParaRPr>
          </a:p>
          <a:p>
            <a:pPr lvl="1"/>
            <a:r>
              <a:rPr lang="ko-KR" altLang="en-US" dirty="0" smtClean="0">
                <a:latin typeface="Cambria Math" panose="02040503050406030204" pitchFamily="18" charset="0"/>
              </a:rPr>
              <a:t>상태</a:t>
            </a:r>
            <a:r>
              <a:rPr lang="en-US" altLang="ko-KR" dirty="0" smtClean="0">
                <a:latin typeface="Cambria Math" panose="02040503050406030204" pitchFamily="18" charset="0"/>
              </a:rPr>
              <a:t>(</a:t>
            </a:r>
            <a:r>
              <a:rPr lang="en-US" altLang="ko-KR" dirty="0" smtClean="0">
                <a:latin typeface="Arial" panose="020B0604020202020204" pitchFamily="34" charset="0"/>
              </a:rPr>
              <a:t>State</a:t>
            </a:r>
            <a:r>
              <a:rPr lang="en-US" altLang="ko-KR" dirty="0" smtClean="0">
                <a:latin typeface="Cambria Math" panose="02040503050406030204" pitchFamily="18" charset="0"/>
              </a:rPr>
              <a:t>)</a:t>
            </a:r>
            <a:r>
              <a:rPr lang="ko-KR" altLang="en-US" dirty="0" smtClean="0">
                <a:latin typeface="Cambria Math" panose="02040503050406030204" pitchFamily="18" charset="0"/>
              </a:rPr>
              <a:t> </a:t>
            </a:r>
            <a:r>
              <a:rPr lang="en-US" altLang="ko-KR" dirty="0" smtClean="0">
                <a:latin typeface="Cambria Math" panose="02040503050406030204" pitchFamily="18" charset="0"/>
              </a:rPr>
              <a:t>: </a:t>
            </a:r>
            <a:r>
              <a:rPr lang="ko-KR" altLang="en-US" dirty="0" smtClean="0">
                <a:latin typeface="Cambria Math" panose="02040503050406030204" pitchFamily="18" charset="0"/>
              </a:rPr>
              <a:t>현재 시점에서의 상황이 어떤지 나타내는 값의 집합</a:t>
            </a:r>
            <a:endParaRPr lang="en-US" altLang="ko-KR" dirty="0" smtClean="0">
              <a:latin typeface="Cambria Math" panose="02040503050406030204" pitchFamily="18" charset="0"/>
            </a:endParaRPr>
          </a:p>
          <a:p>
            <a:pPr lvl="1"/>
            <a:r>
              <a:rPr lang="ko-KR" altLang="en-US" dirty="0" smtClean="0">
                <a:latin typeface="Cambria Math" panose="02040503050406030204" pitchFamily="18" charset="0"/>
              </a:rPr>
              <a:t>행동</a:t>
            </a:r>
            <a:r>
              <a:rPr lang="en-US" altLang="ko-KR" dirty="0" smtClean="0">
                <a:latin typeface="Cambria Math" panose="02040503050406030204" pitchFamily="18" charset="0"/>
              </a:rPr>
              <a:t>(</a:t>
            </a:r>
            <a:r>
              <a:rPr lang="en-US" altLang="ko-KR" dirty="0" smtClean="0">
                <a:latin typeface="Arial" panose="020B0604020202020204" pitchFamily="34" charset="0"/>
              </a:rPr>
              <a:t>Action</a:t>
            </a:r>
            <a:r>
              <a:rPr lang="en-US" altLang="ko-KR" dirty="0" smtClean="0">
                <a:latin typeface="Cambria Math" panose="02040503050406030204" pitchFamily="18" charset="0"/>
              </a:rPr>
              <a:t>)</a:t>
            </a:r>
            <a:r>
              <a:rPr lang="ko-KR" altLang="en-US" dirty="0" smtClean="0">
                <a:latin typeface="Cambria Math" panose="02040503050406030204" pitchFamily="18" charset="0"/>
              </a:rPr>
              <a:t> </a:t>
            </a:r>
            <a:r>
              <a:rPr lang="en-US" altLang="ko-KR" dirty="0" smtClean="0">
                <a:latin typeface="Cambria Math" panose="02040503050406030204" pitchFamily="18" charset="0"/>
              </a:rPr>
              <a:t>: </a:t>
            </a:r>
            <a:r>
              <a:rPr lang="ko-KR" altLang="en-US" dirty="0" smtClean="0">
                <a:latin typeface="Cambria Math" panose="02040503050406030204" pitchFamily="18" charset="0"/>
              </a:rPr>
              <a:t>우리가 취할 수 있는 선택지</a:t>
            </a:r>
            <a:endParaRPr lang="en-US" altLang="ko-KR" dirty="0" smtClean="0">
              <a:latin typeface="Cambria Math" panose="02040503050406030204" pitchFamily="18" charset="0"/>
            </a:endParaRPr>
          </a:p>
          <a:p>
            <a:pPr lvl="1"/>
            <a:r>
              <a:rPr lang="ko-KR" altLang="en-US" dirty="0" smtClean="0">
                <a:latin typeface="Cambria Math" panose="02040503050406030204" pitchFamily="18" charset="0"/>
              </a:rPr>
              <a:t>보상</a:t>
            </a:r>
            <a:r>
              <a:rPr lang="en-US" altLang="ko-KR" dirty="0" smtClean="0">
                <a:latin typeface="Cambria Math" panose="02040503050406030204" pitchFamily="18" charset="0"/>
              </a:rPr>
              <a:t>(</a:t>
            </a:r>
            <a:r>
              <a:rPr lang="en-US" altLang="ko-KR" dirty="0">
                <a:latin typeface="Arial" panose="020B0604020202020204" pitchFamily="34" charset="0"/>
              </a:rPr>
              <a:t>Reward</a:t>
            </a:r>
            <a:r>
              <a:rPr lang="en-US" altLang="ko-KR" dirty="0">
                <a:latin typeface="Cambria Math" panose="02040503050406030204" pitchFamily="18" charset="0"/>
              </a:rPr>
              <a:t>)</a:t>
            </a:r>
            <a:r>
              <a:rPr lang="ko-KR" altLang="en-US" dirty="0" smtClean="0">
                <a:latin typeface="Cambria Math" panose="02040503050406030204" pitchFamily="18" charset="0"/>
              </a:rPr>
              <a:t> </a:t>
            </a:r>
            <a:r>
              <a:rPr lang="en-US" altLang="ko-KR" dirty="0" smtClean="0">
                <a:latin typeface="Cambria Math" panose="02040503050406030204" pitchFamily="18" charset="0"/>
              </a:rPr>
              <a:t>: </a:t>
            </a:r>
            <a:r>
              <a:rPr lang="ko-KR" altLang="en-US" dirty="0" smtClean="0">
                <a:latin typeface="Cambria Math" panose="02040503050406030204" pitchFamily="18" charset="0"/>
              </a:rPr>
              <a:t>에이전트가 행동을 했을 때 따라오는 이득 또는 비용</a:t>
            </a:r>
            <a:endParaRPr lang="en-US" altLang="ko-KR" dirty="0" smtClean="0">
              <a:latin typeface="Cambria Math" panose="02040503050406030204" pitchFamily="18" charset="0"/>
            </a:endParaRPr>
          </a:p>
          <a:p>
            <a:pPr lvl="1"/>
            <a:r>
              <a:rPr lang="ko-KR" altLang="en-US" dirty="0" smtClean="0">
                <a:latin typeface="Cambria Math" panose="02040503050406030204" pitchFamily="18" charset="0"/>
              </a:rPr>
              <a:t>에이전트</a:t>
            </a:r>
            <a:r>
              <a:rPr lang="en-US" altLang="ko-KR" dirty="0" smtClean="0">
                <a:latin typeface="Cambria Math" panose="02040503050406030204" pitchFamily="18" charset="0"/>
              </a:rPr>
              <a:t>(</a:t>
            </a:r>
            <a:r>
              <a:rPr lang="en-US" altLang="ko-KR" dirty="0" smtClean="0">
                <a:latin typeface="Arial" panose="020B0604020202020204" pitchFamily="34" charset="0"/>
              </a:rPr>
              <a:t>Agent</a:t>
            </a:r>
            <a:r>
              <a:rPr lang="en-US" altLang="ko-KR" dirty="0" smtClean="0">
                <a:latin typeface="Cambria Math" panose="02040503050406030204" pitchFamily="18" charset="0"/>
              </a:rPr>
              <a:t>) </a:t>
            </a:r>
            <a:r>
              <a:rPr lang="en-US" altLang="ko-KR" dirty="0">
                <a:latin typeface="Cambria Math" panose="02040503050406030204" pitchFamily="18" charset="0"/>
              </a:rPr>
              <a:t>: </a:t>
            </a:r>
            <a:r>
              <a:rPr lang="ko-KR" altLang="en-US" dirty="0">
                <a:latin typeface="Cambria Math" panose="02040503050406030204" pitchFamily="18" charset="0"/>
              </a:rPr>
              <a:t>주변 상태에 따라 어떤 행동을 할 지 판단을 내리는 주체</a:t>
            </a:r>
            <a:endParaRPr lang="en-US" altLang="ko-KR" dirty="0">
              <a:latin typeface="Cambria Math" panose="02040503050406030204" pitchFamily="18" charset="0"/>
            </a:endParaRPr>
          </a:p>
          <a:p>
            <a:pPr lvl="1"/>
            <a:r>
              <a:rPr lang="ko-KR" altLang="en-US" dirty="0" smtClean="0">
                <a:latin typeface="Cambria Math" panose="02040503050406030204" pitchFamily="18" charset="0"/>
              </a:rPr>
              <a:t>정책</a:t>
            </a:r>
            <a:r>
              <a:rPr lang="en-US" altLang="ko-KR" dirty="0" smtClean="0">
                <a:latin typeface="Cambria Math" panose="02040503050406030204" pitchFamily="18" charset="0"/>
              </a:rPr>
              <a:t>(</a:t>
            </a:r>
            <a:r>
              <a:rPr lang="en-US" altLang="ko-KR" dirty="0" smtClean="0">
                <a:latin typeface="Arial" panose="020B0604020202020204" pitchFamily="34" charset="0"/>
              </a:rPr>
              <a:t>Policy</a:t>
            </a:r>
            <a:r>
              <a:rPr lang="en-US" altLang="ko-KR" dirty="0" smtClean="0">
                <a:latin typeface="Cambria Math" panose="02040503050406030204" pitchFamily="18" charset="0"/>
              </a:rPr>
              <a:t>)</a:t>
            </a:r>
            <a:r>
              <a:rPr lang="ko-KR" altLang="en-US" dirty="0" smtClean="0">
                <a:latin typeface="Cambria Math" panose="02040503050406030204" pitchFamily="18" charset="0"/>
              </a:rPr>
              <a:t> </a:t>
            </a:r>
            <a:r>
              <a:rPr lang="en-US" altLang="ko-KR" dirty="0" smtClean="0">
                <a:latin typeface="Cambria Math" panose="02040503050406030204" pitchFamily="18" charset="0"/>
              </a:rPr>
              <a:t>: </a:t>
            </a:r>
            <a:r>
              <a:rPr lang="ko-KR" altLang="en-US" dirty="0" smtClean="0">
                <a:latin typeface="Cambria Math" panose="02040503050406030204" pitchFamily="18" charset="0"/>
              </a:rPr>
              <a:t>에이전트가 판단하는 방식</a:t>
            </a:r>
            <a:endParaRPr lang="en-US" altLang="ko-KR" dirty="0" smtClean="0">
              <a:latin typeface="Cambria Math" panose="02040503050406030204" pitchFamily="18" charset="0"/>
            </a:endParaRPr>
          </a:p>
          <a:p>
            <a:pPr lvl="1"/>
            <a:r>
              <a:rPr lang="ko-KR" altLang="en-US" dirty="0" smtClean="0">
                <a:latin typeface="Cambria Math" panose="02040503050406030204" pitchFamily="18" charset="0"/>
              </a:rPr>
              <a:t>환경</a:t>
            </a:r>
            <a:r>
              <a:rPr lang="en-US" altLang="ko-KR" dirty="0" smtClean="0">
                <a:latin typeface="Cambria Math" panose="02040503050406030204" pitchFamily="18" charset="0"/>
              </a:rPr>
              <a:t>(</a:t>
            </a:r>
            <a:r>
              <a:rPr lang="en-US" altLang="ko-KR" dirty="0" smtClean="0">
                <a:latin typeface="Arial" panose="020B0604020202020204" pitchFamily="34" charset="0"/>
              </a:rPr>
              <a:t>Environment</a:t>
            </a:r>
            <a:r>
              <a:rPr lang="en-US" altLang="ko-KR" dirty="0" smtClean="0">
                <a:latin typeface="Cambria Math" panose="02040503050406030204" pitchFamily="18" charset="0"/>
              </a:rPr>
              <a:t>) : </a:t>
            </a:r>
            <a:r>
              <a:rPr lang="ko-KR" altLang="en-US" dirty="0" smtClean="0">
                <a:latin typeface="Cambria Math" panose="02040503050406030204" pitchFamily="18" charset="0"/>
              </a:rPr>
              <a:t>주어진 환경</a:t>
            </a:r>
            <a:endParaRPr lang="en-US" altLang="ko-KR" dirty="0" smtClean="0">
              <a:latin typeface="Cambria Math" panose="02040503050406030204" pitchFamily="18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87724" y="131763"/>
            <a:ext cx="6984776" cy="725487"/>
          </a:xfrm>
        </p:spPr>
        <p:txBody>
          <a:bodyPr/>
          <a:lstStyle/>
          <a:p>
            <a:r>
              <a:rPr lang="ko-KR" altLang="en-US" dirty="0" smtClean="0">
                <a:latin typeface="Arial Black" panose="020B0A04020102020204" pitchFamily="34" charset="0"/>
              </a:rPr>
              <a:t>강화 학습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10" name="그룹 9"/>
          <p:cNvGrpSpPr/>
          <p:nvPr/>
        </p:nvGrpSpPr>
        <p:grpSpPr>
          <a:xfrm>
            <a:off x="971600" y="4492465"/>
            <a:ext cx="3714823" cy="1989061"/>
            <a:chOff x="3131840" y="4977172"/>
            <a:chExt cx="2520280" cy="1349456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131840" y="4977172"/>
              <a:ext cx="2520280" cy="1108525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3599892" y="6049629"/>
              <a:ext cx="15841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강화학습의</a:t>
              </a:r>
              <a:r>
                <a:rPr lang="ko-KR" altLang="en-US" sz="12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모식도</a:t>
              </a: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5472100" y="4215218"/>
            <a:ext cx="2706062" cy="2066939"/>
            <a:chOff x="5218560" y="3997719"/>
            <a:chExt cx="3092773" cy="2362316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5218560" y="3997719"/>
              <a:ext cx="3092773" cy="2128681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5972858" y="6083036"/>
              <a:ext cx="15841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smtClean="0">
                  <a:latin typeface="Arial" panose="020B0604020202020204" pitchFamily="34" charset="0"/>
                  <a:cs typeface="Arial" panose="020B0604020202020204" pitchFamily="34" charset="0"/>
                </a:rPr>
                <a:t>강화학습의</a:t>
              </a:r>
              <a:r>
                <a:rPr lang="ko-KR" altLang="en-US" sz="12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예시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35406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 smtClean="0">
                    <a:latin typeface="Arial" panose="020B0604020202020204" pitchFamily="34" charset="0"/>
                  </a:rPr>
                  <a:t>Q-Learning</a:t>
                </a:r>
                <a:r>
                  <a:rPr lang="ko-KR" altLang="en-US" dirty="0" smtClean="0">
                    <a:latin typeface="Cambria Math" panose="02040503050406030204" pitchFamily="18" charset="0"/>
                  </a:rPr>
                  <a:t>의 특징</a:t>
                </a:r>
                <a:endParaRPr lang="en-US" altLang="ko-KR" dirty="0" smtClean="0">
                  <a:latin typeface="Cambria Math" panose="02040503050406030204" pitchFamily="18" charset="0"/>
                </a:endParaRPr>
              </a:p>
              <a:p>
                <a:pPr lvl="1"/>
                <a:r>
                  <a:rPr lang="ko-KR" altLang="en-US" dirty="0" smtClean="0">
                    <a:latin typeface="Cambria Math" panose="02040503050406030204" pitchFamily="18" charset="0"/>
                  </a:rPr>
                  <a:t>대표적인 </a:t>
                </a:r>
                <a:r>
                  <a:rPr lang="ko-KR" altLang="en-US" dirty="0" err="1" smtClean="0">
                    <a:latin typeface="Cambria Math" panose="02040503050406030204" pitchFamily="18" charset="0"/>
                  </a:rPr>
                  <a:t>강화학습</a:t>
                </a:r>
                <a:r>
                  <a:rPr lang="ko-KR" altLang="en-US" dirty="0" smtClean="0">
                    <a:latin typeface="Cambria Math" panose="02040503050406030204" pitchFamily="18" charset="0"/>
                  </a:rPr>
                  <a:t> 알고리즘</a:t>
                </a:r>
                <a:endParaRPr lang="en-US" altLang="ko-KR" dirty="0" smtClean="0">
                  <a:latin typeface="Cambria Math" panose="02040503050406030204" pitchFamily="18" charset="0"/>
                </a:endParaRPr>
              </a:p>
              <a:p>
                <a:pPr lvl="1"/>
                <a:r>
                  <a:rPr lang="ko-KR" altLang="en-US" dirty="0" smtClean="0">
                    <a:latin typeface="Cambria Math" panose="02040503050406030204" pitchFamily="18" charset="0"/>
                  </a:rPr>
                  <a:t>특정 상태에서 어떤 결정을 내리는 것이 미래의 보상을 가장 높여줄 것인지에 대한 정책 데이터를 지속적으로 업데이트하는 알고리즘</a:t>
                </a:r>
                <a:endParaRPr lang="en-US" altLang="ko-KR" dirty="0" smtClean="0">
                  <a:latin typeface="Cambria Math" panose="02040503050406030204" pitchFamily="18" charset="0"/>
                </a:endParaRPr>
              </a:p>
              <a:p>
                <a:r>
                  <a:rPr lang="ko-KR" altLang="en-US" dirty="0" err="1" smtClean="0">
                    <a:latin typeface="Cambria Math" panose="02040503050406030204" pitchFamily="18" charset="0"/>
                  </a:rPr>
                  <a:t>마코프</a:t>
                </a:r>
                <a:r>
                  <a:rPr lang="ko-KR" altLang="en-US" dirty="0" smtClean="0">
                    <a:latin typeface="Cambria Math" panose="02040503050406030204" pitchFamily="18" charset="0"/>
                  </a:rPr>
                  <a:t> </a:t>
                </a:r>
                <a:r>
                  <a:rPr lang="ko-KR" altLang="en-US" dirty="0" smtClean="0">
                    <a:latin typeface="Cambria Math" panose="02040503050406030204" pitchFamily="18" charset="0"/>
                  </a:rPr>
                  <a:t>결정 과정</a:t>
                </a:r>
                <a:r>
                  <a:rPr lang="en-US" altLang="ko-KR" dirty="0" smtClean="0">
                    <a:latin typeface="Arial" panose="020B0604020202020204" pitchFamily="34" charset="0"/>
                  </a:rPr>
                  <a:t>(Markov decision process)</a:t>
                </a:r>
              </a:p>
              <a:p>
                <a:pPr lvl="1"/>
                <a:r>
                  <a:rPr lang="ko-KR" altLang="en-US" dirty="0" err="1" smtClean="0">
                    <a:latin typeface="Cambria Math" panose="02040503050406030204" pitchFamily="18" charset="0"/>
                  </a:rPr>
                  <a:t>마코프</a:t>
                </a:r>
                <a:r>
                  <a:rPr lang="ko-KR" altLang="en-US" dirty="0" smtClean="0">
                    <a:latin typeface="Cambria Math" panose="02040503050406030204" pitchFamily="18" charset="0"/>
                  </a:rPr>
                  <a:t> 상태 </a:t>
                </a:r>
                <a:r>
                  <a:rPr lang="en-US" altLang="ko-KR" dirty="0" smtClean="0">
                    <a:latin typeface="Cambria Math" panose="02040503050406030204" pitchFamily="18" charset="0"/>
                  </a:rPr>
                  <a:t>: </a:t>
                </a:r>
                <a:r>
                  <a:rPr lang="ko-KR" altLang="en-US" dirty="0" smtClean="0">
                    <a:latin typeface="Cambria Math" panose="02040503050406030204" pitchFamily="18" charset="0"/>
                  </a:rPr>
                  <a:t>모든 상태는 오직 그 직전의 상태와 그 상태에서 한 행동에만 의존함</a:t>
                </a:r>
                <a:endParaRPr lang="en-US" altLang="ko-KR" dirty="0" smtClean="0">
                  <a:latin typeface="Cambria Math" panose="02040503050406030204" pitchFamily="18" charset="0"/>
                </a:endParaRPr>
              </a:p>
              <a:p>
                <a:pPr lvl="1"/>
                <a:r>
                  <a:rPr lang="ko-KR" altLang="en-US" dirty="0" smtClean="0">
                    <a:latin typeface="Cambria Math" panose="02040503050406030204" pitchFamily="18" charset="0"/>
                  </a:rPr>
                  <a:t>직전 상태보다 더 이전의 상태들에 대해서는 고려하지 않아도 됨</a:t>
                </a:r>
                <a:endParaRPr lang="en-US" altLang="ko-KR" dirty="0" smtClean="0">
                  <a:latin typeface="Cambria Math" panose="02040503050406030204" pitchFamily="18" charset="0"/>
                </a:endParaRPr>
              </a:p>
              <a:p>
                <a:r>
                  <a:rPr lang="en-US" altLang="ko-KR" dirty="0">
                    <a:latin typeface="Arial" panose="020B0604020202020204" pitchFamily="34" charset="0"/>
                  </a:rPr>
                  <a:t>Discounted future reward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𝜸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𝜸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𝜸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𝒕</m:t>
                        </m:r>
                      </m:sup>
                    </m:sSup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endParaRPr lang="en-US" altLang="ko-KR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𝜸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n-US" altLang="ko-KR" dirty="0" smtClean="0">
                  <a:latin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en-US" altLang="ko-KR" dirty="0" smtClean="0">
                    <a:latin typeface="Cambria Math" panose="02040503050406030204" pitchFamily="18" charset="0"/>
                  </a:rPr>
                  <a:t> : </a:t>
                </a:r>
                <a:r>
                  <a:rPr lang="ko-KR" altLang="en-US" dirty="0" smtClean="0">
                    <a:latin typeface="Cambria Math" panose="02040503050406030204" pitchFamily="18" charset="0"/>
                  </a:rPr>
                  <a:t>누적 보상</a:t>
                </a:r>
                <a:r>
                  <a:rPr lang="en-US" altLang="ko-KR" dirty="0" smtClean="0">
                    <a:latin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en-US" altLang="ko-KR" dirty="0" smtClean="0">
                    <a:latin typeface="Cambria Math" panose="02040503050406030204" pitchFamily="18" charset="0"/>
                  </a:rPr>
                  <a:t> : </a:t>
                </a:r>
                <a:r>
                  <a:rPr lang="ko-KR" altLang="en-US" dirty="0" smtClean="0">
                    <a:latin typeface="Cambria Math" panose="02040503050406030204" pitchFamily="18" charset="0"/>
                  </a:rPr>
                  <a:t>보상</a:t>
                </a:r>
                <a:endParaRPr lang="en-US" altLang="ko-KR" i="1" dirty="0" smtClean="0">
                  <a:latin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𝜸</m:t>
                    </m:r>
                  </m:oMath>
                </a14:m>
                <a:r>
                  <a:rPr lang="en-US" altLang="ko-KR" dirty="0" smtClean="0">
                    <a:latin typeface="Cambria Math" panose="02040503050406030204" pitchFamily="18" charset="0"/>
                  </a:rPr>
                  <a:t> : </a:t>
                </a:r>
                <a:r>
                  <a:rPr lang="ko-KR" altLang="en-US" dirty="0" smtClean="0">
                    <a:latin typeface="Cambria Math" panose="02040503050406030204" pitchFamily="18" charset="0"/>
                  </a:rPr>
                  <a:t>할인 요인</a:t>
                </a:r>
                <a:r>
                  <a:rPr lang="en-US" altLang="ko-KR" dirty="0" smtClean="0">
                    <a:latin typeface="Cambria Math" panose="02040503050406030204" pitchFamily="18" charset="0"/>
                  </a:rPr>
                  <a:t>(Discounting factor), </a:t>
                </a:r>
                <a14:m>
                  <m:oMath xmlns:m="http://schemas.openxmlformats.org/officeDocument/2006/math">
                    <m:r>
                      <a:rPr lang="en-US" altLang="ko-KR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𝜸</m:t>
                    </m:r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</m:oMath>
                </a14:m>
                <a:endParaRPr lang="en-US" altLang="ko-KR" dirty="0">
                  <a:latin typeface="Cambria Math" panose="02040503050406030204" pitchFamily="18" charset="0"/>
                </a:endParaRPr>
              </a:p>
              <a:p>
                <a:pPr lvl="1"/>
                <a:r>
                  <a:rPr lang="ko-KR" altLang="en-US" dirty="0">
                    <a:latin typeface="Cambria Math" panose="02040503050406030204" pitchFamily="18" charset="0"/>
                  </a:rPr>
                  <a:t>미래의 보상은 현재의 보상보다 확실한 값이 아니므로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𝜸</m:t>
                    </m:r>
                  </m:oMath>
                </a14:m>
                <a:r>
                  <a:rPr lang="ko-KR" altLang="en-US" dirty="0">
                    <a:latin typeface="Cambria Math" panose="02040503050406030204" pitchFamily="18" charset="0"/>
                  </a:rPr>
                  <a:t>를 곱해줘서 보정</a:t>
                </a:r>
                <a:endParaRPr lang="en-US" altLang="ko-KR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𝜸</m:t>
                    </m:r>
                  </m:oMath>
                </a14:m>
                <a:r>
                  <a:rPr lang="ko-KR" altLang="en-US" dirty="0">
                    <a:latin typeface="Cambria Math" panose="02040503050406030204" pitchFamily="18" charset="0"/>
                  </a:rPr>
                  <a:t>의 값이 크다면 미래의 보상에 큰 가치를 두는 것</a:t>
                </a:r>
                <a:endParaRPr lang="en-US" altLang="ko-KR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𝜸</m:t>
                    </m:r>
                  </m:oMath>
                </a14:m>
                <a:r>
                  <a:rPr lang="ko-KR" altLang="en-US" dirty="0">
                    <a:latin typeface="Cambria Math" panose="02040503050406030204" pitchFamily="18" charset="0"/>
                  </a:rPr>
                  <a:t>의 값이 작다면 미래의 보상에 작은 가치를 두는 것</a:t>
                </a:r>
                <a:endParaRPr lang="en-US" altLang="ko-KR" dirty="0">
                  <a:latin typeface="Cambria Math" panose="02040503050406030204" pitchFamily="18" charset="0"/>
                </a:endParaRPr>
              </a:p>
              <a:p>
                <a:endParaRPr lang="en-US" altLang="ko-KR" dirty="0" smtClean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444" t="-8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87724" y="131763"/>
            <a:ext cx="6984776" cy="725487"/>
          </a:xfrm>
        </p:spPr>
        <p:txBody>
          <a:bodyPr/>
          <a:lstStyle/>
          <a:p>
            <a:r>
              <a:rPr lang="en-US" altLang="ko-KR" dirty="0" smtClean="0">
                <a:latin typeface="Arial Black" panose="020B0A04020102020204" pitchFamily="34" charset="0"/>
              </a:rPr>
              <a:t>Q-Learning (1/3)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3210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 smtClean="0">
                    <a:latin typeface="Arial" panose="020B0604020202020204" pitchFamily="34" charset="0"/>
                  </a:rPr>
                  <a:t>상태 </a:t>
                </a:r>
                <a:r>
                  <a:rPr lang="ko-KR" altLang="en-US" dirty="0">
                    <a:latin typeface="Arial" panose="020B0604020202020204" pitchFamily="34" charset="0"/>
                  </a:rPr>
                  <a:t>가치 함수</a:t>
                </a:r>
                <a:r>
                  <a:rPr lang="en-US" altLang="ko-KR" dirty="0">
                    <a:latin typeface="Arial" panose="020B0604020202020204" pitchFamily="34" charset="0"/>
                  </a:rPr>
                  <a:t>(state value function)</a:t>
                </a:r>
              </a:p>
              <a:p>
                <a:pPr lvl="1"/>
                <a:r>
                  <a:rPr lang="ko-KR" altLang="en-US" dirty="0">
                    <a:latin typeface="Cambria Math" panose="02040503050406030204" pitchFamily="18" charset="0"/>
                  </a:rPr>
                  <a:t>상태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dirty="0">
                    <a:latin typeface="Cambria Math" panose="02040503050406030204" pitchFamily="18" charset="0"/>
                  </a:rPr>
                  <a:t>에서 정책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𝝅</m:t>
                    </m:r>
                  </m:oMath>
                </a14:m>
                <a:r>
                  <a:rPr lang="ko-KR" altLang="en-US" dirty="0">
                    <a:latin typeface="Cambria Math" panose="02040503050406030204" pitchFamily="18" charset="0"/>
                  </a:rPr>
                  <a:t>를 따랐을 때 획득할 총 보상의 </a:t>
                </a:r>
                <a:r>
                  <a:rPr lang="ko-KR" altLang="en-US" dirty="0" err="1">
                    <a:latin typeface="Cambria Math" panose="02040503050406030204" pitchFamily="18" charset="0"/>
                  </a:rPr>
                  <a:t>기대값</a:t>
                </a:r>
                <a:endParaRPr lang="en-US" altLang="ko-KR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𝝅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𝔼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 [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𝜸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p>
                        </m:sSup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</m:nary>
                    <m:r>
                      <a:rPr lang="en-US" altLang="ko-KR" dirty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en-US" altLang="ko-KR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ko-KR" dirty="0">
                  <a:latin typeface="Arial" panose="020B0604020202020204" pitchFamily="34" charset="0"/>
                </a:endParaRP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𝝅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</m:d>
                  </m:oMath>
                </a14:m>
                <a:r>
                  <a:rPr lang="en-US" altLang="ko-KR" dirty="0">
                    <a:latin typeface="Arial" panose="020B0604020202020204" pitchFamily="34" charset="0"/>
                  </a:rPr>
                  <a:t> : </a:t>
                </a:r>
                <a:r>
                  <a:rPr lang="ko-KR" altLang="en-US" dirty="0">
                    <a:latin typeface="Arial" panose="020B0604020202020204" pitchFamily="34" charset="0"/>
                  </a:rPr>
                  <a:t>상태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dirty="0">
                    <a:latin typeface="Arial" panose="020B0604020202020204" pitchFamily="34" charset="0"/>
                  </a:rPr>
                  <a:t>에서 정책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𝝅</m:t>
                    </m:r>
                  </m:oMath>
                </a14:m>
                <a:r>
                  <a:rPr lang="en-US" altLang="ko-KR" dirty="0">
                    <a:latin typeface="Arial" panose="020B0604020202020204" pitchFamily="34" charset="0"/>
                  </a:rPr>
                  <a:t> </a:t>
                </a:r>
                <a:r>
                  <a:rPr lang="ko-KR" altLang="en-US" dirty="0">
                    <a:latin typeface="Arial" panose="020B0604020202020204" pitchFamily="34" charset="0"/>
                  </a:rPr>
                  <a:t>를 평가하는 가치 함수</a:t>
                </a:r>
                <a:endParaRPr lang="en-US" altLang="ko-KR" dirty="0">
                  <a:latin typeface="Arial" panose="020B0604020202020204" pitchFamily="34" charset="0"/>
                </a:endParaRPr>
              </a:p>
              <a:p>
                <a:r>
                  <a:rPr lang="ko-KR" altLang="en-US" dirty="0">
                    <a:latin typeface="Arial" panose="020B0604020202020204" pitchFamily="34" charset="0"/>
                  </a:rPr>
                  <a:t>상태 행동 가치 함수</a:t>
                </a:r>
                <a:r>
                  <a:rPr lang="en-US" altLang="ko-KR" dirty="0">
                    <a:latin typeface="Arial" panose="020B0604020202020204" pitchFamily="34" charset="0"/>
                  </a:rPr>
                  <a:t>(state-action value function</a:t>
                </a:r>
                <a:r>
                  <a:rPr lang="en-US" altLang="ko-KR" dirty="0" smtClean="0">
                    <a:latin typeface="Arial" panose="020B0604020202020204" pitchFamily="34" charset="0"/>
                  </a:rPr>
                  <a:t>) (Q-function)</a:t>
                </a:r>
              </a:p>
              <a:p>
                <a:pPr lvl="1"/>
                <a:r>
                  <a:rPr lang="ko-KR" altLang="en-US" dirty="0" smtClean="0">
                    <a:latin typeface="Cambria Math" panose="02040503050406030204" pitchFamily="18" charset="0"/>
                  </a:rPr>
                  <a:t>상태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dirty="0">
                    <a:latin typeface="Cambria Math" panose="02040503050406030204" pitchFamily="18" charset="0"/>
                  </a:rPr>
                  <a:t>에서 정책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𝝅</m:t>
                    </m:r>
                  </m:oMath>
                </a14:m>
                <a:r>
                  <a:rPr lang="ko-KR" altLang="en-US" dirty="0">
                    <a:latin typeface="Cambria Math" panose="02040503050406030204" pitchFamily="18" charset="0"/>
                  </a:rPr>
                  <a:t>를 따라 행동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dirty="0">
                    <a:latin typeface="Cambria Math" panose="02040503050406030204" pitchFamily="18" charset="0"/>
                  </a:rPr>
                  <a:t>를 수행했을 때 획득할 총 보상의 </a:t>
                </a:r>
                <a:r>
                  <a:rPr lang="ko-KR" altLang="en-US" dirty="0" err="1">
                    <a:latin typeface="Cambria Math" panose="02040503050406030204" pitchFamily="18" charset="0"/>
                  </a:rPr>
                  <a:t>기대값</a:t>
                </a:r>
                <a:endParaRPr lang="en-US" altLang="ko-KR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𝑸</m:t>
                        </m:r>
                      </m:e>
                      <m:sub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𝝅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𝔼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 [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𝜸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p>
                        </m:sSup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</m:nary>
                    <m:r>
                      <a:rPr lang="en-US" altLang="ko-KR" dirty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en-US" altLang="ko-KR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en-US" altLang="ko-KR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ko-KR" dirty="0">
                  <a:latin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𝑸</m:t>
                        </m:r>
                      </m:e>
                      <m:sub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𝝅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</m:oMath>
                </a14:m>
                <a:r>
                  <a:rPr lang="en-US" altLang="ko-KR" dirty="0">
                    <a:latin typeface="Arial" panose="020B0604020202020204" pitchFamily="34" charset="0"/>
                  </a:rPr>
                  <a:t> : </a:t>
                </a:r>
                <a:r>
                  <a:rPr lang="ko-KR" altLang="en-US" dirty="0">
                    <a:latin typeface="Arial" panose="020B0604020202020204" pitchFamily="34" charset="0"/>
                  </a:rPr>
                  <a:t>상태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dirty="0">
                    <a:latin typeface="Arial" panose="020B0604020202020204" pitchFamily="34" charset="0"/>
                  </a:rPr>
                  <a:t>에서 행동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ko-KR" altLang="en-US" dirty="0">
                    <a:latin typeface="Arial" panose="020B0604020202020204" pitchFamily="34" charset="0"/>
                  </a:rPr>
                  <a:t>를 수행하는 정책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𝝅</m:t>
                    </m:r>
                  </m:oMath>
                </a14:m>
                <a:r>
                  <a:rPr lang="en-US" altLang="ko-KR" dirty="0">
                    <a:latin typeface="Arial" panose="020B0604020202020204" pitchFamily="34" charset="0"/>
                  </a:rPr>
                  <a:t> </a:t>
                </a:r>
                <a:r>
                  <a:rPr lang="ko-KR" altLang="en-US" dirty="0">
                    <a:latin typeface="Arial" panose="020B0604020202020204" pitchFamily="34" charset="0"/>
                  </a:rPr>
                  <a:t>를 평가하는 가치 </a:t>
                </a:r>
                <a:r>
                  <a:rPr lang="ko-KR" altLang="en-US" dirty="0" smtClean="0">
                    <a:latin typeface="Arial" panose="020B0604020202020204" pitchFamily="34" charset="0"/>
                  </a:rPr>
                  <a:t>함수</a:t>
                </a:r>
                <a:endParaRPr lang="en-US" altLang="ko-KR" dirty="0" smtClean="0">
                  <a:latin typeface="Arial" panose="020B0604020202020204" pitchFamily="34" charset="0"/>
                </a:endParaRPr>
              </a:p>
              <a:p>
                <a:pPr lvl="1"/>
                <a:r>
                  <a:rPr lang="ko-KR" altLang="en-US" dirty="0" smtClean="0">
                    <a:latin typeface="Arial" panose="020B0604020202020204" pitchFamily="34" charset="0"/>
                  </a:rPr>
                  <a:t>활용</a:t>
                </a:r>
                <a:r>
                  <a:rPr lang="en-US" altLang="ko-KR" dirty="0" smtClean="0">
                    <a:latin typeface="Arial" panose="020B0604020202020204" pitchFamily="34" charset="0"/>
                  </a:rPr>
                  <a:t>&amp;</a:t>
                </a:r>
                <a:r>
                  <a:rPr lang="ko-KR" altLang="en-US" dirty="0" smtClean="0">
                    <a:latin typeface="Arial" panose="020B0604020202020204" pitchFamily="34" charset="0"/>
                  </a:rPr>
                  <a:t>탐험</a:t>
                </a:r>
                <a:r>
                  <a:rPr lang="en-US" altLang="ko-KR" dirty="0" smtClean="0">
                    <a:latin typeface="Arial" panose="020B0604020202020204" pitchFamily="34" charset="0"/>
                  </a:rPr>
                  <a:t>(Exploit </a:t>
                </a:r>
                <a:r>
                  <a:rPr lang="en-US" altLang="ko-KR" dirty="0">
                    <a:latin typeface="Arial" panose="020B0604020202020204" pitchFamily="34" charset="0"/>
                  </a:rPr>
                  <a:t>&amp; </a:t>
                </a:r>
                <a:r>
                  <a:rPr lang="en-US" altLang="ko-KR" dirty="0" smtClean="0">
                    <a:latin typeface="Arial" panose="020B0604020202020204" pitchFamily="34" charset="0"/>
                  </a:rPr>
                  <a:t>Exploration)</a:t>
                </a:r>
                <a:endParaRPr lang="en-US" altLang="ko-KR" dirty="0">
                  <a:latin typeface="Arial" panose="020B0604020202020204" pitchFamily="34" charset="0"/>
                </a:endParaRPr>
              </a:p>
              <a:p>
                <a:pPr lvl="2"/>
                <a:r>
                  <a:rPr lang="en-US" altLang="ko-KR" dirty="0">
                    <a:latin typeface="Arial" panose="020B0604020202020204" pitchFamily="34" charset="0"/>
                    <a:cs typeface="Arial" panose="020B0604020202020204" pitchFamily="34" charset="0"/>
                  </a:rPr>
                  <a:t>Q-Learning</a:t>
                </a:r>
                <a:r>
                  <a:rPr lang="ko-KR" altLang="en-US" dirty="0">
                    <a:latin typeface="Cambria Math" panose="02040503050406030204" pitchFamily="18" charset="0"/>
                  </a:rPr>
                  <a:t>은 가장 높은 누적 보상을 얻을 수 있는 행동을 취하므로 탐욕 알고리즘</a:t>
                </a:r>
                <a:endParaRPr lang="en-US" altLang="ko-KR" dirty="0">
                  <a:latin typeface="Cambria Math" panose="02040503050406030204" pitchFamily="18" charset="0"/>
                </a:endParaRPr>
              </a:p>
              <a:p>
                <a:pPr lvl="2"/>
                <a:r>
                  <a:rPr lang="en-US" altLang="ko-KR" dirty="0">
                    <a:latin typeface="Arial" panose="020B0604020202020204" pitchFamily="34" charset="0"/>
                    <a:cs typeface="Arial" panose="020B0604020202020204" pitchFamily="34" charset="0"/>
                  </a:rPr>
                  <a:t>Exploration</a:t>
                </a:r>
                <a:r>
                  <a:rPr lang="ko-KR" altLang="en-US" dirty="0">
                    <a:latin typeface="Cambria Math" panose="02040503050406030204" pitchFamily="18" charset="0"/>
                  </a:rPr>
                  <a:t>이 충분하게 이루어지지 못하므로 항상 최선의 결과가 나오지 않을 수도 있음</a:t>
                </a:r>
                <a:endParaRPr lang="en-US" altLang="ko-KR" dirty="0">
                  <a:latin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𝜺</m:t>
                    </m:r>
                  </m:oMath>
                </a14:m>
                <a:r>
                  <a:rPr lang="en-US" altLang="ko-KR" dirty="0">
                    <a:latin typeface="Arial" panose="020B0604020202020204" pitchFamily="34" charset="0"/>
                    <a:cs typeface="Arial" panose="020B0604020202020204" pitchFamily="34" charset="0"/>
                  </a:rPr>
                  <a:t>-greedy </a:t>
                </a:r>
                <a:r>
                  <a:rPr lang="ko-KR" altLang="en-US" dirty="0">
                    <a:latin typeface="Cambria Math" panose="02040503050406030204" pitchFamily="18" charset="0"/>
                  </a:rPr>
                  <a:t>알고리즘</a:t>
                </a:r>
                <a:endParaRPr lang="en-US" altLang="ko-KR" dirty="0">
                  <a:latin typeface="Cambria Math" panose="02040503050406030204" pitchFamily="18" charset="0"/>
                </a:endParaRPr>
              </a:p>
              <a:p>
                <a:pPr lvl="3"/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𝜺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ko-KR" altLang="en-US" dirty="0">
                    <a:latin typeface="Cambria Math" panose="02040503050406030204" pitchFamily="18" charset="0"/>
                  </a:rPr>
                  <a:t>인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𝜺</m:t>
                    </m:r>
                  </m:oMath>
                </a14:m>
                <a:r>
                  <a:rPr lang="ko-KR" altLang="en-US" dirty="0">
                    <a:latin typeface="Cambria Math" panose="02040503050406030204" pitchFamily="18" charset="0"/>
                  </a:rPr>
                  <a:t>값을 이용해서 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−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𝜺</m:t>
                    </m:r>
                  </m:oMath>
                </a14:m>
                <a:r>
                  <a:rPr lang="ko-KR" altLang="en-US" dirty="0">
                    <a:latin typeface="Cambria Math" panose="02040503050406030204" pitchFamily="18" charset="0"/>
                  </a:rPr>
                  <a:t>의 확률로는 기존의 탐욕적인 행동을 취하고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𝜺</m:t>
                    </m:r>
                  </m:oMath>
                </a14:m>
                <a:r>
                  <a:rPr lang="ko-KR" altLang="en-US" dirty="0">
                    <a:latin typeface="Cambria Math" panose="02040503050406030204" pitchFamily="18" charset="0"/>
                  </a:rPr>
                  <a:t>의 확률로 랜덤으로 행동을 취하면서 새로운 학습이 가능</a:t>
                </a:r>
                <a:endParaRPr lang="en-US" altLang="ko-KR" dirty="0">
                  <a:latin typeface="Cambria Math" panose="02040503050406030204" pitchFamily="18" charset="0"/>
                </a:endParaRPr>
              </a:p>
              <a:p>
                <a:pPr lvl="2"/>
                <a:r>
                  <a:rPr lang="en-US" altLang="ko-KR" dirty="0">
                    <a:latin typeface="Arial" panose="020B0604020202020204" pitchFamily="34" charset="0"/>
                    <a:cs typeface="Arial" panose="020B0604020202020204" pitchFamily="34" charset="0"/>
                  </a:rPr>
                  <a:t>Decaying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𝜺</m:t>
                    </m:r>
                  </m:oMath>
                </a14:m>
                <a:r>
                  <a:rPr lang="en-US" altLang="ko-KR" dirty="0">
                    <a:latin typeface="Arial" panose="020B0604020202020204" pitchFamily="34" charset="0"/>
                    <a:cs typeface="Arial" panose="020B0604020202020204" pitchFamily="34" charset="0"/>
                  </a:rPr>
                  <a:t>-greedy </a:t>
                </a:r>
                <a:r>
                  <a:rPr lang="ko-KR" altLang="en-US" dirty="0">
                    <a:latin typeface="Cambria Math" panose="02040503050406030204" pitchFamily="18" charset="0"/>
                  </a:rPr>
                  <a:t>알고리즘</a:t>
                </a:r>
                <a:endParaRPr lang="en-US" altLang="ko-KR" dirty="0">
                  <a:latin typeface="Cambria Math" panose="02040503050406030204" pitchFamily="18" charset="0"/>
                </a:endParaRPr>
              </a:p>
              <a:p>
                <a:pPr lvl="3"/>
                <a:r>
                  <a:rPr lang="ko-KR" altLang="en-US" dirty="0">
                    <a:latin typeface="Cambria Math" panose="02040503050406030204" pitchFamily="18" charset="0"/>
                  </a:rPr>
                  <a:t>학습의 초기와 후반부를 구분</a:t>
                </a:r>
                <a:endParaRPr lang="en-US" altLang="ko-KR" dirty="0">
                  <a:latin typeface="Cambria Math" panose="02040503050406030204" pitchFamily="18" charset="0"/>
                </a:endParaRPr>
              </a:p>
              <a:p>
                <a:pPr lvl="3"/>
                <a:r>
                  <a:rPr lang="ko-KR" altLang="en-US" dirty="0">
                    <a:latin typeface="Cambria Math" panose="02040503050406030204" pitchFamily="18" charset="0"/>
                  </a:rPr>
                  <a:t>학습이 진행될수록 새로운 학습을 하기가 어려워지므로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𝜺</m:t>
                    </m:r>
                  </m:oMath>
                </a14:m>
                <a:r>
                  <a:rPr lang="ko-KR" altLang="en-US" dirty="0">
                    <a:latin typeface="Cambria Math" panose="02040503050406030204" pitchFamily="18" charset="0"/>
                  </a:rPr>
                  <a:t>값을 점점 작게 하여 기존의          행동을 </a:t>
                </a:r>
                <a:r>
                  <a:rPr lang="ko-KR" altLang="en-US" dirty="0" smtClean="0">
                    <a:latin typeface="Cambria Math" panose="02040503050406030204" pitchFamily="18" charset="0"/>
                  </a:rPr>
                  <a:t>더 많이 취할 </a:t>
                </a:r>
                <a:r>
                  <a:rPr lang="ko-KR" altLang="en-US" dirty="0">
                    <a:latin typeface="Cambria Math" panose="02040503050406030204" pitchFamily="18" charset="0"/>
                  </a:rPr>
                  <a:t>수 있도록 하는 </a:t>
                </a:r>
                <a:r>
                  <a:rPr lang="ko-KR" altLang="en-US" dirty="0" smtClean="0">
                    <a:latin typeface="Cambria Math" panose="02040503050406030204" pitchFamily="18" charset="0"/>
                  </a:rPr>
                  <a:t>알고리즘</a:t>
                </a:r>
                <a:endParaRPr lang="en-US" altLang="ko-KR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444" t="-8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87724" y="131763"/>
            <a:ext cx="6984776" cy="725487"/>
          </a:xfrm>
        </p:spPr>
        <p:txBody>
          <a:bodyPr/>
          <a:lstStyle/>
          <a:p>
            <a:r>
              <a:rPr lang="en-US" altLang="ko-KR" dirty="0" smtClean="0">
                <a:latin typeface="Arial Black" panose="020B0A04020102020204" pitchFamily="34" charset="0"/>
              </a:rPr>
              <a:t>Q-Learning (2/3)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3504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>
                    <a:latin typeface="Arial" panose="020B0604020202020204" pitchFamily="34" charset="0"/>
                  </a:rPr>
                  <a:t>상태 행동 가치 함수</a:t>
                </a:r>
                <a:r>
                  <a:rPr lang="en-US" altLang="ko-KR" dirty="0">
                    <a:latin typeface="Arial" panose="020B0604020202020204" pitchFamily="34" charset="0"/>
                  </a:rPr>
                  <a:t>(state-action value function</a:t>
                </a:r>
                <a:r>
                  <a:rPr lang="en-US" altLang="ko-KR" dirty="0" smtClean="0">
                    <a:latin typeface="Arial" panose="020B0604020202020204" pitchFamily="34" charset="0"/>
                  </a:rPr>
                  <a:t>)</a:t>
                </a:r>
                <a:r>
                  <a:rPr lang="en-US" altLang="ko-KR" i="1" dirty="0" smtClean="0">
                    <a:latin typeface="Arial" panose="020B0604020202020204" pitchFamily="34" charset="0"/>
                  </a:rPr>
                  <a:t> </a:t>
                </a:r>
                <a:r>
                  <a:rPr lang="en-US" altLang="ko-KR" dirty="0" smtClean="0">
                    <a:latin typeface="Arial" panose="020B0604020202020204" pitchFamily="34" charset="0"/>
                  </a:rPr>
                  <a:t>(Cont.)</a:t>
                </a:r>
                <a:endParaRPr lang="en-US" altLang="ko-KR" i="1" dirty="0">
                  <a:latin typeface="Arial" panose="020B0604020202020204" pitchFamily="34" charset="0"/>
                </a:endParaRPr>
              </a:p>
              <a:p>
                <a:pPr lvl="1"/>
                <a:r>
                  <a:rPr lang="ko-KR" altLang="en-US" dirty="0" err="1" smtClean="0">
                    <a:latin typeface="Arial" panose="020B0604020202020204" pitchFamily="34" charset="0"/>
                  </a:rPr>
                  <a:t>학습률</a:t>
                </a:r>
                <a:r>
                  <a:rPr lang="en-US" altLang="ko-KR" dirty="0" smtClean="0">
                    <a:latin typeface="Arial" panose="020B0604020202020204" pitchFamily="34" charset="0"/>
                  </a:rPr>
                  <a:t>(Learning rate)</a:t>
                </a:r>
                <a:endParaRPr lang="en-US" altLang="ko-KR" dirty="0">
                  <a:latin typeface="Arial" panose="020B0604020202020204" pitchFamily="34" charset="0"/>
                </a:endParaRPr>
              </a:p>
              <a:p>
                <a:pPr lvl="2"/>
                <a:r>
                  <a:rPr lang="en-US" altLang="ko-KR" dirty="0">
                    <a:latin typeface="Arial" panose="020B0604020202020204" pitchFamily="34" charset="0"/>
                  </a:rPr>
                  <a:t>Q-Learning</a:t>
                </a:r>
                <a:r>
                  <a:rPr lang="ko-KR" altLang="en-US" dirty="0">
                    <a:latin typeface="Arial" panose="020B0604020202020204" pitchFamily="34" charset="0"/>
                  </a:rPr>
                  <a:t>의 환경이 확률론적인 성질을 가지고 있기 때문에 동일한 매개변수 값과 초기 조건으로 설정이 되어도 다른 출력이 발생될 가능성 존재</a:t>
                </a:r>
                <a:endParaRPr lang="en-US" altLang="ko-KR" dirty="0">
                  <a:latin typeface="Arial" panose="020B0604020202020204" pitchFamily="34" charset="0"/>
                </a:endParaRPr>
              </a:p>
              <a:p>
                <a:pPr lvl="2"/>
                <a:r>
                  <a:rPr lang="en-US" altLang="ko-KR" dirty="0" smtClean="0">
                    <a:latin typeface="Arial" panose="020B0604020202020204" pitchFamily="34" charset="0"/>
                  </a:rPr>
                  <a:t>Learning </a:t>
                </a:r>
                <a:r>
                  <a:rPr lang="en-US" altLang="ko-KR" dirty="0">
                    <a:latin typeface="Arial" panose="020B0604020202020204" pitchFamily="34" charset="0"/>
                  </a:rPr>
                  <a:t>rate</a:t>
                </a:r>
                <a:r>
                  <a:rPr lang="ko-KR" altLang="en-US" dirty="0">
                    <a:latin typeface="Arial" panose="020B0604020202020204" pitchFamily="34" charset="0"/>
                  </a:rPr>
                  <a:t>를 사용하여 기존의 </a:t>
                </a:r>
                <a:r>
                  <a:rPr lang="en-US" altLang="ko-KR" dirty="0">
                    <a:latin typeface="Arial" panose="020B0604020202020204" pitchFamily="34" charset="0"/>
                  </a:rPr>
                  <a:t>Q</a:t>
                </a:r>
                <a:r>
                  <a:rPr lang="ko-KR" altLang="en-US" dirty="0">
                    <a:latin typeface="Arial" panose="020B0604020202020204" pitchFamily="34" charset="0"/>
                  </a:rPr>
                  <a:t>값을 어느 정도 유지하면서 새로운 학습의 결과를       받아들이면 더 좋은 학습이 가능</a:t>
                </a:r>
                <a:endParaRPr lang="en-US" altLang="ko-KR" dirty="0">
                  <a:latin typeface="Arial" panose="020B0604020202020204" pitchFamily="34" charset="0"/>
                </a:endParaRPr>
              </a:p>
              <a:p>
                <a:pPr lvl="2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𝑸</m:t>
                        </m:r>
                      </m:e>
                    </m:acc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</m:d>
                    <m:acc>
                      <m:accPr>
                        <m:chr m:val="̂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𝑸</m:t>
                        </m:r>
                      </m:e>
                    </m:acc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𝜶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𝜸</m:t>
                        </m:r>
                        <m:limLow>
                          <m:limLow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acc>
                          <m:accPr>
                            <m:chr m:val="̂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𝑸</m:t>
                            </m:r>
                          </m:e>
                        </m:acc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e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func>
                    <m:r>
                      <a:rPr lang="en-US" altLang="ko-KR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ko-KR" dirty="0" smtClean="0">
                  <a:latin typeface="Cambria Math" panose="02040503050406030204" pitchFamily="18" charset="0"/>
                </a:endParaRPr>
              </a:p>
              <a:p>
                <a:pPr lvl="2"/>
                <a:r>
                  <a:rPr lang="ko-KR" altLang="en-US" dirty="0" smtClean="0">
                    <a:latin typeface="Cambria Math" panose="02040503050406030204" pitchFamily="18" charset="0"/>
                  </a:rPr>
                  <a:t>많은 학습을 반복하게 되면 근사치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ko-KR" alt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𝑸</m:t>
                        </m:r>
                      </m:e>
                    </m:acc>
                  </m:oMath>
                </a14:m>
                <a:r>
                  <a:rPr lang="ko-KR" altLang="en-US" dirty="0" smtClean="0">
                    <a:latin typeface="Cambria Math" panose="02040503050406030204" pitchFamily="18" charset="0"/>
                  </a:rPr>
                  <a:t>가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𝑸</m:t>
                    </m:r>
                  </m:oMath>
                </a14:m>
                <a:r>
                  <a:rPr lang="ko-KR" altLang="en-US" dirty="0" smtClean="0">
                    <a:latin typeface="Cambria Math" panose="02040503050406030204" pitchFamily="18" charset="0"/>
                  </a:rPr>
                  <a:t>로 수렴</a:t>
                </a:r>
                <a:endParaRPr lang="en-US" altLang="ko-KR" dirty="0" smtClean="0">
                  <a:latin typeface="Cambria Math" panose="02040503050406030204" pitchFamily="18" charset="0"/>
                </a:endParaRPr>
              </a:p>
              <a:p>
                <a:r>
                  <a:rPr lang="en-US" altLang="ko-KR" dirty="0" smtClean="0">
                    <a:latin typeface="Arial" panose="020B0604020202020204" pitchFamily="34" charset="0"/>
                  </a:rPr>
                  <a:t>Q-Table</a:t>
                </a:r>
              </a:p>
              <a:p>
                <a:pPr lvl="1"/>
                <a:r>
                  <a:rPr lang="en-US" altLang="ko-KR" dirty="0" smtClean="0">
                    <a:latin typeface="Arial" panose="020B0604020202020204" pitchFamily="34" charset="0"/>
                  </a:rPr>
                  <a:t>Q</a:t>
                </a:r>
                <a:r>
                  <a:rPr lang="ko-KR" altLang="en-US" dirty="0" smtClean="0">
                    <a:latin typeface="Arial" panose="020B0604020202020204" pitchFamily="34" charset="0"/>
                  </a:rPr>
                  <a:t>값이 최대인 방향으로 </a:t>
                </a:r>
                <a:r>
                  <a:rPr lang="en-US" altLang="ko-KR" dirty="0" smtClean="0">
                    <a:latin typeface="Arial" panose="020B0604020202020204" pitchFamily="34" charset="0"/>
                  </a:rPr>
                  <a:t>Agent</a:t>
                </a:r>
                <a:r>
                  <a:rPr lang="ko-KR" altLang="en-US" dirty="0" smtClean="0">
                    <a:latin typeface="Arial" panose="020B0604020202020204" pitchFamily="34" charset="0"/>
                  </a:rPr>
                  <a:t>가 </a:t>
                </a:r>
                <a:r>
                  <a:rPr lang="en-US" altLang="ko-KR" dirty="0" smtClean="0">
                    <a:latin typeface="Arial" panose="020B0604020202020204" pitchFamily="34" charset="0"/>
                  </a:rPr>
                  <a:t>Action</a:t>
                </a:r>
                <a:r>
                  <a:rPr lang="ko-KR" altLang="en-US" dirty="0" smtClean="0">
                    <a:latin typeface="Arial" panose="020B0604020202020204" pitchFamily="34" charset="0"/>
                  </a:rPr>
                  <a:t>을 취함</a:t>
                </a:r>
                <a:endParaRPr lang="en-US" altLang="ko-KR" dirty="0" smtClean="0">
                  <a:latin typeface="Arial" panose="020B0604020202020204" pitchFamily="34" charset="0"/>
                </a:endParaRPr>
              </a:p>
              <a:p>
                <a:pPr lvl="1"/>
                <a:r>
                  <a:rPr lang="ko-KR" altLang="en-US" dirty="0" smtClean="0">
                    <a:latin typeface="Arial" panose="020B0604020202020204" pitchFamily="34" charset="0"/>
                  </a:rPr>
                  <a:t>학습을 통해 </a:t>
                </a:r>
                <a:r>
                  <a:rPr lang="en-US" altLang="ko-KR" dirty="0" smtClean="0">
                    <a:latin typeface="Arial" panose="020B0604020202020204" pitchFamily="34" charset="0"/>
                  </a:rPr>
                  <a:t>Table</a:t>
                </a:r>
                <a:r>
                  <a:rPr lang="ko-KR" altLang="en-US" dirty="0" smtClean="0">
                    <a:latin typeface="Arial" panose="020B0604020202020204" pitchFamily="34" charset="0"/>
                  </a:rPr>
                  <a:t>을 채움</a:t>
                </a:r>
                <a:endParaRPr lang="en-US" altLang="ko-KR" dirty="0" smtClean="0">
                  <a:latin typeface="Arial" panose="020B0604020202020204" pitchFamily="34" charset="0"/>
                </a:endParaRPr>
              </a:p>
              <a:p>
                <a:pPr lvl="1"/>
                <a:r>
                  <a:rPr lang="ko-KR" altLang="en-US" dirty="0" smtClean="0">
                    <a:latin typeface="Arial" panose="020B0604020202020204" pitchFamily="34" charset="0"/>
                  </a:rPr>
                  <a:t>파란색 </a:t>
                </a:r>
                <a:r>
                  <a:rPr lang="en-US" altLang="ko-KR" dirty="0" smtClean="0">
                    <a:latin typeface="Arial" panose="020B0604020202020204" pitchFamily="34" charset="0"/>
                  </a:rPr>
                  <a:t>: </a:t>
                </a:r>
                <a:r>
                  <a:rPr lang="ko-KR" altLang="en-US" dirty="0" smtClean="0">
                    <a:latin typeface="Arial" panose="020B0604020202020204" pitchFamily="34" charset="0"/>
                  </a:rPr>
                  <a:t>보상없이 종료</a:t>
                </a:r>
                <a:endParaRPr lang="en-US" altLang="ko-KR" dirty="0" smtClean="0">
                  <a:latin typeface="Arial" panose="020B0604020202020204" pitchFamily="34" charset="0"/>
                </a:endParaRPr>
              </a:p>
              <a:p>
                <a:pPr lvl="1"/>
                <a:r>
                  <a:rPr lang="ko-KR" altLang="en-US" dirty="0" smtClean="0">
                    <a:latin typeface="Arial" panose="020B0604020202020204" pitchFamily="34" charset="0"/>
                  </a:rPr>
                  <a:t>초록색 </a:t>
                </a:r>
                <a:r>
                  <a:rPr lang="en-US" altLang="ko-KR" dirty="0" smtClean="0">
                    <a:latin typeface="Arial" panose="020B0604020202020204" pitchFamily="34" charset="0"/>
                  </a:rPr>
                  <a:t>: </a:t>
                </a:r>
                <a:r>
                  <a:rPr lang="ko-KR" altLang="en-US" dirty="0" smtClean="0">
                    <a:latin typeface="Arial" panose="020B0604020202020204" pitchFamily="34" charset="0"/>
                  </a:rPr>
                  <a:t>시작점</a:t>
                </a:r>
                <a:endParaRPr lang="en-US" altLang="ko-KR" dirty="0" smtClean="0">
                  <a:latin typeface="Arial" panose="020B0604020202020204" pitchFamily="34" charset="0"/>
                </a:endParaRPr>
              </a:p>
              <a:p>
                <a:pPr lvl="1"/>
                <a:r>
                  <a:rPr lang="ko-KR" altLang="en-US" dirty="0" smtClean="0">
                    <a:latin typeface="Arial" panose="020B0604020202020204" pitchFamily="34" charset="0"/>
                  </a:rPr>
                  <a:t>노란색 </a:t>
                </a:r>
                <a:r>
                  <a:rPr lang="en-US" altLang="ko-KR" dirty="0" smtClean="0">
                    <a:latin typeface="Arial" panose="020B0604020202020204" pitchFamily="34" charset="0"/>
                  </a:rPr>
                  <a:t>: </a:t>
                </a:r>
                <a:r>
                  <a:rPr lang="ko-KR" altLang="en-US" dirty="0" smtClean="0">
                    <a:latin typeface="Arial" panose="020B0604020202020204" pitchFamily="34" charset="0"/>
                  </a:rPr>
                  <a:t>목표 지점</a:t>
                </a:r>
                <a:endParaRPr lang="en-US" altLang="ko-KR" dirty="0"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444" t="-8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87724" y="131763"/>
            <a:ext cx="6984776" cy="725487"/>
          </a:xfrm>
        </p:spPr>
        <p:txBody>
          <a:bodyPr/>
          <a:lstStyle/>
          <a:p>
            <a:r>
              <a:rPr lang="en-US" altLang="ko-KR" dirty="0" smtClean="0">
                <a:latin typeface="Arial Black" panose="020B0A04020102020204" pitchFamily="34" charset="0"/>
              </a:rPr>
              <a:t>Q-Learning (3/3)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11" name="그룹 10"/>
          <p:cNvGrpSpPr/>
          <p:nvPr/>
        </p:nvGrpSpPr>
        <p:grpSpPr>
          <a:xfrm>
            <a:off x="3527884" y="4257092"/>
            <a:ext cx="5263491" cy="2117091"/>
            <a:chOff x="3527884" y="4257092"/>
            <a:chExt cx="5263491" cy="2117091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27884" y="4257092"/>
              <a:ext cx="2572125" cy="1780037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199088" y="4257092"/>
              <a:ext cx="2592287" cy="1780037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4301628" y="6097184"/>
              <a:ext cx="10249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학습 전 상태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982741" y="6097184"/>
              <a:ext cx="10249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학습 후 상태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35564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453763" y="1067221"/>
                <a:ext cx="8229600" cy="5098084"/>
              </a:xfrm>
            </p:spPr>
            <p:txBody>
              <a:bodyPr/>
              <a:lstStyle/>
              <a:p>
                <a:r>
                  <a:rPr lang="en-US" altLang="ko-KR" dirty="0" smtClean="0">
                    <a:latin typeface="Arial" panose="020B0604020202020204" pitchFamily="34" charset="0"/>
                  </a:rPr>
                  <a:t>Q-Network</a:t>
                </a:r>
                <a:r>
                  <a:rPr lang="ko-KR" altLang="en-US" dirty="0" smtClean="0">
                    <a:latin typeface="Arial" panose="020B0604020202020204" pitchFamily="34" charset="0"/>
                  </a:rPr>
                  <a:t>의 등장</a:t>
                </a:r>
                <a:endParaRPr lang="en-US" altLang="ko-KR" dirty="0" smtClean="0">
                  <a:latin typeface="Arial" panose="020B0604020202020204" pitchFamily="34" charset="0"/>
                </a:endParaRPr>
              </a:p>
              <a:p>
                <a:pPr lvl="1"/>
                <a:r>
                  <a:rPr lang="en-US" altLang="ko-KR" dirty="0" smtClean="0">
                    <a:latin typeface="Arial" panose="020B0604020202020204" pitchFamily="34" charset="0"/>
                  </a:rPr>
                  <a:t>Q-Learning</a:t>
                </a:r>
                <a:r>
                  <a:rPr lang="ko-KR" altLang="en-US" dirty="0" smtClean="0">
                    <a:latin typeface="Cambria Math" panose="02040503050406030204" pitchFamily="18" charset="0"/>
                  </a:rPr>
                  <a:t>에서 상태와 행동의 수가 커지면 </a:t>
                </a:r>
                <a:r>
                  <a:rPr lang="en-US" altLang="ko-KR" dirty="0" smtClean="0">
                    <a:latin typeface="Arial" panose="020B0604020202020204" pitchFamily="34" charset="0"/>
                  </a:rPr>
                  <a:t>Q-Table</a:t>
                </a:r>
                <a:r>
                  <a:rPr lang="ko-KR" altLang="en-US" dirty="0" smtClean="0">
                    <a:latin typeface="Cambria Math" panose="02040503050406030204" pitchFamily="18" charset="0"/>
                  </a:rPr>
                  <a:t>의 크기가 기하급수적으로          커지기 때문에 </a:t>
                </a:r>
                <a:r>
                  <a:rPr lang="en-US" altLang="ko-KR" dirty="0" smtClean="0">
                    <a:latin typeface="Arial" panose="020B0604020202020204" pitchFamily="34" charset="0"/>
                  </a:rPr>
                  <a:t>Q-Table </a:t>
                </a:r>
                <a:r>
                  <a:rPr lang="ko-KR" altLang="en-US" dirty="0" smtClean="0">
                    <a:latin typeface="Arial" panose="020B0604020202020204" pitchFamily="34" charset="0"/>
                  </a:rPr>
                  <a:t>대신에 </a:t>
                </a:r>
                <a:r>
                  <a:rPr lang="en-US" altLang="ko-KR" dirty="0" smtClean="0">
                    <a:latin typeface="Arial" panose="020B0604020202020204" pitchFamily="34" charset="0"/>
                  </a:rPr>
                  <a:t>Neural network</a:t>
                </a:r>
                <a:r>
                  <a:rPr lang="ko-KR" altLang="en-US" dirty="0" smtClean="0">
                    <a:latin typeface="Cambria Math" panose="02040503050406030204" pitchFamily="18" charset="0"/>
                  </a:rPr>
                  <a:t>를 사용하게 됨</a:t>
                </a:r>
                <a:endParaRPr lang="en-US" altLang="ko-KR" dirty="0" smtClean="0">
                  <a:latin typeface="Cambria Math" panose="02040503050406030204" pitchFamily="18" charset="0"/>
                </a:endParaRPr>
              </a:p>
              <a:p>
                <a:r>
                  <a:rPr lang="en-US" altLang="ko-KR" dirty="0" smtClean="0">
                    <a:latin typeface="Arial" panose="020B0604020202020204" pitchFamily="34" charset="0"/>
                  </a:rPr>
                  <a:t>Q-Network</a:t>
                </a:r>
                <a:r>
                  <a:rPr lang="ko-KR" altLang="en-US" dirty="0" smtClean="0">
                    <a:latin typeface="Arial" panose="020B0604020202020204" pitchFamily="34" charset="0"/>
                  </a:rPr>
                  <a:t>의 특징</a:t>
                </a:r>
                <a:endParaRPr lang="en-US" altLang="ko-KR" dirty="0" smtClean="0">
                  <a:latin typeface="Arial" panose="020B0604020202020204" pitchFamily="34" charset="0"/>
                </a:endParaRPr>
              </a:p>
              <a:p>
                <a:pPr lvl="1"/>
                <a:r>
                  <a:rPr lang="ko-KR" altLang="en-US" dirty="0" smtClean="0">
                    <a:latin typeface="Cambria Math" panose="02040503050406030204" pitchFamily="18" charset="0"/>
                  </a:rPr>
                  <a:t>현재 </a:t>
                </a:r>
                <a:r>
                  <a:rPr lang="en-US" altLang="ko-KR" dirty="0" smtClean="0">
                    <a:latin typeface="Arial" panose="020B0604020202020204" pitchFamily="34" charset="0"/>
                  </a:rPr>
                  <a:t>State</a:t>
                </a:r>
                <a:r>
                  <a:rPr lang="ko-KR" altLang="en-US" dirty="0" smtClean="0">
                    <a:latin typeface="Cambria Math" panose="02040503050406030204" pitchFamily="18" charset="0"/>
                  </a:rPr>
                  <a:t>를 입력하면 취할 수 있는 모든 </a:t>
                </a:r>
                <a:r>
                  <a:rPr lang="en-US" altLang="ko-KR" dirty="0" smtClean="0">
                    <a:latin typeface="Arial" panose="020B0604020202020204" pitchFamily="34" charset="0"/>
                  </a:rPr>
                  <a:t>Action</a:t>
                </a:r>
                <a:r>
                  <a:rPr lang="ko-KR" altLang="en-US" dirty="0" smtClean="0">
                    <a:latin typeface="Cambria Math" panose="02040503050406030204" pitchFamily="18" charset="0"/>
                  </a:rPr>
                  <a:t>들에 대한 </a:t>
                </a:r>
                <a:r>
                  <a:rPr lang="en-US" altLang="ko-KR" dirty="0" smtClean="0">
                    <a:latin typeface="Arial" panose="020B0604020202020204" pitchFamily="34" charset="0"/>
                  </a:rPr>
                  <a:t>Q</a:t>
                </a:r>
                <a:r>
                  <a:rPr lang="ko-KR" altLang="en-US" dirty="0" smtClean="0">
                    <a:latin typeface="Cambria Math" panose="02040503050406030204" pitchFamily="18" charset="0"/>
                  </a:rPr>
                  <a:t>값을 반환하는 형태</a:t>
                </a:r>
                <a:endParaRPr lang="en-US" altLang="ko-KR" dirty="0" smtClean="0">
                  <a:latin typeface="Cambria Math" panose="02040503050406030204" pitchFamily="18" charset="0"/>
                </a:endParaRPr>
              </a:p>
              <a:p>
                <a:pPr lvl="1"/>
                <a:r>
                  <a:rPr lang="ko-KR" altLang="en-US" dirty="0" smtClean="0">
                    <a:latin typeface="Cambria Math" panose="02040503050406030204" pitchFamily="18" charset="0"/>
                  </a:rPr>
                  <a:t>학습방법</a:t>
                </a:r>
                <a:endParaRPr lang="en-US" altLang="ko-KR" dirty="0" smtClean="0">
                  <a:latin typeface="Cambria Math" panose="02040503050406030204" pitchFamily="18" charset="0"/>
                </a:endParaRPr>
              </a:p>
              <a:p>
                <a:pPr lvl="2"/>
                <a:r>
                  <a:rPr lang="en-US" altLang="ko-KR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Linear Regression</a:t>
                </a:r>
                <a:r>
                  <a:rPr lang="ko-KR" altLang="en-US" dirty="0" smtClean="0">
                    <a:latin typeface="Cambria Math" panose="02040503050406030204" pitchFamily="18" charset="0"/>
                  </a:rPr>
                  <a:t>과 유사함</a:t>
                </a:r>
                <a:endParaRPr lang="en-US" altLang="ko-KR" dirty="0" smtClean="0">
                  <a:latin typeface="Cambria Math" panose="02040503050406030204" pitchFamily="18" charset="0"/>
                </a:endParaRPr>
              </a:p>
              <a:p>
                <a:pPr lvl="2"/>
                <a:r>
                  <a:rPr lang="ko-KR" altLang="en-US" dirty="0" err="1" smtClean="0">
                    <a:latin typeface="Cambria Math" panose="02040503050406030204" pitchFamily="18" charset="0"/>
                  </a:rPr>
                  <a:t>입력값</a:t>
                </a:r>
                <a:r>
                  <a:rPr lang="ko-KR" altLang="en-US" dirty="0" smtClean="0">
                    <a:latin typeface="Cambria Math" panose="02040503050406030204" pitchFamily="18" charset="0"/>
                  </a:rPr>
                  <a:t> </a:t>
                </a:r>
                <a:r>
                  <a:rPr lang="en-US" altLang="ko-KR" dirty="0" smtClean="0">
                    <a:latin typeface="Cambria Math" panose="02040503050406030204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𝒔</m:t>
                    </m:r>
                  </m:oMath>
                </a14:m>
                <a:r>
                  <a:rPr lang="en-US" altLang="ko-KR" dirty="0" smtClean="0">
                    <a:latin typeface="Cambria Math" panose="02040503050406030204" pitchFamily="18" charset="0"/>
                  </a:rPr>
                  <a:t>(</a:t>
                </a:r>
                <a:r>
                  <a:rPr lang="ko-KR" altLang="en-US" dirty="0" smtClean="0">
                    <a:latin typeface="Cambria Math" panose="02040503050406030204" pitchFamily="18" charset="0"/>
                  </a:rPr>
                  <a:t>현재 </a:t>
                </a:r>
                <a:r>
                  <a:rPr lang="en-US" altLang="ko-KR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State</a:t>
                </a:r>
                <a:r>
                  <a:rPr lang="ko-KR" altLang="en-US" dirty="0" smtClean="0">
                    <a:latin typeface="Cambria Math" panose="02040503050406030204" pitchFamily="18" charset="0"/>
                  </a:rPr>
                  <a:t>의 정보</a:t>
                </a:r>
                <a:r>
                  <a:rPr lang="en-US" altLang="ko-KR" dirty="0" smtClean="0">
                    <a:latin typeface="Cambria Math" panose="02040503050406030204" pitchFamily="18" charset="0"/>
                  </a:rPr>
                  <a:t>)</a:t>
                </a:r>
              </a:p>
              <a:p>
                <a:pPr lvl="2"/>
                <a:r>
                  <a:rPr lang="ko-KR" altLang="en-US" dirty="0" err="1" smtClean="0">
                    <a:latin typeface="Cambria Math" panose="02040503050406030204" pitchFamily="18" charset="0"/>
                  </a:rPr>
                  <a:t>출력값</a:t>
                </a:r>
                <a:r>
                  <a:rPr lang="ko-KR" altLang="en-US" dirty="0" smtClean="0">
                    <a:latin typeface="Cambria Math" panose="02040503050406030204" pitchFamily="18" charset="0"/>
                  </a:rPr>
                  <a:t> </a:t>
                </a:r>
                <a:r>
                  <a:rPr lang="en-US" altLang="ko-KR" dirty="0" smtClean="0">
                    <a:latin typeface="Cambria Math" panose="02040503050406030204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𝑾𝒔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𝑸</m:t>
                        </m:r>
                      </m:e>
                    </m:acc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ko-KR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ko-KR" altLang="en-US" i="1" dirty="0" smtClean="0">
                        <a:latin typeface="Cambria Math" panose="02040503050406030204" pitchFamily="18" charset="0"/>
                      </a:rPr>
                      <m:t>𝛉</m:t>
                    </m:r>
                    <m:r>
                      <a:rPr lang="en-US" altLang="ko-KR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 smtClean="0">
                    <a:latin typeface="Cambria Math" panose="020405030504060302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ko-KR" b="1" i="1" dirty="0" smtClean="0">
                        <a:latin typeface="Cambria Math" panose="02040503050406030204" pitchFamily="18" charset="0"/>
                      </a:rPr>
                      <m:t>𝑾</m:t>
                    </m:r>
                  </m:oMath>
                </a14:m>
                <a:r>
                  <a:rPr lang="en-US" altLang="ko-KR" dirty="0" smtClean="0">
                    <a:latin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en-US" altLang="ko-KR" dirty="0" smtClean="0">
                    <a:latin typeface="Cambria Math" panose="02040503050406030204" pitchFamily="18" charset="0"/>
                  </a:rPr>
                  <a:t>: </a:t>
                </a:r>
                <a:r>
                  <a:rPr lang="ko-KR" altLang="en-US" dirty="0" smtClean="0">
                    <a:latin typeface="Cambria Math" panose="02040503050406030204" pitchFamily="18" charset="0"/>
                  </a:rPr>
                  <a:t>가중치</a:t>
                </a:r>
                <a:r>
                  <a:rPr lang="en-US" altLang="ko-KR" dirty="0" smtClean="0">
                    <a:latin typeface="Cambria Math" panose="02040503050406030204" pitchFamily="18" charset="0"/>
                  </a:rPr>
                  <a:t>)</a:t>
                </a:r>
              </a:p>
              <a:p>
                <a:pPr lvl="2"/>
                <a:r>
                  <a:rPr lang="en-US" altLang="ko-KR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Cost Function</a:t>
                </a:r>
              </a:p>
              <a:p>
                <a:pPr lvl="3"/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𝒄𝒐𝒔𝒕</m:t>
                    </m:r>
                    <m:d>
                      <m:dPr>
                        <m:ctrlPr>
                          <a:rPr lang="en-US" altLang="ko-KR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𝑾</m:t>
                        </m:r>
                      </m:e>
                    </m:d>
                    <m:r>
                      <a:rPr lang="en-US" altLang="ko-KR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p>
                      <m:sSupPr>
                        <m:ctrlPr>
                          <a:rPr lang="en-US" altLang="ko-KR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𝑾𝒔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𝒚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𝟐</m:t>
                        </m:r>
                      </m:sup>
                    </m:sSup>
                  </m:oMath>
                </a14:m>
                <a:endParaRPr lang="en-US" altLang="ko-KR" b="1" i="1" dirty="0" smtClean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lvl="3"/>
                <a:r>
                  <a:rPr lang="en-US" altLang="ko-KR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Target </a:t>
                </a:r>
                <a:r>
                  <a:rPr lang="ko-KR" altLang="en-US" dirty="0" smtClean="0">
                    <a:cs typeface="Arial" panose="020B0604020202020204" pitchFamily="34" charset="0"/>
                  </a:rPr>
                  <a:t>값 </a:t>
                </a:r>
                <a:r>
                  <a:rPr lang="en-US" altLang="ko-KR" dirty="0" smtClean="0">
                    <a:cs typeface="Arial" panose="020B0604020202020204" pitchFamily="34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𝒚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𝒋</m:t>
                        </m:r>
                      </m:sub>
                    </m:sSub>
                    <m:r>
                      <a:rPr lang="en-US" altLang="ko-KR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ko-KR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altLang="ko-KR" b="1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𝒓</m:t>
                                </m:r>
                              </m:e>
                              <m:sub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𝒋</m:t>
                                </m:r>
                              </m:sub>
                            </m:sSub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,</m:t>
                            </m:r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𝒕𝒆𝒓𝒎𝒊𝒏𝒂𝒍</m:t>
                            </m:r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altLang="ko-KR" b="1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𝒔</m:t>
                                </m:r>
                              </m:e>
                              <m:sub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𝒕</m:t>
                                </m:r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+</m:t>
                                </m:r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𝟏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ko-KR" b="1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𝒓</m:t>
                                </m:r>
                              </m:e>
                              <m:sub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𝒋</m:t>
                                </m:r>
                              </m:sub>
                            </m:sSub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+</m:t>
                            </m:r>
                            <m:r>
                              <a:rPr lang="ko-KR" alt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𝜸</m:t>
                            </m:r>
                            <m:func>
                              <m:func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funcPr>
                              <m:fName>
                                <m:limLow>
                                  <m:limLow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limLow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max</m:t>
                                    </m:r>
                                  </m:e>
                                  <m:lim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𝒂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′</m:t>
                                    </m:r>
                                  </m:lim>
                                </m:limLow>
                              </m:fName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𝑸</m:t>
                                    </m:r>
                                  </m:e>
                                </m:acc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𝒕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,</m:t>
                                </m:r>
                                <m:r>
                                  <a:rPr lang="en-US" altLang="ko-KR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𝒂</m:t>
                                </m:r>
                                <m:r>
                                  <a:rPr lang="en-US" altLang="ko-KR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′|</m:t>
                                </m:r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𝜽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func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𝒏𝒐𝒏</m:t>
                            </m:r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𝒕𝒆𝒓𝒎𝒊𝒏𝒂𝒍</m:t>
                            </m:r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e>
                              <m:sub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endParaRPr lang="en-US" altLang="ko-KR" b="1" i="1" dirty="0" smtClean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lvl="3"/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min</m:t>
                            </m:r>
                          </m:e>
                          <m:lim>
                            <m:r>
                              <a:rPr lang="ko-KR" alt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𝜽</m:t>
                            </m:r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b="1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𝒕</m:t>
                            </m:r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=</m:t>
                            </m:r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𝟎</m:t>
                            </m:r>
                          </m:sub>
                          <m:sup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𝑻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ko-KR" b="1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𝑸</m:t>
                                        </m:r>
                                      </m:e>
                                    </m:acc>
                                    <m:d>
                                      <m:d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  <a:cs typeface="Arial" panose="020B0604020202020204" pitchFamily="34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  <a:cs typeface="Arial" panose="020B0604020202020204" pitchFamily="34" charset="0"/>
                                              </a:rPr>
                                              <m:t>𝒔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  <a:cs typeface="Arial" panose="020B0604020202020204" pitchFamily="34" charset="0"/>
                                              </a:rPr>
                                              <m:t>𝒕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,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  <a:cs typeface="Arial" panose="020B0604020202020204" pitchFamily="34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  <a:cs typeface="Arial" panose="020B0604020202020204" pitchFamily="34" charset="0"/>
                                              </a:rPr>
                                              <m:t>𝒂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  <a:cs typeface="Arial" panose="020B0604020202020204" pitchFamily="34" charset="0"/>
                                              </a:rPr>
                                              <m:t>𝒕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r>
                                          <a:rPr lang="ko-KR" altLang="en-US" i="1">
                                            <a:latin typeface="Cambria Math" panose="02040503050406030204" pitchFamily="18" charset="0"/>
                                          </a:rPr>
                                          <m:t>𝜽</m:t>
                                        </m:r>
                                      </m:e>
                                    </m:d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ko-K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1" i="1" smtClean="0">
                                            <a:latin typeface="Cambria Math" panose="02040503050406030204" pitchFamily="18" charset="0"/>
                                          </a:rPr>
                                          <m:t>𝒚</m:t>
                                        </m:r>
                                      </m:e>
                                      <m:sub>
                                        <m:r>
                                          <a:rPr lang="en-US" altLang="ko-KR" b="1" i="1" smtClean="0">
                                            <a:latin typeface="Cambria Math" panose="02040503050406030204" pitchFamily="18" charset="0"/>
                                          </a:rPr>
                                          <m:t>𝒋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𝟐</m:t>
                                </m:r>
                              </m:sup>
                            </m:sSup>
                          </m:e>
                        </m:nary>
                      </m:e>
                    </m:func>
                  </m:oMath>
                </a14:m>
                <a:r>
                  <a:rPr lang="ko-KR" alt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값을 최소화</a:t>
                </a:r>
                <a:endParaRPr lang="en-US" altLang="ko-KR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r>
                  <a:rPr lang="en-US" altLang="ko-KR" dirty="0" smtClean="0">
                    <a:latin typeface="Arial" panose="020B0604020202020204" pitchFamily="34" charset="0"/>
                  </a:rPr>
                  <a:t>Q-Network </a:t>
                </a:r>
                <a:r>
                  <a:rPr lang="ko-KR" altLang="en-US" dirty="0" smtClean="0">
                    <a:latin typeface="Arial" panose="020B0604020202020204" pitchFamily="34" charset="0"/>
                  </a:rPr>
                  <a:t>알고리즘은 샘플들 사이의 연관성과 </a:t>
                </a:r>
                <a:r>
                  <a:rPr lang="en-US" altLang="ko-KR" dirty="0" smtClean="0">
                    <a:latin typeface="Arial" panose="020B0604020202020204" pitchFamily="34" charset="0"/>
                  </a:rPr>
                  <a:t>Target </a:t>
                </a:r>
                <a:r>
                  <a:rPr lang="ko-KR" altLang="en-US" dirty="0" smtClean="0">
                    <a:latin typeface="Arial" panose="020B0604020202020204" pitchFamily="34" charset="0"/>
                  </a:rPr>
                  <a:t>값이 불안정한 문제점이 있어 학습이 잘 되지 않음</a:t>
                </a:r>
                <a:endParaRPr lang="en-US" altLang="ko-KR" dirty="0">
                  <a:latin typeface="Arial" panose="020B0604020202020204" pitchFamily="34" charset="0"/>
                </a:endParaRPr>
              </a:p>
              <a:p>
                <a:pPr lvl="1"/>
                <a:r>
                  <a:rPr lang="ko-KR" altLang="en-US" dirty="0" smtClean="0">
                    <a:latin typeface="Arial" panose="020B0604020202020204" pitchFamily="34" charset="0"/>
                  </a:rPr>
                  <a:t>두 가지 문제점을 해결한 </a:t>
                </a:r>
                <a:r>
                  <a:rPr lang="en-US" altLang="ko-KR" dirty="0" smtClean="0">
                    <a:latin typeface="Arial" panose="020B0604020202020204" pitchFamily="34" charset="0"/>
                  </a:rPr>
                  <a:t>Network</a:t>
                </a:r>
                <a:r>
                  <a:rPr lang="ko-KR" altLang="en-US" dirty="0" smtClean="0">
                    <a:latin typeface="Arial" panose="020B0604020202020204" pitchFamily="34" charset="0"/>
                  </a:rPr>
                  <a:t>가 </a:t>
                </a:r>
                <a:r>
                  <a:rPr lang="en-US" altLang="ko-KR" dirty="0" smtClean="0">
                    <a:latin typeface="Arial" panose="020B0604020202020204" pitchFamily="34" charset="0"/>
                  </a:rPr>
                  <a:t>Deep Q-Network (DQN)</a:t>
                </a:r>
                <a:endParaRPr lang="en-US" altLang="ko-KR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3763" y="1067221"/>
                <a:ext cx="8229600" cy="5098084"/>
              </a:xfrm>
              <a:blipFill>
                <a:blip r:embed="rId3"/>
                <a:stretch>
                  <a:fillRect l="-444" t="-837" b="-9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87724" y="131763"/>
            <a:ext cx="6984776" cy="725487"/>
          </a:xfrm>
        </p:spPr>
        <p:txBody>
          <a:bodyPr/>
          <a:lstStyle/>
          <a:p>
            <a:r>
              <a:rPr lang="en-US" altLang="ko-KR" dirty="0" smtClean="0">
                <a:latin typeface="Arial Black" panose="020B0A04020102020204" pitchFamily="34" charset="0"/>
              </a:rPr>
              <a:t>Q-Network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6264188" y="2816932"/>
            <a:ext cx="2107551" cy="2220677"/>
            <a:chOff x="6264188" y="2816932"/>
            <a:chExt cx="2107551" cy="2220677"/>
          </a:xfrm>
        </p:grpSpPr>
        <p:pic>
          <p:nvPicPr>
            <p:cNvPr id="1026" name="Picture 2" descr="Screen Shot 2017-03-03 at 5.33.13 PM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64188" y="2816932"/>
              <a:ext cx="2107551" cy="18722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6471869" y="4760610"/>
              <a:ext cx="1692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smtClean="0">
                  <a:latin typeface="Arial" panose="020B0604020202020204" pitchFamily="34" charset="0"/>
                  <a:cs typeface="Arial" panose="020B0604020202020204" pitchFamily="34" charset="0"/>
                </a:rPr>
                <a:t>Q-Network </a:t>
              </a:r>
              <a:r>
                <a:rPr lang="ko-KR" altLang="en-US" sz="12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구조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37682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 smtClean="0">
                    <a:latin typeface="Arial" panose="020B0604020202020204" pitchFamily="34" charset="0"/>
                  </a:rPr>
                  <a:t>Deep Q Network (DQN) </a:t>
                </a:r>
                <a:r>
                  <a:rPr lang="ko-KR" altLang="en-US" dirty="0" smtClean="0">
                    <a:latin typeface="Arial" panose="020B0604020202020204" pitchFamily="34" charset="0"/>
                  </a:rPr>
                  <a:t>의 등장</a:t>
                </a:r>
                <a:endParaRPr lang="en-US" altLang="ko-KR" dirty="0" smtClean="0">
                  <a:latin typeface="Arial" panose="020B0604020202020204" pitchFamily="34" charset="0"/>
                </a:endParaRPr>
              </a:p>
              <a:p>
                <a:pPr lvl="1"/>
                <a:r>
                  <a:rPr lang="en-US" altLang="ko-KR" dirty="0" smtClean="0">
                    <a:latin typeface="Arial" panose="020B0604020202020204" pitchFamily="34" charset="0"/>
                  </a:rPr>
                  <a:t>Q-Network</a:t>
                </a:r>
                <a:r>
                  <a:rPr lang="ko-KR" altLang="en-US" dirty="0">
                    <a:latin typeface="Arial" panose="020B0604020202020204" pitchFamily="34" charset="0"/>
                  </a:rPr>
                  <a:t>가</a:t>
                </a:r>
                <a:r>
                  <a:rPr lang="ko-KR" altLang="en-US" dirty="0" smtClean="0">
                    <a:latin typeface="Arial" panose="020B0604020202020204" pitchFamily="34" charset="0"/>
                  </a:rPr>
                  <a:t> 학습이 잘 되지 않는 문제점을 </a:t>
                </a:r>
                <a:r>
                  <a:rPr lang="en-US" altLang="ko-KR" dirty="0">
                    <a:latin typeface="Arial" panose="020B0604020202020204" pitchFamily="34" charset="0"/>
                  </a:rPr>
                  <a:t>Google Deep Mind </a:t>
                </a:r>
                <a:r>
                  <a:rPr lang="ko-KR" altLang="en-US" dirty="0">
                    <a:latin typeface="Arial" panose="020B0604020202020204" pitchFamily="34" charset="0"/>
                  </a:rPr>
                  <a:t>팀에서 </a:t>
                </a:r>
                <a:r>
                  <a:rPr lang="ko-KR" altLang="en-US" dirty="0" smtClean="0">
                    <a:latin typeface="Arial" panose="020B0604020202020204" pitchFamily="34" charset="0"/>
                  </a:rPr>
                  <a:t>제대로 학습시킬 수 있는 아이디어</a:t>
                </a:r>
                <a:r>
                  <a:rPr lang="ko-KR" altLang="en-US" dirty="0">
                    <a:latin typeface="Arial" panose="020B0604020202020204" pitchFamily="34" charset="0"/>
                  </a:rPr>
                  <a:t>를</a:t>
                </a:r>
                <a:r>
                  <a:rPr lang="ko-KR" altLang="en-US" dirty="0" smtClean="0">
                    <a:latin typeface="Arial" panose="020B0604020202020204" pitchFamily="34" charset="0"/>
                  </a:rPr>
                  <a:t> 제시하며 등장</a:t>
                </a:r>
                <a:endParaRPr lang="en-US" altLang="ko-KR" dirty="0">
                  <a:latin typeface="Arial" panose="020B0604020202020204" pitchFamily="34" charset="0"/>
                </a:endParaRPr>
              </a:p>
              <a:p>
                <a:r>
                  <a:rPr lang="en-US" altLang="ko-KR" dirty="0" smtClean="0">
                    <a:latin typeface="Arial" panose="020B0604020202020204" pitchFamily="34" charset="0"/>
                  </a:rPr>
                  <a:t>Q-Network</a:t>
                </a:r>
                <a:r>
                  <a:rPr lang="ko-KR" altLang="en-US" dirty="0" smtClean="0">
                    <a:latin typeface="Arial" panose="020B0604020202020204" pitchFamily="34" charset="0"/>
                  </a:rPr>
                  <a:t>의 문제점</a:t>
                </a:r>
                <a:endParaRPr lang="en-US" altLang="ko-KR" dirty="0" smtClean="0">
                  <a:latin typeface="Arial" panose="020B0604020202020204" pitchFamily="34" charset="0"/>
                </a:endParaRPr>
              </a:p>
              <a:p>
                <a:pPr lvl="1"/>
                <a:r>
                  <a:rPr lang="ko-KR" altLang="en-US" dirty="0" smtClean="0">
                    <a:latin typeface="Arial" panose="020B0604020202020204" pitchFamily="34" charset="0"/>
                  </a:rPr>
                  <a:t>샘플 데이터들 간의 연관성</a:t>
                </a:r>
                <a:endParaRPr lang="en-US" altLang="ko-KR" dirty="0" smtClean="0">
                  <a:latin typeface="Arial" panose="020B0604020202020204" pitchFamily="34" charset="0"/>
                </a:endParaRPr>
              </a:p>
              <a:p>
                <a:pPr lvl="2"/>
                <a:r>
                  <a:rPr lang="en-US" altLang="ko-KR" dirty="0" smtClean="0">
                    <a:latin typeface="Arial" panose="020B0604020202020204" pitchFamily="34" charset="0"/>
                  </a:rPr>
                  <a:t>Q-Learning</a:t>
                </a:r>
                <a:r>
                  <a:rPr lang="ko-KR" altLang="en-US" dirty="0" smtClean="0">
                    <a:latin typeface="Arial" panose="020B0604020202020204" pitchFamily="34" charset="0"/>
                  </a:rPr>
                  <a:t>은 연속된 유사한 </a:t>
                </a:r>
                <a:r>
                  <a:rPr lang="en-US" altLang="ko-KR" dirty="0" smtClean="0">
                    <a:latin typeface="Arial" panose="020B0604020202020204" pitchFamily="34" charset="0"/>
                  </a:rPr>
                  <a:t>State</a:t>
                </a:r>
                <a:r>
                  <a:rPr lang="ko-KR" altLang="en-US" dirty="0" smtClean="0">
                    <a:latin typeface="Arial" panose="020B0604020202020204" pitchFamily="34" charset="0"/>
                  </a:rPr>
                  <a:t>들을 사용해서 학습이 진행되기 때문에 잘못된         방향으로 학습이 진행될 가능성이 높음</a:t>
                </a:r>
                <a:endParaRPr lang="en-US" altLang="ko-KR" dirty="0" smtClean="0">
                  <a:latin typeface="Arial" panose="020B0604020202020204" pitchFamily="34" charset="0"/>
                </a:endParaRPr>
              </a:p>
              <a:p>
                <a:pPr lvl="1"/>
                <a:r>
                  <a:rPr lang="ko-KR" altLang="en-US" dirty="0" smtClean="0">
                    <a:latin typeface="Arial" panose="020B0604020202020204" pitchFamily="34" charset="0"/>
                  </a:rPr>
                  <a:t>비교해야하는</a:t>
                </a:r>
                <a:r>
                  <a:rPr lang="en-US" altLang="ko-KR" dirty="0">
                    <a:latin typeface="Arial" panose="020B0604020202020204" pitchFamily="34" charset="0"/>
                  </a:rPr>
                  <a:t> </a:t>
                </a:r>
                <a:r>
                  <a:rPr lang="en-US" altLang="ko-KR" dirty="0" smtClean="0">
                    <a:latin typeface="Arial" panose="020B0604020202020204" pitchFamily="34" charset="0"/>
                  </a:rPr>
                  <a:t>Target</a:t>
                </a:r>
                <a:r>
                  <a:rPr lang="ko-KR" altLang="en-US" dirty="0" smtClean="0">
                    <a:latin typeface="Arial" panose="020B0604020202020204" pitchFamily="34" charset="0"/>
                  </a:rPr>
                  <a:t>값의 불안정성</a:t>
                </a:r>
                <a:endParaRPr lang="en-US" altLang="ko-KR" dirty="0" smtClean="0">
                  <a:latin typeface="Arial" panose="020B0604020202020204" pitchFamily="34" charset="0"/>
                </a:endParaRPr>
              </a:p>
              <a:p>
                <a:pPr lvl="2"/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 b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min</m:t>
                            </m:r>
                          </m:e>
                          <m:lim>
                            <m:r>
                              <a:rPr lang="ko-KR" altLang="en-US" b="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𝜽</m:t>
                            </m:r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ctrlPr>
                              <a:rPr lang="en-US" altLang="ko-KR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𝒕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=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𝟎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𝑻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𝑸</m:t>
                                        </m:r>
                                      </m:e>
                                    </m:acc>
                                    <m:d>
                                      <m:d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  <a:cs typeface="Arial" panose="020B0604020202020204" pitchFamily="34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  <a:cs typeface="Arial" panose="020B0604020202020204" pitchFamily="34" charset="0"/>
                                              </a:rPr>
                                              <m:t>𝒔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  <a:cs typeface="Arial" panose="020B0604020202020204" pitchFamily="34" charset="0"/>
                                              </a:rPr>
                                              <m:t>𝒕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,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  <a:cs typeface="Arial" panose="020B0604020202020204" pitchFamily="34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  <a:cs typeface="Arial" panose="020B0604020202020204" pitchFamily="34" charset="0"/>
                                              </a:rPr>
                                              <m:t>𝒂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  <a:cs typeface="Arial" panose="020B0604020202020204" pitchFamily="34" charset="0"/>
                                              </a:rPr>
                                              <m:t>𝒕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r>
                                          <a:rPr lang="ko-KR" altLang="en-US" i="1">
                                            <a:latin typeface="Cambria Math" panose="02040503050406030204" pitchFamily="18" charset="0"/>
                                          </a:rPr>
                                          <m:t>𝜽</m:t>
                                        </m:r>
                                      </m:e>
                                    </m:d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𝒓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𝒕</m:t>
                                        </m:r>
                                      </m:sub>
                                    </m:s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+</m:t>
                                    </m:r>
                                    <m:r>
                                      <a:rPr lang="ko-KR" altLang="en-US" i="1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𝜸</m:t>
                                    </m:r>
                                    <m:func>
                                      <m:func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funcPr>
                                      <m:fName>
                                        <m:limLow>
                                          <m:limLowPr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  <a:cs typeface="Arial" panose="020B0604020202020204" pitchFamily="34" charset="0"/>
                                              </a:rPr>
                                            </m:ctrlPr>
                                          </m:limLow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altLang="ko-KR">
                                                <a:latin typeface="Cambria Math" panose="02040503050406030204" pitchFamily="18" charset="0"/>
                                                <a:cs typeface="Arial" panose="020B0604020202020204" pitchFamily="34" charset="0"/>
                                              </a:rPr>
                                              <m:t>max</m:t>
                                            </m:r>
                                          </m:e>
                                          <m:lim>
                                            <m:sSup>
                                              <m:sSupPr>
                                                <m:ctrlPr>
                                                  <a:rPr lang="en-US" altLang="ko-KR" i="1">
                                                    <a:latin typeface="Cambria Math" panose="02040503050406030204" pitchFamily="18" charset="0"/>
                                                    <a:cs typeface="Arial" panose="020B0604020202020204" pitchFamily="34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altLang="ko-KR" i="1">
                                                    <a:latin typeface="Cambria Math" panose="02040503050406030204" pitchFamily="18" charset="0"/>
                                                    <a:cs typeface="Arial" panose="020B0604020202020204" pitchFamily="34" charset="0"/>
                                                  </a:rPr>
                                                  <m:t>𝒂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altLang="ko-KR" i="1">
                                                    <a:latin typeface="Cambria Math" panose="02040503050406030204" pitchFamily="18" charset="0"/>
                                                    <a:cs typeface="Arial" panose="020B0604020202020204" pitchFamily="34" charset="0"/>
                                                  </a:rPr>
                                                  <m:t>′</m:t>
                                                </m:r>
                                              </m:sup>
                                            </m:sSup>
                                          </m:lim>
                                        </m:limLow>
                                      </m:fName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  <a:cs typeface="Arial" panose="020B0604020202020204" pitchFamily="34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  <a:cs typeface="Arial" panose="020B0604020202020204" pitchFamily="34" charset="0"/>
                                              </a:rPr>
                                              <m:t>𝑸</m:t>
                                            </m:r>
                                          </m:e>
                                        </m:acc>
                                        <m:d>
                                          <m:dPr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  <a:cs typeface="Arial" panose="020B0604020202020204" pitchFamily="34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ko-KR" i="1">
                                                    <a:latin typeface="Cambria Math" panose="02040503050406030204" pitchFamily="18" charset="0"/>
                                                    <a:cs typeface="Arial" panose="020B0604020202020204" pitchFamily="34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 i="1">
                                                    <a:latin typeface="Cambria Math" panose="02040503050406030204" pitchFamily="18" charset="0"/>
                                                    <a:cs typeface="Arial" panose="020B0604020202020204" pitchFamily="34" charset="0"/>
                                                  </a:rPr>
                                                  <m:t>𝒔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i="1">
                                                    <a:latin typeface="Cambria Math" panose="02040503050406030204" pitchFamily="18" charset="0"/>
                                                    <a:cs typeface="Arial" panose="020B0604020202020204" pitchFamily="34" charset="0"/>
                                                  </a:rPr>
                                                  <m:t>𝒕</m:t>
                                                </m:r>
                                                <m:r>
                                                  <a:rPr lang="en-US" altLang="ko-KR" i="1">
                                                    <a:latin typeface="Cambria Math" panose="02040503050406030204" pitchFamily="18" charset="0"/>
                                                    <a:cs typeface="Arial" panose="020B0604020202020204" pitchFamily="34" charset="0"/>
                                                  </a:rPr>
                                                  <m:t>+</m:t>
                                                </m:r>
                                                <m:r>
                                                  <a:rPr lang="en-US" altLang="ko-KR" i="1">
                                                    <a:latin typeface="Cambria Math" panose="02040503050406030204" pitchFamily="18" charset="0"/>
                                                    <a:cs typeface="Arial" panose="020B0604020202020204" pitchFamily="34" charset="0"/>
                                                  </a:rPr>
                                                  <m:t>𝟏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  <a:cs typeface="Arial" panose="020B0604020202020204" pitchFamily="34" charset="0"/>
                                              </a:rPr>
                                              <m:t>,</m:t>
                                            </m:r>
                                            <m:sSup>
                                              <m:sSupPr>
                                                <m:ctrlPr>
                                                  <a:rPr lang="en-US" altLang="ko-KR" i="1">
                                                    <a:latin typeface="Cambria Math" panose="02040503050406030204" pitchFamily="18" charset="0"/>
                                                    <a:cs typeface="Arial" panose="020B0604020202020204" pitchFamily="34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altLang="ko-KR" i="1">
                                                    <a:latin typeface="Cambria Math" panose="02040503050406030204" pitchFamily="18" charset="0"/>
                                                    <a:cs typeface="Arial" panose="020B0604020202020204" pitchFamily="34" charset="0"/>
                                                  </a:rPr>
                                                  <m:t>𝒂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altLang="ko-KR" i="1">
                                                    <a:latin typeface="Cambria Math" panose="02040503050406030204" pitchFamily="18" charset="0"/>
                                                    <a:cs typeface="Arial" panose="020B0604020202020204" pitchFamily="34" charset="0"/>
                                                  </a:rPr>
                                                  <m:t>′</m:t>
                                                </m:r>
                                              </m:sup>
                                            </m:sSup>
                                          </m:e>
                                          <m:e>
                                            <m:r>
                                              <a:rPr lang="ko-KR" altLang="en-US" i="1">
                                                <a:latin typeface="Cambria Math" panose="02040503050406030204" pitchFamily="18" charset="0"/>
                                              </a:rPr>
                                              <m:t>𝜽</m:t>
                                            </m:r>
                                          </m:e>
                                        </m:d>
                                      </m:e>
                                    </m:func>
                                    <m: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𝟐</m:t>
                                </m:r>
                              </m:sup>
                            </m:sSup>
                          </m:e>
                        </m:nary>
                      </m:e>
                    </m:func>
                  </m:oMath>
                </a14:m>
                <a:endParaRPr lang="en-US" altLang="ko-KR" dirty="0" smtClean="0">
                  <a:latin typeface="Arial" panose="020B0604020202020204" pitchFamily="34" charset="0"/>
                </a:endParaRPr>
              </a:p>
              <a:p>
                <a:pPr lvl="2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</m:acc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altLang="ko-KR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𝑸</m:t>
                        </m:r>
                      </m:e>
                    </m:acc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𝒔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𝒕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𝒕</m:t>
                            </m:r>
                          </m:sub>
                        </m:sSub>
                      </m:e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</m:d>
                  </m:oMath>
                </a14:m>
                <a:r>
                  <a:rPr lang="en-US" altLang="ko-KR" dirty="0" smtClean="0">
                    <a:latin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𝒀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𝒓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𝒕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</m:t>
                    </m:r>
                    <m:r>
                      <a:rPr lang="ko-KR" altLang="en-US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𝜸</m:t>
                    </m:r>
                    <m:func>
                      <m:funcPr>
                        <m:ctrlPr>
                          <a:rPr lang="en-US" altLang="ko-KR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max</m:t>
                            </m:r>
                          </m:e>
                          <m:lim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𝒂</m:t>
                                </m:r>
                              </m:e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′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acc>
                          <m:accPr>
                            <m:chr m:val="̂"/>
                            <m:ctrlPr>
                              <a:rPr lang="en-US" altLang="ko-KR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𝑸</m:t>
                            </m:r>
                          </m:e>
                        </m:acc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𝒔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𝒕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+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𝒂</m:t>
                                </m:r>
                              </m:e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</m:d>
                      </m:e>
                    </m:func>
                  </m:oMath>
                </a14:m>
                <a:endParaRPr lang="en-US" altLang="ko-KR" dirty="0" smtClean="0">
                  <a:latin typeface="Arial" panose="020B0604020202020204" pitchFamily="34" charset="0"/>
                </a:endParaRPr>
              </a:p>
              <a:p>
                <a:pPr lvl="2"/>
                <a:r>
                  <a:rPr lang="ko-KR" altLang="en-US" dirty="0" smtClean="0">
                    <a:latin typeface="Arial" panose="020B0604020202020204" pitchFamily="34" charset="0"/>
                  </a:rPr>
                  <a:t>현재 </a:t>
                </a:r>
                <a:r>
                  <a:rPr lang="en-US" altLang="ko-KR" dirty="0" smtClean="0">
                    <a:latin typeface="Arial" panose="020B0604020202020204" pitchFamily="34" charset="0"/>
                  </a:rPr>
                  <a:t>State</a:t>
                </a:r>
                <a:r>
                  <a:rPr lang="ko-KR" altLang="en-US" dirty="0" smtClean="0">
                    <a:latin typeface="Arial" panose="020B0604020202020204" pitchFamily="34" charset="0"/>
                  </a:rPr>
                  <a:t>에서의 </a:t>
                </a:r>
                <a:r>
                  <a:rPr lang="en-US" altLang="ko-KR" dirty="0" smtClean="0">
                    <a:latin typeface="Arial" panose="020B0604020202020204" pitchFamily="34" charset="0"/>
                  </a:rPr>
                  <a:t>Q</a:t>
                </a:r>
                <a:r>
                  <a:rPr lang="ko-KR" altLang="en-US" dirty="0" smtClean="0">
                    <a:latin typeface="Arial" panose="020B0604020202020204" pitchFamily="34" charset="0"/>
                  </a:rPr>
                  <a:t>값과 다음 </a:t>
                </a:r>
                <a:r>
                  <a:rPr lang="en-US" altLang="ko-KR" dirty="0" smtClean="0">
                    <a:latin typeface="Arial" panose="020B0604020202020204" pitchFamily="34" charset="0"/>
                  </a:rPr>
                  <a:t>State</a:t>
                </a:r>
                <a:r>
                  <a:rPr lang="ko-KR" altLang="en-US" dirty="0" smtClean="0">
                    <a:latin typeface="Arial" panose="020B0604020202020204" pitchFamily="34" charset="0"/>
                  </a:rPr>
                  <a:t>에서의 </a:t>
                </a:r>
                <a:r>
                  <a:rPr lang="en-US" altLang="ko-KR" dirty="0" smtClean="0">
                    <a:latin typeface="Arial" panose="020B0604020202020204" pitchFamily="34" charset="0"/>
                  </a:rPr>
                  <a:t>Q</a:t>
                </a:r>
                <a:r>
                  <a:rPr lang="ko-KR" altLang="en-US" dirty="0" smtClean="0">
                    <a:latin typeface="Arial" panose="020B0604020202020204" pitchFamily="34" charset="0"/>
                  </a:rPr>
                  <a:t>값이</a:t>
                </a:r>
                <a:r>
                  <a:rPr lang="en-US" altLang="ko-KR" dirty="0">
                    <a:latin typeface="Arial" panose="020B0604020202020204" pitchFamily="34" charset="0"/>
                  </a:rPr>
                  <a:t> </a:t>
                </a:r>
                <a:r>
                  <a:rPr lang="ko-KR" altLang="en-US" dirty="0" smtClean="0">
                    <a:latin typeface="Arial" panose="020B0604020202020204" pitchFamily="34" charset="0"/>
                  </a:rPr>
                  <a:t>같은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ko-KR" altLang="en-US" dirty="0" smtClean="0">
                    <a:latin typeface="Arial" panose="020B0604020202020204" pitchFamily="34" charset="0"/>
                  </a:rPr>
                  <a:t>값으로 학습</a:t>
                </a:r>
                <a:endParaRPr lang="en-US" altLang="ko-KR" dirty="0" smtClean="0">
                  <a:latin typeface="Arial" panose="020B0604020202020204" pitchFamily="34" charset="0"/>
                </a:endParaRPr>
              </a:p>
              <a:p>
                <a:pPr lvl="2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</m:acc>
                  </m:oMath>
                </a14:m>
                <a:r>
                  <a:rPr lang="en-US" altLang="ko-KR" dirty="0" smtClean="0">
                    <a:latin typeface="Arial" panose="020B0604020202020204" pitchFamily="34" charset="0"/>
                  </a:rPr>
                  <a:t>(</a:t>
                </a:r>
                <a:r>
                  <a:rPr lang="ko-KR" altLang="en-US" dirty="0" err="1" smtClean="0">
                    <a:latin typeface="Arial" panose="020B0604020202020204" pitchFamily="34" charset="0"/>
                  </a:rPr>
                  <a:t>예측값</a:t>
                </a:r>
                <a:r>
                  <a:rPr lang="en-US" altLang="ko-KR" dirty="0" smtClean="0">
                    <a:latin typeface="Arial" panose="020B0604020202020204" pitchFamily="34" charset="0"/>
                  </a:rPr>
                  <a:t>)</a:t>
                </a:r>
                <a:r>
                  <a:rPr lang="ko-KR" altLang="en-US" dirty="0">
                    <a:latin typeface="Arial" panose="020B0604020202020204" pitchFamily="34" charset="0"/>
                  </a:rPr>
                  <a:t>이</a:t>
                </a:r>
                <a:r>
                  <a:rPr lang="ko-KR" altLang="en-US" dirty="0" smtClean="0">
                    <a:latin typeface="Arial" panose="020B0604020202020204" pitchFamily="34" charset="0"/>
                  </a:rPr>
                  <a:t> 학습을 통해 업데이트 되면서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lang="en-US" altLang="ko-KR" dirty="0" smtClean="0">
                    <a:latin typeface="Arial" panose="020B0604020202020204" pitchFamily="34" charset="0"/>
                  </a:rPr>
                  <a:t>(Target</a:t>
                </a:r>
                <a:r>
                  <a:rPr lang="ko-KR" altLang="en-US" dirty="0" smtClean="0">
                    <a:latin typeface="Arial" panose="020B0604020202020204" pitchFamily="34" charset="0"/>
                  </a:rPr>
                  <a:t>값</a:t>
                </a:r>
                <a:r>
                  <a:rPr lang="en-US" altLang="ko-KR" dirty="0" smtClean="0">
                    <a:latin typeface="Arial" panose="020B0604020202020204" pitchFamily="34" charset="0"/>
                  </a:rPr>
                  <a:t>)</a:t>
                </a:r>
                <a:r>
                  <a:rPr lang="ko-KR" altLang="en-US" dirty="0" smtClean="0">
                    <a:latin typeface="Arial" panose="020B0604020202020204" pitchFamily="34" charset="0"/>
                  </a:rPr>
                  <a:t>도 변경</a:t>
                </a:r>
                <a:endParaRPr lang="en-US" altLang="ko-KR" dirty="0"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444" t="-8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87724" y="131763"/>
            <a:ext cx="6984776" cy="725487"/>
          </a:xfrm>
        </p:spPr>
        <p:txBody>
          <a:bodyPr/>
          <a:lstStyle/>
          <a:p>
            <a:r>
              <a:rPr lang="en-US" altLang="ko-KR" dirty="0" smtClean="0">
                <a:latin typeface="Arial Black" panose="020B0A04020102020204" pitchFamily="34" charset="0"/>
              </a:rPr>
              <a:t>Deep Q Network (DQN) (1/2)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2231740" y="4769312"/>
            <a:ext cx="4392488" cy="1506193"/>
            <a:chOff x="2231740" y="4769312"/>
            <a:chExt cx="4392488" cy="1506193"/>
          </a:xfrm>
        </p:grpSpPr>
        <p:pic>
          <p:nvPicPr>
            <p:cNvPr id="3074" name="Picture 2" descr="https://curt-park.github.io/images/dqn/lr.png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31740" y="4769312"/>
              <a:ext cx="4392488" cy="12736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3131840" y="5998506"/>
              <a:ext cx="23762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smtClean="0">
                  <a:latin typeface="Arial" panose="020B0604020202020204" pitchFamily="34" charset="0"/>
                  <a:cs typeface="Arial" panose="020B0604020202020204" pitchFamily="34" charset="0"/>
                </a:rPr>
                <a:t>샘플 데이터들 간의 연관성 문제</a:t>
              </a:r>
              <a:endParaRPr lang="ko-KR" altLang="en-US" sz="1200" b="1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75853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 smtClean="0">
                    <a:latin typeface="Arial" panose="020B0604020202020204" pitchFamily="34" charset="0"/>
                  </a:rPr>
                  <a:t>Q-Network </a:t>
                </a:r>
                <a:r>
                  <a:rPr lang="ko-KR" altLang="en-US" dirty="0">
                    <a:latin typeface="Arial" panose="020B0604020202020204" pitchFamily="34" charset="0"/>
                  </a:rPr>
                  <a:t>문제의 해결방안</a:t>
                </a:r>
                <a:endParaRPr lang="en-US" altLang="ko-KR" dirty="0">
                  <a:latin typeface="Arial" panose="020B0604020202020204" pitchFamily="34" charset="0"/>
                </a:endParaRPr>
              </a:p>
              <a:p>
                <a:pPr lvl="1"/>
                <a:r>
                  <a:rPr lang="en-US" altLang="ko-KR" dirty="0">
                    <a:latin typeface="Arial" panose="020B0604020202020204" pitchFamily="34" charset="0"/>
                  </a:rPr>
                  <a:t>Go deep</a:t>
                </a:r>
              </a:p>
              <a:p>
                <a:pPr lvl="2"/>
                <a:r>
                  <a:rPr lang="en-US" altLang="ko-KR" dirty="0">
                    <a:latin typeface="Arial" panose="020B0604020202020204" pitchFamily="34" charset="0"/>
                  </a:rPr>
                  <a:t>Neural Network</a:t>
                </a:r>
                <a:r>
                  <a:rPr lang="ko-KR" altLang="en-US" dirty="0">
                    <a:latin typeface="Arial" panose="020B0604020202020204" pitchFamily="34" charset="0"/>
                  </a:rPr>
                  <a:t>의 깊이가 깊어지면 학습 효과가 증가함</a:t>
                </a:r>
                <a:endParaRPr lang="en-US" altLang="ko-KR" dirty="0">
                  <a:latin typeface="Arial" panose="020B0604020202020204" pitchFamily="34" charset="0"/>
                </a:endParaRPr>
              </a:p>
              <a:p>
                <a:pPr lvl="1"/>
                <a:r>
                  <a:rPr lang="en-US" altLang="ko-KR" dirty="0">
                    <a:latin typeface="Arial" panose="020B0604020202020204" pitchFamily="34" charset="0"/>
                  </a:rPr>
                  <a:t>Capture and replay</a:t>
                </a:r>
              </a:p>
              <a:p>
                <a:pPr lvl="2"/>
                <a:r>
                  <a:rPr lang="ko-KR" altLang="en-US" dirty="0">
                    <a:latin typeface="Arial" panose="020B0604020202020204" pitchFamily="34" charset="0"/>
                  </a:rPr>
                  <a:t>샘플 데이터 간의 연관성 문제를 해결하는 방법</a:t>
                </a:r>
                <a:endParaRPr lang="en-US" altLang="ko-KR" dirty="0">
                  <a:latin typeface="Arial" panose="020B0604020202020204" pitchFamily="34" charset="0"/>
                </a:endParaRPr>
              </a:p>
              <a:p>
                <a:pPr lvl="2"/>
                <a:r>
                  <a:rPr lang="en-US" altLang="ko-KR" dirty="0">
                    <a:latin typeface="Arial" panose="020B0604020202020204" pitchFamily="34" charset="0"/>
                  </a:rPr>
                  <a:t>Buffer</a:t>
                </a:r>
                <a:r>
                  <a:rPr lang="ko-KR" altLang="en-US" dirty="0">
                    <a:latin typeface="Arial" panose="020B0604020202020204" pitchFamily="34" charset="0"/>
                  </a:rPr>
                  <a:t>에 </a:t>
                </a:r>
                <a:r>
                  <a:rPr lang="en-US" altLang="ko-KR" dirty="0">
                    <a:latin typeface="Arial" panose="020B0604020202020204" pitchFamily="34" charset="0"/>
                  </a:rPr>
                  <a:t>State, Action, Reward</a:t>
                </a:r>
                <a:r>
                  <a:rPr lang="ko-KR" altLang="en-US" dirty="0">
                    <a:latin typeface="Arial" panose="020B0604020202020204" pitchFamily="34" charset="0"/>
                  </a:rPr>
                  <a:t>와 다음 </a:t>
                </a:r>
                <a:r>
                  <a:rPr lang="en-US" altLang="ko-KR" dirty="0">
                    <a:latin typeface="Arial" panose="020B0604020202020204" pitchFamily="34" charset="0"/>
                  </a:rPr>
                  <a:t>State</a:t>
                </a:r>
                <a:r>
                  <a:rPr lang="ko-KR" altLang="en-US" dirty="0">
                    <a:latin typeface="Arial" panose="020B0604020202020204" pitchFamily="34" charset="0"/>
                  </a:rPr>
                  <a:t>에 대한 정보를 저장한 후 무작위로         데이터를 </a:t>
                </a:r>
                <a:r>
                  <a:rPr lang="ko-KR" altLang="en-US" dirty="0" err="1">
                    <a:latin typeface="Arial" panose="020B0604020202020204" pitchFamily="34" charset="0"/>
                  </a:rPr>
                  <a:t>샘플링해서</a:t>
                </a:r>
                <a:r>
                  <a:rPr lang="ko-KR" altLang="en-US" dirty="0">
                    <a:latin typeface="Arial" panose="020B0604020202020204" pitchFamily="34" charset="0"/>
                  </a:rPr>
                  <a:t> 학습하는 방법</a:t>
                </a:r>
                <a:endParaRPr lang="en-US" altLang="ko-KR" dirty="0">
                  <a:latin typeface="Arial" panose="020B0604020202020204" pitchFamily="34" charset="0"/>
                </a:endParaRPr>
              </a:p>
              <a:p>
                <a:pPr lvl="2"/>
                <a:r>
                  <a:rPr lang="ko-KR" altLang="en-US" dirty="0">
                    <a:latin typeface="Arial" panose="020B0604020202020204" pitchFamily="34" charset="0"/>
                  </a:rPr>
                  <a:t>여러 데이터를 학습한 후 각각의 결과들을 수렴해 가장 좋은 하나의 결과를 만들어 해결</a:t>
                </a:r>
                <a:endParaRPr lang="en-US" altLang="ko-KR" dirty="0">
                  <a:latin typeface="Arial" panose="020B0604020202020204" pitchFamily="34" charset="0"/>
                </a:endParaRPr>
              </a:p>
              <a:p>
                <a:pPr lvl="1"/>
                <a:r>
                  <a:rPr lang="en-US" altLang="ko-KR" dirty="0" smtClean="0">
                    <a:latin typeface="Arial" panose="020B0604020202020204" pitchFamily="34" charset="0"/>
                  </a:rPr>
                  <a:t>Separate networks</a:t>
                </a:r>
              </a:p>
              <a:p>
                <a:pPr lvl="2"/>
                <a:r>
                  <a:rPr lang="en-US" altLang="ko-KR" dirty="0" smtClean="0">
                    <a:latin typeface="Arial" panose="020B0604020202020204" pitchFamily="34" charset="0"/>
                  </a:rPr>
                  <a:t>Target</a:t>
                </a:r>
                <a:r>
                  <a:rPr lang="ko-KR" altLang="en-US" dirty="0" smtClean="0">
                    <a:latin typeface="Arial" panose="020B0604020202020204" pitchFamily="34" charset="0"/>
                  </a:rPr>
                  <a:t>값의 불안정성 문제를 해결하는 방법</a:t>
                </a:r>
                <a:endParaRPr lang="en-US" altLang="ko-KR" dirty="0" smtClean="0">
                  <a:latin typeface="Arial" panose="020B0604020202020204" pitchFamily="34" charset="0"/>
                </a:endParaRPr>
              </a:p>
              <a:p>
                <a:pPr lvl="2"/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 b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min</m:t>
                            </m:r>
                          </m:e>
                          <m:lim>
                            <m:r>
                              <a:rPr lang="ko-KR" altLang="en-US" b="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𝜽</m:t>
                            </m:r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ctrlPr>
                              <a:rPr lang="en-US" altLang="ko-KR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𝒕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=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𝟎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𝑻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𝑸</m:t>
                                        </m:r>
                                      </m:e>
                                    </m:acc>
                                    <m:d>
                                      <m:d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  <a:cs typeface="Arial" panose="020B0604020202020204" pitchFamily="34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  <a:cs typeface="Arial" panose="020B0604020202020204" pitchFamily="34" charset="0"/>
                                              </a:rPr>
                                              <m:t>𝒔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  <a:cs typeface="Arial" panose="020B0604020202020204" pitchFamily="34" charset="0"/>
                                              </a:rPr>
                                              <m:t>𝒕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,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  <a:cs typeface="Arial" panose="020B0604020202020204" pitchFamily="34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  <a:cs typeface="Arial" panose="020B0604020202020204" pitchFamily="34" charset="0"/>
                                              </a:rPr>
                                              <m:t>𝒂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  <a:cs typeface="Arial" panose="020B0604020202020204" pitchFamily="34" charset="0"/>
                                              </a:rPr>
                                              <m:t>𝒕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r>
                                          <a:rPr lang="ko-KR" altLang="en-US" i="1">
                                            <a:latin typeface="Cambria Math" panose="02040503050406030204" pitchFamily="18" charset="0"/>
                                          </a:rPr>
                                          <m:t>𝜽</m:t>
                                        </m:r>
                                      </m:e>
                                    </m:d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−(</m:t>
                                    </m:r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𝒓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𝒕</m:t>
                                        </m:r>
                                      </m:sub>
                                    </m:s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+</m:t>
                                    </m:r>
                                    <m:r>
                                      <a:rPr lang="ko-KR" altLang="en-US" i="1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𝜸</m:t>
                                    </m:r>
                                    <m:func>
                                      <m:func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funcPr>
                                      <m:fName>
                                        <m:limLow>
                                          <m:limLowPr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  <a:cs typeface="Arial" panose="020B0604020202020204" pitchFamily="34" charset="0"/>
                                              </a:rPr>
                                            </m:ctrlPr>
                                          </m:limLow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altLang="ko-KR">
                                                <a:latin typeface="Cambria Math" panose="02040503050406030204" pitchFamily="18" charset="0"/>
                                                <a:cs typeface="Arial" panose="020B0604020202020204" pitchFamily="34" charset="0"/>
                                              </a:rPr>
                                              <m:t>max</m:t>
                                            </m:r>
                                          </m:e>
                                          <m:lim>
                                            <m:sSup>
                                              <m:sSupPr>
                                                <m:ctrlPr>
                                                  <a:rPr lang="en-US" altLang="ko-KR" i="1">
                                                    <a:latin typeface="Cambria Math" panose="02040503050406030204" pitchFamily="18" charset="0"/>
                                                    <a:cs typeface="Arial" panose="020B0604020202020204" pitchFamily="34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altLang="ko-KR" i="1">
                                                    <a:latin typeface="Cambria Math" panose="02040503050406030204" pitchFamily="18" charset="0"/>
                                                    <a:cs typeface="Arial" panose="020B0604020202020204" pitchFamily="34" charset="0"/>
                                                  </a:rPr>
                                                  <m:t>𝒂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altLang="ko-KR" i="1">
                                                    <a:latin typeface="Cambria Math" panose="02040503050406030204" pitchFamily="18" charset="0"/>
                                                    <a:cs typeface="Arial" panose="020B0604020202020204" pitchFamily="34" charset="0"/>
                                                  </a:rPr>
                                                  <m:t>′</m:t>
                                                </m:r>
                                              </m:sup>
                                            </m:sSup>
                                          </m:lim>
                                        </m:limLow>
                                      </m:fName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  <a:cs typeface="Arial" panose="020B0604020202020204" pitchFamily="34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  <a:cs typeface="Arial" panose="020B0604020202020204" pitchFamily="34" charset="0"/>
                                              </a:rPr>
                                              <m:t>𝑸</m:t>
                                            </m:r>
                                          </m:e>
                                        </m:acc>
                                        <m:d>
                                          <m:dPr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  <a:cs typeface="Arial" panose="020B0604020202020204" pitchFamily="34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ko-KR" i="1">
                                                    <a:latin typeface="Cambria Math" panose="02040503050406030204" pitchFamily="18" charset="0"/>
                                                    <a:cs typeface="Arial" panose="020B0604020202020204" pitchFamily="34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 i="1">
                                                    <a:latin typeface="Cambria Math" panose="02040503050406030204" pitchFamily="18" charset="0"/>
                                                    <a:cs typeface="Arial" panose="020B0604020202020204" pitchFamily="34" charset="0"/>
                                                  </a:rPr>
                                                  <m:t>𝒔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i="1">
                                                    <a:latin typeface="Cambria Math" panose="02040503050406030204" pitchFamily="18" charset="0"/>
                                                    <a:cs typeface="Arial" panose="020B0604020202020204" pitchFamily="34" charset="0"/>
                                                  </a:rPr>
                                                  <m:t>𝒕</m:t>
                                                </m:r>
                                                <m:r>
                                                  <a:rPr lang="en-US" altLang="ko-KR" i="1">
                                                    <a:latin typeface="Cambria Math" panose="02040503050406030204" pitchFamily="18" charset="0"/>
                                                    <a:cs typeface="Arial" panose="020B0604020202020204" pitchFamily="34" charset="0"/>
                                                  </a:rPr>
                                                  <m:t>+</m:t>
                                                </m:r>
                                                <m:r>
                                                  <a:rPr lang="en-US" altLang="ko-KR" i="1">
                                                    <a:latin typeface="Cambria Math" panose="02040503050406030204" pitchFamily="18" charset="0"/>
                                                    <a:cs typeface="Arial" panose="020B0604020202020204" pitchFamily="34" charset="0"/>
                                                  </a:rPr>
                                                  <m:t>𝟏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  <a:cs typeface="Arial" panose="020B0604020202020204" pitchFamily="34" charset="0"/>
                                              </a:rPr>
                                              <m:t>,</m:t>
                                            </m:r>
                                            <m:sSup>
                                              <m:sSupPr>
                                                <m:ctrlPr>
                                                  <a:rPr lang="en-US" altLang="ko-KR" i="1">
                                                    <a:latin typeface="Cambria Math" panose="02040503050406030204" pitchFamily="18" charset="0"/>
                                                    <a:cs typeface="Arial" panose="020B0604020202020204" pitchFamily="34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altLang="ko-KR" i="1">
                                                    <a:latin typeface="Cambria Math" panose="02040503050406030204" pitchFamily="18" charset="0"/>
                                                    <a:cs typeface="Arial" panose="020B0604020202020204" pitchFamily="34" charset="0"/>
                                                  </a:rPr>
                                                  <m:t>𝒂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altLang="ko-KR" i="1">
                                                    <a:latin typeface="Cambria Math" panose="02040503050406030204" pitchFamily="18" charset="0"/>
                                                    <a:cs typeface="Arial" panose="020B0604020202020204" pitchFamily="34" charset="0"/>
                                                  </a:rPr>
                                                  <m:t>′</m:t>
                                                </m:r>
                                              </m:sup>
                                            </m:sSup>
                                          </m:e>
                                          <m:e>
                                            <m:acc>
                                              <m:accPr>
                                                <m:chr m:val="̅"/>
                                                <m:ctrlPr>
                                                  <a:rPr lang="en-US" altLang="ko-KR" i="1" smtClean="0">
                                                    <a:latin typeface="Cambria Math" panose="02040503050406030204" pitchFamily="18" charset="0"/>
                                                    <a:cs typeface="Arial" panose="020B0604020202020204" pitchFamily="34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ko-KR" altLang="en-US" i="1" smtClean="0">
                                                    <a:latin typeface="Cambria Math" panose="02040503050406030204" pitchFamily="18" charset="0"/>
                                                    <a:cs typeface="Arial" panose="020B0604020202020204" pitchFamily="34" charset="0"/>
                                                  </a:rPr>
                                                  <m:t>𝜽</m:t>
                                                </m:r>
                                              </m:e>
                                            </m:acc>
                                          </m:e>
                                        </m:d>
                                      </m:e>
                                    </m:func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𝟐</m:t>
                                </m:r>
                              </m:sup>
                            </m:sSup>
                          </m:e>
                        </m:nary>
                      </m:e>
                    </m:func>
                  </m:oMath>
                </a14:m>
                <a:endParaRPr lang="en-US" altLang="ko-KR" dirty="0" smtClean="0">
                  <a:latin typeface="Arial" panose="020B0604020202020204" pitchFamily="34" charset="0"/>
                </a:endParaRPr>
              </a:p>
              <a:p>
                <a:pPr lvl="2"/>
                <a:r>
                  <a:rPr lang="ko-KR" altLang="en-US" dirty="0" smtClean="0">
                    <a:latin typeface="Arial" panose="020B0604020202020204" pitchFamily="34" charset="0"/>
                  </a:rPr>
                  <a:t>현재 </a:t>
                </a:r>
                <a:r>
                  <a:rPr lang="en-US" altLang="ko-KR" dirty="0" smtClean="0">
                    <a:latin typeface="Arial" panose="020B0604020202020204" pitchFamily="34" charset="0"/>
                  </a:rPr>
                  <a:t>State</a:t>
                </a:r>
                <a:r>
                  <a:rPr lang="ko-KR" altLang="en-US" dirty="0" smtClean="0">
                    <a:latin typeface="Arial" panose="020B0604020202020204" pitchFamily="34" charset="0"/>
                  </a:rPr>
                  <a:t>에서 사용되는 </a:t>
                </a:r>
                <a:r>
                  <a:rPr lang="en-US" altLang="ko-KR" dirty="0" smtClean="0">
                    <a:latin typeface="Arial" panose="020B0604020202020204" pitchFamily="34" charset="0"/>
                  </a:rPr>
                  <a:t>Network (</a:t>
                </a:r>
                <a:r>
                  <a:rPr lang="ko-KR" altLang="en-US" dirty="0" smtClean="0">
                    <a:latin typeface="Arial" panose="020B0604020202020204" pitchFamily="34" charset="0"/>
                  </a:rPr>
                  <a:t>가중치 </a:t>
                </a:r>
                <a:r>
                  <a:rPr lang="en-US" altLang="ko-KR" dirty="0" smtClean="0">
                    <a:latin typeface="Arial" panose="020B0604020202020204" pitchFamily="34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en-US" altLang="ko-KR" dirty="0" smtClean="0">
                    <a:latin typeface="Arial" panose="020B0604020202020204" pitchFamily="34" charset="0"/>
                  </a:rPr>
                  <a:t>)</a:t>
                </a:r>
                <a:r>
                  <a:rPr lang="ko-KR" altLang="en-US" dirty="0" smtClean="0">
                    <a:latin typeface="Arial" panose="020B0604020202020204" pitchFamily="34" charset="0"/>
                  </a:rPr>
                  <a:t>와 다음 </a:t>
                </a:r>
                <a:r>
                  <a:rPr lang="en-US" altLang="ko-KR" dirty="0" smtClean="0">
                    <a:latin typeface="Arial" panose="020B0604020202020204" pitchFamily="34" charset="0"/>
                  </a:rPr>
                  <a:t>State</a:t>
                </a:r>
                <a:r>
                  <a:rPr lang="ko-KR" altLang="en-US" dirty="0" smtClean="0">
                    <a:latin typeface="Arial" panose="020B0604020202020204" pitchFamily="34" charset="0"/>
                  </a:rPr>
                  <a:t>에서 사용되는 </a:t>
                </a:r>
                <a:r>
                  <a:rPr lang="en-US" altLang="ko-KR" dirty="0" smtClean="0">
                    <a:latin typeface="Arial" panose="020B0604020202020204" pitchFamily="34" charset="0"/>
                  </a:rPr>
                  <a:t>Network</a:t>
                </a:r>
                <a:r>
                  <a:rPr lang="ko-KR" altLang="en-US" dirty="0" smtClean="0">
                    <a:latin typeface="Arial" panose="020B0604020202020204" pitchFamily="34" charset="0"/>
                  </a:rPr>
                  <a:t>   </a:t>
                </a:r>
                <a:r>
                  <a:rPr lang="en-US" altLang="ko-KR" dirty="0" smtClean="0">
                    <a:latin typeface="Arial" panose="020B0604020202020204" pitchFamily="34" charset="0"/>
                  </a:rPr>
                  <a:t>(</a:t>
                </a:r>
                <a:r>
                  <a:rPr lang="ko-KR" altLang="en-US" dirty="0" smtClean="0">
                    <a:latin typeface="Arial" panose="020B0604020202020204" pitchFamily="34" charset="0"/>
                  </a:rPr>
                  <a:t>가중치 </a:t>
                </a:r>
                <a:r>
                  <a:rPr lang="en-US" altLang="ko-KR" dirty="0" smtClean="0">
                    <a:latin typeface="Arial" panose="020B0604020202020204" pitchFamily="34" charset="0"/>
                  </a:rPr>
                  <a:t>: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</m:acc>
                  </m:oMath>
                </a14:m>
                <a:r>
                  <a:rPr lang="en-US" altLang="ko-KR" dirty="0" smtClean="0">
                    <a:latin typeface="Arial" panose="020B0604020202020204" pitchFamily="34" charset="0"/>
                  </a:rPr>
                  <a:t>)</a:t>
                </a:r>
                <a:r>
                  <a:rPr lang="ko-KR" altLang="en-US" dirty="0" smtClean="0">
                    <a:latin typeface="Arial" panose="020B0604020202020204" pitchFamily="34" charset="0"/>
                  </a:rPr>
                  <a:t>를 분리한 후 현재 </a:t>
                </a:r>
                <a:r>
                  <a:rPr lang="en-US" altLang="ko-KR" dirty="0" smtClean="0">
                    <a:latin typeface="Arial" panose="020B0604020202020204" pitchFamily="34" charset="0"/>
                  </a:rPr>
                  <a:t>State</a:t>
                </a:r>
                <a:r>
                  <a:rPr lang="ko-KR" altLang="en-US" dirty="0" smtClean="0">
                    <a:latin typeface="Arial" panose="020B0604020202020204" pitchFamily="34" charset="0"/>
                  </a:rPr>
                  <a:t>의 </a:t>
                </a:r>
                <a:r>
                  <a:rPr lang="en-US" altLang="ko-KR" dirty="0" smtClean="0">
                    <a:latin typeface="Arial" panose="020B0604020202020204" pitchFamily="34" charset="0"/>
                  </a:rPr>
                  <a:t>Network</a:t>
                </a:r>
                <a:r>
                  <a:rPr lang="ko-KR" altLang="en-US" dirty="0" smtClean="0">
                    <a:latin typeface="Arial" panose="020B0604020202020204" pitchFamily="34" charset="0"/>
                  </a:rPr>
                  <a:t>를 먼저 </a:t>
                </a:r>
                <a:r>
                  <a:rPr lang="ko-KR" altLang="en-US" dirty="0">
                    <a:latin typeface="Arial" panose="020B0604020202020204" pitchFamily="34" charset="0"/>
                  </a:rPr>
                  <a:t>변화시키면서 학습한 </a:t>
                </a:r>
                <a:r>
                  <a:rPr lang="ko-KR" altLang="en-US" dirty="0" smtClean="0">
                    <a:latin typeface="Arial" panose="020B0604020202020204" pitchFamily="34" charset="0"/>
                  </a:rPr>
                  <a:t>후 다음 </a:t>
                </a:r>
                <a:r>
                  <a:rPr lang="en-US" altLang="ko-KR" dirty="0" smtClean="0">
                    <a:latin typeface="Arial" panose="020B0604020202020204" pitchFamily="34" charset="0"/>
                  </a:rPr>
                  <a:t>State</a:t>
                </a:r>
                <a:r>
                  <a:rPr lang="ko-KR" altLang="en-US" dirty="0" smtClean="0">
                    <a:latin typeface="Arial" panose="020B0604020202020204" pitchFamily="34" charset="0"/>
                  </a:rPr>
                  <a:t>의 </a:t>
                </a:r>
                <a:r>
                  <a:rPr lang="en-US" altLang="ko-KR" dirty="0" smtClean="0">
                    <a:latin typeface="Arial" panose="020B0604020202020204" pitchFamily="34" charset="0"/>
                  </a:rPr>
                  <a:t>Network</a:t>
                </a:r>
                <a:r>
                  <a:rPr lang="ko-KR" altLang="en-US" dirty="0" smtClean="0">
                    <a:latin typeface="Arial" panose="020B0604020202020204" pitchFamily="34" charset="0"/>
                  </a:rPr>
                  <a:t>를 현재 </a:t>
                </a:r>
                <a:r>
                  <a:rPr lang="en-US" altLang="ko-KR" dirty="0" smtClean="0">
                    <a:latin typeface="Arial" panose="020B0604020202020204" pitchFamily="34" charset="0"/>
                  </a:rPr>
                  <a:t>State</a:t>
                </a:r>
                <a:r>
                  <a:rPr lang="ko-KR" altLang="en-US" dirty="0" smtClean="0">
                    <a:latin typeface="Arial" panose="020B0604020202020204" pitchFamily="34" charset="0"/>
                  </a:rPr>
                  <a:t>와 동일한 것으로 바꿔주어 해결</a:t>
                </a:r>
                <a:endParaRPr lang="en-US" altLang="ko-KR" dirty="0" smtClean="0"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444" t="-8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87724" y="131763"/>
            <a:ext cx="6984776" cy="725487"/>
          </a:xfrm>
        </p:spPr>
        <p:txBody>
          <a:bodyPr/>
          <a:lstStyle/>
          <a:p>
            <a:r>
              <a:rPr lang="en-US" altLang="ko-KR" dirty="0" smtClean="0">
                <a:latin typeface="Arial Black" panose="020B0A04020102020204" pitchFamily="34" charset="0"/>
              </a:rPr>
              <a:t>Deep Q Network (DQN) (2/2)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8914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_CVPR_office2007_by_M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ctr">
          <a:defRPr sz="1200" b="1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34610</TotalTime>
  <Words>485</Words>
  <Application>Microsoft Office PowerPoint</Application>
  <PresentationFormat>화면 슬라이드 쇼(4:3)</PresentationFormat>
  <Paragraphs>112</Paragraphs>
  <Slides>8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9" baseType="lpstr">
      <vt:lpstr>HY견고딕</vt:lpstr>
      <vt:lpstr>HY바다L</vt:lpstr>
      <vt:lpstr>Monotype Sorts</vt:lpstr>
      <vt:lpstr>굴림</vt:lpstr>
      <vt:lpstr>맑은 고딕</vt:lpstr>
      <vt:lpstr>Arial</vt:lpstr>
      <vt:lpstr>Arial Black</vt:lpstr>
      <vt:lpstr>Cambria Math</vt:lpstr>
      <vt:lpstr>Times New Roman</vt:lpstr>
      <vt:lpstr>Wingdings</vt:lpstr>
      <vt:lpstr>Template_CVPR_office2007_by_MS</vt:lpstr>
      <vt:lpstr>Deep Q-Network</vt:lpstr>
      <vt:lpstr>강화 학습</vt:lpstr>
      <vt:lpstr>Q-Learning (1/3)</vt:lpstr>
      <vt:lpstr>Q-Learning (2/3)</vt:lpstr>
      <vt:lpstr>Q-Learning (3/3)</vt:lpstr>
      <vt:lpstr>Q-Network</vt:lpstr>
      <vt:lpstr>Deep Q Network (DQN) (1/2)</vt:lpstr>
      <vt:lpstr>Deep Q Network (DQN) (2/2)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tekam</dc:creator>
  <cp:lastModifiedBy>Windows 사용자</cp:lastModifiedBy>
  <cp:revision>764</cp:revision>
  <cp:lastPrinted>2019-01-16T04:11:32Z</cp:lastPrinted>
  <dcterms:created xsi:type="dcterms:W3CDTF">2014-03-28T01:54:29Z</dcterms:created>
  <dcterms:modified xsi:type="dcterms:W3CDTF">2021-07-29T00:33:57Z</dcterms:modified>
</cp:coreProperties>
</file>