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8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797675" cy="99298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KU" initials="K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vertBarState="maximized">
    <p:restoredLeft sz="21624"/>
    <p:restoredTop sz="88915"/>
  </p:normalViewPr>
  <p:slideViewPr>
    <p:cSldViewPr>
      <p:cViewPr varScale="1">
        <p:scale>
          <a:sx n="69" d="100"/>
          <a:sy n="69" d="100"/>
        </p:scale>
        <p:origin x="120" y="78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72" y="54"/>
      </p:cViewPr>
      <p:guideLst>
        <p:guide orient="horz" pos="3126"/>
        <p:guide pos="2135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commentAuthors" Target="commentAuthors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1"/>
            <a:ext cx="2945659" cy="496490"/>
          </a:xfrm>
          <a:prstGeom prst="rect">
            <a:avLst/>
          </a:prstGeom>
        </p:spPr>
        <p:txBody>
          <a:bodyPr vert="horz" lIns="91731" tIns="45865" rIns="91731" bIns="45865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490"/>
          </a:xfrm>
          <a:prstGeom prst="rect">
            <a:avLst/>
          </a:prstGeom>
        </p:spPr>
        <p:txBody>
          <a:bodyPr vert="horz" lIns="91731" tIns="45865" rIns="91731" bIns="45865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31" tIns="45865" rIns="91731" bIns="45865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3"/>
            <a:ext cx="5438140" cy="4468415"/>
          </a:xfrm>
          <a:prstGeom prst="rect">
            <a:avLst/>
          </a:prstGeom>
        </p:spPr>
        <p:txBody>
          <a:bodyPr vert="horz" lIns="91731" tIns="45865" rIns="91731" bIns="45865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1"/>
            <a:ext cx="2945659" cy="496490"/>
          </a:xfrm>
          <a:prstGeom prst="rect">
            <a:avLst/>
          </a:prstGeom>
        </p:spPr>
        <p:txBody>
          <a:bodyPr vert="horz" lIns="91731" tIns="45865" rIns="91731" bIns="45865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1"/>
            <a:ext cx="2945659" cy="496490"/>
          </a:xfrm>
          <a:prstGeom prst="rect">
            <a:avLst/>
          </a:prstGeom>
        </p:spPr>
        <p:txBody>
          <a:bodyPr vert="horz" lIns="91731" tIns="45865" rIns="91731" bIns="45865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en-US" altLang="en-US"/>
              <a:pPr>
                <a:defRPr lang="ko-KR"/>
              </a:pPr>
              <a:t>2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en-US" altLang="en-US"/>
              <a:pPr>
                <a:defRPr lang="ko-KR"/>
              </a:pPr>
              <a:t>6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en-US" altLang="en-US"/>
              <a:pPr>
                <a:defRPr lang="ko-KR"/>
              </a:pPr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en-US" altLang="en-US"/>
              <a:pPr>
                <a:defRPr lang="ko-KR"/>
              </a:pPr>
              <a:t>7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en-US" altLang="en-US"/>
              <a:pPr>
                <a:defRPr lang="ko-KR"/>
              </a:pPr>
              <a:t>8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6F2D3-5EBF-4646-8D54-57B4640E3544}" type="datetime1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3C06-01D0-4FD7-A36D-E12577D0C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95046-5271-4B15-989B-96D72EE80534}" type="datetime1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24567-5A97-401E-93F2-17881287B515}" type="datetime1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defRPr sz="1800" b="1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baseline="0">
                <a:latin typeface="Arial" pitchFamily="34" charset="0"/>
                <a:ea typeface="굴림" pitchFamily="50" charset="-127"/>
              </a:defRPr>
            </a:lvl2pPr>
            <a:lvl3pPr>
              <a:defRPr baseline="0">
                <a:latin typeface="Arial" pitchFamily="34" charset="0"/>
                <a:ea typeface="굴림" pitchFamily="50" charset="-127"/>
              </a:defRPr>
            </a:lvl3pPr>
            <a:lvl4pPr>
              <a:defRPr sz="1300" baseline="0">
                <a:latin typeface="Arial" pitchFamily="34" charset="0"/>
                <a:ea typeface="굴림" pitchFamily="50" charset="-127"/>
              </a:defRPr>
            </a:lvl4pPr>
            <a:lvl5pPr>
              <a:defRPr sz="1200" baseline="0">
                <a:latin typeface="Arial" pitchFamily="34" charset="0"/>
                <a:ea typeface="굴림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4DBE5-1AAB-4073-8700-02C47367F440}" type="datetime1">
              <a:rPr lang="ko-KR" altLang="en-US" smtClean="0"/>
              <a:t>2020-12-23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5A99-9812-4B35-BBF2-9B85D43CF9E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4F45F-C103-4E08-8BBE-EAF61B0B61CF}" type="datetime1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CAF61-8CD5-4A60-AB41-2967360CC1BF}" type="datetime1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723AE-EBAA-4690-9E20-01CF92B4CEBA}" type="datetime1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AA33C-300D-408A-A266-ECF02BDE4B14}" type="datetime1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8FFE-EAFB-42D5-A923-B4E6D9B65952}" type="datetime1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AC4B-0083-46A2-97CA-D105C9C8F893}" type="datetime1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7B01-EF36-44A9-930B-B4189E3B8FA8}" type="datetime1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3.png"  /><Relationship Id="rId14" Type="http://schemas.openxmlformats.org/officeDocument/2006/relationships/image" Target="../media/image4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191716-C440-472B-8838-6A0FA31B97EE}" type="datetime1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800"/>
              <a:t>Deconvolution Networks</a:t>
            </a:r>
            <a:endParaRPr lang="en-US" altLang="ko-KR" sz="2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0"/>
          </a:bodyPr>
          <a:lstStyle/>
          <a:p>
            <a:pPr>
              <a:defRPr lang="ko-KR" altLang="en-US"/>
            </a:pPr>
            <a:r>
              <a:rPr lang="en-US" altLang="ko-KR"/>
              <a:t>Pattern Recognition &amp; Machine Learning Laboratory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Jinha Lim, Aug 8, 2021</a:t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>
    <p:fade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Results</a:t>
            </a:r>
            <a:endParaRPr lang="en-US" altLang="ko-KR"/>
          </a:p>
        </p:txBody>
      </p:sp>
      <p:pic>
        <p:nvPicPr>
          <p:cNvPr id="1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333047" y="1177423"/>
            <a:ext cx="6477904" cy="1819528"/>
          </a:xfrm>
          <a:prstGeom prst="rect">
            <a:avLst/>
          </a:prstGeom>
          <a:noFill/>
          <a:ln w="9525" cap="flat" cmpd="sng" algn="ctr">
            <a:noFill/>
            <a:prstDash val="solid"/>
            <a:miter/>
          </a:ln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3074" y="3104964"/>
            <a:ext cx="6277851" cy="295498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Stress points</a:t>
            </a:r>
            <a:endParaRPr lang="en-US" altLang="ko-KR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Two stage training</a:t>
            </a:r>
            <a:endParaRPr lang="en-US" altLang="ko-KR" sz="1600">
              <a:solidFill>
                <a:schemeClr val="tx1"/>
              </a:solidFill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Two stage training is not critical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DeconvNet can be trained well with single stage training</a:t>
            </a:r>
            <a:endParaRPr lang="en-US" altLang="ko-KR" sz="1400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Two stage's performance is better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According to the research, validation accuracy of two stage training is higher than single stage training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Based on previous experiments, this margin could make big difference in mean IOU score</a:t>
            </a:r>
            <a:endParaRPr lang="en-US" altLang="ko-KR" sz="1400">
              <a:ea typeface="Cambria Math"/>
            </a:endParaRPr>
          </a:p>
          <a:p>
            <a:pPr lvl="0">
              <a:defRPr lang="ko-KR" altLang="en-US"/>
            </a:pPr>
            <a:r>
              <a:rPr lang="en-US" altLang="ko-KR" sz="1600">
                <a:ea typeface="Cambria Math"/>
              </a:rPr>
              <a:t>Batch Normalization</a:t>
            </a:r>
            <a:endParaRPr lang="en-US" altLang="ko-KR" sz="1400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Normalizing output of every layer to standard Gaussian distribution</a:t>
            </a:r>
            <a:endParaRPr lang="en-US" altLang="ko-KR" sz="1400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Without Batch Normalization, DeconvNet stuch in local mnima</a:t>
            </a:r>
            <a:endParaRPr lang="en-US" altLang="ko-KR" sz="1400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Maximum segmentation Accuaracy: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With Batch Normalization:</a:t>
            </a:r>
            <a:r>
              <a:rPr lang="ko-KR" altLang="en-US" sz="1400">
                <a:ea typeface="Cambria Math"/>
              </a:rPr>
              <a:t> 92.61 (0.18 </a:t>
            </a:r>
            <a:r>
              <a:rPr lang="en-US" altLang="ko-KR" sz="1400">
                <a:ea typeface="Cambria Math"/>
              </a:rPr>
              <a:t>loss)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W/O Batch Normalization: 62.41 (0.59 loss)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endParaRPr lang="en-US" altLang="ko-KR" sz="1400" b="0">
              <a:ln w="9525">
                <a:solidFill>
                  <a:schemeClr val="accent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2206" y="4627362"/>
            <a:ext cx="4608225" cy="160994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Conclusion</a:t>
            </a:r>
            <a:endParaRPr lang="en-US" altLang="ko-KR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Effects of the research</a:t>
            </a:r>
            <a:endParaRPr lang="en-US" altLang="ko-KR" sz="1600">
              <a:solidFill>
                <a:schemeClr val="tx1"/>
              </a:solidFill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Practical to sharpen images that suffer from fast motion or jiggles during caturing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Effective method of enhancing the resolution and contrast of the optical microscope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Improves the resoulution and contrast of the fused image compared to content-based multiview fusion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For instance, fluorescent beads that are ideally collapsed to single intense points can be restored by deconvolution method</a:t>
            </a:r>
            <a:endParaRPr lang="en-US" altLang="ko-KR" sz="1400">
              <a:ea typeface="Cambria Math"/>
            </a:endParaRPr>
          </a:p>
          <a:p>
            <a:pPr lvl="0">
              <a:defRPr lang="ko-KR" altLang="en-US"/>
            </a:pPr>
            <a:r>
              <a:rPr lang="en-US" altLang="ko-KR" sz="1600">
                <a:ea typeface="Cambria Math"/>
              </a:rPr>
              <a:t>Future Direction</a:t>
            </a:r>
            <a:endParaRPr lang="en-US" altLang="ko-KR" sz="1400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Data augmentation: MSCOCO</a:t>
            </a:r>
            <a:endParaRPr lang="en-US" altLang="ko-KR" sz="1400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Enhance performance on training set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Make network more flexible</a:t>
            </a:r>
            <a:endParaRPr lang="en-US" altLang="ko-KR" sz="1400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Critical point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Dropout does not work in DevconNet</a:t>
            </a:r>
            <a:endParaRPr lang="en-US" altLang="ko-KR" sz="1400">
              <a:ea typeface="Cambria Math"/>
            </a:endParaRPr>
          </a:p>
          <a:p>
            <a:pPr lvl="0">
              <a:defRPr lang="ko-KR" altLang="en-US"/>
            </a:pP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endParaRPr lang="en-US" altLang="ko-KR" sz="1400">
              <a:ea typeface="Cambria Math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16116" y="2994569"/>
            <a:ext cx="2880320" cy="2513734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9392" y="4786530"/>
            <a:ext cx="2872608" cy="123475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1800"/>
              <a:t>Learning Deconvolution Network for </a:t>
            </a:r>
            <a:endParaRPr lang="en-US" altLang="ko-KR" sz="1800"/>
          </a:p>
          <a:p>
            <a:pPr lvl="0">
              <a:defRPr lang="ko-KR" altLang="en-US"/>
            </a:pPr>
            <a:r>
              <a:rPr lang="en-US" altLang="ko-KR" sz="1800"/>
              <a:t>semantic Segmentation</a:t>
            </a:r>
            <a:endParaRPr lang="en-US" altLang="ko-KR" sz="1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>
                <a:ea typeface="Cambria Math"/>
              </a:rPr>
              <a:t>Motivation</a:t>
            </a:r>
            <a:endParaRPr lang="en-US" altLang="ko-KR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>
                <a:ea typeface="Cambria Math"/>
              </a:rPr>
              <a:t>Network has a predefined fixed-size reception feild</a:t>
            </a:r>
            <a:endParaRPr lang="en-US" altLang="ko-KR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>
                <a:ea typeface="Cambria Math"/>
              </a:rPr>
              <a:t>Detailed structures of an object are often lost or smoothed</a:t>
            </a:r>
            <a:endParaRPr lang="en-US" altLang="ko-KR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>
                <a:ea typeface="Cambria Math"/>
              </a:rPr>
              <a:t>Cause by label is too coarse and deconvolution procedure is overly simple</a:t>
            </a:r>
            <a:endParaRPr lang="en-US" altLang="ko-KR">
              <a:ea typeface="Cambria Math"/>
            </a:endParaRPr>
          </a:p>
          <a:p>
            <a:pPr lvl="0">
              <a:defRPr lang="ko-KR" altLang="en-US"/>
            </a:pPr>
            <a:r>
              <a:rPr lang="en-US" altLang="ko-KR">
                <a:ea typeface="Cambria Math"/>
              </a:rPr>
              <a:t>Approach</a:t>
            </a:r>
            <a:endParaRPr lang="en-US" altLang="ko-KR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>
                <a:ea typeface="Cambria Math"/>
              </a:rPr>
              <a:t>Deconvolution network</a:t>
            </a:r>
            <a:endParaRPr lang="en-US" altLang="ko-KR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>
                <a:ea typeface="Cambria Math"/>
              </a:rPr>
              <a:t>CNN architecture designed to generate large output</a:t>
            </a:r>
            <a:endParaRPr lang="en-US" altLang="ko-KR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>
                <a:ea typeface="Cambria Math"/>
              </a:rPr>
              <a:t>Enables dense output score prediction</a:t>
            </a:r>
            <a:endParaRPr lang="en-US" altLang="ko-KR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>
                <a:ea typeface="Cambria Math"/>
              </a:rPr>
              <a:t>Instance-wise prediction</a:t>
            </a:r>
            <a:endParaRPr lang="en-US" altLang="ko-KR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>
                <a:ea typeface="Cambria Math"/>
              </a:rPr>
              <a:t>Inference on object proposals, then aggregate</a:t>
            </a:r>
            <a:endParaRPr lang="en-US" altLang="ko-KR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>
                <a:ea typeface="Cambria Math"/>
              </a:rPr>
              <a:t>Enables recognition of objects with multiple scales</a:t>
            </a:r>
            <a:endParaRPr lang="en-US" altLang="ko-KR">
              <a:ea typeface="Cambria Math"/>
            </a:endParaRPr>
          </a:p>
          <a:p>
            <a:pPr lvl="0">
              <a:defRPr lang="ko-KR" altLang="en-US"/>
            </a:pPr>
            <a:r>
              <a:rPr lang="en-US" altLang="ko-KR">
                <a:ea typeface="Cambria Math"/>
              </a:rPr>
              <a:t>Evaluation</a:t>
            </a:r>
            <a:endParaRPr lang="en-US" altLang="ko-KR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>
                <a:ea typeface="Cambria Math"/>
              </a:rPr>
              <a:t>PASCAL VOC</a:t>
            </a:r>
            <a:r>
              <a:rPr lang="ko-KR" altLang="en-US">
                <a:ea typeface="Cambria Math"/>
              </a:rPr>
              <a:t> </a:t>
            </a:r>
            <a:r>
              <a:rPr lang="en-US" altLang="ko-KR">
                <a:ea typeface="Cambria Math"/>
              </a:rPr>
              <a:t>2012 segmentation benchmark</a:t>
            </a:r>
            <a:endParaRPr lang="en-US" altLang="ko-KR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>
                <a:ea typeface="Cambria Math"/>
              </a:rPr>
              <a:t>contains 1456 test images and 20 object categories</a:t>
            </a:r>
            <a:endParaRPr lang="en-US" altLang="ko-KR">
              <a:ea typeface="Cambria Math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9275" y="6387683"/>
            <a:ext cx="4592411" cy="21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800" b="1">
              <a:latin typeface="Arial"/>
              <a:cs typeface="Arial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572" y="5121188"/>
            <a:ext cx="7524836" cy="108011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Introduction</a:t>
            </a:r>
            <a:endParaRPr lang="en-US" altLang="ko-KR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sz="1600"/>
              <a:t>CNN (Convolutional Neural Network)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A multi-layered feed-forward neural network, made by stacking many hidden layers on top of each other in sequence</a:t>
            </a:r>
            <a:endParaRPr lang="en-US" altLang="ko-KR" sz="1400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The hidden layers are typically covolutional layers follwed by activation layers, some of them followed by pooling layers</a:t>
            </a:r>
            <a:endParaRPr lang="en-US" altLang="ko-KR" sz="1400">
              <a:ea typeface="Cambria Math"/>
            </a:endParaRPr>
          </a:p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Deconvolution Network</a:t>
            </a:r>
            <a:endParaRPr lang="en-US" altLang="ko-KR">
              <a:solidFill>
                <a:schemeClr val="tx1"/>
              </a:solidFill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The operation inverse to convolution\</a:t>
            </a:r>
            <a:endParaRPr lang="en-US" altLang="ko-KR" sz="1400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Also known as upsampling process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synonymous with expansion, on a sequence of smaples of a signal or other continuous function, produces an approximation of the sequence that have been obtained by sampling the signal at a higher rate</a:t>
            </a:r>
            <a:endParaRPr lang="en-US" altLang="ko-KR" sz="1400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Designed to remove or reverse the blurring present in microscope images included by the limited aperture of the objective</a:t>
            </a:r>
            <a:endParaRPr lang="en-US" altLang="ko-KR" sz="1400">
              <a:ln w="9525">
                <a:solidFill>
                  <a:schemeClr val="accent1"/>
                </a:solidFill>
              </a:ln>
              <a:ea typeface="Cambria Math"/>
            </a:endParaRPr>
          </a:p>
          <a:p>
            <a:pPr lvl="2">
              <a:defRPr lang="ko-KR" altLang="en-US"/>
            </a:pPr>
            <a:endParaRPr lang="en-US" altLang="ko-KR" sz="1400" b="0">
              <a:ln w="9525">
                <a:solidFill>
                  <a:schemeClr val="accent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3587" y="4308822"/>
            <a:ext cx="7560841" cy="189248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Motivation</a:t>
            </a:r>
            <a:endParaRPr lang="en-US" altLang="ko-KR"/>
          </a:p>
        </p:txBody>
      </p:sp>
      <p:pic>
        <p:nvPicPr>
          <p:cNvPr id="11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572000" y="1196752"/>
            <a:ext cx="4068829" cy="1728192"/>
          </a:xfrm>
          <a:prstGeom prst="rect">
            <a:avLst/>
          </a:prstGeom>
          <a:noFill/>
          <a:ln w="9525" cap="flat" cmpd="sng" algn="ctr">
            <a:noFill/>
            <a:prstDash val="solid"/>
            <a:miter/>
          </a:ln>
        </p:spPr>
      </p:pic>
      <p:sp>
        <p:nvSpPr>
          <p:cNvPr id="16" name="내용 개체 틀 2"/>
          <p:cNvSpPr>
            <a:spLocks noGrp="1"/>
          </p:cNvSpPr>
          <p:nvPr/>
        </p:nvSpPr>
        <p:spPr>
          <a:xfrm>
            <a:off x="457200" y="1232755"/>
            <a:ext cx="4114800" cy="183620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 lnSpcReduction="0"/>
          </a:bodyPr>
          <a:lstStyle>
            <a:lvl1pPr marL="342900" indent="-342900" algn="l" rtl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xmlns:mc="http://schemas.openxmlformats.org/markup-compatibility/2006" xmlns:hp="http://schemas.haansoft.com/office/presentation/8.0" lang="en-US" altLang="ko-KR" sz="1800" b="1" i="0" kern="1200" spc="5" baseline="0" mc:Ignorable="hp" hp:hslEmbossed="0">
                <a:solidFill>
                  <a:schemeClr val="tx1"/>
                </a:solidFill>
                <a:latin typeface="Arial"/>
                <a:ea typeface="굴림"/>
                <a:cs typeface="Arial"/>
              </a:defRPr>
            </a:lvl1pPr>
            <a:lvl2pPr marL="742950" indent="-285750" algn="l" rtl="0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xmlns:mc="http://schemas.openxmlformats.org/markup-compatibility/2006" xmlns:hp="http://schemas.haansoft.com/office/presentation/8.0" lang="en-US" altLang="ko-KR" sz="1600" b="1" i="0" kern="1200" spc="5" baseline="0" mc:Ignorable="hp" hp:hslEmbossed="0">
                <a:solidFill>
                  <a:srgbClr val="3364c8"/>
                </a:solidFill>
                <a:latin typeface="Arial"/>
                <a:ea typeface="굴림"/>
                <a:cs typeface="Arial"/>
              </a:defRPr>
            </a:lvl2pPr>
            <a:lvl3pPr marL="1143000" indent="-228600" algn="l" rtl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xmlns:mc="http://schemas.openxmlformats.org/markup-compatibility/2006" xmlns:hp="http://schemas.haansoft.com/office/presentation/8.0" lang="en-US" altLang="ko-KR" sz="1400" b="1" i="0" kern="1200" spc="5" baseline="0" mc:Ignorable="hp" hp:hslEmbossed="0">
                <a:solidFill>
                  <a:srgbClr val="8a008a"/>
                </a:solidFill>
                <a:latin typeface="Arial"/>
                <a:ea typeface="굴림"/>
                <a:cs typeface="Arial"/>
              </a:defRPr>
            </a:lvl3pPr>
          </a:lstStyle>
          <a:p>
            <a:pPr lvl="0">
              <a:defRPr lang="ko-KR" altLang="en-US"/>
            </a:pPr>
            <a:r>
              <a:rPr lang="en-US" altLang="ko-KR">
                <a:ea typeface="Cambria Math"/>
              </a:rPr>
              <a:t>Image segmentation</a:t>
            </a:r>
            <a:endParaRPr lang="en-US" altLang="ko-KR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>
                <a:ea typeface="Cambria Math"/>
              </a:rPr>
              <a:t>Classification: labeling one image as whole</a:t>
            </a:r>
            <a:endParaRPr lang="en-US" altLang="ko-KR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>
                <a:ea typeface="Cambria Math"/>
              </a:rPr>
              <a:t>Detection: separating different object and boxing each objects</a:t>
            </a:r>
            <a:endParaRPr lang="en-US" altLang="ko-KR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>
                <a:ea typeface="Cambria Math"/>
              </a:rPr>
              <a:t>Segmentation: recognition of objects in the image with pixel level detail</a:t>
            </a:r>
            <a:endParaRPr lang="en-US" altLang="ko-KR">
              <a:ea typeface="Cambria Math"/>
            </a:endParaRPr>
          </a:p>
        </p:txBody>
      </p:sp>
      <p:sp>
        <p:nvSpPr>
          <p:cNvPr id="22" name="내용 개체 틀 2"/>
          <p:cNvSpPr>
            <a:spLocks noGrp="1"/>
          </p:cNvSpPr>
          <p:nvPr/>
        </p:nvSpPr>
        <p:spPr>
          <a:xfrm>
            <a:off x="534379" y="2960948"/>
            <a:ext cx="8075240" cy="183620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 lnSpcReduction="0"/>
          </a:bodyPr>
          <a:lstStyle/>
          <a:p>
            <a:pPr lvl="0">
              <a:defRPr lang="ko-KR" altLang="en-US"/>
            </a:pPr>
            <a:r>
              <a:rPr lang="en-US" altLang="ko-KR">
                <a:ea typeface="Cambria Math"/>
              </a:rPr>
              <a:t>Limitation of Fully Convolutional Network (FCN)</a:t>
            </a:r>
            <a:endParaRPr lang="en-US" altLang="ko-KR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>
                <a:ea typeface="Cambria Math"/>
              </a:rPr>
              <a:t>Idea as to design network as stack of convolutional layers to make predictions to all at once</a:t>
            </a:r>
            <a:endParaRPr lang="en-US" altLang="ko-KR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>
                <a:ea typeface="Cambria Math"/>
              </a:rPr>
              <a:t>To maintain size of input, exponential parameter was required</a:t>
            </a:r>
            <a:endParaRPr lang="en-US" altLang="ko-KR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>
                <a:ea typeface="Cambria Math"/>
              </a:rPr>
              <a:t>Skip architectrue: suggests to skip some layer and feeds the output of one layer as the inpuut to the net layer as well as some other layer</a:t>
            </a:r>
            <a:endParaRPr lang="en-US" altLang="ko-KR">
              <a:ea typeface="Cambria Math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8206" y="4581128"/>
            <a:ext cx="3543794" cy="1476581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52020" y="4581128"/>
            <a:ext cx="3515215" cy="144800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Methods (1/3)</a:t>
            </a:r>
            <a:endParaRPr lang="en-US" altLang="ko-KR"/>
          </a:p>
        </p:txBody>
      </p:sp>
      <p:sp>
        <p:nvSpPr>
          <p:cNvPr id="14" name="내용 개체 틀 2"/>
          <p:cNvSpPr/>
          <p:nvPr/>
        </p:nvSpPr>
        <p:spPr>
          <a:xfrm>
            <a:off x="453763" y="1196752"/>
            <a:ext cx="4118237" cy="23617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 fontScale="77770" lnSpcReduction="0"/>
          </a:bodyPr>
          <a:lstStyle>
            <a:lvl1pPr marL="342900" indent="-342900" algn="l" rtl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xmlns:mc="http://schemas.openxmlformats.org/markup-compatibility/2006" xmlns:hp="http://schemas.haansoft.com/office/presentation/8.0" lang="en-US" altLang="ko-KR" sz="1800" b="1" i="0" kern="1200" spc="5" baseline="0" mc:Ignorable="hp" hp:hslEmbossed="0">
                <a:solidFill>
                  <a:schemeClr val="tx1"/>
                </a:solidFill>
                <a:latin typeface="Arial"/>
                <a:ea typeface="굴림"/>
                <a:cs typeface="Arial"/>
              </a:defRPr>
            </a:lvl1pPr>
            <a:lvl2pPr marL="742950" indent="-285750" algn="l" rtl="0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xmlns:mc="http://schemas.openxmlformats.org/markup-compatibility/2006" xmlns:hp="http://schemas.haansoft.com/office/presentation/8.0" lang="en-US" altLang="ko-KR" sz="1600" b="1" i="0" kern="1200" spc="5" baseline="0" mc:Ignorable="hp" hp:hslEmbossed="0">
                <a:solidFill>
                  <a:srgbClr val="3364c8"/>
                </a:solidFill>
                <a:latin typeface="Arial"/>
                <a:ea typeface="굴림"/>
                <a:cs typeface="Arial"/>
              </a:defRPr>
            </a:lvl2pPr>
          </a:lstStyle>
          <a:p>
            <a:pPr>
              <a:defRPr lang="ko-KR" altLang="en-US"/>
            </a:pPr>
            <a:r>
              <a:rPr lang="en-US" altLang="ko-KR"/>
              <a:t>Padding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Padding works by extending the area of which CNN processes an image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The kernel is the neural filter which moves accross the image, scanning each pixel and converting the data into different format size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Padding is added to the frame of the image to allow for more space for kernel to cover the image</a:t>
            </a:r>
            <a:endParaRPr lang="en-US" altLang="ko-KR"/>
          </a:p>
        </p:txBody>
      </p:sp>
      <p:pic>
        <p:nvPicPr>
          <p:cNvPr id="16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1187624" y="3541679"/>
            <a:ext cx="6840000" cy="2191333"/>
          </a:xfrm>
          <a:prstGeom prst="rect">
            <a:avLst/>
          </a:prstGeom>
          <a:noFill/>
          <a:ln w="9525" cap="flat" cmpd="sng" algn="ctr">
            <a:noFill/>
            <a:prstDash val="solid"/>
            <a:miter/>
          </a:ln>
        </p:spPr>
      </p:pic>
      <p:sp>
        <p:nvSpPr>
          <p:cNvPr id="17" name=""/>
          <p:cNvSpPr txBox="1"/>
          <p:nvPr/>
        </p:nvSpPr>
        <p:spPr>
          <a:xfrm>
            <a:off x="1511659" y="5678022"/>
            <a:ext cx="6624736" cy="27125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 lang="en-US" sz="1200" b="1">
                <a:latin typeface="Arial"/>
                <a:cs typeface="Arial"/>
              </a:defRPr>
            </a:pPr>
            <a:r>
              <a:rPr lang="en-US" altLang="ko-KR" sz="1200" b="1">
                <a:latin typeface="Arial"/>
                <a:cs typeface="Arial"/>
              </a:rPr>
              <a:t>Figure convolving a 3 x 3 kernel over a 5 x 5 input using full padding and unit strides</a:t>
            </a:r>
            <a:endParaRPr lang="en-US" altLang="ko-KR" sz="1200" b="1">
              <a:latin typeface="Arial"/>
              <a:cs typeface="Arial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1196752"/>
            <a:ext cx="4382111" cy="1876686"/>
          </a:xfrm>
          <a:prstGeom prst="rect">
            <a:avLst/>
          </a:prstGeom>
        </p:spPr>
      </p:pic>
      <p:sp>
        <p:nvSpPr>
          <p:cNvPr id="19" name=""/>
          <p:cNvSpPr txBox="1"/>
          <p:nvPr/>
        </p:nvSpPr>
        <p:spPr>
          <a:xfrm>
            <a:off x="5112060" y="3032956"/>
            <a:ext cx="3492388" cy="27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en-US" sz="1200" b="1">
                <a:latin typeface="Arial"/>
                <a:cs typeface="Arial"/>
              </a:defRPr>
            </a:pPr>
            <a:r>
              <a:rPr lang="en-US" altLang="ko-KR" sz="1200" b="1">
                <a:latin typeface="Arial"/>
                <a:cs typeface="Arial"/>
              </a:rPr>
              <a:t>Figure downsampling using padding method</a:t>
            </a:r>
            <a:endParaRPr lang="en-US" altLang="ko-KR" sz="1200" b="1">
              <a:latin typeface="Arial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Methods (2/3)</a:t>
            </a:r>
            <a:endParaRPr lang="en-US" altLang="ko-KR"/>
          </a:p>
        </p:txBody>
      </p:sp>
      <p:sp>
        <p:nvSpPr>
          <p:cNvPr id="14" name="내용 개체 틀 2"/>
          <p:cNvSpPr/>
          <p:nvPr/>
        </p:nvSpPr>
        <p:spPr>
          <a:xfrm>
            <a:off x="453763" y="1067220"/>
            <a:ext cx="4406269" cy="25418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 fontScale="88880" lnSpcReduction="0"/>
          </a:bodyPr>
          <a:lstStyle>
            <a:lvl1pPr marL="342900" indent="-342900" algn="l" rtl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xmlns:mc="http://schemas.openxmlformats.org/markup-compatibility/2006" xmlns:hp="http://schemas.haansoft.com/office/presentation/8.0" lang="en-US" altLang="ko-KR" sz="1800" b="1" i="0" kern="1200" spc="5" baseline="0" mc:Ignorable="hp" hp:hslEmbossed="0">
                <a:solidFill>
                  <a:schemeClr val="tx1"/>
                </a:solidFill>
                <a:latin typeface="Arial"/>
                <a:ea typeface="굴림"/>
                <a:cs typeface="Arial"/>
              </a:defRPr>
            </a:lvl1pPr>
            <a:lvl2pPr marL="742950" indent="-285750" algn="l" rtl="0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xmlns:mc="http://schemas.openxmlformats.org/markup-compatibility/2006" xmlns:hp="http://schemas.haansoft.com/office/presentation/8.0" lang="en-US" altLang="ko-KR" sz="1600" b="1" i="0" kern="1200" spc="5" baseline="0" mc:Ignorable="hp" hp:hslEmbossed="0">
                <a:solidFill>
                  <a:srgbClr val="3364c8"/>
                </a:solidFill>
                <a:latin typeface="Arial"/>
                <a:ea typeface="굴림"/>
                <a:cs typeface="Arial"/>
              </a:defRPr>
            </a:lvl2pPr>
          </a:lstStyle>
          <a:p>
            <a:pPr>
              <a:defRPr lang="ko-KR" altLang="en-US"/>
            </a:pPr>
            <a:r>
              <a:rPr lang="en-US" altLang="ko-KR"/>
              <a:t>Stride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Parameter of the neural network's filter that modifies the amount of movement over the image or video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If a neural network's stride is set to 1, the filter move one pixel, or unit, at a time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The size of filter affects the encoded output volume, stride is often set to a whole integer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2051720" y="5785392"/>
            <a:ext cx="5148572" cy="2719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 lang="en-US" sz="1200" b="1">
                <a:latin typeface="Arial"/>
                <a:cs typeface="Arial"/>
              </a:defRPr>
            </a:pPr>
            <a:r>
              <a:rPr lang="en-US" altLang="ko-KR" sz="1200" b="1">
                <a:latin typeface="Arial"/>
                <a:cs typeface="Arial"/>
              </a:rPr>
              <a:t>Figure Convolving a 3 × 3 kernel over a 4 × 4 input using unit strides</a:t>
            </a:r>
            <a:endParaRPr lang="en-US" altLang="ko-KR" sz="1200" b="1">
              <a:latin typeface="Arial"/>
              <a:cs typeface="Arial"/>
            </a:endParaRPr>
          </a:p>
        </p:txBody>
      </p:sp>
      <p:pic>
        <p:nvPicPr>
          <p:cNvPr id="19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1152000" y="3863328"/>
            <a:ext cx="6840000" cy="1869927"/>
          </a:xfrm>
          <a:prstGeom prst="rect">
            <a:avLst/>
          </a:prstGeom>
          <a:noFill/>
          <a:ln w="9525" cap="flat" cmpd="sng" algn="ctr">
            <a:noFill/>
            <a:prstDash val="solid"/>
            <a:miter/>
          </a:ln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84068" y="1196898"/>
            <a:ext cx="3096344" cy="2232102"/>
          </a:xfrm>
          <a:prstGeom prst="rect">
            <a:avLst/>
          </a:prstGeom>
        </p:spPr>
      </p:pic>
      <p:sp>
        <p:nvSpPr>
          <p:cNvPr id="21" name=""/>
          <p:cNvSpPr txBox="1"/>
          <p:nvPr/>
        </p:nvSpPr>
        <p:spPr>
          <a:xfrm>
            <a:off x="5220071" y="3429000"/>
            <a:ext cx="3384377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en-US" sz="1200" b="1">
                <a:latin typeface="Arial"/>
                <a:cs typeface="Arial"/>
              </a:defRPr>
            </a:pPr>
            <a:r>
              <a:rPr lang="en-US" altLang="ko-KR" sz="1200" b="1">
                <a:latin typeface="Arial"/>
                <a:cs typeface="Arial"/>
              </a:rPr>
              <a:t>Figure applying 5 x 5 x 3 filters to a </a:t>
            </a:r>
            <a:endParaRPr lang="en-US" altLang="ko-KR" sz="1200" b="1">
              <a:latin typeface="Arial"/>
              <a:cs typeface="Arial"/>
            </a:endParaRPr>
          </a:p>
          <a:p>
            <a:pPr algn="ctr">
              <a:defRPr lang="en-US" sz="1200" b="1">
                <a:latin typeface="Arial"/>
                <a:cs typeface="Arial"/>
              </a:defRPr>
            </a:pPr>
            <a:r>
              <a:rPr lang="en-US" altLang="ko-KR" sz="1200" b="1">
                <a:latin typeface="Arial"/>
                <a:cs typeface="Arial"/>
              </a:rPr>
              <a:t>32 x 32 x 3 input volume</a:t>
            </a:r>
            <a:endParaRPr lang="en-US" altLang="ko-KR" sz="1200" b="1">
              <a:latin typeface="Arial"/>
              <a:cs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Methods (3/3)</a:t>
            </a:r>
            <a:endParaRPr lang="en-US" altLang="ko-KR"/>
          </a:p>
        </p:txBody>
      </p:sp>
      <p:sp>
        <p:nvSpPr>
          <p:cNvPr id="14" name="내용 개체 틀 2"/>
          <p:cNvSpPr/>
          <p:nvPr/>
        </p:nvSpPr>
        <p:spPr>
          <a:xfrm>
            <a:off x="453763" y="1247240"/>
            <a:ext cx="4406269" cy="25418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normAutofit lnSpcReduction="0"/>
          </a:bodyPr>
          <a:lstStyle>
            <a:lvl1pPr marL="342900" indent="-342900" algn="l" rtl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defRPr xmlns:mc="http://schemas.openxmlformats.org/markup-compatibility/2006" xmlns:hp="http://schemas.haansoft.com/office/presentation/8.0" lang="en-US" altLang="ko-KR" sz="1800" b="1" i="0" kern="1200" spc="5" baseline="0" mc:Ignorable="hp" hp:hslEmbossed="0">
                <a:solidFill>
                  <a:schemeClr val="tx1"/>
                </a:solidFill>
                <a:latin typeface="Arial"/>
                <a:ea typeface="굴림"/>
                <a:cs typeface="Arial"/>
              </a:defRPr>
            </a:lvl1pPr>
            <a:lvl2pPr marL="742950" indent="-285750" algn="l" rtl="0">
              <a:spcBef>
                <a:spcPct val="20000"/>
              </a:spcBef>
              <a:spcAft>
                <a:spcPct val="0"/>
              </a:spcAft>
              <a:buFont typeface="Wingdings"/>
              <a:buChar char="Ø"/>
              <a:defRPr xmlns:mc="http://schemas.openxmlformats.org/markup-compatibility/2006" xmlns:hp="http://schemas.haansoft.com/office/presentation/8.0" lang="en-US" altLang="ko-KR" sz="1600" b="1" i="0" kern="1200" spc="5" baseline="0" mc:Ignorable="hp" hp:hslEmbossed="0">
                <a:solidFill>
                  <a:srgbClr val="3364c8"/>
                </a:solidFill>
                <a:latin typeface="Arial"/>
                <a:ea typeface="굴림"/>
                <a:cs typeface="Arial"/>
              </a:defRPr>
            </a:lvl2pPr>
          </a:lstStyle>
          <a:p>
            <a:pPr>
              <a:defRPr lang="ko-KR" altLang="en-US"/>
            </a:pPr>
            <a:r>
              <a:rPr lang="en-US" altLang="ko-KR"/>
              <a:t>Dilation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Defines a spacing between the values in a kernel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A 3x3 kernel with a dilation rate of 2 will have the same field of view as a 5x5 kernel, while only using 9 parameters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Delivers a wider field of view at the same computational cost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1943708" y="5641220"/>
            <a:ext cx="5796644" cy="2719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 lang="en-US" sz="1200" b="1">
                <a:latin typeface="Arial"/>
                <a:cs typeface="Arial"/>
              </a:defRPr>
            </a:pPr>
            <a:r>
              <a:rPr lang="en-US" altLang="ko-KR" sz="1200" b="1">
                <a:latin typeface="Arial"/>
                <a:cs typeface="Arial"/>
              </a:rPr>
              <a:t>Figure Convolving a 3 × 3 kernel over a 7 x 7 input with a dilation factor of 2</a:t>
            </a:r>
            <a:endParaRPr lang="en-US" altLang="ko-KR" sz="1200" b="1">
              <a:latin typeface="Arial"/>
              <a:cs typeface="Arial"/>
            </a:endParaRPr>
          </a:p>
        </p:txBody>
      </p:sp>
      <p:pic>
        <p:nvPicPr>
          <p:cNvPr id="20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1296396" y="3779902"/>
            <a:ext cx="6840000" cy="1773333"/>
          </a:xfrm>
          <a:prstGeom prst="rect">
            <a:avLst/>
          </a:prstGeom>
          <a:noFill/>
          <a:ln w="9525" cap="flat" cmpd="sng" algn="ctr">
            <a:noFill/>
            <a:prstDash val="solid"/>
            <a:miter/>
          </a:ln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60032" y="1371600"/>
            <a:ext cx="3901440" cy="20574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DeepConvNet</a:t>
            </a:r>
            <a:endParaRPr lang="en-US" altLang="ko-KR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Unpooling</a:t>
            </a:r>
            <a:endParaRPr lang="en-US" altLang="ko-KR" sz="1600">
              <a:solidFill>
                <a:schemeClr val="tx1"/>
              </a:solidFill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Max Pooling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remembers which element was max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restores the element using positions </a:t>
            </a:r>
            <a:br>
              <a:rPr lang="en-US" altLang="ko-KR" sz="1400">
                <a:ea typeface="Cambria Math"/>
              </a:rPr>
            </a:br>
            <a:r>
              <a:rPr lang="en-US" altLang="ko-KR" sz="1400">
                <a:ea typeface="Cambria Math"/>
              </a:rPr>
              <a:t>from pooling layer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reduces information loss compared to</a:t>
            </a:r>
            <a:br>
              <a:rPr lang="en-US" altLang="ko-KR" sz="1400">
                <a:ea typeface="Cambria Math"/>
              </a:rPr>
            </a:br>
            <a:r>
              <a:rPr lang="en-US" altLang="ko-KR" sz="1400">
                <a:ea typeface="Cambria Math"/>
              </a:rPr>
              <a:t>Bed of Nails unpooling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endParaRPr lang="en-US" altLang="ko-KR" sz="1400">
              <a:ea typeface="Cambria Math"/>
            </a:endParaRPr>
          </a:p>
          <a:p>
            <a:pPr lvl="0">
              <a:defRPr lang="ko-KR" altLang="en-US"/>
            </a:pPr>
            <a:r>
              <a:rPr lang="en-US" altLang="ko-KR" sz="1600">
                <a:ea typeface="Cambria Math"/>
              </a:rPr>
              <a:t>Deconvolution</a:t>
            </a:r>
            <a:endParaRPr lang="en-US" altLang="ko-KR" sz="1600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 sz="1600">
                <a:ea typeface="Cambria Math"/>
              </a:rPr>
              <a:t>Output of unpooling layer is enlarged, yet sparse activation map</a:t>
            </a:r>
            <a:endParaRPr lang="en-US" altLang="ko-KR" sz="1600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 sz="1600">
                <a:ea typeface="Cambria Math"/>
              </a:rPr>
              <a:t>Deconvolution layers densify the sparse activations obtained by unpooling through convolution-like operations with multiple learned filters</a:t>
            </a:r>
            <a:endParaRPr lang="en-US" altLang="ko-KR" sz="1600">
              <a:ea typeface="Cambria Math"/>
            </a:endParaRPr>
          </a:p>
          <a:p>
            <a:pPr lvl="1">
              <a:defRPr lang="ko-KR" altLang="en-US"/>
            </a:pPr>
            <a:endParaRPr lang="en-US" altLang="ko-KR" sz="1400">
              <a:ea typeface="Cambria Math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12060" y="1519473"/>
            <a:ext cx="3672408" cy="1549486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6249" y="4434146"/>
            <a:ext cx="2977679" cy="1659149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11960" y="4341634"/>
            <a:ext cx="4320480" cy="193168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Implementations</a:t>
            </a:r>
            <a:endParaRPr lang="en-US" altLang="ko-KR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en-US" altLang="ko-KR" sz="1600">
                <a:solidFill>
                  <a:schemeClr val="tx1"/>
                </a:solidFill>
              </a:rPr>
              <a:t>Experiment</a:t>
            </a:r>
            <a:endParaRPr lang="en-US" altLang="ko-KR" sz="1600">
              <a:solidFill>
                <a:schemeClr val="tx1"/>
              </a:solidFill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Dataset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Employed PASCAL VOC 2012 segmentation dataset for training</a:t>
            </a:r>
            <a:endParaRPr lang="en-US" altLang="ko-KR" sz="1400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Training data construction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Two-stage training strategy and separate training dataset in each stage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Annotated object in training images, and extended the box 1.2 time larger to include local context around the object</a:t>
            </a:r>
            <a:endParaRPr lang="en-US" altLang="ko-KR" sz="1400">
              <a:ea typeface="Cambria Math"/>
            </a:endParaRPr>
          </a:p>
          <a:p>
            <a:pPr lvl="3">
              <a:defRPr lang="ko-KR" altLang="en-US"/>
            </a:pPr>
            <a:r>
              <a:rPr lang="en-US" altLang="ko-KR" sz="1400">
                <a:ea typeface="Cambria Math"/>
              </a:rPr>
              <a:t>CRF (Conditional random field) as post processing</a:t>
            </a:r>
            <a:endParaRPr lang="en-US" altLang="ko-KR" sz="1400">
              <a:ea typeface="Cambria Math"/>
            </a:endParaRPr>
          </a:p>
          <a:p>
            <a:pPr lvl="3">
              <a:defRPr lang="ko-KR" altLang="en-US"/>
            </a:pPr>
            <a:r>
              <a:rPr lang="en-US" altLang="ko-KR" sz="1400">
                <a:ea typeface="Cambria Math"/>
              </a:rPr>
              <a:t>post processing enhances accuracy by approx 1%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On second stage, each training example was extracted from object proposal, where all relevant calss labels are used for annotation</a:t>
            </a:r>
            <a:endParaRPr lang="en-US" altLang="ko-KR" sz="1400">
              <a:ea typeface="Cambria Math"/>
            </a:endParaRPr>
          </a:p>
          <a:p>
            <a:pPr lvl="0">
              <a:defRPr lang="ko-KR" altLang="en-US"/>
            </a:pPr>
            <a:r>
              <a:rPr lang="en-US" altLang="ko-KR" sz="1600">
                <a:ea typeface="Cambria Math"/>
              </a:rPr>
              <a:t>Evaluation</a:t>
            </a:r>
            <a:endParaRPr lang="en-US" altLang="ko-KR" sz="1600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Adopt com6 evaluation protocol that measures scores based on Intersection over Union (IoU) between ground truth and predicted segments</a:t>
            </a:r>
            <a:endParaRPr lang="en-US" altLang="ko-KR" sz="1400">
              <a:ea typeface="Cambria Math"/>
            </a:endParaRPr>
          </a:p>
          <a:p>
            <a:pPr lvl="1">
              <a:defRPr lang="ko-KR" altLang="en-US"/>
            </a:pPr>
            <a:r>
              <a:rPr lang="en-US" altLang="ko-KR" sz="1400">
                <a:ea typeface="Cambria Math"/>
              </a:rPr>
              <a:t>Improved further performance through an ensemble with FCN-8s</a:t>
            </a:r>
            <a:endParaRPr lang="en-US" altLang="ko-KR" sz="1400">
              <a:ea typeface="Cambria Math"/>
            </a:endParaRPr>
          </a:p>
          <a:p>
            <a:pPr lvl="2">
              <a:defRPr lang="ko-KR" altLang="en-US"/>
            </a:pPr>
            <a:r>
              <a:rPr lang="en-US" altLang="ko-KR" sz="1400">
                <a:ea typeface="Cambria Math"/>
              </a:rPr>
              <a:t>imporves IoU about 10.3% and 3.1% point with respect to FCN-8s and DeconvNet</a:t>
            </a:r>
            <a:endParaRPr lang="en-US" altLang="ko-KR" sz="1400">
              <a:ea typeface="Cambria Math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/>
            <a:cs typeface="Arial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1178</ep:Words>
  <ep:PresentationFormat>화면 슬라이드 쇼(4:3)</ep:PresentationFormat>
  <ep:Paragraphs>174</ep:Paragraphs>
  <ep:Slides>12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Template_CVPR_office2007_by_MS</vt:lpstr>
      <vt:lpstr>Deconvolution Networks</vt:lpstr>
      <vt:lpstr>Learning Deconvolution Network for  semantic Segmentation</vt:lpstr>
      <vt:lpstr>Introduction</vt:lpstr>
      <vt:lpstr>Motivation</vt:lpstr>
      <vt:lpstr>Methods (1/3)</vt:lpstr>
      <vt:lpstr>Methods (2/3)</vt:lpstr>
      <vt:lpstr>Methods (3/3)</vt:lpstr>
      <vt:lpstr>DeepConvNet</vt:lpstr>
      <vt:lpstr>Implementations</vt:lpstr>
      <vt:lpstr>Stress points</vt:lpstr>
      <vt:lpstr>Conclusion</vt:lpstr>
      <vt:lpstr>슬라이드 12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2014-03-28T01:54:29.000</dcterms:created>
  <dc:creator>tekam</dc:creator>
  <cp:lastModifiedBy>pc</cp:lastModifiedBy>
  <dcterms:modified xsi:type="dcterms:W3CDTF">2021-08-10T05:24:41.317</dcterms:modified>
  <cp:revision>396</cp:revision>
  <dc:title>슬라이드 1</dc:title>
</cp:coreProperties>
</file>