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98" r:id="rId3"/>
    <p:sldId id="264" r:id="rId4"/>
    <p:sldId id="271" r:id="rId5"/>
    <p:sldId id="272" r:id="rId6"/>
    <p:sldId id="276" r:id="rId7"/>
    <p:sldId id="277" r:id="rId8"/>
    <p:sldId id="295" r:id="rId9"/>
    <p:sldId id="286" r:id="rId10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DFD"/>
    <a:srgbClr val="FFFFC5"/>
    <a:srgbClr val="B319B7"/>
    <a:srgbClr val="991EB2"/>
    <a:srgbClr val="C63696"/>
    <a:srgbClr val="B21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4" autoAdjust="0"/>
    <p:restoredTop sz="94458" autoAdjust="0"/>
  </p:normalViewPr>
  <p:slideViewPr>
    <p:cSldViewPr>
      <p:cViewPr varScale="1">
        <p:scale>
          <a:sx n="107" d="100"/>
          <a:sy n="107" d="100"/>
        </p:scale>
        <p:origin x="2016" y="114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5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2021-08-02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17" Type="http://schemas.microsoft.com/office/2007/relationships/hdphoto" Target="../media/hdphoto3.wdp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microsoft.com/office/2007/relationships/hdphoto" Target="../media/hdphoto1.wdp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 err="1"/>
              <a:t>ResNet</a:t>
            </a:r>
            <a:br>
              <a:rPr lang="en-US" altLang="ko-KR" sz="2800" dirty="0"/>
            </a:br>
            <a:r>
              <a:rPr lang="en-US" altLang="ko-KR" sz="2800" dirty="0" err="1"/>
              <a:t>DenseNet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err="1"/>
              <a:t>Geonjun</a:t>
            </a:r>
            <a:r>
              <a:rPr lang="en-US" altLang="ko-KR" dirty="0"/>
              <a:t> Yang, Aug. 3rd,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Deep Residual Learning for Image Recognition </a:t>
            </a:r>
            <a:br>
              <a:rPr lang="en-US" altLang="ko-KR" sz="1800" dirty="0"/>
            </a:br>
            <a:r>
              <a:rPr lang="en-US" altLang="ko-KR" sz="1800" dirty="0"/>
              <a:t>[K. He et al., 2016] (1/4)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Cambria Math" panose="02040503050406030204" pitchFamily="18" charset="0"/>
              </a:rPr>
              <a:t>Goal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Provide evidence that residual network (</a:t>
            </a:r>
            <a:r>
              <a:rPr lang="en-US" altLang="ko-KR" dirty="0" err="1">
                <a:ea typeface="Cambria Math" panose="02040503050406030204" pitchFamily="18" charset="0"/>
              </a:rPr>
              <a:t>ResNet</a:t>
            </a:r>
            <a:r>
              <a:rPr lang="en-US" altLang="ko-KR" dirty="0">
                <a:ea typeface="Cambria Math" panose="02040503050406030204" pitchFamily="18" charset="0"/>
              </a:rPr>
              <a:t>) is easier to optimize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Gain high level of accuracy from considerably increased depth</a:t>
            </a:r>
          </a:p>
          <a:p>
            <a:r>
              <a:rPr lang="en-US" altLang="ko-KR" dirty="0">
                <a:ea typeface="Cambria Math" panose="02040503050406030204" pitchFamily="18" charset="0"/>
              </a:rPr>
              <a:t>Motivation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The more layers are stacked, the higher accuracy you get</a:t>
            </a:r>
          </a:p>
          <a:p>
            <a:pPr lvl="2"/>
            <a:r>
              <a:rPr lang="en-US" altLang="ko-KR" dirty="0">
                <a:ea typeface="Cambria Math" panose="02040503050406030204" pitchFamily="18" charset="0"/>
              </a:rPr>
              <a:t>Problem of vanishing/exploding gradients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Offer a substantially deeper and simpler model</a:t>
            </a:r>
          </a:p>
          <a:p>
            <a:r>
              <a:rPr lang="en-US" altLang="ko-KR" dirty="0">
                <a:ea typeface="Cambria Math" panose="02040503050406030204" pitchFamily="18" charset="0"/>
              </a:rPr>
              <a:t>Contribution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Won 1</a:t>
            </a:r>
            <a:r>
              <a:rPr lang="en-US" altLang="ko-KR" baseline="30000" dirty="0">
                <a:ea typeface="Cambria Math" panose="02040503050406030204" pitchFamily="18" charset="0"/>
              </a:rPr>
              <a:t>st</a:t>
            </a:r>
            <a:r>
              <a:rPr lang="en-US" altLang="ko-KR" dirty="0">
                <a:ea typeface="Cambria Math" panose="02040503050406030204" pitchFamily="18" charset="0"/>
              </a:rPr>
              <a:t> place on the ILSVRC 2015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Achieved 3.57% error on the ImageNet test set using ensemble 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Obtain 28% relative improvement on the COCO object detection dataset</a:t>
            </a:r>
          </a:p>
          <a:p>
            <a:pPr lvl="1"/>
            <a:r>
              <a:rPr lang="en-US" altLang="ko-KR" dirty="0" err="1">
                <a:ea typeface="Cambria Math" panose="02040503050406030204" pitchFamily="18" charset="0"/>
              </a:rPr>
              <a:t>ResNet</a:t>
            </a:r>
            <a:r>
              <a:rPr lang="en-US" altLang="ko-KR" dirty="0">
                <a:ea typeface="Cambria Math" panose="02040503050406030204" pitchFamily="18" charset="0"/>
              </a:rPr>
              <a:t> is still used as backbone framework of lots of tasks</a:t>
            </a:r>
          </a:p>
          <a:p>
            <a:pPr lvl="1"/>
            <a:endParaRPr lang="en-US" altLang="ko-KR" dirty="0">
              <a:ea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59CF7-9B28-4F50-8DBD-DA66F000B7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4725144"/>
            <a:ext cx="3882998" cy="131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34710-18E8-450F-BBF6-390A12AB9B18}"/>
              </a:ext>
            </a:extLst>
          </p:cNvPr>
          <p:cNvSpPr txBox="1"/>
          <p:nvPr/>
        </p:nvSpPr>
        <p:spPr>
          <a:xfrm>
            <a:off x="2951820" y="5981693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Training error and test error on CIFAR-10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K. He, X. Zhang, S. Ren and J. Sun , ” Deep Residual Learning for Image Recognition,"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Deep Residual Learning for Image Recognition </a:t>
            </a:r>
            <a:br>
              <a:rPr lang="en-US" altLang="ko-KR" sz="1800" dirty="0"/>
            </a:br>
            <a:r>
              <a:rPr lang="en-US" altLang="ko-KR" sz="1800" dirty="0"/>
              <a:t>[K. He et al., 2016] (1/4)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5263" y="944724"/>
                <a:ext cx="8229600" cy="5214937"/>
              </a:xfrm>
            </p:spPr>
            <p:txBody>
              <a:bodyPr/>
              <a:lstStyle/>
              <a:p>
                <a:r>
                  <a:rPr lang="en-US" altLang="ko-KR" dirty="0"/>
                  <a:t>Residual block</a:t>
                </a:r>
              </a:p>
              <a:p>
                <a:pPr lvl="1"/>
                <a:r>
                  <a:rPr lang="en-US" altLang="ko-KR" dirty="0"/>
                  <a:t>Reduce the optimization difficulty of network by using residual block</a:t>
                </a:r>
              </a:p>
              <a:p>
                <a:pPr lvl="2"/>
                <a:r>
                  <a:rPr lang="en-US" altLang="ko-KR" dirty="0"/>
                  <a:t>The deeper network is, the more difficult to train as you wanted</a:t>
                </a:r>
              </a:p>
              <a:p>
                <a:pPr lvl="2"/>
                <a:r>
                  <a:rPr lang="en-US" altLang="ko-KR" dirty="0"/>
                  <a:t>Simply stacking a lot of layers doesn’t guarantee high performance</a:t>
                </a:r>
              </a:p>
              <a:p>
                <a:pPr lvl="2"/>
                <a:r>
                  <a:rPr lang="en-US" altLang="ko-KR" dirty="0"/>
                  <a:t>Instead of training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which is  an inherent mapping and difficult to train immediately, train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Structure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8A008A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𝑭</m:t>
                    </m:r>
                    <m:d>
                      <m:dPr>
                        <m:ctrlPr>
                          <a:rPr lang="en-US" altLang="ko-KR" sz="1400" b="1" i="1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𝒙</m:t>
                        </m:r>
                        <m:r>
                          <a:rPr lang="en-US" altLang="ko-KR" sz="1400" b="1" i="1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1" i="1">
                                <a:solidFill>
                                  <a:srgbClr val="8A008A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8A008A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8A008A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8A008A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1" dirty="0"/>
                  <a:t>: </a:t>
                </a:r>
                <a:r>
                  <a:rPr lang="en-US" altLang="ko-KR" dirty="0">
                    <a:cs typeface="Arial" panose="020B0604020202020204" pitchFamily="34" charset="0"/>
                  </a:rPr>
                  <a:t>multiple convolutional layers</a:t>
                </a:r>
                <a:endParaRPr lang="ko-KR" altLang="en-US" dirty="0"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𝑾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𝒔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8A008A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𝒙</m:t>
                    </m:r>
                  </m:oMath>
                </a14:m>
                <a:r>
                  <a:rPr lang="en-US" altLang="ko-KR" b="1" dirty="0"/>
                  <a:t>: </a:t>
                </a:r>
                <a:r>
                  <a:rPr lang="en-US" altLang="ko-KR" dirty="0">
                    <a:cs typeface="Arial" panose="020B0604020202020204" pitchFamily="34" charset="0"/>
                  </a:rPr>
                  <a:t>shortcut</a:t>
                </a:r>
                <a:endParaRPr lang="en-US" altLang="ko-KR" b="1" dirty="0"/>
              </a:p>
              <a:p>
                <a:pPr lvl="2"/>
                <a:endParaRPr lang="en-US" altLang="ko-KR" b="1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944724"/>
                <a:ext cx="8229600" cy="5214937"/>
              </a:xfrm>
              <a:blipFill>
                <a:blip r:embed="rId2"/>
                <a:stretch>
                  <a:fillRect l="-519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D1EB90-DF7E-4004-A642-08C044FDAF66}"/>
                  </a:ext>
                </a:extLst>
              </p:cNvPr>
              <p:cNvSpPr txBox="1"/>
              <p:nvPr/>
            </p:nvSpPr>
            <p:spPr>
              <a:xfrm>
                <a:off x="1511660" y="3504485"/>
                <a:ext cx="1332026" cy="24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D1EB90-DF7E-4004-A642-08C044F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3504485"/>
                <a:ext cx="1332026" cy="244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DDE24D-3281-4594-B435-485F5D9CA4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77673" y="3749199"/>
            <a:ext cx="0" cy="35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A67FDB-1C1D-4724-8A2F-A5335D595992}"/>
              </a:ext>
            </a:extLst>
          </p:cNvPr>
          <p:cNvSpPr txBox="1"/>
          <p:nvPr/>
        </p:nvSpPr>
        <p:spPr>
          <a:xfrm>
            <a:off x="1511660" y="4107100"/>
            <a:ext cx="1332026" cy="244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6215F-F437-4F23-B8B9-E627C9C9297F}"/>
              </a:ext>
            </a:extLst>
          </p:cNvPr>
          <p:cNvSpPr txBox="1"/>
          <p:nvPr/>
        </p:nvSpPr>
        <p:spPr>
          <a:xfrm>
            <a:off x="1511660" y="4709716"/>
            <a:ext cx="1332026" cy="244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C9DBB-7DD3-414F-8B38-9F18DB2C2752}"/>
                  </a:ext>
                </a:extLst>
              </p:cNvPr>
              <p:cNvSpPr txBox="1"/>
              <p:nvPr/>
            </p:nvSpPr>
            <p:spPr>
              <a:xfrm>
                <a:off x="1511660" y="5312331"/>
                <a:ext cx="1332026" cy="24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C9DBB-7DD3-414F-8B38-9F18DB2C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5312331"/>
                <a:ext cx="1332026" cy="244714"/>
              </a:xfrm>
              <a:prstGeom prst="rect">
                <a:avLst/>
              </a:prstGeom>
              <a:blipFill>
                <a:blip r:embed="rId4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CCE36D-79FD-4398-ABC7-37542DC9F319}"/>
              </a:ext>
            </a:extLst>
          </p:cNvPr>
          <p:cNvSpPr txBox="1"/>
          <p:nvPr/>
        </p:nvSpPr>
        <p:spPr>
          <a:xfrm>
            <a:off x="1511660" y="5914947"/>
            <a:ext cx="1332026" cy="24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Plain layers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44AA83-6404-42CD-87E0-2793EFC01FDE}"/>
              </a:ext>
            </a:extLst>
          </p:cNvPr>
          <p:cNvCxnSpPr>
            <a:cxnSpLocks/>
          </p:cNvCxnSpPr>
          <p:nvPr/>
        </p:nvCxnSpPr>
        <p:spPr>
          <a:xfrm>
            <a:off x="2172671" y="4351815"/>
            <a:ext cx="0" cy="35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B7B56C-36C2-431E-8A3F-07867859599C}"/>
              </a:ext>
            </a:extLst>
          </p:cNvPr>
          <p:cNvCxnSpPr>
            <a:cxnSpLocks/>
          </p:cNvCxnSpPr>
          <p:nvPr/>
        </p:nvCxnSpPr>
        <p:spPr>
          <a:xfrm>
            <a:off x="2167668" y="4954430"/>
            <a:ext cx="0" cy="35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AAF2D2-D779-4B4F-B405-BA1EF35A65BB}"/>
              </a:ext>
            </a:extLst>
          </p:cNvPr>
          <p:cNvCxnSpPr>
            <a:cxnSpLocks/>
          </p:cNvCxnSpPr>
          <p:nvPr/>
        </p:nvCxnSpPr>
        <p:spPr>
          <a:xfrm>
            <a:off x="2162666" y="5557046"/>
            <a:ext cx="0" cy="35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45F267-F062-4532-B3D8-1C13EA6D93EE}"/>
                  </a:ext>
                </a:extLst>
              </p:cNvPr>
              <p:cNvSpPr txBox="1"/>
              <p:nvPr/>
            </p:nvSpPr>
            <p:spPr>
              <a:xfrm>
                <a:off x="1887360" y="4367645"/>
                <a:ext cx="1332026" cy="24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𝑹𝒆𝑳𝑼</m:t>
                      </m:r>
                    </m:oMath>
                  </m:oMathPara>
                </a14:m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45F267-F062-4532-B3D8-1C13EA6D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60" y="4367645"/>
                <a:ext cx="1332026" cy="244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A2F2C1-9B4B-4FBB-B6E1-C1AF8FF06FB1}"/>
                  </a:ext>
                </a:extLst>
              </p:cNvPr>
              <p:cNvSpPr txBox="1"/>
              <p:nvPr/>
            </p:nvSpPr>
            <p:spPr>
              <a:xfrm>
                <a:off x="1884280" y="5545638"/>
                <a:ext cx="1332026" cy="24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𝑹𝒆𝑳𝑼</m:t>
                      </m:r>
                    </m:oMath>
                  </m:oMathPara>
                </a14:m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A2F2C1-9B4B-4FBB-B6E1-C1AF8FF06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80" y="5545638"/>
                <a:ext cx="1332026" cy="244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D81200A7-4F5B-4735-A5FA-50EEC74354D2}"/>
              </a:ext>
            </a:extLst>
          </p:cNvPr>
          <p:cNvGrpSpPr/>
          <p:nvPr/>
        </p:nvGrpSpPr>
        <p:grpSpPr>
          <a:xfrm>
            <a:off x="4072961" y="3530112"/>
            <a:ext cx="3363447" cy="2588812"/>
            <a:chOff x="3728810" y="3241664"/>
            <a:chExt cx="3903530" cy="3005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B674394-3F99-4A67-B503-1825330CA63D}"/>
                    </a:ext>
                  </a:extLst>
                </p:cNvPr>
                <p:cNvSpPr txBox="1"/>
                <p:nvPr/>
              </p:nvSpPr>
              <p:spPr>
                <a:xfrm>
                  <a:off x="3728810" y="4358298"/>
                  <a:ext cx="14041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B674394-3F99-4A67-B503-1825330CA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810" y="4358298"/>
                  <a:ext cx="140415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282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1607C1D-C45A-45E1-8779-22BA102F1AD5}"/>
                    </a:ext>
                  </a:extLst>
                </p:cNvPr>
                <p:cNvSpPr txBox="1"/>
                <p:nvPr/>
              </p:nvSpPr>
              <p:spPr>
                <a:xfrm>
                  <a:off x="4378088" y="5272372"/>
                  <a:ext cx="14041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1607C1D-C45A-45E1-8779-22BA102F1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88" y="5272372"/>
                  <a:ext cx="140415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5570694-60E5-4D7A-A5F9-D940B0FDB39A}"/>
                    </a:ext>
                  </a:extLst>
                </p:cNvPr>
                <p:cNvSpPr txBox="1"/>
                <p:nvPr/>
              </p:nvSpPr>
              <p:spPr>
                <a:xfrm>
                  <a:off x="6710105" y="4365486"/>
                  <a:ext cx="922235" cy="27699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𝒊𝒅𝒆𝒏𝒕𝒊𝒕𝒚</m:t>
                        </m:r>
                      </m:oMath>
                    </m:oMathPara>
                  </a14:m>
                  <a:endPara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5570694-60E5-4D7A-A5F9-D940B0FDB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105" y="4365486"/>
                  <a:ext cx="92223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846" r="-2308" b="-256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A340BE2-D6D4-4AE8-8035-EEAAAB1415E8}"/>
                </a:ext>
              </a:extLst>
            </p:cNvPr>
            <p:cNvGrpSpPr/>
            <p:nvPr/>
          </p:nvGrpSpPr>
          <p:grpSpPr>
            <a:xfrm>
              <a:off x="5046987" y="3241664"/>
              <a:ext cx="1800200" cy="3005471"/>
              <a:chOff x="1511660" y="3320988"/>
              <a:chExt cx="1800200" cy="30054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907FD3A-3671-49DC-AE9D-38ECD0DE4F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660" y="3320988"/>
                    <a:ext cx="14041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12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907FD3A-3671-49DC-AE9D-38ECD0DE4F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660" y="3320988"/>
                    <a:ext cx="140415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1516848A-AC9D-4F68-AB5A-8B9FB5553F22}"/>
                  </a:ext>
                </a:extLst>
              </p:cNvPr>
              <p:cNvCxnSpPr>
                <a:cxnSpLocks/>
                <a:stCxn id="36" idx="2"/>
                <a:endCxn id="38" idx="0"/>
              </p:cNvCxnSpPr>
              <p:nvPr/>
            </p:nvCxnSpPr>
            <p:spPr>
              <a:xfrm>
                <a:off x="2213738" y="3597987"/>
                <a:ext cx="0" cy="405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58D173-C4CF-4485-B483-039794CB7E37}"/>
                  </a:ext>
                </a:extLst>
              </p:cNvPr>
              <p:cNvSpPr txBox="1"/>
              <p:nvPr/>
            </p:nvSpPr>
            <p:spPr>
              <a:xfrm>
                <a:off x="1511660" y="4003106"/>
                <a:ext cx="14041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layer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D0C1F1-06A5-47B7-9CA1-70B215C7D08F}"/>
                  </a:ext>
                </a:extLst>
              </p:cNvPr>
              <p:cNvSpPr txBox="1"/>
              <p:nvPr/>
            </p:nvSpPr>
            <p:spPr>
              <a:xfrm>
                <a:off x="1511660" y="4685224"/>
                <a:ext cx="14041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layer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8D3681-69D8-4709-86EE-FE78E09F5DB6}"/>
                  </a:ext>
                </a:extLst>
              </p:cNvPr>
              <p:cNvSpPr txBox="1"/>
              <p:nvPr/>
            </p:nvSpPr>
            <p:spPr>
              <a:xfrm>
                <a:off x="1511660" y="6049460"/>
                <a:ext cx="1404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Residual block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E3BDAAE5-95CA-48A1-8754-15A0C03E5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65" y="4280105"/>
                <a:ext cx="0" cy="405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153FAAB-1A8A-4521-A952-46EFB9FDD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3192" y="4962223"/>
                <a:ext cx="0" cy="405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C3F6C790-3E84-42A2-88CE-3B08F279A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7919" y="5644341"/>
                <a:ext cx="0" cy="405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0B47FBE-8E5B-4EA5-B30E-D5E2ED21F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7704" y="4298024"/>
                    <a:ext cx="14041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𝑹𝒆𝑳𝑼</m:t>
                          </m:r>
                        </m:oMath>
                      </m:oMathPara>
                    </a14:m>
                    <a:endParaRPr lang="ko-KR" altLang="en-US" sz="12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0B47FBE-8E5B-4EA5-B30E-D5E2ED21FD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7704" y="4298024"/>
                    <a:ext cx="140415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CC66923-FFDE-4F09-9CAC-3493AD177F35}"/>
                      </a:ext>
                    </a:extLst>
                  </p:cNvPr>
                  <p:cNvSpPr txBox="1"/>
                  <p:nvPr/>
                </p:nvSpPr>
                <p:spPr>
                  <a:xfrm>
                    <a:off x="1904458" y="5631429"/>
                    <a:ext cx="14041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𝑹𝒆𝑳𝑼</m:t>
                          </m:r>
                        </m:oMath>
                      </m:oMathPara>
                    </a14:m>
                    <a:endParaRPr lang="ko-KR" altLang="en-US" sz="12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CC66923-FFDE-4F09-9CAC-3493AD177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4458" y="5631429"/>
                    <a:ext cx="14041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8A25517-5561-4B8E-AC1D-B0A3FA66908B}"/>
                </a:ext>
              </a:extLst>
            </p:cNvPr>
            <p:cNvSpPr/>
            <p:nvPr/>
          </p:nvSpPr>
          <p:spPr>
            <a:xfrm>
              <a:off x="5581776" y="5288018"/>
              <a:ext cx="324032" cy="276999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F7E5987-A829-408B-B0CF-393608AF3261}"/>
                </a:ext>
              </a:extLst>
            </p:cNvPr>
            <p:cNvCxnSpPr>
              <a:stCxn id="47" idx="0"/>
              <a:endCxn id="47" idx="4"/>
            </p:cNvCxnSpPr>
            <p:nvPr/>
          </p:nvCxnSpPr>
          <p:spPr>
            <a:xfrm>
              <a:off x="5743792" y="5288018"/>
              <a:ext cx="0" cy="276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A4BAC71-5598-4389-9CAE-E74CD544A9FF}"/>
                </a:ext>
              </a:extLst>
            </p:cNvPr>
            <p:cNvCxnSpPr>
              <a:stCxn id="47" idx="2"/>
              <a:endCxn id="47" idx="6"/>
            </p:cNvCxnSpPr>
            <p:nvPr/>
          </p:nvCxnSpPr>
          <p:spPr>
            <a:xfrm>
              <a:off x="5581776" y="5426518"/>
              <a:ext cx="324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7D287D8-AA69-4A72-B490-AAA2F3CF4B2C}"/>
                </a:ext>
              </a:extLst>
            </p:cNvPr>
            <p:cNvCxnSpPr/>
            <p:nvPr/>
          </p:nvCxnSpPr>
          <p:spPr>
            <a:xfrm>
              <a:off x="5905808" y="3380163"/>
              <a:ext cx="7184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79AE8C8-FB71-474B-86B3-B7F24554CCB1}"/>
                </a:ext>
              </a:extLst>
            </p:cNvPr>
            <p:cNvCxnSpPr/>
            <p:nvPr/>
          </p:nvCxnSpPr>
          <p:spPr>
            <a:xfrm>
              <a:off x="6624228" y="3380163"/>
              <a:ext cx="0" cy="2046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983606-811B-4907-9FDE-9CFB52319928}"/>
                </a:ext>
              </a:extLst>
            </p:cNvPr>
            <p:cNvCxnSpPr>
              <a:endCxn id="47" idx="6"/>
            </p:cNvCxnSpPr>
            <p:nvPr/>
          </p:nvCxnSpPr>
          <p:spPr>
            <a:xfrm flipH="1">
              <a:off x="5905808" y="5426517"/>
              <a:ext cx="7184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400A8B8-622D-4FDB-B86D-E0C6B7C72395}"/>
                </a:ext>
              </a:extLst>
            </p:cNvPr>
            <p:cNvCxnSpPr/>
            <p:nvPr/>
          </p:nvCxnSpPr>
          <p:spPr>
            <a:xfrm flipH="1">
              <a:off x="4788024" y="3721222"/>
              <a:ext cx="2589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7B204A-F3E8-49FF-B147-32C84F0808CC}"/>
                </a:ext>
              </a:extLst>
            </p:cNvPr>
            <p:cNvCxnSpPr/>
            <p:nvPr/>
          </p:nvCxnSpPr>
          <p:spPr>
            <a:xfrm>
              <a:off x="4788024" y="3721222"/>
              <a:ext cx="0" cy="1364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6B42A9A-B042-427C-BBEB-F3A06F86AAC1}"/>
                </a:ext>
              </a:extLst>
            </p:cNvPr>
            <p:cNvCxnSpPr/>
            <p:nvPr/>
          </p:nvCxnSpPr>
          <p:spPr>
            <a:xfrm>
              <a:off x="4788024" y="5085458"/>
              <a:ext cx="2589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C7A5C9-D4BE-494B-961F-74026FB0E6C2}"/>
              </a:ext>
            </a:extLst>
          </p:cNvPr>
          <p:cNvSpPr/>
          <p:nvPr/>
        </p:nvSpPr>
        <p:spPr>
          <a:xfrm>
            <a:off x="3366262" y="4271520"/>
            <a:ext cx="828091" cy="58678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1DD7D1-3BA3-4274-94BE-164DE81E1020}"/>
              </a:ext>
            </a:extLst>
          </p:cNvPr>
          <p:cNvSpPr txBox="1"/>
          <p:nvPr/>
        </p:nvSpPr>
        <p:spPr>
          <a:xfrm>
            <a:off x="2429034" y="6026510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Structure of residual block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10DD8-9B64-4321-8ED7-3EDBFA9AFFB8}"/>
                  </a:ext>
                </a:extLst>
              </p:cNvPr>
              <p:cNvSpPr txBox="1"/>
              <p:nvPr/>
            </p:nvSpPr>
            <p:spPr>
              <a:xfrm>
                <a:off x="6629249" y="2442718"/>
                <a:ext cx="1847358" cy="96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ko-KR" sz="1200" b="1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value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weight</m:t>
                    </m:r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layer</m:t>
                    </m:r>
                  </m:oMath>
                </a14:m>
                <a:endPara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𝝈</m:t>
                    </m:r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activation</m:t>
                    </m:r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function</m:t>
                    </m:r>
                  </m:oMath>
                </a14:m>
                <a:endPara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2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inherent</m:t>
                    </m:r>
                    <m: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mapping</m:t>
                    </m:r>
                  </m:oMath>
                </a14:m>
                <a:endPara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10DD8-9B64-4321-8ED7-3EDBFA9AF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49" y="2442718"/>
                <a:ext cx="1847358" cy="969496"/>
              </a:xfrm>
              <a:prstGeom prst="rect">
                <a:avLst/>
              </a:prstGeom>
              <a:blipFill>
                <a:blip r:embed="rId13"/>
                <a:stretch>
                  <a:fillRect t="-621" r="-2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5C7BDFC-B0E7-4D7F-A47B-425B8090C38E}"/>
              </a:ext>
            </a:extLst>
          </p:cNvPr>
          <p:cNvSpPr txBox="1"/>
          <p:nvPr/>
        </p:nvSpPr>
        <p:spPr>
          <a:xfrm>
            <a:off x="6154946" y="3408632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Variable explanation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8FFADE-F488-4D2F-A7FE-9D1665CB000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K. He, X. Zhang, S. Ren and J. Sun , ” Deep Residual Learning for Image Recognition,"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Deep Residual Learning for Image Recognition </a:t>
            </a:r>
            <a:br>
              <a:rPr lang="en-US" altLang="ko-KR" sz="1800" dirty="0"/>
            </a:br>
            <a:r>
              <a:rPr lang="en-US" altLang="ko-KR" sz="1800" dirty="0"/>
              <a:t>[K. He et al., 2016]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</a:p>
          <a:p>
            <a:pPr lvl="1"/>
            <a:r>
              <a:rPr lang="en-US" altLang="ko-KR" dirty="0"/>
              <a:t>Plain Network</a:t>
            </a:r>
          </a:p>
          <a:p>
            <a:pPr lvl="2"/>
            <a:r>
              <a:rPr lang="en-US" altLang="ko-KR" dirty="0"/>
              <a:t>Mainly inspired by the philosophy of VGG nets</a:t>
            </a:r>
          </a:p>
          <a:p>
            <a:pPr lvl="3"/>
            <a:r>
              <a:rPr lang="en-US" altLang="ko-KR" dirty="0"/>
              <a:t>3x3 filters</a:t>
            </a:r>
          </a:p>
          <a:p>
            <a:pPr lvl="3"/>
            <a:r>
              <a:rPr lang="en-US" altLang="ko-KR" dirty="0"/>
              <a:t>If the feature map size is halved, the number of</a:t>
            </a:r>
            <a:br>
              <a:rPr lang="en-US" altLang="ko-KR" dirty="0"/>
            </a:br>
            <a:r>
              <a:rPr lang="en-US" altLang="ko-KR" dirty="0"/>
              <a:t> filters is doubled</a:t>
            </a:r>
          </a:p>
          <a:p>
            <a:pPr lvl="2"/>
            <a:r>
              <a:rPr lang="en-US" altLang="ko-KR" dirty="0"/>
              <a:t>Down sampling by conv layers that have a stride of 2</a:t>
            </a:r>
          </a:p>
          <a:p>
            <a:pPr lvl="2"/>
            <a:r>
              <a:rPr lang="en-US" altLang="ko-KR" dirty="0"/>
              <a:t>1000 fully connected layer with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lvl="1"/>
            <a:r>
              <a:rPr lang="en-US" altLang="ko-KR" dirty="0"/>
              <a:t>Residual network</a:t>
            </a:r>
          </a:p>
          <a:p>
            <a:pPr lvl="2"/>
            <a:r>
              <a:rPr lang="en-US" altLang="ko-KR" dirty="0"/>
              <a:t>Insert shortcut connections based on plain network</a:t>
            </a:r>
          </a:p>
          <a:p>
            <a:pPr lvl="2"/>
            <a:r>
              <a:rPr lang="en-US" altLang="ko-KR" dirty="0"/>
              <a:t>Identity shortcuts can be directly used when input and</a:t>
            </a:r>
            <a:br>
              <a:rPr lang="en-US" altLang="ko-KR" dirty="0"/>
            </a:br>
            <a:r>
              <a:rPr lang="en-US" altLang="ko-KR" dirty="0"/>
              <a:t>output are of the same dimensions</a:t>
            </a:r>
          </a:p>
          <a:p>
            <a:pPr lvl="3"/>
            <a:r>
              <a:rPr lang="en-US" altLang="ko-KR" dirty="0"/>
              <a:t>Zero padding</a:t>
            </a:r>
          </a:p>
          <a:p>
            <a:pPr lvl="3"/>
            <a:r>
              <a:rPr lang="en-US" altLang="ko-KR" dirty="0"/>
              <a:t>Projection shortcut (done by 1x1 convolutions)</a:t>
            </a:r>
          </a:p>
          <a:p>
            <a:pPr lvl="2"/>
            <a:r>
              <a:rPr lang="en-US" altLang="ko-KR" dirty="0"/>
              <a:t>Adopt batch normalization </a:t>
            </a:r>
          </a:p>
          <a:p>
            <a:pPr lvl="2"/>
            <a:r>
              <a:rPr lang="en-US" altLang="ko-KR" dirty="0"/>
              <a:t>Learning rate starts from 0.1 and is divided by 10 when</a:t>
            </a:r>
            <a:br>
              <a:rPr lang="en-US" altLang="ko-KR" dirty="0"/>
            </a:br>
            <a:r>
              <a:rPr lang="en-US" altLang="ko-KR" dirty="0"/>
              <a:t>the error plateaus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46CB4-AC9A-4AD8-87B4-5DEFB5CF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8288" y="1009083"/>
            <a:ext cx="2365075" cy="527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1B1A2-05F0-4DC4-A9AA-9D5275F8AD9F}"/>
              </a:ext>
            </a:extLst>
          </p:cNvPr>
          <p:cNvSpPr txBox="1"/>
          <p:nvPr/>
        </p:nvSpPr>
        <p:spPr>
          <a:xfrm>
            <a:off x="6192180" y="6155199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Network architectures for ImageNet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E38A-12A7-4964-A1F7-5B1539073DC1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K. He, X. Zhang, S. Ren and J. Sun , ” Deep Residual Learning for Image Recognition,"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Deep Residual Learning for Image Recognition </a:t>
            </a:r>
            <a:br>
              <a:rPr lang="en-US" altLang="ko-KR" sz="1800" dirty="0"/>
            </a:br>
            <a:r>
              <a:rPr lang="en-US" altLang="ko-KR" sz="1800" dirty="0"/>
              <a:t>[K. He et al., 2016]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  <a:p>
            <a:pPr lvl="1"/>
            <a:r>
              <a:rPr lang="en-US" altLang="ko-KR" dirty="0"/>
              <a:t>ImageNet Classification</a:t>
            </a:r>
          </a:p>
          <a:p>
            <a:pPr lvl="2"/>
            <a:r>
              <a:rPr lang="en-US" altLang="ko-KR" dirty="0"/>
              <a:t>Plain networks</a:t>
            </a:r>
          </a:p>
          <a:p>
            <a:pPr lvl="3"/>
            <a:r>
              <a:rPr lang="en-US" altLang="ko-KR" dirty="0"/>
              <a:t>34-layer plain net has higher validation error than 18-layer net</a:t>
            </a:r>
          </a:p>
          <a:p>
            <a:pPr lvl="3"/>
            <a:r>
              <a:rPr lang="en-US" altLang="ko-KR" dirty="0"/>
              <a:t>Degradation problem observed</a:t>
            </a:r>
          </a:p>
          <a:p>
            <a:pPr lvl="3"/>
            <a:r>
              <a:rPr lang="en-US" altLang="ko-KR" dirty="0"/>
              <a:t>Unlikely caused by vanishing gradients</a:t>
            </a:r>
          </a:p>
          <a:p>
            <a:pPr lvl="3"/>
            <a:r>
              <a:rPr lang="en-US" altLang="ko-KR" dirty="0"/>
              <a:t>May have exponentially low convergence rates</a:t>
            </a:r>
          </a:p>
          <a:p>
            <a:pPr lvl="2"/>
            <a:r>
              <a:rPr lang="en-US" altLang="ko-KR" dirty="0"/>
              <a:t>Residual Networks</a:t>
            </a:r>
          </a:p>
          <a:p>
            <a:pPr lvl="3"/>
            <a:r>
              <a:rPr lang="en-US" altLang="ko-KR" dirty="0"/>
              <a:t>34-layer </a:t>
            </a:r>
            <a:r>
              <a:rPr lang="en-US" altLang="ko-KR" dirty="0" err="1"/>
              <a:t>ResNet</a:t>
            </a:r>
            <a:r>
              <a:rPr lang="en-US" altLang="ko-KR" dirty="0"/>
              <a:t> is better than 18-layer </a:t>
            </a:r>
            <a:r>
              <a:rPr lang="en-US" altLang="ko-KR" dirty="0" err="1"/>
              <a:t>ResNet</a:t>
            </a:r>
            <a:endParaRPr lang="en-US" altLang="ko-KR" dirty="0"/>
          </a:p>
          <a:p>
            <a:pPr lvl="3"/>
            <a:r>
              <a:rPr lang="en-US" altLang="ko-KR" dirty="0"/>
              <a:t>Considerably lower training error and generalizable to the validation data</a:t>
            </a:r>
          </a:p>
          <a:p>
            <a:pPr lvl="3"/>
            <a:r>
              <a:rPr lang="en-US" altLang="ko-KR" dirty="0"/>
              <a:t>Faster convergence at the early stage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8CD722-79BA-4D47-998B-6BAD0A5623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354" y="3931807"/>
            <a:ext cx="6330418" cy="205222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509A62C-1ACB-4B69-B0B5-FB5BB9874E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7537" y="2450575"/>
            <a:ext cx="2535826" cy="70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F06FE4-F4B3-4ABD-86D9-26B21ABC17A7}"/>
              </a:ext>
            </a:extLst>
          </p:cNvPr>
          <p:cNvSpPr txBox="1"/>
          <p:nvPr/>
        </p:nvSpPr>
        <p:spPr>
          <a:xfrm>
            <a:off x="3339225" y="5879180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Training on ImageNet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3C2BE-5A38-40C2-A65F-4D4A2C0DA7A7}"/>
              </a:ext>
            </a:extLst>
          </p:cNvPr>
          <p:cNvSpPr txBox="1"/>
          <p:nvPr/>
        </p:nvSpPr>
        <p:spPr>
          <a:xfrm>
            <a:off x="6011294" y="2240605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Top-1 error on ImageNet validation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5B2B3-BD89-45B6-BB5C-C349A009AE32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K. He, X. Zhang, S. Ren and J. Sun , ” Deep Residual Learning for Image Recognition,"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9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Densely Connected Convolutional Networks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[G. Huang et al., 2017]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Offer Dense Convolutional Network (</a:t>
            </a:r>
            <a:r>
              <a:rPr lang="en-US" altLang="ko-KR" dirty="0" err="1"/>
              <a:t>DenseNet</a:t>
            </a:r>
            <a:r>
              <a:rPr lang="en-US" altLang="ko-KR" dirty="0"/>
              <a:t>) which has less parameters and shows better performance than </a:t>
            </a:r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en-US" altLang="ko-KR" dirty="0"/>
              <a:t>Lower</a:t>
            </a:r>
            <a:r>
              <a:rPr lang="ko-KR" altLang="en-US" dirty="0"/>
              <a:t> </a:t>
            </a:r>
            <a:r>
              <a:rPr lang="en-US" altLang="ko-KR" dirty="0"/>
              <a:t>computation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All recent network topologies create short paths</a:t>
            </a:r>
          </a:p>
          <a:p>
            <a:pPr lvl="1"/>
            <a:r>
              <a:rPr lang="en-US" altLang="ko-KR" dirty="0" err="1"/>
              <a:t>DenseNet</a:t>
            </a:r>
            <a:r>
              <a:rPr lang="en-US" altLang="ko-KR" dirty="0"/>
              <a:t> connects each layer to every layer</a:t>
            </a:r>
          </a:p>
          <a:p>
            <a:r>
              <a:rPr lang="en-US" altLang="ko-KR" dirty="0">
                <a:ea typeface="Cambria Math" panose="02040503050406030204" pitchFamily="18" charset="0"/>
              </a:rPr>
              <a:t>Contribution</a:t>
            </a:r>
          </a:p>
          <a:p>
            <a:pPr lvl="1"/>
            <a:r>
              <a:rPr lang="en-US" altLang="ko-KR" dirty="0"/>
              <a:t>Alleviates the vanishing gradient problem,</a:t>
            </a:r>
            <a:br>
              <a:rPr lang="en-US" altLang="ko-KR" dirty="0"/>
            </a:br>
            <a:r>
              <a:rPr lang="en-US" altLang="ko-KR" dirty="0"/>
              <a:t> strengthen feature propagation</a:t>
            </a:r>
          </a:p>
          <a:p>
            <a:pPr lvl="1"/>
            <a:r>
              <a:rPr lang="en-US" altLang="ko-KR" dirty="0"/>
              <a:t>Encourages feature reuse, </a:t>
            </a:r>
            <a:br>
              <a:rPr lang="en-US" altLang="ko-KR" dirty="0"/>
            </a:br>
            <a:r>
              <a:rPr lang="en-US" altLang="ko-KR" dirty="0"/>
              <a:t>reduce the number of parameters</a:t>
            </a:r>
          </a:p>
          <a:p>
            <a:pPr lvl="1"/>
            <a:r>
              <a:rPr lang="en-US" altLang="ko-KR" dirty="0"/>
              <a:t>Obtain significant improvements </a:t>
            </a:r>
            <a:br>
              <a:rPr lang="en-US" altLang="ko-KR" dirty="0"/>
            </a:br>
            <a:r>
              <a:rPr lang="en-US" altLang="ko-KR" dirty="0"/>
              <a:t>over the state-of-the-art at that time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C5645B-8266-4115-B106-16FB6ED8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1701" y="3438999"/>
            <a:ext cx="3335036" cy="237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3E0DA-8042-46BC-AF75-B6010B979E14}"/>
              </a:ext>
            </a:extLst>
          </p:cNvPr>
          <p:cNvSpPr txBox="1"/>
          <p:nvPr/>
        </p:nvSpPr>
        <p:spPr>
          <a:xfrm>
            <a:off x="5749762" y="5790780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Dense block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505D5-3AE9-46F5-A6A0-817371387F3D}"/>
              </a:ext>
            </a:extLst>
          </p:cNvPr>
          <p:cNvSpPr txBox="1"/>
          <p:nvPr/>
        </p:nvSpPr>
        <p:spPr>
          <a:xfrm>
            <a:off x="1619672" y="6492127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G. Huang, Z. Liu and L.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” Densely Connected Convolutional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7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Densely Connected Convolutional Networks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[G. Huang et al., 2017] (1/4)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Dense block</a:t>
                </a:r>
              </a:p>
              <a:p>
                <a:pPr lvl="1"/>
                <a:r>
                  <a:rPr lang="en-US" altLang="ko-KR" dirty="0"/>
                  <a:t>Connect all layers directly with each other</a:t>
                </a:r>
              </a:p>
              <a:p>
                <a:pPr lvl="2"/>
                <a:r>
                  <a:rPr lang="en-US" altLang="ko-KR" dirty="0"/>
                  <a:t>preserve the feed-forward nature</a:t>
                </a:r>
              </a:p>
              <a:p>
                <a:pPr lvl="1"/>
                <a:r>
                  <a:rPr lang="en-US" altLang="ko-KR" dirty="0"/>
                  <a:t>Combine features by concatenating </a:t>
                </a:r>
              </a:p>
              <a:p>
                <a:pPr lvl="2"/>
                <a:r>
                  <a:rPr lang="en-US" altLang="ko-KR" dirty="0"/>
                  <a:t>To concatenate features, the sizes of all feature maps should be the same</a:t>
                </a:r>
              </a:p>
              <a:p>
                <a:pPr lvl="2"/>
                <a:r>
                  <a:rPr lang="en-US" altLang="ko-KR" dirty="0"/>
                  <a:t>Contains transition layer consisting of batch normalization, 1x1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conv, 2x2 average pooling</a:t>
                </a:r>
              </a:p>
              <a:p>
                <a:r>
                  <a:rPr lang="en-US" altLang="ko-KR" dirty="0"/>
                  <a:t>Connectivity</a:t>
                </a:r>
              </a:p>
              <a:p>
                <a:pPr lvl="1"/>
                <a:r>
                  <a:rPr lang="en-US" altLang="ko-KR" dirty="0" err="1"/>
                  <a:t>ResNet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ko-KR" dirty="0"/>
                  <a:t> contains convolution layer or pooling, batch normalization,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May impede the information flow in the network</a:t>
                </a:r>
              </a:p>
              <a:p>
                <a:pPr lvl="1"/>
                <a:r>
                  <a:rPr lang="en-US" altLang="ko-KR" dirty="0" err="1"/>
                  <a:t>DenseNet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altLang="ko-KR" dirty="0"/>
                  <a:t> layer receives the feature-maps of all preceding layers</a:t>
                </a:r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BB4E292-14C3-4D00-A5D1-FBCE3792A6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072" y="5085184"/>
            <a:ext cx="8115860" cy="1044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D9698-A36F-4C25-B390-71DE53EC4E15}"/>
              </a:ext>
            </a:extLst>
          </p:cNvPr>
          <p:cNvSpPr txBox="1"/>
          <p:nvPr/>
        </p:nvSpPr>
        <p:spPr>
          <a:xfrm>
            <a:off x="2951820" y="6104670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 with three dense blocks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2F0-53FF-4DEF-9F20-AF23A4315FED}"/>
              </a:ext>
            </a:extLst>
          </p:cNvPr>
          <p:cNvSpPr txBox="1"/>
          <p:nvPr/>
        </p:nvSpPr>
        <p:spPr>
          <a:xfrm>
            <a:off x="1619672" y="6492127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G. Huang, Z. Liu and L.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” Densely Connected Convolutional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Densely Connected Convolutional Networks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[G. Huang et al., 2017] (1/4)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Advantages of </a:t>
                </a:r>
                <a:r>
                  <a:rPr lang="en-US" altLang="ko-KR" dirty="0" err="1"/>
                  <a:t>DenseNet</a:t>
                </a:r>
                <a:r>
                  <a:rPr lang="en-US" altLang="ko-KR" dirty="0"/>
                  <a:t> connectivity</a:t>
                </a:r>
              </a:p>
              <a:p>
                <a:pPr lvl="1"/>
                <a:r>
                  <a:rPr lang="en-US" altLang="ko-KR" dirty="0"/>
                  <a:t>Strong gradient flow</a:t>
                </a:r>
              </a:p>
              <a:p>
                <a:pPr lvl="2"/>
                <a:r>
                  <a:rPr lang="en-US" altLang="ko-KR" dirty="0"/>
                  <a:t>Arrow signal can be easily propagated </a:t>
                </a:r>
              </a:p>
              <a:p>
                <a:pPr lvl="2"/>
                <a:r>
                  <a:rPr lang="en-US" altLang="ko-KR" dirty="0"/>
                  <a:t>Implicit and direct deep supervision</a:t>
                </a:r>
              </a:p>
              <a:p>
                <a:pPr lvl="1"/>
                <a:r>
                  <a:rPr lang="en-US" altLang="ko-KR" dirty="0"/>
                  <a:t>Parameter &amp; computational efficiency </a:t>
                </a:r>
              </a:p>
              <a:p>
                <a:pPr lvl="2"/>
                <a:r>
                  <a:rPr lang="en-US" altLang="ko-KR" dirty="0"/>
                  <a:t>In normal conv </a:t>
                </a:r>
                <a:r>
                  <a:rPr lang="en-US" altLang="ko-KR" dirty="0" err="1"/>
                  <a:t>net,the</a:t>
                </a:r>
                <a:r>
                  <a:rPr lang="en-US" altLang="ko-KR" dirty="0"/>
                  <a:t> number of </a:t>
                </a:r>
                <a:br>
                  <a:rPr lang="en-US" altLang="ko-KR" dirty="0"/>
                </a:br>
                <a:r>
                  <a:rPr lang="en-US" altLang="ko-KR" dirty="0"/>
                  <a:t>parameters is proportional</a:t>
                </a:r>
                <a:br>
                  <a:rPr lang="en-US" altLang="ko-KR" dirty="0"/>
                </a:b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ko-KR" dirty="0"/>
                  <a:t>: layer width)</a:t>
                </a:r>
              </a:p>
              <a:p>
                <a:pPr lvl="2"/>
                <a:r>
                  <a:rPr lang="en-US" altLang="ko-KR" dirty="0"/>
                  <a:t>In </a:t>
                </a:r>
                <a:r>
                  <a:rPr lang="en-US" altLang="ko-KR" dirty="0" err="1"/>
                  <a:t>DenseNet</a:t>
                </a:r>
                <a:r>
                  <a:rPr lang="en-US" altLang="ko-KR" dirty="0"/>
                  <a:t> the number of parameters</a:t>
                </a:r>
                <a:br>
                  <a:rPr lang="en-US" altLang="ko-KR" dirty="0"/>
                </a:br>
                <a:r>
                  <a:rPr lang="en-US" altLang="ko-KR" dirty="0"/>
                  <a:t>is proportional 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ko-KR" altLang="en-US" sz="1600" dirty="0"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growth rate)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ko-KR" dirty="0"/>
                  <a:t>Maintains low complexity features</a:t>
                </a:r>
              </a:p>
              <a:p>
                <a:pPr lvl="2"/>
                <a:r>
                  <a:rPr lang="en-US" altLang="ko-KR" dirty="0"/>
                  <a:t>In standard conv net, classification is done</a:t>
                </a:r>
                <a:br>
                  <a:rPr lang="en-US" altLang="ko-KR" dirty="0"/>
                </a:br>
                <a:r>
                  <a:rPr lang="en-US" altLang="ko-KR" dirty="0"/>
                  <a:t>based on the last layer</a:t>
                </a:r>
              </a:p>
              <a:p>
                <a:pPr lvl="2"/>
                <a:r>
                  <a:rPr lang="en-US" altLang="ko-KR" dirty="0"/>
                  <a:t>However, in </a:t>
                </a:r>
                <a:r>
                  <a:rPr lang="en-US" altLang="ko-KR" dirty="0" err="1"/>
                  <a:t>DenseNet</a:t>
                </a:r>
                <a:r>
                  <a:rPr lang="en-US" altLang="ko-KR" dirty="0"/>
                  <a:t> classifier uses </a:t>
                </a:r>
                <a:br>
                  <a:rPr lang="en-US" altLang="ko-KR" dirty="0"/>
                </a:br>
                <a:r>
                  <a:rPr lang="en-US" altLang="ko-KR" dirty="0"/>
                  <a:t>features of all complexity levels</a:t>
                </a:r>
              </a:p>
              <a:p>
                <a:pPr lvl="2"/>
                <a:r>
                  <a:rPr lang="en-US" altLang="ko-KR" dirty="0"/>
                  <a:t>Uses both complex features and simple</a:t>
                </a:r>
                <a:br>
                  <a:rPr lang="en-US" altLang="ko-KR" dirty="0"/>
                </a:br>
                <a:r>
                  <a:rPr lang="en-US" altLang="ko-KR" dirty="0"/>
                  <a:t>features</a:t>
                </a:r>
              </a:p>
              <a:p>
                <a:pPr lvl="2"/>
                <a:r>
                  <a:rPr lang="en-US" altLang="ko-KR" dirty="0"/>
                  <a:t>Gives smooth decision boundaries and </a:t>
                </a:r>
                <a:br>
                  <a:rPr lang="en-US" altLang="ko-KR" dirty="0"/>
                </a:br>
                <a:r>
                  <a:rPr lang="en-US" altLang="ko-KR" dirty="0"/>
                  <a:t>high generalization performance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C5090438-A988-4B74-975B-91E7545C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EFF1"/>
              </a:clrFrom>
              <a:clrTo>
                <a:srgbClr val="EDEFF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3" b="95025" l="3094" r="99209">
                        <a14:foregroundMark x1="5252" y1="84577" x2="5252" y2="84577"/>
                        <a14:foregroundMark x1="4748" y1="78856" x2="7482" y2="90796"/>
                        <a14:foregroundMark x1="5683" y1="84080" x2="4892" y2="76866"/>
                        <a14:foregroundMark x1="4604" y1="82090" x2="3165" y2="77363"/>
                        <a14:foregroundMark x1="24101" y1="92289" x2="19784" y2="76368"/>
                        <a14:foregroundMark x1="41439" y1="94776" x2="36043" y2="76368"/>
                        <a14:foregroundMark x1="58273" y1="95025" x2="52950" y2="77363"/>
                        <a14:foregroundMark x1="52950" y1="77363" x2="52878" y2="76866"/>
                        <a14:foregroundMark x1="75252" y1="92786" x2="71079" y2="75373"/>
                        <a14:foregroundMark x1="38561" y1="27861" x2="38561" y2="27861"/>
                        <a14:foregroundMark x1="40647" y1="40299" x2="40647" y2="40299"/>
                        <a14:foregroundMark x1="92428" y1="85323" x2="95036" y2="86318"/>
                        <a14:foregroundMark x1="84604" y1="82338" x2="92428" y2="85323"/>
                        <a14:foregroundMark x1="95036" y1="86318" x2="97770" y2="86070"/>
                        <a14:foregroundMark x1="91403" y1="86816" x2="97626" y2="87562"/>
                        <a14:foregroundMark x1="85180" y1="86070" x2="91403" y2="86816"/>
                        <a14:foregroundMark x1="98417" y1="84080" x2="85324" y2="80597"/>
                        <a14:foregroundMark x1="87122" y1="82836" x2="96475" y2="80846"/>
                        <a14:foregroundMark x1="99209" y1="82836" x2="97410" y2="83085"/>
                        <a14:foregroundMark x1="98561" y1="82090" x2="93453" y2="82090"/>
                        <a14:foregroundMark x1="88777" y1="80100" x2="84173" y2="80100"/>
                        <a14:foregroundMark x1="96187" y1="81841" x2="92662" y2="80100"/>
                        <a14:foregroundMark x1="93885" y1="80846" x2="91727" y2="80597"/>
                        <a14:foregroundMark x1="32377" y1="21383" x2="35683" y2="14677"/>
                        <a14:foregroundMark x1="26954" y1="32383" x2="27115" y2="32056"/>
                        <a14:foregroundMark x1="35683" y1="14677" x2="47266" y2="11940"/>
                        <a14:foregroundMark x1="47266" y1="11940" x2="57044" y2="16122"/>
                        <a14:foregroundMark x1="63751" y1="27171" x2="66043" y2="35572"/>
                        <a14:foregroundMark x1="61787" y1="19976" x2="62297" y2="21844"/>
                        <a14:foregroundMark x1="40576" y1="26119" x2="49496" y2="32587"/>
                        <a14:foregroundMark x1="52492" y1="39388" x2="61439" y2="59701"/>
                        <a14:foregroundMark x1="49496" y1="32587" x2="51394" y2="36897"/>
                        <a14:foregroundMark x1="61439" y1="59701" x2="66763" y2="79104"/>
                        <a14:foregroundMark x1="43433" y1="46107" x2="47052" y2="43315"/>
                        <a14:foregroundMark x1="39353" y1="49254" x2="41260" y2="47782"/>
                        <a14:foregroundMark x1="51915" y1="42254" x2="52446" y2="42289"/>
                        <a14:foregroundMark x1="52914" y1="54726" x2="59281" y2="39303"/>
                        <a14:foregroundMark x1="52316" y1="56174" x2="52914" y2="54726"/>
                        <a14:foregroundMark x1="50319" y1="61013" x2="51526" y2="58088"/>
                        <a14:foregroundMark x1="47266" y1="68408" x2="48255" y2="66011"/>
                        <a14:foregroundMark x1="59281" y1="39303" x2="59424" y2="39303"/>
                        <a14:foregroundMark x1="22344" y1="65471" x2="25540" y2="62935"/>
                        <a14:foregroundMark x1="20786" y1="66707" x2="21853" y2="65861"/>
                        <a14:foregroundMark x1="16763" y1="69900" x2="18939" y2="68174"/>
                        <a14:foregroundMark x1="25540" y1="62935" x2="30360" y2="71891"/>
                        <a14:foregroundMark x1="31653" y1="76934" x2="35540" y2="88557"/>
                        <a14:foregroundMark x1="30216" y1="72637" x2="31567" y2="76676"/>
                        <a14:foregroundMark x1="35540" y1="88557" x2="35540" y2="88557"/>
                        <a14:foregroundMark x1="42806" y1="58458" x2="44079" y2="62568"/>
                        <a14:foregroundMark x1="23309" y1="39303" x2="23309" y2="39303"/>
                        <a14:foregroundMark x1="29353" y1="25622" x2="29353" y2="25622"/>
                        <a14:foregroundMark x1="26763" y1="30597" x2="26763" y2="30597"/>
                        <a14:foregroundMark x1="25468" y1="34328" x2="25468" y2="34328"/>
                        <a14:foregroundMark x1="26835" y1="37065" x2="26835" y2="37065"/>
                        <a14:foregroundMark x1="33237" y1="29851" x2="33237" y2="29851"/>
                        <a14:foregroundMark x1="24892" y1="41542" x2="24892" y2="41542"/>
                        <a14:foregroundMark x1="33022" y1="69652" x2="33022" y2="69652"/>
                        <a14:foregroundMark x1="33453" y1="67910" x2="33453" y2="67910"/>
                        <a14:foregroundMark x1="32806" y1="69403" x2="32806" y2="69403"/>
                        <a14:foregroundMark x1="48705" y1="63433" x2="48705" y2="63433"/>
                        <a14:foregroundMark x1="84676" y1="86816" x2="84676" y2="86816"/>
                        <a14:foregroundMark x1="85396" y1="88060" x2="85396" y2="88060"/>
                        <a14:foregroundMark x1="85899" y1="87811" x2="85899" y2="87811"/>
                        <a14:foregroundMark x1="26115" y1="32836" x2="26115" y2="32836"/>
                        <a14:backgroundMark x1="12662" y1="24378" x2="12662" y2="24378"/>
                        <a14:backgroundMark x1="39784" y1="22388" x2="39784" y2="22388"/>
                        <a14:backgroundMark x1="43669" y1="21144" x2="43669" y2="21144"/>
                        <a14:backgroundMark x1="38705" y1="32587" x2="31727" y2="35572"/>
                        <a14:backgroundMark x1="30719" y1="51244" x2="21727" y2="55224"/>
                        <a14:backgroundMark x1="39784" y1="19652" x2="48440" y2="16220"/>
                        <a14:backgroundMark x1="53957" y1="36567" x2="57482" y2="38308"/>
                        <a14:backgroundMark x1="44676" y1="40796" x2="43872" y2="42534"/>
                        <a14:backgroundMark x1="47632" y1="63433" x2="47858" y2="64364"/>
                        <a14:backgroundMark x1="45396" y1="54229" x2="47632" y2="63433"/>
                        <a14:backgroundMark x1="39928" y1="60448" x2="41439" y2="62438"/>
                        <a14:backgroundMark x1="54676" y1="58955" x2="55971" y2="58955"/>
                        <a14:backgroundMark x1="62374" y1="56716" x2="63741" y2="60448"/>
                        <a14:backgroundMark x1="72518" y1="66667" x2="69281" y2="73134"/>
                        <a14:backgroundMark x1="59712" y1="72637" x2="56187" y2="73134"/>
                        <a14:backgroundMark x1="46043" y1="81095" x2="46043" y2="81095"/>
                        <a14:backgroundMark x1="64173" y1="84080" x2="64173" y2="84080"/>
                        <a14:backgroundMark x1="37338" y1="22637" x2="37338" y2="22637"/>
                        <a14:backgroundMark x1="52374" y1="19403" x2="52374" y2="19403"/>
                        <a14:backgroundMark x1="53597" y1="35821" x2="53597" y2="35821"/>
                        <a14:backgroundMark x1="61079" y1="36318" x2="63525" y2="40796"/>
                        <a14:backgroundMark x1="47338" y1="39552" x2="41439" y2="41045"/>
                        <a14:backgroundMark x1="47842" y1="39055" x2="52158" y2="41045"/>
                        <a14:backgroundMark x1="48345" y1="50746" x2="42878" y2="50249"/>
                        <a14:backgroundMark x1="33381" y1="24378" x2="27122" y2="32090"/>
                        <a14:backgroundMark x1="23716" y1="41542" x2="22806" y2="43284"/>
                        <a14:backgroundMark x1="26053" y1="37065" x2="23716" y2="41542"/>
                        <a14:backgroundMark x1="27482" y1="34328" x2="26053" y2="37065"/>
                        <a14:backgroundMark x1="18129" y1="74129" x2="20791" y2="70647"/>
                        <a14:backgroundMark x1="27194" y1="91294" x2="33381" y2="93781"/>
                        <a14:backgroundMark x1="83165" y1="94527" x2="87482" y2="95771"/>
                        <a14:backgroundMark x1="90072" y1="94527" x2="97194" y2="94030"/>
                        <a14:backgroundMark x1="42302" y1="73383" x2="34368" y2="69652"/>
                        <a14:backgroundMark x1="26619" y1="72139" x2="22302" y2="68657"/>
                        <a14:backgroundMark x1="30647" y1="83333" x2="31439" y2="78856"/>
                        <a14:backgroundMark x1="51511" y1="62935" x2="54676" y2="58458"/>
                        <a14:backgroundMark x1="47986" y1="67910" x2="53309" y2="58706"/>
                        <a14:backgroundMark x1="52590" y1="54726" x2="52590" y2="54726"/>
                        <a14:backgroundMark x1="58417" y1="13930" x2="61151" y2="21891"/>
                        <a14:backgroundMark x1="62086" y1="22637" x2="64029" y2="26119"/>
                        <a14:backgroundMark x1="61439" y1="22139" x2="56906" y2="15174"/>
                        <a14:backgroundMark x1="32086" y1="83085" x2="32086" y2="83085"/>
                        <a14:backgroundMark x1="21151" y1="65920" x2="21151" y2="65920"/>
                        <a14:backgroundMark x1="20719" y1="66418" x2="18993" y2="68408"/>
                        <a14:backgroundMark x1="21799" y1="67413" x2="22158" y2="64925"/>
                        <a14:backgroundMark x1="45180" y1="67413" x2="42878" y2="63184"/>
                        <a14:backgroundMark x1="40863" y1="50000" x2="44101" y2="49502"/>
                        <a14:backgroundMark x1="51511" y1="58209" x2="52374" y2="55721"/>
                        <a14:backgroundMark x1="92086" y1="86816" x2="92086" y2="86816"/>
                        <a14:backgroundMark x1="91799" y1="85323" x2="91799" y2="853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6203" y="961148"/>
            <a:ext cx="2987797" cy="864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AE8BEE-F7E1-44C5-9A7E-B1023EA98D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110" y="2133265"/>
            <a:ext cx="2914052" cy="11311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B44430-D820-4CAF-9EF2-5CD7DDFD51A3}"/>
              </a:ext>
            </a:extLst>
          </p:cNvPr>
          <p:cNvSpPr txBox="1"/>
          <p:nvPr/>
        </p:nvSpPr>
        <p:spPr>
          <a:xfrm>
            <a:off x="6286544" y="1777064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Strong gradient flow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F2EEE-49EB-4C0E-9305-AB6AAA71B1E2}"/>
              </a:ext>
            </a:extLst>
          </p:cNvPr>
          <p:cNvSpPr txBox="1"/>
          <p:nvPr/>
        </p:nvSpPr>
        <p:spPr>
          <a:xfrm>
            <a:off x="5403499" y="3170029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 connectivity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CAEF312-05A0-42A5-9647-51C03A08890A}"/>
              </a:ext>
            </a:extLst>
          </p:cNvPr>
          <p:cNvGrpSpPr/>
          <p:nvPr/>
        </p:nvGrpSpPr>
        <p:grpSpPr>
          <a:xfrm>
            <a:off x="5116071" y="3170029"/>
            <a:ext cx="3258790" cy="1519111"/>
            <a:chOff x="4886178" y="3780087"/>
            <a:chExt cx="3364034" cy="159316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C17B5AE-8DF9-4C61-9DC8-2A31F797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D6D6D6"/>
                </a:clrFrom>
                <a:clrTo>
                  <a:srgbClr val="D6D6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1" b="92216" l="5013" r="93233">
                          <a14:foregroundMark x1="79128" y1="34199" x2="90727" y2="68263"/>
                          <a14:foregroundMark x1="92982" y1="41317" x2="92982" y2="64671"/>
                          <a14:foregroundMark x1="92982" y1="64671" x2="92481" y2="65868"/>
                          <a14:foregroundMark x1="78540" y1="13982" x2="78980" y2="14403"/>
                          <a14:backgroundMark x1="12030" y1="61677" x2="12030" y2="61677"/>
                          <a14:backgroundMark x1="60652" y1="55689" x2="60652" y2="55689"/>
                          <a14:backgroundMark x1="62907" y1="55090" x2="62907" y2="55090"/>
                          <a14:backgroundMark x1="64912" y1="55090" x2="64912" y2="55090"/>
                          <a14:backgroundMark x1="61905" y1="55090" x2="61905" y2="55090"/>
                          <a14:backgroundMark x1="61905" y1="55090" x2="65163" y2="55689"/>
                          <a14:backgroundMark x1="74687" y1="72455" x2="74687" y2="72455"/>
                          <a14:backgroundMark x1="73183" y1="73054" x2="74937" y2="80838"/>
                          <a14:backgroundMark x1="77694" y1="66467" x2="80451" y2="71856"/>
                          <a14:backgroundMark x1="80201" y1="76048" x2="80201" y2="76048"/>
                          <a14:backgroundMark x1="78697" y1="17365" x2="78697" y2="17365"/>
                          <a14:backgroundMark x1="78697" y1="17365" x2="78697" y2="21557"/>
                          <a14:backgroundMark x1="7018" y1="62874" x2="15539" y2="88024"/>
                          <a14:backgroundMark x1="15539" y1="88024" x2="13534" y2="81437"/>
                          <a14:backgroundMark x1="7519" y1="63473" x2="12782" y2="72455"/>
                          <a14:backgroundMark x1="12782" y1="72455" x2="14286" y2="73054"/>
                          <a14:backgroundMark x1="4010" y1="34132" x2="28070" y2="92216"/>
                          <a14:backgroundMark x1="59398" y1="76048" x2="56642" y2="52096"/>
                          <a14:backgroundMark x1="56642" y1="52096" x2="62907" y2="71856"/>
                          <a14:backgroundMark x1="62907" y1="71856" x2="64160" y2="82635"/>
                          <a14:backgroundMark x1="69173" y1="82036" x2="70677" y2="77246"/>
                          <a14:backgroundMark x1="77193" y1="74251" x2="74937" y2="65868"/>
                          <a14:backgroundMark x1="74937" y1="65868" x2="82206" y2="78443"/>
                          <a14:backgroundMark x1="82206" y1="78443" x2="80201" y2="76048"/>
                          <a14:backgroundMark x1="79198" y1="73653" x2="75439" y2="66467"/>
                          <a14:backgroundMark x1="72682" y1="72455" x2="70175" y2="77246"/>
                          <a14:backgroundMark x1="69674" y1="76647" x2="69674" y2="76647"/>
                          <a14:backgroundMark x1="69674" y1="76647" x2="69674" y2="76647"/>
                          <a14:backgroundMark x1="78195" y1="21557" x2="78195" y2="21557"/>
                          <a14:backgroundMark x1="80201" y1="25749" x2="92732" y2="22156"/>
                          <a14:backgroundMark x1="92732" y1="22156" x2="79699" y2="17365"/>
                          <a14:backgroundMark x1="74937" y1="19162" x2="78697" y2="13174"/>
                          <a14:backgroundMark x1="78446" y1="14371" x2="76942" y2="28144"/>
                          <a14:backgroundMark x1="77945" y1="25749" x2="79699" y2="15569"/>
                          <a14:backgroundMark x1="62155" y1="47305" x2="49624" y2="56287"/>
                          <a14:backgroundMark x1="49123" y1="56287" x2="65414" y2="53892"/>
                          <a14:backgroundMark x1="65414" y1="53892" x2="48120" y2="52695"/>
                          <a14:backgroundMark x1="46617" y1="52695" x2="53634" y2="67665"/>
                          <a14:backgroundMark x1="53634" y1="67665" x2="55388" y2="66467"/>
                          <a14:backgroundMark x1="67669" y1="50299" x2="67669" y2="50299"/>
                          <a14:backgroundMark x1="67419" y1="51497" x2="64662" y2="57485"/>
                          <a14:backgroundMark x1="66917" y1="50299" x2="65664" y2="56287"/>
                          <a14:backgroundMark x1="68672" y1="50299" x2="69674" y2="50898"/>
                          <a14:backgroundMark x1="70677" y1="46707" x2="68421" y2="49102"/>
                          <a14:backgroundMark x1="55639" y1="66467" x2="56642" y2="70659"/>
                          <a14:backgroundMark x1="55388" y1="68263" x2="55388" y2="68263"/>
                          <a14:backgroundMark x1="68170" y1="52096" x2="68170" y2="52096"/>
                          <a14:backgroundMark x1="68421" y1="44910" x2="67669" y2="52096"/>
                          <a14:backgroundMark x1="67669" y1="51497" x2="69925" y2="556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86178" y="3974878"/>
              <a:ext cx="3147868" cy="131752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681DA-FE62-456A-A8DD-3124BD479FA7}"/>
                </a:ext>
              </a:extLst>
            </p:cNvPr>
            <p:cNvSpPr txBox="1"/>
            <p:nvPr/>
          </p:nvSpPr>
          <p:spPr>
            <a:xfrm>
              <a:off x="5441900" y="5119336"/>
              <a:ext cx="2808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DenseNet</a:t>
              </a:r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connectivity</a:t>
              </a:r>
              <a:endParaRPr lang="ko-KR" alt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45FE9E8-75CF-43E9-AC3C-225E21870E2B}"/>
                </a:ext>
              </a:extLst>
            </p:cNvPr>
            <p:cNvCxnSpPr>
              <a:cxnSpLocks/>
            </p:cNvCxnSpPr>
            <p:nvPr/>
          </p:nvCxnSpPr>
          <p:spPr>
            <a:xfrm>
              <a:off x="5255114" y="4581128"/>
              <a:ext cx="468052" cy="4680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0477672-5B3B-4A4A-AC8B-0C66714E2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110" y="4545125"/>
              <a:ext cx="72008" cy="720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1E965AD-3A8C-4D85-B16B-79B67EE24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422" y="5012251"/>
              <a:ext cx="72008" cy="720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EB5CD17-85C2-4E49-A5A5-AE6FE4BF12F7}"/>
                </a:ext>
              </a:extLst>
            </p:cNvPr>
            <p:cNvCxnSpPr>
              <a:cxnSpLocks/>
            </p:cNvCxnSpPr>
            <p:nvPr/>
          </p:nvCxnSpPr>
          <p:spPr>
            <a:xfrm>
              <a:off x="7307413" y="4818696"/>
              <a:ext cx="104255" cy="134420"/>
            </a:xfrm>
            <a:prstGeom prst="straightConnector1">
              <a:avLst/>
            </a:prstGeom>
            <a:ln w="31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F309A8B-37DC-4042-AA90-C479FF3C6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723" y="4789214"/>
              <a:ext cx="72008" cy="72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F0F275B-0A5B-40A0-AF2D-6ADA22B45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9350" y="4910592"/>
              <a:ext cx="72008" cy="72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0C5069F-52B9-45E3-9F31-E04E273CFED5}"/>
                    </a:ext>
                  </a:extLst>
                </p:cNvPr>
                <p:cNvSpPr txBox="1"/>
                <p:nvPr/>
              </p:nvSpPr>
              <p:spPr>
                <a:xfrm>
                  <a:off x="5051127" y="4771255"/>
                  <a:ext cx="5557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0C5069F-52B9-45E3-9F31-E04E273CF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127" y="4771255"/>
                  <a:ext cx="55572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9E678-7E44-41B4-840A-F45292CF3EDC}"/>
                    </a:ext>
                  </a:extLst>
                </p:cNvPr>
                <p:cNvSpPr txBox="1"/>
                <p:nvPr/>
              </p:nvSpPr>
              <p:spPr>
                <a:xfrm>
                  <a:off x="7025866" y="4847821"/>
                  <a:ext cx="5557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9E678-7E44-41B4-840A-F45292CF3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866" y="4847821"/>
                  <a:ext cx="555722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262B9F-B36F-4C62-85D8-B9A5ED97E590}"/>
                </a:ext>
              </a:extLst>
            </p:cNvPr>
            <p:cNvSpPr txBox="1"/>
            <p:nvPr/>
          </p:nvSpPr>
          <p:spPr>
            <a:xfrm>
              <a:off x="5189095" y="3780087"/>
              <a:ext cx="70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1F1CBE-D94B-463B-8505-CEE880BC4FCE}"/>
                </a:ext>
              </a:extLst>
            </p:cNvPr>
            <p:cNvSpPr txBox="1"/>
            <p:nvPr/>
          </p:nvSpPr>
          <p:spPr>
            <a:xfrm>
              <a:off x="7238937" y="4113143"/>
              <a:ext cx="70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40D1B32-6787-43A0-8D9E-70B304C8503C}"/>
                </a:ext>
              </a:extLst>
            </p:cNvPr>
            <p:cNvCxnSpPr/>
            <p:nvPr/>
          </p:nvCxnSpPr>
          <p:spPr>
            <a:xfrm>
              <a:off x="6417504" y="4545125"/>
              <a:ext cx="7032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F9B832-C264-4A37-B375-4CD58843F542}"/>
                    </a:ext>
                  </a:extLst>
                </p:cNvPr>
                <p:cNvSpPr txBox="1"/>
                <p:nvPr/>
              </p:nvSpPr>
              <p:spPr>
                <a:xfrm>
                  <a:off x="6529794" y="4517050"/>
                  <a:ext cx="5557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F9B832-C264-4A37-B375-4CD58843F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794" y="4517050"/>
                  <a:ext cx="555722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2BEC399-C778-4056-99FA-786F77BEFF49}"/>
              </a:ext>
            </a:extLst>
          </p:cNvPr>
          <p:cNvGrpSpPr/>
          <p:nvPr/>
        </p:nvGrpSpPr>
        <p:grpSpPr>
          <a:xfrm>
            <a:off x="8013082" y="2560397"/>
            <a:ext cx="1277808" cy="1720654"/>
            <a:chOff x="8034046" y="3071411"/>
            <a:chExt cx="1277808" cy="1720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882DEF6-A542-4110-8F81-572E7FF5CF96}"/>
                    </a:ext>
                  </a:extLst>
                </p:cNvPr>
                <p:cNvSpPr txBox="1"/>
                <p:nvPr/>
              </p:nvSpPr>
              <p:spPr>
                <a:xfrm>
                  <a:off x="8068619" y="3071411"/>
                  <a:ext cx="1243235" cy="276999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882DEF6-A542-4110-8F81-572E7FF5C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619" y="3071411"/>
                  <a:ext cx="124323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A5D237D-DF5F-4801-BBCF-9FA1D6DFB50F}"/>
                </a:ext>
              </a:extLst>
            </p:cNvPr>
            <p:cNvSpPr/>
            <p:nvPr/>
          </p:nvSpPr>
          <p:spPr>
            <a:xfrm>
              <a:off x="8254368" y="3076799"/>
              <a:ext cx="781594" cy="293809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E76423-472E-46EC-B856-211910A99A50}"/>
                    </a:ext>
                  </a:extLst>
                </p:cNvPr>
                <p:cNvSpPr txBox="1"/>
                <p:nvPr/>
              </p:nvSpPr>
              <p:spPr>
                <a:xfrm>
                  <a:off x="8034046" y="4515282"/>
                  <a:ext cx="1243235" cy="261610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E76423-472E-46EC-B856-211910A99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046" y="4515282"/>
                  <a:ext cx="1243235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93D8A4B-B16C-4802-BD17-84EE2F5D207E}"/>
                </a:ext>
              </a:extLst>
            </p:cNvPr>
            <p:cNvSpPr/>
            <p:nvPr/>
          </p:nvSpPr>
          <p:spPr>
            <a:xfrm>
              <a:off x="8254368" y="4498256"/>
              <a:ext cx="781594" cy="293809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7E40187-77AD-488B-8C4D-A60243DD41BA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8645165" y="3370608"/>
              <a:ext cx="0" cy="11276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9159DC6-29A0-432F-9AE3-BD1A155E7F42}"/>
                    </a:ext>
                  </a:extLst>
                </p:cNvPr>
                <p:cNvSpPr txBox="1"/>
                <p:nvPr/>
              </p:nvSpPr>
              <p:spPr>
                <a:xfrm>
                  <a:off x="8150593" y="3760672"/>
                  <a:ext cx="5950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≪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9159DC6-29A0-432F-9AE3-BD1A155E7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593" y="3760672"/>
                  <a:ext cx="59501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6A7EFFA-253C-476C-8E42-627250E7DB2A}"/>
              </a:ext>
            </a:extLst>
          </p:cNvPr>
          <p:cNvSpPr txBox="1"/>
          <p:nvPr/>
        </p:nvSpPr>
        <p:spPr>
          <a:xfrm>
            <a:off x="7124956" y="4444880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Number of parameters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 descr="텍스트, 하늘, 실외, 전자이(가) 표시된 사진&#10;&#10;자동 생성된 설명">
            <a:extLst>
              <a:ext uri="{FF2B5EF4-FFF2-40B4-BE49-F238E27FC236}">
                <a16:creationId xmlns:a16="http://schemas.microsoft.com/office/drawing/2014/main" id="{155ECD47-606C-421B-8BB2-5CDC1FEBC08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110" y="4815653"/>
            <a:ext cx="2609720" cy="910912"/>
          </a:xfrm>
          <a:prstGeom prst="rect">
            <a:avLst/>
          </a:prstGeom>
        </p:spPr>
      </p:pic>
      <p:pic>
        <p:nvPicPr>
          <p:cNvPr id="64" name="그림 63" descr="텍스트이(가) 표시된 사진&#10;&#10;자동 생성된 설명">
            <a:extLst>
              <a:ext uri="{FF2B5EF4-FFF2-40B4-BE49-F238E27FC236}">
                <a16:creationId xmlns:a16="http://schemas.microsoft.com/office/drawing/2014/main" id="{B089E4BA-4188-4609-88F1-F3DF5277697E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9FEFA"/>
              </a:clrFrom>
              <a:clrTo>
                <a:srgbClr val="F9FE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8830" y="4815560"/>
            <a:ext cx="1252389" cy="116809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5E99B228-64A3-4808-AE66-7E8C2B3813E7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D0D3D3"/>
              </a:clrFrom>
              <a:clrTo>
                <a:srgbClr val="D0D3D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216" b="89691" l="4407" r="96949">
                        <a14:foregroundMark x1="4407" y1="41237" x2="4407" y2="41237"/>
                        <a14:foregroundMark x1="91695" y1="51546" x2="91695" y2="51546"/>
                        <a14:foregroundMark x1="96949" y1="51546" x2="96949" y2="51546"/>
                        <a14:foregroundMark x1="7288" y1="52577" x2="7288" y2="52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9958" y="5698794"/>
            <a:ext cx="2421894" cy="39817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266FB46-1FB1-4B4B-8BF9-CE6037392B18}"/>
              </a:ext>
            </a:extLst>
          </p:cNvPr>
          <p:cNvSpPr txBox="1"/>
          <p:nvPr/>
        </p:nvSpPr>
        <p:spPr>
          <a:xfrm>
            <a:off x="6018953" y="6006703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Use features of all complexity levels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DC402-DC1B-4585-BC7D-F5EBB2242CE2}"/>
              </a:ext>
            </a:extLst>
          </p:cNvPr>
          <p:cNvSpPr txBox="1"/>
          <p:nvPr/>
        </p:nvSpPr>
        <p:spPr>
          <a:xfrm>
            <a:off x="1619672" y="6492127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G. Huang, Z. Liu and L.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” Densely Connected Convolutional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0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Densely Connected Convolutional Networks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HY견고딕" pitchFamily="18" charset="-127"/>
                <a:cs typeface="+mj-cs"/>
              </a:rPr>
              <a:t>[G. Huang et al., 2017] (1/4)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Results on CIFAR-10</a:t>
                </a:r>
              </a:p>
              <a:p>
                <a:pPr lvl="1"/>
                <a:r>
                  <a:rPr lang="en-US" altLang="ko-KR" dirty="0"/>
                  <a:t>With data augmentation</a:t>
                </a:r>
              </a:p>
              <a:p>
                <a:pPr lvl="2"/>
                <a:r>
                  <a:rPr lang="en-US" altLang="ko-KR" dirty="0" err="1"/>
                  <a:t>DenseNet</a:t>
                </a:r>
                <a:r>
                  <a:rPr lang="en-US" altLang="ko-KR" dirty="0"/>
                  <a:t> with much less parameters (0.8M)</a:t>
                </a:r>
                <a:br>
                  <a:rPr lang="en-US" altLang="ko-KR" dirty="0"/>
                </a:br>
                <a:r>
                  <a:rPr lang="en-US" altLang="ko-KR" dirty="0"/>
                  <a:t>shows similar performance to </a:t>
                </a:r>
                <a:r>
                  <a:rPr lang="en-US" altLang="ko-KR" dirty="0" err="1"/>
                  <a:t>ResNet</a:t>
                </a:r>
                <a:r>
                  <a:rPr lang="en-US" altLang="ko-KR" dirty="0"/>
                  <a:t> with </a:t>
                </a:r>
                <a:br>
                  <a:rPr lang="en-US" altLang="ko-KR" dirty="0"/>
                </a:br>
                <a:r>
                  <a:rPr lang="en-US" altLang="ko-KR" dirty="0"/>
                  <a:t>10.2M parameters</a:t>
                </a:r>
              </a:p>
              <a:p>
                <a:pPr lvl="1"/>
                <a:r>
                  <a:rPr lang="en-US" altLang="ko-KR" dirty="0"/>
                  <a:t>Without data augmentation</a:t>
                </a:r>
              </a:p>
              <a:p>
                <a:pPr lvl="2"/>
                <a:r>
                  <a:rPr lang="en-US" altLang="ko-KR" dirty="0" err="1"/>
                  <a:t>DenseNet</a:t>
                </a:r>
                <a:r>
                  <a:rPr lang="en-US" altLang="ko-KR" dirty="0"/>
                  <a:t> shows significantly lower test</a:t>
                </a:r>
                <a:br>
                  <a:rPr lang="en-US" altLang="ko-KR" dirty="0"/>
                </a:br>
                <a:r>
                  <a:rPr lang="en-US" altLang="ko-KR" dirty="0"/>
                  <a:t>error than </a:t>
                </a:r>
                <a:r>
                  <a:rPr lang="en-US" altLang="ko-KR" dirty="0" err="1"/>
                  <a:t>ResNet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Much better performance than previous SOTA</a:t>
                </a:r>
              </a:p>
              <a:p>
                <a:r>
                  <a:rPr lang="en-US" altLang="ko-KR" dirty="0"/>
                  <a:t>Results on ImageNet</a:t>
                </a:r>
              </a:p>
              <a:p>
                <a:pPr lvl="1"/>
                <a:r>
                  <a:rPr lang="en-US" altLang="ko-KR" dirty="0" err="1"/>
                  <a:t>DenseNet</a:t>
                </a:r>
                <a:r>
                  <a:rPr lang="en-US" altLang="ko-KR" dirty="0"/>
                  <a:t>-BC refers to </a:t>
                </a:r>
                <a:r>
                  <a:rPr lang="en-US" altLang="ko-KR" dirty="0" err="1"/>
                  <a:t>DenseNet</a:t>
                </a:r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dirty="0"/>
                  <a:t>: # channels in transition layer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# output channel </a:t>
                </a:r>
              </a:p>
              <a:p>
                <a:pPr lvl="1"/>
                <a:r>
                  <a:rPr lang="en-US" altLang="ko-KR" dirty="0"/>
                  <a:t>At the same level of test error, </a:t>
                </a:r>
                <a:r>
                  <a:rPr lang="en-US" altLang="ko-KR" dirty="0" err="1"/>
                  <a:t>DenseNet</a:t>
                </a:r>
                <a:r>
                  <a:rPr lang="en-US" altLang="ko-KR" dirty="0"/>
                  <a:t>-BC</a:t>
                </a:r>
                <a:br>
                  <a:rPr lang="en-US" altLang="ko-KR" dirty="0"/>
                </a:br>
                <a:r>
                  <a:rPr lang="en-US" altLang="ko-KR" dirty="0"/>
                  <a:t>shows three times less parameters than</a:t>
                </a:r>
                <a:br>
                  <a:rPr lang="en-US" altLang="ko-KR" dirty="0"/>
                </a:br>
                <a:r>
                  <a:rPr lang="en-US" altLang="ko-KR" dirty="0"/>
                  <a:t>those of </a:t>
                </a:r>
                <a:r>
                  <a:rPr lang="en-US" altLang="ko-KR" dirty="0" err="1"/>
                  <a:t>ResNet</a:t>
                </a:r>
                <a:r>
                  <a:rPr lang="en-US" altLang="ko-KR" dirty="0"/>
                  <a:t> </a:t>
                </a:r>
              </a:p>
              <a:p>
                <a:pPr marL="457200" lvl="1" indent="0">
                  <a:buNone/>
                </a:pPr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5DACC63-28A9-4F1C-86F4-18911E9137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r="456"/>
          <a:stretch/>
        </p:blipFill>
        <p:spPr>
          <a:xfrm>
            <a:off x="5328084" y="1234748"/>
            <a:ext cx="3715317" cy="194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F1969-EB30-4E3A-B40F-C78F0A2588A8}"/>
              </a:ext>
            </a:extLst>
          </p:cNvPr>
          <p:cNvSpPr txBox="1"/>
          <p:nvPr/>
        </p:nvSpPr>
        <p:spPr>
          <a:xfrm>
            <a:off x="5870837" y="3224068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Results on CIFAR-10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D0832-E6A2-4D25-85FB-E72EEFC94A23}"/>
              </a:ext>
            </a:extLst>
          </p:cNvPr>
          <p:cNvSpPr txBox="1"/>
          <p:nvPr/>
        </p:nvSpPr>
        <p:spPr>
          <a:xfrm>
            <a:off x="5539308" y="5738239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Results on ImageNet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7878A9-98CD-48E8-A8BB-A42FF82E5E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0165" y="3517958"/>
            <a:ext cx="2877455" cy="2264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AD17AC-A02B-4D23-B7D8-B91AA2B17378}"/>
              </a:ext>
            </a:extLst>
          </p:cNvPr>
          <p:cNvSpPr txBox="1"/>
          <p:nvPr/>
        </p:nvSpPr>
        <p:spPr>
          <a:xfrm>
            <a:off x="1619672" y="6492127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G. Huang, Z. Liu and L.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” Densely Connected Convolutional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CVPR,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56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1173</Words>
  <Application>Microsoft Office PowerPoint</Application>
  <PresentationFormat>화면 슬라이드 쇼(4:3)</PresentationFormat>
  <Paragraphs>166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ResNet DenseNet</vt:lpstr>
      <vt:lpstr>Deep Residual Learning for Image Recognition  [K. He et al., 2016] (1/4)</vt:lpstr>
      <vt:lpstr>Deep Residual Learning for Image Recognition  [K. He et al., 2016] (1/4)</vt:lpstr>
      <vt:lpstr>Deep Residual Learning for Image Recognition  [K. He et al., 2016] (1/4)</vt:lpstr>
      <vt:lpstr>Deep Residual Learning for Image Recognition  [K. He et al., 2016] (1/4)</vt:lpstr>
      <vt:lpstr>Densely Connected Convolutional Networks [G. Huang et al., 2017] (1/4)</vt:lpstr>
      <vt:lpstr>Densely Connected Convolutional Networks [G. Huang et al., 2017] (1/4)</vt:lpstr>
      <vt:lpstr>Densely Connected Convolutional Networks [G. Huang et al., 2017] (1/4)</vt:lpstr>
      <vt:lpstr>Densely Connected Convolutional Networks [G. Huang et al., 2017] (1/4)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JiwonYang</cp:lastModifiedBy>
  <cp:revision>393</cp:revision>
  <cp:lastPrinted>2019-01-09T04:55:21Z</cp:lastPrinted>
  <dcterms:created xsi:type="dcterms:W3CDTF">2014-03-28T01:54:29Z</dcterms:created>
  <dcterms:modified xsi:type="dcterms:W3CDTF">2021-08-02T14:34:26Z</dcterms:modified>
</cp:coreProperties>
</file>