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sldIdLst>
    <p:sldId id="256" r:id="rId2"/>
    <p:sldId id="298" r:id="rId3"/>
    <p:sldId id="299" r:id="rId4"/>
    <p:sldId id="307" r:id="rId5"/>
    <p:sldId id="308" r:id="rId6"/>
    <p:sldId id="302" r:id="rId7"/>
    <p:sldId id="300" r:id="rId8"/>
    <p:sldId id="304" r:id="rId9"/>
    <p:sldId id="305" r:id="rId10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" initials="K" lastIdx="1" clrIdx="0">
    <p:extLst>
      <p:ext uri="{19B8F6BF-5375-455C-9EA6-DF929625EA0E}">
        <p15:presenceInfo xmlns:p15="http://schemas.microsoft.com/office/powerpoint/2012/main" userId="K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00FF"/>
    <a:srgbClr val="DB4437"/>
    <a:srgbClr val="FFBAB7"/>
    <a:srgbClr val="FFC3C0"/>
    <a:srgbClr val="F4B400"/>
    <a:srgbClr val="0F9D58"/>
    <a:srgbClr val="4285F4"/>
    <a:srgbClr val="FDFDFD"/>
    <a:srgbClr val="FF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4" autoAdjust="0"/>
    <p:restoredTop sz="81851" autoAdjust="0"/>
  </p:normalViewPr>
  <p:slideViewPr>
    <p:cSldViewPr>
      <p:cViewPr varScale="1">
        <p:scale>
          <a:sx n="86" d="100"/>
          <a:sy n="86" d="100"/>
        </p:scale>
        <p:origin x="2544" y="90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198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1" tIns="45865" rIns="91731" bIns="45865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5"/>
          </a:xfrm>
          <a:prstGeom prst="rect">
            <a:avLst/>
          </a:prstGeom>
        </p:spPr>
        <p:txBody>
          <a:bodyPr vert="horz" lIns="91731" tIns="45865" rIns="91731" bIns="45865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3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7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96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6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59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5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20057" y="6428421"/>
            <a:ext cx="302577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</a:t>
            </a: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Deep Networks - </a:t>
            </a:r>
            <a:r>
              <a:rPr lang="en-US" altLang="ko-KR" sz="2800" dirty="0" err="1"/>
              <a:t>VGGNet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GoogLeNet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/>
              <a:t>Ji-Sang Hwang, Aug 3,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r>
              <a:rPr lang="en-US" altLang="ko-KR" dirty="0"/>
              <a:t> &amp; </a:t>
            </a:r>
            <a:r>
              <a:rPr lang="en-US" altLang="ko-KR" dirty="0" err="1"/>
              <a:t>GoogLeNet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Improvement in object classification and detection capabilities with deep learning and convolutional networks (</a:t>
            </a:r>
            <a:r>
              <a:rPr lang="en-US" altLang="ko-KR" dirty="0" err="1">
                <a:ea typeface="Cambria Math" panose="02040503050406030204" pitchFamily="18" charset="0"/>
              </a:rPr>
              <a:t>ConvNets</a:t>
            </a:r>
            <a:r>
              <a:rPr lang="en-US" altLang="ko-KR" dirty="0">
                <a:ea typeface="Cambria Math" panose="02040503050406030204" pitchFamily="18" charset="0"/>
              </a:rPr>
              <a:t>)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Progress is a consequence of new ideas, algorithms and improved network architectures</a:t>
            </a:r>
          </a:p>
          <a:p>
            <a:r>
              <a:rPr lang="en-US" altLang="ko-KR" dirty="0">
                <a:ea typeface="Cambria Math" panose="02040503050406030204" pitchFamily="18" charset="0"/>
              </a:rPr>
              <a:t>Discussion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Receptive smaller window size and smaller stride of the first convolutional layer [</a:t>
            </a:r>
            <a:r>
              <a:rPr lang="en-US" altLang="ko-KR" sz="1400" i="1" dirty="0" err="1">
                <a:ea typeface="Cambria Math" panose="02040503050406030204" pitchFamily="18" charset="0"/>
              </a:rPr>
              <a:t>Zeiler</a:t>
            </a:r>
            <a:r>
              <a:rPr lang="en-US" altLang="ko-KR" sz="1400" i="1" dirty="0">
                <a:ea typeface="Cambria Math" panose="02040503050406030204" pitchFamily="18" charset="0"/>
              </a:rPr>
              <a:t> &amp; Fergus, </a:t>
            </a:r>
            <a:r>
              <a:rPr lang="en-US" altLang="ko-KR" sz="1400" dirty="0">
                <a:ea typeface="Cambria Math" panose="02040503050406030204" pitchFamily="18" charset="0"/>
              </a:rPr>
              <a:t>2013</a:t>
            </a:r>
            <a:r>
              <a:rPr lang="en-US" altLang="ko-KR" sz="1400" i="1" dirty="0">
                <a:ea typeface="Cambria Math" panose="02040503050406030204" pitchFamily="18" charset="0"/>
              </a:rPr>
              <a:t>; </a:t>
            </a:r>
            <a:r>
              <a:rPr lang="en-US" altLang="ko-KR" sz="1400" i="1" dirty="0" err="1">
                <a:ea typeface="Cambria Math" panose="02040503050406030204" pitchFamily="18" charset="0"/>
              </a:rPr>
              <a:t>Sermanet</a:t>
            </a:r>
            <a:r>
              <a:rPr lang="en-US" altLang="ko-KR" sz="1400" i="1" dirty="0">
                <a:ea typeface="Cambria Math" panose="02040503050406030204" pitchFamily="18" charset="0"/>
              </a:rPr>
              <a:t> et al., </a:t>
            </a:r>
            <a:r>
              <a:rPr lang="en-US" altLang="ko-KR" sz="1400" dirty="0">
                <a:ea typeface="Cambria Math" panose="02040503050406030204" pitchFamily="18" charset="0"/>
              </a:rPr>
              <a:t>2014</a:t>
            </a:r>
            <a:r>
              <a:rPr lang="en-US" altLang="ko-KR" dirty="0">
                <a:ea typeface="Cambria Math" panose="02040503050406030204" pitchFamily="18" charset="0"/>
              </a:rPr>
              <a:t>]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Training and testing networks densely over the whole image and over multiple scales [</a:t>
            </a:r>
            <a:r>
              <a:rPr lang="en-US" altLang="ko-KR" sz="1400" i="1" dirty="0" err="1">
                <a:ea typeface="Cambria Math" panose="02040503050406030204" pitchFamily="18" charset="0"/>
              </a:rPr>
              <a:t>Sermanet</a:t>
            </a:r>
            <a:r>
              <a:rPr lang="en-US" altLang="ko-KR" sz="1400" i="1" dirty="0">
                <a:ea typeface="Cambria Math" panose="02040503050406030204" pitchFamily="18" charset="0"/>
              </a:rPr>
              <a:t> et al., </a:t>
            </a:r>
            <a:r>
              <a:rPr lang="en-US" altLang="ko-KR" sz="1400" dirty="0">
                <a:ea typeface="Cambria Math" panose="02040503050406030204" pitchFamily="18" charset="0"/>
              </a:rPr>
              <a:t>2014</a:t>
            </a:r>
            <a:r>
              <a:rPr lang="en-US" altLang="ko-KR" sz="1400" i="1" dirty="0">
                <a:ea typeface="Cambria Math" panose="02040503050406030204" pitchFamily="18" charset="0"/>
              </a:rPr>
              <a:t>; Howard, </a:t>
            </a:r>
            <a:r>
              <a:rPr lang="en-US" altLang="ko-KR" sz="1400" dirty="0">
                <a:ea typeface="Cambria Math" panose="02040503050406030204" pitchFamily="18" charset="0"/>
              </a:rPr>
              <a:t>2014</a:t>
            </a:r>
            <a:r>
              <a:rPr lang="en-US" altLang="ko-KR" dirty="0">
                <a:ea typeface="Cambria Math" panose="02040503050406030204" pitchFamily="18" charset="0"/>
              </a:rPr>
              <a:t>]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These papers,</a:t>
            </a:r>
          </a:p>
          <a:p>
            <a:pPr lvl="2"/>
            <a:r>
              <a:rPr lang="en-US" altLang="ko-KR" dirty="0">
                <a:ea typeface="Cambria Math" panose="02040503050406030204" pitchFamily="18" charset="0"/>
              </a:rPr>
              <a:t>Address another important aspect of</a:t>
            </a:r>
          </a:p>
          <a:p>
            <a:pPr marL="914400" lvl="2" indent="0">
              <a:buNone/>
            </a:pPr>
            <a:r>
              <a:rPr lang="en-US" altLang="ko-KR" dirty="0">
                <a:ea typeface="Cambria Math" panose="02040503050406030204" pitchFamily="18" charset="0"/>
              </a:rPr>
              <a:t>     </a:t>
            </a:r>
            <a:r>
              <a:rPr lang="en-US" altLang="ko-KR" dirty="0" err="1">
                <a:ea typeface="Cambria Math" panose="02040503050406030204" pitchFamily="18" charset="0"/>
              </a:rPr>
              <a:t>ConvNet</a:t>
            </a:r>
            <a:r>
              <a:rPr lang="en-US" altLang="ko-KR" dirty="0">
                <a:ea typeface="Cambria Math" panose="02040503050406030204" pitchFamily="18" charset="0"/>
              </a:rPr>
              <a:t> architecture design</a:t>
            </a:r>
          </a:p>
          <a:p>
            <a:pPr lvl="2"/>
            <a:r>
              <a:rPr lang="en-US" altLang="ko-KR" dirty="0">
                <a:ea typeface="Cambria Math" panose="02040503050406030204" pitchFamily="18" charset="0"/>
              </a:rPr>
              <a:t>Deep / Depth</a:t>
            </a:r>
          </a:p>
          <a:p>
            <a:pPr lvl="3"/>
            <a:r>
              <a:rPr lang="en-US" altLang="ko-KR" dirty="0">
                <a:ea typeface="Cambria Math" panose="02040503050406030204" pitchFamily="18" charset="0"/>
              </a:rPr>
              <a:t>Increased network depth</a:t>
            </a:r>
          </a:p>
          <a:p>
            <a:pPr lvl="3"/>
            <a:r>
              <a:rPr lang="en-US" altLang="ko-KR" dirty="0">
                <a:ea typeface="Cambria Math" panose="02040503050406030204" pitchFamily="18" charset="0"/>
              </a:rPr>
              <a:t>A new level of organization in the</a:t>
            </a:r>
          </a:p>
          <a:p>
            <a:pPr marL="1371600" lvl="3" indent="0">
              <a:buNone/>
            </a:pPr>
            <a:r>
              <a:rPr lang="en-US" altLang="ko-KR" dirty="0">
                <a:ea typeface="Cambria Math" panose="02040503050406030204" pitchFamily="18" charset="0"/>
              </a:rPr>
              <a:t>     form of the “Inception module”</a:t>
            </a:r>
          </a:p>
          <a:p>
            <a:pPr lvl="2"/>
            <a:endParaRPr lang="en-US" altLang="ko-KR" dirty="0">
              <a:ea typeface="Cambria Math" panose="02040503050406030204" pitchFamily="18" charset="0"/>
            </a:endParaRPr>
          </a:p>
        </p:txBody>
      </p:sp>
      <p:pic>
        <p:nvPicPr>
          <p:cNvPr id="12" name="Picture 4" descr="Inception Deeper GIF - Inception Deeper GoDeeper GIFs">
            <a:extLst>
              <a:ext uri="{FF2B5EF4-FFF2-40B4-BE49-F238E27FC236}">
                <a16:creationId xmlns:a16="http://schemas.microsoft.com/office/drawing/2014/main" id="{E9017FB4-DFD0-4049-9467-B21B7BED55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55867"/>
            <a:ext cx="3627326" cy="20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A3E57C-248B-4E10-9E95-2E27B187876B}"/>
              </a:ext>
            </a:extLst>
          </p:cNvPr>
          <p:cNvSpPr txBox="1"/>
          <p:nvPr/>
        </p:nvSpPr>
        <p:spPr>
          <a:xfrm>
            <a:off x="6199886" y="6005158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Meme of the Inception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9257F-D1B0-48E8-9AAC-BBD11B72D204}"/>
              </a:ext>
            </a:extLst>
          </p:cNvPr>
          <p:cNvSpPr txBox="1"/>
          <p:nvPr/>
        </p:nvSpPr>
        <p:spPr>
          <a:xfrm>
            <a:off x="1059736" y="6378892"/>
            <a:ext cx="60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0" lang="en-US" altLang="ko-KR" sz="8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Zeiler</a:t>
            </a:r>
            <a:r>
              <a:rPr kumimoji="0" lang="en-US" altLang="ko-KR" sz="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M. D. and Fergus, R. “Visualizing and understanding convolutional networks”, </a:t>
            </a:r>
            <a:r>
              <a:rPr kumimoji="0" lang="en-US" altLang="ko-KR" sz="800" b="1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ECCV</a:t>
            </a:r>
            <a:r>
              <a:rPr kumimoji="0" lang="en-US" altLang="ko-KR" sz="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2014.</a:t>
            </a:r>
          </a:p>
          <a:p>
            <a:pPr lvl="1"/>
            <a:r>
              <a:rPr kumimoji="0" lang="en-US" altLang="ko-KR" sz="8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Sermanet</a:t>
            </a:r>
            <a:r>
              <a:rPr kumimoji="0" lang="en-US" altLang="ko-KR" sz="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P., Eigen, D., Zhang, X., Mathieu, M., Fergus, R., and </a:t>
            </a:r>
            <a:r>
              <a:rPr kumimoji="0" lang="en-US" altLang="ko-KR" sz="8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LeCun</a:t>
            </a:r>
            <a:r>
              <a:rPr kumimoji="0" lang="en-US" altLang="ko-KR" sz="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Y. “</a:t>
            </a:r>
            <a:r>
              <a:rPr kumimoji="0" lang="en-US" altLang="ko-KR" sz="8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OverFeat</a:t>
            </a:r>
            <a:r>
              <a:rPr kumimoji="0" lang="en-US" altLang="ko-KR" sz="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: Integrated Recognition,</a:t>
            </a:r>
          </a:p>
          <a:p>
            <a:pPr lvl="1"/>
            <a:r>
              <a:rPr kumimoji="0" lang="en-US" altLang="ko-KR" sz="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Localization and Detection using Convolutional Networks”,</a:t>
            </a:r>
            <a:r>
              <a:rPr kumimoji="0" lang="en-US" altLang="ko-KR" sz="800" b="1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ICLR</a:t>
            </a:r>
            <a:r>
              <a:rPr kumimoji="0" lang="en-US" altLang="ko-KR" sz="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2014.</a:t>
            </a:r>
          </a:p>
        </p:txBody>
      </p:sp>
    </p:spTree>
    <p:extLst>
      <p:ext uri="{BB962C8B-B14F-4D97-AF65-F5344CB8AC3E}">
        <p14:creationId xmlns:p14="http://schemas.microsoft.com/office/powerpoint/2010/main" val="14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Contributions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LeNet-5 [</a:t>
                </a:r>
                <a:r>
                  <a:rPr lang="en-US" altLang="ko-KR" sz="1400" i="1" dirty="0" err="1">
                    <a:ea typeface="Cambria Math" panose="02040503050406030204" pitchFamily="18" charset="0"/>
                  </a:rPr>
                  <a:t>LeCun</a:t>
                </a:r>
                <a:r>
                  <a:rPr lang="en-US" altLang="ko-KR" sz="1400" i="1" dirty="0">
                    <a:ea typeface="Cambria Math" panose="02040503050406030204" pitchFamily="18" charset="0"/>
                  </a:rPr>
                  <a:t> et al., 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1989</a:t>
                </a:r>
                <a:r>
                  <a:rPr lang="en-US" altLang="ko-KR" dirty="0">
                    <a:ea typeface="Cambria Math" panose="02040503050406030204" pitchFamily="18" charset="0"/>
                  </a:rPr>
                  <a:t>]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Standard structure of Convolution Neural Networks (CNN)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Stacked convolution layers (optionally followed by contrast normalization and max-pooling)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One or more fully-connected layers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For large datasets,</a:t>
                </a: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Increase the number of layers</a:t>
                </a: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Increase layer size</a:t>
                </a: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Using dropout to address overfitting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Network-in-Network</a:t>
                </a:r>
                <a:r>
                  <a:rPr lang="ko-KR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ea typeface="Cambria Math" panose="02040503050406030204" pitchFamily="18" charset="0"/>
                  </a:rPr>
                  <a:t>[</a:t>
                </a:r>
                <a:r>
                  <a:rPr lang="en-US" altLang="ko-KR" sz="1400" i="1" dirty="0">
                    <a:ea typeface="Cambria Math" panose="02040503050406030204" pitchFamily="18" charset="0"/>
                  </a:rPr>
                  <a:t>Lin et al., 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2013</a:t>
                </a:r>
                <a:r>
                  <a:rPr lang="en-US" altLang="ko-KR" dirty="0">
                    <a:ea typeface="Cambria Math" panose="02040503050406030204" pitchFamily="18" charset="0"/>
                  </a:rPr>
                  <a:t>]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Increase the representational power of neural networks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Add Additional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convolutional layers to the network for increasing its depth and adding non-linearity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Regions with Convolution Neural Networks (R-CNN) [</a:t>
                </a:r>
                <a:r>
                  <a:rPr lang="en-US" altLang="ko-KR" sz="1400" i="1" dirty="0" err="1">
                    <a:ea typeface="Cambria Math" panose="02040503050406030204" pitchFamily="18" charset="0"/>
                  </a:rPr>
                  <a:t>Girshick</a:t>
                </a:r>
                <a:r>
                  <a:rPr lang="en-US" altLang="ko-KR" sz="1400" i="1" dirty="0">
                    <a:ea typeface="Cambria Math" panose="02040503050406030204" pitchFamily="18" charset="0"/>
                  </a:rPr>
                  <a:t> et al., 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2014</a:t>
                </a:r>
                <a:r>
                  <a:rPr lang="en-US" altLang="ko-KR" dirty="0">
                    <a:ea typeface="Cambria Math" panose="02040503050406030204" pitchFamily="18" charset="0"/>
                  </a:rPr>
                  <a:t>]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Utilizing low-level cues in order to generate object location proposals in a category-agnostic fashion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Using CNN classifiers to identify object categories at those location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Key Deep Learning Architectures: LeNet-5 | by Max Pechyonkin | Medium">
            <a:extLst>
              <a:ext uri="{FF2B5EF4-FFF2-40B4-BE49-F238E27FC236}">
                <a16:creationId xmlns:a16="http://schemas.microsoft.com/office/drawing/2014/main" id="{733A71FD-D15C-4E6E-9F45-AFB87C3E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31" y="2273962"/>
            <a:ext cx="3816424" cy="10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AD08C-E72D-4710-BF95-0B96769A5F2F}"/>
              </a:ext>
            </a:extLst>
          </p:cNvPr>
          <p:cNvSpPr txBox="1"/>
          <p:nvPr/>
        </p:nvSpPr>
        <p:spPr>
          <a:xfrm>
            <a:off x="6108439" y="3364504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Architectures of LeNet-5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8D575-261D-4565-AE1A-475463DE96B6}"/>
              </a:ext>
            </a:extLst>
          </p:cNvPr>
          <p:cNvSpPr txBox="1"/>
          <p:nvPr/>
        </p:nvSpPr>
        <p:spPr>
          <a:xfrm>
            <a:off x="1059736" y="6343563"/>
            <a:ext cx="653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0" lang="en-US" altLang="ko-KR" sz="6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LeCun</a:t>
            </a:r>
            <a:r>
              <a:rPr kumimoji="0" lang="en-US" altLang="ko-KR" sz="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Y., </a:t>
            </a:r>
            <a:r>
              <a:rPr kumimoji="0" lang="en-US" altLang="ko-KR" sz="6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Boser</a:t>
            </a:r>
            <a:r>
              <a:rPr kumimoji="0" lang="en-US" altLang="ko-KR" sz="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B., </a:t>
            </a:r>
            <a:r>
              <a:rPr kumimoji="0" lang="en-US" altLang="ko-KR" sz="6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Denker</a:t>
            </a:r>
            <a:r>
              <a:rPr kumimoji="0" lang="en-US" altLang="ko-KR" sz="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J. S., Henderson, D., Howard, R. E., Hubbard, W., and </a:t>
            </a:r>
            <a:r>
              <a:rPr kumimoji="0" lang="en-US" altLang="ko-KR" sz="6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Jackel</a:t>
            </a:r>
            <a:r>
              <a:rPr kumimoji="0" lang="en-US" altLang="ko-KR" sz="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L. D. “Backpropagation applied to handwritten zip code recognition”, </a:t>
            </a:r>
            <a:r>
              <a:rPr kumimoji="0" lang="en-US" altLang="ko-KR" sz="600" b="1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Neural Computation</a:t>
            </a:r>
            <a:r>
              <a:rPr kumimoji="0" lang="en-US" altLang="ko-KR" sz="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1989.</a:t>
            </a:r>
          </a:p>
          <a:p>
            <a:pPr lvl="1"/>
            <a:r>
              <a:rPr kumimoji="0" lang="en-US" altLang="ko-KR" sz="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M. Lin, Q. Chen, and S. Yan. “Network in network”, </a:t>
            </a:r>
            <a:r>
              <a:rPr kumimoji="0" lang="en-US" altLang="ko-KR" sz="600" b="1" i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CoRR</a:t>
            </a:r>
            <a:r>
              <a:rPr kumimoji="0" lang="en-US" altLang="ko-KR" sz="6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2013.</a:t>
            </a:r>
          </a:p>
          <a:p>
            <a:pPr lvl="1"/>
            <a:r>
              <a:rPr kumimoji="0" lang="en-US" altLang="ko-KR" sz="600" b="1" dirty="0">
                <a:latin typeface="Arial" panose="020B0604020202020204" pitchFamily="34" charset="0"/>
                <a:cs typeface="Arial" panose="020B0604020202020204" pitchFamily="34" charset="0"/>
              </a:rPr>
              <a:t>R. B. </a:t>
            </a:r>
            <a:r>
              <a:rPr kumimoji="0" lang="en-US" altLang="ko-KR" sz="600" b="1" dirty="0" err="1">
                <a:latin typeface="Arial" panose="020B0604020202020204" pitchFamily="34" charset="0"/>
                <a:cs typeface="Arial" panose="020B0604020202020204" pitchFamily="34" charset="0"/>
              </a:rPr>
              <a:t>Girshick</a:t>
            </a:r>
            <a:r>
              <a:rPr kumimoji="0" lang="en-US" altLang="ko-KR" sz="600" b="1" dirty="0">
                <a:latin typeface="Arial" panose="020B0604020202020204" pitchFamily="34" charset="0"/>
                <a:cs typeface="Arial" panose="020B0604020202020204" pitchFamily="34" charset="0"/>
              </a:rPr>
              <a:t>, J. Donahue, T. Darrell, and J. Malik. “Rich feature hierarchies for accurate object detection and semantic segmentation”, </a:t>
            </a:r>
            <a:r>
              <a:rPr kumimoji="0" lang="en-US" altLang="ko-KR" sz="600" b="1" i="1" dirty="0">
                <a:latin typeface="Arial" panose="020B0604020202020204" pitchFamily="34" charset="0"/>
                <a:cs typeface="Arial" panose="020B0604020202020204" pitchFamily="34" charset="0"/>
              </a:rPr>
              <a:t>Computer Vision and Pattern Recognition, </a:t>
            </a:r>
            <a:r>
              <a:rPr kumimoji="0" lang="en-US" altLang="ko-KR" sz="600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kumimoji="0" lang="en-US" altLang="ko-KR" sz="600" b="1" i="1" dirty="0">
                <a:latin typeface="Arial" panose="020B0604020202020204" pitchFamily="34" charset="0"/>
                <a:cs typeface="Arial" panose="020B0604020202020204" pitchFamily="34" charset="0"/>
              </a:rPr>
              <a:t>. CVPR </a:t>
            </a:r>
            <a:r>
              <a:rPr kumimoji="0" lang="en-US" altLang="ko-KR" sz="600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kumimoji="0" lang="en-US" altLang="ko-KR" sz="600" b="1" i="1" dirty="0">
                <a:latin typeface="Arial" panose="020B0604020202020204" pitchFamily="34" charset="0"/>
                <a:cs typeface="Arial" panose="020B0604020202020204" pitchFamily="34" charset="0"/>
              </a:rPr>
              <a:t>. IEEE Conference on</a:t>
            </a:r>
            <a:r>
              <a:rPr kumimoji="0" lang="en-US" altLang="ko-KR" sz="600" b="1" dirty="0">
                <a:latin typeface="Arial" panose="020B0604020202020204" pitchFamily="34" charset="0"/>
                <a:cs typeface="Arial" panose="020B0604020202020204" pitchFamily="34" charset="0"/>
              </a:rPr>
              <a:t>, 2014.</a:t>
            </a:r>
            <a:endParaRPr kumimoji="0" lang="en-US" altLang="ko-KR" sz="6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Very Deep Convolutional Networks for Large-Scale Image Recognition [</a:t>
            </a:r>
            <a:r>
              <a:rPr lang="en-US" altLang="ko-KR" sz="1800" i="1" dirty="0"/>
              <a:t>K. </a:t>
            </a:r>
            <a:r>
              <a:rPr lang="en-US" altLang="ko-KR" sz="1800" i="1" dirty="0" err="1"/>
              <a:t>Simonyan</a:t>
            </a:r>
            <a:r>
              <a:rPr lang="en-US" altLang="ko-KR" sz="1800" i="1" dirty="0"/>
              <a:t> et al.</a:t>
            </a:r>
            <a:r>
              <a:rPr lang="en-US" altLang="ko-KR" sz="1800" dirty="0"/>
              <a:t>] (1/2)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Architecture of </a:t>
                </a:r>
                <a:r>
                  <a:rPr lang="en-US" altLang="ko-KR" dirty="0" err="1">
                    <a:ea typeface="Cambria Math" panose="02040503050406030204" pitchFamily="18" charset="0"/>
                  </a:rPr>
                  <a:t>VGGNet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convolution filter (smallest size to capture the notion of left/right, up/down, center)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Reason of using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convolution filter</a:t>
                </a: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3 non-linear rectification layers make the decision function more discriminative</a:t>
                </a: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Decrease the number of parameters</a:t>
                </a:r>
              </a:p>
              <a:p>
                <a:pPr lvl="5"/>
                <a:r>
                  <a:rPr lang="en-US" altLang="ko-KR" sz="1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3-layer </a:t>
                </a:r>
                <a14:m>
                  <m:oMath xmlns:m="http://schemas.openxmlformats.org/officeDocument/2006/math">
                    <m:r>
                      <a:rPr lang="en-US" altLang="ko-KR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US" altLang="ko-KR" sz="1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convolution stack : </a:t>
                </a: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sSup>
                      <m:s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0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ko-KR" sz="10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: Channel</a:t>
                </a:r>
              </a:p>
              <a:p>
                <a:pPr lvl="5"/>
                <a:r>
                  <a:rPr lang="en-US" altLang="ko-KR" sz="1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1-layer </a:t>
                </a:r>
                <a14:m>
                  <m:oMath xmlns:m="http://schemas.openxmlformats.org/officeDocument/2006/math">
                    <m:r>
                      <a:rPr lang="en-US" altLang="ko-KR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ko-KR" sz="1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convolution stack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  <m:sSup>
                      <m:sSupPr>
                        <m:ctrlP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ko-KR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sz="1000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A stack of convolutional layers is followed by 3 Fully-Connected layers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Hidden layers are equipped with rectification (Rectified Linear Unit (</a:t>
                </a:r>
                <a:r>
                  <a:rPr lang="en-US" altLang="ko-KR" dirty="0" err="1">
                    <a:ea typeface="Cambria Math" panose="02040503050406030204" pitchFamily="18" charset="0"/>
                  </a:rPr>
                  <a:t>ReLU</a:t>
                </a:r>
                <a:r>
                  <a:rPr lang="en-US" altLang="ko-KR" dirty="0">
                    <a:ea typeface="Cambria Math" panose="02040503050406030204" pitchFamily="18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D8252A1-C662-4745-87A6-26E851953A5C}"/>
              </a:ext>
            </a:extLst>
          </p:cNvPr>
          <p:cNvSpPr txBox="1"/>
          <p:nvPr/>
        </p:nvSpPr>
        <p:spPr>
          <a:xfrm>
            <a:off x="5900942" y="4959783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DB4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 (Conv)</a:t>
            </a:r>
          </a:p>
          <a:p>
            <a:pPr algn="r"/>
            <a:r>
              <a:rPr lang="en-US" altLang="ko-K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 (Pool)</a:t>
            </a:r>
          </a:p>
          <a:p>
            <a:pPr algn="r"/>
            <a:r>
              <a:rPr lang="en-US" altLang="ko-KR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</a:p>
          <a:p>
            <a:pPr algn="r"/>
            <a:r>
              <a:rPr lang="en-US" altLang="ko-KR" sz="1200" b="1" dirty="0">
                <a:solidFill>
                  <a:srgbClr val="0F9D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Fully-connected Layer (FC)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31A8B8-197B-4B10-BF02-D60A123F000A}"/>
              </a:ext>
            </a:extLst>
          </p:cNvPr>
          <p:cNvSpPr txBox="1"/>
          <p:nvPr/>
        </p:nvSpPr>
        <p:spPr>
          <a:xfrm>
            <a:off x="2449207" y="5923213"/>
            <a:ext cx="424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VGGNet-13 (Top) and 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(Bottom)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C3B1D1A-3B35-4F69-B045-441B8979D182}"/>
              </a:ext>
            </a:extLst>
          </p:cNvPr>
          <p:cNvGrpSpPr/>
          <p:nvPr/>
        </p:nvGrpSpPr>
        <p:grpSpPr>
          <a:xfrm rot="5400000">
            <a:off x="4068920" y="678431"/>
            <a:ext cx="1006159" cy="6996253"/>
            <a:chOff x="-3672916" y="-1073118"/>
            <a:chExt cx="862119" cy="699625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C41A1E4-1943-4188-B335-EDC228E4ACC5}"/>
                </a:ext>
              </a:extLst>
            </p:cNvPr>
            <p:cNvSpPr/>
            <p:nvPr/>
          </p:nvSpPr>
          <p:spPr>
            <a:xfrm>
              <a:off x="-3672916" y="5646136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8C6C8BC-CEB2-45F4-A3D6-D8FC4D49515D}"/>
                </a:ext>
              </a:extLst>
            </p:cNvPr>
            <p:cNvSpPr/>
            <p:nvPr/>
          </p:nvSpPr>
          <p:spPr>
            <a:xfrm>
              <a:off x="-3672916" y="5292193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F8F614F-602A-407A-B9CE-BE5B860075CD}"/>
                </a:ext>
              </a:extLst>
            </p:cNvPr>
            <p:cNvSpPr/>
            <p:nvPr/>
          </p:nvSpPr>
          <p:spPr>
            <a:xfrm>
              <a:off x="-3672916" y="4584307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732798C-D013-40DE-8815-9CAC649C9535}"/>
                </a:ext>
              </a:extLst>
            </p:cNvPr>
            <p:cNvSpPr/>
            <p:nvPr/>
          </p:nvSpPr>
          <p:spPr>
            <a:xfrm>
              <a:off x="-3672916" y="3522478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6023B0B-0BA0-4539-829E-69865575BB81}"/>
                </a:ext>
              </a:extLst>
            </p:cNvPr>
            <p:cNvSpPr/>
            <p:nvPr/>
          </p:nvSpPr>
          <p:spPr>
            <a:xfrm>
              <a:off x="-3672916" y="4938250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F901C-7D03-46BC-BFAD-44C764687988}"/>
                </a:ext>
              </a:extLst>
            </p:cNvPr>
            <p:cNvSpPr/>
            <p:nvPr/>
          </p:nvSpPr>
          <p:spPr>
            <a:xfrm>
              <a:off x="-3672916" y="4230364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14B3CDB-1601-4AB0-B6EB-B9EA8C05476B}"/>
                </a:ext>
              </a:extLst>
            </p:cNvPr>
            <p:cNvSpPr/>
            <p:nvPr/>
          </p:nvSpPr>
          <p:spPr>
            <a:xfrm>
              <a:off x="-3672916" y="3876421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880DD1-FD44-4B78-8C0C-263DF3CF3EB8}"/>
                </a:ext>
              </a:extLst>
            </p:cNvPr>
            <p:cNvSpPr/>
            <p:nvPr/>
          </p:nvSpPr>
          <p:spPr>
            <a:xfrm>
              <a:off x="-3672916" y="2460649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E09C6A9-600E-49B7-86DF-1CA8E0EC66B4}"/>
                </a:ext>
              </a:extLst>
            </p:cNvPr>
            <p:cNvSpPr/>
            <p:nvPr/>
          </p:nvSpPr>
          <p:spPr>
            <a:xfrm>
              <a:off x="-3672916" y="3168535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7E73086-0DBD-40E4-AC48-1DEF5B6A51D5}"/>
                </a:ext>
              </a:extLst>
            </p:cNvPr>
            <p:cNvSpPr/>
            <p:nvPr/>
          </p:nvSpPr>
          <p:spPr>
            <a:xfrm>
              <a:off x="-3672916" y="2814592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00415E2-9A4B-44F6-8AD1-00DB751F2F92}"/>
                </a:ext>
              </a:extLst>
            </p:cNvPr>
            <p:cNvSpPr/>
            <p:nvPr/>
          </p:nvSpPr>
          <p:spPr>
            <a:xfrm>
              <a:off x="-3672916" y="1398820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9D93EC6-DE07-4F6E-9EA6-9487C3ABF042}"/>
                </a:ext>
              </a:extLst>
            </p:cNvPr>
            <p:cNvSpPr/>
            <p:nvPr/>
          </p:nvSpPr>
          <p:spPr>
            <a:xfrm>
              <a:off x="-3672916" y="2106706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FB7B3AB-CF98-4055-8A3A-C9F662629DDD}"/>
                </a:ext>
              </a:extLst>
            </p:cNvPr>
            <p:cNvSpPr/>
            <p:nvPr/>
          </p:nvSpPr>
          <p:spPr>
            <a:xfrm>
              <a:off x="-3672916" y="1752763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5F50523-82A8-40E5-8ACC-13B4CEE7F0F5}"/>
                </a:ext>
              </a:extLst>
            </p:cNvPr>
            <p:cNvSpPr/>
            <p:nvPr/>
          </p:nvSpPr>
          <p:spPr>
            <a:xfrm>
              <a:off x="-3672916" y="337978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08DBA2-CE15-4F45-8051-BC200473021C}"/>
                </a:ext>
              </a:extLst>
            </p:cNvPr>
            <p:cNvSpPr/>
            <p:nvPr/>
          </p:nvSpPr>
          <p:spPr>
            <a:xfrm>
              <a:off x="-3672916" y="1045864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1245B56-5EA2-4B2B-A9C2-75A2E10B1B7E}"/>
                </a:ext>
              </a:extLst>
            </p:cNvPr>
            <p:cNvSpPr/>
            <p:nvPr/>
          </p:nvSpPr>
          <p:spPr>
            <a:xfrm>
              <a:off x="-3672916" y="691921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A47BA49-66E7-4BA2-AC98-F1786AFD0712}"/>
                </a:ext>
              </a:extLst>
            </p:cNvPr>
            <p:cNvSpPr/>
            <p:nvPr/>
          </p:nvSpPr>
          <p:spPr>
            <a:xfrm>
              <a:off x="-3672916" y="-11289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F0385E2-E5ED-465E-B50F-B588C039A3DD}"/>
                </a:ext>
              </a:extLst>
            </p:cNvPr>
            <p:cNvSpPr/>
            <p:nvPr/>
          </p:nvSpPr>
          <p:spPr>
            <a:xfrm>
              <a:off x="-3672916" y="-365232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84748-500C-4F53-8C2C-23D5281C78BC}"/>
                </a:ext>
              </a:extLst>
            </p:cNvPr>
            <p:cNvSpPr/>
            <p:nvPr/>
          </p:nvSpPr>
          <p:spPr>
            <a:xfrm>
              <a:off x="-3672916" y="-1073118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1295AE3-F54B-45A6-9FC2-E3F7AA15EAA8}"/>
                </a:ext>
              </a:extLst>
            </p:cNvPr>
            <p:cNvSpPr/>
            <p:nvPr/>
          </p:nvSpPr>
          <p:spPr>
            <a:xfrm>
              <a:off x="-3672916" y="-723851"/>
              <a:ext cx="862119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B00732-341A-4E71-AC3E-2D6C5FC9C83A}"/>
              </a:ext>
            </a:extLst>
          </p:cNvPr>
          <p:cNvGrpSpPr/>
          <p:nvPr/>
        </p:nvGrpSpPr>
        <p:grpSpPr>
          <a:xfrm>
            <a:off x="1073873" y="4784623"/>
            <a:ext cx="3458809" cy="1006158"/>
            <a:chOff x="1073873" y="4784623"/>
            <a:chExt cx="3458809" cy="100615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067C231-6542-493B-9404-DC7F3AF94360}"/>
                </a:ext>
              </a:extLst>
            </p:cNvPr>
            <p:cNvSpPr/>
            <p:nvPr/>
          </p:nvSpPr>
          <p:spPr>
            <a:xfrm rot="5400000">
              <a:off x="709295" y="5149203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77796ED-EA26-41BD-93F4-8FBA2D67E503}"/>
                </a:ext>
              </a:extLst>
            </p:cNvPr>
            <p:cNvSpPr/>
            <p:nvPr/>
          </p:nvSpPr>
          <p:spPr>
            <a:xfrm rot="5400000">
              <a:off x="1063238" y="5149203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D507040-AC4B-450C-B70C-53EA1085D158}"/>
                </a:ext>
              </a:extLst>
            </p:cNvPr>
            <p:cNvSpPr/>
            <p:nvPr/>
          </p:nvSpPr>
          <p:spPr>
            <a:xfrm rot="5400000">
              <a:off x="1771124" y="5149203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9A0FFE-B6F0-4D8D-89C1-AF26C7D638A7}"/>
                </a:ext>
              </a:extLst>
            </p:cNvPr>
            <p:cNvSpPr/>
            <p:nvPr/>
          </p:nvSpPr>
          <p:spPr>
            <a:xfrm rot="5400000">
              <a:off x="2479011" y="5149201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85759-72E8-43EB-8B62-6D7CC24B3A11}"/>
                </a:ext>
              </a:extLst>
            </p:cNvPr>
            <p:cNvSpPr/>
            <p:nvPr/>
          </p:nvSpPr>
          <p:spPr>
            <a:xfrm rot="5400000">
              <a:off x="1417181" y="5149203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58AFE86-6B8E-4C00-84A9-A80288E5AD72}"/>
                </a:ext>
              </a:extLst>
            </p:cNvPr>
            <p:cNvSpPr/>
            <p:nvPr/>
          </p:nvSpPr>
          <p:spPr>
            <a:xfrm rot="5400000">
              <a:off x="2125067" y="5149203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2EFC9B6-1FC1-40BF-84C8-BFC819A4076E}"/>
                </a:ext>
              </a:extLst>
            </p:cNvPr>
            <p:cNvSpPr/>
            <p:nvPr/>
          </p:nvSpPr>
          <p:spPr>
            <a:xfrm rot="5400000">
              <a:off x="2832955" y="5149201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E8C396-D91A-48F5-B4E6-912114E9246F}"/>
                </a:ext>
              </a:extLst>
            </p:cNvPr>
            <p:cNvSpPr/>
            <p:nvPr/>
          </p:nvSpPr>
          <p:spPr>
            <a:xfrm rot="5400000">
              <a:off x="3891105" y="5149202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D52F991-4619-41C3-A406-D19E62D905C0}"/>
                </a:ext>
              </a:extLst>
            </p:cNvPr>
            <p:cNvSpPr/>
            <p:nvPr/>
          </p:nvSpPr>
          <p:spPr>
            <a:xfrm rot="5400000">
              <a:off x="3191574" y="5149201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F239583-7150-4ED6-BE89-E8E42506D151}"/>
                </a:ext>
              </a:extLst>
            </p:cNvPr>
            <p:cNvSpPr/>
            <p:nvPr/>
          </p:nvSpPr>
          <p:spPr>
            <a:xfrm rot="5400000">
              <a:off x="3540838" y="5149202"/>
              <a:ext cx="1006156" cy="276999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</a:t>
              </a:r>
              <a:endPara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6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Very Deep Convolutional Networks for Large-Scale Image Recognition [</a:t>
            </a:r>
            <a:r>
              <a:rPr lang="en-US" altLang="ko-KR" sz="1800" i="1" dirty="0"/>
              <a:t>K. </a:t>
            </a:r>
            <a:r>
              <a:rPr lang="en-US" altLang="ko-KR" sz="1800" i="1" dirty="0" err="1"/>
              <a:t>Simonyan</a:t>
            </a:r>
            <a:r>
              <a:rPr lang="en-US" altLang="ko-KR" sz="1800" i="1" dirty="0"/>
              <a:t> et al.</a:t>
            </a:r>
            <a:r>
              <a:rPr lang="en-US" altLang="ko-KR" sz="1800" dirty="0"/>
              <a:t>] (2/2)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Differ only in the depth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From 11 weight layers in the network A to 19 weight layers in the network E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Using Local response normalization (LRN) does not improve on the model a without any normalization layer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convolution filter is a way to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increase the non-linearity of decision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function without affecting the receptive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fields of the convolutional layers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Using pre-initialized layers to prohibit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stalling learning due to instability of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gradient in deep nets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Initialized first 4 convolutional layers</a:t>
                </a:r>
              </a:p>
              <a:p>
                <a:pPr marL="1371600" lvl="3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and the last 3 fully-connected layers</a:t>
                </a:r>
              </a:p>
              <a:p>
                <a:pPr marL="1371600" lvl="3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of network A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Did not decrease the learning rate for</a:t>
                </a:r>
              </a:p>
              <a:p>
                <a:pPr marL="1371600" lvl="3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pre-initialized layers when training</a:t>
                </a:r>
              </a:p>
              <a:p>
                <a:pPr marL="1371600" lvl="3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another networks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0937CFCE-FFB1-40C5-BF4C-2BC06FF98C2D}"/>
              </a:ext>
            </a:extLst>
          </p:cNvPr>
          <p:cNvSpPr txBox="1"/>
          <p:nvPr/>
        </p:nvSpPr>
        <p:spPr>
          <a:xfrm>
            <a:off x="5800066" y="2019938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Table of 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configurations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9B95CC-3317-41E6-A8A5-D86AA56A1A6C}"/>
              </a:ext>
            </a:extLst>
          </p:cNvPr>
          <p:cNvGrpSpPr/>
          <p:nvPr/>
        </p:nvGrpSpPr>
        <p:grpSpPr>
          <a:xfrm>
            <a:off x="5153352" y="2296937"/>
            <a:ext cx="3847140" cy="3904371"/>
            <a:chOff x="4977176" y="2165303"/>
            <a:chExt cx="4023316" cy="40831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5E7F05-0F6B-4922-917C-622F49FF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77176" y="2165303"/>
              <a:ext cx="4023316" cy="40831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21FA62B-05ED-447E-A8CC-471F2B87BC2F}"/>
                </a:ext>
              </a:extLst>
            </p:cNvPr>
            <p:cNvSpPr/>
            <p:nvPr/>
          </p:nvSpPr>
          <p:spPr>
            <a:xfrm>
              <a:off x="4994276" y="5657850"/>
              <a:ext cx="3968750" cy="3968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38949E2-FEE3-467C-9810-B438FAFE9BC2}"/>
                </a:ext>
              </a:extLst>
            </p:cNvPr>
            <p:cNvSpPr/>
            <p:nvPr/>
          </p:nvSpPr>
          <p:spPr>
            <a:xfrm>
              <a:off x="5664199" y="3009900"/>
              <a:ext cx="647701" cy="139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D406758-DEFF-4C1D-99E5-E2D921893A5F}"/>
                </a:ext>
              </a:extLst>
            </p:cNvPr>
            <p:cNvSpPr/>
            <p:nvPr/>
          </p:nvSpPr>
          <p:spPr>
            <a:xfrm>
              <a:off x="6982459" y="3939540"/>
              <a:ext cx="647701" cy="139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1C8A470-CA02-4FB8-A61A-6640FBFFFC7B}"/>
                </a:ext>
              </a:extLst>
            </p:cNvPr>
            <p:cNvSpPr/>
            <p:nvPr/>
          </p:nvSpPr>
          <p:spPr>
            <a:xfrm>
              <a:off x="6982459" y="4594860"/>
              <a:ext cx="647701" cy="139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C869B0F-3E24-45DE-985D-6291192568E3}"/>
                </a:ext>
              </a:extLst>
            </p:cNvPr>
            <p:cNvSpPr/>
            <p:nvPr/>
          </p:nvSpPr>
          <p:spPr>
            <a:xfrm>
              <a:off x="6982459" y="5257800"/>
              <a:ext cx="647701" cy="139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8479D847-D867-4862-9209-46908A3D1DCB}"/>
              </a:ext>
            </a:extLst>
          </p:cNvPr>
          <p:cNvSpPr txBox="1"/>
          <p:nvPr/>
        </p:nvSpPr>
        <p:spPr>
          <a:xfrm>
            <a:off x="949453" y="5318861"/>
            <a:ext cx="325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Table of number of 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parmaters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(in millions)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9AFFF54-0C3C-4815-8766-2C2D22ECE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44246"/>
              </p:ext>
            </p:extLst>
          </p:nvPr>
        </p:nvGraphicFramePr>
        <p:xfrm>
          <a:off x="179334" y="5636550"/>
          <a:ext cx="479606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350">
                  <a:extLst>
                    <a:ext uri="{9D8B030D-6E8A-4147-A177-3AD203B41FA5}">
                      <a16:colId xmlns:a16="http://schemas.microsoft.com/office/drawing/2014/main" val="186702360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5718107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6827941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74967869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62140471"/>
                    </a:ext>
                  </a:extLst>
                </a:gridCol>
                <a:gridCol w="511413">
                  <a:extLst>
                    <a:ext uri="{9D8B030D-6E8A-4147-A177-3AD203B41FA5}">
                      <a16:colId xmlns:a16="http://schemas.microsoft.com/office/drawing/2014/main" val="820710027"/>
                    </a:ext>
                  </a:extLst>
                </a:gridCol>
              </a:tblGrid>
              <a:tr h="184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A-LRN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313529"/>
                  </a:ext>
                </a:extLst>
              </a:tr>
              <a:tr h="164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parameters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133M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133M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134M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138M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144M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06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1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Going Deeper with Convolutions</a:t>
            </a:r>
            <a:br>
              <a:rPr lang="en-US" altLang="ko-KR" sz="2000" dirty="0"/>
            </a:br>
            <a:r>
              <a:rPr lang="en-US" altLang="ko-KR" sz="2000" dirty="0"/>
              <a:t>[</a:t>
            </a:r>
            <a:r>
              <a:rPr lang="en-US" altLang="ko-KR" sz="2000" i="1" dirty="0"/>
              <a:t>C. </a:t>
            </a:r>
            <a:r>
              <a:rPr lang="en-US" altLang="ko-KR" sz="2000" i="1" dirty="0" err="1"/>
              <a:t>Szegedy</a:t>
            </a:r>
            <a:r>
              <a:rPr lang="en-US" altLang="ko-KR" sz="2000" i="1" dirty="0"/>
              <a:t> et al.</a:t>
            </a:r>
            <a:r>
              <a:rPr lang="en-US" altLang="ko-KR" sz="2000" dirty="0"/>
              <a:t>] (1/2)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Method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Architecture of The Inception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Consider how an optimal local sparse structure of a convolutional network can be approximated and covered by readily available dense components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Problems of Naïve Version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A modest number of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convolutions can be prohibitively expensive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Leading to a computational blow up within a few stage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Solving problems with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convolutional layer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‘bottleneck’ layers to compute reductions</a:t>
                </a:r>
              </a:p>
              <a:p>
                <a:pPr marL="1371600" lvl="3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before the expensive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convolutions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Including the use of rectified linear activation</a:t>
                </a:r>
              </a:p>
              <a:p>
                <a:pPr marL="1371600" lvl="3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for adding non-linearity</a:t>
                </a:r>
              </a:p>
              <a:p>
                <a:pPr marL="914400" lvl="2" indent="0">
                  <a:buNone/>
                </a:pPr>
                <a:endParaRPr lang="en-US" altLang="ko-K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 r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nception Module Explained | Papers With Code">
            <a:extLst>
              <a:ext uri="{FF2B5EF4-FFF2-40B4-BE49-F238E27FC236}">
                <a16:creationId xmlns:a16="http://schemas.microsoft.com/office/drawing/2014/main" id="{1915AF9A-2FD5-40D4-B00C-7D95193A9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5" r="49085" b="25548"/>
          <a:stretch/>
        </p:blipFill>
        <p:spPr bwMode="auto">
          <a:xfrm>
            <a:off x="6298858" y="2938978"/>
            <a:ext cx="2621633" cy="12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nception Module Explained | Papers With Code">
            <a:extLst>
              <a:ext uri="{FF2B5EF4-FFF2-40B4-BE49-F238E27FC236}">
                <a16:creationId xmlns:a16="http://schemas.microsoft.com/office/drawing/2014/main" id="{366D51D3-8F68-44F0-871E-726890795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2" t="14565" b="25406"/>
          <a:stretch/>
        </p:blipFill>
        <p:spPr bwMode="auto">
          <a:xfrm>
            <a:off x="6119888" y="4529669"/>
            <a:ext cx="2800603" cy="145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B1784-6F85-46BA-9F1B-5E3DD8259EEA}"/>
              </a:ext>
            </a:extLst>
          </p:cNvPr>
          <p:cNvSpPr txBox="1"/>
          <p:nvPr/>
        </p:nvSpPr>
        <p:spPr>
          <a:xfrm>
            <a:off x="5946560" y="4175262"/>
            <a:ext cx="3249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Image of inception module(Naïve Version)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5F07E-E22A-4EAD-8331-7939FF22CDDE}"/>
              </a:ext>
            </a:extLst>
          </p:cNvPr>
          <p:cNvSpPr txBox="1"/>
          <p:nvPr/>
        </p:nvSpPr>
        <p:spPr>
          <a:xfrm>
            <a:off x="5423429" y="6000317"/>
            <a:ext cx="3773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Image of inception module(Dimension reduction)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1BA860-7FAD-41E3-9A41-644A3A98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901" y="4216154"/>
            <a:ext cx="3118627" cy="11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C6C2F3-6AED-4FCF-8BB2-4EBEE04C0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8" y="4293841"/>
            <a:ext cx="2421951" cy="10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F9DBCB-8668-47B1-8C88-A7271366BAD8}"/>
              </a:ext>
            </a:extLst>
          </p:cNvPr>
          <p:cNvSpPr txBox="1"/>
          <p:nvPr/>
        </p:nvSpPr>
        <p:spPr>
          <a:xfrm>
            <a:off x="691961" y="538602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latin typeface="Arial" panose="020B0604020202020204" pitchFamily="34" charset="0"/>
                <a:cs typeface="Arial" panose="020B0604020202020204" pitchFamily="34" charset="0"/>
              </a:rPr>
              <a:t>5x5 convolution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225E9-36E0-44C9-8439-B8B42CDCFAF9}"/>
              </a:ext>
            </a:extLst>
          </p:cNvPr>
          <p:cNvSpPr txBox="1"/>
          <p:nvPr/>
        </p:nvSpPr>
        <p:spPr>
          <a:xfrm>
            <a:off x="2776033" y="5386020"/>
            <a:ext cx="301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5x5 convolution with 1x1 convolution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A8176A-B402-4F60-9032-6CEE061CC12F}"/>
                  </a:ext>
                </a:extLst>
              </p:cNvPr>
              <p:cNvSpPr txBox="1"/>
              <p:nvPr/>
            </p:nvSpPr>
            <p:spPr>
              <a:xfrm>
                <a:off x="467060" y="5584482"/>
                <a:ext cx="1807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𝟐𝟖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𝟐𝟖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𝟑𝟐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𝟏𝟗𝟐</m:t>
                      </m:r>
                    </m:oMath>
                  </m:oMathPara>
                </a14:m>
                <a:endPara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𝟏𝟐𝟎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</m:oMath>
                  </m:oMathPara>
                </a14:m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A8176A-B402-4F60-9032-6CEE061C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0" y="5584482"/>
                <a:ext cx="180786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AD9832-62F9-4CA4-802F-E461AC5944C9}"/>
                  </a:ext>
                </a:extLst>
              </p:cNvPr>
              <p:cNvSpPr txBox="1"/>
              <p:nvPr/>
            </p:nvSpPr>
            <p:spPr>
              <a:xfrm>
                <a:off x="2439379" y="5584482"/>
                <a:ext cx="36835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𝟐𝟖</m:t>
                      </m:r>
                      <m:r>
                        <a:rPr lang="en-US" altLang="ko-KR" sz="1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𝟐𝟖</m:t>
                      </m:r>
                      <m:r>
                        <a:rPr lang="en-US" altLang="ko-KR" sz="1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𝟏𝟔</m:t>
                      </m:r>
                      <m:r>
                        <a:rPr lang="en-US" altLang="ko-KR" sz="1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altLang="ko-KR" sz="1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altLang="ko-KR" sz="1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𝟏𝟗𝟐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)+(</m:t>
                      </m:r>
                      <m:r>
                        <a:rPr lang="en-US" altLang="ko-KR" sz="1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𝟐𝟖</m:t>
                      </m:r>
                      <m:r>
                        <a:rPr lang="en-US" altLang="ko-KR" sz="1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𝟐𝟖</m:t>
                      </m:r>
                      <m:r>
                        <a:rPr lang="en-US" altLang="ko-KR" sz="1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𝟑𝟐</m:t>
                      </m:r>
                      <m:r>
                        <a:rPr lang="en-US" altLang="ko-KR" sz="1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lang="en-US" altLang="ko-KR" sz="1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ko-KR" sz="1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𝟏𝟔</m:t>
                      </m:r>
                      <m:r>
                        <a:rPr lang="en-US" altLang="ko-KR" sz="1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𝟏𝟐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altLang="ko-KR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𝑴</m:t>
                      </m:r>
                    </m:oMath>
                  </m:oMathPara>
                </a14:m>
                <a:endParaRPr lang="ko-KR" alt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AD9832-62F9-4CA4-802F-E461AC59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79" y="5584482"/>
                <a:ext cx="368357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9DD545F7-6F5D-453C-8F92-92142DCE3DE1}"/>
              </a:ext>
            </a:extLst>
          </p:cNvPr>
          <p:cNvSpPr/>
          <p:nvPr/>
        </p:nvSpPr>
        <p:spPr>
          <a:xfrm>
            <a:off x="3662202" y="4601377"/>
            <a:ext cx="369570" cy="39624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119BA7-9DAD-4268-B09D-F448A148C897}"/>
              </a:ext>
            </a:extLst>
          </p:cNvPr>
          <p:cNvSpPr/>
          <p:nvPr/>
        </p:nvSpPr>
        <p:spPr>
          <a:xfrm>
            <a:off x="4725192" y="4600107"/>
            <a:ext cx="396240" cy="3962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E12C44-30F8-4233-AB45-49A405605CB5}"/>
              </a:ext>
            </a:extLst>
          </p:cNvPr>
          <p:cNvSpPr/>
          <p:nvPr/>
        </p:nvSpPr>
        <p:spPr>
          <a:xfrm>
            <a:off x="6937181" y="5284381"/>
            <a:ext cx="593112" cy="311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255B7B-6B2F-439E-8397-634CF92CF641}"/>
              </a:ext>
            </a:extLst>
          </p:cNvPr>
          <p:cNvSpPr/>
          <p:nvPr/>
        </p:nvSpPr>
        <p:spPr>
          <a:xfrm>
            <a:off x="7572181" y="5284381"/>
            <a:ext cx="593112" cy="311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9E952C-EB45-4E61-B1E4-E349D76E0220}"/>
              </a:ext>
            </a:extLst>
          </p:cNvPr>
          <p:cNvSpPr/>
          <p:nvPr/>
        </p:nvSpPr>
        <p:spPr>
          <a:xfrm>
            <a:off x="8235121" y="4961484"/>
            <a:ext cx="593112" cy="311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F18072-061B-4CFF-8FA7-F0DF4289F8B7}"/>
              </a:ext>
            </a:extLst>
          </p:cNvPr>
          <p:cNvSpPr txBox="1"/>
          <p:nvPr/>
        </p:nvSpPr>
        <p:spPr>
          <a:xfrm>
            <a:off x="1059736" y="6389283"/>
            <a:ext cx="6248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0" lang="en-US" altLang="ko-KR" sz="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Howard, A. G. “Some improvements on deep convolutional neural network based image classification”, </a:t>
            </a:r>
            <a:r>
              <a:rPr kumimoji="0" lang="en-US" altLang="ko-KR" sz="800" b="1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ICLR</a:t>
            </a:r>
            <a:r>
              <a:rPr kumimoji="0" lang="en-US" altLang="ko-KR" sz="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 2014.</a:t>
            </a:r>
          </a:p>
        </p:txBody>
      </p:sp>
    </p:spTree>
    <p:extLst>
      <p:ext uri="{BB962C8B-B14F-4D97-AF65-F5344CB8AC3E}">
        <p14:creationId xmlns:p14="http://schemas.microsoft.com/office/powerpoint/2010/main" val="26088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Going Deeper with Convolutions</a:t>
            </a:r>
            <a:br>
              <a:rPr lang="en-US" altLang="ko-KR" sz="2000" dirty="0"/>
            </a:br>
            <a:r>
              <a:rPr lang="en-US" altLang="ko-KR" sz="2000" dirty="0"/>
              <a:t>[</a:t>
            </a:r>
            <a:r>
              <a:rPr lang="en-US" altLang="ko-KR" sz="2000" i="1" dirty="0"/>
              <a:t>C. </a:t>
            </a:r>
            <a:r>
              <a:rPr lang="en-US" altLang="ko-KR" sz="2000" i="1" dirty="0" err="1"/>
              <a:t>Szegedy</a:t>
            </a:r>
            <a:r>
              <a:rPr lang="en-US" altLang="ko-KR" sz="2000" i="1" dirty="0"/>
              <a:t> et al.</a:t>
            </a:r>
            <a:r>
              <a:rPr lang="en-US" altLang="ko-KR" sz="2000" dirty="0"/>
              <a:t>] (2/2)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Architecture of </a:t>
                </a:r>
                <a:r>
                  <a:rPr lang="en-US" altLang="ko-KR" dirty="0" err="1">
                    <a:ea typeface="Cambria Math" panose="02040503050406030204" pitchFamily="18" charset="0"/>
                  </a:rPr>
                  <a:t>GoogLeNet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22 layers deep when counting only layers with parameters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The use of ‘average pooling’ before the classifier enables to easily adapt networks to other label sets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Adding ‘auxiliary classifiers’ to combat the vanishing gradient problems while providing regularization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An average pooling layer with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filter size and stride 3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convolution with 128 filters for dimension reduction and rectified linear activation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A fully connected layer with 1024 units and rectified linear activation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A linear layer with </a:t>
                </a:r>
                <a:r>
                  <a:rPr lang="en-US" altLang="ko-KR" dirty="0" err="1">
                    <a:ea typeface="Cambria Math" panose="02040503050406030204" pitchFamily="18" charset="0"/>
                  </a:rPr>
                  <a:t>softmax</a:t>
                </a:r>
                <a:r>
                  <a:rPr lang="en-US" altLang="ko-KR" dirty="0">
                    <a:ea typeface="Cambria Math" panose="02040503050406030204" pitchFamily="18" charset="0"/>
                  </a:rPr>
                  <a:t> loss as the classifier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Review: GoogLeNet (Inception v1)— Winner of ILSVRC 2014 (Image  Classification) | by Sik-Ho Tsang | Coinmonks | Medium">
            <a:extLst>
              <a:ext uri="{FF2B5EF4-FFF2-40B4-BE49-F238E27FC236}">
                <a16:creationId xmlns:a16="http://schemas.microsoft.com/office/drawing/2014/main" id="{BE190E7A-F725-40A2-BF76-6B6A29EA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03" y="3901264"/>
            <a:ext cx="8629595" cy="193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187687-6579-4ACD-9577-DB45E78F4633}"/>
              </a:ext>
            </a:extLst>
          </p:cNvPr>
          <p:cNvSpPr txBox="1"/>
          <p:nvPr/>
        </p:nvSpPr>
        <p:spPr>
          <a:xfrm>
            <a:off x="3603632" y="5960467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93BBF0-9391-46B6-B9A3-0B4DCCE98A88}"/>
              </a:ext>
            </a:extLst>
          </p:cNvPr>
          <p:cNvSpPr txBox="1"/>
          <p:nvPr/>
        </p:nvSpPr>
        <p:spPr>
          <a:xfrm>
            <a:off x="7460345" y="4756561"/>
            <a:ext cx="15279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4285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  <a:p>
            <a:pPr algn="r"/>
            <a:r>
              <a:rPr lang="en-US" altLang="ko-KR" sz="1000" b="1" dirty="0">
                <a:solidFill>
                  <a:srgbClr val="DB4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</a:p>
          <a:p>
            <a:pPr algn="r"/>
            <a:r>
              <a:rPr lang="en-US" altLang="ko-KR" sz="1000" b="1" dirty="0">
                <a:solidFill>
                  <a:srgbClr val="F4B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</a:p>
          <a:p>
            <a:pPr algn="r"/>
            <a:r>
              <a:rPr lang="en-US" altLang="ko-KR" sz="1000" b="1" dirty="0" err="1">
                <a:solidFill>
                  <a:srgbClr val="0F9D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altLang="ko-KR" sz="1000" b="1" dirty="0">
                <a:solidFill>
                  <a:srgbClr val="0F9D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/Normalize</a:t>
            </a:r>
          </a:p>
          <a:p>
            <a:pPr algn="r"/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□ 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Inception layer</a:t>
            </a:r>
          </a:p>
          <a:p>
            <a:pPr algn="r"/>
            <a:r>
              <a:rPr lang="ko-KR" altLang="en-US" sz="1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□ </a:t>
            </a:r>
            <a:r>
              <a:rPr lang="en-US" altLang="ko-KR" sz="1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pooling</a:t>
            </a:r>
          </a:p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□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Auxiliary classifiers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9FDBDF-8240-480B-808E-9463C0D5A40E}"/>
              </a:ext>
            </a:extLst>
          </p:cNvPr>
          <p:cNvSpPr/>
          <p:nvPr/>
        </p:nvSpPr>
        <p:spPr>
          <a:xfrm>
            <a:off x="1943708" y="4428371"/>
            <a:ext cx="596292" cy="119311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8C6231-2860-4DDE-B420-2D63B383EC38}"/>
              </a:ext>
            </a:extLst>
          </p:cNvPr>
          <p:cNvSpPr/>
          <p:nvPr/>
        </p:nvSpPr>
        <p:spPr>
          <a:xfrm>
            <a:off x="2573628" y="4428371"/>
            <a:ext cx="601372" cy="119311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CA89F8-1626-42FD-BAEC-13BA9934998F}"/>
              </a:ext>
            </a:extLst>
          </p:cNvPr>
          <p:cNvSpPr/>
          <p:nvPr/>
        </p:nvSpPr>
        <p:spPr>
          <a:xfrm>
            <a:off x="3421988" y="4428371"/>
            <a:ext cx="601372" cy="119311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E52E7A-0733-4AEC-94BD-E109896F7832}"/>
              </a:ext>
            </a:extLst>
          </p:cNvPr>
          <p:cNvSpPr/>
          <p:nvPr/>
        </p:nvSpPr>
        <p:spPr>
          <a:xfrm>
            <a:off x="4062068" y="4327359"/>
            <a:ext cx="601372" cy="1107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501588-3BA4-49F1-9BCF-03856D833157}"/>
              </a:ext>
            </a:extLst>
          </p:cNvPr>
          <p:cNvSpPr/>
          <p:nvPr/>
        </p:nvSpPr>
        <p:spPr>
          <a:xfrm>
            <a:off x="4697068" y="4164799"/>
            <a:ext cx="601372" cy="1107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59FCA2-0AAB-4D09-96FB-9C4824F8C487}"/>
              </a:ext>
            </a:extLst>
          </p:cNvPr>
          <p:cNvSpPr/>
          <p:nvPr/>
        </p:nvSpPr>
        <p:spPr>
          <a:xfrm>
            <a:off x="5332068" y="4164799"/>
            <a:ext cx="601372" cy="1107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CA4DA2-C6C0-470A-8FD3-F5BBB6B740A1}"/>
              </a:ext>
            </a:extLst>
          </p:cNvPr>
          <p:cNvSpPr/>
          <p:nvPr/>
        </p:nvSpPr>
        <p:spPr>
          <a:xfrm>
            <a:off x="5972148" y="4027639"/>
            <a:ext cx="601372" cy="1107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B83F3B-2A51-4CC5-B2A1-6B661A965705}"/>
              </a:ext>
            </a:extLst>
          </p:cNvPr>
          <p:cNvSpPr/>
          <p:nvPr/>
        </p:nvSpPr>
        <p:spPr>
          <a:xfrm>
            <a:off x="6810348" y="3875239"/>
            <a:ext cx="601372" cy="1107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4C4504-AB7C-48C5-A3E7-473D71D630D5}"/>
              </a:ext>
            </a:extLst>
          </p:cNvPr>
          <p:cNvSpPr/>
          <p:nvPr/>
        </p:nvSpPr>
        <p:spPr>
          <a:xfrm>
            <a:off x="7445348" y="3875239"/>
            <a:ext cx="601372" cy="11074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5D2BFA-4785-4749-94E1-9B7C8724F00C}"/>
              </a:ext>
            </a:extLst>
          </p:cNvPr>
          <p:cNvSpPr/>
          <p:nvPr/>
        </p:nvSpPr>
        <p:spPr>
          <a:xfrm>
            <a:off x="8081963" y="4219747"/>
            <a:ext cx="198450" cy="4280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DCDD2C-E8DF-4EFB-BEB9-7C65924244F6}"/>
              </a:ext>
            </a:extLst>
          </p:cNvPr>
          <p:cNvSpPr/>
          <p:nvPr/>
        </p:nvSpPr>
        <p:spPr>
          <a:xfrm>
            <a:off x="4067176" y="5371875"/>
            <a:ext cx="1263650" cy="4633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B29223-B460-471B-AAB1-540C758F8AB2}"/>
              </a:ext>
            </a:extLst>
          </p:cNvPr>
          <p:cNvSpPr/>
          <p:nvPr/>
        </p:nvSpPr>
        <p:spPr>
          <a:xfrm>
            <a:off x="5964556" y="5067075"/>
            <a:ext cx="1263650" cy="4633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2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Models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Method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Training </a:t>
                </a:r>
                <a:r>
                  <a:rPr lang="en-US" altLang="ko-KR" dirty="0" err="1">
                    <a:ea typeface="Cambria Math" panose="02040503050406030204" pitchFamily="18" charset="0"/>
                  </a:rPr>
                  <a:t>VGGNet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Using stochastic gradient descent (SGD) with momentum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Batch size : 256 / momentum : 0.9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Regularized by weight decay and dropout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L2 penalty multiplier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Dropout ratio : 0.5 (First 2 fully-connected layers)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Randomly cropped from rescaled training images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1 crop per image per SGD iteration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Single-scale training</a:t>
                </a: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Fix Scale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𝟐𝟓𝟔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𝟑𝟖𝟒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Pretrained with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𝟐𝟓𝟔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and trained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𝟑𝟖𝟒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with initial learning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Multi-scale training (Called scale jittering)</a:t>
                </a: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Rescaled by randomly sampling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from a certain range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𝟓𝟏𝟐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Training </a:t>
                </a:r>
                <a:r>
                  <a:rPr lang="en-US" altLang="ko-KR" dirty="0" err="1">
                    <a:ea typeface="Cambria Math" panose="02040503050406030204" pitchFamily="18" charset="0"/>
                  </a:rPr>
                  <a:t>GoogLeNet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Using asynchronous stochastic gradient descent with momentum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Momentum : 0.9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Regularized by fixed learning rate schedule</a:t>
                </a:r>
              </a:p>
              <a:p>
                <a:pPr lvl="3"/>
                <a:r>
                  <a:rPr lang="en-US" altLang="ko-KR" dirty="0">
                    <a:ea typeface="Cambria Math" panose="02040503050406030204" pitchFamily="18" charset="0"/>
                  </a:rPr>
                  <a:t>Decreasing the learning rate by 4% every 8 epochs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1E94E8A-2EB4-41B6-B26D-C72B7620CF44}"/>
              </a:ext>
            </a:extLst>
          </p:cNvPr>
          <p:cNvSpPr txBox="1"/>
          <p:nvPr/>
        </p:nvSpPr>
        <p:spPr>
          <a:xfrm>
            <a:off x="6393346" y="3429000"/>
            <a:ext cx="2452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Example of Multi-scale training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6C9B31-2F3C-4067-9AAC-22E931BBCA6C}"/>
              </a:ext>
            </a:extLst>
          </p:cNvPr>
          <p:cNvGrpSpPr/>
          <p:nvPr/>
        </p:nvGrpSpPr>
        <p:grpSpPr>
          <a:xfrm>
            <a:off x="6249750" y="2361298"/>
            <a:ext cx="2740096" cy="1115568"/>
            <a:chOff x="6249750" y="2468486"/>
            <a:chExt cx="2740096" cy="1115568"/>
          </a:xfrm>
        </p:grpSpPr>
        <p:pic>
          <p:nvPicPr>
            <p:cNvPr id="5124" name="Picture 4" descr="The Dog who went Abroad Story In English - Panchatantra Stories">
              <a:extLst>
                <a:ext uri="{FF2B5EF4-FFF2-40B4-BE49-F238E27FC236}">
                  <a16:creationId xmlns:a16="http://schemas.microsoft.com/office/drawing/2014/main" id="{3A713C7A-83D2-420D-9B2D-71F29E6434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05" r="22860"/>
            <a:stretch/>
          </p:blipFill>
          <p:spPr bwMode="auto">
            <a:xfrm>
              <a:off x="6249750" y="2468486"/>
              <a:ext cx="876213" cy="873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The Dog who went Abroad Story In English - Panchatantra Stories">
              <a:extLst>
                <a:ext uri="{FF2B5EF4-FFF2-40B4-BE49-F238E27FC236}">
                  <a16:creationId xmlns:a16="http://schemas.microsoft.com/office/drawing/2014/main" id="{69A62932-4A44-49F7-A1C3-A669B52FB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05" r="22860"/>
            <a:stretch/>
          </p:blipFill>
          <p:spPr bwMode="auto">
            <a:xfrm>
              <a:off x="7464916" y="2845195"/>
              <a:ext cx="498265" cy="496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The Dog who went Abroad Story In English - Panchatantra Stories">
              <a:extLst>
                <a:ext uri="{FF2B5EF4-FFF2-40B4-BE49-F238E27FC236}">
                  <a16:creationId xmlns:a16="http://schemas.microsoft.com/office/drawing/2014/main" id="{4581CD48-3A24-4910-A93A-6ED2B08D9C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05" r="22860"/>
            <a:stretch/>
          </p:blipFill>
          <p:spPr bwMode="auto">
            <a:xfrm>
              <a:off x="8261974" y="2612346"/>
              <a:ext cx="727872" cy="725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49E55A34-A87D-4291-A9E0-28EFF7332218}"/>
                </a:ext>
              </a:extLst>
            </p:cNvPr>
            <p:cNvSpPr/>
            <p:nvPr/>
          </p:nvSpPr>
          <p:spPr>
            <a:xfrm>
              <a:off x="7182922" y="2840210"/>
              <a:ext cx="216428" cy="12989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AE5A02-F7A1-49D6-8778-38892A50828E}"/>
                </a:ext>
              </a:extLst>
            </p:cNvPr>
            <p:cNvSpPr/>
            <p:nvPr/>
          </p:nvSpPr>
          <p:spPr>
            <a:xfrm rot="8762916">
              <a:off x="8002672" y="2882297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6B5328-AF38-4844-8E73-1CE2901EA55A}"/>
                </a:ext>
              </a:extLst>
            </p:cNvPr>
            <p:cNvSpPr/>
            <p:nvPr/>
          </p:nvSpPr>
          <p:spPr>
            <a:xfrm rot="8762916">
              <a:off x="8092114" y="2882297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6AF0C3C-D82C-444A-A3AE-E3C76BBFA40B}"/>
                </a:ext>
              </a:extLst>
            </p:cNvPr>
            <p:cNvSpPr/>
            <p:nvPr/>
          </p:nvSpPr>
          <p:spPr>
            <a:xfrm rot="8762916">
              <a:off x="8176764" y="2882297"/>
              <a:ext cx="45719" cy="457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056A8-0B34-420A-84C1-99C9BC6495C4}"/>
                </a:ext>
              </a:extLst>
            </p:cNvPr>
            <p:cNvSpPr txBox="1"/>
            <p:nvPr/>
          </p:nvSpPr>
          <p:spPr>
            <a:xfrm>
              <a:off x="6467283" y="333783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NxN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AB740-AEB1-44C4-9289-D2D4596C7587}"/>
                </a:ext>
              </a:extLst>
            </p:cNvPr>
            <p:cNvSpPr txBox="1"/>
            <p:nvPr/>
          </p:nvSpPr>
          <p:spPr>
            <a:xfrm>
              <a:off x="7374854" y="3337833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256x256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10C893-846C-4295-8F12-1B5C4B328F91}"/>
                </a:ext>
              </a:extLst>
            </p:cNvPr>
            <p:cNvSpPr txBox="1"/>
            <p:nvPr/>
          </p:nvSpPr>
          <p:spPr>
            <a:xfrm>
              <a:off x="8286716" y="3337833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512x512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93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9184"/>
            <a:ext cx="8229600" cy="5214937"/>
          </a:xfrm>
        </p:spPr>
        <p:txBody>
          <a:bodyPr/>
          <a:lstStyle/>
          <a:p>
            <a:r>
              <a:rPr lang="en-US" altLang="ko-KR" dirty="0">
                <a:ea typeface="Cambria Math" panose="02040503050406030204" pitchFamily="18" charset="0"/>
              </a:rPr>
              <a:t>Result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ImageNet Large Scale Visual Recognition Challenge (ILSVRC) 2014 Classification Challenge Result</a:t>
            </a:r>
          </a:p>
          <a:p>
            <a:pPr lvl="2"/>
            <a:endParaRPr lang="en-US" altLang="ko-KR" dirty="0">
              <a:ea typeface="Cambria Math" panose="02040503050406030204" pitchFamily="18" charset="0"/>
            </a:endParaRPr>
          </a:p>
          <a:p>
            <a:pPr marL="914400" lvl="2" indent="0">
              <a:buNone/>
            </a:pPr>
            <a:endParaRPr lang="en-US" altLang="ko-KR" dirty="0">
              <a:ea typeface="Cambria Math" panose="02040503050406030204" pitchFamily="18" charset="0"/>
            </a:endParaRPr>
          </a:p>
          <a:p>
            <a:pPr lvl="1"/>
            <a:endParaRPr lang="en-US" altLang="ko-KR" dirty="0">
              <a:ea typeface="Cambria Math" panose="02040503050406030204" pitchFamily="18" charset="0"/>
            </a:endParaRPr>
          </a:p>
          <a:p>
            <a:pPr marL="857250" lvl="2" indent="0">
              <a:buNone/>
            </a:pPr>
            <a:endParaRPr lang="en-US" altLang="ko-KR" dirty="0">
              <a:ea typeface="Cambria Math" panose="02040503050406030204" pitchFamily="18" charset="0"/>
            </a:endParaRPr>
          </a:p>
          <a:p>
            <a:pPr lvl="2"/>
            <a:r>
              <a:rPr lang="en-US" altLang="ko-KR" dirty="0">
                <a:ea typeface="Cambria Math" panose="02040503050406030204" pitchFamily="18" charset="0"/>
              </a:rPr>
              <a:t>Setup of </a:t>
            </a:r>
            <a:r>
              <a:rPr lang="en-US" altLang="ko-KR" dirty="0" err="1">
                <a:ea typeface="Cambria Math" panose="02040503050406030204" pitchFamily="18" charset="0"/>
              </a:rPr>
              <a:t>GoogLeNet</a:t>
            </a:r>
            <a:r>
              <a:rPr lang="en-US" altLang="ko-KR" dirty="0">
                <a:ea typeface="Cambria Math" panose="02040503050406030204" pitchFamily="18" charset="0"/>
              </a:rPr>
              <a:t> </a:t>
            </a:r>
          </a:p>
          <a:p>
            <a:pPr lvl="3"/>
            <a:r>
              <a:rPr lang="en-US" altLang="ko-KR" dirty="0">
                <a:ea typeface="Cambria Math" panose="02040503050406030204" pitchFamily="18" charset="0"/>
              </a:rPr>
              <a:t>Trained independently 7 versions of same </a:t>
            </a:r>
            <a:r>
              <a:rPr lang="en-US" altLang="ko-KR" dirty="0" err="1">
                <a:ea typeface="Cambria Math" panose="02040503050406030204" pitchFamily="18" charset="0"/>
              </a:rPr>
              <a:t>GoogLeNet</a:t>
            </a:r>
            <a:r>
              <a:rPr lang="en-US" altLang="ko-KR" dirty="0">
                <a:ea typeface="Cambria Math" panose="02040503050406030204" pitchFamily="18" charset="0"/>
              </a:rPr>
              <a:t> model and performed ensemble prediction with them</a:t>
            </a:r>
          </a:p>
          <a:p>
            <a:pPr lvl="3"/>
            <a:r>
              <a:rPr lang="en-US" altLang="ko-KR" dirty="0">
                <a:ea typeface="Cambria Math" panose="02040503050406030204" pitchFamily="18" charset="0"/>
              </a:rPr>
              <a:t>Aggressive cropping approach during testing (Resize 256, 288, 320, 352)</a:t>
            </a:r>
          </a:p>
          <a:p>
            <a:pPr lvl="3"/>
            <a:r>
              <a:rPr lang="en-US" altLang="ko-KR" dirty="0">
                <a:ea typeface="Cambria Math" panose="02040503050406030204" pitchFamily="18" charset="0"/>
              </a:rPr>
              <a:t>The </a:t>
            </a:r>
            <a:r>
              <a:rPr lang="en-US" altLang="ko-KR" dirty="0" err="1">
                <a:ea typeface="Cambria Math" panose="02040503050406030204" pitchFamily="18" charset="0"/>
              </a:rPr>
              <a:t>softmax</a:t>
            </a:r>
            <a:r>
              <a:rPr lang="en-US" altLang="ko-KR" dirty="0">
                <a:ea typeface="Cambria Math" panose="02040503050406030204" pitchFamily="18" charset="0"/>
              </a:rPr>
              <a:t> probabilities are averaged over multiple crops and all individual classifiers to obtain the final prediction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Conclusion</a:t>
            </a:r>
          </a:p>
          <a:p>
            <a:pPr lvl="2"/>
            <a:r>
              <a:rPr lang="en-US" altLang="ko-KR" dirty="0" err="1">
                <a:ea typeface="Cambria Math" panose="02040503050406030204" pitchFamily="18" charset="0"/>
              </a:rPr>
              <a:t>GoogLeNet</a:t>
            </a:r>
            <a:endParaRPr lang="en-US" altLang="ko-KR" dirty="0">
              <a:ea typeface="Cambria Math" panose="02040503050406030204" pitchFamily="18" charset="0"/>
            </a:endParaRPr>
          </a:p>
          <a:p>
            <a:pPr lvl="3"/>
            <a:r>
              <a:rPr lang="en-US" altLang="ko-KR" dirty="0">
                <a:ea typeface="Cambria Math" panose="02040503050406030204" pitchFamily="18" charset="0"/>
              </a:rPr>
              <a:t>Significant quality gain at a modest increase </a:t>
            </a:r>
          </a:p>
          <a:p>
            <a:pPr marL="1371600" lvl="3" indent="0">
              <a:buNone/>
            </a:pPr>
            <a:r>
              <a:rPr lang="en-US" altLang="ko-KR" dirty="0">
                <a:ea typeface="Cambria Math" panose="02040503050406030204" pitchFamily="18" charset="0"/>
              </a:rPr>
              <a:t>     of computational requirements to shallower</a:t>
            </a:r>
          </a:p>
          <a:p>
            <a:pPr marL="1371600" lvl="3" indent="0">
              <a:buNone/>
            </a:pPr>
            <a:r>
              <a:rPr lang="en-US" altLang="ko-KR" dirty="0">
                <a:ea typeface="Cambria Math" panose="02040503050406030204" pitchFamily="18" charset="0"/>
              </a:rPr>
              <a:t>     and narrower architectures</a:t>
            </a:r>
          </a:p>
          <a:p>
            <a:pPr lvl="2"/>
            <a:r>
              <a:rPr lang="en-US" altLang="ko-KR" dirty="0" err="1">
                <a:ea typeface="Cambria Math" panose="02040503050406030204" pitchFamily="18" charset="0"/>
              </a:rPr>
              <a:t>VGGNet</a:t>
            </a:r>
            <a:endParaRPr lang="en-US" altLang="ko-KR" dirty="0">
              <a:ea typeface="Cambria Math" panose="02040503050406030204" pitchFamily="18" charset="0"/>
            </a:endParaRPr>
          </a:p>
          <a:p>
            <a:pPr lvl="3"/>
            <a:r>
              <a:rPr lang="en-US" altLang="ko-KR" dirty="0">
                <a:ea typeface="Cambria Math" panose="02040503050406030204" pitchFamily="18" charset="0"/>
              </a:rPr>
              <a:t>Importance of dept in visual representations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F714FF4-DAAA-4F43-AD99-0CDFB9D35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31563"/>
              </p:ext>
            </p:extLst>
          </p:nvPr>
        </p:nvGraphicFramePr>
        <p:xfrm>
          <a:off x="1476386" y="2231909"/>
          <a:ext cx="6588003" cy="737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691">
                  <a:extLst>
                    <a:ext uri="{9D8B030D-6E8A-4147-A177-3AD203B41FA5}">
                      <a16:colId xmlns:a16="http://schemas.microsoft.com/office/drawing/2014/main" val="918028583"/>
                    </a:ext>
                  </a:extLst>
                </a:gridCol>
                <a:gridCol w="668833">
                  <a:extLst>
                    <a:ext uri="{9D8B030D-6E8A-4147-A177-3AD203B41FA5}">
                      <a16:colId xmlns:a16="http://schemas.microsoft.com/office/drawing/2014/main" val="1513287807"/>
                    </a:ext>
                  </a:extLst>
                </a:gridCol>
                <a:gridCol w="635390">
                  <a:extLst>
                    <a:ext uri="{9D8B030D-6E8A-4147-A177-3AD203B41FA5}">
                      <a16:colId xmlns:a16="http://schemas.microsoft.com/office/drawing/2014/main" val="1709034194"/>
                    </a:ext>
                  </a:extLst>
                </a:gridCol>
                <a:gridCol w="1070132">
                  <a:extLst>
                    <a:ext uri="{9D8B030D-6E8A-4147-A177-3AD203B41FA5}">
                      <a16:colId xmlns:a16="http://schemas.microsoft.com/office/drawing/2014/main" val="1018455179"/>
                    </a:ext>
                  </a:extLst>
                </a:gridCol>
                <a:gridCol w="1538316">
                  <a:extLst>
                    <a:ext uri="{9D8B030D-6E8A-4147-A177-3AD203B41FA5}">
                      <a16:colId xmlns:a16="http://schemas.microsoft.com/office/drawing/2014/main" val="1834735436"/>
                    </a:ext>
                  </a:extLst>
                </a:gridCol>
                <a:gridCol w="902924">
                  <a:extLst>
                    <a:ext uri="{9D8B030D-6E8A-4147-A177-3AD203B41FA5}">
                      <a16:colId xmlns:a16="http://schemas.microsoft.com/office/drawing/2014/main" val="3186723043"/>
                    </a:ext>
                  </a:extLst>
                </a:gridCol>
                <a:gridCol w="735717">
                  <a:extLst>
                    <a:ext uri="{9D8B030D-6E8A-4147-A177-3AD203B41FA5}">
                      <a16:colId xmlns:a16="http://schemas.microsoft.com/office/drawing/2014/main" val="1294455656"/>
                    </a:ext>
                  </a:extLst>
                </a:gridCol>
              </a:tblGrid>
              <a:tr h="275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(top-5)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external data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Layers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Parms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166136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GoogLeNet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1000" b="1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6.67%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layers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M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507091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VGG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ko-KR" sz="1000" b="1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7.32%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layers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 M</a:t>
                      </a:r>
                      <a:endParaRPr lang="ko-KR" alt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479" marR="80479" marT="39447" marB="39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40404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9A00A23-7772-4FFC-A28B-81DDBA0AAC37}"/>
              </a:ext>
            </a:extLst>
          </p:cNvPr>
          <p:cNvSpPr txBox="1"/>
          <p:nvPr/>
        </p:nvSpPr>
        <p:spPr>
          <a:xfrm>
            <a:off x="2722177" y="1960368"/>
            <a:ext cx="3953133" cy="27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Table of classification performance in ILSVRC 2014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CNN Architectures: LeNet, AlexNet, VGG, GoogLeNet, ResNet and more… | by  Siddharth Das | Analytics Vidhya | Medium">
            <a:extLst>
              <a:ext uri="{FF2B5EF4-FFF2-40B4-BE49-F238E27FC236}">
                <a16:creationId xmlns:a16="http://schemas.microsoft.com/office/drawing/2014/main" id="{3700D764-2B75-4BBF-B120-0B733E82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206" y="4085739"/>
            <a:ext cx="3499295" cy="19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A59A10-0342-47B0-93BA-88D2BA5E9FDD}"/>
              </a:ext>
            </a:extLst>
          </p:cNvPr>
          <p:cNvSpPr/>
          <p:nvPr/>
        </p:nvSpPr>
        <p:spPr>
          <a:xfrm>
            <a:off x="6322424" y="4801426"/>
            <a:ext cx="943430" cy="120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C427AC-5D72-40A0-91E7-15B875CABC79}"/>
              </a:ext>
            </a:extLst>
          </p:cNvPr>
          <p:cNvSpPr txBox="1"/>
          <p:nvPr/>
        </p:nvSpPr>
        <p:spPr>
          <a:xfrm>
            <a:off x="5593206" y="5982357"/>
            <a:ext cx="36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Result of classification performance in ILSVRC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68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29887</TotalTime>
  <Words>1394</Words>
  <Application>Microsoft Office PowerPoint</Application>
  <PresentationFormat>화면 슬라이드 쇼(4:3)</PresentationFormat>
  <Paragraphs>229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Deep Networks - VGGNet, GoogLeNet</vt:lpstr>
      <vt:lpstr>VGGNet &amp; GoogLeNet</vt:lpstr>
      <vt:lpstr>Related Work</vt:lpstr>
      <vt:lpstr>Very Deep Convolutional Networks for Large-Scale Image Recognition [K. Simonyan et al.] (1/2)</vt:lpstr>
      <vt:lpstr>Very Deep Convolutional Networks for Large-Scale Image Recognition [K. Simonyan et al.] (2/2)</vt:lpstr>
      <vt:lpstr>Going Deeper with Convolutions [C. Szegedy et al.] (1/2)</vt:lpstr>
      <vt:lpstr>Going Deeper with Convolutions [C. Szegedy et al.] (2/2)</vt:lpstr>
      <vt:lpstr>Training Models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황 지상</cp:lastModifiedBy>
  <cp:revision>403</cp:revision>
  <cp:lastPrinted>2019-01-09T04:55:21Z</cp:lastPrinted>
  <dcterms:created xsi:type="dcterms:W3CDTF">2014-03-28T01:54:29Z</dcterms:created>
  <dcterms:modified xsi:type="dcterms:W3CDTF">2021-08-03T03:32:38Z</dcterms:modified>
</cp:coreProperties>
</file>