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1"/>
  </p:notesMasterIdLst>
  <p:sldIdLst>
    <p:sldId id="256" r:id="rId2"/>
    <p:sldId id="270" r:id="rId3"/>
    <p:sldId id="271" r:id="rId4"/>
    <p:sldId id="274" r:id="rId5"/>
    <p:sldId id="272" r:id="rId6"/>
    <p:sldId id="273" r:id="rId7"/>
    <p:sldId id="276" r:id="rId8"/>
    <p:sldId id="279" r:id="rId9"/>
    <p:sldId id="278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5DA1113-1D56-49F3-A0EB-81A350DCC308}">
          <p14:sldIdLst>
            <p14:sldId id="256"/>
            <p14:sldId id="270"/>
            <p14:sldId id="271"/>
            <p14:sldId id="274"/>
            <p14:sldId id="272"/>
            <p14:sldId id="273"/>
            <p14:sldId id="276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 태진" initials="우태" lastIdx="2" clrIdx="0">
    <p:extLst>
      <p:ext uri="{19B8F6BF-5375-455C-9EA6-DF929625EA0E}">
        <p15:presenceInfo xmlns:p15="http://schemas.microsoft.com/office/powerpoint/2012/main" userId="9aacfbf1aed58c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8A008A"/>
    <a:srgbClr val="FF0000"/>
    <a:srgbClr val="CFFBF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E19B4-E2C9-4C82-BE5D-31E704B346ED}" v="1" dt="2021-07-05T05:09:52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87224" autoAdjust="0"/>
  </p:normalViewPr>
  <p:slideViewPr>
    <p:cSldViewPr>
      <p:cViewPr varScale="1">
        <p:scale>
          <a:sx n="116" d="100"/>
          <a:sy n="116" d="100"/>
        </p:scale>
        <p:origin x="1404" y="96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3108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훈" userId="82b5cd263a3c592d" providerId="LiveId" clId="{701E19B4-E2C9-4C82-BE5D-31E704B346ED}"/>
    <pc:docChg chg="modSld">
      <pc:chgData name="박 지훈" userId="82b5cd263a3c592d" providerId="LiveId" clId="{701E19B4-E2C9-4C82-BE5D-31E704B346ED}" dt="2021-07-05T05:09:52.451" v="0" actId="20578"/>
      <pc:docMkLst>
        <pc:docMk/>
      </pc:docMkLst>
      <pc:sldChg chg="modSp">
        <pc:chgData name="박 지훈" userId="82b5cd263a3c592d" providerId="LiveId" clId="{701E19B4-E2C9-4C82-BE5D-31E704B346ED}" dt="2021-07-05T05:09:52.451" v="0" actId="20578"/>
        <pc:sldMkLst>
          <pc:docMk/>
          <pc:sldMk cId="3784459096" sldId="270"/>
        </pc:sldMkLst>
        <pc:spChg chg="mod">
          <ac:chgData name="박 지훈" userId="82b5cd263a3c592d" providerId="LiveId" clId="{701E19B4-E2C9-4C82-BE5D-31E704B346ED}" dt="2021-07-05T05:09:52.451" v="0" actId="20578"/>
          <ac:spMkLst>
            <pc:docMk/>
            <pc:sldMk cId="3784459096" sldId="270"/>
            <ac:spMk id="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2021-08-04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88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데이터는 </a:t>
            </a:r>
            <a:r>
              <a:rPr lang="en-US" altLang="ko-KR" dirty="0"/>
              <a:t>metric </a:t>
            </a:r>
            <a:r>
              <a:rPr lang="ko-KR" altLang="en-US" dirty="0"/>
              <a:t>데이터와 </a:t>
            </a:r>
            <a:r>
              <a:rPr lang="en-US" altLang="ko-KR" dirty="0"/>
              <a:t>nonmetric </a:t>
            </a:r>
            <a:r>
              <a:rPr lang="ko-KR" altLang="en-US" dirty="0"/>
              <a:t>데이터로 구분할 수 있습니다</a:t>
            </a:r>
            <a:r>
              <a:rPr lang="en-US" altLang="ko-KR" dirty="0"/>
              <a:t>. Metric </a:t>
            </a:r>
            <a:r>
              <a:rPr lang="ko-KR" altLang="en-US" dirty="0"/>
              <a:t>데이터는 양으로써 표현이 가능하며</a:t>
            </a:r>
            <a:r>
              <a:rPr lang="en-US" altLang="ko-KR" dirty="0"/>
              <a:t>, </a:t>
            </a:r>
            <a:r>
              <a:rPr lang="ko-KR" altLang="en-US" dirty="0"/>
              <a:t>정수 또는 실수로 표현이 가능한 키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GDP</a:t>
            </a:r>
            <a:r>
              <a:rPr lang="ko-KR" altLang="en-US" dirty="0"/>
              <a:t> 등의 숫자형 데이터입니다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Nonmetric </a:t>
            </a:r>
            <a:r>
              <a:rPr lang="ko-KR" altLang="en-US" dirty="0"/>
              <a:t>데이터는 양으로써 표현이 불가능하며</a:t>
            </a:r>
            <a:r>
              <a:rPr lang="en-US" altLang="ko-KR" dirty="0"/>
              <a:t>, </a:t>
            </a:r>
            <a:r>
              <a:rPr lang="ko-KR" altLang="en-US" dirty="0"/>
              <a:t>편의상 수로 표현이 가능한 직업</a:t>
            </a:r>
            <a:r>
              <a:rPr lang="en-US" altLang="ko-KR" dirty="0"/>
              <a:t>, </a:t>
            </a:r>
            <a:r>
              <a:rPr lang="ko-KR" altLang="en-US" dirty="0"/>
              <a:t>행정 구역</a:t>
            </a:r>
            <a:r>
              <a:rPr lang="en-US" altLang="ko-KR" dirty="0"/>
              <a:t>, </a:t>
            </a:r>
            <a:r>
              <a:rPr lang="ko-KR" altLang="en-US" dirty="0"/>
              <a:t>혈액형 등을 예로 들 수 있습니다</a:t>
            </a:r>
            <a:r>
              <a:rPr lang="en-US" altLang="ko-KR" dirty="0"/>
              <a:t>. Nonmetric </a:t>
            </a:r>
            <a:r>
              <a:rPr lang="ko-KR" altLang="en-US" dirty="0"/>
              <a:t>데이터는 단순 연산을 통한 데이터 간 거리 측정이 불가능하여 </a:t>
            </a:r>
            <a:r>
              <a:rPr lang="en-US" altLang="ko-KR" dirty="0"/>
              <a:t>nonmetric value</a:t>
            </a:r>
            <a:r>
              <a:rPr lang="ko-KR" altLang="en-US" dirty="0"/>
              <a:t>로 이루어진 특징 벡터로 표현하여 연산하여야 합니다</a:t>
            </a:r>
            <a:r>
              <a:rPr lang="en-US" altLang="ko-KR" dirty="0"/>
              <a:t>. </a:t>
            </a:r>
            <a:r>
              <a:rPr lang="ko-KR" altLang="en-US" dirty="0"/>
              <a:t>다음으로 분류기에 </a:t>
            </a:r>
            <a:r>
              <a:rPr lang="ko-KR" altLang="en-US" dirty="0" err="1"/>
              <a:t>대해써</a:t>
            </a:r>
            <a:r>
              <a:rPr lang="ko-KR" altLang="en-US" dirty="0"/>
              <a:t> 말씀드리겠습니다</a:t>
            </a:r>
            <a:r>
              <a:rPr lang="en-US" altLang="ko-KR" dirty="0"/>
              <a:t>. </a:t>
            </a:r>
            <a:r>
              <a:rPr lang="ko-KR" altLang="en-US" dirty="0"/>
              <a:t>분류기는 크게 양적 분류기와 질적 분류기로 구분할 수 있습니다</a:t>
            </a:r>
            <a:r>
              <a:rPr lang="en-US" altLang="ko-KR" dirty="0"/>
              <a:t>. </a:t>
            </a:r>
            <a:r>
              <a:rPr lang="ko-KR" altLang="en-US" dirty="0"/>
              <a:t>앞서 공부한 </a:t>
            </a:r>
            <a:r>
              <a:rPr lang="en-US" altLang="ko-KR" dirty="0" err="1"/>
              <a:t>beysian</a:t>
            </a:r>
            <a:r>
              <a:rPr lang="en-US" altLang="ko-KR" dirty="0"/>
              <a:t>, neural network, support vector machine </a:t>
            </a:r>
            <a:r>
              <a:rPr lang="ko-KR" altLang="en-US" dirty="0"/>
              <a:t>등은 모두 양적 분류기입니다</a:t>
            </a:r>
            <a:r>
              <a:rPr lang="en-US" altLang="ko-KR" dirty="0"/>
              <a:t>. </a:t>
            </a:r>
            <a:r>
              <a:rPr lang="ko-KR" altLang="en-US" dirty="0"/>
              <a:t>양적 분류기는 샘플 포인트들이 있는 공간을 분할하여 분류를 </a:t>
            </a:r>
            <a:r>
              <a:rPr lang="ko-KR" altLang="en-US" dirty="0" err="1"/>
              <a:t>하게됩니다</a:t>
            </a:r>
            <a:r>
              <a:rPr lang="en-US" altLang="ko-KR" dirty="0"/>
              <a:t>. </a:t>
            </a:r>
            <a:r>
              <a:rPr lang="ko-KR" altLang="en-US" dirty="0"/>
              <a:t>질적 분류기는 </a:t>
            </a:r>
            <a:r>
              <a:rPr lang="en-US" altLang="ko-KR" dirty="0"/>
              <a:t>decision tree, </a:t>
            </a:r>
            <a:r>
              <a:rPr lang="ko-KR" altLang="en-US" dirty="0"/>
              <a:t>스트링 인식기 등이 있습니다</a:t>
            </a:r>
            <a:r>
              <a:rPr lang="en-US" altLang="ko-KR" dirty="0"/>
              <a:t>. Decision tree </a:t>
            </a:r>
            <a:r>
              <a:rPr lang="ko-KR" altLang="en-US" dirty="0"/>
              <a:t>의 경우 그 구조 상 분기 기준을 바꾸면 </a:t>
            </a:r>
            <a:r>
              <a:rPr lang="en-US" altLang="ko-KR" dirty="0"/>
              <a:t>metric </a:t>
            </a:r>
            <a:r>
              <a:rPr lang="ko-KR" altLang="en-US" dirty="0"/>
              <a:t>데이터에도 적용이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3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데이터는 </a:t>
            </a:r>
            <a:r>
              <a:rPr lang="en-US" altLang="ko-KR" dirty="0"/>
              <a:t>metric </a:t>
            </a:r>
            <a:r>
              <a:rPr lang="ko-KR" altLang="en-US" dirty="0"/>
              <a:t>데이터와 </a:t>
            </a:r>
            <a:r>
              <a:rPr lang="en-US" altLang="ko-KR" dirty="0"/>
              <a:t>nonmetric </a:t>
            </a:r>
            <a:r>
              <a:rPr lang="ko-KR" altLang="en-US" dirty="0"/>
              <a:t>데이터로 구분할 수 있습니다</a:t>
            </a:r>
            <a:r>
              <a:rPr lang="en-US" altLang="ko-KR" dirty="0"/>
              <a:t>. Metric </a:t>
            </a:r>
            <a:r>
              <a:rPr lang="ko-KR" altLang="en-US" dirty="0"/>
              <a:t>데이터는 양으로써 표현이 가능하며</a:t>
            </a:r>
            <a:r>
              <a:rPr lang="en-US" altLang="ko-KR" dirty="0"/>
              <a:t>, </a:t>
            </a:r>
            <a:r>
              <a:rPr lang="ko-KR" altLang="en-US" dirty="0"/>
              <a:t>정수 또는 실수로 표현이 가능한 키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GDP</a:t>
            </a:r>
            <a:r>
              <a:rPr lang="ko-KR" altLang="en-US" dirty="0"/>
              <a:t> 등의 숫자형 데이터입니다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Nonmetric </a:t>
            </a:r>
            <a:r>
              <a:rPr lang="ko-KR" altLang="en-US" dirty="0"/>
              <a:t>데이터는 양으로써 표현이 불가능하며</a:t>
            </a:r>
            <a:r>
              <a:rPr lang="en-US" altLang="ko-KR" dirty="0"/>
              <a:t>, </a:t>
            </a:r>
            <a:r>
              <a:rPr lang="ko-KR" altLang="en-US" dirty="0"/>
              <a:t>편의상 수로 표현이 가능한 직업</a:t>
            </a:r>
            <a:r>
              <a:rPr lang="en-US" altLang="ko-KR" dirty="0"/>
              <a:t>, </a:t>
            </a:r>
            <a:r>
              <a:rPr lang="ko-KR" altLang="en-US" dirty="0"/>
              <a:t>행정 구역</a:t>
            </a:r>
            <a:r>
              <a:rPr lang="en-US" altLang="ko-KR" dirty="0"/>
              <a:t>, </a:t>
            </a:r>
            <a:r>
              <a:rPr lang="ko-KR" altLang="en-US" dirty="0"/>
              <a:t>혈액형 등을 예로 들 수 있습니다</a:t>
            </a:r>
            <a:r>
              <a:rPr lang="en-US" altLang="ko-KR" dirty="0"/>
              <a:t>. Nonmetric </a:t>
            </a:r>
            <a:r>
              <a:rPr lang="ko-KR" altLang="en-US" dirty="0"/>
              <a:t>데이터는 단순 연산을 통한 데이터 간 거리 측정이 불가능하여 </a:t>
            </a:r>
            <a:r>
              <a:rPr lang="en-US" altLang="ko-KR" dirty="0"/>
              <a:t>nonmetric value</a:t>
            </a:r>
            <a:r>
              <a:rPr lang="ko-KR" altLang="en-US" dirty="0"/>
              <a:t>로 이루어진 특징 벡터로 표현하여 연산하여야 합니다</a:t>
            </a:r>
            <a:r>
              <a:rPr lang="en-US" altLang="ko-KR" dirty="0"/>
              <a:t>. </a:t>
            </a:r>
            <a:r>
              <a:rPr lang="ko-KR" altLang="en-US" dirty="0"/>
              <a:t>다음으로 분류기에 </a:t>
            </a:r>
            <a:r>
              <a:rPr lang="ko-KR" altLang="en-US" dirty="0" err="1"/>
              <a:t>대해써</a:t>
            </a:r>
            <a:r>
              <a:rPr lang="ko-KR" altLang="en-US" dirty="0"/>
              <a:t> 말씀드리겠습니다</a:t>
            </a:r>
            <a:r>
              <a:rPr lang="en-US" altLang="ko-KR" dirty="0"/>
              <a:t>. </a:t>
            </a:r>
            <a:r>
              <a:rPr lang="ko-KR" altLang="en-US" dirty="0"/>
              <a:t>분류기는 크게 양적 분류기와 질적 분류기로 구분할 수 있습니다</a:t>
            </a:r>
            <a:r>
              <a:rPr lang="en-US" altLang="ko-KR" dirty="0"/>
              <a:t>. </a:t>
            </a:r>
            <a:r>
              <a:rPr lang="ko-KR" altLang="en-US" dirty="0"/>
              <a:t>앞서 공부한 </a:t>
            </a:r>
            <a:r>
              <a:rPr lang="en-US" altLang="ko-KR" dirty="0" err="1"/>
              <a:t>beysian</a:t>
            </a:r>
            <a:r>
              <a:rPr lang="en-US" altLang="ko-KR" dirty="0"/>
              <a:t>, neural network, support vector machine </a:t>
            </a:r>
            <a:r>
              <a:rPr lang="ko-KR" altLang="en-US" dirty="0"/>
              <a:t>등은 모두 양적 분류기입니다</a:t>
            </a:r>
            <a:r>
              <a:rPr lang="en-US" altLang="ko-KR" dirty="0"/>
              <a:t>. </a:t>
            </a:r>
            <a:r>
              <a:rPr lang="ko-KR" altLang="en-US" dirty="0"/>
              <a:t>양적 분류기는 샘플 포인트들이 있는 공간을 분할하여 분류를 </a:t>
            </a:r>
            <a:r>
              <a:rPr lang="ko-KR" altLang="en-US" dirty="0" err="1"/>
              <a:t>하게됩니다</a:t>
            </a:r>
            <a:r>
              <a:rPr lang="en-US" altLang="ko-KR" dirty="0"/>
              <a:t>. </a:t>
            </a:r>
            <a:r>
              <a:rPr lang="ko-KR" altLang="en-US" dirty="0"/>
              <a:t>질적 분류기는 </a:t>
            </a:r>
            <a:r>
              <a:rPr lang="en-US" altLang="ko-KR" dirty="0"/>
              <a:t>decision tree, </a:t>
            </a:r>
            <a:r>
              <a:rPr lang="ko-KR" altLang="en-US" dirty="0"/>
              <a:t>스트링 인식기 등이 있습니다</a:t>
            </a:r>
            <a:r>
              <a:rPr lang="en-US" altLang="ko-KR" dirty="0"/>
              <a:t>. Decision tree </a:t>
            </a:r>
            <a:r>
              <a:rPr lang="ko-KR" altLang="en-US" dirty="0"/>
              <a:t>의 경우 그 구조 상 분기 기준을 바꾸면 </a:t>
            </a:r>
            <a:r>
              <a:rPr lang="en-US" altLang="ko-KR" dirty="0"/>
              <a:t>metric </a:t>
            </a:r>
            <a:r>
              <a:rPr lang="ko-KR" altLang="en-US" dirty="0"/>
              <a:t>데이터에도 적용이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52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데이터는 </a:t>
            </a:r>
            <a:r>
              <a:rPr lang="en-US" altLang="ko-KR" dirty="0"/>
              <a:t>metric </a:t>
            </a:r>
            <a:r>
              <a:rPr lang="ko-KR" altLang="en-US" dirty="0"/>
              <a:t>데이터와 </a:t>
            </a:r>
            <a:r>
              <a:rPr lang="en-US" altLang="ko-KR" dirty="0"/>
              <a:t>nonmetric </a:t>
            </a:r>
            <a:r>
              <a:rPr lang="ko-KR" altLang="en-US" dirty="0"/>
              <a:t>데이터로 구분할 수 있습니다</a:t>
            </a:r>
            <a:r>
              <a:rPr lang="en-US" altLang="ko-KR" dirty="0"/>
              <a:t>. Metric </a:t>
            </a:r>
            <a:r>
              <a:rPr lang="ko-KR" altLang="en-US" dirty="0"/>
              <a:t>데이터는 양으로써 표현이 가능하며</a:t>
            </a:r>
            <a:r>
              <a:rPr lang="en-US" altLang="ko-KR" dirty="0"/>
              <a:t>, </a:t>
            </a:r>
            <a:r>
              <a:rPr lang="ko-KR" altLang="en-US" dirty="0"/>
              <a:t>정수 또는 실수로 표현이 가능한 키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GDP</a:t>
            </a:r>
            <a:r>
              <a:rPr lang="ko-KR" altLang="en-US" dirty="0"/>
              <a:t> 등의 숫자형 데이터입니다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Nonmetric </a:t>
            </a:r>
            <a:r>
              <a:rPr lang="ko-KR" altLang="en-US" dirty="0"/>
              <a:t>데이터는 양으로써 표현이 불가능하며</a:t>
            </a:r>
            <a:r>
              <a:rPr lang="en-US" altLang="ko-KR" dirty="0"/>
              <a:t>, </a:t>
            </a:r>
            <a:r>
              <a:rPr lang="ko-KR" altLang="en-US" dirty="0"/>
              <a:t>편의상 수로 표현이 가능한 직업</a:t>
            </a:r>
            <a:r>
              <a:rPr lang="en-US" altLang="ko-KR" dirty="0"/>
              <a:t>, </a:t>
            </a:r>
            <a:r>
              <a:rPr lang="ko-KR" altLang="en-US" dirty="0"/>
              <a:t>행정 구역</a:t>
            </a:r>
            <a:r>
              <a:rPr lang="en-US" altLang="ko-KR" dirty="0"/>
              <a:t>, </a:t>
            </a:r>
            <a:r>
              <a:rPr lang="ko-KR" altLang="en-US" dirty="0"/>
              <a:t>혈액형 등을 예로 들 수 있습니다</a:t>
            </a:r>
            <a:r>
              <a:rPr lang="en-US" altLang="ko-KR" dirty="0"/>
              <a:t>. Nonmetric </a:t>
            </a:r>
            <a:r>
              <a:rPr lang="ko-KR" altLang="en-US" dirty="0"/>
              <a:t>데이터는 단순 연산을 통한 데이터 간 거리 측정이 불가능하여 </a:t>
            </a:r>
            <a:r>
              <a:rPr lang="en-US" altLang="ko-KR" dirty="0"/>
              <a:t>nonmetric value</a:t>
            </a:r>
            <a:r>
              <a:rPr lang="ko-KR" altLang="en-US" dirty="0"/>
              <a:t>로 이루어진 특징 벡터로 표현하여 연산하여야 합니다</a:t>
            </a:r>
            <a:r>
              <a:rPr lang="en-US" altLang="ko-KR" dirty="0"/>
              <a:t>. </a:t>
            </a:r>
            <a:r>
              <a:rPr lang="ko-KR" altLang="en-US" dirty="0"/>
              <a:t>다음으로 분류기에 </a:t>
            </a:r>
            <a:r>
              <a:rPr lang="ko-KR" altLang="en-US" dirty="0" err="1"/>
              <a:t>대해써</a:t>
            </a:r>
            <a:r>
              <a:rPr lang="ko-KR" altLang="en-US" dirty="0"/>
              <a:t> 말씀드리겠습니다</a:t>
            </a:r>
            <a:r>
              <a:rPr lang="en-US" altLang="ko-KR" dirty="0"/>
              <a:t>. </a:t>
            </a:r>
            <a:r>
              <a:rPr lang="ko-KR" altLang="en-US" dirty="0"/>
              <a:t>분류기는 크게 양적 분류기와 질적 분류기로 구분할 수 있습니다</a:t>
            </a:r>
            <a:r>
              <a:rPr lang="en-US" altLang="ko-KR" dirty="0"/>
              <a:t>. </a:t>
            </a:r>
            <a:r>
              <a:rPr lang="ko-KR" altLang="en-US" dirty="0"/>
              <a:t>앞서 공부한 </a:t>
            </a:r>
            <a:r>
              <a:rPr lang="en-US" altLang="ko-KR" dirty="0" err="1"/>
              <a:t>beysian</a:t>
            </a:r>
            <a:r>
              <a:rPr lang="en-US" altLang="ko-KR" dirty="0"/>
              <a:t>, neural network, support vector machine </a:t>
            </a:r>
            <a:r>
              <a:rPr lang="ko-KR" altLang="en-US" dirty="0"/>
              <a:t>등은 모두 양적 분류기입니다</a:t>
            </a:r>
            <a:r>
              <a:rPr lang="en-US" altLang="ko-KR" dirty="0"/>
              <a:t>. </a:t>
            </a:r>
            <a:r>
              <a:rPr lang="ko-KR" altLang="en-US" dirty="0"/>
              <a:t>양적 분류기는 샘플 포인트들이 있는 공간을 분할하여 분류를 </a:t>
            </a:r>
            <a:r>
              <a:rPr lang="ko-KR" altLang="en-US" dirty="0" err="1"/>
              <a:t>하게됩니다</a:t>
            </a:r>
            <a:r>
              <a:rPr lang="en-US" altLang="ko-KR" dirty="0"/>
              <a:t>. </a:t>
            </a:r>
            <a:r>
              <a:rPr lang="ko-KR" altLang="en-US" dirty="0"/>
              <a:t>질적 분류기는 </a:t>
            </a:r>
            <a:r>
              <a:rPr lang="en-US" altLang="ko-KR" dirty="0"/>
              <a:t>decision tree, </a:t>
            </a:r>
            <a:r>
              <a:rPr lang="ko-KR" altLang="en-US" dirty="0"/>
              <a:t>스트링 인식기 등이 있습니다</a:t>
            </a:r>
            <a:r>
              <a:rPr lang="en-US" altLang="ko-KR" dirty="0"/>
              <a:t>. Decision tree </a:t>
            </a:r>
            <a:r>
              <a:rPr lang="ko-KR" altLang="en-US" dirty="0"/>
              <a:t>의 경우 그 구조 상 분기 기준을 바꾸면 </a:t>
            </a:r>
            <a:r>
              <a:rPr lang="en-US" altLang="ko-KR" dirty="0"/>
              <a:t>metric </a:t>
            </a:r>
            <a:r>
              <a:rPr lang="ko-KR" altLang="en-US" dirty="0"/>
              <a:t>데이터에도 적용이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88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데이터는 </a:t>
            </a:r>
            <a:r>
              <a:rPr lang="en-US" altLang="ko-KR" dirty="0"/>
              <a:t>metric </a:t>
            </a:r>
            <a:r>
              <a:rPr lang="ko-KR" altLang="en-US" dirty="0"/>
              <a:t>데이터와 </a:t>
            </a:r>
            <a:r>
              <a:rPr lang="en-US" altLang="ko-KR" dirty="0"/>
              <a:t>nonmetric </a:t>
            </a:r>
            <a:r>
              <a:rPr lang="ko-KR" altLang="en-US" dirty="0"/>
              <a:t>데이터로 구분할 수 있습니다</a:t>
            </a:r>
            <a:r>
              <a:rPr lang="en-US" altLang="ko-KR" dirty="0"/>
              <a:t>. Metric </a:t>
            </a:r>
            <a:r>
              <a:rPr lang="ko-KR" altLang="en-US" dirty="0"/>
              <a:t>데이터는 양으로써 표현이 가능하며</a:t>
            </a:r>
            <a:r>
              <a:rPr lang="en-US" altLang="ko-KR" dirty="0"/>
              <a:t>, </a:t>
            </a:r>
            <a:r>
              <a:rPr lang="ko-KR" altLang="en-US" dirty="0"/>
              <a:t>정수 또는 실수로 표현이 가능한 키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GDP</a:t>
            </a:r>
            <a:r>
              <a:rPr lang="ko-KR" altLang="en-US" dirty="0"/>
              <a:t> 등의 숫자형 데이터입니다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Nonmetric </a:t>
            </a:r>
            <a:r>
              <a:rPr lang="ko-KR" altLang="en-US" dirty="0"/>
              <a:t>데이터는 양으로써 표현이 불가능하며</a:t>
            </a:r>
            <a:r>
              <a:rPr lang="en-US" altLang="ko-KR" dirty="0"/>
              <a:t>, </a:t>
            </a:r>
            <a:r>
              <a:rPr lang="ko-KR" altLang="en-US" dirty="0"/>
              <a:t>편의상 수로 표현이 가능한 직업</a:t>
            </a:r>
            <a:r>
              <a:rPr lang="en-US" altLang="ko-KR" dirty="0"/>
              <a:t>, </a:t>
            </a:r>
            <a:r>
              <a:rPr lang="ko-KR" altLang="en-US" dirty="0"/>
              <a:t>행정 구역</a:t>
            </a:r>
            <a:r>
              <a:rPr lang="en-US" altLang="ko-KR" dirty="0"/>
              <a:t>, </a:t>
            </a:r>
            <a:r>
              <a:rPr lang="ko-KR" altLang="en-US" dirty="0"/>
              <a:t>혈액형 등을 예로 들 수 있습니다</a:t>
            </a:r>
            <a:r>
              <a:rPr lang="en-US" altLang="ko-KR" dirty="0"/>
              <a:t>. Nonmetric </a:t>
            </a:r>
            <a:r>
              <a:rPr lang="ko-KR" altLang="en-US" dirty="0"/>
              <a:t>데이터는 단순 연산을 통한 데이터 간 거리 측정이 불가능하여 </a:t>
            </a:r>
            <a:r>
              <a:rPr lang="en-US" altLang="ko-KR" dirty="0"/>
              <a:t>nonmetric value</a:t>
            </a:r>
            <a:r>
              <a:rPr lang="ko-KR" altLang="en-US" dirty="0"/>
              <a:t>로 이루어진 특징 벡터로 표현하여 연산하여야 합니다</a:t>
            </a:r>
            <a:r>
              <a:rPr lang="en-US" altLang="ko-KR" dirty="0"/>
              <a:t>. </a:t>
            </a:r>
            <a:r>
              <a:rPr lang="ko-KR" altLang="en-US" dirty="0"/>
              <a:t>다음으로 분류기에 </a:t>
            </a:r>
            <a:r>
              <a:rPr lang="ko-KR" altLang="en-US" dirty="0" err="1"/>
              <a:t>대해써</a:t>
            </a:r>
            <a:r>
              <a:rPr lang="ko-KR" altLang="en-US" dirty="0"/>
              <a:t> 말씀드리겠습니다</a:t>
            </a:r>
            <a:r>
              <a:rPr lang="en-US" altLang="ko-KR" dirty="0"/>
              <a:t>. </a:t>
            </a:r>
            <a:r>
              <a:rPr lang="ko-KR" altLang="en-US" dirty="0"/>
              <a:t>분류기는 크게 양적 분류기와 질적 분류기로 구분할 수 있습니다</a:t>
            </a:r>
            <a:r>
              <a:rPr lang="en-US" altLang="ko-KR" dirty="0"/>
              <a:t>. </a:t>
            </a:r>
            <a:r>
              <a:rPr lang="ko-KR" altLang="en-US" dirty="0"/>
              <a:t>앞서 공부한 </a:t>
            </a:r>
            <a:r>
              <a:rPr lang="en-US" altLang="ko-KR" dirty="0" err="1"/>
              <a:t>beysian</a:t>
            </a:r>
            <a:r>
              <a:rPr lang="en-US" altLang="ko-KR" dirty="0"/>
              <a:t>, neural network, support vector machine </a:t>
            </a:r>
            <a:r>
              <a:rPr lang="ko-KR" altLang="en-US" dirty="0"/>
              <a:t>등은 모두 양적 분류기입니다</a:t>
            </a:r>
            <a:r>
              <a:rPr lang="en-US" altLang="ko-KR" dirty="0"/>
              <a:t>. </a:t>
            </a:r>
            <a:r>
              <a:rPr lang="ko-KR" altLang="en-US" dirty="0"/>
              <a:t>양적 분류기는 샘플 포인트들이 있는 공간을 분할하여 분류를 </a:t>
            </a:r>
            <a:r>
              <a:rPr lang="ko-KR" altLang="en-US" dirty="0" err="1"/>
              <a:t>하게됩니다</a:t>
            </a:r>
            <a:r>
              <a:rPr lang="en-US" altLang="ko-KR" dirty="0"/>
              <a:t>. </a:t>
            </a:r>
            <a:r>
              <a:rPr lang="ko-KR" altLang="en-US" dirty="0"/>
              <a:t>질적 분류기는 </a:t>
            </a:r>
            <a:r>
              <a:rPr lang="en-US" altLang="ko-KR" dirty="0"/>
              <a:t>decision tree, </a:t>
            </a:r>
            <a:r>
              <a:rPr lang="ko-KR" altLang="en-US" dirty="0"/>
              <a:t>스트링 인식기 등이 있습니다</a:t>
            </a:r>
            <a:r>
              <a:rPr lang="en-US" altLang="ko-KR" dirty="0"/>
              <a:t>. Decision tree </a:t>
            </a:r>
            <a:r>
              <a:rPr lang="ko-KR" altLang="en-US" dirty="0"/>
              <a:t>의 경우 그 구조 상 분기 기준을 바꾸면 </a:t>
            </a:r>
            <a:r>
              <a:rPr lang="en-US" altLang="ko-KR" dirty="0"/>
              <a:t>metric </a:t>
            </a:r>
            <a:r>
              <a:rPr lang="ko-KR" altLang="en-US" dirty="0"/>
              <a:t>데이터에도 적용이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102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데이터는 </a:t>
            </a:r>
            <a:r>
              <a:rPr lang="en-US" altLang="ko-KR" dirty="0"/>
              <a:t>metric </a:t>
            </a:r>
            <a:r>
              <a:rPr lang="ko-KR" altLang="en-US" dirty="0"/>
              <a:t>데이터와 </a:t>
            </a:r>
            <a:r>
              <a:rPr lang="en-US" altLang="ko-KR" dirty="0"/>
              <a:t>nonmetric </a:t>
            </a:r>
            <a:r>
              <a:rPr lang="ko-KR" altLang="en-US" dirty="0"/>
              <a:t>데이터로 구분할 수 있습니다</a:t>
            </a:r>
            <a:r>
              <a:rPr lang="en-US" altLang="ko-KR" dirty="0"/>
              <a:t>. Metric </a:t>
            </a:r>
            <a:r>
              <a:rPr lang="ko-KR" altLang="en-US" dirty="0"/>
              <a:t>데이터는 양으로써 표현이 가능하며</a:t>
            </a:r>
            <a:r>
              <a:rPr lang="en-US" altLang="ko-KR" dirty="0"/>
              <a:t>, </a:t>
            </a:r>
            <a:r>
              <a:rPr lang="ko-KR" altLang="en-US" dirty="0"/>
              <a:t>정수 또는 실수로 표현이 가능한 키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GDP</a:t>
            </a:r>
            <a:r>
              <a:rPr lang="ko-KR" altLang="en-US" dirty="0"/>
              <a:t> 등의 숫자형 데이터입니다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Nonmetric </a:t>
            </a:r>
            <a:r>
              <a:rPr lang="ko-KR" altLang="en-US" dirty="0"/>
              <a:t>데이터는 양으로써 표현이 불가능하며</a:t>
            </a:r>
            <a:r>
              <a:rPr lang="en-US" altLang="ko-KR" dirty="0"/>
              <a:t>, </a:t>
            </a:r>
            <a:r>
              <a:rPr lang="ko-KR" altLang="en-US" dirty="0"/>
              <a:t>편의상 수로 표현이 가능한 직업</a:t>
            </a:r>
            <a:r>
              <a:rPr lang="en-US" altLang="ko-KR" dirty="0"/>
              <a:t>, </a:t>
            </a:r>
            <a:r>
              <a:rPr lang="ko-KR" altLang="en-US" dirty="0"/>
              <a:t>행정 구역</a:t>
            </a:r>
            <a:r>
              <a:rPr lang="en-US" altLang="ko-KR" dirty="0"/>
              <a:t>, </a:t>
            </a:r>
            <a:r>
              <a:rPr lang="ko-KR" altLang="en-US" dirty="0"/>
              <a:t>혈액형 등을 예로 들 수 있습니다</a:t>
            </a:r>
            <a:r>
              <a:rPr lang="en-US" altLang="ko-KR" dirty="0"/>
              <a:t>. Nonmetric </a:t>
            </a:r>
            <a:r>
              <a:rPr lang="ko-KR" altLang="en-US" dirty="0"/>
              <a:t>데이터는 단순 연산을 통한 데이터 간 거리 측정이 불가능하여 </a:t>
            </a:r>
            <a:r>
              <a:rPr lang="en-US" altLang="ko-KR" dirty="0"/>
              <a:t>nonmetric value</a:t>
            </a:r>
            <a:r>
              <a:rPr lang="ko-KR" altLang="en-US" dirty="0"/>
              <a:t>로 이루어진 특징 벡터로 표현하여 연산하여야 합니다</a:t>
            </a:r>
            <a:r>
              <a:rPr lang="en-US" altLang="ko-KR" dirty="0"/>
              <a:t>. </a:t>
            </a:r>
            <a:r>
              <a:rPr lang="ko-KR" altLang="en-US" dirty="0"/>
              <a:t>다음으로 분류기에 </a:t>
            </a:r>
            <a:r>
              <a:rPr lang="ko-KR" altLang="en-US" dirty="0" err="1"/>
              <a:t>대해써</a:t>
            </a:r>
            <a:r>
              <a:rPr lang="ko-KR" altLang="en-US" dirty="0"/>
              <a:t> 말씀드리겠습니다</a:t>
            </a:r>
            <a:r>
              <a:rPr lang="en-US" altLang="ko-KR" dirty="0"/>
              <a:t>. </a:t>
            </a:r>
            <a:r>
              <a:rPr lang="ko-KR" altLang="en-US" dirty="0"/>
              <a:t>분류기는 크게 양적 분류기와 질적 분류기로 구분할 수 있습니다</a:t>
            </a:r>
            <a:r>
              <a:rPr lang="en-US" altLang="ko-KR" dirty="0"/>
              <a:t>. </a:t>
            </a:r>
            <a:r>
              <a:rPr lang="ko-KR" altLang="en-US" dirty="0"/>
              <a:t>앞서 공부한 </a:t>
            </a:r>
            <a:r>
              <a:rPr lang="en-US" altLang="ko-KR" dirty="0" err="1"/>
              <a:t>beysian</a:t>
            </a:r>
            <a:r>
              <a:rPr lang="en-US" altLang="ko-KR" dirty="0"/>
              <a:t>, neural network, support vector machine </a:t>
            </a:r>
            <a:r>
              <a:rPr lang="ko-KR" altLang="en-US" dirty="0"/>
              <a:t>등은 모두 양적 분류기입니다</a:t>
            </a:r>
            <a:r>
              <a:rPr lang="en-US" altLang="ko-KR" dirty="0"/>
              <a:t>. </a:t>
            </a:r>
            <a:r>
              <a:rPr lang="ko-KR" altLang="en-US" dirty="0"/>
              <a:t>양적 분류기는 샘플 포인트들이 있는 공간을 분할하여 분류를 </a:t>
            </a:r>
            <a:r>
              <a:rPr lang="ko-KR" altLang="en-US" dirty="0" err="1"/>
              <a:t>하게됩니다</a:t>
            </a:r>
            <a:r>
              <a:rPr lang="en-US" altLang="ko-KR" dirty="0"/>
              <a:t>. </a:t>
            </a:r>
            <a:r>
              <a:rPr lang="ko-KR" altLang="en-US" dirty="0"/>
              <a:t>질적 분류기는 </a:t>
            </a:r>
            <a:r>
              <a:rPr lang="en-US" altLang="ko-KR" dirty="0"/>
              <a:t>decision tree, </a:t>
            </a:r>
            <a:r>
              <a:rPr lang="ko-KR" altLang="en-US" dirty="0"/>
              <a:t>스트링 인식기 등이 있습니다</a:t>
            </a:r>
            <a:r>
              <a:rPr lang="en-US" altLang="ko-KR" dirty="0"/>
              <a:t>. Decision tree </a:t>
            </a:r>
            <a:r>
              <a:rPr lang="ko-KR" altLang="en-US" dirty="0"/>
              <a:t>의 경우 그 구조 상 분기 기준을 바꾸면 </a:t>
            </a:r>
            <a:r>
              <a:rPr lang="en-US" altLang="ko-KR" dirty="0"/>
              <a:t>metric </a:t>
            </a:r>
            <a:r>
              <a:rPr lang="ko-KR" altLang="en-US" dirty="0"/>
              <a:t>데이터에도 적용이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데이터는 </a:t>
            </a:r>
            <a:r>
              <a:rPr lang="en-US" altLang="ko-KR" dirty="0"/>
              <a:t>metric </a:t>
            </a:r>
            <a:r>
              <a:rPr lang="ko-KR" altLang="en-US" dirty="0"/>
              <a:t>데이터와 </a:t>
            </a:r>
            <a:r>
              <a:rPr lang="en-US" altLang="ko-KR" dirty="0"/>
              <a:t>nonmetric </a:t>
            </a:r>
            <a:r>
              <a:rPr lang="ko-KR" altLang="en-US" dirty="0"/>
              <a:t>데이터로 구분할 수 있습니다</a:t>
            </a:r>
            <a:r>
              <a:rPr lang="en-US" altLang="ko-KR" dirty="0"/>
              <a:t>. Metric </a:t>
            </a:r>
            <a:r>
              <a:rPr lang="ko-KR" altLang="en-US" dirty="0"/>
              <a:t>데이터는 양으로써 표현이 가능하며</a:t>
            </a:r>
            <a:r>
              <a:rPr lang="en-US" altLang="ko-KR" dirty="0"/>
              <a:t>, </a:t>
            </a:r>
            <a:r>
              <a:rPr lang="ko-KR" altLang="en-US" dirty="0"/>
              <a:t>정수 또는 실수로 표현이 가능한 키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GDP</a:t>
            </a:r>
            <a:r>
              <a:rPr lang="ko-KR" altLang="en-US" dirty="0"/>
              <a:t> 등의 숫자형 데이터입니다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Nonmetric </a:t>
            </a:r>
            <a:r>
              <a:rPr lang="ko-KR" altLang="en-US" dirty="0"/>
              <a:t>데이터는 양으로써 표현이 불가능하며</a:t>
            </a:r>
            <a:r>
              <a:rPr lang="en-US" altLang="ko-KR" dirty="0"/>
              <a:t>, </a:t>
            </a:r>
            <a:r>
              <a:rPr lang="ko-KR" altLang="en-US" dirty="0"/>
              <a:t>편의상 수로 표현이 가능한 직업</a:t>
            </a:r>
            <a:r>
              <a:rPr lang="en-US" altLang="ko-KR" dirty="0"/>
              <a:t>, </a:t>
            </a:r>
            <a:r>
              <a:rPr lang="ko-KR" altLang="en-US" dirty="0"/>
              <a:t>행정 구역</a:t>
            </a:r>
            <a:r>
              <a:rPr lang="en-US" altLang="ko-KR" dirty="0"/>
              <a:t>, </a:t>
            </a:r>
            <a:r>
              <a:rPr lang="ko-KR" altLang="en-US" dirty="0"/>
              <a:t>혈액형 등을 예로 들 수 있습니다</a:t>
            </a:r>
            <a:r>
              <a:rPr lang="en-US" altLang="ko-KR" dirty="0"/>
              <a:t>. Nonmetric </a:t>
            </a:r>
            <a:r>
              <a:rPr lang="ko-KR" altLang="en-US" dirty="0"/>
              <a:t>데이터는 단순 연산을 통한 데이터 간 거리 측정이 불가능하여 </a:t>
            </a:r>
            <a:r>
              <a:rPr lang="en-US" altLang="ko-KR" dirty="0"/>
              <a:t>nonmetric value</a:t>
            </a:r>
            <a:r>
              <a:rPr lang="ko-KR" altLang="en-US" dirty="0"/>
              <a:t>로 이루어진 특징 벡터로 표현하여 연산하여야 합니다</a:t>
            </a:r>
            <a:r>
              <a:rPr lang="en-US" altLang="ko-KR" dirty="0"/>
              <a:t>. </a:t>
            </a:r>
            <a:r>
              <a:rPr lang="ko-KR" altLang="en-US" dirty="0"/>
              <a:t>다음으로 분류기에 </a:t>
            </a:r>
            <a:r>
              <a:rPr lang="ko-KR" altLang="en-US" dirty="0" err="1"/>
              <a:t>대해써</a:t>
            </a:r>
            <a:r>
              <a:rPr lang="ko-KR" altLang="en-US" dirty="0"/>
              <a:t> 말씀드리겠습니다</a:t>
            </a:r>
            <a:r>
              <a:rPr lang="en-US" altLang="ko-KR" dirty="0"/>
              <a:t>. </a:t>
            </a:r>
            <a:r>
              <a:rPr lang="ko-KR" altLang="en-US" dirty="0"/>
              <a:t>분류기는 크게 양적 분류기와 질적 분류기로 구분할 수 있습니다</a:t>
            </a:r>
            <a:r>
              <a:rPr lang="en-US" altLang="ko-KR" dirty="0"/>
              <a:t>. </a:t>
            </a:r>
            <a:r>
              <a:rPr lang="ko-KR" altLang="en-US" dirty="0"/>
              <a:t>앞서 공부한 </a:t>
            </a:r>
            <a:r>
              <a:rPr lang="en-US" altLang="ko-KR" dirty="0" err="1"/>
              <a:t>beysian</a:t>
            </a:r>
            <a:r>
              <a:rPr lang="en-US" altLang="ko-KR" dirty="0"/>
              <a:t>, neural network, support vector machine </a:t>
            </a:r>
            <a:r>
              <a:rPr lang="ko-KR" altLang="en-US" dirty="0"/>
              <a:t>등은 모두 양적 분류기입니다</a:t>
            </a:r>
            <a:r>
              <a:rPr lang="en-US" altLang="ko-KR" dirty="0"/>
              <a:t>. </a:t>
            </a:r>
            <a:r>
              <a:rPr lang="ko-KR" altLang="en-US" dirty="0"/>
              <a:t>양적 분류기는 샘플 포인트들이 있는 공간을 분할하여 분류를 </a:t>
            </a:r>
            <a:r>
              <a:rPr lang="ko-KR" altLang="en-US" dirty="0" err="1"/>
              <a:t>하게됩니다</a:t>
            </a:r>
            <a:r>
              <a:rPr lang="en-US" altLang="ko-KR" dirty="0"/>
              <a:t>. </a:t>
            </a:r>
            <a:r>
              <a:rPr lang="ko-KR" altLang="en-US" dirty="0"/>
              <a:t>질적 분류기는 </a:t>
            </a:r>
            <a:r>
              <a:rPr lang="en-US" altLang="ko-KR" dirty="0"/>
              <a:t>decision tree, </a:t>
            </a:r>
            <a:r>
              <a:rPr lang="ko-KR" altLang="en-US" dirty="0"/>
              <a:t>스트링 인식기 등이 있습니다</a:t>
            </a:r>
            <a:r>
              <a:rPr lang="en-US" altLang="ko-KR" dirty="0"/>
              <a:t>. Decision tree </a:t>
            </a:r>
            <a:r>
              <a:rPr lang="ko-KR" altLang="en-US" dirty="0"/>
              <a:t>의 경우 그 구조 상 분기 기준을 바꾸면 </a:t>
            </a:r>
            <a:r>
              <a:rPr lang="en-US" altLang="ko-KR" dirty="0"/>
              <a:t>metric </a:t>
            </a:r>
            <a:r>
              <a:rPr lang="ko-KR" altLang="en-US" dirty="0"/>
              <a:t>데이터에도 적용이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88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데이터는 </a:t>
            </a:r>
            <a:r>
              <a:rPr lang="en-US" altLang="ko-KR" dirty="0"/>
              <a:t>metric </a:t>
            </a:r>
            <a:r>
              <a:rPr lang="ko-KR" altLang="en-US" dirty="0"/>
              <a:t>데이터와 </a:t>
            </a:r>
            <a:r>
              <a:rPr lang="en-US" altLang="ko-KR" dirty="0"/>
              <a:t>nonmetric </a:t>
            </a:r>
            <a:r>
              <a:rPr lang="ko-KR" altLang="en-US" dirty="0"/>
              <a:t>데이터로 구분할 수 있습니다</a:t>
            </a:r>
            <a:r>
              <a:rPr lang="en-US" altLang="ko-KR" dirty="0"/>
              <a:t>. Metric </a:t>
            </a:r>
            <a:r>
              <a:rPr lang="ko-KR" altLang="en-US" dirty="0"/>
              <a:t>데이터는 양으로써 표현이 가능하며</a:t>
            </a:r>
            <a:r>
              <a:rPr lang="en-US" altLang="ko-KR" dirty="0"/>
              <a:t>, </a:t>
            </a:r>
            <a:r>
              <a:rPr lang="ko-KR" altLang="en-US" dirty="0"/>
              <a:t>정수 또는 실수로 표현이 가능한 키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GDP</a:t>
            </a:r>
            <a:r>
              <a:rPr lang="ko-KR" altLang="en-US" dirty="0"/>
              <a:t> 등의 숫자형 데이터입니다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Nonmetric </a:t>
            </a:r>
            <a:r>
              <a:rPr lang="ko-KR" altLang="en-US" dirty="0"/>
              <a:t>데이터는 양으로써 표현이 불가능하며</a:t>
            </a:r>
            <a:r>
              <a:rPr lang="en-US" altLang="ko-KR" dirty="0"/>
              <a:t>, </a:t>
            </a:r>
            <a:r>
              <a:rPr lang="ko-KR" altLang="en-US" dirty="0"/>
              <a:t>편의상 수로 표현이 가능한 직업</a:t>
            </a:r>
            <a:r>
              <a:rPr lang="en-US" altLang="ko-KR" dirty="0"/>
              <a:t>, </a:t>
            </a:r>
            <a:r>
              <a:rPr lang="ko-KR" altLang="en-US" dirty="0"/>
              <a:t>행정 구역</a:t>
            </a:r>
            <a:r>
              <a:rPr lang="en-US" altLang="ko-KR" dirty="0"/>
              <a:t>, </a:t>
            </a:r>
            <a:r>
              <a:rPr lang="ko-KR" altLang="en-US" dirty="0"/>
              <a:t>혈액형 등을 예로 들 수 있습니다</a:t>
            </a:r>
            <a:r>
              <a:rPr lang="en-US" altLang="ko-KR" dirty="0"/>
              <a:t>. Nonmetric </a:t>
            </a:r>
            <a:r>
              <a:rPr lang="ko-KR" altLang="en-US" dirty="0"/>
              <a:t>데이터는 단순 연산을 통한 데이터 간 거리 측정이 불가능하여 </a:t>
            </a:r>
            <a:r>
              <a:rPr lang="en-US" altLang="ko-KR" dirty="0"/>
              <a:t>nonmetric value</a:t>
            </a:r>
            <a:r>
              <a:rPr lang="ko-KR" altLang="en-US" dirty="0"/>
              <a:t>로 이루어진 특징 벡터로 표현하여 연산하여야 합니다</a:t>
            </a:r>
            <a:r>
              <a:rPr lang="en-US" altLang="ko-KR" dirty="0"/>
              <a:t>. </a:t>
            </a:r>
            <a:r>
              <a:rPr lang="ko-KR" altLang="en-US" dirty="0"/>
              <a:t>다음으로 분류기에 </a:t>
            </a:r>
            <a:r>
              <a:rPr lang="ko-KR" altLang="en-US" dirty="0" err="1"/>
              <a:t>대해써</a:t>
            </a:r>
            <a:r>
              <a:rPr lang="ko-KR" altLang="en-US" dirty="0"/>
              <a:t> 말씀드리겠습니다</a:t>
            </a:r>
            <a:r>
              <a:rPr lang="en-US" altLang="ko-KR" dirty="0"/>
              <a:t>. </a:t>
            </a:r>
            <a:r>
              <a:rPr lang="ko-KR" altLang="en-US" dirty="0"/>
              <a:t>분류기는 크게 양적 분류기와 질적 분류기로 구분할 수 있습니다</a:t>
            </a:r>
            <a:r>
              <a:rPr lang="en-US" altLang="ko-KR" dirty="0"/>
              <a:t>. </a:t>
            </a:r>
            <a:r>
              <a:rPr lang="ko-KR" altLang="en-US" dirty="0"/>
              <a:t>앞서 공부한 </a:t>
            </a:r>
            <a:r>
              <a:rPr lang="en-US" altLang="ko-KR" dirty="0" err="1"/>
              <a:t>beysian</a:t>
            </a:r>
            <a:r>
              <a:rPr lang="en-US" altLang="ko-KR" dirty="0"/>
              <a:t>, neural network, support vector machine </a:t>
            </a:r>
            <a:r>
              <a:rPr lang="ko-KR" altLang="en-US" dirty="0"/>
              <a:t>등은 모두 양적 분류기입니다</a:t>
            </a:r>
            <a:r>
              <a:rPr lang="en-US" altLang="ko-KR" dirty="0"/>
              <a:t>. </a:t>
            </a:r>
            <a:r>
              <a:rPr lang="ko-KR" altLang="en-US" dirty="0"/>
              <a:t>양적 분류기는 샘플 포인트들이 있는 공간을 분할하여 분류를 </a:t>
            </a:r>
            <a:r>
              <a:rPr lang="ko-KR" altLang="en-US" dirty="0" err="1"/>
              <a:t>하게됩니다</a:t>
            </a:r>
            <a:r>
              <a:rPr lang="en-US" altLang="ko-KR" dirty="0"/>
              <a:t>. </a:t>
            </a:r>
            <a:r>
              <a:rPr lang="ko-KR" altLang="en-US" dirty="0"/>
              <a:t>질적 분류기는 </a:t>
            </a:r>
            <a:r>
              <a:rPr lang="en-US" altLang="ko-KR" dirty="0"/>
              <a:t>decision tree, </a:t>
            </a:r>
            <a:r>
              <a:rPr lang="ko-KR" altLang="en-US" dirty="0"/>
              <a:t>스트링 인식기 등이 있습니다</a:t>
            </a:r>
            <a:r>
              <a:rPr lang="en-US" altLang="ko-KR" dirty="0"/>
              <a:t>. Decision tree </a:t>
            </a:r>
            <a:r>
              <a:rPr lang="ko-KR" altLang="en-US" dirty="0"/>
              <a:t>의 경우 그 구조 상 분기 기준을 바꾸면 </a:t>
            </a:r>
            <a:r>
              <a:rPr lang="en-US" altLang="ko-KR" dirty="0"/>
              <a:t>metric </a:t>
            </a:r>
            <a:r>
              <a:rPr lang="ko-KR" altLang="en-US" dirty="0"/>
              <a:t>데이터에도 적용이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74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데이터는 </a:t>
            </a:r>
            <a:r>
              <a:rPr lang="en-US" altLang="ko-KR" dirty="0"/>
              <a:t>metric </a:t>
            </a:r>
            <a:r>
              <a:rPr lang="ko-KR" altLang="en-US" dirty="0"/>
              <a:t>데이터와 </a:t>
            </a:r>
            <a:r>
              <a:rPr lang="en-US" altLang="ko-KR" dirty="0"/>
              <a:t>nonmetric </a:t>
            </a:r>
            <a:r>
              <a:rPr lang="ko-KR" altLang="en-US" dirty="0"/>
              <a:t>데이터로 구분할 수 있습니다</a:t>
            </a:r>
            <a:r>
              <a:rPr lang="en-US" altLang="ko-KR" dirty="0"/>
              <a:t>. Metric </a:t>
            </a:r>
            <a:r>
              <a:rPr lang="ko-KR" altLang="en-US" dirty="0"/>
              <a:t>데이터는 양으로써 표현이 가능하며</a:t>
            </a:r>
            <a:r>
              <a:rPr lang="en-US" altLang="ko-KR" dirty="0"/>
              <a:t>, </a:t>
            </a:r>
            <a:r>
              <a:rPr lang="ko-KR" altLang="en-US" dirty="0"/>
              <a:t>정수 또는 실수로 표현이 가능한 키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GDP</a:t>
            </a:r>
            <a:r>
              <a:rPr lang="ko-KR" altLang="en-US" dirty="0"/>
              <a:t> 등의 숫자형 데이터입니다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Nonmetric </a:t>
            </a:r>
            <a:r>
              <a:rPr lang="ko-KR" altLang="en-US" dirty="0"/>
              <a:t>데이터는 양으로써 표현이 불가능하며</a:t>
            </a:r>
            <a:r>
              <a:rPr lang="en-US" altLang="ko-KR" dirty="0"/>
              <a:t>, </a:t>
            </a:r>
            <a:r>
              <a:rPr lang="ko-KR" altLang="en-US" dirty="0"/>
              <a:t>편의상 수로 표현이 가능한 직업</a:t>
            </a:r>
            <a:r>
              <a:rPr lang="en-US" altLang="ko-KR" dirty="0"/>
              <a:t>, </a:t>
            </a:r>
            <a:r>
              <a:rPr lang="ko-KR" altLang="en-US" dirty="0"/>
              <a:t>행정 구역</a:t>
            </a:r>
            <a:r>
              <a:rPr lang="en-US" altLang="ko-KR" dirty="0"/>
              <a:t>, </a:t>
            </a:r>
            <a:r>
              <a:rPr lang="ko-KR" altLang="en-US" dirty="0"/>
              <a:t>혈액형 등을 예로 들 수 있습니다</a:t>
            </a:r>
            <a:r>
              <a:rPr lang="en-US" altLang="ko-KR" dirty="0"/>
              <a:t>. Nonmetric </a:t>
            </a:r>
            <a:r>
              <a:rPr lang="ko-KR" altLang="en-US" dirty="0"/>
              <a:t>데이터는 단순 연산을 통한 데이터 간 거리 측정이 불가능하여 </a:t>
            </a:r>
            <a:r>
              <a:rPr lang="en-US" altLang="ko-KR" dirty="0"/>
              <a:t>nonmetric value</a:t>
            </a:r>
            <a:r>
              <a:rPr lang="ko-KR" altLang="en-US" dirty="0"/>
              <a:t>로 이루어진 특징 벡터로 표현하여 연산하여야 합니다</a:t>
            </a:r>
            <a:r>
              <a:rPr lang="en-US" altLang="ko-KR" dirty="0"/>
              <a:t>. </a:t>
            </a:r>
            <a:r>
              <a:rPr lang="ko-KR" altLang="en-US" dirty="0"/>
              <a:t>다음으로 분류기에 </a:t>
            </a:r>
            <a:r>
              <a:rPr lang="ko-KR" altLang="en-US" dirty="0" err="1"/>
              <a:t>대해써</a:t>
            </a:r>
            <a:r>
              <a:rPr lang="ko-KR" altLang="en-US" dirty="0"/>
              <a:t> 말씀드리겠습니다</a:t>
            </a:r>
            <a:r>
              <a:rPr lang="en-US" altLang="ko-KR" dirty="0"/>
              <a:t>. </a:t>
            </a:r>
            <a:r>
              <a:rPr lang="ko-KR" altLang="en-US" dirty="0"/>
              <a:t>분류기는 크게 양적 분류기와 질적 분류기로 구분할 수 있습니다</a:t>
            </a:r>
            <a:r>
              <a:rPr lang="en-US" altLang="ko-KR" dirty="0"/>
              <a:t>. </a:t>
            </a:r>
            <a:r>
              <a:rPr lang="ko-KR" altLang="en-US" dirty="0"/>
              <a:t>앞서 공부한 </a:t>
            </a:r>
            <a:r>
              <a:rPr lang="en-US" altLang="ko-KR" dirty="0" err="1"/>
              <a:t>beysian</a:t>
            </a:r>
            <a:r>
              <a:rPr lang="en-US" altLang="ko-KR" dirty="0"/>
              <a:t>, neural network, support vector machine </a:t>
            </a:r>
            <a:r>
              <a:rPr lang="ko-KR" altLang="en-US" dirty="0"/>
              <a:t>등은 모두 양적 분류기입니다</a:t>
            </a:r>
            <a:r>
              <a:rPr lang="en-US" altLang="ko-KR" dirty="0"/>
              <a:t>. </a:t>
            </a:r>
            <a:r>
              <a:rPr lang="ko-KR" altLang="en-US" dirty="0"/>
              <a:t>양적 분류기는 샘플 포인트들이 있는 공간을 분할하여 분류를 </a:t>
            </a:r>
            <a:r>
              <a:rPr lang="ko-KR" altLang="en-US" dirty="0" err="1"/>
              <a:t>하게됩니다</a:t>
            </a:r>
            <a:r>
              <a:rPr lang="en-US" altLang="ko-KR" dirty="0"/>
              <a:t>. </a:t>
            </a:r>
            <a:r>
              <a:rPr lang="ko-KR" altLang="en-US" dirty="0"/>
              <a:t>질적 분류기는 </a:t>
            </a:r>
            <a:r>
              <a:rPr lang="en-US" altLang="ko-KR" dirty="0"/>
              <a:t>decision tree, </a:t>
            </a:r>
            <a:r>
              <a:rPr lang="ko-KR" altLang="en-US" dirty="0"/>
              <a:t>스트링 인식기 등이 있습니다</a:t>
            </a:r>
            <a:r>
              <a:rPr lang="en-US" altLang="ko-KR" dirty="0"/>
              <a:t>. Decision tree </a:t>
            </a:r>
            <a:r>
              <a:rPr lang="ko-KR" altLang="en-US" dirty="0"/>
              <a:t>의 경우 그 구조 상 분기 기준을 바꾸면 </a:t>
            </a:r>
            <a:r>
              <a:rPr lang="en-US" altLang="ko-KR" dirty="0"/>
              <a:t>metric </a:t>
            </a:r>
            <a:r>
              <a:rPr lang="ko-KR" altLang="en-US" dirty="0"/>
              <a:t>데이터에도 적용이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13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BC60D-A1FC-483A-BCA1-F9BCB086D6EE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DD05D-5A7E-48F9-AC93-B3D6E35F5ED7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590E-2BB5-44D3-8A4B-DDBA5FDA54D6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A9EAF-551B-40B3-9836-370E8BAE1CA9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lnSpc>
                <a:spcPct val="100000"/>
              </a:lnSpc>
              <a:defRPr sz="1800" b="1" baseline="0">
                <a:latin typeface="굴림" panose="020B0600000101010101" pitchFamily="50" charset="-127"/>
                <a:ea typeface="굴림" panose="020B0600000101010101" pitchFamily="50" charset="-127"/>
                <a:cs typeface="Arial" pitchFamily="34" charset="0"/>
              </a:defRPr>
            </a:lvl1pPr>
            <a:lvl2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100000"/>
              </a:lnSpc>
              <a:defRPr sz="1300" baseline="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100000"/>
              </a:lnSpc>
              <a:defRPr sz="1200" baseline="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5DCB-358A-4957-ABFA-FE1A2B424237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08ADB-3B79-4DD9-845B-C468CE672BC9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06B2-5C5F-479F-BB85-DAAEB0DBEF81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F7A1-21D6-42B2-A52F-51521E4ED482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09B16-49EE-4517-9667-CDCD7C0F64BF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54A6C-C82A-4191-A700-0BEE6E1C437A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CB503-EDE3-4977-B070-4EB8CFF4627A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1FEC9-6BB2-4A26-A8D3-BE5EA7F034A9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A05962-2E60-40F0-8693-8654AC0C0307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Machine Learning Laboratory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en-US" altLang="ko-KR" sz="2800" dirty="0"/>
              <a:t>R-CNN</a:t>
            </a:r>
            <a:br>
              <a:rPr lang="en-US" altLang="ko-KR" sz="2800" dirty="0"/>
            </a:br>
            <a:r>
              <a:rPr lang="en-US" altLang="ko-KR" sz="2800" dirty="0"/>
              <a:t>Fast R-CNN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38"/>
            <a:ext cx="6400800" cy="928687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Pattern Recognition &amp; Machine Learning Laboratory</a:t>
            </a:r>
          </a:p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 Tae-</a:t>
            </a:r>
            <a:r>
              <a:rPr lang="en-US" altLang="ko-KR" dirty="0" err="1">
                <a:latin typeface="Arial" panose="020B0604020202020204" pitchFamily="34" charset="0"/>
              </a:rPr>
              <a:t>jin</a:t>
            </a:r>
            <a:r>
              <a:rPr lang="en-US" altLang="ko-KR" dirty="0">
                <a:latin typeface="Arial" panose="020B0604020202020204" pitchFamily="34" charset="0"/>
              </a:rPr>
              <a:t> Woo</a:t>
            </a:r>
          </a:p>
          <a:p>
            <a:pPr>
              <a:defRPr lang="ko-KR" altLang="en-US"/>
            </a:pPr>
            <a:r>
              <a:rPr lang="en-US" altLang="ko-KR" dirty="0"/>
              <a:t>Aug 04, 2021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</a:rPr>
              <a:t>Computer vision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Types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Classification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Classification + localization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Object detection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Instance segmentation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Methods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1-stage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</a:p>
          <a:p>
            <a:pPr lvl="3">
              <a:defRPr/>
            </a:pPr>
            <a:r>
              <a:rPr lang="en-US" altLang="ko-KR" dirty="0">
                <a:latin typeface="Arial" panose="020B0604020202020204" pitchFamily="34" charset="0"/>
              </a:rPr>
              <a:t>Simultaneous process of localization and classification</a:t>
            </a:r>
          </a:p>
          <a:p>
            <a:pPr lvl="3">
              <a:defRPr/>
            </a:pPr>
            <a:r>
              <a:rPr lang="en-US" altLang="ko-KR" dirty="0">
                <a:latin typeface="Arial" panose="020B0604020202020204" pitchFamily="34" charset="0"/>
              </a:rPr>
              <a:t>ex) Models of YOLO series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2-stage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</a:p>
          <a:p>
            <a:pPr lvl="3">
              <a:defRPr/>
            </a:pPr>
            <a:r>
              <a:rPr lang="en-US" altLang="ko-KR" dirty="0">
                <a:latin typeface="Arial" panose="020B0604020202020204" pitchFamily="34" charset="0"/>
              </a:rPr>
              <a:t>Sequential process of localization and classification</a:t>
            </a:r>
          </a:p>
          <a:p>
            <a:pPr lvl="3">
              <a:defRPr/>
            </a:pPr>
            <a:r>
              <a:rPr lang="en-US" altLang="ko-KR" dirty="0">
                <a:latin typeface="Arial" panose="020B0604020202020204" pitchFamily="34" charset="0"/>
              </a:rPr>
              <a:t>ex) Models of R-CNN series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7E88E-C7A0-4A86-AC4A-B88E22D80AD3}"/>
              </a:ext>
            </a:extLst>
          </p:cNvPr>
          <p:cNvSpPr txBox="1"/>
          <p:nvPr/>
        </p:nvSpPr>
        <p:spPr>
          <a:xfrm>
            <a:off x="4775059" y="3032955"/>
            <a:ext cx="429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Types of object detection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92F76CC5-9E44-4CD4-922A-BB8CF77D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31763"/>
            <a:ext cx="6400800" cy="725487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Introduction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9A845B-FA26-4C13-B503-EC1FCBEF004B}"/>
              </a:ext>
            </a:extLst>
          </p:cNvPr>
          <p:cNvSpPr txBox="1"/>
          <p:nvPr/>
        </p:nvSpPr>
        <p:spPr>
          <a:xfrm>
            <a:off x="4952333" y="6003787"/>
            <a:ext cx="4109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2-stage detector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E1BB8BE-62AF-445D-83FB-5C2CAD102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059" y="1255468"/>
            <a:ext cx="4291172" cy="177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4CA5ED-6094-4C21-8D16-0B5824E1A629}"/>
              </a:ext>
            </a:extLst>
          </p:cNvPr>
          <p:cNvSpPr txBox="1"/>
          <p:nvPr/>
        </p:nvSpPr>
        <p:spPr>
          <a:xfrm>
            <a:off x="842399" y="6003787"/>
            <a:ext cx="4109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1-stage detector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AB1657-E27B-4EC3-B522-7EBB48B7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2246" y="4581129"/>
            <a:ext cx="4109932" cy="14226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5D690B-8A84-41B9-BBA4-49497C94EA7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2226" y="4581128"/>
            <a:ext cx="4109933" cy="142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5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</a:rPr>
              <a:t>Introduction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Concept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R-CNN: Regions based CNN for object detection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Combination of region proposals with CNN features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364C8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itchFamily="34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Learning process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Input an image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About 2k regional proposal outputs are extracted by selective search algorithm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Warped to make all extracted regional proposal outputs the same input size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Warping is used because input size of Fully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Connected Layer (FCL) is fixed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Put 2k warped images each into CNN (</a:t>
            </a:r>
            <a:r>
              <a:rPr lang="en-US" altLang="ko-KR" dirty="0" err="1">
                <a:latin typeface="Arial" panose="020B0604020202020204" pitchFamily="34" charset="0"/>
              </a:rPr>
              <a:t>AlexNet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Supervised pre-training and domain-specific fine-tuning is used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Classification is performed to obtain the result for each CNN result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Binary SVM is used due to lack of training data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Linear regression is performed to adjust positions of each bounding box (</a:t>
            </a:r>
            <a:r>
              <a:rPr lang="en-US" altLang="ko-KR" dirty="0" err="1">
                <a:latin typeface="Arial" panose="020B0604020202020204" pitchFamily="34" charset="0"/>
              </a:rPr>
              <a:t>bbox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92F76CC5-9E44-4CD4-922A-BB8CF77D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31763"/>
            <a:ext cx="6400800" cy="725487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R-CNN (1/5)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4CA5ED-6094-4C21-8D16-0B5824E1A629}"/>
              </a:ext>
            </a:extLst>
          </p:cNvPr>
          <p:cNvSpPr txBox="1"/>
          <p:nvPr/>
        </p:nvSpPr>
        <p:spPr>
          <a:xfrm>
            <a:off x="842399" y="6035936"/>
            <a:ext cx="3729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Object detection system overview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83B3E8-E33C-4D93-9705-D40098531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8" y="4797558"/>
            <a:ext cx="3729601" cy="123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NN 알고리즘들] AlexNet의 구조 by bskyvision">
            <a:extLst>
              <a:ext uri="{FF2B5EF4-FFF2-40B4-BE49-F238E27FC236}">
                <a16:creationId xmlns:a16="http://schemas.microsoft.com/office/drawing/2014/main" id="{BFFD9342-7D84-437F-B4F3-54F85F67099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63" y="4797558"/>
            <a:ext cx="3729600" cy="123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789087-3D81-42BF-A8BD-B53FF3934BBB}"/>
              </a:ext>
            </a:extLst>
          </p:cNvPr>
          <p:cNvSpPr txBox="1"/>
          <p:nvPr/>
        </p:nvSpPr>
        <p:spPr>
          <a:xfrm>
            <a:off x="4577970" y="6035936"/>
            <a:ext cx="372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AlexNet</a:t>
            </a:r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structure for R-CNN 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2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Arial" panose="020B0604020202020204" pitchFamily="34" charset="0"/>
                  </a:rPr>
                  <a:t>Prior knowledge</a:t>
                </a: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Mean Average Precision (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mAP</a:t>
                </a:r>
                <a:r>
                  <a:rPr lang="en-US" altLang="ko-KR" dirty="0">
                    <a:latin typeface="Arial" panose="020B0604020202020204" pitchFamily="34" charset="0"/>
                  </a:rPr>
                  <a:t>)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Average of precision corresponding to recall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Mean of AP values for all object classes</a:t>
                </a: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Bounding box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Rectangular box for detection display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Coordinate vector: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64C8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itchFamily="34" charset="0"/>
                </a:endParaRP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Intersection over Union (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IoU</a:t>
                </a:r>
                <a:r>
                  <a:rPr lang="en-US" altLang="ko-KR" dirty="0">
                    <a:latin typeface="Arial" panose="020B0604020202020204" pitchFamily="34" charset="0"/>
                  </a:rPr>
                  <a:t>)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Evaluation metrics for proposed region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Positive object criteria: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𝑰𝒐𝑼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altLang="ko-KR" dirty="0">
                  <a:latin typeface="Arial" panose="020B0604020202020204" pitchFamily="34" charset="0"/>
                </a:endParaRP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Non Maximum Suppression (NMS)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Remove overlapped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bboxes</a:t>
                </a:r>
                <a:r>
                  <a:rPr lang="en-US" altLang="ko-KR" dirty="0">
                    <a:latin typeface="Arial" panose="020B0604020202020204" pitchFamily="34" charset="0"/>
                  </a:rPr>
                  <a:t> for each object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Handle according to confidence and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IoU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Drop if exceed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IoU</a:t>
                </a:r>
                <a:r>
                  <a:rPr lang="en-US" altLang="ko-KR" dirty="0">
                    <a:latin typeface="Arial" panose="020B0604020202020204" pitchFamily="34" charset="0"/>
                  </a:rPr>
                  <a:t> threshold with the</a:t>
                </a:r>
              </a:p>
              <a:p>
                <a:pPr marL="1371600" marR="0" lvl="3" indent="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     highest confidence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bbox</a:t>
                </a:r>
                <a:endParaRPr lang="en-US" altLang="ko-KR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92F76CC5-9E44-4CD4-922A-BB8CF77D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31763"/>
            <a:ext cx="6400800" cy="725487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R-CNN (2/5)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4CA5ED-6094-4C21-8D16-0B5824E1A629}"/>
              </a:ext>
            </a:extLst>
          </p:cNvPr>
          <p:cNvSpPr txBox="1"/>
          <p:nvPr/>
        </p:nvSpPr>
        <p:spPr>
          <a:xfrm>
            <a:off x="1367465" y="6035936"/>
            <a:ext cx="3204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IoU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89087-3D81-42BF-A8BD-B53FF3934BBB}"/>
              </a:ext>
            </a:extLst>
          </p:cNvPr>
          <p:cNvSpPr txBox="1"/>
          <p:nvPr/>
        </p:nvSpPr>
        <p:spPr>
          <a:xfrm>
            <a:off x="5611058" y="6035936"/>
            <a:ext cx="3527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NMS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mAP (mean Average Precision) for Object Detection | by Jonathan Hui | Medium">
            <a:extLst>
              <a:ext uri="{FF2B5EF4-FFF2-40B4-BE49-F238E27FC236}">
                <a16:creationId xmlns:a16="http://schemas.microsoft.com/office/drawing/2014/main" id="{A4486C19-9B91-49AA-A34C-26E2FEF0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5" y="1196752"/>
            <a:ext cx="3522829" cy="109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375EA5-AA14-45E6-921F-D77D9D193E0F}"/>
              </a:ext>
            </a:extLst>
          </p:cNvPr>
          <p:cNvSpPr txBox="1"/>
          <p:nvPr/>
        </p:nvSpPr>
        <p:spPr>
          <a:xfrm>
            <a:off x="5616115" y="2290684"/>
            <a:ext cx="3522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mAP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F6582E-33E6-42BC-84F1-57C139D85BD6}"/>
              </a:ext>
            </a:extLst>
          </p:cNvPr>
          <p:cNvSpPr txBox="1"/>
          <p:nvPr/>
        </p:nvSpPr>
        <p:spPr>
          <a:xfrm>
            <a:off x="5611059" y="4039330"/>
            <a:ext cx="3527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Bounding box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32" name="Picture 8" descr="Google AI Blog: An Update to Open Images - Now with Bounding-Boxes">
            <a:extLst>
              <a:ext uri="{FF2B5EF4-FFF2-40B4-BE49-F238E27FC236}">
                <a16:creationId xmlns:a16="http://schemas.microsoft.com/office/drawing/2014/main" id="{809F9507-4FA3-4266-8D97-308B13F1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5" y="2712059"/>
            <a:ext cx="3527885" cy="132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6F82BEE-DA7D-4ED2-979C-8D746121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61" y="4462444"/>
            <a:ext cx="3527884" cy="157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845DE0D-D7A3-4278-A455-BE7FC738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65" y="5049371"/>
            <a:ext cx="3204535" cy="98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0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</a:rPr>
              <a:t>Module design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Region proposals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Concept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Find probable region of an object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They are called Regions of Interest (</a:t>
            </a:r>
            <a:r>
              <a:rPr lang="en-US" altLang="ko-KR" dirty="0" err="1">
                <a:latin typeface="Arial" panose="020B0604020202020204" pitchFamily="34" charset="0"/>
              </a:rPr>
              <a:t>RoI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Method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8A008A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Selective search method is used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Selective search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Concept: Hierarchical grouping algorithm</a:t>
            </a:r>
            <a:endParaRPr lang="en-US" altLang="ko-KR" sz="2000" dirty="0">
              <a:solidFill>
                <a:srgbClr val="3364C8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Iteratively merges regions until becoming one region based on similarity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All created bounding boxes are warped to same size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Feature extraction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Concept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Extract features from each warped image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Method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Pre-trained </a:t>
            </a:r>
            <a:r>
              <a:rPr lang="en-US" altLang="ko-KR" dirty="0" err="1">
                <a:latin typeface="Arial" panose="020B0604020202020204" pitchFamily="34" charset="0"/>
              </a:rPr>
              <a:t>AlexNet</a:t>
            </a:r>
            <a:r>
              <a:rPr lang="en-US" altLang="ko-KR" dirty="0">
                <a:latin typeface="Arial" panose="020B0604020202020204" pitchFamily="34" charset="0"/>
              </a:rPr>
              <a:t> with slightly modified is applied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Fine-tuning of CNN is performed by new data set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Made to classify into N+1 classes (background)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Advantage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Achieved </a:t>
            </a:r>
            <a:r>
              <a:rPr lang="en-US" altLang="ko-KR" dirty="0" err="1">
                <a:latin typeface="Arial" panose="020B0604020202020204" pitchFamily="34" charset="0"/>
              </a:rPr>
              <a:t>mAP</a:t>
            </a:r>
            <a:r>
              <a:rPr lang="en-US" altLang="ko-KR" dirty="0">
                <a:latin typeface="Arial" panose="020B0604020202020204" pitchFamily="34" charset="0"/>
              </a:rPr>
              <a:t> improvement of 8%p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92F76CC5-9E44-4CD4-922A-BB8CF77D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31763"/>
            <a:ext cx="6400800" cy="725487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R-CNN (3/5)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4CA5ED-6094-4C21-8D16-0B5824E1A629}"/>
              </a:ext>
            </a:extLst>
          </p:cNvPr>
          <p:cNvSpPr txBox="1"/>
          <p:nvPr/>
        </p:nvSpPr>
        <p:spPr>
          <a:xfrm>
            <a:off x="6302696" y="6039002"/>
            <a:ext cx="278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Selective search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7EC8CB-FFA9-42BE-8E2A-96A6195C086D}"/>
              </a:ext>
            </a:extLst>
          </p:cNvPr>
          <p:cNvSpPr txBox="1"/>
          <p:nvPr/>
        </p:nvSpPr>
        <p:spPr>
          <a:xfrm>
            <a:off x="5508104" y="3056275"/>
            <a:ext cx="358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Overview of R-CNN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E3CBEBD2-65F7-418D-AD1C-5DCAE1A5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696" y="4284274"/>
            <a:ext cx="2789462" cy="175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3CBFF6E-284F-492F-BE0A-6BD32B56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83183"/>
            <a:ext cx="3584054" cy="187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77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Classification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Concept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Classification via binary SVM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Use extracted features from CNN module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Method</a:t>
                </a:r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A008A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+mn-cs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Optimize SVM is trained independently per</a:t>
                </a:r>
                <a:r>
                  <a:rPr lang="ko-KR" altLang="en-US" dirty="0">
                    <a:latin typeface="Arial" panose="020B0604020202020204" pitchFamily="34" charset="0"/>
                  </a:rPr>
                  <a:t> </a:t>
                </a:r>
                <a:r>
                  <a:rPr lang="en-US" altLang="ko-KR" dirty="0">
                    <a:latin typeface="Arial" panose="020B0604020202020204" pitchFamily="34" charset="0"/>
                  </a:rPr>
                  <a:t>class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Reason of SVM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Better generalization due to lack of training data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Achieved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mAP</a:t>
                </a:r>
                <a:r>
                  <a:rPr lang="en-US" altLang="ko-KR" dirty="0">
                    <a:latin typeface="Arial" panose="020B0604020202020204" pitchFamily="34" charset="0"/>
                  </a:rPr>
                  <a:t> improvement of 4%p using SVM</a:t>
                </a: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Bounding box regression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Concept</a:t>
                </a:r>
              </a:p>
              <a:p>
                <a:pPr lvl="3"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Introduction of regression model to improve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bboxes</a:t>
                </a:r>
                <a:r>
                  <a:rPr lang="en-US" altLang="ko-KR" dirty="0">
                    <a:latin typeface="Arial" panose="020B0604020202020204" pitchFamily="34" charset="0"/>
                  </a:rPr>
                  <a:t> made by selective search</a:t>
                </a:r>
              </a:p>
              <a:p>
                <a:pPr lvl="3"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Use values ​​of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𝒑𝒐𝒐𝒍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 features from CNN of proposal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Method</a:t>
                </a:r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A008A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+mn-cs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Learnable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Regression: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371600" marR="0" lvl="3" indent="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marR="0" lvl="3" indent="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</m:d>
                  </m:oMath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marL="1371600" marR="0" lvl="3" indent="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</m:d>
                  </m:oMath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Use regularization and</a:t>
                </a:r>
                <a:r>
                  <a:rPr lang="ko-KR" altLang="en-US" dirty="0">
                    <a:latin typeface="Arial" panose="020B0604020202020204" pitchFamily="34" charset="0"/>
                  </a:rPr>
                  <a:t>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IoU</a:t>
                </a:r>
                <a:r>
                  <a:rPr lang="ko-KR" altLang="en-US" dirty="0">
                    <a:latin typeface="Arial" panose="020B0604020202020204" pitchFamily="34" charset="0"/>
                  </a:rPr>
                  <a:t> </a:t>
                </a:r>
                <a:r>
                  <a:rPr lang="en-US" altLang="ko-KR" dirty="0">
                    <a:latin typeface="Arial" panose="020B0604020202020204" pitchFamily="34" charset="0"/>
                  </a:rPr>
                  <a:t>threshold to improve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mAP</a:t>
                </a:r>
                <a:endPara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254061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92F76CC5-9E44-4CD4-922A-BB8CF77D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31763"/>
            <a:ext cx="6400800" cy="725487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R-CNN (4/5)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7EC8CB-FFA9-42BE-8E2A-96A6195C086D}"/>
              </a:ext>
            </a:extLst>
          </p:cNvPr>
          <p:cNvSpPr txBox="1"/>
          <p:nvPr/>
        </p:nvSpPr>
        <p:spPr>
          <a:xfrm>
            <a:off x="6386847" y="3056275"/>
            <a:ext cx="2546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Ground-truth bounding box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 descr="Intersection over Union (IoU) for object detection - PyImageSearch">
            <a:extLst>
              <a:ext uri="{FF2B5EF4-FFF2-40B4-BE49-F238E27FC236}">
                <a16:creationId xmlns:a16="http://schemas.microsoft.com/office/drawing/2014/main" id="{57792375-747A-467E-B157-2BB5AC406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47" y="1146289"/>
            <a:ext cx="2546648" cy="190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148174-E0C2-4100-971A-FEE5CE328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47" y="4358145"/>
            <a:ext cx="2546648" cy="167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EDC404-D537-482B-902E-816023D2874F}"/>
              </a:ext>
            </a:extLst>
          </p:cNvPr>
          <p:cNvSpPr txBox="1"/>
          <p:nvPr/>
        </p:nvSpPr>
        <p:spPr>
          <a:xfrm>
            <a:off x="6386847" y="6035936"/>
            <a:ext cx="2546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Bounding box regression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56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Arial" panose="020B0604020202020204" pitchFamily="34" charset="0"/>
                  </a:rPr>
                  <a:t>Conclusion</a:t>
                </a: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Test result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PASCAL VOC 2010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Achieved state-of-the-art (SOTA) in 2013</a:t>
                </a:r>
              </a:p>
              <a:p>
                <a:pPr lvl="3"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Achieved improvement of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mAP</a:t>
                </a:r>
                <a:r>
                  <a:rPr lang="en-US" altLang="ko-KR" dirty="0">
                    <a:latin typeface="Arial" panose="020B0604020202020204" pitchFamily="34" charset="0"/>
                  </a:rPr>
                  <a:t> about 3%p by applying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bbox</a:t>
                </a:r>
                <a:r>
                  <a:rPr lang="en-US" altLang="ko-KR" dirty="0">
                    <a:latin typeface="Arial" panose="020B0604020202020204" pitchFamily="34" charset="0"/>
                  </a:rPr>
                  <a:t> regression</a:t>
                </a:r>
              </a:p>
              <a:p>
                <a:pPr marL="1371600" marR="0" lvl="3" indent="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371600" marR="0" lvl="3" indent="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371600" marR="0" lvl="3" indent="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371600" marR="0" lvl="3" indent="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</a:rPr>
                  <a:t>Appendix</a:t>
                </a: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Object proposal transformations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Difference according to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RoI</a:t>
                </a:r>
                <a:r>
                  <a:rPr lang="en-US" altLang="ko-KR" dirty="0">
                    <a:latin typeface="Arial" panose="020B0604020202020204" pitchFamily="34" charset="0"/>
                  </a:rPr>
                  <a:t> shape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Warping with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 improved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mAP</a:t>
                </a:r>
                <a:r>
                  <a:rPr lang="en-US" altLang="ko-KR" dirty="0">
                    <a:latin typeface="Arial" panose="020B0604020202020204" pitchFamily="34" charset="0"/>
                  </a:rPr>
                  <a:t> by 4%p</a:t>
                </a: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Positive-negative examples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Define different criteria for CNN and SVM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CNN: Positive if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IoU</a:t>
                </a:r>
                <a:r>
                  <a:rPr lang="en-US" altLang="ko-KR" dirty="0">
                    <a:latin typeface="Arial" panose="020B0604020202020204" pitchFamily="34" charset="0"/>
                  </a:rPr>
                  <a:t> is above 0.5</a:t>
                </a:r>
              </a:p>
              <a:p>
                <a:pPr marL="1371600" marR="0" lvl="3" indent="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     SVM: Positive only ground-truth boxes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rPr>
                  <a:t>Different examples improved </a:t>
                </a:r>
                <a:r>
                  <a:rPr kumimoji="0" lang="en-US" altLang="ko-KR" sz="13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rPr>
                  <a:t>mAP</a:t>
                </a:r>
                <a:endPara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254061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92F76CC5-9E44-4CD4-922A-BB8CF77D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31763"/>
            <a:ext cx="6400800" cy="725487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R-CNN (5/5)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4CA5ED-6094-4C21-8D16-0B5824E1A629}"/>
              </a:ext>
            </a:extLst>
          </p:cNvPr>
          <p:cNvSpPr txBox="1"/>
          <p:nvPr/>
        </p:nvSpPr>
        <p:spPr>
          <a:xfrm>
            <a:off x="5738303" y="6039002"/>
            <a:ext cx="3336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Object proposal transformations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D0992C-75DF-4AEF-B075-1F5AA527A9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621" y="2456892"/>
            <a:ext cx="7909883" cy="13113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9618EE-A1DF-4223-9188-C683CD0BA6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8303" y="3978239"/>
            <a:ext cx="3336838" cy="20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0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Arial" panose="020B0604020202020204" pitchFamily="34" charset="0"/>
                  </a:rPr>
                  <a:t>Introduction</a:t>
                </a: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Concept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Fast R-CNN: Time efficient R-CNN</a:t>
                </a: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Cons of R-CNN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Slow speed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Perform all CNNs for 2k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RoIs</a:t>
                </a:r>
                <a:r>
                  <a:rPr lang="en-US" altLang="ko-KR" dirty="0">
                    <a:latin typeface="Arial" panose="020B0604020202020204" pitchFamily="34" charset="0"/>
                  </a:rPr>
                  <a:t> per image</a:t>
                </a:r>
              </a:p>
              <a:p>
                <a:pPr lvl="2"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Multi-stage pipelines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Impossible to update parameters of CNN through SVM and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bbox</a:t>
                </a:r>
                <a:r>
                  <a:rPr lang="en-US" altLang="ko-KR" dirty="0">
                    <a:latin typeface="Arial" panose="020B0604020202020204" pitchFamily="34" charset="0"/>
                  </a:rPr>
                  <a:t> regression</a:t>
                </a: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Improvements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 err="1">
                    <a:latin typeface="Arial" panose="020B0604020202020204" pitchFamily="34" charset="0"/>
                  </a:rPr>
                  <a:t>RoI</a:t>
                </a:r>
                <a:r>
                  <a:rPr lang="en-US" altLang="ko-KR" dirty="0">
                    <a:latin typeface="Arial" panose="020B0604020202020204" pitchFamily="34" charset="0"/>
                  </a:rPr>
                  <a:t> pooling layer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Find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RoI</a:t>
                </a:r>
                <a:r>
                  <a:rPr lang="en-US" altLang="ko-KR" dirty="0">
                    <a:latin typeface="Arial" panose="020B0604020202020204" pitchFamily="34" charset="0"/>
                  </a:rPr>
                  <a:t> using selective search with feature map after CNN layer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Need CNN only once per image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Single spatial bin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Avoid overfitting using only 7x7 spatial bin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Truncated SVD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Reduce learnable parameters of FC layer from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𝒖𝒗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Restricting of fine tuning layer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Reduce time by performing fine tuning only after conv3_1 of CNN architecture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Hierarchical sampling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Sample only 2 images per CNN, not 128 images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584" b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92F76CC5-9E44-4CD4-922A-BB8CF77D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31763"/>
            <a:ext cx="6400800" cy="725487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Fast R-CNN (1/2)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20F7DF-0B74-49A9-B333-3E788567DD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2100" y="1065014"/>
            <a:ext cx="3599892" cy="14108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02F922-BA5D-4C83-9040-43ABC4F6E8A9}"/>
              </a:ext>
            </a:extLst>
          </p:cNvPr>
          <p:cNvSpPr txBox="1"/>
          <p:nvPr/>
        </p:nvSpPr>
        <p:spPr>
          <a:xfrm>
            <a:off x="5472100" y="2475851"/>
            <a:ext cx="359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Object detection system overview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Arial" panose="020B0604020202020204" pitchFamily="34" charset="0"/>
                  </a:rPr>
                  <a:t>Training</a:t>
                </a: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Loss function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Multi-task loss function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𝒄𝒍𝒔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𝒍𝒐𝒄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Classification loss function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𝒄𝒍𝒔</m:t>
                        </m:r>
                      </m:sub>
                    </m:sSub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i="1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Localization loss function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𝒍𝒐𝒄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endChr m:val="}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3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𝒔𝒎𝒐𝒐𝒕𝒉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nary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 is ground-truth box coordinate vector for class u</a:t>
                </a:r>
              </a:p>
              <a:p>
                <a:pPr marL="1371600" marR="0" lvl="3" indent="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p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 is predicted bounding box for class u</a:t>
                </a:r>
              </a:p>
              <a:p>
                <a:r>
                  <a:rPr lang="en-US" altLang="ko-KR" dirty="0">
                    <a:latin typeface="Arial" panose="020B0604020202020204" pitchFamily="34" charset="0"/>
                  </a:rPr>
                  <a:t>Conclusion</a:t>
                </a: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Test result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Validation with multiple models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rPr>
                  <a:t>S: </a:t>
                </a:r>
                <a:r>
                  <a:rPr kumimoji="0" lang="en-US" altLang="ko-KR" sz="13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rPr>
                  <a:t>AlexNet</a:t>
                </a: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rPr>
                  <a:t>, M, L: </a:t>
                </a:r>
                <a:r>
                  <a:rPr kumimoji="0" lang="en-US" altLang="ko-KR" sz="13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rPr>
                  <a:t>VGGNet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Significant time reduction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rPr>
                  <a:t>Maximum 18.3x faster in train time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Maximum 213x faster in test speedup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Improvement of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mAP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0.9%p higher in VOC07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mAP</a:t>
                </a:r>
                <a:r>
                  <a:rPr lang="en-US" altLang="ko-KR" dirty="0">
                    <a:latin typeface="Arial" panose="020B0604020202020204" pitchFamily="34" charset="0"/>
                  </a:rPr>
                  <a:t> with L model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92F76CC5-9E44-4CD4-922A-BB8CF77D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31763"/>
            <a:ext cx="6400800" cy="725487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Fast R-CNN (2/2)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89087-3D81-42BF-A8BD-B53FF3934BBB}"/>
              </a:ext>
            </a:extLst>
          </p:cNvPr>
          <p:cNvSpPr txBox="1"/>
          <p:nvPr/>
        </p:nvSpPr>
        <p:spPr>
          <a:xfrm>
            <a:off x="5868144" y="2902445"/>
            <a:ext cx="3192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Regularization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098" name="Picture 2" descr="Figure 3 | Rectified Wing Loss for Efficient and Robust Facial Landmark  Localisation with Convolutional Neural Networks | SpringerLink">
            <a:extLst>
              <a:ext uri="{FF2B5EF4-FFF2-40B4-BE49-F238E27FC236}">
                <a16:creationId xmlns:a16="http://schemas.microsoft.com/office/drawing/2014/main" id="{1851FF52-D1E3-422C-9528-EA186B08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67220"/>
            <a:ext cx="3192659" cy="18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1CC687-D222-455B-A5E3-72F05DCFD98E}"/>
              </a:ext>
            </a:extLst>
          </p:cNvPr>
          <p:cNvSpPr txBox="1"/>
          <p:nvPr/>
        </p:nvSpPr>
        <p:spPr>
          <a:xfrm>
            <a:off x="5400092" y="6030764"/>
            <a:ext cx="366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Fast R-CNN vs. R-CNN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5191A06-D165-4C6E-A8A1-4C9A0D432FA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0092" y="4062819"/>
            <a:ext cx="3660711" cy="19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16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35206</TotalTime>
  <Words>1940</Words>
  <Application>Microsoft Office PowerPoint</Application>
  <PresentationFormat>화면 슬라이드 쇼(4:3)</PresentationFormat>
  <Paragraphs>186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Monotype Sorts</vt:lpstr>
      <vt:lpstr>굴림</vt:lpstr>
      <vt:lpstr>맑은 고딕</vt:lpstr>
      <vt:lpstr>Arial</vt:lpstr>
      <vt:lpstr>Arial Black</vt:lpstr>
      <vt:lpstr>Cambria Math</vt:lpstr>
      <vt:lpstr>Times New Roman</vt:lpstr>
      <vt:lpstr>Wingdings</vt:lpstr>
      <vt:lpstr>Template_CVPR_office2007_by_MS</vt:lpstr>
      <vt:lpstr>R-CNN Fast R-CNN</vt:lpstr>
      <vt:lpstr>Introduction</vt:lpstr>
      <vt:lpstr>R-CNN (1/5)</vt:lpstr>
      <vt:lpstr>R-CNN (2/5)</vt:lpstr>
      <vt:lpstr>R-CNN (3/5)</vt:lpstr>
      <vt:lpstr>R-CNN (4/5)</vt:lpstr>
      <vt:lpstr>R-CNN (5/5)</vt:lpstr>
      <vt:lpstr>Fast R-CNN (1/2)</vt:lpstr>
      <vt:lpstr>Fast R-CNN (2/2)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우 태진</cp:lastModifiedBy>
  <cp:revision>875</cp:revision>
  <cp:lastPrinted>2019-01-16T04:11:32Z</cp:lastPrinted>
  <dcterms:created xsi:type="dcterms:W3CDTF">2014-03-28T01:54:29Z</dcterms:created>
  <dcterms:modified xsi:type="dcterms:W3CDTF">2021-08-04T07:50:03Z</dcterms:modified>
</cp:coreProperties>
</file>