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7"/>
  </p:notesMasterIdLst>
  <p:sldIdLst>
    <p:sldId id="256" r:id="rId2"/>
    <p:sldId id="298" r:id="rId3"/>
    <p:sldId id="299" r:id="rId4"/>
    <p:sldId id="300" r:id="rId5"/>
    <p:sldId id="301" r:id="rId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5DA1113-1D56-49F3-A0EB-81A350DCC308}">
          <p14:sldIdLst>
            <p14:sldId id="256"/>
            <p14:sldId id="298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 태진" initials="우태" lastIdx="2" clrIdx="0">
    <p:extLst>
      <p:ext uri="{19B8F6BF-5375-455C-9EA6-DF929625EA0E}">
        <p15:presenceInfo xmlns:p15="http://schemas.microsoft.com/office/powerpoint/2012/main" userId="9aacfbf1aed58c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  <a:srgbClr val="8A008A"/>
    <a:srgbClr val="FF0000"/>
    <a:srgbClr val="CFFBF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1E19B4-E2C9-4C82-BE5D-31E704B346ED}" v="1" dt="2021-07-05T05:09:52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87224" autoAdjust="0"/>
  </p:normalViewPr>
  <p:slideViewPr>
    <p:cSldViewPr>
      <p:cViewPr varScale="1">
        <p:scale>
          <a:sx n="85" d="100"/>
          <a:sy n="85" d="100"/>
        </p:scale>
        <p:origin x="1330" y="72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150" y="-114"/>
      </p:cViewPr>
      <p:guideLst>
        <p:guide orient="horz" pos="3108"/>
        <p:guide pos="21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지훈" userId="82b5cd263a3c592d" providerId="LiveId" clId="{701E19B4-E2C9-4C82-BE5D-31E704B346ED}"/>
    <pc:docChg chg="modSld">
      <pc:chgData name="박 지훈" userId="82b5cd263a3c592d" providerId="LiveId" clId="{701E19B4-E2C9-4C82-BE5D-31E704B346ED}" dt="2021-07-05T05:09:52.451" v="0" actId="20578"/>
      <pc:docMkLst>
        <pc:docMk/>
      </pc:docMkLst>
      <pc:sldChg chg="modSp">
        <pc:chgData name="박 지훈" userId="82b5cd263a3c592d" providerId="LiveId" clId="{701E19B4-E2C9-4C82-BE5D-31E704B346ED}" dt="2021-07-05T05:09:52.451" v="0" actId="20578"/>
        <pc:sldMkLst>
          <pc:docMk/>
          <pc:sldMk cId="3784459096" sldId="270"/>
        </pc:sldMkLst>
        <pc:spChg chg="mod">
          <ac:chgData name="박 지훈" userId="82b5cd263a3c592d" providerId="LiveId" clId="{701E19B4-E2C9-4C82-BE5D-31E704B346ED}" dt="2021-07-05T05:09:52.451" v="0" actId="20578"/>
          <ac:spMkLst>
            <pc:docMk/>
            <pc:sldMk cId="3784459096" sldId="270"/>
            <ac:spMk id="3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71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5DDC1E98-835C-4C04-B6FF-B984910879BA}" type="datetime1">
              <a:rPr lang="ko-KR" altLang="en-US"/>
              <a:pPr>
                <a:defRPr lang="ko-KR"/>
              </a:pPr>
              <a:t>2021-08-09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1C7D350D-0B39-41CD-B0BD-62D9DB6D10DA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1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>
              <a:spcBef>
                <a:spcPct val="0"/>
              </a:spcBef>
              <a:defRPr lang="ko-KR" altLang="en-US"/>
            </a:pPr>
            <a:endParaRPr lang="ko-KR" altLang="en-US" dirty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A91A281E-5880-4E31-BD6E-5AB552412A54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1</a:t>
            </a:fld>
            <a:endParaRPr lang="ko-KR" altLang="en-US"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72886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28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40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52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143125" y="1531938"/>
            <a:ext cx="5149850" cy="1587"/>
            <a:chOff x="1292" y="1236"/>
            <a:chExt cx="3244" cy="1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rot="10800000" flipV="1">
              <a:off x="4448" y="1236"/>
              <a:ext cx="46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rot="10800000" flipV="1">
              <a:off x="1292" y="1237"/>
              <a:ext cx="3130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rot="10800000" flipV="1">
              <a:off x="4514" y="1236"/>
              <a:ext cx="22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그룹 7"/>
          <p:cNvGrpSpPr>
            <a:grpSpLocks/>
          </p:cNvGrpSpPr>
          <p:nvPr/>
        </p:nvGrpSpPr>
        <p:grpSpPr bwMode="auto">
          <a:xfrm>
            <a:off x="1851025" y="2593975"/>
            <a:ext cx="5149850" cy="0"/>
            <a:chOff x="1851025" y="2593975"/>
            <a:chExt cx="5149850" cy="0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917700" y="2593975"/>
              <a:ext cx="730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032000" y="2593975"/>
              <a:ext cx="496887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851025" y="2593975"/>
              <a:ext cx="349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357938"/>
            <a:ext cx="9144000" cy="500062"/>
          </a:xfrm>
          <a:prstGeom prst="rect">
            <a:avLst/>
          </a:prstGeom>
          <a:solidFill>
            <a:srgbClr val="2F5B9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i="1">
              <a:solidFill>
                <a:schemeClr val="accent2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13" name="Picture 2" descr="G:\연구실 작업\학교로고\logo&amp;ui(01)\globalsymbol_home_larg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4052" y="3159795"/>
            <a:ext cx="1072755" cy="14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58477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50"/>
            <a:ext cx="6400800" cy="92869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BC60D-A1FC-483A-BCA1-F9BCB086D6EE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DD05D-5A7E-48F9-AC93-B3D6E35F5ED7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A590E-2BB5-44D3-8A4B-DDBA5FDA54D6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651F-465B-49B8-97EB-11059EB130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A9EAF-551B-40B3-9836-370E8BAE1CA9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F5387-46E3-44A3-9156-03693082E0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97088" y="0"/>
            <a:ext cx="7046912" cy="909638"/>
          </a:xfrm>
          <a:prstGeom prst="rect">
            <a:avLst/>
          </a:prstGeom>
          <a:gradFill rotWithShape="1">
            <a:gsLst>
              <a:gs pos="0">
                <a:srgbClr val="B4AEAC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pPr algn="ctr" fontAlgn="auto" latinLnBrk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Monotype Sorts" pitchFamily="2" charset="2"/>
              <a:buNone/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2097088" cy="9144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7"/>
          <p:cNvSpPr>
            <a:spLocks noChangeShapeType="1"/>
          </p:cNvSpPr>
          <p:nvPr/>
        </p:nvSpPr>
        <p:spPr bwMode="auto">
          <a:xfrm>
            <a:off x="928688" y="949791"/>
            <a:ext cx="8413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1058863" y="945448"/>
            <a:ext cx="802640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852488" y="949791"/>
            <a:ext cx="3968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9" name="Line 67"/>
          <p:cNvSpPr>
            <a:spLocks noChangeShapeType="1"/>
          </p:cNvSpPr>
          <p:nvPr/>
        </p:nvSpPr>
        <p:spPr bwMode="auto">
          <a:xfrm rot="10800000" flipV="1">
            <a:off x="7962900" y="6357938"/>
            <a:ext cx="8255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0" name="Line 68"/>
          <p:cNvSpPr>
            <a:spLocks noChangeShapeType="1"/>
          </p:cNvSpPr>
          <p:nvPr/>
        </p:nvSpPr>
        <p:spPr bwMode="auto">
          <a:xfrm rot="10800000" flipV="1">
            <a:off x="19050" y="6357938"/>
            <a:ext cx="7897813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1" name="Line 69"/>
          <p:cNvSpPr>
            <a:spLocks noChangeShapeType="1"/>
          </p:cNvSpPr>
          <p:nvPr/>
        </p:nvSpPr>
        <p:spPr bwMode="auto">
          <a:xfrm rot="10800000" flipV="1">
            <a:off x="8080375" y="6357938"/>
            <a:ext cx="39688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763" y="1067220"/>
            <a:ext cx="8229600" cy="5214937"/>
          </a:xfrm>
        </p:spPr>
        <p:txBody>
          <a:bodyPr/>
          <a:lstStyle>
            <a:lvl1pPr>
              <a:lnSpc>
                <a:spcPct val="100000"/>
              </a:lnSpc>
              <a:defRPr sz="1800" b="1" baseline="0">
                <a:latin typeface="굴림" panose="020B0600000101010101" pitchFamily="50" charset="-127"/>
                <a:ea typeface="굴림" panose="020B0600000101010101" pitchFamily="50" charset="-127"/>
                <a:cs typeface="Arial" pitchFamily="34" charset="0"/>
              </a:defRPr>
            </a:lvl1pPr>
            <a:lvl2pPr>
              <a:lnSpc>
                <a:spcPct val="100000"/>
              </a:lnSpc>
              <a:defRPr baseline="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lnSpc>
                <a:spcPct val="100000"/>
              </a:lnSpc>
              <a:defRPr baseline="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lnSpc>
                <a:spcPct val="100000"/>
              </a:lnSpc>
              <a:defRPr sz="1300" baseline="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lnSpc>
                <a:spcPct val="100000"/>
              </a:lnSpc>
              <a:defRPr sz="1200" baseline="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5DCB-358A-4957-ABFA-FE1A2B424237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08ADB-3B79-4DD9-845B-C468CE672BC9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862F-E7C3-4F3F-9EE3-198992DB67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C06B2-5C5F-479F-BB85-DAAEB0DBEF81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E5DC-E55E-48D1-B04A-C5E9AC1807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9F7A1-21D6-42B2-A52F-51521E4ED482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72D00-8A7A-4715-855D-EDFA7B1FF1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09B16-49EE-4517-9667-CDCD7C0F64BF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C43F9-A73C-424C-B74F-E55E854E13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54A6C-C82A-4191-A700-0BEE6E1C437A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6642F-5087-4E74-B137-73F3DC9CEC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CB503-EDE3-4977-B070-4EB8CFF4627A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869B3-DED7-4CB0-8EFC-8CA973843B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1FEC9-6BB2-4A26-A8D3-BE5EA7F034A9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83921-9522-418E-802E-4592CF51EA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13" cstate="print">
            <a:lum bright="48000" contrast="-44000"/>
          </a:blip>
          <a:srcRect l="4294" t="26974" r="63945" b="28801"/>
          <a:stretch>
            <a:fillRect/>
          </a:stretch>
        </p:blipFill>
        <p:spPr bwMode="auto">
          <a:xfrm rot="-1804855">
            <a:off x="3813175" y="833438"/>
            <a:ext cx="4340225" cy="453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1027" name="Group 2"/>
          <p:cNvGrpSpPr>
            <a:grpSpLocks/>
          </p:cNvGrpSpPr>
          <p:nvPr/>
        </p:nvGrpSpPr>
        <p:grpSpPr bwMode="auto">
          <a:xfrm rot="1325386">
            <a:off x="1081088" y="2517775"/>
            <a:ext cx="3033712" cy="3186113"/>
            <a:chOff x="476" y="445"/>
            <a:chExt cx="2734" cy="2856"/>
          </a:xfrm>
        </p:grpSpPr>
        <p:pic>
          <p:nvPicPr>
            <p:cNvPr id="1036" name="Picture 3"/>
            <p:cNvPicPr>
              <a:picLocks noChangeAspect="1" noChangeArrowheads="1"/>
            </p:cNvPicPr>
            <p:nvPr/>
          </p:nvPicPr>
          <p:blipFill>
            <a:blip r:embed="rId13" cstate="print">
              <a:lum bright="48000" contrast="-44000"/>
            </a:blip>
            <a:srcRect l="4294" t="26974" r="63945" b="28801"/>
            <a:stretch>
              <a:fillRect/>
            </a:stretch>
          </p:blipFill>
          <p:spPr bwMode="auto">
            <a:xfrm>
              <a:off x="476" y="445"/>
              <a:ext cx="2734" cy="28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76" y="445"/>
              <a:ext cx="2734" cy="2856"/>
            </a:xfrm>
            <a:prstGeom prst="rect">
              <a:avLst/>
            </a:prstGeom>
            <a:solidFill>
              <a:srgbClr val="CCFFCC">
                <a:alpha val="20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2063" tIns="46032" rIns="92063" bIns="46032" anchor="ctr">
              <a:spAutoFit/>
            </a:bodyPr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2286000" y="131763"/>
            <a:ext cx="64008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071563"/>
            <a:ext cx="82296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4A05962-2E60-40F0-8693-8654AC0C0307}" type="datetime1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9DD05D-5A7E-48F9-AC93-B3D6E35F5E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35" name="Picture 13" descr="C:\Users\Administrator\Desktop\사본 - globalsymbol_china2_large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5392" y="6447531"/>
            <a:ext cx="1446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903943" y="6500834"/>
            <a:ext cx="3025775" cy="2462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바다L" pitchFamily="18" charset="-127"/>
                <a:cs typeface="굴림" pitchFamily="50" charset="-127"/>
              </a:rPr>
              <a:t>Pattern Recognition &amp; Machine Learning Laboratory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ko-KR" altLang="en-US" sz="3200" b="1" kern="1200" dirty="0">
          <a:solidFill>
            <a:srgbClr val="CC6600"/>
          </a:solidFill>
          <a:latin typeface="Arial Black" pitchFamily="34" charset="0"/>
          <a:ea typeface="HY견고딕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굴림" pitchFamily="50" charset="-127"/>
          <a:cs typeface="Arial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 b="1" kern="1200">
          <a:solidFill>
            <a:srgbClr val="3364C8"/>
          </a:solidFill>
          <a:latin typeface="+mn-lt"/>
          <a:ea typeface="굴림" pitchFamily="50" charset="-127"/>
          <a:cs typeface="Arial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b="1" kern="1200">
          <a:solidFill>
            <a:srgbClr val="8A008A"/>
          </a:solidFill>
          <a:latin typeface="+mn-lt"/>
          <a:ea typeface="굴림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="1" kern="1200">
          <a:solidFill>
            <a:srgbClr val="254061"/>
          </a:solidFill>
          <a:latin typeface="+mn-lt"/>
          <a:ea typeface="굴림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 b="1" kern="1200">
          <a:solidFill>
            <a:srgbClr val="262626"/>
          </a:solidFill>
          <a:latin typeface="+mn-lt"/>
          <a:ea typeface="굴림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584200"/>
          </a:xfrm>
        </p:spPr>
        <p:txBody>
          <a:bodyPr>
            <a:noAutofit/>
          </a:bodyPr>
          <a:lstStyle/>
          <a:p>
            <a:pPr>
              <a:defRPr lang="ko-KR"/>
            </a:pPr>
            <a:r>
              <a:rPr lang="en-US" altLang="ko-KR" sz="2800" dirty="0"/>
              <a:t>Visual </a:t>
            </a:r>
            <a:r>
              <a:rPr lang="en-US" altLang="ko-KR" sz="2800" dirty="0" err="1"/>
              <a:t>Representaion</a:t>
            </a:r>
            <a:r>
              <a:rPr lang="en-US" altLang="ko-KR" sz="2800" dirty="0"/>
              <a:t> 1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38"/>
            <a:ext cx="6400800" cy="928687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Arial" panose="020B0604020202020204" pitchFamily="34" charset="0"/>
              </a:rPr>
              <a:t>Pattern Recognition &amp; Machine Learning Laboratory</a:t>
            </a:r>
          </a:p>
          <a:p>
            <a:pPr>
              <a:defRPr lang="ko-KR" altLang="en-US"/>
            </a:pPr>
            <a:r>
              <a:rPr lang="en-US" altLang="ko-KR" dirty="0">
                <a:latin typeface="Arial" panose="020B0604020202020204" pitchFamily="34" charset="0"/>
              </a:rPr>
              <a:t> Geon-</a:t>
            </a:r>
            <a:r>
              <a:rPr lang="en-US" altLang="ko-KR" dirty="0" err="1">
                <a:latin typeface="Arial" panose="020B0604020202020204" pitchFamily="34" charset="0"/>
              </a:rPr>
              <a:t>jun</a:t>
            </a:r>
            <a:r>
              <a:rPr lang="en-US" altLang="ko-KR" dirty="0">
                <a:latin typeface="Arial" panose="020B0604020202020204" pitchFamily="34" charset="0"/>
              </a:rPr>
              <a:t> Yang</a:t>
            </a:r>
          </a:p>
          <a:p>
            <a:pPr>
              <a:defRPr lang="ko-KR" altLang="en-US"/>
            </a:pPr>
            <a:r>
              <a:rPr lang="en-US" altLang="ko-KR" dirty="0"/>
              <a:t>Aug. 10th, 2021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/>
              <a:t>Unsupervised Visual Representation Learning by Context Prediction [C. </a:t>
            </a:r>
            <a:r>
              <a:rPr lang="en-US" altLang="ko-KR" sz="1800" dirty="0" err="1"/>
              <a:t>Doersch</a:t>
            </a:r>
            <a:r>
              <a:rPr lang="en-US" altLang="ko-KR" sz="1800" dirty="0"/>
              <a:t> et al., 2015] (1/4)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Introduction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Unsupervised</a:t>
            </a:r>
            <a:r>
              <a:rPr lang="ko-KR" altLang="en-US" dirty="0">
                <a:latin typeface="Arial" panose="020B0604020202020204" pitchFamily="34" charset="0"/>
                <a:ea typeface="Cambria Math" panose="02040503050406030204" pitchFamily="18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learning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Limitation of supervised learning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Human annotation required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Self-supervised learning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Text domain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Context : powerful source of automatic supervision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Corpus             Feature vector               Predict words 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Convert unsupervised problem into self-supervised one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Self-supervised learning for image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Process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Sample random pairs of patches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Provide two patches to network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Train to guess the position of the patches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Contribution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Good for object detection &amp; unsupervised</a:t>
            </a:r>
            <a:b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object discovery / visual data mining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Generalizes across images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Instance-level supervision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993DC-B9D8-40F8-A138-B18ED1AA450A}"/>
              </a:ext>
            </a:extLst>
          </p:cNvPr>
          <p:cNvSpPr txBox="1"/>
          <p:nvPr/>
        </p:nvSpPr>
        <p:spPr>
          <a:xfrm>
            <a:off x="1559275" y="6387683"/>
            <a:ext cx="4592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altLang="ko-K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Doersch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, A. Gupta, and A. </a:t>
            </a:r>
            <a:r>
              <a:rPr lang="en-US" altLang="ko-K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Efros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, “Unsupervised Visual Representation Learning by Context Prediction ," </a:t>
            </a:r>
            <a:r>
              <a:rPr lang="en-US" altLang="ko-KR" sz="800" b="1" i="1" dirty="0">
                <a:latin typeface="Arial" panose="020B0604020202020204" pitchFamily="34" charset="0"/>
                <a:cs typeface="Arial" panose="020B0604020202020204" pitchFamily="34" charset="0"/>
              </a:rPr>
              <a:t>ICCV,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 2015.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BB05E8D-CC29-4ABA-8640-D899DD9758AC}"/>
              </a:ext>
            </a:extLst>
          </p:cNvPr>
          <p:cNvCxnSpPr/>
          <p:nvPr/>
        </p:nvCxnSpPr>
        <p:spPr>
          <a:xfrm>
            <a:off x="2807804" y="3104964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387B983-62B8-471B-9E61-97EA36E3426E}"/>
              </a:ext>
            </a:extLst>
          </p:cNvPr>
          <p:cNvCxnSpPr/>
          <p:nvPr/>
        </p:nvCxnSpPr>
        <p:spPr>
          <a:xfrm>
            <a:off x="4644008" y="3104964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6F6BF671-F0C1-49E1-946D-11A1BBC9792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5307" y="3534644"/>
            <a:ext cx="3285744" cy="22561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5FCA06-DF14-4D09-9BD2-E51DBD0DB1C8}"/>
              </a:ext>
            </a:extLst>
          </p:cNvPr>
          <p:cNvSpPr txBox="1"/>
          <p:nvPr/>
        </p:nvSpPr>
        <p:spPr>
          <a:xfrm>
            <a:off x="4852023" y="5790780"/>
            <a:ext cx="4291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Types of object detection</a:t>
            </a:r>
          </a:p>
        </p:txBody>
      </p:sp>
    </p:spTree>
    <p:extLst>
      <p:ext uri="{BB962C8B-B14F-4D97-AF65-F5344CB8AC3E}">
        <p14:creationId xmlns:p14="http://schemas.microsoft.com/office/powerpoint/2010/main" val="1492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/>
              <a:t>Unsupervised Visual Representation Learning by Context Prediction [C. </a:t>
            </a:r>
            <a:r>
              <a:rPr lang="en-US" altLang="ko-KR" sz="1800" dirty="0" err="1"/>
              <a:t>Doersch</a:t>
            </a:r>
            <a:r>
              <a:rPr lang="en-US" altLang="ko-KR" sz="1800" dirty="0"/>
              <a:t> et al., 2015] (2/4)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Learning visual context prediction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Architecture 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Late-fusion architecture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A pair of conv net that process separately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Must predict relative position of patches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Feed two input patches through conv layers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Produce output that assigns a probability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Feature embedding for individual patches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Semantic reasoning</a:t>
            </a:r>
          </a:p>
          <a:p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Avoiding trivial solutions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Extract the desired information 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Use high-level semantic not texture or boundary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Include gap between patches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Randomly jitter each patch location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Chromatic aberration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Lens focuses light at different wavelengths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Conv net can learn to localize a patch relative to the lens itself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Detecting the separation between green and magenta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Projection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Color dropping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993DC-B9D8-40F8-A138-B18ED1AA450A}"/>
              </a:ext>
            </a:extLst>
          </p:cNvPr>
          <p:cNvSpPr txBox="1"/>
          <p:nvPr/>
        </p:nvSpPr>
        <p:spPr>
          <a:xfrm>
            <a:off x="1559275" y="6387683"/>
            <a:ext cx="4592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altLang="ko-K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Doersch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, A. Gupta, and A. </a:t>
            </a:r>
            <a:r>
              <a:rPr lang="en-US" altLang="ko-K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Efros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, “Unsupervised Visual Representation Learning by Context Prediction ," </a:t>
            </a:r>
            <a:r>
              <a:rPr lang="en-US" altLang="ko-KR" sz="800" b="1" i="1" dirty="0">
                <a:latin typeface="Arial" panose="020B0604020202020204" pitchFamily="34" charset="0"/>
                <a:cs typeface="Arial" panose="020B0604020202020204" pitchFamily="34" charset="0"/>
              </a:rPr>
              <a:t>ICCV,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 2015.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04C631-0B60-4CC7-93FA-086E29EAD5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82186" y="1833158"/>
            <a:ext cx="3467866" cy="30871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0B3CED-7E7A-4CCB-8EF6-CC0536084E1A}"/>
              </a:ext>
            </a:extLst>
          </p:cNvPr>
          <p:cNvSpPr txBox="1"/>
          <p:nvPr/>
        </p:nvSpPr>
        <p:spPr>
          <a:xfrm>
            <a:off x="5264988" y="4797152"/>
            <a:ext cx="4291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Architecture for pair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78911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/>
              <a:t>Unsupervised Visual Representation Learning by Context Prediction [C. </a:t>
            </a:r>
            <a:r>
              <a:rPr lang="en-US" altLang="ko-KR" sz="1800" dirty="0" err="1"/>
              <a:t>Doersch</a:t>
            </a:r>
            <a:r>
              <a:rPr lang="en-US" altLang="ko-KR" sz="1800" dirty="0"/>
              <a:t> et al., 2015] (3/4)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Experiments 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Nearest neighbors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Use normalized correlation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Repeat the experiment using fc7 &amp; fc6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Fc7: feature from </a:t>
            </a:r>
            <a:r>
              <a:rPr lang="en-US" altLang="ko-KR" dirty="0" err="1">
                <a:latin typeface="Arial" panose="020B0604020202020204" pitchFamily="34" charset="0"/>
                <a:ea typeface="Cambria Math" panose="02040503050406030204" pitchFamily="18" charset="0"/>
              </a:rPr>
              <a:t>AlexNet</a:t>
            </a:r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 trained on ImageNet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Fc6: feature from authors’ architecture without training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In a few cases, untrained </a:t>
            </a:r>
            <a:r>
              <a:rPr lang="en-US" altLang="ko-KR" dirty="0" err="1">
                <a:latin typeface="Arial" panose="020B0604020202020204" pitchFamily="34" charset="0"/>
                <a:ea typeface="Cambria Math" panose="02040503050406030204" pitchFamily="18" charset="0"/>
              </a:rPr>
              <a:t>ConvNet</a:t>
            </a:r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 does reasonably well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Object detection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None of unsupervised pre-training provide such a </a:t>
            </a:r>
            <a:b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</a:br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performance boost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Adopt R-CNN pipeline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Use only one stack 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Resize the conv layer 227x227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Reduce dimensionality to 1024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5% better than training from </a:t>
            </a:r>
            <a:b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</a:br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scratch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8% below label supervision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993DC-B9D8-40F8-A138-B18ED1AA450A}"/>
              </a:ext>
            </a:extLst>
          </p:cNvPr>
          <p:cNvSpPr txBox="1"/>
          <p:nvPr/>
        </p:nvSpPr>
        <p:spPr>
          <a:xfrm>
            <a:off x="1559275" y="6387683"/>
            <a:ext cx="4592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altLang="ko-K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Doersch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, A. Gupta, and A. </a:t>
            </a:r>
            <a:r>
              <a:rPr lang="en-US" altLang="ko-K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Efros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, “Unsupervised Visual Representation Learning by Context Prediction ," </a:t>
            </a:r>
            <a:r>
              <a:rPr lang="en-US" altLang="ko-KR" sz="800" b="1" i="1" dirty="0">
                <a:latin typeface="Arial" panose="020B0604020202020204" pitchFamily="34" charset="0"/>
                <a:cs typeface="Arial" panose="020B0604020202020204" pitchFamily="34" charset="0"/>
              </a:rPr>
              <a:t>ICCV,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 2015.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0B3CED-7E7A-4CCB-8EF6-CC0536084E1A}"/>
              </a:ext>
            </a:extLst>
          </p:cNvPr>
          <p:cNvSpPr txBox="1"/>
          <p:nvPr/>
        </p:nvSpPr>
        <p:spPr>
          <a:xfrm>
            <a:off x="5496448" y="3366421"/>
            <a:ext cx="4291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Architecture for Pascal VOC detection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5FD1C27-1656-439F-B724-B7BBFCAE852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99615" y="1246438"/>
            <a:ext cx="2076852" cy="2161778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5644B3BD-9B3B-4C51-A711-C49043409AC1}"/>
              </a:ext>
            </a:extLst>
          </p:cNvPr>
          <p:cNvGrpSpPr/>
          <p:nvPr/>
        </p:nvGrpSpPr>
        <p:grpSpPr>
          <a:xfrm>
            <a:off x="4327190" y="3990580"/>
            <a:ext cx="4716524" cy="1800200"/>
            <a:chOff x="1562155" y="4293096"/>
            <a:chExt cx="3333881" cy="1640782"/>
          </a:xfrm>
        </p:grpSpPr>
        <p:pic>
          <p:nvPicPr>
            <p:cNvPr id="9" name="그림 8" descr="텍스트이(가) 표시된 사진&#10;&#10;자동 생성된 설명">
              <a:extLst>
                <a:ext uri="{FF2B5EF4-FFF2-40B4-BE49-F238E27FC236}">
                  <a16:creationId xmlns:a16="http://schemas.microsoft.com/office/drawing/2014/main" id="{818FC674-3492-4CE2-939E-50F4CE70A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62155" y="4293096"/>
              <a:ext cx="1164068" cy="1640782"/>
            </a:xfrm>
            <a:prstGeom prst="rect">
              <a:avLst/>
            </a:prstGeom>
          </p:spPr>
        </p:pic>
        <p:pic>
          <p:nvPicPr>
            <p:cNvPr id="12" name="그림 11" descr="텍스트, 벽, 녹색이(가) 표시된 사진&#10;&#10;자동 생성된 설명">
              <a:extLst>
                <a:ext uri="{FF2B5EF4-FFF2-40B4-BE49-F238E27FC236}">
                  <a16:creationId xmlns:a16="http://schemas.microsoft.com/office/drawing/2014/main" id="{D1BF9AA8-95D3-4513-A06E-BE2ED13331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3920"/>
            <a:stretch/>
          </p:blipFill>
          <p:spPr>
            <a:xfrm>
              <a:off x="2726223" y="4306591"/>
              <a:ext cx="2169813" cy="1606685"/>
            </a:xfrm>
            <a:prstGeom prst="rect">
              <a:avLst/>
            </a:prstGeom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645DEA3-8CA4-4BE2-B91E-5A4C9029C4F3}"/>
                </a:ext>
              </a:extLst>
            </p:cNvPr>
            <p:cNvCxnSpPr>
              <a:cxnSpLocks/>
            </p:cNvCxnSpPr>
            <p:nvPr/>
          </p:nvCxnSpPr>
          <p:spPr>
            <a:xfrm>
              <a:off x="2726223" y="4365104"/>
              <a:ext cx="0" cy="15687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B356505-B61B-4B85-A9DB-65D65C2BDB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6224" y="5913276"/>
              <a:ext cx="2133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EB8B414-5878-4607-B09E-B808DCB042B9}"/>
              </a:ext>
            </a:extLst>
          </p:cNvPr>
          <p:cNvSpPr txBox="1"/>
          <p:nvPr/>
        </p:nvSpPr>
        <p:spPr>
          <a:xfrm>
            <a:off x="4752541" y="3822612"/>
            <a:ext cx="4291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Results on VOC-2007</a:t>
            </a:r>
          </a:p>
        </p:txBody>
      </p:sp>
    </p:spTree>
    <p:extLst>
      <p:ext uri="{BB962C8B-B14F-4D97-AF65-F5344CB8AC3E}">
        <p14:creationId xmlns:p14="http://schemas.microsoft.com/office/powerpoint/2010/main" val="43586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/>
              <a:t>Unsupervised Visual Representation Learning by Context Prediction [C. </a:t>
            </a:r>
            <a:r>
              <a:rPr lang="en-US" altLang="ko-KR" sz="1800" dirty="0" err="1"/>
              <a:t>Doersch</a:t>
            </a:r>
            <a:r>
              <a:rPr lang="en-US" altLang="ko-KR" sz="1800" dirty="0"/>
              <a:t> et al., 2015] (4/4)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Visual data mining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Definition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Collect images that depict the same semantic objects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Dataset visualization, image search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Connect</a:t>
            </a:r>
            <a:r>
              <a:rPr lang="ko-KR" altLang="en-US" dirty="0">
                <a:latin typeface="Arial" panose="020B0604020202020204" pitchFamily="34" charset="0"/>
                <a:ea typeface="Cambria Math" panose="02040503050406030204" pitchFamily="18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visual data to unstructured data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Method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Sample four adjacent patches from an image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Find the top 100 images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Use geometric verification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Rank the different constellations</a:t>
            </a:r>
          </a:p>
          <a:p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Accuracy on the relative prediction task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Improve the representation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Analyze classification performance on pretext task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Sample 500 random images from Pascal VOC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Accuracy of 38.4%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Pretext task is difficult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Large fraction of patches within each image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  <a:ea typeface="Cambria Math" panose="02040503050406030204" pitchFamily="18" charset="0"/>
              </a:rPr>
              <a:t>The task is almost impossible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993DC-B9D8-40F8-A138-B18ED1AA450A}"/>
              </a:ext>
            </a:extLst>
          </p:cNvPr>
          <p:cNvSpPr txBox="1"/>
          <p:nvPr/>
        </p:nvSpPr>
        <p:spPr>
          <a:xfrm>
            <a:off x="1559275" y="6387683"/>
            <a:ext cx="4592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altLang="ko-K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Doersch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, A. Gupta, and A. </a:t>
            </a:r>
            <a:r>
              <a:rPr lang="en-US" altLang="ko-K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Efros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, “Unsupervised Visual Representation Learning by Context Prediction ," </a:t>
            </a:r>
            <a:r>
              <a:rPr lang="en-US" altLang="ko-KR" sz="800" b="1" i="1" dirty="0">
                <a:latin typeface="Arial" panose="020B0604020202020204" pitchFamily="34" charset="0"/>
                <a:cs typeface="Arial" panose="020B0604020202020204" pitchFamily="34" charset="0"/>
              </a:rPr>
              <a:t>ICCV,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 2015.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B8B414-5878-4607-B09E-B808DCB042B9}"/>
              </a:ext>
            </a:extLst>
          </p:cNvPr>
          <p:cNvSpPr txBox="1"/>
          <p:nvPr/>
        </p:nvSpPr>
        <p:spPr>
          <a:xfrm>
            <a:off x="4860032" y="4435192"/>
            <a:ext cx="5081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Object cluster discovered by algorithm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AF73F6-7742-4392-BD2A-FF62D49F4B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5459" y="1897587"/>
            <a:ext cx="3593917" cy="252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98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CVPR_office2007_by_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Microsoft Office PowerPoint</Application>
  <PresentationFormat>화면 슬라이드 쇼(4:3)</PresentationFormat>
  <Paragraphs>93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Monotype Sorts</vt:lpstr>
      <vt:lpstr>굴림</vt:lpstr>
      <vt:lpstr>맑은 고딕</vt:lpstr>
      <vt:lpstr>Arial</vt:lpstr>
      <vt:lpstr>Arial Black</vt:lpstr>
      <vt:lpstr>Times New Roman</vt:lpstr>
      <vt:lpstr>Wingdings</vt:lpstr>
      <vt:lpstr>Template_CVPR_office2007_by_MS</vt:lpstr>
      <vt:lpstr>Visual Representaion 1</vt:lpstr>
      <vt:lpstr>Unsupervised Visual Representation Learning by Context Prediction [C. Doersch et al., 2015] (1/4)</vt:lpstr>
      <vt:lpstr>Unsupervised Visual Representation Learning by Context Prediction [C. Doersch et al., 2015] (2/4)</vt:lpstr>
      <vt:lpstr>Unsupervised Visual Representation Learning by Context Prediction [C. Doersch et al., 2015] (3/4)</vt:lpstr>
      <vt:lpstr>Unsupervised Visual Representation Learning by Context Prediction [C. Doersch et al., 2015] (4/4)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tekam</dc:creator>
  <cp:lastModifiedBy>JiwonYang</cp:lastModifiedBy>
  <cp:revision>886</cp:revision>
  <cp:lastPrinted>2019-01-16T04:11:32Z</cp:lastPrinted>
  <dcterms:created xsi:type="dcterms:W3CDTF">2014-03-28T01:54:29Z</dcterms:created>
  <dcterms:modified xsi:type="dcterms:W3CDTF">2021-08-09T09:35:05Z</dcterms:modified>
</cp:coreProperties>
</file>