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1"/>
  </p:notesMasterIdLst>
  <p:sldIdLst>
    <p:sldId id="256" r:id="rId2"/>
    <p:sldId id="285" r:id="rId3"/>
    <p:sldId id="287" r:id="rId4"/>
    <p:sldId id="288" r:id="rId5"/>
    <p:sldId id="289" r:id="rId6"/>
    <p:sldId id="290" r:id="rId7"/>
    <p:sldId id="286" r:id="rId8"/>
    <p:sldId id="291" r:id="rId9"/>
    <p:sldId id="293" r:id="rId1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상훈[ 대학원석·박사통합과정수료연구(재학) / 뇌공학과 ]" initials="이대/뇌]" lastIdx="1" clrIdx="0">
    <p:extLst>
      <p:ext uri="{19B8F6BF-5375-455C-9EA6-DF929625EA0E}">
        <p15:presenceInfo xmlns:p15="http://schemas.microsoft.com/office/powerpoint/2012/main" userId="이상훈[ 대학원석·박사통합과정수료연구(재학) / 뇌공학과 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FFBFD"/>
    <a:srgbClr val="D5EAF7"/>
    <a:srgbClr val="FF0000"/>
    <a:srgbClr val="8A00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1E19B4-E2C9-4C82-BE5D-31E704B346ED}" v="1" dt="2021-07-05T05:09:52.4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83" autoAdjust="0"/>
    <p:restoredTop sz="94077" autoAdjust="0"/>
  </p:normalViewPr>
  <p:slideViewPr>
    <p:cSldViewPr>
      <p:cViewPr varScale="1">
        <p:scale>
          <a:sx n="71" d="100"/>
          <a:sy n="71" d="100"/>
        </p:scale>
        <p:origin x="708" y="72"/>
      </p:cViewPr>
      <p:guideLst>
        <p:guide orient="horz" pos="2157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150" y="-114"/>
      </p:cViewPr>
      <p:guideLst>
        <p:guide orient="horz" pos="3108"/>
        <p:guide pos="213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지훈" userId="82b5cd263a3c592d" providerId="LiveId" clId="{701E19B4-E2C9-4C82-BE5D-31E704B346ED}"/>
    <pc:docChg chg="modSld">
      <pc:chgData name="박 지훈" userId="82b5cd263a3c592d" providerId="LiveId" clId="{701E19B4-E2C9-4C82-BE5D-31E704B346ED}" dt="2021-07-05T05:09:52.451" v="0" actId="20578"/>
      <pc:docMkLst>
        <pc:docMk/>
      </pc:docMkLst>
      <pc:sldChg chg="modSp">
        <pc:chgData name="박 지훈" userId="82b5cd263a3c592d" providerId="LiveId" clId="{701E19B4-E2C9-4C82-BE5D-31E704B346ED}" dt="2021-07-05T05:09:52.451" v="0" actId="20578"/>
        <pc:sldMkLst>
          <pc:docMk/>
          <pc:sldMk cId="3784459096" sldId="270"/>
        </pc:sldMkLst>
        <pc:spChg chg="mod">
          <ac:chgData name="박 지훈" userId="82b5cd263a3c592d" providerId="LiveId" clId="{701E19B4-E2C9-4C82-BE5D-31E704B346ED}" dt="2021-07-05T05:09:52.451" v="0" actId="20578"/>
          <ac:spMkLst>
            <pc:docMk/>
            <pc:sldMk cId="3784459096" sldId="270"/>
            <ac:spMk id="3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371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371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 smtClean="0">
                <a:latin typeface="굴림"/>
                <a:ea typeface="굴림"/>
              </a:defRPr>
            </a:lvl1pPr>
          </a:lstStyle>
          <a:p>
            <a:pPr>
              <a:defRPr lang="ko-KR"/>
            </a:pPr>
            <a:fld id="{5DDC1E98-835C-4C04-B6FF-B984910879BA}" type="datetime1">
              <a:rPr lang="ko-KR" altLang="en-US"/>
              <a:pPr>
                <a:defRPr lang="ko-KR"/>
              </a:pPr>
              <a:t>2021-08-11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 lang="ko-KR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378825"/>
            <a:ext cx="2945659" cy="49371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 smtClean="0">
                <a:latin typeface="굴림"/>
                <a:ea typeface="굴림"/>
              </a:defRPr>
            </a:lvl1pPr>
          </a:lstStyle>
          <a:p>
            <a:pPr>
              <a:defRPr lang="ko-KR"/>
            </a:pPr>
            <a:fld id="{1C7D350D-0B39-41CD-B0BD-62D9DB6D10DA}" type="slidenum">
              <a:rPr lang="ko-KR" altLang="en-US"/>
              <a:pPr>
                <a:defRPr lang="ko-KR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125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/>
          <a:lstStyle/>
          <a:p>
            <a:pPr>
              <a:spcBef>
                <a:spcPct val="0"/>
              </a:spcBef>
              <a:defRPr lang="ko-KR" altLang="en-US"/>
            </a:pPr>
            <a:endParaRPr lang="ko-KR" altLang="en-US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/>
          </a:ln>
        </p:spPr>
        <p:txBody>
          <a:bodyPr wrap="square" anchorCtr="0"/>
          <a:lstStyle/>
          <a:p>
            <a:pPr lvl="0">
              <a:defRPr lang="ko-KR" altLang="en-US"/>
            </a:pPr>
            <a:fld id="{A91A281E-5880-4E31-BD6E-5AB552412A54}" type="slidenum">
              <a:rPr lang="ko-KR" altLang="en-US">
                <a:latin typeface="굴림"/>
                <a:ea typeface="굴림"/>
              </a:rPr>
              <a:pPr lvl="0">
                <a:defRPr lang="ko-KR" altLang="en-US"/>
              </a:pPr>
              <a:t>1</a:t>
            </a:fld>
            <a:endParaRPr lang="ko-KR" altLang="en-US"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272886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249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990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25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1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159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90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494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1C7D350D-0B39-41CD-B0BD-62D9DB6D10DA}" type="slidenum">
              <a:rPr lang="ko-KR" altLang="en-US" smtClean="0"/>
              <a:pPr>
                <a:defRPr lang="ko-KR"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4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143125" y="1531938"/>
            <a:ext cx="5149850" cy="1587"/>
            <a:chOff x="1292" y="1236"/>
            <a:chExt cx="3244" cy="1"/>
          </a:xfrm>
        </p:grpSpPr>
        <p:sp>
          <p:nvSpPr>
            <p:cNvPr id="5" name="Line 14"/>
            <p:cNvSpPr>
              <a:spLocks noChangeShapeType="1"/>
            </p:cNvSpPr>
            <p:nvPr/>
          </p:nvSpPr>
          <p:spPr bwMode="auto">
            <a:xfrm rot="10800000" flipV="1">
              <a:off x="4448" y="1236"/>
              <a:ext cx="46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 rot="10800000" flipV="1">
              <a:off x="1292" y="1237"/>
              <a:ext cx="3130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rot="10800000" flipV="1">
              <a:off x="4514" y="1236"/>
              <a:ext cx="22" cy="0"/>
            </a:xfrm>
            <a:prstGeom prst="line">
              <a:avLst/>
            </a:prstGeom>
            <a:noFill/>
            <a:ln w="38100">
              <a:solidFill>
                <a:srgbClr val="BC1A1A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grpSp>
        <p:nvGrpSpPr>
          <p:cNvPr id="8" name="그룹 7"/>
          <p:cNvGrpSpPr>
            <a:grpSpLocks/>
          </p:cNvGrpSpPr>
          <p:nvPr/>
        </p:nvGrpSpPr>
        <p:grpSpPr bwMode="auto">
          <a:xfrm>
            <a:off x="1851025" y="2593975"/>
            <a:ext cx="5149850" cy="0"/>
            <a:chOff x="1851025" y="2593975"/>
            <a:chExt cx="5149850" cy="0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1917700" y="2593975"/>
              <a:ext cx="730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032000" y="2593975"/>
              <a:ext cx="496887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1851025" y="2593975"/>
              <a:ext cx="34925" cy="0"/>
            </a:xfrm>
            <a:prstGeom prst="line">
              <a:avLst/>
            </a:prstGeom>
            <a:noFill/>
            <a:ln w="38100">
              <a:solidFill>
                <a:srgbClr val="2E86D6"/>
              </a:solidFill>
              <a:round/>
              <a:headEnd/>
              <a:tailEnd/>
            </a:ln>
            <a:effectLst/>
          </p:spPr>
          <p:txBody>
            <a:bodyPr lIns="92063" tIns="46032" rIns="92063" bIns="46032"/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6357938"/>
            <a:ext cx="9144000" cy="500062"/>
          </a:xfrm>
          <a:prstGeom prst="rect">
            <a:avLst/>
          </a:prstGeom>
          <a:solidFill>
            <a:srgbClr val="2F5B9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i="1">
              <a:solidFill>
                <a:schemeClr val="accent2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13" name="Picture 2" descr="G:\연구실 작업\학교로고\logo&amp;ui(01)\globalsymbol_home_larg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4052" y="3159795"/>
            <a:ext cx="1072755" cy="14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58477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214950"/>
            <a:ext cx="6400800" cy="928694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BC60D-A1FC-483A-BCA1-F9BCB086D6EE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9DD05D-5A7E-48F9-AC93-B3D6E35F5ED7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A590E-2BB5-44D3-8A4B-DDBA5FDA54D6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6651F-465B-49B8-97EB-11059EB130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A9EAF-551B-40B3-9836-370E8BAE1CA9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F5387-46E3-44A3-9156-03693082E0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097088" y="0"/>
            <a:ext cx="7046912" cy="909638"/>
          </a:xfrm>
          <a:prstGeom prst="rect">
            <a:avLst/>
          </a:prstGeom>
          <a:gradFill rotWithShape="1">
            <a:gsLst>
              <a:gs pos="0">
                <a:srgbClr val="B4AEAC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92063" tIns="46032" rIns="92063" bIns="46032" anchor="ctr">
            <a:spAutoFit/>
          </a:bodyPr>
          <a:lstStyle/>
          <a:p>
            <a:pPr algn="ctr" fontAlgn="auto" latinLnBrk="0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>
                <a:srgbClr val="808080"/>
              </a:buClr>
              <a:buSzPct val="80000"/>
              <a:buFont typeface="Monotype Sorts" pitchFamily="2" charset="2"/>
              <a:buNone/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2097088" cy="9144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Line 37"/>
          <p:cNvSpPr>
            <a:spLocks noChangeShapeType="1"/>
          </p:cNvSpPr>
          <p:nvPr/>
        </p:nvSpPr>
        <p:spPr bwMode="auto">
          <a:xfrm>
            <a:off x="928688" y="949791"/>
            <a:ext cx="8413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7" name="Line 38"/>
          <p:cNvSpPr>
            <a:spLocks noChangeShapeType="1"/>
          </p:cNvSpPr>
          <p:nvPr/>
        </p:nvSpPr>
        <p:spPr bwMode="auto">
          <a:xfrm>
            <a:off x="1058863" y="945448"/>
            <a:ext cx="802640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>
            <a:off x="852488" y="949791"/>
            <a:ext cx="39687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33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9" name="Line 67"/>
          <p:cNvSpPr>
            <a:spLocks noChangeShapeType="1"/>
          </p:cNvSpPr>
          <p:nvPr/>
        </p:nvSpPr>
        <p:spPr bwMode="auto">
          <a:xfrm rot="10800000" flipV="1">
            <a:off x="7962900" y="6357938"/>
            <a:ext cx="82550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0" name="Line 68"/>
          <p:cNvSpPr>
            <a:spLocks noChangeShapeType="1"/>
          </p:cNvSpPr>
          <p:nvPr/>
        </p:nvSpPr>
        <p:spPr bwMode="auto">
          <a:xfrm rot="10800000" flipV="1">
            <a:off x="19050" y="6357938"/>
            <a:ext cx="7897813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11" name="Line 69"/>
          <p:cNvSpPr>
            <a:spLocks noChangeShapeType="1"/>
          </p:cNvSpPr>
          <p:nvPr/>
        </p:nvSpPr>
        <p:spPr bwMode="auto">
          <a:xfrm rot="10800000" flipV="1">
            <a:off x="8080375" y="6357938"/>
            <a:ext cx="39688" cy="0"/>
          </a:xfrm>
          <a:prstGeom prst="line">
            <a:avLst/>
          </a:prstGeom>
          <a:noFill/>
          <a:ln w="28575">
            <a:solidFill>
              <a:srgbClr val="00246C"/>
            </a:solidFill>
            <a:round/>
            <a:headEnd/>
            <a:tailEnd/>
          </a:ln>
          <a:effectLst>
            <a:outerShdw blurRad="50800" dist="38100" dir="8700000" algn="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txBody>
          <a:bodyPr lIns="92063" tIns="46032" rIns="92063" bIns="46032"/>
          <a:lstStyle/>
          <a:p>
            <a:pPr>
              <a:defRPr/>
            </a:pPr>
            <a:endParaRPr lang="ko-KR" altLang="en-US">
              <a:latin typeface="굴림" charset="-127"/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763" y="1067220"/>
            <a:ext cx="8229600" cy="5214937"/>
          </a:xfrm>
        </p:spPr>
        <p:txBody>
          <a:bodyPr/>
          <a:lstStyle>
            <a:lvl1pPr>
              <a:lnSpc>
                <a:spcPct val="100000"/>
              </a:lnSpc>
              <a:defRPr sz="1800" b="1" baseline="0">
                <a:latin typeface="굴림" panose="020B0600000101010101" pitchFamily="50" charset="-127"/>
                <a:ea typeface="굴림" panose="020B0600000101010101" pitchFamily="50" charset="-127"/>
                <a:cs typeface="Arial" pitchFamily="34" charset="0"/>
              </a:defRPr>
            </a:lvl1pPr>
            <a:lvl2pPr>
              <a:lnSpc>
                <a:spcPct val="100000"/>
              </a:lnSpc>
              <a:defRPr baseline="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lnSpc>
                <a:spcPct val="100000"/>
              </a:lnSpc>
              <a:defRPr baseline="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lnSpc>
                <a:spcPct val="100000"/>
              </a:lnSpc>
              <a:defRPr sz="1300" baseline="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lnSpc>
                <a:spcPct val="100000"/>
              </a:lnSpc>
              <a:defRPr sz="1200" baseline="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15DCB-358A-4957-ABFA-FE1A2B424237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08ADB-3B79-4DD9-845B-C468CE672BC9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5862F-E7C3-4F3F-9EE3-198992DB67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C06B2-5C5F-479F-BB85-DAAEB0DBEF81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6E5DC-E55E-48D1-B04A-C5E9AC1807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9F7A1-21D6-42B2-A52F-51521E4ED482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72D00-8A7A-4715-855D-EDFA7B1FF15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09B16-49EE-4517-9667-CDCD7C0F64BF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C43F9-A73C-424C-B74F-E55E854E13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54A6C-C82A-4191-A700-0BEE6E1C437A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6642F-5087-4E74-B137-73F3DC9CEC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CB503-EDE3-4977-B070-4EB8CFF4627A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869B3-DED7-4CB0-8EFC-8CA973843BA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1FEC9-6BB2-4A26-A8D3-BE5EA7F034A9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83921-9522-418E-802E-4592CF51EA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/>
          <p:cNvPicPr>
            <a:picLocks noChangeAspect="1" noChangeArrowheads="1"/>
          </p:cNvPicPr>
          <p:nvPr/>
        </p:nvPicPr>
        <p:blipFill>
          <a:blip r:embed="rId13" cstate="print">
            <a:lum bright="48000" contrast="-44000"/>
          </a:blip>
          <a:srcRect l="4294" t="26974" r="63945" b="28801"/>
          <a:stretch>
            <a:fillRect/>
          </a:stretch>
        </p:blipFill>
        <p:spPr bwMode="auto">
          <a:xfrm rot="-1804855">
            <a:off x="3813175" y="833438"/>
            <a:ext cx="4340225" cy="4533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1027" name="Group 2"/>
          <p:cNvGrpSpPr>
            <a:grpSpLocks/>
          </p:cNvGrpSpPr>
          <p:nvPr/>
        </p:nvGrpSpPr>
        <p:grpSpPr bwMode="auto">
          <a:xfrm rot="1325386">
            <a:off x="1081088" y="2517775"/>
            <a:ext cx="3033712" cy="3186113"/>
            <a:chOff x="476" y="445"/>
            <a:chExt cx="2734" cy="2856"/>
          </a:xfrm>
        </p:grpSpPr>
        <p:pic>
          <p:nvPicPr>
            <p:cNvPr id="1036" name="Picture 3"/>
            <p:cNvPicPr>
              <a:picLocks noChangeAspect="1" noChangeArrowheads="1"/>
            </p:cNvPicPr>
            <p:nvPr/>
          </p:nvPicPr>
          <p:blipFill>
            <a:blip r:embed="rId13" cstate="print">
              <a:lum bright="48000" contrast="-44000"/>
            </a:blip>
            <a:srcRect l="4294" t="26974" r="63945" b="28801"/>
            <a:stretch>
              <a:fillRect/>
            </a:stretch>
          </p:blipFill>
          <p:spPr bwMode="auto">
            <a:xfrm>
              <a:off x="476" y="445"/>
              <a:ext cx="2734" cy="28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76" y="445"/>
              <a:ext cx="2734" cy="2856"/>
            </a:xfrm>
            <a:prstGeom prst="rect">
              <a:avLst/>
            </a:prstGeom>
            <a:solidFill>
              <a:srgbClr val="CCFFCC">
                <a:alpha val="20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92063" tIns="46032" rIns="92063" bIns="46032" anchor="ctr">
              <a:spAutoFit/>
            </a:bodyPr>
            <a:lstStyle/>
            <a:p>
              <a:pPr algn="ctr" fontAlgn="auto" latinLnBrk="0">
                <a:lnSpc>
                  <a:spcPct val="11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8080"/>
                </a:buClr>
                <a:buSzPct val="80000"/>
                <a:buFont typeface="Monotype Sorts" pitchFamily="2" charset="2"/>
                <a:buNone/>
                <a:defRPr/>
              </a:pPr>
              <a:endParaRPr kumimoji="0" lang="ko-KR" altLang="en-US">
                <a:latin typeface="+mn-lt"/>
                <a:ea typeface="+mn-ea"/>
              </a:endParaRPr>
            </a:p>
          </p:txBody>
        </p:sp>
      </p:grpSp>
      <p:sp>
        <p:nvSpPr>
          <p:cNvPr id="1028" name="제목 개체 틀 1"/>
          <p:cNvSpPr>
            <a:spLocks noGrp="1"/>
          </p:cNvSpPr>
          <p:nvPr>
            <p:ph type="title"/>
          </p:nvPr>
        </p:nvSpPr>
        <p:spPr bwMode="auto">
          <a:xfrm>
            <a:off x="2286000" y="131763"/>
            <a:ext cx="64008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071563"/>
            <a:ext cx="8229600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4A05962-2E60-40F0-8693-8654AC0C0307}" type="datetime1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89DD05D-5A7E-48F9-AC93-B3D6E35F5ED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35" name="Picture 13" descr="C:\Users\Administrator\Desktop\사본 - globalsymbol_china2_large.bm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5392" y="6447531"/>
            <a:ext cx="144621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903943" y="6500834"/>
            <a:ext cx="3025775" cy="24622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HY바다L" pitchFamily="18" charset="-127"/>
                <a:cs typeface="굴림" pitchFamily="50" charset="-127"/>
              </a:rPr>
              <a:t>Pattern Recognition &amp; Machine Learning Laboratory</a:t>
            </a: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lang="ko-KR" altLang="en-US" sz="3200" b="1" kern="1200" dirty="0">
          <a:solidFill>
            <a:srgbClr val="CC6600"/>
          </a:solidFill>
          <a:latin typeface="Arial Black" pitchFamily="34" charset="0"/>
          <a:ea typeface="HY견고딕" pitchFamily="18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CC6600"/>
          </a:solidFill>
          <a:latin typeface="Arial Black" pitchFamily="34" charset="0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굴림" pitchFamily="50" charset="-127"/>
          <a:cs typeface="Arial" pitchFamily="34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 b="1" kern="1200">
          <a:solidFill>
            <a:srgbClr val="3364C8"/>
          </a:solidFill>
          <a:latin typeface="+mn-lt"/>
          <a:ea typeface="굴림" pitchFamily="50" charset="-127"/>
          <a:cs typeface="Arial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 b="1" kern="1200">
          <a:solidFill>
            <a:srgbClr val="8A008A"/>
          </a:solidFill>
          <a:latin typeface="+mn-lt"/>
          <a:ea typeface="굴림" pitchFamily="50" charset="-127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b="1" kern="1200">
          <a:solidFill>
            <a:srgbClr val="254061"/>
          </a:solidFill>
          <a:latin typeface="+mn-lt"/>
          <a:ea typeface="굴림" pitchFamily="50" charset="-127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400" b="1" kern="1200">
          <a:solidFill>
            <a:srgbClr val="262626"/>
          </a:solidFill>
          <a:latin typeface="+mn-lt"/>
          <a:ea typeface="굴림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584200"/>
          </a:xfrm>
        </p:spPr>
        <p:txBody>
          <a:bodyPr>
            <a:noAutofit/>
          </a:bodyPr>
          <a:lstStyle/>
          <a:p>
            <a:pPr>
              <a:defRPr lang="ko-KR"/>
            </a:pPr>
            <a:r>
              <a:rPr lang="en-US" altLang="ko-KR" sz="2400" dirty="0">
                <a:ea typeface="굴림" panose="020B0600000101010101" pitchFamily="50" charset="-127"/>
                <a:cs typeface="Arial" panose="020B0604020202020204" pitchFamily="34" charset="0"/>
              </a:rPr>
              <a:t>Tacotron1, 2</a:t>
            </a:r>
            <a:endParaRPr lang="ko-KR" altLang="en-US" sz="2400" dirty="0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214938"/>
            <a:ext cx="6400800" cy="928687"/>
          </a:xfrm>
        </p:spPr>
        <p:txBody>
          <a:bodyPr>
            <a:normAutofit/>
          </a:bodyPr>
          <a:lstStyle/>
          <a:p>
            <a:pPr>
              <a:defRPr lang="ko-KR" altLang="en-US"/>
            </a:pPr>
            <a:r>
              <a:rPr lang="en-US" altLang="ko-KR" dirty="0">
                <a:latin typeface="Arial" panose="020B0604020202020204" pitchFamily="34" charset="0"/>
              </a:rPr>
              <a:t>Pattern Recognition &amp; Machine Learning Laboratory</a:t>
            </a:r>
          </a:p>
          <a:p>
            <a:pPr>
              <a:defRPr lang="ko-KR" altLang="en-US"/>
            </a:pPr>
            <a:r>
              <a:rPr lang="en-US" altLang="ko-KR" dirty="0">
                <a:latin typeface="Arial" panose="020B0604020202020204" pitchFamily="34" charset="0"/>
              </a:rPr>
              <a:t> Hyeon-Woo Bae</a:t>
            </a:r>
          </a:p>
          <a:p>
            <a:pPr>
              <a:defRPr lang="ko-KR" altLang="en-US"/>
            </a:pPr>
            <a:r>
              <a:rPr lang="en-US" altLang="ko-KR" dirty="0">
                <a:latin typeface="Arial" panose="020B0604020202020204" pitchFamily="34" charset="0"/>
              </a:rPr>
              <a:t>Aug. 11, 2021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</a:rPr>
              <a:t>Goal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</a:rPr>
              <a:t>Presenting end-to-end text-to-speech (TTS) system that can be trained on &lt;text, audio&gt; pairs</a:t>
            </a:r>
          </a:p>
          <a:p>
            <a:r>
              <a:rPr lang="en-US" altLang="ko-KR" dirty="0">
                <a:latin typeface="Arial" panose="020B0604020202020204" pitchFamily="34" charset="0"/>
              </a:rPr>
              <a:t>Motivation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</a:rPr>
              <a:t>Complexity of modern text-to-speech (TTS) designs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</a:rPr>
              <a:t>Previous system consists of multiple stages, such as a text analysis frontend, an acoustic model and an audio synthesis module</a:t>
            </a:r>
          </a:p>
          <a:p>
            <a:r>
              <a:rPr lang="en-US" altLang="ko-KR" dirty="0">
                <a:latin typeface="Arial" panose="020B0604020202020204" pitchFamily="34" charset="0"/>
              </a:rPr>
              <a:t>Contribution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</a:rPr>
              <a:t>Alleviates the need for laborious feature engineering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</a:rPr>
              <a:t>Easily allows for rich conditioning on various attributes, such as speaker or language, or high-level features like sentiment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</a:rPr>
              <a:t>Conditioning can occur at beginning of the model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</a:rPr>
              <a:t>Single model is likely to be more robust than a multi-stage model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</a:rPr>
              <a:t>Error of multi-stage model can compound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7724" y="131763"/>
            <a:ext cx="6984776" cy="725487"/>
          </a:xfrm>
        </p:spPr>
        <p:txBody>
          <a:bodyPr/>
          <a:lstStyle/>
          <a:p>
            <a:r>
              <a:rPr lang="en-US" altLang="ko-KR" sz="2000" dirty="0" err="1">
                <a:latin typeface="Arial Black" panose="020B0A04020102020204" pitchFamily="34" charset="0"/>
              </a:rPr>
              <a:t>Tacotron</a:t>
            </a:r>
            <a:r>
              <a:rPr lang="en-US" altLang="ko-KR" sz="2000" dirty="0">
                <a:latin typeface="Arial Black" panose="020B0A04020102020204" pitchFamily="34" charset="0"/>
              </a:rPr>
              <a:t>: Towards End-to-End Speech Synthesis</a:t>
            </a:r>
            <a:br>
              <a:rPr lang="en-US" altLang="ko-KR" sz="2000" dirty="0">
                <a:latin typeface="Arial Black" panose="020B0A04020102020204" pitchFamily="34" charset="0"/>
              </a:rPr>
            </a:br>
            <a:r>
              <a:rPr lang="en-US" altLang="ko-KR" sz="2000" dirty="0">
                <a:latin typeface="Arial Black" panose="020B0A04020102020204" pitchFamily="34" charset="0"/>
              </a:rPr>
              <a:t>[</a:t>
            </a:r>
            <a:r>
              <a:rPr lang="en-US" altLang="ko-KR" sz="2000" i="1" dirty="0">
                <a:latin typeface="Arial Black" panose="020B0A04020102020204" pitchFamily="34" charset="0"/>
              </a:rPr>
              <a:t>Y. Wang et al., </a:t>
            </a:r>
            <a:r>
              <a:rPr lang="en-US" altLang="ko-KR" sz="2000" dirty="0">
                <a:latin typeface="Arial Black" panose="020B0A04020102020204" pitchFamily="34" charset="0"/>
              </a:rPr>
              <a:t>2017] (1/5)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A10BE-B075-418F-B97E-6CCE6BB88749}"/>
              </a:ext>
            </a:extLst>
          </p:cNvPr>
          <p:cNvSpPr txBox="1"/>
          <p:nvPr/>
        </p:nvSpPr>
        <p:spPr>
          <a:xfrm>
            <a:off x="1547664" y="6397070"/>
            <a:ext cx="47525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333333"/>
                </a:solidFill>
                <a:latin typeface="Helvetica Neue"/>
                <a:cs typeface="Arial" panose="020B0604020202020204" pitchFamily="34" charset="0"/>
              </a:rPr>
              <a:t>Y. Wang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et al., “</a:t>
            </a:r>
            <a:r>
              <a:rPr lang="en-US" altLang="ko-KR" sz="900" dirty="0" err="1">
                <a:latin typeface="Arial" panose="020B0604020202020204" pitchFamily="34" charset="0"/>
                <a:cs typeface="Arial" panose="020B0604020202020204" pitchFamily="34" charset="0"/>
              </a:rPr>
              <a:t>Tacotron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: Towards End-to-End Speech Synthesis,” in </a:t>
            </a:r>
            <a:r>
              <a:rPr lang="en-US" altLang="ko-KR" sz="900" dirty="0" err="1">
                <a:latin typeface="Arial" panose="020B0604020202020204" pitchFamily="34" charset="0"/>
                <a:cs typeface="Arial" panose="020B0604020202020204" pitchFamily="34" charset="0"/>
              </a:rPr>
              <a:t>Interspeech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, 2017</a:t>
            </a:r>
            <a:endParaRPr lang="ko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40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</a:rPr>
              <a:t>Model Architecture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</a:rPr>
              <a:t>CBHG (1-D Convolutional Bank + Highway network + bidirectional GRU) Module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</a:rPr>
              <a:t>Bank of 1-D convolutional filters</a:t>
            </a:r>
          </a:p>
          <a:p>
            <a:pPr lvl="3"/>
            <a:r>
              <a:rPr lang="en-US" altLang="ko-KR" dirty="0">
                <a:latin typeface="Arial" panose="020B0604020202020204" pitchFamily="34" charset="0"/>
              </a:rPr>
              <a:t>Convolving input sequence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</a:rPr>
              <a:t>Highway networks</a:t>
            </a:r>
          </a:p>
          <a:p>
            <a:pPr lvl="3"/>
            <a:r>
              <a:rPr lang="en-US" altLang="ko-KR" dirty="0">
                <a:latin typeface="Arial" panose="020B0604020202020204" pitchFamily="34" charset="0"/>
              </a:rPr>
              <a:t>Extract high-level features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</a:rPr>
              <a:t>Bidirectional gated recurrent unit (GRU)</a:t>
            </a:r>
          </a:p>
          <a:p>
            <a:pPr lvl="3"/>
            <a:r>
              <a:rPr lang="en-US" altLang="ko-KR" dirty="0">
                <a:latin typeface="Arial" panose="020B0604020202020204" pitchFamily="34" charset="0"/>
              </a:rPr>
              <a:t>Extract sequential features from both forward and backward context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7724" y="131763"/>
            <a:ext cx="6984776" cy="725487"/>
          </a:xfrm>
        </p:spPr>
        <p:txBody>
          <a:bodyPr/>
          <a:lstStyle/>
          <a:p>
            <a:r>
              <a:rPr lang="en-US" altLang="ko-KR" sz="2000" dirty="0" err="1">
                <a:latin typeface="Arial Black" panose="020B0A04020102020204" pitchFamily="34" charset="0"/>
              </a:rPr>
              <a:t>Tacotron</a:t>
            </a:r>
            <a:r>
              <a:rPr lang="en-US" altLang="ko-KR" sz="2000" dirty="0">
                <a:latin typeface="Arial Black" panose="020B0A04020102020204" pitchFamily="34" charset="0"/>
              </a:rPr>
              <a:t>: Towards End-to-End Speech Synthesis</a:t>
            </a:r>
            <a:br>
              <a:rPr lang="en-US" altLang="ko-KR" sz="2000" dirty="0">
                <a:latin typeface="Arial Black" panose="020B0A04020102020204" pitchFamily="34" charset="0"/>
              </a:rPr>
            </a:br>
            <a:r>
              <a:rPr lang="en-US" altLang="ko-KR" sz="2000" dirty="0">
                <a:latin typeface="Arial Black" panose="020B0A04020102020204" pitchFamily="34" charset="0"/>
              </a:rPr>
              <a:t>[</a:t>
            </a:r>
            <a:r>
              <a:rPr lang="en-US" altLang="ko-KR" sz="2000" i="1" dirty="0">
                <a:latin typeface="Arial Black" panose="020B0A04020102020204" pitchFamily="34" charset="0"/>
              </a:rPr>
              <a:t>Y. Wang et al., </a:t>
            </a:r>
            <a:r>
              <a:rPr lang="en-US" altLang="ko-KR" sz="2000" dirty="0">
                <a:latin typeface="Arial Black" panose="020B0A04020102020204" pitchFamily="34" charset="0"/>
              </a:rPr>
              <a:t>2017] (2/5)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B3A56E4-1E91-4024-BF7E-0CCC62CDE57A}"/>
              </a:ext>
            </a:extLst>
          </p:cNvPr>
          <p:cNvGrpSpPr/>
          <p:nvPr/>
        </p:nvGrpSpPr>
        <p:grpSpPr>
          <a:xfrm>
            <a:off x="1063221" y="3305256"/>
            <a:ext cx="4500500" cy="2921648"/>
            <a:chOff x="1063221" y="3305256"/>
            <a:chExt cx="4500500" cy="2921648"/>
          </a:xfrm>
        </p:grpSpPr>
        <p:pic>
          <p:nvPicPr>
            <p:cNvPr id="1030" name="Picture 6" descr="Tacotron Explained | Papers With Code">
              <a:extLst>
                <a:ext uri="{FF2B5EF4-FFF2-40B4-BE49-F238E27FC236}">
                  <a16:creationId xmlns:a16="http://schemas.microsoft.com/office/drawing/2014/main" id="{8A5E68CD-A6C6-400B-AE70-45A1EAA0F8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517"/>
            <a:stretch/>
          </p:blipFill>
          <p:spPr bwMode="auto">
            <a:xfrm>
              <a:off x="1063221" y="3305256"/>
              <a:ext cx="4500500" cy="2711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7983986-0162-48FB-86D3-311FAA9AEC4D}"/>
                </a:ext>
              </a:extLst>
            </p:cNvPr>
            <p:cNvSpPr txBox="1"/>
            <p:nvPr/>
          </p:nvSpPr>
          <p:spPr>
            <a:xfrm>
              <a:off x="1953515" y="5949905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Architecture of </a:t>
              </a:r>
              <a:r>
                <a:rPr lang="en-US" altLang="ko-KR" sz="1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Tacotron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82B2B22-4054-4909-9533-6881EBC9522E}"/>
              </a:ext>
            </a:extLst>
          </p:cNvPr>
          <p:cNvGrpSpPr/>
          <p:nvPr/>
        </p:nvGrpSpPr>
        <p:grpSpPr>
          <a:xfrm>
            <a:off x="5220072" y="3429000"/>
            <a:ext cx="3132348" cy="2797904"/>
            <a:chOff x="5220072" y="3429000"/>
            <a:chExt cx="3132348" cy="2797904"/>
          </a:xfrm>
        </p:grpSpPr>
        <p:pic>
          <p:nvPicPr>
            <p:cNvPr id="1026" name="Picture 2" descr="CBHG Explained | Papers With Code">
              <a:extLst>
                <a:ext uri="{FF2B5EF4-FFF2-40B4-BE49-F238E27FC236}">
                  <a16:creationId xmlns:a16="http://schemas.microsoft.com/office/drawing/2014/main" id="{E9A633F7-8702-4067-B22D-AD572F5067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21" r="21480" b="12944"/>
            <a:stretch/>
          </p:blipFill>
          <p:spPr bwMode="auto">
            <a:xfrm>
              <a:off x="5220072" y="3429000"/>
              <a:ext cx="3132348" cy="2587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75E955-826D-49DD-8398-4E68E059CEA5}"/>
                </a:ext>
              </a:extLst>
            </p:cNvPr>
            <p:cNvSpPr txBox="1"/>
            <p:nvPr/>
          </p:nvSpPr>
          <p:spPr>
            <a:xfrm>
              <a:off x="5552869" y="5949905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Architecture of CBHG Module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66FA67C-2D6D-4B4A-BB3A-35B90837E43C}"/>
              </a:ext>
            </a:extLst>
          </p:cNvPr>
          <p:cNvSpPr txBox="1"/>
          <p:nvPr/>
        </p:nvSpPr>
        <p:spPr>
          <a:xfrm>
            <a:off x="1547664" y="6397070"/>
            <a:ext cx="47525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333333"/>
                </a:solidFill>
                <a:latin typeface="Helvetica Neue"/>
                <a:cs typeface="Arial" panose="020B0604020202020204" pitchFamily="34" charset="0"/>
              </a:rPr>
              <a:t>Y. Wang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et al., “</a:t>
            </a:r>
            <a:r>
              <a:rPr lang="en-US" altLang="ko-KR" sz="900" dirty="0" err="1">
                <a:latin typeface="Arial" panose="020B0604020202020204" pitchFamily="34" charset="0"/>
                <a:cs typeface="Arial" panose="020B0604020202020204" pitchFamily="34" charset="0"/>
              </a:rPr>
              <a:t>Tacotron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: Towards End-to-End Speech Synthesis,” in </a:t>
            </a:r>
            <a:r>
              <a:rPr lang="en-US" altLang="ko-KR" sz="900" dirty="0" err="1">
                <a:latin typeface="Arial" panose="020B0604020202020204" pitchFamily="34" charset="0"/>
                <a:cs typeface="Arial" panose="020B0604020202020204" pitchFamily="34" charset="0"/>
              </a:rPr>
              <a:t>Interspeech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, 2017</a:t>
            </a:r>
            <a:endParaRPr lang="ko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22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latin typeface="Arial" panose="020B0604020202020204" pitchFamily="34" charset="0"/>
                  </a:rPr>
                  <a:t>Model Architecture (Cont.)</a:t>
                </a:r>
              </a:p>
              <a:p>
                <a:pPr lvl="1"/>
                <a:r>
                  <a:rPr lang="en-US" altLang="ko-KR" dirty="0">
                    <a:latin typeface="Arial" panose="020B0604020202020204" pitchFamily="34" charset="0"/>
                  </a:rPr>
                  <a:t>Encoder</a:t>
                </a:r>
              </a:p>
              <a:p>
                <a:pPr lvl="2"/>
                <a:r>
                  <a:rPr lang="en-US" altLang="ko-KR" dirty="0">
                    <a:latin typeface="Arial" panose="020B0604020202020204" pitchFamily="34" charset="0"/>
                  </a:rPr>
                  <a:t>Extract robust sequential representations of text</a:t>
                </a:r>
              </a:p>
              <a:p>
                <a:pPr lvl="2"/>
                <a:r>
                  <a:rPr lang="en-US" altLang="ko-KR" dirty="0">
                    <a:latin typeface="Arial" panose="020B0604020202020204" pitchFamily="34" charset="0"/>
                  </a:rPr>
                  <a:t>Use bottleneck layer with dropout as the pre-net</a:t>
                </a:r>
              </a:p>
              <a:p>
                <a:pPr lvl="3"/>
                <a:r>
                  <a:rPr lang="en-US" altLang="ko-KR" dirty="0">
                    <a:latin typeface="Arial" panose="020B0604020202020204" pitchFamily="34" charset="0"/>
                  </a:rPr>
                  <a:t>Help convergence and improve generalization</a:t>
                </a:r>
              </a:p>
              <a:p>
                <a:pPr lvl="2"/>
                <a:r>
                  <a:rPr lang="en-US" altLang="ko-KR" dirty="0">
                    <a:latin typeface="Arial" panose="020B0604020202020204" pitchFamily="34" charset="0"/>
                  </a:rPr>
                  <a:t>CBHG reduce overfitting, make fewer mispronunciations</a:t>
                </a:r>
              </a:p>
              <a:p>
                <a:pPr lvl="1"/>
                <a:r>
                  <a:rPr lang="en-US" altLang="ko-KR" dirty="0">
                    <a:latin typeface="Arial" panose="020B0604020202020204" pitchFamily="34" charset="0"/>
                  </a:rPr>
                  <a:t>Decoder</a:t>
                </a:r>
              </a:p>
              <a:p>
                <a:pPr lvl="2"/>
                <a:r>
                  <a:rPr lang="en-US" altLang="ko-KR" dirty="0">
                    <a:latin typeface="Arial" panose="020B0604020202020204" pitchFamily="34" charset="0"/>
                  </a:rPr>
                  <a:t>Concatenate context vector and attention RNN output</a:t>
                </a:r>
              </a:p>
              <a:p>
                <a:pPr lvl="2"/>
                <a:r>
                  <a:rPr lang="en-US" altLang="ko-KR" dirty="0">
                    <a:latin typeface="Arial" panose="020B0604020202020204" pitchFamily="34" charset="0"/>
                  </a:rPr>
                  <a:t>Predicting 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</a:rPr>
                  <a:t> frames at once</a:t>
                </a:r>
              </a:p>
              <a:p>
                <a:pPr lvl="3"/>
                <a:r>
                  <a:rPr lang="en-US" altLang="ko-KR" dirty="0">
                    <a:latin typeface="Arial" panose="020B0604020202020204" pitchFamily="34" charset="0"/>
                  </a:rPr>
                  <a:t>Reduce model size, training time</a:t>
                </a:r>
              </a:p>
              <a:p>
                <a:pPr lvl="3"/>
                <a:r>
                  <a:rPr lang="en-US" altLang="ko-KR" dirty="0">
                    <a:latin typeface="Arial" panose="020B0604020202020204" pitchFamily="34" charset="0"/>
                  </a:rPr>
                  <a:t>Increase convergence speed</a:t>
                </a:r>
              </a:p>
              <a:p>
                <a:pPr lvl="3"/>
                <a:r>
                  <a:rPr lang="en-US" altLang="ko-KR" dirty="0">
                    <a:latin typeface="Arial" panose="020B0604020202020204" pitchFamily="34" charset="0"/>
                  </a:rPr>
                  <a:t>Much faster and stable alignment</a:t>
                </a:r>
              </a:p>
              <a:p>
                <a:pPr lvl="2"/>
                <a:r>
                  <a:rPr lang="en-US" altLang="ko-KR" dirty="0">
                    <a:latin typeface="Arial" panose="020B0604020202020204" pitchFamily="34" charset="0"/>
                  </a:rPr>
                  <a:t>Use seq2seq target as </a:t>
                </a:r>
                <a:r>
                  <a:rPr lang="en-US" altLang="ko-KR" dirty="0" err="1">
                    <a:latin typeface="Arial" panose="020B0604020202020204" pitchFamily="34" charset="0"/>
                  </a:rPr>
                  <a:t>mel</a:t>
                </a:r>
                <a:r>
                  <a:rPr lang="en-US" altLang="ko-KR" dirty="0">
                    <a:latin typeface="Arial" panose="020B0604020202020204" pitchFamily="34" charset="0"/>
                  </a:rPr>
                  <a:t> spectrogram</a:t>
                </a:r>
              </a:p>
              <a:p>
                <a:pPr lvl="1"/>
                <a:r>
                  <a:rPr lang="en-US" altLang="ko-KR" dirty="0">
                    <a:latin typeface="Arial" panose="020B0604020202020204" pitchFamily="34" charset="0"/>
                  </a:rPr>
                  <a:t>Post-processing net</a:t>
                </a:r>
              </a:p>
              <a:p>
                <a:pPr lvl="2"/>
                <a:r>
                  <a:rPr lang="en-US" altLang="ko-KR" dirty="0">
                    <a:latin typeface="Arial" panose="020B0604020202020204" pitchFamily="34" charset="0"/>
                  </a:rPr>
                  <a:t>Convert </a:t>
                </a:r>
                <a:r>
                  <a:rPr lang="en-US" altLang="ko-KR" dirty="0" err="1">
                    <a:latin typeface="Arial" panose="020B0604020202020204" pitchFamily="34" charset="0"/>
                  </a:rPr>
                  <a:t>mel</a:t>
                </a:r>
                <a:r>
                  <a:rPr lang="en-US" altLang="ko-KR" dirty="0">
                    <a:latin typeface="Arial" panose="020B0604020202020204" pitchFamily="34" charset="0"/>
                  </a:rPr>
                  <a:t> spectrogram to linear spectrogram</a:t>
                </a:r>
              </a:p>
              <a:p>
                <a:pPr lvl="2"/>
                <a:r>
                  <a:rPr lang="en-US" altLang="ko-KR" dirty="0">
                    <a:latin typeface="Arial" panose="020B0604020202020204" pitchFamily="34" charset="0"/>
                  </a:rPr>
                  <a:t>Can see full decoded sequence</a:t>
                </a:r>
              </a:p>
              <a:p>
                <a:pPr lvl="2"/>
                <a:r>
                  <a:rPr lang="en-US" altLang="ko-KR" dirty="0">
                    <a:latin typeface="Arial" panose="020B0604020202020204" pitchFamily="34" charset="0"/>
                  </a:rPr>
                  <a:t>Use a CBHG module</a:t>
                </a:r>
              </a:p>
              <a:p>
                <a:pPr lvl="1"/>
                <a:r>
                  <a:rPr lang="en-US" altLang="ko-KR" dirty="0">
                    <a:latin typeface="Arial" panose="020B0604020202020204" pitchFamily="34" charset="0"/>
                  </a:rPr>
                  <a:t>Griffin-Lim algorithm</a:t>
                </a:r>
              </a:p>
              <a:p>
                <a:pPr lvl="2"/>
                <a:r>
                  <a:rPr lang="en-US" altLang="ko-KR" dirty="0">
                    <a:latin typeface="Arial" panose="020B0604020202020204" pitchFamily="34" charset="0"/>
                  </a:rPr>
                  <a:t>Synthesize linear spectrogram to waveform</a:t>
                </a:r>
              </a:p>
              <a:p>
                <a:pPr lvl="2"/>
                <a:r>
                  <a:rPr lang="en-US" altLang="ko-KR" dirty="0">
                    <a:latin typeface="Arial" panose="020B0604020202020204" pitchFamily="34" charset="0"/>
                  </a:rPr>
                  <a:t>Fast and Simple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584" b="-29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7724" y="131763"/>
            <a:ext cx="6984776" cy="725487"/>
          </a:xfrm>
        </p:spPr>
        <p:txBody>
          <a:bodyPr/>
          <a:lstStyle/>
          <a:p>
            <a:r>
              <a:rPr lang="en-US" altLang="ko-KR" sz="2000" dirty="0" err="1">
                <a:latin typeface="Arial Black" panose="020B0A04020102020204" pitchFamily="34" charset="0"/>
              </a:rPr>
              <a:t>Tacotron</a:t>
            </a:r>
            <a:r>
              <a:rPr lang="en-US" altLang="ko-KR" sz="2000" dirty="0">
                <a:latin typeface="Arial Black" panose="020B0A04020102020204" pitchFamily="34" charset="0"/>
              </a:rPr>
              <a:t>: Towards End-to-End Speech Synthesis</a:t>
            </a:r>
            <a:br>
              <a:rPr lang="en-US" altLang="ko-KR" sz="2000" dirty="0">
                <a:latin typeface="Arial Black" panose="020B0A04020102020204" pitchFamily="34" charset="0"/>
              </a:rPr>
            </a:br>
            <a:r>
              <a:rPr lang="en-US" altLang="ko-KR" sz="2000" dirty="0">
                <a:latin typeface="Arial Black" panose="020B0A04020102020204" pitchFamily="34" charset="0"/>
              </a:rPr>
              <a:t>[</a:t>
            </a:r>
            <a:r>
              <a:rPr lang="en-US" altLang="ko-KR" sz="2000" i="1" dirty="0">
                <a:latin typeface="Arial Black" panose="020B0A04020102020204" pitchFamily="34" charset="0"/>
              </a:rPr>
              <a:t>Y. Wang et al., </a:t>
            </a:r>
            <a:r>
              <a:rPr lang="en-US" altLang="ko-KR" sz="2000" dirty="0">
                <a:latin typeface="Arial Black" panose="020B0A04020102020204" pitchFamily="34" charset="0"/>
              </a:rPr>
              <a:t>2017] (3/5)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9220516-489E-4EE7-959F-A2115EE9FF06}"/>
              </a:ext>
            </a:extLst>
          </p:cNvPr>
          <p:cNvGrpSpPr/>
          <p:nvPr/>
        </p:nvGrpSpPr>
        <p:grpSpPr>
          <a:xfrm>
            <a:off x="6562537" y="1067220"/>
            <a:ext cx="2578545" cy="2477965"/>
            <a:chOff x="6072705" y="1234025"/>
            <a:chExt cx="2376264" cy="2283574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7B0DD0DF-7134-4CF9-9010-C748E25838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3859" y="1234025"/>
              <a:ext cx="1533955" cy="2035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C67061-8218-46D2-95B2-F1CBB72CF75F}"/>
                </a:ext>
              </a:extLst>
            </p:cNvPr>
            <p:cNvSpPr txBox="1"/>
            <p:nvPr/>
          </p:nvSpPr>
          <p:spPr>
            <a:xfrm>
              <a:off x="6072705" y="3240600"/>
              <a:ext cx="237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Architecture of Encoder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15A0E4D-EF52-4591-A313-CD047C6EE76B}"/>
              </a:ext>
            </a:extLst>
          </p:cNvPr>
          <p:cNvGrpSpPr/>
          <p:nvPr/>
        </p:nvGrpSpPr>
        <p:grpSpPr>
          <a:xfrm>
            <a:off x="6563308" y="3482912"/>
            <a:ext cx="2584648" cy="2827451"/>
            <a:chOff x="6105589" y="3355884"/>
            <a:chExt cx="2584648" cy="2827451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30C139F2-93F6-43F5-8949-EC12F123B6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82" y="3355884"/>
              <a:ext cx="2365555" cy="2561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A61CE1-675A-4572-BFCE-F35A7F5BBB26}"/>
                </a:ext>
              </a:extLst>
            </p:cNvPr>
            <p:cNvSpPr txBox="1"/>
            <p:nvPr/>
          </p:nvSpPr>
          <p:spPr>
            <a:xfrm>
              <a:off x="6105589" y="5906336"/>
              <a:ext cx="25785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Architecture of Decoder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565678-E1F5-45B7-AA56-8A90B5D16AF4}"/>
              </a:ext>
            </a:extLst>
          </p:cNvPr>
          <p:cNvSpPr txBox="1"/>
          <p:nvPr/>
        </p:nvSpPr>
        <p:spPr>
          <a:xfrm>
            <a:off x="1547664" y="6397070"/>
            <a:ext cx="47525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333333"/>
                </a:solidFill>
                <a:latin typeface="Helvetica Neue"/>
                <a:cs typeface="Arial" panose="020B0604020202020204" pitchFamily="34" charset="0"/>
              </a:rPr>
              <a:t>Y. Wang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et al., “</a:t>
            </a:r>
            <a:r>
              <a:rPr lang="en-US" altLang="ko-KR" sz="900" dirty="0" err="1">
                <a:latin typeface="Arial" panose="020B0604020202020204" pitchFamily="34" charset="0"/>
                <a:cs typeface="Arial" panose="020B0604020202020204" pitchFamily="34" charset="0"/>
              </a:rPr>
              <a:t>Tacotron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: Towards End-to-End Speech Synthesis,” in </a:t>
            </a:r>
            <a:r>
              <a:rPr lang="en-US" altLang="ko-KR" sz="900" dirty="0" err="1">
                <a:latin typeface="Arial" panose="020B0604020202020204" pitchFamily="34" charset="0"/>
                <a:cs typeface="Arial" panose="020B0604020202020204" pitchFamily="34" charset="0"/>
              </a:rPr>
              <a:t>Interspeech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, 2017</a:t>
            </a:r>
            <a:endParaRPr lang="ko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72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</a:rPr>
              <a:t>Experiment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</a:rPr>
              <a:t>Training data set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</a:rPr>
              <a:t>Internal North American English dataset, contains about 24.6 hours of speech data spoken by a professional female speaker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</a:rPr>
              <a:t>Ablation analysis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</a:rPr>
              <a:t>No pre-net and post-processing net</a:t>
            </a:r>
          </a:p>
          <a:p>
            <a:pPr lvl="3"/>
            <a:r>
              <a:rPr lang="en-US" altLang="ko-KR" dirty="0">
                <a:latin typeface="Arial" panose="020B0604020202020204" pitchFamily="34" charset="0"/>
              </a:rPr>
              <a:t>Attention tends to get stuck for many frames before moving forward</a:t>
            </a:r>
          </a:p>
          <a:p>
            <a:pPr lvl="3"/>
            <a:r>
              <a:rPr lang="en-US" altLang="ko-KR" dirty="0">
                <a:latin typeface="Arial" panose="020B0604020202020204" pitchFamily="34" charset="0"/>
              </a:rPr>
              <a:t>Bad speech intelligibility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</a:rPr>
              <a:t>CBHG encoder replaced by GRU encoder</a:t>
            </a:r>
          </a:p>
          <a:p>
            <a:pPr lvl="3"/>
            <a:r>
              <a:rPr lang="en-US" altLang="ko-KR" dirty="0">
                <a:latin typeface="Arial" panose="020B0604020202020204" pitchFamily="34" charset="0"/>
              </a:rPr>
              <a:t>GRU encoder is noisier</a:t>
            </a:r>
          </a:p>
          <a:p>
            <a:pPr lvl="3"/>
            <a:r>
              <a:rPr lang="en-US" altLang="ko-KR" dirty="0">
                <a:latin typeface="Arial" panose="020B0604020202020204" pitchFamily="34" charset="0"/>
              </a:rPr>
              <a:t>Noisy alignment leads to mispronunciations</a:t>
            </a:r>
          </a:p>
          <a:p>
            <a:pPr lvl="3"/>
            <a:r>
              <a:rPr lang="en-US" altLang="ko-KR" dirty="0">
                <a:latin typeface="Arial" panose="020B0604020202020204" pitchFamily="34" charset="0"/>
              </a:rPr>
              <a:t>CBHG encoder reduces overfitting and generalizes well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7724" y="131763"/>
            <a:ext cx="6984776" cy="725487"/>
          </a:xfrm>
        </p:spPr>
        <p:txBody>
          <a:bodyPr/>
          <a:lstStyle/>
          <a:p>
            <a:r>
              <a:rPr lang="en-US" altLang="ko-KR" sz="2000" dirty="0" err="1">
                <a:latin typeface="Arial Black" panose="020B0A04020102020204" pitchFamily="34" charset="0"/>
              </a:rPr>
              <a:t>Tacotron</a:t>
            </a:r>
            <a:r>
              <a:rPr lang="en-US" altLang="ko-KR" sz="2000" dirty="0">
                <a:latin typeface="Arial Black" panose="020B0A04020102020204" pitchFamily="34" charset="0"/>
              </a:rPr>
              <a:t>: Towards End-to-End Speech Synthesis</a:t>
            </a:r>
            <a:br>
              <a:rPr lang="en-US" altLang="ko-KR" sz="2000" dirty="0">
                <a:latin typeface="Arial Black" panose="020B0A04020102020204" pitchFamily="34" charset="0"/>
              </a:rPr>
            </a:br>
            <a:r>
              <a:rPr lang="en-US" altLang="ko-KR" sz="2000" dirty="0">
                <a:latin typeface="Arial Black" panose="020B0A04020102020204" pitchFamily="34" charset="0"/>
              </a:rPr>
              <a:t>[</a:t>
            </a:r>
            <a:r>
              <a:rPr lang="en-US" altLang="ko-KR" sz="2000" i="1" dirty="0">
                <a:latin typeface="Arial Black" panose="020B0A04020102020204" pitchFamily="34" charset="0"/>
              </a:rPr>
              <a:t>Y. Wang et al., </a:t>
            </a:r>
            <a:r>
              <a:rPr lang="en-US" altLang="ko-KR" sz="2000" dirty="0">
                <a:latin typeface="Arial Black" panose="020B0A04020102020204" pitchFamily="34" charset="0"/>
              </a:rPr>
              <a:t>2017] (4/5)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003BF31-6A41-4D45-A985-9136DF9B6E5E}"/>
              </a:ext>
            </a:extLst>
          </p:cNvPr>
          <p:cNvGrpSpPr/>
          <p:nvPr/>
        </p:nvGrpSpPr>
        <p:grpSpPr>
          <a:xfrm>
            <a:off x="370330" y="4329102"/>
            <a:ext cx="2901307" cy="1813230"/>
            <a:chOff x="370330" y="4329102"/>
            <a:chExt cx="2901307" cy="1813230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CA54D989-8107-41E5-AAEE-69102BD18B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58" r="3688" b="71077"/>
            <a:stretch/>
          </p:blipFill>
          <p:spPr bwMode="auto">
            <a:xfrm>
              <a:off x="423432" y="4329102"/>
              <a:ext cx="2795097" cy="1280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36A693-3E05-4AB5-B96B-34DE9AE75D6C}"/>
                </a:ext>
              </a:extLst>
            </p:cNvPr>
            <p:cNvSpPr txBox="1"/>
            <p:nvPr/>
          </p:nvSpPr>
          <p:spPr>
            <a:xfrm>
              <a:off x="370330" y="5680667"/>
              <a:ext cx="29013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Attention alignment of</a:t>
              </a:r>
            </a:p>
            <a:p>
              <a:pPr algn="ctr"/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Vanilla seq2seq+scheduled sampling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75D4F04-1BBF-4F27-B6C0-75C5CFA9ACB9}"/>
              </a:ext>
            </a:extLst>
          </p:cNvPr>
          <p:cNvGrpSpPr/>
          <p:nvPr/>
        </p:nvGrpSpPr>
        <p:grpSpPr>
          <a:xfrm>
            <a:off x="3220126" y="4329100"/>
            <a:ext cx="2795099" cy="1813232"/>
            <a:chOff x="3220126" y="4329100"/>
            <a:chExt cx="2795099" cy="18132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B80C3DD-0381-4BA0-BF91-B5284696C1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94" t="33887" r="3452" b="37190"/>
            <a:stretch/>
          </p:blipFill>
          <p:spPr bwMode="auto">
            <a:xfrm>
              <a:off x="3220126" y="4329100"/>
              <a:ext cx="2795099" cy="1280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7C7F59-26DD-4173-81CC-A7F227D7491C}"/>
                </a:ext>
              </a:extLst>
            </p:cNvPr>
            <p:cNvSpPr txBox="1"/>
            <p:nvPr/>
          </p:nvSpPr>
          <p:spPr>
            <a:xfrm>
              <a:off x="3663998" y="5680667"/>
              <a:ext cx="1821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Attention alignment of</a:t>
              </a:r>
            </a:p>
            <a:p>
              <a:pPr algn="ctr"/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GRU encoder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70E296A-C4DA-4E7E-AF9D-DBCE1AF716FD}"/>
              </a:ext>
            </a:extLst>
          </p:cNvPr>
          <p:cNvGrpSpPr/>
          <p:nvPr/>
        </p:nvGrpSpPr>
        <p:grpSpPr>
          <a:xfrm>
            <a:off x="6015225" y="4329100"/>
            <a:ext cx="2795098" cy="1813232"/>
            <a:chOff x="6015225" y="4329100"/>
            <a:chExt cx="2795098" cy="18132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4BD0E26A-636E-418C-BDBE-0DD3FC64BC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86" t="67422" r="4760" b="3655"/>
            <a:stretch/>
          </p:blipFill>
          <p:spPr bwMode="auto">
            <a:xfrm>
              <a:off x="6015225" y="4329100"/>
              <a:ext cx="2795098" cy="1280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426CF9-AAAD-4A85-A749-5EDE47AD23B5}"/>
                </a:ext>
              </a:extLst>
            </p:cNvPr>
            <p:cNvSpPr txBox="1"/>
            <p:nvPr/>
          </p:nvSpPr>
          <p:spPr>
            <a:xfrm>
              <a:off x="6502110" y="5680667"/>
              <a:ext cx="18213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Attention alignment of</a:t>
              </a:r>
            </a:p>
            <a:p>
              <a:pPr algn="ctr"/>
              <a:r>
                <a:rPr lang="en-US" altLang="ko-KR" sz="1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Tacotron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DE85C18-B2BE-4E74-99FC-CD3F726B9326}"/>
              </a:ext>
            </a:extLst>
          </p:cNvPr>
          <p:cNvSpPr txBox="1"/>
          <p:nvPr/>
        </p:nvSpPr>
        <p:spPr>
          <a:xfrm>
            <a:off x="1547664" y="6397070"/>
            <a:ext cx="47525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333333"/>
                </a:solidFill>
                <a:latin typeface="Helvetica Neue"/>
                <a:cs typeface="Arial" panose="020B0604020202020204" pitchFamily="34" charset="0"/>
              </a:rPr>
              <a:t>Y. Wang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et al., “</a:t>
            </a:r>
            <a:r>
              <a:rPr lang="en-US" altLang="ko-KR" sz="900" dirty="0" err="1">
                <a:latin typeface="Arial" panose="020B0604020202020204" pitchFamily="34" charset="0"/>
                <a:cs typeface="Arial" panose="020B0604020202020204" pitchFamily="34" charset="0"/>
              </a:rPr>
              <a:t>Tacotron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: Towards End-to-End Speech Synthesis,” in </a:t>
            </a:r>
            <a:r>
              <a:rPr lang="en-US" altLang="ko-KR" sz="900" dirty="0" err="1">
                <a:latin typeface="Arial" panose="020B0604020202020204" pitchFamily="34" charset="0"/>
                <a:cs typeface="Arial" panose="020B0604020202020204" pitchFamily="34" charset="0"/>
              </a:rPr>
              <a:t>Interspeech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, 2017</a:t>
            </a:r>
            <a:endParaRPr lang="ko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47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</a:rPr>
              <a:t>Result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</a:rPr>
              <a:t>Benefit of using post-processing net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</a:rPr>
              <a:t>Prediction from the post-processing net contains better resolved harmonics and high frequency formant structure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</a:rPr>
              <a:t>Mean opinion score test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</a:rPr>
              <a:t>Asked to rate the naturalness of the stimuli in a 5-point Likert scale score</a:t>
            </a:r>
          </a:p>
          <a:p>
            <a:pPr lvl="2"/>
            <a:r>
              <a:rPr lang="en-US" altLang="ko-KR" dirty="0" err="1">
                <a:latin typeface="Arial" panose="020B0604020202020204" pitchFamily="34" charset="0"/>
              </a:rPr>
              <a:t>Tacotron</a:t>
            </a:r>
            <a:r>
              <a:rPr lang="en-US" altLang="ko-KR" dirty="0">
                <a:latin typeface="Arial" panose="020B0604020202020204" pitchFamily="34" charset="0"/>
              </a:rPr>
              <a:t> achieves an MOS of 3.82</a:t>
            </a:r>
          </a:p>
          <a:p>
            <a:pPr lvl="2"/>
            <a:r>
              <a:rPr lang="en-US" altLang="ko-KR" dirty="0" err="1">
                <a:latin typeface="Arial" panose="020B0604020202020204" pitchFamily="34" charset="0"/>
              </a:rPr>
              <a:t>Tacotron</a:t>
            </a:r>
            <a:r>
              <a:rPr lang="en-US" altLang="ko-KR" dirty="0">
                <a:latin typeface="Arial" panose="020B0604020202020204" pitchFamily="34" charset="0"/>
              </a:rPr>
              <a:t> outperforms the parametric system</a:t>
            </a:r>
          </a:p>
          <a:p>
            <a:pPr lvl="2"/>
            <a:endParaRPr lang="en-US" altLang="ko-KR" dirty="0">
              <a:latin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7724" y="131763"/>
            <a:ext cx="6984776" cy="725487"/>
          </a:xfrm>
        </p:spPr>
        <p:txBody>
          <a:bodyPr/>
          <a:lstStyle/>
          <a:p>
            <a:r>
              <a:rPr lang="en-US" altLang="ko-KR" sz="2000" dirty="0" err="1">
                <a:latin typeface="Arial Black" panose="020B0A04020102020204" pitchFamily="34" charset="0"/>
              </a:rPr>
              <a:t>Tacotron</a:t>
            </a:r>
            <a:r>
              <a:rPr lang="en-US" altLang="ko-KR" sz="2000" dirty="0">
                <a:latin typeface="Arial Black" panose="020B0A04020102020204" pitchFamily="34" charset="0"/>
              </a:rPr>
              <a:t>: Towards End-to-End Speech Synthesis</a:t>
            </a:r>
            <a:br>
              <a:rPr lang="en-US" altLang="ko-KR" sz="2000" dirty="0">
                <a:latin typeface="Arial Black" panose="020B0A04020102020204" pitchFamily="34" charset="0"/>
              </a:rPr>
            </a:br>
            <a:r>
              <a:rPr lang="en-US" altLang="ko-KR" sz="2000" dirty="0">
                <a:latin typeface="Arial Black" panose="020B0A04020102020204" pitchFamily="34" charset="0"/>
              </a:rPr>
              <a:t>[</a:t>
            </a:r>
            <a:r>
              <a:rPr lang="en-US" altLang="ko-KR" sz="2000" i="1" dirty="0">
                <a:latin typeface="Arial Black" panose="020B0A04020102020204" pitchFamily="34" charset="0"/>
              </a:rPr>
              <a:t>Y. Wang et al., </a:t>
            </a:r>
            <a:r>
              <a:rPr lang="en-US" altLang="ko-KR" sz="2000" dirty="0">
                <a:latin typeface="Arial Black" panose="020B0A04020102020204" pitchFamily="34" charset="0"/>
              </a:rPr>
              <a:t>2017] (5/5)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A0EFBBD-ACF7-4A9B-9983-1C8004EEB9A2}"/>
              </a:ext>
            </a:extLst>
          </p:cNvPr>
          <p:cNvGrpSpPr/>
          <p:nvPr/>
        </p:nvGrpSpPr>
        <p:grpSpPr>
          <a:xfrm>
            <a:off x="755576" y="3645024"/>
            <a:ext cx="2489366" cy="2286896"/>
            <a:chOff x="830514" y="3337807"/>
            <a:chExt cx="3317458" cy="3047637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2579EA8C-56C2-4524-989A-63C7F52346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535" b="55575"/>
            <a:stretch/>
          </p:blipFill>
          <p:spPr bwMode="auto">
            <a:xfrm>
              <a:off x="830514" y="3337807"/>
              <a:ext cx="3317458" cy="2552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4F255E-C57F-4B7A-9CC5-F338F4694072}"/>
                </a:ext>
              </a:extLst>
            </p:cNvPr>
            <p:cNvSpPr txBox="1"/>
            <p:nvPr/>
          </p:nvSpPr>
          <p:spPr>
            <a:xfrm>
              <a:off x="1082654" y="5770205"/>
              <a:ext cx="3055257" cy="615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Spectrogram</a:t>
              </a:r>
            </a:p>
            <a:p>
              <a:pPr algn="ctr"/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without post-processing net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E63D2C6-0C10-407C-B257-13579FE88DE8}"/>
              </a:ext>
            </a:extLst>
          </p:cNvPr>
          <p:cNvGrpSpPr/>
          <p:nvPr/>
        </p:nvGrpSpPr>
        <p:grpSpPr>
          <a:xfrm>
            <a:off x="3272661" y="3645024"/>
            <a:ext cx="2509409" cy="2286895"/>
            <a:chOff x="4545389" y="3334188"/>
            <a:chExt cx="3348372" cy="3051465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8CC07C2D-29E9-4C49-8247-9CCC973DE8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036" r="11720" b="4539"/>
            <a:stretch/>
          </p:blipFill>
          <p:spPr bwMode="auto">
            <a:xfrm>
              <a:off x="4545389" y="3334188"/>
              <a:ext cx="3348372" cy="2552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1A3622-A949-47BB-811C-A7AD7B879F07}"/>
                </a:ext>
              </a:extLst>
            </p:cNvPr>
            <p:cNvSpPr txBox="1"/>
            <p:nvPr/>
          </p:nvSpPr>
          <p:spPr>
            <a:xfrm>
              <a:off x="5015099" y="5769641"/>
              <a:ext cx="2738259" cy="616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Spectrogram</a:t>
              </a:r>
            </a:p>
            <a:p>
              <a:pPr algn="ctr"/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with post-processing net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08B748D-0FA9-4BCD-A96E-F4D1AE366528}"/>
              </a:ext>
            </a:extLst>
          </p:cNvPr>
          <p:cNvGrpSpPr/>
          <p:nvPr/>
        </p:nvGrpSpPr>
        <p:grpSpPr>
          <a:xfrm>
            <a:off x="6082494" y="4146223"/>
            <a:ext cx="2816694" cy="1785695"/>
            <a:chOff x="6027477" y="2358458"/>
            <a:chExt cx="2816694" cy="1785695"/>
          </a:xfrm>
        </p:grpSpPr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5301907C-0933-4577-8B6E-39049363C0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26" t="22342" r="25865" b="8715"/>
            <a:stretch/>
          </p:blipFill>
          <p:spPr bwMode="auto">
            <a:xfrm>
              <a:off x="6027477" y="2358458"/>
              <a:ext cx="2816694" cy="812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FF900A-A515-472B-8B3D-EFCC3F683AC9}"/>
                </a:ext>
              </a:extLst>
            </p:cNvPr>
            <p:cNvSpPr txBox="1"/>
            <p:nvPr/>
          </p:nvSpPr>
          <p:spPr>
            <a:xfrm>
              <a:off x="6334401" y="3682488"/>
              <a:ext cx="22028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5-scale mean opinion score</a:t>
              </a:r>
            </a:p>
            <a:p>
              <a:pPr algn="ctr"/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evaluation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88E2D18-1F4B-4CF2-B4FB-E622289652CF}"/>
              </a:ext>
            </a:extLst>
          </p:cNvPr>
          <p:cNvSpPr txBox="1"/>
          <p:nvPr/>
        </p:nvSpPr>
        <p:spPr>
          <a:xfrm>
            <a:off x="1547664" y="6397070"/>
            <a:ext cx="47525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333333"/>
                </a:solidFill>
                <a:latin typeface="Helvetica Neue"/>
                <a:cs typeface="Arial" panose="020B0604020202020204" pitchFamily="34" charset="0"/>
              </a:rPr>
              <a:t>Y. Wang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et al., “</a:t>
            </a:r>
            <a:r>
              <a:rPr lang="en-US" altLang="ko-KR" sz="900" dirty="0" err="1">
                <a:latin typeface="Arial" panose="020B0604020202020204" pitchFamily="34" charset="0"/>
                <a:cs typeface="Arial" panose="020B0604020202020204" pitchFamily="34" charset="0"/>
              </a:rPr>
              <a:t>Tacotron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: Towards End-to-End Speech Synthesis,” in </a:t>
            </a:r>
            <a:r>
              <a:rPr lang="en-US" altLang="ko-KR" sz="900" dirty="0" err="1">
                <a:latin typeface="Arial" panose="020B0604020202020204" pitchFamily="34" charset="0"/>
                <a:cs typeface="Arial" panose="020B0604020202020204" pitchFamily="34" charset="0"/>
              </a:rPr>
              <a:t>Interspeech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, 2017</a:t>
            </a:r>
            <a:endParaRPr lang="ko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69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</a:rPr>
              <a:t>Goal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</a:rPr>
              <a:t>Presenting end-to-end text-to-speech (TTS) system that can be trained on &lt;text, audio&gt; pairs</a:t>
            </a:r>
          </a:p>
          <a:p>
            <a:r>
              <a:rPr lang="en-US" altLang="ko-KR" dirty="0">
                <a:latin typeface="Arial" panose="020B0604020202020204" pitchFamily="34" charset="0"/>
              </a:rPr>
              <a:t>Motivation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</a:rPr>
              <a:t>Complexity of modern text-to-speech (TTS) designs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</a:rPr>
              <a:t>Previous system consists of multiple stages, such as a text analysis frontend, an acoustic model and an audio synthesis module</a:t>
            </a:r>
          </a:p>
          <a:p>
            <a:r>
              <a:rPr lang="en-US" altLang="ko-KR" dirty="0">
                <a:latin typeface="Arial" panose="020B0604020202020204" pitchFamily="34" charset="0"/>
              </a:rPr>
              <a:t>Contribution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</a:rPr>
              <a:t>Modify architecture of </a:t>
            </a:r>
            <a:r>
              <a:rPr lang="en-US" altLang="ko-KR" dirty="0" err="1">
                <a:latin typeface="Arial" panose="020B0604020202020204" pitchFamily="34" charset="0"/>
              </a:rPr>
              <a:t>Tacotron</a:t>
            </a:r>
            <a:r>
              <a:rPr lang="en-US" altLang="ko-KR" dirty="0">
                <a:latin typeface="Arial" panose="020B0604020202020204" pitchFamily="34" charset="0"/>
              </a:rPr>
              <a:t> 1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</a:rPr>
              <a:t>Using LSTM instead of CBHG module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</a:rPr>
              <a:t>Using location-sensitive attention instead of additive attention mechanism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</a:rPr>
              <a:t>Using modified </a:t>
            </a:r>
            <a:r>
              <a:rPr lang="en-US" altLang="ko-KR" dirty="0" err="1">
                <a:latin typeface="Arial" panose="020B0604020202020204" pitchFamily="34" charset="0"/>
              </a:rPr>
              <a:t>WaveNet</a:t>
            </a:r>
            <a:r>
              <a:rPr lang="en-US" altLang="ko-KR" dirty="0">
                <a:latin typeface="Arial" panose="020B0604020202020204" pitchFamily="34" charset="0"/>
              </a:rPr>
              <a:t> vocoder instead of Griffin-Lim algorithm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7724" y="131763"/>
            <a:ext cx="6984776" cy="725487"/>
          </a:xfrm>
        </p:spPr>
        <p:txBody>
          <a:bodyPr/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Natural TTS Synthesis by Conditioning </a:t>
            </a:r>
            <a:r>
              <a:rPr lang="en-US" altLang="ko-KR" sz="1600" dirty="0" err="1">
                <a:latin typeface="Arial Black" panose="020B0A04020102020204" pitchFamily="34" charset="0"/>
              </a:rPr>
              <a:t>WaveNet</a:t>
            </a:r>
            <a:r>
              <a:rPr lang="en-US" altLang="ko-KR" sz="1600" dirty="0">
                <a:latin typeface="Arial Black" panose="020B0A04020102020204" pitchFamily="34" charset="0"/>
              </a:rPr>
              <a:t> on Mel Spectrogram Predictions [</a:t>
            </a:r>
            <a:r>
              <a:rPr lang="en-US" altLang="ko-KR" sz="1600" i="1" dirty="0">
                <a:latin typeface="Arial Black" panose="020B0A04020102020204" pitchFamily="34" charset="0"/>
              </a:rPr>
              <a:t>J. Shen et al., </a:t>
            </a:r>
            <a:r>
              <a:rPr lang="en-US" altLang="ko-KR" sz="1600" dirty="0">
                <a:latin typeface="Arial Black" panose="020B0A04020102020204" pitchFamily="34" charset="0"/>
              </a:rPr>
              <a:t>2018] (1/4)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D9DCD8-2B9E-418A-97DB-97A10945C7DB}"/>
              </a:ext>
            </a:extLst>
          </p:cNvPr>
          <p:cNvSpPr txBox="1"/>
          <p:nvPr/>
        </p:nvSpPr>
        <p:spPr>
          <a:xfrm>
            <a:off x="1547664" y="639707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333333"/>
                </a:solidFill>
                <a:latin typeface="Helvetica Neue"/>
                <a:cs typeface="Arial" panose="020B0604020202020204" pitchFamily="34" charset="0"/>
              </a:rPr>
              <a:t>J. Shen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et al., “Natural TTS Synthesis by Conditioning </a:t>
            </a:r>
            <a:r>
              <a:rPr lang="en-US" altLang="ko-KR" sz="900" dirty="0" err="1">
                <a:latin typeface="Arial" panose="020B0604020202020204" pitchFamily="34" charset="0"/>
                <a:cs typeface="Arial" panose="020B0604020202020204" pitchFamily="34" charset="0"/>
              </a:rPr>
              <a:t>WaveNet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 on Mel Spectrogram Predictions.” in ICASSP, 2018</a:t>
            </a:r>
            <a:endParaRPr lang="ko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9FE8FCE-FB5D-4688-884A-554A84A44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146" y="4365104"/>
            <a:ext cx="2433707" cy="181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073E38-72AF-4C9C-988F-0BF5E8730845}"/>
              </a:ext>
            </a:extLst>
          </p:cNvPr>
          <p:cNvSpPr txBox="1"/>
          <p:nvPr/>
        </p:nvSpPr>
        <p:spPr>
          <a:xfrm>
            <a:off x="2274851" y="6063565"/>
            <a:ext cx="4587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Architecture of </a:t>
            </a:r>
            <a:r>
              <a:rPr lang="en-US" altLang="ko-K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Tacotron</a:t>
            </a: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ko-KR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7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</a:rPr>
              <a:t>Model Architecture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</a:rPr>
              <a:t>Encoder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</a:rPr>
              <a:t>Convert character sequence into a hidden feature representation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</a:rPr>
              <a:t>Input characters are represented using character embedding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</a:rPr>
              <a:t>Output of final convolutional layer is passed into a single bidirectional LSTM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</a:rPr>
              <a:t>Attention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</a:rPr>
              <a:t>Use location-sensitive attention</a:t>
            </a:r>
          </a:p>
          <a:p>
            <a:pPr lvl="3"/>
            <a:r>
              <a:rPr lang="en-US" altLang="ko-KR" dirty="0">
                <a:latin typeface="Arial" panose="020B0604020202020204" pitchFamily="34" charset="0"/>
              </a:rPr>
              <a:t>Add attention weights from previous decoder time steps to additive attention mechanism</a:t>
            </a:r>
          </a:p>
          <a:p>
            <a:pPr lvl="3"/>
            <a:r>
              <a:rPr lang="en-US" altLang="ko-KR" dirty="0">
                <a:latin typeface="Arial" panose="020B0604020202020204" pitchFamily="34" charset="0"/>
              </a:rPr>
              <a:t>Reduce potential failure mode where some subsequences are repeated or ignored by decoder</a:t>
            </a:r>
          </a:p>
          <a:p>
            <a:pPr lvl="1"/>
            <a:r>
              <a:rPr lang="en-US" altLang="ko-KR" dirty="0">
                <a:latin typeface="Arial" panose="020B0604020202020204" pitchFamily="34" charset="0"/>
              </a:rPr>
              <a:t>Decoder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</a:rPr>
              <a:t>Predict a </a:t>
            </a:r>
            <a:r>
              <a:rPr lang="en-US" altLang="ko-KR" dirty="0" err="1">
                <a:latin typeface="Arial" panose="020B0604020202020204" pitchFamily="34" charset="0"/>
              </a:rPr>
              <a:t>mel</a:t>
            </a:r>
            <a:r>
              <a:rPr lang="en-US" altLang="ko-KR" dirty="0">
                <a:latin typeface="Arial" panose="020B0604020202020204" pitchFamily="34" charset="0"/>
              </a:rPr>
              <a:t> spectrogram one frame at a time from the encoded input sequence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</a:rPr>
              <a:t>Concatenation of LSTM output and the context vector is projected through a linear transform to predict the target spectrogram frame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</a:rPr>
              <a:t>Stop token prediction is used to determine when to terminate generation</a:t>
            </a:r>
          </a:p>
          <a:p>
            <a:pPr lvl="1"/>
            <a:r>
              <a:rPr lang="en-US" altLang="ko-KR" dirty="0" err="1">
                <a:latin typeface="Arial" panose="020B0604020202020204" pitchFamily="34" charset="0"/>
              </a:rPr>
              <a:t>WaveNet</a:t>
            </a:r>
            <a:r>
              <a:rPr lang="en-US" altLang="ko-KR" dirty="0">
                <a:latin typeface="Arial" panose="020B0604020202020204" pitchFamily="34" charset="0"/>
              </a:rPr>
              <a:t> vocoder</a:t>
            </a:r>
          </a:p>
          <a:p>
            <a:pPr lvl="2"/>
            <a:r>
              <a:rPr lang="en-US" altLang="ko-KR" dirty="0">
                <a:latin typeface="Arial" panose="020B0604020202020204" pitchFamily="34" charset="0"/>
              </a:rPr>
              <a:t>Modified version of the </a:t>
            </a:r>
            <a:r>
              <a:rPr lang="en-US" altLang="ko-KR" dirty="0" err="1">
                <a:latin typeface="Arial" panose="020B0604020202020204" pitchFamily="34" charset="0"/>
              </a:rPr>
              <a:t>WaveNet</a:t>
            </a:r>
            <a:r>
              <a:rPr lang="en-US" altLang="ko-KR" dirty="0">
                <a:latin typeface="Arial" panose="020B0604020202020204" pitchFamily="34" charset="0"/>
              </a:rPr>
              <a:t> architecture</a:t>
            </a:r>
          </a:p>
          <a:p>
            <a:pPr lvl="3"/>
            <a:r>
              <a:rPr lang="en-US" altLang="ko-KR" dirty="0">
                <a:latin typeface="Arial" panose="020B0604020202020204" pitchFamily="34" charset="0"/>
              </a:rPr>
              <a:t>Can invert a </a:t>
            </a:r>
            <a:r>
              <a:rPr lang="en-US" altLang="ko-KR" dirty="0" err="1">
                <a:latin typeface="Arial" panose="020B0604020202020204" pitchFamily="34" charset="0"/>
              </a:rPr>
              <a:t>mel</a:t>
            </a:r>
            <a:r>
              <a:rPr lang="en-US" altLang="ko-KR" dirty="0">
                <a:latin typeface="Arial" panose="020B0604020202020204" pitchFamily="34" charset="0"/>
              </a:rPr>
              <a:t> spectrogram instead of linguistic condition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7724" y="131763"/>
            <a:ext cx="6984776" cy="725487"/>
          </a:xfrm>
        </p:spPr>
        <p:txBody>
          <a:bodyPr/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Natural TTS Synthesis by Conditioning </a:t>
            </a:r>
            <a:r>
              <a:rPr lang="en-US" altLang="ko-KR" sz="1600" dirty="0" err="1">
                <a:latin typeface="Arial Black" panose="020B0A04020102020204" pitchFamily="34" charset="0"/>
              </a:rPr>
              <a:t>WaveNet</a:t>
            </a:r>
            <a:r>
              <a:rPr lang="en-US" altLang="ko-KR" sz="1600" dirty="0">
                <a:latin typeface="Arial Black" panose="020B0A04020102020204" pitchFamily="34" charset="0"/>
              </a:rPr>
              <a:t> on Mel Spectrogram Predictions [</a:t>
            </a:r>
            <a:r>
              <a:rPr lang="en-US" altLang="ko-KR" sz="1600" i="1" dirty="0">
                <a:latin typeface="Arial Black" panose="020B0A04020102020204" pitchFamily="34" charset="0"/>
              </a:rPr>
              <a:t>J. Shen et al., </a:t>
            </a:r>
            <a:r>
              <a:rPr lang="en-US" altLang="ko-KR" sz="1600" dirty="0">
                <a:latin typeface="Arial Black" panose="020B0A04020102020204" pitchFamily="34" charset="0"/>
              </a:rPr>
              <a:t>2018] (2/4)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D9DCD8-2B9E-418A-97DB-97A10945C7DB}"/>
              </a:ext>
            </a:extLst>
          </p:cNvPr>
          <p:cNvSpPr txBox="1"/>
          <p:nvPr/>
        </p:nvSpPr>
        <p:spPr>
          <a:xfrm>
            <a:off x="1547664" y="639707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333333"/>
                </a:solidFill>
                <a:latin typeface="Helvetica Neue"/>
                <a:cs typeface="Arial" panose="020B0604020202020204" pitchFamily="34" charset="0"/>
              </a:rPr>
              <a:t>J. Shen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et al., “Natural TTS Synthesis by Conditioning </a:t>
            </a:r>
            <a:r>
              <a:rPr lang="en-US" altLang="ko-KR" sz="900" dirty="0" err="1">
                <a:latin typeface="Arial" panose="020B0604020202020204" pitchFamily="34" charset="0"/>
                <a:cs typeface="Arial" panose="020B0604020202020204" pitchFamily="34" charset="0"/>
              </a:rPr>
              <a:t>WaveNet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 on Mel Spectrogram Predictions.” in ICASSP, 2018</a:t>
            </a:r>
            <a:endParaRPr lang="ko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8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latin typeface="Arial" panose="020B0604020202020204" pitchFamily="34" charset="0"/>
                  </a:rPr>
                  <a:t>Experiment</a:t>
                </a:r>
              </a:p>
              <a:p>
                <a:pPr lvl="1"/>
                <a:r>
                  <a:rPr lang="en-US" altLang="ko-KR" dirty="0">
                    <a:latin typeface="Arial" panose="020B0604020202020204" pitchFamily="34" charset="0"/>
                  </a:rPr>
                  <a:t>Dataset</a:t>
                </a:r>
              </a:p>
              <a:p>
                <a:pPr lvl="2"/>
                <a:r>
                  <a:rPr lang="en-US" altLang="ko-KR" dirty="0">
                    <a:latin typeface="Arial" panose="020B0604020202020204" pitchFamily="34" charset="0"/>
                  </a:rPr>
                  <a:t>Internal US English dataset, which contains 24.6 hours of speech from a single professional female speaker</a:t>
                </a:r>
              </a:p>
              <a:p>
                <a:pPr lvl="1"/>
                <a:r>
                  <a:rPr lang="en-US" altLang="ko-KR" dirty="0">
                    <a:latin typeface="Arial" panose="020B0604020202020204" pitchFamily="34" charset="0"/>
                  </a:rPr>
                  <a:t>Evaluation</a:t>
                </a:r>
              </a:p>
              <a:p>
                <a:pPr lvl="2"/>
                <a:r>
                  <a:rPr lang="en-US" altLang="ko-KR" dirty="0" err="1">
                    <a:latin typeface="Arial" panose="020B0604020202020204" pitchFamily="34" charset="0"/>
                  </a:rPr>
                  <a:t>Tacotron</a:t>
                </a:r>
                <a:r>
                  <a:rPr lang="en-US" altLang="ko-KR" dirty="0">
                    <a:latin typeface="Arial" panose="020B0604020202020204" pitchFamily="34" charset="0"/>
                  </a:rPr>
                  <a:t> 2 significantly outperforms all other TTS systems and results in a Mean Opinion Score (MOS) comparable to that of the ground truth audio</a:t>
                </a:r>
              </a:p>
              <a:p>
                <a:pPr lvl="1"/>
                <a:r>
                  <a:rPr lang="en-US" altLang="ko-KR" dirty="0">
                    <a:latin typeface="Arial" panose="020B0604020202020204" pitchFamily="34" charset="0"/>
                  </a:rPr>
                  <a:t>Ablation studies</a:t>
                </a:r>
              </a:p>
              <a:p>
                <a:pPr lvl="2"/>
                <a:r>
                  <a:rPr lang="en-US" altLang="ko-KR" dirty="0">
                    <a:latin typeface="Arial" panose="020B0604020202020204" pitchFamily="34" charset="0"/>
                  </a:rPr>
                  <a:t>Predicted features versus Ground truth</a:t>
                </a:r>
              </a:p>
              <a:p>
                <a:pPr lvl="2"/>
                <a:r>
                  <a:rPr lang="en-US" altLang="ko-KR" dirty="0">
                    <a:latin typeface="Arial" panose="020B0604020202020204" pitchFamily="34" charset="0"/>
                  </a:rPr>
                  <a:t>Linear spectrograms</a:t>
                </a:r>
              </a:p>
              <a:p>
                <a:pPr lvl="2"/>
                <a:r>
                  <a:rPr lang="en-US" altLang="ko-KR" dirty="0">
                    <a:latin typeface="Arial" panose="020B0604020202020204" pitchFamily="34" charset="0"/>
                  </a:rPr>
                  <a:t>Post processing network</a:t>
                </a:r>
              </a:p>
              <a:p>
                <a:pPr lvl="3"/>
                <a:r>
                  <a:rPr lang="en-US" altLang="ko-KR" dirty="0">
                    <a:latin typeface="Arial" panose="020B0604020202020204" pitchFamily="34" charset="0"/>
                  </a:rPr>
                  <a:t>Without post-net :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𝟒𝟐𝟗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𝟎𝟕𝟏</m:t>
                    </m:r>
                  </m:oMath>
                </a14:m>
                <a:endParaRPr lang="en-US" altLang="ko-KR" dirty="0">
                  <a:latin typeface="Arial" panose="020B0604020202020204" pitchFamily="34" charset="0"/>
                </a:endParaRPr>
              </a:p>
              <a:p>
                <a:pPr lvl="3"/>
                <a:r>
                  <a:rPr lang="en-US" altLang="ko-KR" dirty="0">
                    <a:latin typeface="Arial" panose="020B0604020202020204" pitchFamily="34" charset="0"/>
                  </a:rPr>
                  <a:t>With post-net :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𝟓𝟐𝟔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𝟎𝟔𝟔</m:t>
                    </m:r>
                  </m:oMath>
                </a14:m>
                <a:endParaRPr lang="en-US" altLang="ko-KR" dirty="0">
                  <a:latin typeface="Arial" panose="020B0604020202020204" pitchFamily="34" charset="0"/>
                </a:endParaRPr>
              </a:p>
              <a:p>
                <a:pPr lvl="2"/>
                <a:r>
                  <a:rPr lang="en-US" altLang="ko-KR" dirty="0">
                    <a:latin typeface="Arial" panose="020B0604020202020204" pitchFamily="34" charset="0"/>
                  </a:rPr>
                  <a:t>Simplifying </a:t>
                </a:r>
                <a:r>
                  <a:rPr lang="en-US" altLang="ko-KR" dirty="0" err="1">
                    <a:latin typeface="Arial" panose="020B0604020202020204" pitchFamily="34" charset="0"/>
                  </a:rPr>
                  <a:t>WaveNet</a:t>
                </a:r>
                <a:endParaRPr lang="en-US" altLang="ko-KR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 t="-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87724" y="131763"/>
            <a:ext cx="6984776" cy="725487"/>
          </a:xfrm>
        </p:spPr>
        <p:txBody>
          <a:bodyPr/>
          <a:lstStyle/>
          <a:p>
            <a:r>
              <a:rPr lang="en-US" altLang="ko-KR" sz="1600" dirty="0">
                <a:latin typeface="Arial Black" panose="020B0A04020102020204" pitchFamily="34" charset="0"/>
              </a:rPr>
              <a:t>Natural TTS Synthesis by Conditioning </a:t>
            </a:r>
            <a:r>
              <a:rPr lang="en-US" altLang="ko-KR" sz="1600" dirty="0" err="1">
                <a:latin typeface="Arial Black" panose="020B0A04020102020204" pitchFamily="34" charset="0"/>
              </a:rPr>
              <a:t>WaveNet</a:t>
            </a:r>
            <a:r>
              <a:rPr lang="en-US" altLang="ko-KR" sz="1600" dirty="0">
                <a:latin typeface="Arial Black" panose="020B0A04020102020204" pitchFamily="34" charset="0"/>
              </a:rPr>
              <a:t> on Mel Spectrogram Predictions [</a:t>
            </a:r>
            <a:r>
              <a:rPr lang="en-US" altLang="ko-KR" sz="1600" i="1" dirty="0">
                <a:latin typeface="Arial Black" panose="020B0A04020102020204" pitchFamily="34" charset="0"/>
              </a:rPr>
              <a:t>J. Shen et al., </a:t>
            </a:r>
            <a:r>
              <a:rPr lang="en-US" altLang="ko-KR" sz="1600" dirty="0">
                <a:latin typeface="Arial Black" panose="020B0A04020102020204" pitchFamily="34" charset="0"/>
              </a:rPr>
              <a:t>2018] (3/4)</a:t>
            </a:r>
            <a:endParaRPr lang="ko-KR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D9DCD8-2B9E-418A-97DB-97A10945C7DB}"/>
              </a:ext>
            </a:extLst>
          </p:cNvPr>
          <p:cNvSpPr txBox="1"/>
          <p:nvPr/>
        </p:nvSpPr>
        <p:spPr>
          <a:xfrm>
            <a:off x="1547664" y="639707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333333"/>
                </a:solidFill>
                <a:latin typeface="Helvetica Neue"/>
                <a:cs typeface="Arial" panose="020B0604020202020204" pitchFamily="34" charset="0"/>
              </a:rPr>
              <a:t>J. Shen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et al., “Natural TTS Synthesis by Conditioning </a:t>
            </a:r>
            <a:r>
              <a:rPr lang="en-US" altLang="ko-KR" sz="900" dirty="0" err="1">
                <a:latin typeface="Arial" panose="020B0604020202020204" pitchFamily="34" charset="0"/>
                <a:cs typeface="Arial" panose="020B0604020202020204" pitchFamily="34" charset="0"/>
              </a:rPr>
              <a:t>WaveNet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 on Mel Spectrogram Predictions.” in ICASSP, 2018</a:t>
            </a:r>
            <a:endParaRPr lang="ko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E90C17F-5480-450D-B83D-F9BAE169C419}"/>
              </a:ext>
            </a:extLst>
          </p:cNvPr>
          <p:cNvGrpSpPr/>
          <p:nvPr/>
        </p:nvGrpSpPr>
        <p:grpSpPr>
          <a:xfrm>
            <a:off x="1547664" y="4936231"/>
            <a:ext cx="2218763" cy="1294502"/>
            <a:chOff x="941547" y="4751711"/>
            <a:chExt cx="2605201" cy="1519963"/>
          </a:xfrm>
        </p:grpSpPr>
        <p:pic>
          <p:nvPicPr>
            <p:cNvPr id="5" name="그림 4" descr="테이블이(가) 표시된 사진&#10;&#10;자동 생성된 설명">
              <a:extLst>
                <a:ext uri="{FF2B5EF4-FFF2-40B4-BE49-F238E27FC236}">
                  <a16:creationId xmlns:a16="http://schemas.microsoft.com/office/drawing/2014/main" id="{D4A9DE0C-EB69-4F09-ABA1-E143AA411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69475" y="4751711"/>
              <a:ext cx="2349343" cy="127865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4A24CA-2287-4F25-8A85-AB31700D4090}"/>
                </a:ext>
              </a:extLst>
            </p:cNvPr>
            <p:cNvSpPr txBox="1"/>
            <p:nvPr/>
          </p:nvSpPr>
          <p:spPr>
            <a:xfrm>
              <a:off x="941547" y="5994675"/>
              <a:ext cx="26052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MOS evaluations of TTS systems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F81F5D5-450F-470E-AE96-719EF36B8385}"/>
              </a:ext>
            </a:extLst>
          </p:cNvPr>
          <p:cNvGrpSpPr/>
          <p:nvPr/>
        </p:nvGrpSpPr>
        <p:grpSpPr>
          <a:xfrm>
            <a:off x="5705476" y="3948744"/>
            <a:ext cx="2479616" cy="1207880"/>
            <a:chOff x="3131700" y="4968371"/>
            <a:chExt cx="2479616" cy="1207880"/>
          </a:xfrm>
        </p:grpSpPr>
        <p:pic>
          <p:nvPicPr>
            <p:cNvPr id="12" name="그림 11" descr="텍스트이(가) 표시된 사진&#10;&#10;자동 생성된 설명">
              <a:extLst>
                <a:ext uri="{FF2B5EF4-FFF2-40B4-BE49-F238E27FC236}">
                  <a16:creationId xmlns:a16="http://schemas.microsoft.com/office/drawing/2014/main" id="{5D408FB7-2ECF-4D72-89CE-E5D74A730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131700" y="4968371"/>
              <a:ext cx="2460280" cy="689994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0B37799-F1E3-4F09-B3A7-FCE062D123DA}"/>
                </a:ext>
              </a:extLst>
            </p:cNvPr>
            <p:cNvSpPr txBox="1"/>
            <p:nvPr/>
          </p:nvSpPr>
          <p:spPr>
            <a:xfrm>
              <a:off x="3151036" y="5714586"/>
              <a:ext cx="2460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Comparison of evaluated MOS for Griffin-Lim vs. </a:t>
              </a:r>
              <a:r>
                <a:rPr lang="en-US" altLang="ko-KR" sz="1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WaveNet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CB1BFDC-CDAD-43C7-BE57-406F0457446C}"/>
              </a:ext>
            </a:extLst>
          </p:cNvPr>
          <p:cNvGrpSpPr/>
          <p:nvPr/>
        </p:nvGrpSpPr>
        <p:grpSpPr>
          <a:xfrm>
            <a:off x="5568897" y="5152844"/>
            <a:ext cx="2815219" cy="1244226"/>
            <a:chOff x="5875018" y="4851303"/>
            <a:chExt cx="2815219" cy="1244226"/>
          </a:xfrm>
        </p:grpSpPr>
        <p:pic>
          <p:nvPicPr>
            <p:cNvPr id="14" name="그림 13" descr="테이블이(가) 표시된 사진&#10;&#10;자동 생성된 설명">
              <a:extLst>
                <a:ext uri="{FF2B5EF4-FFF2-40B4-BE49-F238E27FC236}">
                  <a16:creationId xmlns:a16="http://schemas.microsoft.com/office/drawing/2014/main" id="{7351BED5-464D-4E58-B910-4639570CA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875018" y="4851303"/>
              <a:ext cx="2815219" cy="861277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7A1E0FC-BC75-4ADC-B7EA-F49E969E70D3}"/>
                </a:ext>
              </a:extLst>
            </p:cNvPr>
            <p:cNvSpPr txBox="1"/>
            <p:nvPr/>
          </p:nvSpPr>
          <p:spPr>
            <a:xfrm>
              <a:off x="6103363" y="5633864"/>
              <a:ext cx="23778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WaveNet</a:t>
              </a:r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 with various layer</a:t>
              </a:r>
            </a:p>
            <a:p>
              <a:pPr algn="ctr"/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and receptive field sizes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1305E69-5F12-4A67-8A58-61B5AA659A14}"/>
              </a:ext>
            </a:extLst>
          </p:cNvPr>
          <p:cNvGrpSpPr/>
          <p:nvPr/>
        </p:nvGrpSpPr>
        <p:grpSpPr>
          <a:xfrm>
            <a:off x="4815642" y="2965957"/>
            <a:ext cx="4259284" cy="958255"/>
            <a:chOff x="4168752" y="3820715"/>
            <a:chExt cx="4259284" cy="958255"/>
          </a:xfrm>
        </p:grpSpPr>
        <p:pic>
          <p:nvPicPr>
            <p:cNvPr id="20" name="그림 19" descr="텍스트, 테이블이(가) 표시된 사진&#10;&#10;자동 생성된 설명">
              <a:extLst>
                <a:ext uri="{FF2B5EF4-FFF2-40B4-BE49-F238E27FC236}">
                  <a16:creationId xmlns:a16="http://schemas.microsoft.com/office/drawing/2014/main" id="{00AAC9D0-8A56-4F33-9119-C8DC86ABC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152787" y="3820715"/>
              <a:ext cx="2294809" cy="68980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866CAD-534A-4635-9436-51401B84FF5F}"/>
                </a:ext>
              </a:extLst>
            </p:cNvPr>
            <p:cNvSpPr txBox="1"/>
            <p:nvPr/>
          </p:nvSpPr>
          <p:spPr>
            <a:xfrm>
              <a:off x="4168752" y="4501971"/>
              <a:ext cx="4259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>
                  <a:latin typeface="Arial" panose="020B0604020202020204" pitchFamily="34" charset="0"/>
                  <a:cs typeface="Arial" panose="020B0604020202020204" pitchFamily="34" charset="0"/>
                </a:rPr>
                <a:t>Comparison of evaluated MOS for WaveNet </a:t>
              </a:r>
              <a:endPara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322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CVPR_office2007_by_M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1200" b="1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39045</TotalTime>
  <Words>1053</Words>
  <Application>Microsoft Office PowerPoint</Application>
  <PresentationFormat>화면 슬라이드 쇼(4:3)</PresentationFormat>
  <Paragraphs>146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Helvetica Neue</vt:lpstr>
      <vt:lpstr>Monotype Sorts</vt:lpstr>
      <vt:lpstr>굴림</vt:lpstr>
      <vt:lpstr>맑은 고딕</vt:lpstr>
      <vt:lpstr>Arial</vt:lpstr>
      <vt:lpstr>Arial Black</vt:lpstr>
      <vt:lpstr>Cambria Math</vt:lpstr>
      <vt:lpstr>Times New Roman</vt:lpstr>
      <vt:lpstr>Wingdings</vt:lpstr>
      <vt:lpstr>Template_CVPR_office2007_by_MS</vt:lpstr>
      <vt:lpstr>Tacotron1, 2</vt:lpstr>
      <vt:lpstr>Tacotron: Towards End-to-End Speech Synthesis [Y. Wang et al., 2017] (1/5)</vt:lpstr>
      <vt:lpstr>Tacotron: Towards End-to-End Speech Synthesis [Y. Wang et al., 2017] (2/5)</vt:lpstr>
      <vt:lpstr>Tacotron: Towards End-to-End Speech Synthesis [Y. Wang et al., 2017] (3/5)</vt:lpstr>
      <vt:lpstr>Tacotron: Towards End-to-End Speech Synthesis [Y. Wang et al., 2017] (4/5)</vt:lpstr>
      <vt:lpstr>Tacotron: Towards End-to-End Speech Synthesis [Y. Wang et al., 2017] (5/5)</vt:lpstr>
      <vt:lpstr>Natural TTS Synthesis by Conditioning WaveNet on Mel Spectrogram Predictions [J. Shen et al., 2018] (1/4)</vt:lpstr>
      <vt:lpstr>Natural TTS Synthesis by Conditioning WaveNet on Mel Spectrogram Predictions [J. Shen et al., 2018] (2/4)</vt:lpstr>
      <vt:lpstr>Natural TTS Synthesis by Conditioning WaveNet on Mel Spectrogram Predictions [J. Shen et al., 2018] (3/4)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tekam</dc:creator>
  <cp:lastModifiedBy>이상훈[ 대학원석·박사통합과정수료연구(재학) / 뇌공학과 ]</cp:lastModifiedBy>
  <cp:revision>916</cp:revision>
  <cp:lastPrinted>2019-01-16T04:11:32Z</cp:lastPrinted>
  <dcterms:created xsi:type="dcterms:W3CDTF">2014-03-28T01:54:29Z</dcterms:created>
  <dcterms:modified xsi:type="dcterms:W3CDTF">2021-08-11T04:25:09Z</dcterms:modified>
</cp:coreProperties>
</file>