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98" r:id="rId3"/>
    <p:sldId id="271" r:id="rId4"/>
    <p:sldId id="299" r:id="rId5"/>
    <p:sldId id="300" r:id="rId6"/>
    <p:sldId id="301" r:id="rId7"/>
    <p:sldId id="302" r:id="rId8"/>
    <p:sldId id="303" r:id="rId9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DFD"/>
    <a:srgbClr val="FFFFC5"/>
    <a:srgbClr val="B319B7"/>
    <a:srgbClr val="991EB2"/>
    <a:srgbClr val="C63696"/>
    <a:srgbClr val="B21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458" autoAdjust="0"/>
  </p:normalViewPr>
  <p:slideViewPr>
    <p:cSldViewPr>
      <p:cViewPr varScale="1">
        <p:scale>
          <a:sx n="116" d="100"/>
          <a:sy n="116" d="100"/>
        </p:scale>
        <p:origin x="1404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2021-08-11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Visual</a:t>
            </a:r>
            <a:r>
              <a:rPr lang="ko-KR" altLang="en-US" sz="2800" dirty="0"/>
              <a:t> </a:t>
            </a:r>
            <a:r>
              <a:rPr lang="en-US" altLang="ko-KR" sz="2800" dirty="0"/>
              <a:t>Representation</a:t>
            </a:r>
            <a:r>
              <a:rPr lang="ko-KR" altLang="en-US" sz="2800" dirty="0"/>
              <a:t> 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Tae-</a:t>
            </a:r>
            <a:r>
              <a:rPr lang="en-US" altLang="ko-KR" dirty="0" err="1">
                <a:latin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</a:rPr>
              <a:t> Woo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Aug 11,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(1/7)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Cambria Math" panose="02040503050406030204" pitchFamily="18" charset="0"/>
              </a:rPr>
              <a:t>Goal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Providing image representation learning without human annotation</a:t>
            </a:r>
          </a:p>
          <a:p>
            <a:pPr lvl="1"/>
            <a:r>
              <a:rPr lang="en-US" altLang="ko-KR" dirty="0"/>
              <a:t>Achieving</a:t>
            </a:r>
            <a:r>
              <a:rPr lang="en-US" altLang="ko-KR" dirty="0">
                <a:ea typeface="Cambria Math" panose="02040503050406030204" pitchFamily="18" charset="0"/>
              </a:rPr>
              <a:t> encouraging performance comparable to supervised learning</a:t>
            </a:r>
          </a:p>
          <a:p>
            <a:r>
              <a:rPr lang="en-US" altLang="ko-KR" dirty="0">
                <a:ea typeface="Cambria Math" panose="02040503050406030204" pitchFamily="18" charset="0"/>
              </a:rPr>
              <a:t>Motivation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Learning features of object parts and their correct spatial arrangement</a:t>
            </a:r>
          </a:p>
          <a:p>
            <a:pPr lvl="2"/>
            <a:r>
              <a:rPr lang="en-US" altLang="ko-KR" dirty="0">
                <a:ea typeface="Cambria Math" panose="02040503050406030204" pitchFamily="18" charset="0"/>
              </a:rPr>
              <a:t>By training a network to solve pretext task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Obtained features can be transferred to classification and detections tasks</a:t>
            </a:r>
          </a:p>
          <a:p>
            <a:r>
              <a:rPr lang="en-US" altLang="ko-KR" dirty="0">
                <a:ea typeface="Cambria Math" panose="02040503050406030204" pitchFamily="18" charset="0"/>
              </a:rPr>
              <a:t>Contribution</a:t>
            </a:r>
          </a:p>
          <a:p>
            <a:pPr lvl="1"/>
            <a:r>
              <a:rPr lang="en-US" altLang="ko-KR" dirty="0"/>
              <a:t>Achieving</a:t>
            </a:r>
            <a:r>
              <a:rPr lang="en-US" altLang="ko-KR" dirty="0">
                <a:ea typeface="Cambria Math" panose="02040503050406030204" pitchFamily="18" charset="0"/>
              </a:rPr>
              <a:t> State-of-the-Art (SOTA) in self-supervised learning method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Building a CNN that can be trained to solve jigsaw puzzles as a pretext task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Introduced Context-Free Network (CFN) to maintain the compatibility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itchFamily="34" charset="0"/>
                <a:ea typeface="Cambria Math" panose="02040503050406030204" pitchFamily="18" charset="0"/>
                <a:cs typeface="+mn-cs"/>
              </a:rPr>
              <a:t>CFN has fewer parameters than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A008A"/>
                </a:solidFill>
                <a:effectLst/>
                <a:uLnTx/>
                <a:uFillTx/>
                <a:latin typeface="Arial" pitchFamily="34" charset="0"/>
                <a:ea typeface="Cambria Math" panose="02040503050406030204" pitchFamily="18" charset="0"/>
                <a:cs typeface="+mn-cs"/>
              </a:rPr>
              <a:t>AlexNet</a:t>
            </a:r>
            <a:endParaRPr lang="en-US" altLang="ko-KR" dirty="0">
              <a:ea typeface="Cambria Math" panose="02040503050406030204" pitchFamily="18" charset="0"/>
            </a:endParaRPr>
          </a:p>
          <a:p>
            <a:pPr lvl="1"/>
            <a:endParaRPr lang="en-US" altLang="ko-KR" dirty="0"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34710-18E8-450F-BBF6-390A12AB9B18}"/>
              </a:ext>
            </a:extLst>
          </p:cNvPr>
          <p:cNvSpPr txBox="1"/>
          <p:nvPr/>
        </p:nvSpPr>
        <p:spPr>
          <a:xfrm>
            <a:off x="1184441" y="5981693"/>
            <a:ext cx="6768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 Results on PASCAL VOC 2007 detection and classification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993DC-B9D8-40F8-A138-B18ED1AA450A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BDCF79-589D-45BA-AF2A-83158381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4441" y="4752280"/>
            <a:ext cx="6768244" cy="12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Self-supervised learning</a:t>
            </a:r>
          </a:p>
          <a:p>
            <a:pPr lvl="1"/>
            <a:r>
              <a:rPr lang="en-US" altLang="ko-KR" dirty="0"/>
              <a:t>Concept</a:t>
            </a:r>
          </a:p>
          <a:p>
            <a:pPr lvl="2"/>
            <a:r>
              <a:rPr lang="en-US" altLang="ko-KR" dirty="0"/>
              <a:t>Learning features of data through pretext task with unlabeled data</a:t>
            </a:r>
          </a:p>
          <a:p>
            <a:pPr lvl="3"/>
            <a:r>
              <a:rPr lang="en-US" altLang="ko-KR" dirty="0"/>
              <a:t>Learning supervision itself</a:t>
            </a:r>
          </a:p>
          <a:p>
            <a:pPr lvl="2"/>
            <a:r>
              <a:rPr lang="en-US" altLang="ko-KR" dirty="0"/>
              <a:t>Progress transfer learning of pre-trained model for downstream task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/>
              <a:t>Both freezing pre-trained weights and fine-tuning are possible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/>
              <a:t>Fewer labeled data would be used for transfer learning</a:t>
            </a:r>
          </a:p>
          <a:p>
            <a:pPr lvl="1"/>
            <a:r>
              <a:rPr lang="en-US" altLang="ko-KR" dirty="0"/>
              <a:t>Pros and cons</a:t>
            </a:r>
          </a:p>
          <a:p>
            <a:pPr lvl="2"/>
            <a:r>
              <a:rPr lang="en-US" altLang="ko-KR" dirty="0"/>
              <a:t>Pros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/>
              <a:t>Enable learning with unlabeled data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/>
              <a:t>Possible to get general features before fine-tuning of several downstream tasks</a:t>
            </a:r>
          </a:p>
          <a:p>
            <a:pPr lvl="2"/>
            <a:r>
              <a:rPr lang="en-US" altLang="ko-KR" dirty="0"/>
              <a:t>Cons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Lower performance than supervised learning in computer vision 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A6885-C39F-4FF3-AC21-9109DFC540C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30E69C-4112-4157-9C55-215028F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(2/7)</a:t>
            </a:r>
            <a:endParaRPr lang="ko-KR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226BE-94C0-438D-A794-49DC9656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46" y="4473116"/>
            <a:ext cx="4243112" cy="15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EB53D-E7CA-4AE4-BE6E-A4C61A08E7F5}"/>
              </a:ext>
            </a:extLst>
          </p:cNvPr>
          <p:cNvSpPr txBox="1"/>
          <p:nvPr/>
        </p:nvSpPr>
        <p:spPr>
          <a:xfrm>
            <a:off x="334786" y="5981693"/>
            <a:ext cx="424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Example of self-supervised learning 1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810A45-C542-4400-AC16-1B124F7B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87" y="4473116"/>
            <a:ext cx="4243112" cy="1508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BA30BE-D89E-4F91-ADE3-D77C10DE4736}"/>
              </a:ext>
            </a:extLst>
          </p:cNvPr>
          <p:cNvSpPr txBox="1"/>
          <p:nvPr/>
        </p:nvSpPr>
        <p:spPr>
          <a:xfrm>
            <a:off x="4579446" y="5978905"/>
            <a:ext cx="4243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Example of self-supervised learning 2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0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Pretext task</a:t>
            </a:r>
          </a:p>
          <a:p>
            <a:pPr lvl="1"/>
            <a:r>
              <a:rPr lang="en-US" altLang="ko-KR" dirty="0"/>
              <a:t>Concept</a:t>
            </a:r>
          </a:p>
          <a:p>
            <a:pPr lvl="2"/>
            <a:r>
              <a:rPr lang="en-US" altLang="ko-KR" dirty="0"/>
              <a:t>Pre-designed problems for networks to solve</a:t>
            </a:r>
          </a:p>
          <a:p>
            <a:pPr lvl="3"/>
            <a:r>
              <a:rPr lang="en-US" altLang="ko-KR" dirty="0"/>
              <a:t>Visual features are learned through pretext task</a:t>
            </a:r>
          </a:p>
          <a:p>
            <a:pPr lvl="3"/>
            <a:r>
              <a:rPr lang="en-US" altLang="ko-KR" dirty="0"/>
              <a:t>Jigsaw puzzle reassembly problem is introduced in this paper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Only for efficient feature extracting applied to downstream tasks</a:t>
            </a:r>
          </a:p>
          <a:p>
            <a:pPr lvl="1"/>
            <a:r>
              <a:rPr lang="en-US" altLang="ko-KR" dirty="0"/>
              <a:t>Jigsaw puzzle</a:t>
            </a:r>
          </a:p>
          <a:p>
            <a:pPr lvl="2"/>
            <a:r>
              <a:rPr lang="en-US" altLang="ko-KR" dirty="0"/>
              <a:t>Solving the puzzle requires a good understanding of object features</a:t>
            </a:r>
          </a:p>
          <a:p>
            <a:pPr lvl="2"/>
            <a:r>
              <a:rPr lang="en-US" altLang="ko-KR" dirty="0"/>
              <a:t>Representative and distinguishable features of object part will be learnable</a:t>
            </a:r>
          </a:p>
          <a:p>
            <a:pPr lvl="2"/>
            <a:r>
              <a:rPr lang="en-US" altLang="ko-KR" dirty="0"/>
              <a:t>How to solve</a:t>
            </a:r>
          </a:p>
          <a:p>
            <a:pPr lvl="3"/>
            <a:r>
              <a:rPr lang="en-US" altLang="ko-KR" dirty="0"/>
              <a:t>(a) Image from which the tiles (marked with green lines) are extracted</a:t>
            </a:r>
          </a:p>
          <a:p>
            <a:pPr lvl="3"/>
            <a:r>
              <a:rPr lang="en-US" altLang="ko-KR" dirty="0"/>
              <a:t>(b) A puzzle obtained by shuffling the tiles</a:t>
            </a:r>
          </a:p>
          <a:p>
            <a:pPr lvl="3"/>
            <a:r>
              <a:rPr lang="en-US" altLang="ko-KR" dirty="0"/>
              <a:t>(c) Reassemble and determine the relative positions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A6885-C39F-4FF3-AC21-9109DFC540C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30E69C-4112-4157-9C55-215028F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(3/7)</a:t>
            </a:r>
            <a:endParaRPr lang="ko-KR" altLang="en-US" sz="1800" dirty="0"/>
          </a:p>
        </p:txBody>
      </p:sp>
      <p:pic>
        <p:nvPicPr>
          <p:cNvPr id="2050" name="Picture 2" descr="Examples">
            <a:extLst>
              <a:ext uri="{FF2B5EF4-FFF2-40B4-BE49-F238E27FC236}">
                <a16:creationId xmlns:a16="http://schemas.microsoft.com/office/drawing/2014/main" id="{BD652D06-FB12-4902-A880-7EE68804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41" y="4473117"/>
            <a:ext cx="6768244" cy="15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B15FC-CC08-484B-A2A1-8AE909BFBE20}"/>
              </a:ext>
            </a:extLst>
          </p:cNvPr>
          <p:cNvSpPr txBox="1"/>
          <p:nvPr/>
        </p:nvSpPr>
        <p:spPr>
          <a:xfrm>
            <a:off x="1184441" y="6028241"/>
            <a:ext cx="6768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Learning image representations by solving Jigsaw puzzles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 method</a:t>
                </a:r>
              </a:p>
              <a:p>
                <a:pPr lvl="1"/>
                <a:r>
                  <a:rPr lang="en-US" altLang="ko-KR" dirty="0"/>
                  <a:t>Architecture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Shuffling the order of each tile and use it as input to the CFN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Learning through average 69 permutation set each input image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Features are extracted from the input image first and the order is set last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To solve the problem of learn low-dimensional features between tiles</a:t>
                </a:r>
              </a:p>
              <a:p>
                <a:pPr lvl="4"/>
                <a:r>
                  <a:rPr lang="en-US" altLang="ko-KR" dirty="0"/>
                  <a:t>Low-dimensional features mean similar structural patterns or textures</a:t>
                </a:r>
              </a:p>
              <a:p>
                <a:pPr lvl="2"/>
                <a:r>
                  <a:rPr lang="en-US" altLang="ko-KR" dirty="0"/>
                  <a:t>Building a </a:t>
                </a:r>
                <a:r>
                  <a:rPr lang="en-US" altLang="ko-KR" dirty="0" err="1"/>
                  <a:t>siamese</a:t>
                </a:r>
                <a:r>
                  <a:rPr lang="en-US" altLang="ko-KR" dirty="0"/>
                  <a:t>-ennead convolutional network</a:t>
                </a:r>
              </a:p>
              <a:p>
                <a:pPr lvl="3"/>
                <a:r>
                  <a:rPr lang="en-US" altLang="ko-KR" dirty="0"/>
                  <a:t>Weights of convolutional network are shared up to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𝒇𝒄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ko-KR" dirty="0"/>
                  <a:t> layer</a:t>
                </a:r>
              </a:p>
              <a:p>
                <a:pPr lvl="3"/>
                <a:r>
                  <a:rPr lang="en-US" altLang="ko-KR" dirty="0"/>
                  <a:t>CFN architecture is more compact than </a:t>
                </a:r>
                <a:r>
                  <a:rPr lang="en-US" altLang="ko-KR" dirty="0" err="1"/>
                  <a:t>AlexNet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𝒇𝒄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ko-KR" dirty="0"/>
                  <a:t> layer of CFN includes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dirty="0"/>
                  <a:t> parameters,</a:t>
                </a:r>
              </a:p>
              <a:p>
                <a:pPr marL="1828800" lvl="4" indent="0">
                  <a:buNone/>
                </a:pPr>
                <a:r>
                  <a:rPr lang="en-US" altLang="ko-KR" dirty="0"/>
                  <a:t>     while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ko-KR" dirty="0"/>
                  <a:t> layer of </a:t>
                </a:r>
                <a:r>
                  <a:rPr lang="en-US" altLang="ko-KR" dirty="0" err="1"/>
                  <a:t>AlexNet</a:t>
                </a:r>
                <a:r>
                  <a:rPr lang="en-US" altLang="ko-KR" dirty="0"/>
                  <a:t> includes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dirty="0"/>
                  <a:t> parameters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6A6885-C39F-4FF3-AC21-9109DFC540C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30E69C-4112-4157-9C55-215028F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(4/7)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B15FC-CC08-484B-A2A1-8AE909BFBE20}"/>
              </a:ext>
            </a:extLst>
          </p:cNvPr>
          <p:cNvSpPr txBox="1"/>
          <p:nvPr/>
        </p:nvSpPr>
        <p:spPr>
          <a:xfrm>
            <a:off x="971600" y="6028241"/>
            <a:ext cx="7200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Context-Free Network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88433C-03F9-43C2-B401-8D9FD41C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563"/>
            <a:ext cx="7200800" cy="180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2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Training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Output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CFN can be seen as the conditional pdf</a:t>
                </a:r>
              </a:p>
              <a:p>
                <a:pPr lvl="3"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4"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is the configuration of the tiles</a:t>
                </a:r>
              </a:p>
              <a:p>
                <a:pPr lvl="4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is the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𝒕𝒉</m:t>
                    </m:r>
                  </m:oMath>
                </a14:m>
                <a:r>
                  <a:rPr lang="en-US" altLang="ko-KR" dirty="0"/>
                  <a:t> part appearance of the object</a:t>
                </a:r>
              </a:p>
              <a:p>
                <a:pPr lvl="4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is the intermediate feature representation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  <m:d>
                      <m:dPr>
                        <m:ctrlP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𝑭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ko-KR" sz="13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𝑭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𝑭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𝟗</m:t>
                            </m:r>
                          </m:sub>
                        </m:sSub>
                      </m:e>
                    </m:d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𝟗</m:t>
                        </m:r>
                      </m:sup>
                      <m:e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𝑭</m:t>
                            </m:r>
                          </m:e>
                          <m:sub>
                            <m:r>
                              <a:rPr kumimoji="0" lang="en-US" altLang="ko-KR" sz="13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5406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2057400" marR="0" lvl="4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»"/>
                  <a:tabLst/>
                  <a:defRPr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can be as a list of tile positions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2057400" marR="0" lvl="4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»"/>
                  <a:tabLst/>
                  <a:defRPr/>
                </a:pPr>
                <a:r>
                  <a:rPr lang="en-US" altLang="ko-KR" dirty="0"/>
                  <a:t>CFN learns only spatial arrangement if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is a single per image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Learning is making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become a meaningful feature</a:t>
                </a: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64C8"/>
                    </a:solidFill>
                    <a:effectLst/>
                    <a:uLnTx/>
                    <a:uFillTx/>
                    <a:latin typeface="Arial" pitchFamily="34" charset="0"/>
                    <a:ea typeface="굴림" pitchFamily="50" charset="-127"/>
                    <a:cs typeface="Arial" pitchFamily="34" charset="0"/>
                  </a:rPr>
                  <a:t>Transfer learning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Freezing pre-trained weights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Ability to evaluate the performance of feature extraction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Fine-tuning pre-trained weights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Ability to conduct downstream task</a:t>
                </a: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6A6885-C39F-4FF3-AC21-9109DFC540C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30E69C-4112-4157-9C55-215028F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(5/7)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B15FC-CC08-484B-A2A1-8AE909BFBE20}"/>
              </a:ext>
            </a:extLst>
          </p:cNvPr>
          <p:cNvSpPr txBox="1"/>
          <p:nvPr/>
        </p:nvSpPr>
        <p:spPr>
          <a:xfrm>
            <a:off x="327601" y="6028241"/>
            <a:ext cx="42418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 with fixed pre-trained weights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9F97D0-B3DF-496C-86FB-47CF6F92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3" y="4982357"/>
            <a:ext cx="4244400" cy="10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DA86DC1-E5E0-4253-9177-DBFC167C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68" y="4982357"/>
            <a:ext cx="4246932" cy="10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E2262-D5C3-4CC5-A2E1-EA2A7E6DAC17}"/>
              </a:ext>
            </a:extLst>
          </p:cNvPr>
          <p:cNvSpPr txBox="1"/>
          <p:nvPr/>
        </p:nvSpPr>
        <p:spPr>
          <a:xfrm>
            <a:off x="4569468" y="6028241"/>
            <a:ext cx="424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 with fine-tuning pre-trained weights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Experiments</a:t>
                </a:r>
              </a:p>
              <a:p>
                <a:pPr lvl="1"/>
                <a:r>
                  <a:rPr lang="en-US" altLang="ko-KR" dirty="0"/>
                  <a:t>Transfer learning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Fine-tuning pre-trained features by using </a:t>
                </a:r>
                <a:r>
                  <a:rPr lang="en-US" altLang="ko-KR" dirty="0" err="1"/>
                  <a:t>AlexNet</a:t>
                </a:r>
                <a:r>
                  <a:rPr lang="en-US" altLang="ko-KR" dirty="0"/>
                  <a:t> on PASCAL VOC 2007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Initialized all the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𝒄𝒐𝒏𝒗</m:t>
                    </m:r>
                  </m:oMath>
                </a14:m>
                <a:r>
                  <a:rPr lang="en-US" altLang="ko-KR" dirty="0"/>
                  <a:t> layers with CFN weights of a standard </a:t>
                </a:r>
                <a:r>
                  <a:rPr lang="en-US" altLang="ko-KR" dirty="0" err="1"/>
                  <a:t>AlexNet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Retrained the rest of the network with Gaussian noise as initial weights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Performance</a:t>
                </a:r>
                <a:r>
                  <a:rPr lang="en-US" altLang="ko-KR" dirty="0"/>
                  <a:t> evaluation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Outperformed all other unsupervised methods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Closing the gap with features obtained with supervision</a:t>
                </a:r>
              </a:p>
              <a:p>
                <a:pPr lvl="1"/>
                <a:r>
                  <a:rPr lang="en-US" altLang="ko-KR" dirty="0"/>
                  <a:t>ImageNet classification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Finding a layer extracting features of the network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/>
                  <a:t>Method: Fix parameters of a specific network and retrain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altLang="ko-KR" dirty="0"/>
                  <a:t>Checking result</a:t>
                </a: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𝒄𝒐𝒏𝒗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/>
                  <a:t> layer starts to be specialized on the pretext task</a:t>
                </a:r>
              </a:p>
              <a:p>
                <a:pPr marL="2057400" marR="0" lvl="4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»"/>
                  <a:tabLst/>
                  <a:defRPr/>
                </a:pPr>
                <a:r>
                  <a:rPr lang="en-US" altLang="ko-KR" dirty="0"/>
                  <a:t>Significant improvement when the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𝒄𝒐𝒏𝒗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/>
                  <a:t> layer is also trained</a:t>
                </a:r>
                <a:endPara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6A6885-C39F-4FF3-AC21-9109DFC540C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30E69C-4112-4157-9C55-215028F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(6/7)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DEDB8-3A4B-4E3E-BEEA-CF996877CCE3}"/>
              </a:ext>
            </a:extLst>
          </p:cNvPr>
          <p:cNvSpPr txBox="1"/>
          <p:nvPr/>
        </p:nvSpPr>
        <p:spPr>
          <a:xfrm>
            <a:off x="320726" y="6021564"/>
            <a:ext cx="424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 Results on PASCAL VOC 2007 detection and classification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C7F5AD-F2E0-43CE-B225-AAF10BAE9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26" y="4879245"/>
            <a:ext cx="4251274" cy="11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409361-9D66-4EB4-8FF5-C80432B453E9}"/>
              </a:ext>
            </a:extLst>
          </p:cNvPr>
          <p:cNvSpPr txBox="1"/>
          <p:nvPr/>
        </p:nvSpPr>
        <p:spPr>
          <a:xfrm>
            <a:off x="4565126" y="6021564"/>
            <a:ext cx="425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Comparison of classification results on ImageNet 2012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4CCE99-E9DF-49DA-8B5D-A326DE41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726" y="4876801"/>
            <a:ext cx="4251274" cy="11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Ablation studies</a:t>
            </a:r>
          </a:p>
          <a:p>
            <a:pPr lvl="1"/>
            <a:r>
              <a:rPr lang="en-US" altLang="ko-KR" dirty="0"/>
              <a:t>Permutation set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Cardinality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/>
              <a:t>Performance of the downstream task increased as the permutation set increased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Average hamming distance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/>
              <a:t>The higher distance, the higher the performance of the downstream task</a:t>
            </a:r>
          </a:p>
          <a:p>
            <a:pPr lvl="1"/>
            <a:r>
              <a:rPr lang="en-US" altLang="ko-KR" dirty="0"/>
              <a:t>Preventing shortcuts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Low level statistics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Solution: Normalized pixel mean and standard deviation independently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Edge continuity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Solution: </a:t>
            </a:r>
            <a:r>
              <a:rPr lang="en-US" altLang="ko-KR" dirty="0"/>
              <a:t>Making 21 pixel gap between tiles by selecting tiles randomly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Chromatic aberration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Solution: </a:t>
            </a:r>
            <a:r>
              <a:rPr lang="en-US" altLang="ko-KR" dirty="0"/>
              <a:t>Use resize, 30% of greyscale input images, and color jittering</a:t>
            </a: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A6885-C39F-4FF3-AC21-9109DFC540C3}"/>
              </a:ext>
            </a:extLst>
          </p:cNvPr>
          <p:cNvSpPr txBox="1"/>
          <p:nvPr/>
        </p:nvSpPr>
        <p:spPr>
          <a:xfrm>
            <a:off x="1559275" y="6387683"/>
            <a:ext cx="459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Noroozi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n-US" altLang="ko-K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Fabaro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, “Unsupervised Learning of Visual Representations by Solving Jigsaw Puzzles”, </a:t>
            </a:r>
            <a:r>
              <a:rPr lang="en-US" altLang="ko-KR" sz="800" b="1" i="1" dirty="0">
                <a:latin typeface="Arial" panose="020B0604020202020204" pitchFamily="34" charset="0"/>
                <a:cs typeface="Arial" panose="020B0604020202020204" pitchFamily="34" charset="0"/>
              </a:rPr>
              <a:t>ECCV,</a:t>
            </a: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 2016.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830E69C-4112-4157-9C55-215028F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1763"/>
            <a:ext cx="6400800" cy="725487"/>
          </a:xfrm>
        </p:spPr>
        <p:txBody>
          <a:bodyPr/>
          <a:lstStyle/>
          <a:p>
            <a:r>
              <a:rPr lang="en-US" altLang="ko-KR" sz="1800" dirty="0"/>
              <a:t>Unsupervised Learning of Visual Representations by Solving Jigsaw Puzzles [M. </a:t>
            </a:r>
            <a:r>
              <a:rPr lang="en-US" altLang="ko-KR" sz="1800" dirty="0" err="1"/>
              <a:t>Noroozi</a:t>
            </a:r>
            <a:r>
              <a:rPr lang="en-US" altLang="ko-KR" sz="1800" dirty="0"/>
              <a:t> et al., 2016] (6/7)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DEDB8-3A4B-4E3E-BEEA-CF996877CCE3}"/>
              </a:ext>
            </a:extLst>
          </p:cNvPr>
          <p:cNvSpPr txBox="1"/>
          <p:nvPr/>
        </p:nvSpPr>
        <p:spPr>
          <a:xfrm>
            <a:off x="1184441" y="5981693"/>
            <a:ext cx="6768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 Results on PASCAL VOC 2007 detection and classification</a:t>
            </a:r>
            <a:endParaRPr lang="ko-KR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5A13B5-2E27-4283-A3F5-069D691F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09120"/>
            <a:ext cx="4244400" cy="14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CE934BC-A881-4057-814A-D392C39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00" y="4509120"/>
            <a:ext cx="4244400" cy="14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413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1021</Words>
  <Application>Microsoft Office PowerPoint</Application>
  <PresentationFormat>화면 슬라이드 쇼(4:3)</PresentationFormat>
  <Paragraphs>123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Visual Representation 2</vt:lpstr>
      <vt:lpstr>Unsupervised Learning of Visual Representations by Solving Jigsaw Puzzles [M. Noroozi et al., 2016] (1/7)</vt:lpstr>
      <vt:lpstr>Unsupervised Learning of Visual Representations by Solving Jigsaw Puzzles [M. Noroozi et al., 2016] (2/7)</vt:lpstr>
      <vt:lpstr>Unsupervised Learning of Visual Representations by Solving Jigsaw Puzzles [M. Noroozi et al., 2016] (3/7)</vt:lpstr>
      <vt:lpstr>Unsupervised Learning of Visual Representations by Solving Jigsaw Puzzles [M. Noroozi et al., 2016] (4/7)</vt:lpstr>
      <vt:lpstr>Unsupervised Learning of Visual Representations by Solving Jigsaw Puzzles [M. Noroozi et al., 2016] (5/7)</vt:lpstr>
      <vt:lpstr>Unsupervised Learning of Visual Representations by Solving Jigsaw Puzzles [M. Noroozi et al., 2016] (6/7)</vt:lpstr>
      <vt:lpstr>Unsupervised Learning of Visual Representations by Solving Jigsaw Puzzles [M. Noroozi et al., 2016] (6/7)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우 태진</cp:lastModifiedBy>
  <cp:revision>431</cp:revision>
  <cp:lastPrinted>2019-01-09T04:55:21Z</cp:lastPrinted>
  <dcterms:created xsi:type="dcterms:W3CDTF">2014-03-28T01:54:29Z</dcterms:created>
  <dcterms:modified xsi:type="dcterms:W3CDTF">2021-08-11T06:57:37Z</dcterms:modified>
</cp:coreProperties>
</file>