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8"/>
  </p:notesMasterIdLst>
  <p:sldIdLst>
    <p:sldId id="256" r:id="rId2"/>
    <p:sldId id="298" r:id="rId3"/>
    <p:sldId id="302" r:id="rId4"/>
    <p:sldId id="303" r:id="rId5"/>
    <p:sldId id="304" r:id="rId6"/>
    <p:sldId id="305" r:id="rId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5DA1113-1D56-49F3-A0EB-81A350DCC308}">
          <p14:sldIdLst>
            <p14:sldId id="256"/>
            <p14:sldId id="298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 태진" initials="우태" lastIdx="2" clrIdx="0">
    <p:extLst>
      <p:ext uri="{19B8F6BF-5375-455C-9EA6-DF929625EA0E}">
        <p15:presenceInfo xmlns:p15="http://schemas.microsoft.com/office/powerpoint/2012/main" userId="9aacfbf1aed58c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8A008A"/>
    <a:srgbClr val="FF0000"/>
    <a:srgbClr val="CFFBF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E19B4-E2C9-4C82-BE5D-31E704B346ED}" v="1" dt="2021-07-05T05:09:52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87224" autoAdjust="0"/>
  </p:normalViewPr>
  <p:slideViewPr>
    <p:cSldViewPr>
      <p:cViewPr varScale="1">
        <p:scale>
          <a:sx n="85" d="100"/>
          <a:sy n="85" d="100"/>
        </p:scale>
        <p:origin x="1330" y="72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3108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훈" userId="82b5cd263a3c592d" providerId="LiveId" clId="{701E19B4-E2C9-4C82-BE5D-31E704B346ED}"/>
    <pc:docChg chg="modSld">
      <pc:chgData name="박 지훈" userId="82b5cd263a3c592d" providerId="LiveId" clId="{701E19B4-E2C9-4C82-BE5D-31E704B346ED}" dt="2021-07-05T05:09:52.451" v="0" actId="20578"/>
      <pc:docMkLst>
        <pc:docMk/>
      </pc:docMkLst>
      <pc:sldChg chg="modSp">
        <pc:chgData name="박 지훈" userId="82b5cd263a3c592d" providerId="LiveId" clId="{701E19B4-E2C9-4C82-BE5D-31E704B346ED}" dt="2021-07-05T05:09:52.451" v="0" actId="20578"/>
        <pc:sldMkLst>
          <pc:docMk/>
          <pc:sldMk cId="3784459096" sldId="270"/>
        </pc:sldMkLst>
        <pc:spChg chg="mod">
          <ac:chgData name="박 지훈" userId="82b5cd263a3c592d" providerId="LiveId" clId="{701E19B4-E2C9-4C82-BE5D-31E704B346ED}" dt="2021-07-05T05:09:52.451" v="0" actId="20578"/>
          <ac:spMkLst>
            <pc:docMk/>
            <pc:sldMk cId="3784459096" sldId="270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2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35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91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4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BC60D-A1FC-483A-BCA1-F9BCB086D6EE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DD05D-5A7E-48F9-AC93-B3D6E35F5ED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590E-2BB5-44D3-8A4B-DDBA5FDA54D6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A9EAF-551B-40B3-9836-370E8BAE1CA9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lnSpc>
                <a:spcPct val="100000"/>
              </a:lnSpc>
              <a:defRPr sz="1800" b="1" baseline="0">
                <a:latin typeface="굴림" panose="020B0600000101010101" pitchFamily="50" charset="-127"/>
                <a:ea typeface="굴림" panose="020B0600000101010101" pitchFamily="50" charset="-127"/>
                <a:cs typeface="Arial" pitchFamily="34" charset="0"/>
              </a:defRPr>
            </a:lvl1pPr>
            <a:lvl2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100000"/>
              </a:lnSpc>
              <a:defRPr sz="1300" baseline="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100000"/>
              </a:lnSpc>
              <a:defRPr sz="1200" baseline="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5DCB-358A-4957-ABFA-FE1A2B424237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08ADB-3B79-4DD9-845B-C468CE672BC9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06B2-5C5F-479F-BB85-DAAEB0DBEF81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F7A1-21D6-42B2-A52F-51521E4ED482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9B16-49EE-4517-9667-CDCD7C0F64BF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54A6C-C82A-4191-A700-0BEE6E1C437A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CB503-EDE3-4977-B070-4EB8CFF4627A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FEC9-6BB2-4A26-A8D3-BE5EA7F034A9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A05962-2E60-40F0-8693-8654AC0C0307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800" dirty="0" err="1"/>
              <a:t>CycleGAN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38"/>
            <a:ext cx="6400800" cy="928687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 Geon-</a:t>
            </a:r>
            <a:r>
              <a:rPr lang="en-US" altLang="ko-KR" dirty="0" err="1">
                <a:latin typeface="Arial" panose="020B0604020202020204" pitchFamily="34" charset="0"/>
              </a:rPr>
              <a:t>jun</a:t>
            </a:r>
            <a:r>
              <a:rPr lang="en-US" altLang="ko-KR" dirty="0">
                <a:latin typeface="Arial" panose="020B0604020202020204" pitchFamily="34" charset="0"/>
              </a:rPr>
              <a:t> Yang</a:t>
            </a:r>
          </a:p>
          <a:p>
            <a:pPr>
              <a:defRPr lang="ko-KR" altLang="en-US"/>
            </a:pPr>
            <a:r>
              <a:rPr lang="en-US" altLang="ko-KR" dirty="0"/>
              <a:t>Aug. 12th, 2021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Unpaired Image-to-Image Translation using Cycle-Consistent Adversarial Networks [J. Zhu et al., 2017] (1/5)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Goal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Image-to-image translation without paired train data</a:t>
            </a:r>
          </a:p>
          <a:p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Motivation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Obtaining paired training data is difficult and expensive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Assume there is underlying relationship between the domains</a:t>
            </a:r>
          </a:p>
          <a:p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Method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Translation should be cycle consistent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Add a cycle consistency loss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Combine with adversarial losses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993DC-B9D8-40F8-A138-B18ED1AA450A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J. Zhu, T. Park, P. Isola and A.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Efros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“Unpaired Image-to-Image Translation using Cycle-Consistent Adversarial Networks,"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ICCV,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2017.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FCA06-DF14-4D09-9BD2-E51DBD0DB1C8}"/>
              </a:ext>
            </a:extLst>
          </p:cNvPr>
          <p:cNvSpPr txBox="1"/>
          <p:nvPr/>
        </p:nvSpPr>
        <p:spPr>
          <a:xfrm>
            <a:off x="4241897" y="6062317"/>
            <a:ext cx="429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Types of datasets</a:t>
            </a:r>
          </a:p>
        </p:txBody>
      </p:sp>
      <p:pic>
        <p:nvPicPr>
          <p:cNvPr id="6" name="그림 5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6A6A8FD5-CC7A-4B7B-B797-AC040802A2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1770" y="3814564"/>
            <a:ext cx="3624501" cy="2247753"/>
          </a:xfrm>
          <a:prstGeom prst="rect">
            <a:avLst/>
          </a:prstGeom>
        </p:spPr>
      </p:pic>
      <p:pic>
        <p:nvPicPr>
          <p:cNvPr id="12" name="그림 11" descr="텍스트, 잔디, 실외, 다른이(가) 표시된 사진&#10;&#10;자동 생성된 설명">
            <a:extLst>
              <a:ext uri="{FF2B5EF4-FFF2-40B4-BE49-F238E27FC236}">
                <a16:creationId xmlns:a16="http://schemas.microsoft.com/office/drawing/2014/main" id="{D2782CA0-A073-4D16-A1D8-4B671B2606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5548" y="3740052"/>
            <a:ext cx="2609130" cy="24404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C3F938-8E8A-43F2-A46D-97F326ACC1DE}"/>
              </a:ext>
            </a:extLst>
          </p:cNvPr>
          <p:cNvSpPr txBox="1"/>
          <p:nvPr/>
        </p:nvSpPr>
        <p:spPr>
          <a:xfrm>
            <a:off x="854526" y="6088699"/>
            <a:ext cx="429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Example of </a:t>
            </a:r>
            <a:r>
              <a:rPr lang="en-US" altLang="ko-KR" sz="1000" b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CycleGAN</a:t>
            </a:r>
            <a:endParaRPr lang="en-US" altLang="ko-KR" sz="1000" b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Unpaired Image-to-Image Translation using Cycle-Consistent Adversarial Networks [J. Zhu et al., 2017] (2/5)</a:t>
            </a:r>
            <a:endParaRPr lang="ko-KR" alt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Formulation</a:t>
                </a: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Learn mapping functions between two domains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ko-KR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Adversarial loss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: generator,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discriminator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𝑮𝑨𝑵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𝒅𝒂𝒕𝒂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𝒅𝒂𝒕𝒂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 tries to minimize the function,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 tries to maximize it</a:t>
                </a: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Cycle consistency loss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Adversarial losses alone can’t guarantee a desired output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Learned mapping functions should be cycle-consistent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𝑮𝑨𝑵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𝒅𝒂𝒕𝒂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𝒅𝒂𝒕𝒂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𝑭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 lvl="2"/>
                <a:endParaRPr lang="en-US" altLang="ko-KR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9F993DC-B9D8-40F8-A138-B18ED1AA450A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J. Zhu, T. Park, P. Isola and A.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Efros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“Unpaired Image-to-Image Translation using Cycle-Consistent Adversarial Networks,"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ICCV,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2017.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FCA06-DF14-4D09-9BD2-E51DBD0DB1C8}"/>
              </a:ext>
            </a:extLst>
          </p:cNvPr>
          <p:cNvSpPr txBox="1"/>
          <p:nvPr/>
        </p:nvSpPr>
        <p:spPr>
          <a:xfrm>
            <a:off x="2195736" y="6111266"/>
            <a:ext cx="429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formulations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0EF406-4003-41B2-BB2C-436F164F34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8922" y="4431853"/>
            <a:ext cx="6250171" cy="17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Unpaired Image-to-Image Translation using Cycle-Consistent Adversarial Networks [J. Zhu et al., 2017] (3/5)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Implementation</a:t>
                </a: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Network architecture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Three conv layers, several residual blocks, two conv layer with stride ½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Instance normalization, </a:t>
                </a:r>
                <a:r>
                  <a:rPr lang="en-US" altLang="ko-KR" dirty="0" err="1">
                    <a:latin typeface="Arial" panose="020B0604020202020204" pitchFamily="34" charset="0"/>
                    <a:ea typeface="Cambria Math" panose="02040503050406030204" pitchFamily="18" charset="0"/>
                  </a:rPr>
                  <a:t>PatchGANs</a:t>
                </a:r>
                <a:endParaRPr lang="en-US" altLang="ko-KR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Results</a:t>
                </a: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Amazon Mechanical Turk (AMT)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Real vs fake test on maps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aerial photos</a:t>
                </a:r>
              </a:p>
              <a:p>
                <a:pPr lvl="2"/>
                <a:r>
                  <a:rPr lang="en-US" altLang="ko-KR" dirty="0" err="1">
                    <a:latin typeface="Arial" panose="020B0604020202020204" pitchFamily="34" charset="0"/>
                    <a:ea typeface="Cambria Math" panose="02040503050406030204" pitchFamily="18" charset="0"/>
                  </a:rPr>
                  <a:t>CycleGAN</a:t>
                </a:r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 fooled participants on around quarter of trials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All other methods almost never fooled participants</a:t>
                </a: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Fully Convolutional Network (FCN) score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Cityscapes labels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photos</a:t>
                </a:r>
              </a:p>
              <a:p>
                <a:pPr lvl="2"/>
                <a:r>
                  <a:rPr lang="en-US" altLang="ko-KR" dirty="0" err="1">
                    <a:latin typeface="Arial" panose="020B0604020202020204" pitchFamily="34" charset="0"/>
                    <a:ea typeface="Cambria Math" panose="02040503050406030204" pitchFamily="18" charset="0"/>
                  </a:rPr>
                  <a:t>CycleGAN</a:t>
                </a:r>
                <a:r>
                  <a:rPr lang="en-US" altLang="ko-KR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 outperforms the baselines</a:t>
                </a:r>
              </a:p>
              <a:p>
                <a:pPr lvl="1"/>
                <a:endParaRPr lang="en-US" altLang="ko-KR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9F993DC-B9D8-40F8-A138-B18ED1AA450A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J. Zhu, T. Park, P. Isola and A.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Efros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“Unpaired Image-to-Image Translation using Cycle-Consistent Adversarial Networks,"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ICCV,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2017.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FCA06-DF14-4D09-9BD2-E51DBD0DB1C8}"/>
              </a:ext>
            </a:extLst>
          </p:cNvPr>
          <p:cNvSpPr txBox="1"/>
          <p:nvPr/>
        </p:nvSpPr>
        <p:spPr>
          <a:xfrm>
            <a:off x="189747" y="4523976"/>
            <a:ext cx="429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Table 1 Real vs fake test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763B4F5F-E22C-434C-A9DB-BE1E858E48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93" y="4701416"/>
            <a:ext cx="4496214" cy="1400336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125284F9-C9D5-4BC8-8AB4-E7127DCACE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496" b="18593"/>
          <a:stretch/>
        </p:blipFill>
        <p:spPr>
          <a:xfrm>
            <a:off x="4472976" y="4947637"/>
            <a:ext cx="4720377" cy="1179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A69DA-9094-4A9D-86B0-67E8737258FF}"/>
              </a:ext>
            </a:extLst>
          </p:cNvPr>
          <p:cNvSpPr txBox="1"/>
          <p:nvPr/>
        </p:nvSpPr>
        <p:spPr>
          <a:xfrm>
            <a:off x="4667820" y="4523975"/>
            <a:ext cx="429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Table 2 FCN-scores on cityscapes</a:t>
            </a:r>
          </a:p>
        </p:txBody>
      </p:sp>
    </p:spTree>
    <p:extLst>
      <p:ext uri="{BB962C8B-B14F-4D97-AF65-F5344CB8AC3E}">
        <p14:creationId xmlns:p14="http://schemas.microsoft.com/office/powerpoint/2010/main" val="1339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Unpaired Image-to-Image Translation using Cycle-Consistent Adversarial Networks [J. Zhu et al., 2017] (4/5)</a:t>
            </a:r>
            <a:endParaRPr lang="ko-KR" altLang="en-US" sz="1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750B6E-3C25-416F-B46D-BBC0A003E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980728"/>
            <a:ext cx="8229600" cy="210400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F993DC-B9D8-40F8-A138-B18ED1AA450A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J. Zhu, T. Park, P. Isola and A.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Efros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“Unpaired Image-to-Image Translation using Cycle-Consistent Adversarial Networks,"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ICCV,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2017.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A69DA-9094-4A9D-86B0-67E8737258FF}"/>
                  </a:ext>
                </a:extLst>
              </p:cNvPr>
              <p:cNvSpPr txBox="1"/>
              <p:nvPr/>
            </p:nvSpPr>
            <p:spPr>
              <a:xfrm>
                <a:off x="2445647" y="3128225"/>
                <a:ext cx="42911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Photos</a:t>
                </a:r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↔</m:t>
                    </m:r>
                  </m:oMath>
                </a14:m>
                <a:r>
                  <a:rPr lang="en-US" altLang="ko-KR" sz="1000" b="1" dirty="0"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Google Maps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A69DA-9094-4A9D-86B0-67E873725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647" y="3128225"/>
                <a:ext cx="4291173" cy="246221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 descr="텍스트, 다른, 같은, 여러개이(가) 표시된 사진&#10;&#10;자동 생성된 설명">
            <a:extLst>
              <a:ext uri="{FF2B5EF4-FFF2-40B4-BE49-F238E27FC236}">
                <a16:creationId xmlns:a16="http://schemas.microsoft.com/office/drawing/2014/main" id="{2C40529B-D97C-4659-A64B-336BAA3EEE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2457" y="3219519"/>
            <a:ext cx="3496864" cy="29435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8EDE84-4D05-4C6E-981C-C449E4341595}"/>
              </a:ext>
            </a:extLst>
          </p:cNvPr>
          <p:cNvSpPr txBox="1"/>
          <p:nvPr/>
        </p:nvSpPr>
        <p:spPr>
          <a:xfrm>
            <a:off x="300060" y="6141462"/>
            <a:ext cx="429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Photo to artistic style of Monet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34B03-3FAC-4ACA-A040-47808F6E5DA1}"/>
              </a:ext>
            </a:extLst>
          </p:cNvPr>
          <p:cNvSpPr txBox="1"/>
          <p:nvPr/>
        </p:nvSpPr>
        <p:spPr>
          <a:xfrm>
            <a:off x="4655303" y="6121458"/>
            <a:ext cx="429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Paintings to photographic style</a:t>
            </a:r>
          </a:p>
        </p:txBody>
      </p:sp>
      <p:pic>
        <p:nvPicPr>
          <p:cNvPr id="18" name="그림 17" descr="텍스트, 다른, 디스플레이이(가) 표시된 사진&#10;&#10;자동 생성된 설명">
            <a:extLst>
              <a:ext uri="{FF2B5EF4-FFF2-40B4-BE49-F238E27FC236}">
                <a16:creationId xmlns:a16="http://schemas.microsoft.com/office/drawing/2014/main" id="{B11A6F80-B98C-4DC8-A2A7-BE6ACFEA10C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628" y="3095093"/>
            <a:ext cx="1925580" cy="3014868"/>
          </a:xfrm>
          <a:prstGeom prst="rect">
            <a:avLst/>
          </a:prstGeom>
        </p:spPr>
      </p:pic>
      <p:pic>
        <p:nvPicPr>
          <p:cNvPr id="20" name="그림 19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58E055D0-0F1F-4702-BF3C-118E96F7CD0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5647" y="3015949"/>
            <a:ext cx="1826352" cy="31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2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Unpaired Image-to-Image Translation using Cycle-Consistent Adversarial Networks [J. Zhu et al., 2017] (5/5)</a:t>
            </a:r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993DC-B9D8-40F8-A138-B18ED1AA450A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J. Zhu, T. Park, P. Isola and A.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Efros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“Unpaired Image-to-Image Translation using Cycle-Consistent Adversarial Networks,"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ICCV,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2017.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8EDE84-4D05-4C6E-981C-C449E4341595}"/>
                  </a:ext>
                </a:extLst>
              </p:cNvPr>
              <p:cNvSpPr txBox="1"/>
              <p:nvPr/>
            </p:nvSpPr>
            <p:spPr>
              <a:xfrm>
                <a:off x="400926" y="6025934"/>
                <a:ext cx="42911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winter </a:t>
                </a:r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ko-KR" sz="1000" b="1" dirty="0"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 summer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8EDE84-4D05-4C6E-981C-C449E4341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26" y="6025934"/>
                <a:ext cx="4291173" cy="246221"/>
              </a:xfrm>
              <a:prstGeom prst="rect">
                <a:avLst/>
              </a:prstGeom>
              <a:blipFill>
                <a:blip r:embed="rId3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134B03-3FAC-4ACA-A040-47808F6E5DA1}"/>
                  </a:ext>
                </a:extLst>
              </p:cNvPr>
              <p:cNvSpPr txBox="1"/>
              <p:nvPr/>
            </p:nvSpPr>
            <p:spPr>
              <a:xfrm>
                <a:off x="4568563" y="6051392"/>
                <a:ext cx="42911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horse </a:t>
                </a:r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ko-KR" sz="1000" b="1" dirty="0"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 zebra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134B03-3FAC-4ACA-A040-47808F6E5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563" y="6051392"/>
                <a:ext cx="4291173" cy="246221"/>
              </a:xfrm>
              <a:prstGeom prst="rect">
                <a:avLst/>
              </a:prstGeom>
              <a:blipFill>
                <a:blip r:embed="rId4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BD01217-6DA7-4CFE-9D75-B5D067D32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Arial" panose="020B0604020202020204" pitchFamily="34" charset="0"/>
                  </a:rPr>
                  <a:t>Limitations and Discussion</a:t>
                </a: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</a:rPr>
                  <a:t>Tasks that require geometric changes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dog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cat transfiguration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Caused by generator architectures</a:t>
                </a: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</a:rPr>
                  <a:t>Distribution characteristics of training datasets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ImageNet dataset doesn’t contain images of a person riding a horse</a:t>
                </a: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</a:rPr>
                  <a:t>Lingering gap between the results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Paired training data and unpaired datasets</a:t>
                </a:r>
              </a:p>
              <a:p>
                <a:pPr lvl="2"/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BD01217-6DA7-4CFE-9D75-B5D067D32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개, 포유류, 실내, 보는이(가) 표시된 사진&#10;&#10;자동 생성된 설명">
            <a:extLst>
              <a:ext uri="{FF2B5EF4-FFF2-40B4-BE49-F238E27FC236}">
                <a16:creationId xmlns:a16="http://schemas.microsoft.com/office/drawing/2014/main" id="{E4CB1068-EA83-44DC-A81C-E411A728E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047" y="3320937"/>
            <a:ext cx="2429214" cy="1247949"/>
          </a:xfrm>
          <a:prstGeom prst="rect">
            <a:avLst/>
          </a:prstGeom>
        </p:spPr>
      </p:pic>
      <p:pic>
        <p:nvPicPr>
          <p:cNvPr id="14" name="그림 13" descr="텍스트, 잔디, 실외, 포유류이(가) 표시된 사진&#10;&#10;자동 생성된 설명">
            <a:extLst>
              <a:ext uri="{FF2B5EF4-FFF2-40B4-BE49-F238E27FC236}">
                <a16:creationId xmlns:a16="http://schemas.microsoft.com/office/drawing/2014/main" id="{6876B301-42ED-41AA-89B5-00B826CBD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261" y="3377139"/>
            <a:ext cx="3982006" cy="2638793"/>
          </a:xfrm>
          <a:prstGeom prst="rect">
            <a:avLst/>
          </a:prstGeom>
        </p:spPr>
      </p:pic>
      <p:pic>
        <p:nvPicPr>
          <p:cNvPr id="19" name="그림 18" descr="텍스트, 눈, 실외, 자연이(가) 표시된 사진&#10;&#10;자동 생성된 설명">
            <a:extLst>
              <a:ext uri="{FF2B5EF4-FFF2-40B4-BE49-F238E27FC236}">
                <a16:creationId xmlns:a16="http://schemas.microsoft.com/office/drawing/2014/main" id="{65AD6FC4-0E67-444C-9109-24E29A1B3E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546" y="4781632"/>
            <a:ext cx="2972215" cy="1190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A908CA-9C16-4AB4-9CFA-3D96E12C20FB}"/>
                  </a:ext>
                </a:extLst>
              </p:cNvPr>
              <p:cNvSpPr txBox="1"/>
              <p:nvPr/>
            </p:nvSpPr>
            <p:spPr>
              <a:xfrm>
                <a:off x="348088" y="4537447"/>
                <a:ext cx="42911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dog</a:t>
                </a:r>
                <a14:m>
                  <m:oMath xmlns:m="http://schemas.openxmlformats.org/officeDocument/2006/math">
                    <m:r>
                      <a:rPr lang="en-US" altLang="ko-KR" sz="1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ko-KR" sz="1000" b="1" dirty="0"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 cat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A908CA-9C16-4AB4-9CFA-3D96E12C2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88" y="4537447"/>
                <a:ext cx="4291173" cy="246221"/>
              </a:xfrm>
              <a:prstGeom prst="rect">
                <a:avLst/>
              </a:prstGeom>
              <a:blipFill>
                <a:blip r:embed="rId9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451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화면 슬라이드 쇼(4:3)</PresentationFormat>
  <Paragraphs>72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Monotype Sorts</vt:lpstr>
      <vt:lpstr>굴림</vt:lpstr>
      <vt:lpstr>맑은 고딕</vt:lpstr>
      <vt:lpstr>Arial</vt:lpstr>
      <vt:lpstr>Arial Black</vt:lpstr>
      <vt:lpstr>Cambria Math</vt:lpstr>
      <vt:lpstr>Times New Roman</vt:lpstr>
      <vt:lpstr>Wingdings</vt:lpstr>
      <vt:lpstr>Template_CVPR_office2007_by_MS</vt:lpstr>
      <vt:lpstr>CycleGAN</vt:lpstr>
      <vt:lpstr>Unpaired Image-to-Image Translation using Cycle-Consistent Adversarial Networks [J. Zhu et al., 2017] (1/5)</vt:lpstr>
      <vt:lpstr>Unpaired Image-to-Image Translation using Cycle-Consistent Adversarial Networks [J. Zhu et al., 2017] (2/5)</vt:lpstr>
      <vt:lpstr>Unpaired Image-to-Image Translation using Cycle-Consistent Adversarial Networks [J. Zhu et al., 2017] (3/5)</vt:lpstr>
      <vt:lpstr>Unpaired Image-to-Image Translation using Cycle-Consistent Adversarial Networks [J. Zhu et al., 2017] (4/5)</vt:lpstr>
      <vt:lpstr>Unpaired Image-to-Image Translation using Cycle-Consistent Adversarial Networks [J. Zhu et al., 2017] (5/5)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JiwonYang</cp:lastModifiedBy>
  <cp:revision>893</cp:revision>
  <cp:lastPrinted>2019-01-16T04:11:32Z</cp:lastPrinted>
  <dcterms:created xsi:type="dcterms:W3CDTF">2014-03-28T01:54:29Z</dcterms:created>
  <dcterms:modified xsi:type="dcterms:W3CDTF">2021-08-12T04:51:54Z</dcterms:modified>
</cp:coreProperties>
</file>