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0"/>
  </p:notesMasterIdLst>
  <p:sldIdLst>
    <p:sldId id="256" r:id="rId2"/>
    <p:sldId id="273" r:id="rId3"/>
    <p:sldId id="274" r:id="rId4"/>
    <p:sldId id="276" r:id="rId5"/>
    <p:sldId id="275" r:id="rId6"/>
    <p:sldId id="277" r:id="rId7"/>
    <p:sldId id="278" r:id="rId8"/>
    <p:sldId id="279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상훈[ 대학원석·박사통합과정수료연구(재학) / 뇌공학과 ]" initials="이대/뇌]" lastIdx="1" clrIdx="0">
    <p:extLst>
      <p:ext uri="{19B8F6BF-5375-455C-9EA6-DF929625EA0E}">
        <p15:presenceInfo xmlns:p15="http://schemas.microsoft.com/office/powerpoint/2012/main" userId="이상훈[ 대학원석·박사통합과정수료연구(재학) / 뇌공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FFBFD"/>
    <a:srgbClr val="8A008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E19B4-E2C9-4C82-BE5D-31E704B346ED}" v="1" dt="2021-07-05T05:09:5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87224" autoAdjust="0"/>
  </p:normalViewPr>
  <p:slideViewPr>
    <p:cSldViewPr>
      <p:cViewPr varScale="1">
        <p:scale>
          <a:sx n="100" d="100"/>
          <a:sy n="100" d="100"/>
        </p:scale>
        <p:origin x="1836" y="96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08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훈" userId="82b5cd263a3c592d" providerId="LiveId" clId="{701E19B4-E2C9-4C82-BE5D-31E704B346ED}"/>
    <pc:docChg chg="modSld">
      <pc:chgData name="박 지훈" userId="82b5cd263a3c592d" providerId="LiveId" clId="{701E19B4-E2C9-4C82-BE5D-31E704B346ED}" dt="2021-07-05T05:09:52.451" v="0" actId="20578"/>
      <pc:docMkLst>
        <pc:docMk/>
      </pc:docMkLst>
      <pc:sldChg chg="modSp">
        <pc:chgData name="박 지훈" userId="82b5cd263a3c592d" providerId="LiveId" clId="{701E19B4-E2C9-4C82-BE5D-31E704B346ED}" dt="2021-07-05T05:09:52.451" v="0" actId="20578"/>
        <pc:sldMkLst>
          <pc:docMk/>
          <pc:sldMk cId="3784459096" sldId="270"/>
        </pc:sldMkLst>
        <pc:spChg chg="mod">
          <ac:chgData name="박 지훈" userId="82b5cd263a3c592d" providerId="LiveId" clId="{701E19B4-E2C9-4C82-BE5D-31E704B346ED}" dt="2021-07-05T05:09:52.451" v="0" actId="20578"/>
          <ac:spMkLst>
            <pc:docMk/>
            <pc:sldMk cId="3784459096" sldId="270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0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4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11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0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37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9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09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BC60D-A1FC-483A-BCA1-F9BCB086D6EE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DD05D-5A7E-48F9-AC93-B3D6E35F5ED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590E-2BB5-44D3-8A4B-DDBA5FDA54D6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A9EAF-551B-40B3-9836-370E8BAE1CA9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lnSpc>
                <a:spcPct val="100000"/>
              </a:lnSpc>
              <a:defRPr sz="1800" b="1" baseline="0"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defRPr>
            </a:lvl1pPr>
            <a:lvl2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defRPr sz="1300" baseline="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defRPr sz="1200" baseline="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5DCB-358A-4957-ABFA-FE1A2B424237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8ADB-3B79-4DD9-845B-C468CE672BC9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06B2-5C5F-479F-BB85-DAAEB0DBEF81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F7A1-21D6-42B2-A52F-51521E4ED482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9B16-49EE-4517-9667-CDCD7C0F64BF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4A6C-C82A-4191-A700-0BEE6E1C437A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B503-EDE3-4977-B070-4EB8CFF4627A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FEC9-6BB2-4A26-A8D3-BE5EA7F034A9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A05962-2E60-40F0-8693-8654AC0C0307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신경망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 Hyeon-Woo Bae</a:t>
            </a:r>
          </a:p>
          <a:p>
            <a:pPr>
              <a:defRPr lang="ko-KR" altLang="en-US"/>
            </a:pPr>
            <a:r>
              <a:rPr lang="en-US" altLang="ko-KR" dirty="0"/>
              <a:t>July. 07,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퍼셉트론의 구조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입력층과 출력층으로 구성</a:t>
                </a:r>
                <a:endParaRPr lang="en-US" altLang="ko-KR" dirty="0"/>
              </a:p>
              <a:p>
                <a:pPr lvl="2"/>
                <a:r>
                  <a:rPr lang="ko-KR" altLang="en-US" dirty="0" err="1">
                    <a:latin typeface="Cambria Math" panose="02040503050406030204" pitchFamily="18" charset="0"/>
                  </a:rPr>
                  <a:t>입력층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입력을 받아 출력층으로 전달하는 역할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dirty="0"/>
                  <a:t>개의 </a:t>
                </a:r>
                <a:r>
                  <a:rPr lang="ko-KR" altLang="en-US" dirty="0" err="1"/>
                  <a:t>입력층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특징 벡터의 차원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바이어스 노드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 err="1"/>
                  <a:t>출력층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출력을 내보내는 역할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dirty="0"/>
                  <a:t>과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로 분류하는 이진 분류기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실제 구현에서는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dirty="0"/>
                  <a:t>과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dirty="0"/>
                  <a:t>으로 표현</a:t>
                </a:r>
                <a:endParaRPr lang="en-US" altLang="ko-KR" dirty="0"/>
              </a:p>
              <a:p>
                <a:pPr lvl="2"/>
                <a:r>
                  <a:rPr lang="ko-KR" altLang="en-US" b="1" dirty="0"/>
                  <a:t>입력 노드와 출력 노드는 </a:t>
                </a:r>
                <a:r>
                  <a:rPr lang="ko-KR" altLang="en-US" b="1" dirty="0" err="1"/>
                  <a:t>에지로</a:t>
                </a:r>
                <a:r>
                  <a:rPr lang="ko-KR" altLang="en-US" b="1" dirty="0"/>
                  <a:t> 연결됨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가중치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연결 강도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출력층에서의 합 계산 및 활성함수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계단함수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계산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𝝉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𝝉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nary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이때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𝝉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lvl="3"/>
                <a:r>
                  <a:rPr lang="ko-KR" altLang="en-US" dirty="0" err="1"/>
                  <a:t>퍼셉트론은</a:t>
                </a:r>
                <a:r>
                  <a:rPr lang="ko-KR" altLang="en-US" dirty="0"/>
                  <a:t> 활성함수로 계단함수 사용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위 </a:t>
                </a:r>
                <a:r>
                  <a:rPr lang="ko-KR" altLang="en-US" dirty="0" err="1"/>
                  <a:t>퍼셉트론은</a:t>
                </a:r>
                <a:r>
                  <a:rPr lang="ko-KR" altLang="en-US" dirty="0"/>
                  <a:t> 선형 분류기에 해당됨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ko-KR" altLang="en-US" dirty="0"/>
                  <a:t>는 선형 분류기에서의 결정 직선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퍼셉트론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(1/3)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863526-8841-46A7-8B69-CA52FCAB5AB4}"/>
              </a:ext>
            </a:extLst>
          </p:cNvPr>
          <p:cNvGrpSpPr/>
          <p:nvPr/>
        </p:nvGrpSpPr>
        <p:grpSpPr>
          <a:xfrm>
            <a:off x="4968044" y="3789040"/>
            <a:ext cx="3901254" cy="2360957"/>
            <a:chOff x="4716016" y="3284984"/>
            <a:chExt cx="4198720" cy="2540977"/>
          </a:xfrm>
        </p:grpSpPr>
        <p:pic>
          <p:nvPicPr>
            <p:cNvPr id="1026" name="Picture 2" descr="퍼셉트론 (Perceptron) 구조와 학습, 퍼셉트론 python 코드 | mocha&amp;#39;s machine learning">
              <a:extLst>
                <a:ext uri="{FF2B5EF4-FFF2-40B4-BE49-F238E27FC236}">
                  <a16:creationId xmlns:a16="http://schemas.microsoft.com/office/drawing/2014/main" id="{9F886F76-5A7D-4436-8587-C0E69BA02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3284984"/>
              <a:ext cx="4198720" cy="236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722677-8FE5-49EE-A220-6C31F2F8353A}"/>
                </a:ext>
              </a:extLst>
            </p:cNvPr>
            <p:cNvSpPr txBox="1"/>
            <p:nvPr/>
          </p:nvSpPr>
          <p:spPr>
            <a:xfrm>
              <a:off x="6095296" y="554896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퍼셉트론의</a:t>
              </a:r>
              <a:r>
                <a: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21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3762" y="1067220"/>
                <a:ext cx="8366709" cy="5214937"/>
              </a:xfrm>
            </p:spPr>
            <p:txBody>
              <a:bodyPr/>
              <a:lstStyle/>
              <a:p>
                <a:r>
                  <a:rPr lang="ko-KR" altLang="en-US" dirty="0"/>
                  <a:t>퍼셉트론 학습 알고리즘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분류기 구조 정의 및 분류 과정을 수학식으로 표현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𝝉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𝝉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nary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𝝉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분류기의 품질을 측정할 수 있는 비용 함수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정의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퍼셉트론의</a:t>
                </a:r>
                <a:r>
                  <a:rPr lang="ko-KR" altLang="en-US" dirty="0"/>
                  <a:t> 오류율을 비용 함수로 취함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brk m:alnAt="7"/>
                          </m:r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sub>
                      <m:sup/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ko-KR" altLang="en-US" dirty="0"/>
                  <a:t>는 틀리게 분류되는 샘플의 집합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일때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 err="1"/>
                  <a:t>오분류</a:t>
                </a:r>
                <a:r>
                  <a:rPr lang="en-US" altLang="ko-KR" dirty="0"/>
                  <a:t>)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일때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 err="1"/>
                  <a:t>오분류</a:t>
                </a:r>
                <a:r>
                  <a:rPr lang="en-US" altLang="ko-KR" dirty="0"/>
                  <a:t>)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최대 또는 최소로 하는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ko-KR" altLang="en-US" dirty="0"/>
                  <a:t>를 찾기 위한 알고리즘을 설계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최적화 알고리즘으로 내리막 경사법을 채택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dirty="0"/>
                  <a:t>이 될 때까지 작은 값을 갖는 </a:t>
                </a:r>
                <a:r>
                  <a:rPr lang="ko-KR" altLang="en-US" dirty="0" err="1"/>
                  <a:t>학습률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을 곱하여 조금씩 이동시키며 해를 구함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𝚯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𝚯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𝚯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𝚯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762" y="1067220"/>
                <a:ext cx="8366709" cy="5214937"/>
              </a:xfrm>
              <a:blipFill>
                <a:blip r:embed="rId3"/>
                <a:stretch>
                  <a:fillRect l="-437" t="-1519" b="-3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퍼셉트론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(2/3)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3762" y="1067220"/>
                <a:ext cx="8366709" cy="5214937"/>
              </a:xfrm>
            </p:spPr>
            <p:txBody>
              <a:bodyPr/>
              <a:lstStyle/>
              <a:p>
                <a:r>
                  <a:rPr lang="ko-KR" altLang="en-US" dirty="0"/>
                  <a:t>퍼셉트론 학습 알고리즘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퍼셉트론</a:t>
                </a:r>
                <a:r>
                  <a:rPr lang="ko-KR" altLang="en-US" dirty="0"/>
                  <a:t> 학습 규칙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델타 규칙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 err="1"/>
                  <a:t>퍼셉트론</a:t>
                </a:r>
                <a:r>
                  <a:rPr lang="ko-KR" altLang="en-US" dirty="0"/>
                  <a:t> 학습 알고리즘은 반드시 수렴한다는 바람직한 특성을 가짐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훈련 집합이 선형 분리 가능한 경우에는 초기값으로 무엇을 가지고 출발하던지 반드시 훈련 집합 전체를 옳게 분류하는 </a:t>
                </a:r>
                <a:r>
                  <a:rPr lang="ko-KR" altLang="en-US" dirty="0" err="1"/>
                  <a:t>퍼셉트론으로</a:t>
                </a:r>
                <a:r>
                  <a:rPr lang="ko-KR" altLang="en-US" dirty="0"/>
                  <a:t> 수렴한다는 것이 증명되어 있음</a:t>
                </a:r>
                <a:endParaRPr lang="en-US" altLang="ko-KR" dirty="0"/>
              </a:p>
              <a:p>
                <a:pPr lvl="1"/>
                <a:r>
                  <a:rPr lang="ko-KR" altLang="en-US" dirty="0" err="1">
                    <a:solidFill>
                      <a:srgbClr val="0070C0"/>
                    </a:solidFill>
                  </a:rPr>
                  <a:t>퍼셉트론의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선형 분리 불가능한 경우 틀리게 분류하는 경우가 반드시 생김</a:t>
                </a:r>
                <a:endParaRPr lang="en-US" altLang="ko-KR" dirty="0"/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OR, AND </a:t>
                </a:r>
                <a:r>
                  <a:rPr lang="ko-KR" altLang="en-US" dirty="0"/>
                  <a:t>게이트와 달리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XOR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게이트의 동작에서는 샘플이 </a:t>
                </a:r>
                <a:r>
                  <a:rPr lang="ko-KR" altLang="en-US" dirty="0" err="1"/>
                  <a:t>오분류될</a:t>
                </a:r>
                <a:r>
                  <a:rPr lang="ko-KR" altLang="en-US" dirty="0"/>
                  <a:t> 수 밖에 없음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762" y="1067220"/>
                <a:ext cx="8366709" cy="5214937"/>
              </a:xfrm>
              <a:blipFill>
                <a:blip r:embed="rId3"/>
                <a:stretch>
                  <a:fillRect l="-437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퍼셉트론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(3/3)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A7223F-8EF4-451C-AED9-D5FA75A7BE7E}"/>
              </a:ext>
            </a:extLst>
          </p:cNvPr>
          <p:cNvGrpSpPr/>
          <p:nvPr/>
        </p:nvGrpSpPr>
        <p:grpSpPr>
          <a:xfrm>
            <a:off x="1151620" y="4077072"/>
            <a:ext cx="5168278" cy="2008639"/>
            <a:chOff x="1331640" y="4059140"/>
            <a:chExt cx="5168278" cy="2008639"/>
          </a:xfrm>
        </p:grpSpPr>
        <p:pic>
          <p:nvPicPr>
            <p:cNvPr id="2050" name="Picture 2" descr="퍼셉트론 - 해시넷">
              <a:extLst>
                <a:ext uri="{FF2B5EF4-FFF2-40B4-BE49-F238E27FC236}">
                  <a16:creationId xmlns:a16="http://schemas.microsoft.com/office/drawing/2014/main" id="{76BCD9C9-F9BB-48B8-BCBE-2EF333308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8FCF8"/>
                </a:clrFrom>
                <a:clrTo>
                  <a:srgbClr val="F8FC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059140"/>
              <a:ext cx="5168278" cy="173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5E692D-0938-4687-A480-0E87CA7073D1}"/>
                </a:ext>
              </a:extLst>
            </p:cNvPr>
            <p:cNvSpPr txBox="1"/>
            <p:nvPr/>
          </p:nvSpPr>
          <p:spPr>
            <a:xfrm>
              <a:off x="3051683" y="5790780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rPr>
                <a:t>OR AND XOR </a:t>
              </a:r>
              <a:r>
                <a:rPr lang="ko-KR" altLang="en-US" sz="1200" dirty="0"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rPr>
                <a:t>게이트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37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3762" y="1067220"/>
                <a:ext cx="8366709" cy="5214937"/>
              </a:xfrm>
            </p:spPr>
            <p:txBody>
              <a:bodyPr/>
              <a:lstStyle/>
              <a:p>
                <a:r>
                  <a:rPr lang="en-US" altLang="ko-KR" dirty="0">
                    <a:latin typeface="Arial" panose="020B0604020202020204" pitchFamily="34" charset="0"/>
                  </a:rPr>
                  <a:t>XOR</a:t>
                </a:r>
                <a:r>
                  <a:rPr lang="ko-KR" altLang="en-US" dirty="0"/>
                  <a:t> 게이트</a:t>
                </a:r>
                <a:endParaRPr lang="en-US" altLang="ko-KR" dirty="0"/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XOR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게이트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각각 </a:t>
                </a:r>
                <a:r>
                  <a:rPr lang="ko-KR" altLang="en-US" dirty="0" err="1"/>
                  <a:t>퍼셉트론으로</a:t>
                </a:r>
                <a:r>
                  <a:rPr lang="ko-KR" altLang="en-US" dirty="0"/>
                  <a:t> 간주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이고</a:t>
                </a:r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이면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이거나</a:t>
                </a:r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이면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,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ko-KR" altLang="en-US" b="1" dirty="0"/>
                  <a:t>새로운 공간에서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를 최종 분류하는 </a:t>
                </a:r>
                <a:r>
                  <a:rPr lang="ko-KR" altLang="en-US" dirty="0" err="1"/>
                  <a:t>퍼셉트론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다층 </a:t>
                </a:r>
                <a:r>
                  <a:rPr lang="ko-KR" altLang="en-US" dirty="0" err="1"/>
                  <a:t>퍼셉트론의</a:t>
                </a:r>
                <a:r>
                  <a:rPr lang="ko-KR" altLang="en-US" dirty="0"/>
                  <a:t> 구조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입력 층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은닉 층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출력 층</a:t>
                </a:r>
              </a:p>
              <a:p>
                <a:pPr lvl="2"/>
                <a:r>
                  <a:rPr lang="ko-KR" altLang="en-US" b="1" dirty="0">
                    <a:latin typeface="Cambria Math" panose="02040503050406030204" pitchFamily="18" charset="0"/>
                  </a:rPr>
                  <a:t>입력 층 </a:t>
                </a:r>
                <a:r>
                  <a:rPr lang="en-US" altLang="ko-KR" b="1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b="1" dirty="0">
                    <a:latin typeface="Cambria Math" panose="02040503050406030204" pitchFamily="18" charset="0"/>
                  </a:rPr>
                  <a:t>받은 값을 은닉 층으로 </a:t>
                </a:r>
                <a:r>
                  <a:rPr lang="ko-KR" altLang="en-US" b="1" dirty="0" smtClean="0">
                    <a:latin typeface="Cambria Math" panose="02040503050406030204" pitchFamily="18" charset="0"/>
                  </a:rPr>
                  <a:t>전달</a:t>
                </a:r>
                <a:endParaRPr lang="en-US" altLang="ko-KR" b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 smtClean="0">
                    <a:latin typeface="Cambria Math" panose="02040503050406030204" pitchFamily="18" charset="0"/>
                  </a:rPr>
                  <a:t>은닉 층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,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출력 층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: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가중치 합과 활성 함수 계산</a:t>
                </a:r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번째 입력 노드에서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번째 은닉 노드로 가는 에지의 가중치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번째 은닉 노드에서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ko-KR" altLang="en-US" dirty="0"/>
                  <a:t>번째 출력 노드로 가는 에지의 가중치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3"/>
                <a:r>
                  <a:rPr lang="ko-KR" altLang="en-US" dirty="0"/>
                  <a:t>은닉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층의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번째 노드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𝒔𝒖𝒎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𝒔𝒖𝒎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ko-KR" altLang="en-US" b="1" dirty="0"/>
                  <a:t>출력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층의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번째 노드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m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𝒐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𝒔𝒖𝒎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𝒔𝒖𝒎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762" y="1067220"/>
                <a:ext cx="8366709" cy="5214937"/>
              </a:xfrm>
              <a:blipFill>
                <a:blip r:embed="rId3"/>
                <a:stretch>
                  <a:fillRect l="-437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다층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퍼셉트론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(1/4)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1BEF3FB-92FF-49AB-BF5A-DFC5916F6E3D}"/>
              </a:ext>
            </a:extLst>
          </p:cNvPr>
          <p:cNvGrpSpPr/>
          <p:nvPr/>
        </p:nvGrpSpPr>
        <p:grpSpPr>
          <a:xfrm>
            <a:off x="6444208" y="1467270"/>
            <a:ext cx="2016224" cy="1829589"/>
            <a:chOff x="6192180" y="1415950"/>
            <a:chExt cx="2016224" cy="1829589"/>
          </a:xfrm>
        </p:grpSpPr>
        <p:pic>
          <p:nvPicPr>
            <p:cNvPr id="2052" name="Picture 4" descr="카이제곱 :: &amp;#39;은닉층&amp;#39; 태그의 글 목록">
              <a:extLst>
                <a:ext uri="{FF2B5EF4-FFF2-40B4-BE49-F238E27FC236}">
                  <a16:creationId xmlns:a16="http://schemas.microsoft.com/office/drawing/2014/main" id="{F2501B67-F9BC-4C18-8995-DBBEA2B698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898" b="15276"/>
            <a:stretch/>
          </p:blipFill>
          <p:spPr bwMode="auto">
            <a:xfrm>
              <a:off x="6192180" y="1415950"/>
              <a:ext cx="2016224" cy="1548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9C6BE1-1C3F-4532-91CD-0DA57BECD01A}"/>
                </a:ext>
              </a:extLst>
            </p:cNvPr>
            <p:cNvSpPr txBox="1"/>
            <p:nvPr/>
          </p:nvSpPr>
          <p:spPr>
            <a:xfrm>
              <a:off x="6552220" y="296854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XOR </a:t>
              </a:r>
              <a:r>
                <a: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분류 문제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F7CE913-C810-4A34-93BC-DE80F8FC9E8F}"/>
              </a:ext>
            </a:extLst>
          </p:cNvPr>
          <p:cNvGrpSpPr/>
          <p:nvPr/>
        </p:nvGrpSpPr>
        <p:grpSpPr>
          <a:xfrm>
            <a:off x="5796136" y="4248257"/>
            <a:ext cx="2779935" cy="2036109"/>
            <a:chOff x="5171320" y="3506829"/>
            <a:chExt cx="3634445" cy="2661978"/>
          </a:xfrm>
        </p:grpSpPr>
        <p:pic>
          <p:nvPicPr>
            <p:cNvPr id="2056" name="Picture 8" descr="4 장. 신경망 오일석, 패턴인식, 교보문고. © 오일석, 전북대학교 컴퓨터공학. - ppt download">
              <a:extLst>
                <a:ext uri="{FF2B5EF4-FFF2-40B4-BE49-F238E27FC236}">
                  <a16:creationId xmlns:a16="http://schemas.microsoft.com/office/drawing/2014/main" id="{E3B915FC-9389-477D-9E39-78A62FBF28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3" t="32675" r="30313" b="19025"/>
            <a:stretch/>
          </p:blipFill>
          <p:spPr bwMode="auto">
            <a:xfrm>
              <a:off x="5171320" y="3506829"/>
              <a:ext cx="3634445" cy="238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04DFEB-4E8D-466F-8591-1338AE13694E}"/>
                </a:ext>
              </a:extLst>
            </p:cNvPr>
            <p:cNvSpPr txBox="1"/>
            <p:nvPr/>
          </p:nvSpPr>
          <p:spPr>
            <a:xfrm>
              <a:off x="6160430" y="5891808"/>
              <a:ext cx="1656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다층 </a:t>
              </a:r>
              <a:r>
                <a:rPr lang="ko-KR" alt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퍼셉트론의</a:t>
              </a:r>
              <a:r>
                <a: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40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3762" y="1067220"/>
                <a:ext cx="8366709" cy="5214937"/>
              </a:xfrm>
            </p:spPr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다층 </a:t>
                </a:r>
                <a:r>
                  <a:rPr lang="ko-KR" altLang="en-US" dirty="0" err="1">
                    <a:latin typeface="Arial" panose="020B0604020202020204" pitchFamily="34" charset="0"/>
                  </a:rPr>
                  <a:t>퍼셉트론의</a:t>
                </a:r>
                <a:r>
                  <a:rPr lang="ko-KR" altLang="en-US" dirty="0">
                    <a:latin typeface="Arial" panose="020B0604020202020204" pitchFamily="34" charset="0"/>
                  </a:rPr>
                  <a:t> 활성 함수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시그모이드</a:t>
                </a:r>
                <a:r>
                  <a:rPr lang="ko-KR" altLang="en-US" dirty="0"/>
                  <a:t> 함수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/>
                  <a:t>이진 </a:t>
                </a:r>
                <a:r>
                  <a:rPr lang="ko-KR" altLang="en-US" dirty="0" err="1"/>
                  <a:t>시그모이드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함수</a:t>
                </a:r>
                <a:endParaRPr lang="en-US" altLang="ko-KR" dirty="0"/>
              </a:p>
              <a:p>
                <a:pPr lvl="3"/>
                <a:r>
                  <a:rPr lang="en-US" altLang="ko-KR" dirty="0" smtClean="0">
                    <a:latin typeface="Cambria Math" panose="02040503050406030204" pitchFamily="18" charset="0"/>
                  </a:rPr>
                  <a:t>0~1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사이의 값을 가짐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𝜶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/>
                  <a:t>양극 </a:t>
                </a:r>
                <a:r>
                  <a:rPr lang="ko-KR" altLang="en-US" dirty="0" err="1"/>
                  <a:t>시그모이드</a:t>
                </a:r>
                <a:r>
                  <a:rPr lang="ko-KR" altLang="en-US" dirty="0"/>
                  <a:t> 함수</a:t>
                </a:r>
                <a:endParaRPr lang="en-US" altLang="ko-KR" dirty="0"/>
              </a:p>
              <a:p>
                <a:pPr lvl="3"/>
                <a:r>
                  <a:rPr lang="en-US" altLang="ko-KR" dirty="0" smtClean="0">
                    <a:latin typeface="Cambria Math" panose="02040503050406030204" pitchFamily="18" charset="0"/>
                  </a:rPr>
                  <a:t>-1~1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사이의 값을 가짐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가 클수록 경사가 급함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계단함수와 같은 결과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 err="1"/>
                  <a:t>시그모이드</a:t>
                </a:r>
                <a:r>
                  <a:rPr lang="ko-KR" altLang="en-US" dirty="0"/>
                  <a:t> 함수의 장점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전 구간에서 </a:t>
                </a:r>
                <a:r>
                  <a:rPr lang="ko-KR" altLang="en-US" dirty="0" err="1"/>
                  <a:t>미분가능함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계산이 간단함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미분한 값이 자신을 포함하기 때문에 </a:t>
                </a:r>
                <a:r>
                  <a:rPr lang="ko-KR" altLang="en-US" dirty="0" err="1"/>
                  <a:t>미분값</a:t>
                </a:r>
                <a:r>
                  <a:rPr lang="ko-KR" altLang="en-US" dirty="0"/>
                  <a:t> 역시 계산이 간단함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762" y="1067220"/>
                <a:ext cx="8366709" cy="5214937"/>
              </a:xfrm>
              <a:blipFill>
                <a:blip r:embed="rId3"/>
                <a:stretch>
                  <a:fillRect l="-437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다층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퍼셉트론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(2/4)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246C4B0-26E3-4922-BF62-D930CDF4C2E0}"/>
              </a:ext>
            </a:extLst>
          </p:cNvPr>
          <p:cNvGrpSpPr/>
          <p:nvPr/>
        </p:nvGrpSpPr>
        <p:grpSpPr>
          <a:xfrm>
            <a:off x="4572000" y="1268760"/>
            <a:ext cx="4231880" cy="2226731"/>
            <a:chOff x="4445985" y="1340768"/>
            <a:chExt cx="4231880" cy="2226731"/>
          </a:xfrm>
        </p:grpSpPr>
        <p:pic>
          <p:nvPicPr>
            <p:cNvPr id="5122" name="Picture 2" descr="Neural network (perceptron)">
              <a:extLst>
                <a:ext uri="{FF2B5EF4-FFF2-40B4-BE49-F238E27FC236}">
                  <a16:creationId xmlns:a16="http://schemas.microsoft.com/office/drawing/2014/main" id="{188A520F-0CC9-4FA3-B9D0-A4A259EFAF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5" t="18758" r="58887" b="38629"/>
            <a:stretch/>
          </p:blipFill>
          <p:spPr bwMode="auto">
            <a:xfrm>
              <a:off x="6517625" y="1376772"/>
              <a:ext cx="2160240" cy="1944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Neural network (perceptron)">
              <a:extLst>
                <a:ext uri="{FF2B5EF4-FFF2-40B4-BE49-F238E27FC236}">
                  <a16:creationId xmlns:a16="http://schemas.microsoft.com/office/drawing/2014/main" id="{33C8A07E-E616-4562-9793-30CA56556C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03" t="18112" r="6949" b="37697"/>
            <a:stretch/>
          </p:blipFill>
          <p:spPr bwMode="auto">
            <a:xfrm>
              <a:off x="4445985" y="1340768"/>
              <a:ext cx="2160241" cy="201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9A6029-82CF-40ED-A7B1-28E03302A1ED}"/>
                </a:ext>
              </a:extLst>
            </p:cNvPr>
            <p:cNvSpPr txBox="1"/>
            <p:nvPr/>
          </p:nvSpPr>
          <p:spPr>
            <a:xfrm>
              <a:off x="4863103" y="3272520"/>
              <a:ext cx="13260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이진 </a:t>
              </a:r>
              <a:r>
                <a:rPr lang="ko-KR" alt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시그모이드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DCA075-89B1-4EB4-A428-D7D7901AB420}"/>
                </a:ext>
              </a:extLst>
            </p:cNvPr>
            <p:cNvSpPr txBox="1"/>
            <p:nvPr/>
          </p:nvSpPr>
          <p:spPr>
            <a:xfrm>
              <a:off x="6948351" y="3290500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양극 </a:t>
              </a:r>
              <a:r>
                <a:rPr lang="ko-KR" alt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시그모이드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06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3762" y="1067220"/>
                <a:ext cx="8366709" cy="5214937"/>
              </a:xfrm>
            </p:spPr>
            <p:txBody>
              <a:bodyPr/>
              <a:lstStyle/>
              <a:p>
                <a:r>
                  <a:rPr lang="ko-KR" altLang="en-US" dirty="0"/>
                  <a:t>다층 </a:t>
                </a:r>
                <a:r>
                  <a:rPr lang="ko-KR" altLang="en-US" dirty="0" err="1"/>
                  <a:t>퍼셉트론</a:t>
                </a:r>
                <a:r>
                  <a:rPr lang="ko-KR" altLang="en-US" dirty="0"/>
                  <a:t> 학습 이론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비용 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정의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훈련 샘플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입력 시 원하는 출력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실제 출력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𝐨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오류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dirty="0"/>
                  <a:t>를 줄이는 쪽으로 매개 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ko-KR" altLang="en-US" dirty="0"/>
                  <a:t>를 수정해 나가야 함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𝐯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𝐯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번째 은닉 노드와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ko-KR" altLang="en-US" dirty="0"/>
                  <a:t>번째 출력 노드 간의 가중치 </a:t>
                </a:r>
                <a:r>
                  <a:rPr lang="ko-KR" altLang="en-US" dirty="0" err="1"/>
                  <a:t>갱신값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유도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𝒔𝒖𝒎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𝒔𝒖𝒎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번째 입력 노드와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번째 은닉 노드 간의 가중치 </a:t>
                </a:r>
                <a:r>
                  <a:rPr lang="ko-KR" altLang="en-US" dirty="0" err="1">
                    <a:latin typeface="Cambria Math" panose="02040503050406030204" pitchFamily="18" charset="0"/>
                  </a:rPr>
                  <a:t>갱신값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유도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𝒔𝒖𝒎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_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𝒔𝒖𝒎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e>
                    </m:nary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762" y="1067220"/>
                <a:ext cx="8366709" cy="5214937"/>
              </a:xfrm>
              <a:blipFill>
                <a:blip r:embed="rId3"/>
                <a:stretch>
                  <a:fillRect l="-437" t="-584" b="-1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다층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퍼셉트론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(3/4)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7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3762" y="1067220"/>
                <a:ext cx="8366709" cy="5214937"/>
              </a:xfrm>
            </p:spPr>
            <p:txBody>
              <a:bodyPr/>
              <a:lstStyle/>
              <a:p>
                <a:r>
                  <a:rPr lang="ko-KR" altLang="en-US" dirty="0"/>
                  <a:t>다층 </a:t>
                </a:r>
                <a:r>
                  <a:rPr lang="ko-KR" altLang="en-US" dirty="0" err="1"/>
                  <a:t>퍼셉트론</a:t>
                </a:r>
                <a:r>
                  <a:rPr lang="ko-KR" altLang="en-US" dirty="0"/>
                  <a:t> 학습 이론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알고리즘이 오류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줄여나가는</a:t>
                </a:r>
                <a:r>
                  <a:rPr lang="ko-KR" altLang="en-US" dirty="0"/>
                  <a:t> 원리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/>
                  <a:t>주어진 샘플에 대해 전방 계산으로 오류를 추정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 층에서 시작하여 반대 방향으로 전진하며 오류 전파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가중치 갱신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이를 오류 </a:t>
                </a:r>
                <a:r>
                  <a:rPr lang="ko-KR" altLang="en-US" dirty="0" err="1"/>
                  <a:t>역전파</a:t>
                </a:r>
                <a:r>
                  <a:rPr lang="ko-KR" altLang="en-US" dirty="0"/>
                  <a:t> 알고리즘이라 함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latin typeface="Cambria Math" panose="02040503050406030204" pitchFamily="18" charset="0"/>
                  </a:rPr>
                  <a:t>중요한 고려 사항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/>
                  <a:t>은닉 노드의 수 </a:t>
                </a:r>
                <a:endParaRPr lang="en-US" altLang="ko-KR" dirty="0"/>
              </a:p>
              <a:p>
                <a:pPr lvl="3"/>
                <a:r>
                  <a:rPr lang="ko-KR" altLang="en-US" dirty="0">
                    <a:latin typeface="Cambria Math" panose="02040503050406030204" pitchFamily="18" charset="0"/>
                  </a:rPr>
                  <a:t>은닉 노드의 수가 많으면 변수에 비해 주어진 정보가 부족함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ko-KR" altLang="en-US" dirty="0">
                    <a:latin typeface="Cambria Math" panose="02040503050406030204" pitchFamily="18" charset="0"/>
                  </a:rPr>
                  <a:t>은닉 노드의 수가 적으면 신경망의 용량이 작아 필요한 정보를 충분히 담을 수 없게 됨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/>
                  <a:t>초기값 설정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초기값이 수렴 속도에 영향을 미치므로 보편적으로 작은 난수로 설정함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/>
                  <a:t>종료 시점 설정</a:t>
                </a:r>
                <a:endParaRPr lang="en-US" altLang="ko-KR" dirty="0"/>
              </a:p>
              <a:p>
                <a:pPr lvl="3"/>
                <a:r>
                  <a:rPr lang="ko-KR" altLang="en-US" dirty="0">
                    <a:latin typeface="Cambria Math" panose="02040503050406030204" pitchFamily="18" charset="0"/>
                  </a:rPr>
                  <a:t>평균 제곱 오차가 어떤 </a:t>
                </a:r>
                <a:r>
                  <a:rPr lang="ko-KR" altLang="en-US" dirty="0" err="1">
                    <a:latin typeface="Cambria Math" panose="02040503050406030204" pitchFamily="18" charset="0"/>
                  </a:rPr>
                  <a:t>임계값보다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작으면 멈춤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/>
                  <a:t>지역 최적 점 탈출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내리막 경사법을 이용하기 때문에 초기값에 따라 지역 최적 점에 빠질 위험이 있음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다중 시작 방법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여러 초기값으로 훈련하여 그중 가장 좋은 성능을 보이는 것을 선택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/>
                  <a:t>적절히 선택해야할 매개 변수가 많아 실험을 통해 설정할 필요가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762" y="1067220"/>
                <a:ext cx="8366709" cy="5214937"/>
              </a:xfrm>
              <a:blipFill>
                <a:blip r:embed="rId3"/>
                <a:stretch>
                  <a:fillRect l="-437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다층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퍼셉트론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(4/4)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04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32255</TotalTime>
  <Words>285</Words>
  <Application>Microsoft Office PowerPoint</Application>
  <PresentationFormat>화면 슬라이드 쇼(4:3)</PresentationFormat>
  <Paragraphs>133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HY견고딕</vt:lpstr>
      <vt:lpstr>HY바다L</vt:lpstr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신경망</vt:lpstr>
      <vt:lpstr>퍼셉트론(1/3)</vt:lpstr>
      <vt:lpstr>퍼셉트론(2/3)</vt:lpstr>
      <vt:lpstr>퍼셉트론(3/3)</vt:lpstr>
      <vt:lpstr>다층 퍼셉트론(1/4)</vt:lpstr>
      <vt:lpstr>다층 퍼셉트론(2/4)</vt:lpstr>
      <vt:lpstr>다층 퍼셉트론(3/4)</vt:lpstr>
      <vt:lpstr>다층 퍼셉트론(4/4)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Windows 사용자</cp:lastModifiedBy>
  <cp:revision>491</cp:revision>
  <cp:lastPrinted>2019-01-16T04:11:32Z</cp:lastPrinted>
  <dcterms:created xsi:type="dcterms:W3CDTF">2014-03-28T01:54:29Z</dcterms:created>
  <dcterms:modified xsi:type="dcterms:W3CDTF">2021-07-07T04:44:15Z</dcterms:modified>
</cp:coreProperties>
</file>