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2"/>
  </p:notesMasterIdLst>
  <p:sldIdLst>
    <p:sldId id="256" r:id="rId2"/>
    <p:sldId id="298" r:id="rId3"/>
    <p:sldId id="264" r:id="rId4"/>
    <p:sldId id="299" r:id="rId5"/>
    <p:sldId id="300" r:id="rId6"/>
    <p:sldId id="301" r:id="rId7"/>
    <p:sldId id="276" r:id="rId8"/>
    <p:sldId id="277" r:id="rId9"/>
    <p:sldId id="295" r:id="rId10"/>
    <p:sldId id="286" r:id="rId11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" initials="K" lastIdx="1" clrIdx="0">
    <p:extLst>
      <p:ext uri="{19B8F6BF-5375-455C-9EA6-DF929625EA0E}">
        <p15:presenceInfo xmlns:p15="http://schemas.microsoft.com/office/powerpoint/2012/main" userId="K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DFD"/>
    <a:srgbClr val="FFFFC5"/>
    <a:srgbClr val="B319B7"/>
    <a:srgbClr val="991EB2"/>
    <a:srgbClr val="C63696"/>
    <a:srgbClr val="B21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4" autoAdjust="0"/>
    <p:restoredTop sz="83702" autoAdjust="0"/>
  </p:normalViewPr>
  <p:slideViewPr>
    <p:cSldViewPr>
      <p:cViewPr varScale="1">
        <p:scale>
          <a:sx n="116" d="100"/>
          <a:sy n="116" d="100"/>
        </p:scale>
        <p:origin x="1746" y="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72" y="54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1" tIns="45865" rIns="91731" bIns="45865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5"/>
          </a:xfrm>
          <a:prstGeom prst="rect">
            <a:avLst/>
          </a:prstGeom>
        </p:spPr>
        <p:txBody>
          <a:bodyPr vert="horz" lIns="91731" tIns="45865" rIns="91731" bIns="45865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4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4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2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3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5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9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2021-07-13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Support Vector Machine(SVM)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/>
              <a:t> Geon-</a:t>
            </a:r>
            <a:r>
              <a:rPr lang="en-US" altLang="ko-KR" dirty="0" err="1"/>
              <a:t>jun</a:t>
            </a:r>
            <a:r>
              <a:rPr lang="en-US" altLang="ko-KR" dirty="0"/>
              <a:t> Yang July 8, 2019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Nonlinear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커널 대치</a:t>
                </a:r>
                <a:r>
                  <a:rPr lang="en-US" altLang="ko-KR" dirty="0"/>
                  <a:t> (</a:t>
                </a:r>
                <a:r>
                  <a:rPr lang="ko-KR" altLang="en-US" dirty="0"/>
                  <a:t>커널 트릭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어떤 수식이 벡터 내적을 포함할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내적을 커널 함수로 대치하여 계산하는 기법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실제 계산은  저 차원 공간에서 커널 함수의 계산으로 이루어짐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고차원 공간에서 작업하는 효과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실제 계산은 저 차원에서 이루어지지만 분류는 선형분류에서 유리한 고 차원에서 수행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꾀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트릭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부려 차원의 저주를 피한 셈</a:t>
                </a:r>
                <a:endParaRPr lang="en-US" altLang="ko-KR" dirty="0"/>
              </a:p>
              <a:p>
                <a:r>
                  <a:rPr lang="en-US" altLang="ko-KR" dirty="0"/>
                  <a:t>SVM</a:t>
                </a:r>
                <a:r>
                  <a:rPr lang="ko-KR" altLang="en-US" dirty="0"/>
                  <a:t>이 사용하는 커널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SVM </a:t>
                </a:r>
                <a:r>
                  <a:rPr lang="ko-KR" altLang="en-US" dirty="0"/>
                  <a:t>사용시 딱히 기준이 없어서 커널을 결정하는 것이 어려움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사용하는 커널에 따라 </a:t>
                </a:r>
                <a:r>
                  <a:rPr lang="en-US" altLang="ko-KR" dirty="0"/>
                  <a:t>feature space</a:t>
                </a:r>
                <a:r>
                  <a:rPr lang="ko-KR" altLang="en-US" dirty="0"/>
                  <a:t>의 특징이 달라지기 대문에 데이터에 맞는 커널을 사용하는 것이 중요함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다항식 커널  </a:t>
                </a:r>
                <a:r>
                  <a:rPr lang="en-US" altLang="ko-KR" dirty="0"/>
                  <a:t>-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en-US" altLang="ko-KR" b="1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/>
                  <a:t>RBF  (Radial Basis Function) </a:t>
                </a:r>
                <a:r>
                  <a:rPr lang="ko-KR" altLang="en-US" dirty="0"/>
                  <a:t>커널 </a:t>
                </a:r>
                <a:r>
                  <a:rPr lang="en-US" altLang="ko-KR" dirty="0"/>
                  <a:t>-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ko-KR" altLang="en-US" dirty="0" err="1"/>
                  <a:t>하이퍼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볼릭</a:t>
                </a:r>
                <a:r>
                  <a:rPr lang="ko-KR" altLang="en-US" dirty="0"/>
                  <a:t> 탄젠트 커널  </a:t>
                </a:r>
                <a:r>
                  <a:rPr lang="en-US" altLang="ko-KR" dirty="0"/>
                  <a:t>-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𝒕𝒂𝒏𝒉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00050" indent="-285750"/>
                <a:r>
                  <a:rPr lang="en-US" altLang="ko-KR" dirty="0"/>
                  <a:t>SVM</a:t>
                </a:r>
                <a:r>
                  <a:rPr lang="ko-KR" altLang="en-US" dirty="0"/>
                  <a:t>의 특성</a:t>
                </a:r>
                <a:endParaRPr lang="en-US" altLang="ko-KR" dirty="0"/>
              </a:p>
              <a:p>
                <a:pPr marL="800100" lvl="1"/>
                <a:r>
                  <a:rPr lang="ko-KR" altLang="en-US" dirty="0"/>
                  <a:t>사용자가 설정해야 하는 매개변수가 적음</a:t>
                </a:r>
                <a:r>
                  <a:rPr lang="en-US" altLang="ko-KR" dirty="0"/>
                  <a:t> (</a:t>
                </a:r>
                <a:r>
                  <a:rPr lang="ko-KR" altLang="en-US" dirty="0"/>
                  <a:t>커널</a:t>
                </a:r>
                <a:r>
                  <a:rPr lang="en-US" altLang="ko-KR" dirty="0"/>
                  <a:t> , C)</a:t>
                </a:r>
              </a:p>
              <a:p>
                <a:pPr marL="800100" lvl="1"/>
                <a:r>
                  <a:rPr lang="ko-KR" altLang="en-US" dirty="0"/>
                  <a:t>다른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모델들에 비해 일반화 능력이 뛰어남</a:t>
                </a:r>
                <a:endParaRPr lang="en-US" altLang="ko-KR" dirty="0"/>
              </a:p>
              <a:p>
                <a:pPr marL="800100" lvl="1"/>
                <a:r>
                  <a:rPr lang="ko-KR" altLang="en-US" dirty="0"/>
                  <a:t>최적의 커널을 자동으로 선택하는 알고리즘은 없음</a:t>
                </a:r>
                <a:endParaRPr lang="en-US" altLang="ko-KR" dirty="0"/>
              </a:p>
              <a:p>
                <a:pPr marL="800100" lvl="1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95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SVM</a:t>
                </a:r>
                <a:r>
                  <a:rPr lang="ko-KR" altLang="en-US" dirty="0"/>
                  <a:t>의 정의 및 특징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결정 경계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 분류를 위한 기준 선을 정의하는 모델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기존 분류기는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오류율을 최소화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가 목표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SVM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마진을 최대화</a:t>
                </a:r>
                <a:r>
                  <a:rPr lang="en-US" altLang="ko-KR" dirty="0"/>
                  <a:t>＇</a:t>
                </a:r>
                <a:r>
                  <a:rPr lang="ko-KR" altLang="en-US" dirty="0"/>
                  <a:t>하여 일반화 능력</a:t>
                </a:r>
                <a:r>
                  <a:rPr lang="en-US" altLang="ko-KR" dirty="0"/>
                  <a:t>(Generalization ability) </a:t>
                </a:r>
                <a:r>
                  <a:rPr lang="ko-KR" altLang="en-US" dirty="0"/>
                  <a:t>극대화하는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분류기의 일반화 능력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②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③ 모두 분류를 정확히 하였음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신경망은 ①에서 시작하여 ②에 도달하면 멈춤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하지만 </a:t>
                </a:r>
                <a:r>
                  <a:rPr lang="en-US" altLang="ko-KR" dirty="0"/>
                  <a:t>SVM </a:t>
                </a:r>
                <a:r>
                  <a:rPr lang="ko-KR" altLang="en-US" dirty="0"/>
                  <a:t>은 마진을 최대화 하여 일반화</a:t>
                </a:r>
                <a:br>
                  <a:rPr lang="en-US" altLang="ko-KR" dirty="0"/>
                </a:br>
                <a:r>
                  <a:rPr lang="ko-KR" altLang="en-US" dirty="0"/>
                  <a:t>능력이 뛰어나고 분류기 품질이 좋음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생각해봐야할 문제</a:t>
                </a: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ko-KR" altLang="en-US" dirty="0">
                    <a:ea typeface="Cambria Math" panose="02040503050406030204" pitchFamily="18" charset="0"/>
                  </a:rPr>
                  <a:t>마진의 수학적 표현 방법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ko-KR" altLang="en-US" dirty="0">
                    <a:ea typeface="Cambria Math" panose="02040503050406030204" pitchFamily="18" charset="0"/>
                  </a:rPr>
                  <a:t>두 </a:t>
                </a:r>
                <a:r>
                  <a:rPr lang="en-US" altLang="ko-KR" dirty="0">
                    <a:ea typeface="Cambria Math" panose="02040503050406030204" pitchFamily="18" charset="0"/>
                  </a:rPr>
                  <a:t>class</a:t>
                </a:r>
                <a:r>
                  <a:rPr lang="ko-KR" altLang="en-US" dirty="0">
                    <a:ea typeface="Cambria Math" panose="02040503050406030204" pitchFamily="18" charset="0"/>
                  </a:rPr>
                  <a:t>를 나누는 </a:t>
                </a:r>
                <a:r>
                  <a:rPr lang="en-US" altLang="ko-KR" dirty="0">
                    <a:ea typeface="Cambria Math" panose="02040503050406030204" pitchFamily="18" charset="0"/>
                  </a:rPr>
                  <a:t>hyperplane (</a:t>
                </a:r>
                <a:r>
                  <a:rPr lang="ko-KR" altLang="en-US" dirty="0">
                    <a:ea typeface="Cambria Math" panose="02040503050406030204" pitchFamily="18" charset="0"/>
                  </a:rPr>
                  <a:t>초 평면</a:t>
                </a:r>
                <a:r>
                  <a:rPr lang="en-US" altLang="ko-KR" dirty="0">
                    <a:ea typeface="Cambria Math" panose="02040503050406030204" pitchFamily="18" charset="0"/>
                  </a:rPr>
                  <a:t>)</a:t>
                </a:r>
                <a:r>
                  <a:rPr lang="ko-KR" altLang="en-US" dirty="0">
                    <a:ea typeface="Cambria Math" panose="02040503050406030204" pitchFamily="18" charset="0"/>
                  </a:rPr>
                  <a:t>은</a:t>
                </a:r>
                <a:br>
                  <a:rPr lang="en-US" altLang="ko-KR" dirty="0">
                    <a:ea typeface="Cambria Math" panose="02040503050406030204" pitchFamily="18" charset="0"/>
                  </a:rPr>
                </a:br>
                <a:r>
                  <a:rPr lang="ko-KR" altLang="en-US" dirty="0">
                    <a:ea typeface="Cambria Math" panose="02040503050406030204" pitchFamily="18" charset="0"/>
                  </a:rPr>
                  <a:t>무한히 많음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ko-KR" altLang="en-US" dirty="0">
                    <a:ea typeface="Cambria Math" panose="02040503050406030204" pitchFamily="18" charset="0"/>
                  </a:rPr>
                  <a:t>가장 좋은 </a:t>
                </a:r>
                <a:r>
                  <a:rPr lang="en-US" altLang="ko-KR" dirty="0">
                    <a:ea typeface="Cambria Math" panose="02040503050406030204" pitchFamily="18" charset="0"/>
                  </a:rPr>
                  <a:t>hyperplane</a:t>
                </a:r>
                <a:r>
                  <a:rPr lang="ko-KR" altLang="en-US" dirty="0">
                    <a:ea typeface="Cambria Math" panose="02040503050406030204" pitchFamily="18" charset="0"/>
                  </a:rPr>
                  <a:t>의 기준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ko-KR" altLang="en-US" dirty="0">
                    <a:ea typeface="Cambria Math" panose="02040503050406030204" pitchFamily="18" charset="0"/>
                  </a:rPr>
                  <a:t>선형으로 나누어지지 않는 경우의 비선형 </a:t>
                </a:r>
                <a:r>
                  <a:rPr lang="en-US" altLang="ko-KR" dirty="0">
                    <a:ea typeface="Cambria Math" panose="02040503050406030204" pitchFamily="18" charset="0"/>
                  </a:rPr>
                  <a:t>SVM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Hyperplane</a:t>
                </a:r>
                <a:r>
                  <a:rPr lang="ko-KR" altLang="en-US" dirty="0">
                    <a:ea typeface="Cambria Math" panose="02040503050406030204" pitchFamily="18" charset="0"/>
                  </a:rPr>
                  <a:t>의 </a:t>
                </a:r>
                <a:r>
                  <a:rPr lang="ko-KR" altLang="en-US" dirty="0" err="1">
                    <a:ea typeface="Cambria Math" panose="02040503050406030204" pitchFamily="18" charset="0"/>
                  </a:rPr>
                  <a:t>일반식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: normal vector of the hyperplane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: bias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F91CFEF-CEA0-4F50-B764-F2E2BCDA972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80" y="2477664"/>
            <a:ext cx="3238057" cy="3306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A3885-93F3-4DBC-9F9C-FFFD3803AC9F}"/>
              </a:ext>
            </a:extLst>
          </p:cNvPr>
          <p:cNvSpPr txBox="1"/>
          <p:nvPr/>
        </p:nvSpPr>
        <p:spPr>
          <a:xfrm>
            <a:off x="6167688" y="564611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타 분류기와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SVM 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4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Linearly Separable Problems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5263" y="944724"/>
                <a:ext cx="8229600" cy="5214937"/>
              </a:xfrm>
            </p:spPr>
            <p:txBody>
              <a:bodyPr/>
              <a:lstStyle/>
              <a:p>
                <a:r>
                  <a:rPr lang="en-US" altLang="ko-KR" dirty="0"/>
                  <a:t>Margin, Support Vector</a:t>
                </a:r>
                <a:r>
                  <a:rPr lang="ko-KR" altLang="en-US" dirty="0"/>
                  <a:t>의 정의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각 클래스에서 가장 가까운 관측치 사이의 거리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Margin</a:t>
                </a:r>
                <a:r>
                  <a:rPr lang="ko-KR" altLang="en-US" dirty="0"/>
                  <a:t>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기울기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표현이 가능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Support vector</a:t>
                </a:r>
                <a:r>
                  <a:rPr lang="ko-KR" altLang="en-US" dirty="0"/>
                  <a:t>란 그림에서 실선위에 존재하는 벡터들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y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값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라벨 값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 +1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또는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-1</a:t>
                </a:r>
              </a:p>
              <a:p>
                <a:pPr lvl="1"/>
                <a:r>
                  <a:rPr lang="en-US" altLang="ko-KR" dirty="0"/>
                  <a:t>Minus-plane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과 </a:t>
                </a:r>
                <a:r>
                  <a:rPr lang="en-US" altLang="ko-KR" dirty="0"/>
                  <a:t>Plus-plane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사이의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ko-KR" altLang="en-US" dirty="0">
                    <a:latin typeface="Cambria Math" panose="02040503050406030204" pitchFamily="18" charset="0"/>
                  </a:rPr>
                  <a:t>거리가 마진임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>
                    <a:latin typeface="Cambria Math" panose="02040503050406030204" pitchFamily="18" charset="0"/>
                  </a:rPr>
                  <a:t>이 마진을 최대화하는  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cs typeface="Arial" panose="020B0604020202020204" pitchFamily="34" charset="0"/>
                  </a:rPr>
                  <a:t>hyperplane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을 찾는 것이 목표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＋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ｗ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dirty="0"/>
                  <a:t>의 유도 과정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pPr lvl="2"/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/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944724"/>
                <a:ext cx="8229600" cy="5214937"/>
              </a:xfrm>
              <a:blipFill>
                <a:blip r:embed="rId3"/>
                <a:stretch>
                  <a:fillRect l="-519" t="-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9C14CA6-D250-47E7-8019-5E1062F552D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18" y="2672916"/>
            <a:ext cx="5088483" cy="3636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B0EA9-B500-4155-9C2D-4CD2B3CEA334}"/>
              </a:ext>
            </a:extLst>
          </p:cNvPr>
          <p:cNvSpPr txBox="1"/>
          <p:nvPr/>
        </p:nvSpPr>
        <p:spPr>
          <a:xfrm>
            <a:off x="7416316" y="3374040"/>
            <a:ext cx="103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2</a:t>
            </a:r>
          </a:p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(+1)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27F96-F2C1-4CE5-9A09-8E07DCF0225E}"/>
              </a:ext>
            </a:extLst>
          </p:cNvPr>
          <p:cNvSpPr txBox="1"/>
          <p:nvPr/>
        </p:nvSpPr>
        <p:spPr>
          <a:xfrm>
            <a:off x="4570063" y="4761148"/>
            <a:ext cx="103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1</a:t>
            </a:r>
          </a:p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(-1)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264525-CA4C-447E-93F2-811DF3925043}"/>
                  </a:ext>
                </a:extLst>
              </p:cNvPr>
              <p:cNvSpPr txBox="1"/>
              <p:nvPr/>
            </p:nvSpPr>
            <p:spPr>
              <a:xfrm>
                <a:off x="5480194" y="2961089"/>
                <a:ext cx="1649184" cy="441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50" dirty="0">
                  <a:ea typeface="Cambria Math" panose="02040503050406030204" pitchFamily="18" charset="0"/>
                </a:endParaRPr>
              </a:p>
              <a:p>
                <a:pPr algn="ctr"/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264525-CA4C-447E-93F2-811DF392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94" y="2961089"/>
                <a:ext cx="1649184" cy="441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101277-AB6C-4CA6-A77B-708DC974A50C}"/>
              </a:ext>
            </a:extLst>
          </p:cNvPr>
          <p:cNvSpPr txBox="1"/>
          <p:nvPr/>
        </p:nvSpPr>
        <p:spPr>
          <a:xfrm>
            <a:off x="6696236" y="2621673"/>
            <a:ext cx="103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Plus-plane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01B0E-6BFC-40B6-9679-DAB9F2ADC1EB}"/>
                  </a:ext>
                </a:extLst>
              </p:cNvPr>
              <p:cNvSpPr txBox="1"/>
              <p:nvPr/>
            </p:nvSpPr>
            <p:spPr>
              <a:xfrm>
                <a:off x="6763008" y="2839623"/>
                <a:ext cx="1649184" cy="441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050" dirty="0">
                  <a:ea typeface="Cambria Math" panose="02040503050406030204" pitchFamily="18" charset="0"/>
                </a:endParaRPr>
              </a:p>
              <a:p>
                <a:pPr algn="ctr"/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01B0E-6BFC-40B6-9679-DAB9F2ADC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08" y="2839623"/>
                <a:ext cx="1649184" cy="441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67A193E-0F13-4DB2-B06A-36CEFB74CB54}"/>
              </a:ext>
            </a:extLst>
          </p:cNvPr>
          <p:cNvSpPr txBox="1"/>
          <p:nvPr/>
        </p:nvSpPr>
        <p:spPr>
          <a:xfrm>
            <a:off x="4808929" y="5490852"/>
            <a:ext cx="123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Minus-plane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2728D1-2A83-41B2-948F-7447EC3E6876}"/>
                  </a:ext>
                </a:extLst>
              </p:cNvPr>
              <p:cNvSpPr txBox="1"/>
              <p:nvPr/>
            </p:nvSpPr>
            <p:spPr>
              <a:xfrm>
                <a:off x="4782101" y="5703222"/>
                <a:ext cx="1649184" cy="441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050" dirty="0">
                  <a:ea typeface="Cambria Math" panose="02040503050406030204" pitchFamily="18" charset="0"/>
                </a:endParaRPr>
              </a:p>
              <a:p>
                <a:pPr algn="ctr"/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2728D1-2A83-41B2-948F-7447EC3E6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01" y="5703222"/>
                <a:ext cx="1649184" cy="4415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CDFBF7D-4491-4FE7-8067-9187BAFF5749}"/>
              </a:ext>
            </a:extLst>
          </p:cNvPr>
          <p:cNvCxnSpPr/>
          <p:nvPr/>
        </p:nvCxnSpPr>
        <p:spPr>
          <a:xfrm flipV="1">
            <a:off x="6840252" y="2986146"/>
            <a:ext cx="289126" cy="195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2D3649D-13E5-4D38-BC57-B34141A3C0AB}"/>
              </a:ext>
            </a:extLst>
          </p:cNvPr>
          <p:cNvCxnSpPr/>
          <p:nvPr/>
        </p:nvCxnSpPr>
        <p:spPr>
          <a:xfrm rot="10800000" flipV="1">
            <a:off x="6084168" y="5703222"/>
            <a:ext cx="305791" cy="102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FEF295-1470-43D4-82CF-05547A2B7665}"/>
                  </a:ext>
                </a:extLst>
              </p:cNvPr>
              <p:cNvSpPr txBox="1"/>
              <p:nvPr/>
            </p:nvSpPr>
            <p:spPr>
              <a:xfrm>
                <a:off x="7214551" y="4030262"/>
                <a:ext cx="1649184" cy="441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050" dirty="0">
                  <a:ea typeface="Cambria Math" panose="02040503050406030204" pitchFamily="18" charset="0"/>
                </a:endParaRPr>
              </a:p>
              <a:p>
                <a:pPr algn="ctr"/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FEF295-1470-43D4-82CF-05547A2B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51" y="4030262"/>
                <a:ext cx="1649184" cy="441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DE013D-8893-45D1-A1CD-A7E6E787C07F}"/>
                  </a:ext>
                </a:extLst>
              </p:cNvPr>
              <p:cNvSpPr txBox="1"/>
              <p:nvPr/>
            </p:nvSpPr>
            <p:spPr>
              <a:xfrm>
                <a:off x="4067944" y="4324886"/>
                <a:ext cx="1649184" cy="441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050" dirty="0">
                  <a:ea typeface="Cambria Math" panose="02040503050406030204" pitchFamily="18" charset="0"/>
                </a:endParaRPr>
              </a:p>
              <a:p>
                <a:pPr algn="ctr"/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DE013D-8893-45D1-A1CD-A7E6E787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324886"/>
                <a:ext cx="1649184" cy="441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A9912610-CB38-4D91-B99A-5D0D697D052A}"/>
              </a:ext>
            </a:extLst>
          </p:cNvPr>
          <p:cNvSpPr/>
          <p:nvPr/>
        </p:nvSpPr>
        <p:spPr>
          <a:xfrm>
            <a:off x="7524584" y="3982278"/>
            <a:ext cx="944840" cy="3601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8AB495-46E2-487C-B2BF-93E6E31D84A7}"/>
              </a:ext>
            </a:extLst>
          </p:cNvPr>
          <p:cNvSpPr/>
          <p:nvPr/>
        </p:nvSpPr>
        <p:spPr>
          <a:xfrm>
            <a:off x="4389304" y="4297216"/>
            <a:ext cx="944840" cy="3601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3A9BA-9797-42EF-B9B6-1AE2505EB218}"/>
              </a:ext>
            </a:extLst>
          </p:cNvPr>
          <p:cNvSpPr txBox="1"/>
          <p:nvPr/>
        </p:nvSpPr>
        <p:spPr>
          <a:xfrm>
            <a:off x="5606692" y="6037497"/>
            <a:ext cx="212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0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F56D7-5D4A-40C7-A901-9A1ECC26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Linearly Separable Problems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FB9206-1D9C-4F22-86A0-6D59F9656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Vector norm</a:t>
                </a:r>
                <a:r>
                  <a:rPr lang="ko-KR" altLang="en-US" dirty="0"/>
                  <a:t>과 마진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norm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𝑴𝒂𝒓𝒈𝒊𝒏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𝒅𝒊𝒔𝒕𝒂𝒏𝒄𝒆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||(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|| 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m:rPr>
                            <m:nor/>
                          </m:rPr>
                          <a:rPr lang="en-US" altLang="ko-KR" dirty="0"/>
                          <m:t>|| 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λ</m:t>
                    </m:r>
                    <m:rad>
                      <m:radPr>
                        <m:degHide m:val="on"/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l-GR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rad>
                  </m:oMath>
                </a14:m>
                <a:r>
                  <a:rPr lang="en-US" altLang="ko-KR" dirty="0"/>
                  <a:t>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rad>
                      </m:den>
                    </m:f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즉 </a:t>
                </a:r>
                <a:r>
                  <a:rPr lang="en-US" altLang="ko-KR" dirty="0"/>
                  <a:t>margin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norm</a:t>
                </a:r>
                <a:r>
                  <a:rPr lang="ko-KR" altLang="en-US" dirty="0"/>
                  <a:t>으로 나눈 값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Margin</a:t>
                </a:r>
                <a:r>
                  <a:rPr lang="ko-KR" altLang="en-US" dirty="0"/>
                  <a:t>의 최대화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𝑴𝒂𝒓𝒈𝒊𝒏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𝒎𝒊𝒏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𝒎𝒊𝒏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51435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FB9206-1D9C-4F22-86A0-6D59F9656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7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Linearly Separable Problems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Original problem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𝒎𝒊𝒏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𝒔𝒖𝒃𝒋𝒆𝒄𝒕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Convex optimization problem</a:t>
                </a:r>
              </a:p>
              <a:p>
                <a:pPr lvl="1"/>
                <a:r>
                  <a:rPr lang="en-US" altLang="ko-KR" dirty="0"/>
                  <a:t>Objective function is quadratic (2</a:t>
                </a:r>
                <a:r>
                  <a:rPr lang="ko-KR" altLang="en-US" dirty="0"/>
                  <a:t>차</a:t>
                </a:r>
                <a:r>
                  <a:rPr lang="en-US" altLang="ko-KR" dirty="0"/>
                  <a:t>) and constraint is linear (1</a:t>
                </a:r>
                <a:r>
                  <a:rPr lang="ko-KR" altLang="en-US" dirty="0"/>
                  <a:t>차</a:t>
                </a:r>
                <a:r>
                  <a:rPr lang="en-US" altLang="ko-KR" dirty="0"/>
                  <a:t>) </a:t>
                </a:r>
              </a:p>
              <a:p>
                <a:pPr lvl="1"/>
                <a:r>
                  <a:rPr lang="en-US" altLang="ko-KR" dirty="0"/>
                  <a:t>Quadratic programming (2</a:t>
                </a:r>
                <a:r>
                  <a:rPr lang="ko-KR" altLang="en-US" dirty="0"/>
                  <a:t>차 계획법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convex optimization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전역최적해 존재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Training data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linearly separable</a:t>
                </a:r>
                <a:r>
                  <a:rPr lang="ko-KR" altLang="en-US" dirty="0"/>
                  <a:t>한 경우에만 해가 존재</a:t>
                </a:r>
                <a:endParaRPr lang="en-US" altLang="ko-KR" dirty="0"/>
              </a:p>
              <a:p>
                <a:r>
                  <a:rPr lang="en-US" altLang="ko-KR" dirty="0" err="1"/>
                  <a:t>Lagrangian</a:t>
                </a:r>
                <a:r>
                  <a:rPr lang="en-US" altLang="ko-KR" dirty="0"/>
                  <a:t> Formulation</a:t>
                </a:r>
              </a:p>
              <a:p>
                <a:pPr lvl="1"/>
                <a:r>
                  <a:rPr lang="en-US" altLang="ko-KR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Lagrangian</a:t>
                </a:r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multiplier</a:t>
                </a:r>
                <a:r>
                  <a:rPr lang="ko-KR" alt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를 이용하여 </a:t>
                </a:r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Original problem</a:t>
                </a:r>
                <a:r>
                  <a:rPr lang="ko-KR" alt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을 </a:t>
                </a:r>
                <a:r>
                  <a:rPr lang="en-US" altLang="ko-KR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Lagrangian</a:t>
                </a:r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primal </a:t>
                </a:r>
                <a:r>
                  <a:rPr lang="ko-KR" alt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문제로 변환</a:t>
                </a:r>
                <a:endPara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n-US" altLang="ko-KR" sz="12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Lagrangian</a:t>
                </a:r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primal </a:t>
                </a:r>
                <a:endPara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𝒔𝒖𝒃𝒋𝒆𝒄𝒕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최소값을 구하려면 미분 값 </a:t>
                </a:r>
                <a:r>
                  <a:rPr lang="en-US" altLang="ko-KR" dirty="0"/>
                  <a:t>= 0 </a:t>
                </a:r>
                <a:r>
                  <a:rPr lang="ko-KR" altLang="en-US" dirty="0"/>
                  <a:t>에서 최소값을 가짐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nary>
                      <m:naryPr>
                        <m:chr m:val="∑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350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388E7D-8498-4F05-AFE7-35C920726BB6}"/>
              </a:ext>
            </a:extLst>
          </p:cNvPr>
          <p:cNvCxnSpPr/>
          <p:nvPr/>
        </p:nvCxnSpPr>
        <p:spPr>
          <a:xfrm>
            <a:off x="2771800" y="5085184"/>
            <a:ext cx="11881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5D2F7F-A14E-4A4B-B6D3-F0A7007396F2}"/>
              </a:ext>
            </a:extLst>
          </p:cNvPr>
          <p:cNvCxnSpPr/>
          <p:nvPr/>
        </p:nvCxnSpPr>
        <p:spPr>
          <a:xfrm>
            <a:off x="2771800" y="5445224"/>
            <a:ext cx="11881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Linearly Separable Problems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/>
                  <a:t>         ①                              ②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①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dirty="0"/>
                  <a:t>에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 대입하여 정리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②에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dirty="0"/>
                  <a:t>값과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/>
                  <a:t>를 이용하여 정리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최종 정리를 하면 다음과 같음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 err="1"/>
                  <a:t>Lagrangian</a:t>
                </a:r>
                <a:r>
                  <a:rPr lang="en-US" altLang="ko-KR" dirty="0"/>
                  <a:t> dual problem</a:t>
                </a:r>
                <a:r>
                  <a:rPr lang="ko-KR" altLang="en-US" dirty="0"/>
                  <a:t>의 최적해가 되기 위한 조건</a:t>
                </a:r>
                <a:br>
                  <a:rPr lang="en-US" altLang="ko-KR" dirty="0"/>
                </a:br>
                <a:r>
                  <a:rPr lang="en-US" altLang="ko-KR" dirty="0"/>
                  <a:t>KKT (</a:t>
                </a:r>
                <a:r>
                  <a:rPr lang="en-US" altLang="ko-KR" dirty="0" err="1"/>
                  <a:t>Karush</a:t>
                </a:r>
                <a:r>
                  <a:rPr lang="en-US" altLang="ko-KR" dirty="0"/>
                  <a:t>-Kuhn-Tucker) conditions :</a:t>
                </a:r>
              </a:p>
              <a:p>
                <a:pPr lvl="2"/>
                <a:r>
                  <a:rPr lang="en-US" altLang="ko-KR" dirty="0"/>
                  <a:t>Stationarity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 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             </m:t>
                    </m:r>
                    <m:nary>
                      <m:naryPr>
                        <m:chr m:val="∑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Primal feasibility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Dual feasibility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Complementary slackness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9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39EF4E13-0FC8-4FF0-9BDC-F614FF7AAA69}"/>
              </a:ext>
            </a:extLst>
          </p:cNvPr>
          <p:cNvSpPr/>
          <p:nvPr/>
        </p:nvSpPr>
        <p:spPr>
          <a:xfrm rot="16200000">
            <a:off x="1511660" y="1327949"/>
            <a:ext cx="252028" cy="612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02274BF1-AE6C-4B93-8AF5-C8EDFC0FD0A8}"/>
              </a:ext>
            </a:extLst>
          </p:cNvPr>
          <p:cNvSpPr/>
          <p:nvPr/>
        </p:nvSpPr>
        <p:spPr>
          <a:xfrm rot="16200000">
            <a:off x="3383868" y="499856"/>
            <a:ext cx="252028" cy="22682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D9EF68-BC2A-4681-9D17-D620A1EA423F}"/>
              </a:ext>
            </a:extLst>
          </p:cNvPr>
          <p:cNvSpPr/>
          <p:nvPr/>
        </p:nvSpPr>
        <p:spPr>
          <a:xfrm>
            <a:off x="5148064" y="1304764"/>
            <a:ext cx="3672408" cy="14396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C44B6-1A07-447C-ADD8-A7F6E32453B3}"/>
                  </a:ext>
                </a:extLst>
              </p:cNvPr>
              <p:cNvSpPr txBox="1"/>
              <p:nvPr/>
            </p:nvSpPr>
            <p:spPr>
              <a:xfrm>
                <a:off x="4249856" y="1458393"/>
                <a:ext cx="4632290" cy="1286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1600" dirty="0"/>
                  <a:t>            </a:t>
                </a:r>
                <a14:m>
                  <m:oMath xmlns:m="http://schemas.openxmlformats.org/officeDocument/2006/math"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16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b="1" dirty="0"/>
              </a:p>
              <a:p>
                <a:pPr lvl="2"/>
                <a:r>
                  <a:rPr lang="en-US" altLang="ko-KR" sz="1600" dirty="0"/>
                  <a:t>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hr m:val="∑"/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dirty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C44B6-1A07-447C-ADD8-A7F6E324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56" y="1458393"/>
                <a:ext cx="4632290" cy="1286058"/>
              </a:xfrm>
              <a:prstGeom prst="rect">
                <a:avLst/>
              </a:prstGeom>
              <a:blipFill>
                <a:blip r:embed="rId4"/>
                <a:stretch>
                  <a:fillRect t="-23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D22A2C-F411-4792-9D31-2C5E2E2C84A6}"/>
              </a:ext>
            </a:extLst>
          </p:cNvPr>
          <p:cNvCxnSpPr/>
          <p:nvPr/>
        </p:nvCxnSpPr>
        <p:spPr>
          <a:xfrm>
            <a:off x="6480212" y="1700808"/>
            <a:ext cx="5400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0D1571-1401-49EF-8320-FFF65BBA6172}"/>
              </a:ext>
            </a:extLst>
          </p:cNvPr>
          <p:cNvCxnSpPr/>
          <p:nvPr/>
        </p:nvCxnSpPr>
        <p:spPr>
          <a:xfrm>
            <a:off x="6493412" y="2384884"/>
            <a:ext cx="5400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FBF7292-0EAD-4B38-B81A-9AAB5109C837}"/>
              </a:ext>
            </a:extLst>
          </p:cNvPr>
          <p:cNvSpPr/>
          <p:nvPr/>
        </p:nvSpPr>
        <p:spPr>
          <a:xfrm>
            <a:off x="3887924" y="4913643"/>
            <a:ext cx="288032" cy="1743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8B7EF48-4F6C-4F63-A34E-2E90F5C38A56}"/>
              </a:ext>
            </a:extLst>
          </p:cNvPr>
          <p:cNvSpPr/>
          <p:nvPr/>
        </p:nvSpPr>
        <p:spPr>
          <a:xfrm>
            <a:off x="6889456" y="4913643"/>
            <a:ext cx="288032" cy="17431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5848D6-B649-4CF9-8C74-0E52D4B239A4}"/>
              </a:ext>
            </a:extLst>
          </p:cNvPr>
          <p:cNvSpPr/>
          <p:nvPr/>
        </p:nvSpPr>
        <p:spPr>
          <a:xfrm>
            <a:off x="4067944" y="5697252"/>
            <a:ext cx="2268252" cy="324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9FD857-484C-4E9B-BB10-8356FEC74AB4}"/>
                  </a:ext>
                </a:extLst>
              </p:cNvPr>
              <p:cNvSpPr txBox="1"/>
              <p:nvPr/>
            </p:nvSpPr>
            <p:spPr>
              <a:xfrm>
                <a:off x="5328085" y="2744451"/>
                <a:ext cx="3362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Lagrangian Primal</a:t>
                </a:r>
                <a:r>
                  <a:rPr lang="ko-KR" alt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을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로</m:t>
                    </m:r>
                  </m:oMath>
                </a14:m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미분한 값</a:t>
                </a:r>
                <a:endPara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9FD857-484C-4E9B-BB10-8356FEC74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85" y="2744451"/>
                <a:ext cx="336215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Linearly Separable Problems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plus-plane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minus-plane(</a:t>
                </a:r>
                <a:r>
                  <a:rPr lang="ko-KR" altLang="en-US" dirty="0"/>
                  <a:t>마진</a:t>
                </a:r>
                <a:r>
                  <a:rPr lang="en-US" altLang="ko-KR" dirty="0"/>
                  <a:t>) 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                                      </a:t>
                </a:r>
                <a:r>
                  <a:rPr lang="ko-KR" altLang="en-US" dirty="0"/>
                  <a:t>위에 있음 </a:t>
                </a:r>
                <a:r>
                  <a:rPr lang="en-US" altLang="ko-KR" dirty="0"/>
                  <a:t>( support vector</a:t>
                </a:r>
                <a:r>
                  <a:rPr lang="ko-KR" altLang="en-US" dirty="0"/>
                  <a:t>에 해당</a:t>
                </a:r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plus-plane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minus-plane(</a:t>
                </a:r>
                <a:r>
                  <a:rPr lang="ko-KR" altLang="en-US" dirty="0"/>
                  <a:t>마진</a:t>
                </a:r>
                <a:r>
                  <a:rPr lang="en-US" altLang="ko-KR" dirty="0"/>
                  <a:t>) 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                                  </a:t>
                </a:r>
                <a:r>
                  <a:rPr lang="ko-KR" altLang="en-US" dirty="0"/>
                  <a:t>위에 있지 않음</a:t>
                </a:r>
                <a:r>
                  <a:rPr lang="en-US" altLang="ko-KR" dirty="0"/>
                  <a:t>, hyperplane </a:t>
                </a:r>
                <a:r>
                  <a:rPr lang="ko-KR" altLang="en-US" dirty="0"/>
                  <a:t>구축에 </a:t>
                </a:r>
                <a:r>
                  <a:rPr lang="ko-KR" altLang="en-US" dirty="0" err="1"/>
                  <a:t>영향없음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Support vector</a:t>
                </a:r>
                <a:r>
                  <a:rPr lang="ko-KR" altLang="en-US" dirty="0"/>
                  <a:t>만을 이용하여 </a:t>
                </a:r>
                <a:r>
                  <a:rPr lang="en-US" altLang="ko-KR" dirty="0"/>
                  <a:t>optimal hyperplane (decision boundary)</a:t>
                </a:r>
                <a:r>
                  <a:rPr lang="ko-KR" altLang="en-US" dirty="0"/>
                  <a:t>을 구할 수 </a:t>
                </a:r>
                <a:br>
                  <a:rPr lang="en-US" altLang="ko-KR" dirty="0"/>
                </a:br>
                <a:r>
                  <a:rPr lang="ko-KR" altLang="en-US" dirty="0"/>
                  <a:t>있음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또한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임의의 </a:t>
                </a:r>
                <a:r>
                  <a:rPr lang="en-US" altLang="ko-KR" dirty="0"/>
                  <a:t>support vector </a:t>
                </a:r>
                <a:r>
                  <a:rPr lang="ko-KR" altLang="en-US" dirty="0"/>
                  <a:t>하나를 이용하여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구할 수 있음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𝒔𝒗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𝒔𝒗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𝒔𝒗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𝒔𝒗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New data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hyperplane </a:t>
                </a:r>
                <a:r>
                  <a:rPr lang="ko-KR" altLang="en-US" dirty="0"/>
                  <a:t>밑에 있음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sup>
                    </m:sSup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Class 1</a:t>
                </a:r>
                <a:r>
                  <a:rPr lang="ko-KR" altLang="en-US" dirty="0"/>
                  <a:t>로 예측 </a:t>
                </a:r>
                <a:r>
                  <a:rPr lang="en-US" altLang="ko-KR" dirty="0"/>
                  <a:t>(minus-plane)</a:t>
                </a:r>
              </a:p>
              <a:p>
                <a:pPr lvl="1"/>
                <a:r>
                  <a:rPr lang="en-US" altLang="ko-KR" dirty="0"/>
                  <a:t>New data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hyperplane </a:t>
                </a:r>
                <a:r>
                  <a:rPr lang="ko-KR" altLang="en-US" dirty="0"/>
                  <a:t>위에 있음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sup>
                    </m:sSup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/>
              </a:p>
              <a:p>
                <a:pPr lvl="2"/>
                <a:r>
                  <a:rPr lang="en-US" altLang="ko-KR" dirty="0"/>
                  <a:t>Class 2</a:t>
                </a:r>
                <a:r>
                  <a:rPr lang="ko-KR" altLang="en-US" dirty="0"/>
                  <a:t>로 예측 </a:t>
                </a:r>
                <a:r>
                  <a:rPr lang="en-US" altLang="ko-KR" dirty="0"/>
                  <a:t>(plus-plane)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939EA0C-4EFF-493A-9A5E-8388A57B1F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82" y="3074367"/>
            <a:ext cx="4302654" cy="3074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8BE7E-8624-40E6-9C74-F2739CAC10CC}"/>
              </a:ext>
            </a:extLst>
          </p:cNvPr>
          <p:cNvSpPr txBox="1"/>
          <p:nvPr/>
        </p:nvSpPr>
        <p:spPr>
          <a:xfrm>
            <a:off x="7435967" y="3506415"/>
            <a:ext cx="858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Plus-plane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78FC3-3F10-47A9-9072-C5790A42FC82}"/>
              </a:ext>
            </a:extLst>
          </p:cNvPr>
          <p:cNvSpPr txBox="1"/>
          <p:nvPr/>
        </p:nvSpPr>
        <p:spPr>
          <a:xfrm>
            <a:off x="4975333" y="4910571"/>
            <a:ext cx="102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Minus-plane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ACE737D-9A51-48BF-9CE8-E49DD88A8307}"/>
              </a:ext>
            </a:extLst>
          </p:cNvPr>
          <p:cNvSpPr/>
          <p:nvPr/>
        </p:nvSpPr>
        <p:spPr>
          <a:xfrm>
            <a:off x="4687301" y="1506550"/>
            <a:ext cx="288032" cy="17437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FC7B111-4E21-4B3E-9C67-C3BC06034985}"/>
              </a:ext>
            </a:extLst>
          </p:cNvPr>
          <p:cNvSpPr/>
          <p:nvPr/>
        </p:nvSpPr>
        <p:spPr>
          <a:xfrm>
            <a:off x="4687301" y="2033068"/>
            <a:ext cx="288032" cy="17437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1E751-4AB4-46F3-94AB-F7C5591B6099}"/>
              </a:ext>
            </a:extLst>
          </p:cNvPr>
          <p:cNvSpPr txBox="1"/>
          <p:nvPr/>
        </p:nvSpPr>
        <p:spPr>
          <a:xfrm>
            <a:off x="5112060" y="5918959"/>
            <a:ext cx="3362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New data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를 분류 하는 방법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7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Linearly Non-separable Problems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Lagrangian Formulation</a:t>
                </a:r>
              </a:p>
              <a:p>
                <a:pPr lvl="1"/>
                <a:r>
                  <a:rPr lang="en-US" altLang="ko-KR" dirty="0"/>
                  <a:t>Original Problem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𝒎𝒊𝒏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latin typeface="Arial Narrow" panose="020B0606020202030204" pitchFamily="34" charset="0"/>
                              </a:rPr>
                              <m:t>ξ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𝒔𝒖𝒃𝒋𝒆𝒄𝒕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latin typeface="Arial Narrow" panose="020B0606020202030204" pitchFamily="34" charset="0"/>
                          </a:rPr>
                          <m:t>ξ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latin typeface="Arial Narrow" panose="020B0606020202030204" pitchFamily="34" charset="0"/>
                          </a:rPr>
                          <m:t>ξ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margin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training error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trade-off</a:t>
                </a:r>
                <a:r>
                  <a:rPr lang="ko-KR" altLang="en-US" dirty="0"/>
                  <a:t>를 결정하는 </a:t>
                </a:r>
                <a:r>
                  <a:rPr lang="en-US" altLang="ko-KR" dirty="0"/>
                  <a:t>parameter</a:t>
                </a:r>
              </a:p>
              <a:p>
                <a:pPr lvl="2"/>
                <a:r>
                  <a:rPr lang="en-US" altLang="ko-KR" dirty="0"/>
                  <a:t>C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: training error</a:t>
                </a:r>
                <a:r>
                  <a:rPr lang="ko-KR" altLang="en-US" dirty="0"/>
                  <a:t>를 많이 허용하지 않음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overfit</a:t>
                </a:r>
              </a:p>
              <a:p>
                <a:pPr lvl="2"/>
                <a:r>
                  <a:rPr lang="en-US" altLang="ko-KR" dirty="0"/>
                  <a:t>C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: training error</a:t>
                </a:r>
                <a:r>
                  <a:rPr lang="ko-KR" altLang="en-US" dirty="0"/>
                  <a:t>를 많이 허용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underfit</a:t>
                </a:r>
              </a:p>
              <a:p>
                <a:pPr lvl="1"/>
                <a:r>
                  <a:rPr lang="en-US" altLang="ko-KR" dirty="0" err="1"/>
                  <a:t>Lagrangian</a:t>
                </a:r>
                <a:r>
                  <a:rPr lang="en-US" altLang="ko-KR" dirty="0"/>
                  <a:t> Primal</a:t>
                </a:r>
                <a:r>
                  <a:rPr lang="ko-KR" altLang="en-US" dirty="0"/>
                  <a:t>로 변환하여 식을 정리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𝒔𝒖𝒃𝒋𝒆𝒄𝒕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KKT condition</a:t>
                </a:r>
                <a:r>
                  <a:rPr lang="ko-KR" altLang="en-US" dirty="0"/>
                  <a:t>으로부터 다음과 </a:t>
                </a:r>
                <a:br>
                  <a:rPr lang="en-US" altLang="ko-KR" dirty="0"/>
                </a:br>
                <a:r>
                  <a:rPr lang="ko-KR" altLang="en-US" dirty="0"/>
                  <a:t>같은 정보를 얻을 수 있음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latin typeface="Arial Narrow" panose="020B0606020202030204" pitchFamily="34" charset="0"/>
                              </a:rPr>
                              <m:t>ξ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latin typeface="Arial Narrow" panose="020B0606020202030204" pitchFamily="34" charset="0"/>
                          </a:rPr>
                          <m:t>ξ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0981E9-F894-4514-AA18-206F97074E98}"/>
              </a:ext>
            </a:extLst>
          </p:cNvPr>
          <p:cNvCxnSpPr/>
          <p:nvPr/>
        </p:nvCxnSpPr>
        <p:spPr>
          <a:xfrm>
            <a:off x="5328084" y="3919474"/>
            <a:ext cx="2484276" cy="18002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54BBEB-1CE9-49B3-B3BA-86F91AE26641}"/>
              </a:ext>
            </a:extLst>
          </p:cNvPr>
          <p:cNvCxnSpPr/>
          <p:nvPr/>
        </p:nvCxnSpPr>
        <p:spPr>
          <a:xfrm>
            <a:off x="5580112" y="3351247"/>
            <a:ext cx="2484276" cy="1800200"/>
          </a:xfrm>
          <a:prstGeom prst="line">
            <a:avLst/>
          </a:prstGeom>
          <a:ln w="95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B9D54D-C154-4A50-B489-215B5F8B3516}"/>
              </a:ext>
            </a:extLst>
          </p:cNvPr>
          <p:cNvCxnSpPr>
            <a:cxnSpLocks/>
          </p:cNvCxnSpPr>
          <p:nvPr/>
        </p:nvCxnSpPr>
        <p:spPr>
          <a:xfrm>
            <a:off x="5076056" y="4392860"/>
            <a:ext cx="1929130" cy="139792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0B6B3E58-4F55-44F3-9C54-DE965128CC81}"/>
              </a:ext>
            </a:extLst>
          </p:cNvPr>
          <p:cNvSpPr/>
          <p:nvPr/>
        </p:nvSpPr>
        <p:spPr>
          <a:xfrm>
            <a:off x="6373377" y="3291325"/>
            <a:ext cx="198022" cy="216024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5B4001-3C18-407A-99C7-FE7F19B4940D}"/>
              </a:ext>
            </a:extLst>
          </p:cNvPr>
          <p:cNvSpPr/>
          <p:nvPr/>
        </p:nvSpPr>
        <p:spPr>
          <a:xfrm>
            <a:off x="6823427" y="3090378"/>
            <a:ext cx="198022" cy="216024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78988D-2760-4990-9367-AB3393BCBFCC}"/>
              </a:ext>
            </a:extLst>
          </p:cNvPr>
          <p:cNvSpPr/>
          <p:nvPr/>
        </p:nvSpPr>
        <p:spPr>
          <a:xfrm>
            <a:off x="7222027" y="3477227"/>
            <a:ext cx="198022" cy="216024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6DB750-0DC8-4152-AFB7-45E85B84C96B}"/>
              </a:ext>
            </a:extLst>
          </p:cNvPr>
          <p:cNvSpPr/>
          <p:nvPr/>
        </p:nvSpPr>
        <p:spPr>
          <a:xfrm>
            <a:off x="7007359" y="4329100"/>
            <a:ext cx="198022" cy="216024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D23E9B-1BE8-467E-9970-931629E232EE}"/>
              </a:ext>
            </a:extLst>
          </p:cNvPr>
          <p:cNvSpPr/>
          <p:nvPr/>
        </p:nvSpPr>
        <p:spPr>
          <a:xfrm>
            <a:off x="5765772" y="3940143"/>
            <a:ext cx="198022" cy="216024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83089A-1461-47FB-AD67-9B71DBF2785A}"/>
              </a:ext>
            </a:extLst>
          </p:cNvPr>
          <p:cNvSpPr/>
          <p:nvPr/>
        </p:nvSpPr>
        <p:spPr>
          <a:xfrm>
            <a:off x="5086762" y="5357494"/>
            <a:ext cx="198022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31DAE7-7981-4569-A3E3-A26680DFE8D9}"/>
              </a:ext>
            </a:extLst>
          </p:cNvPr>
          <p:cNvSpPr/>
          <p:nvPr/>
        </p:nvSpPr>
        <p:spPr>
          <a:xfrm>
            <a:off x="5696802" y="4819574"/>
            <a:ext cx="198022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AFBC876-CEDD-4A2B-B277-48E6727424F3}"/>
              </a:ext>
            </a:extLst>
          </p:cNvPr>
          <p:cNvSpPr/>
          <p:nvPr/>
        </p:nvSpPr>
        <p:spPr>
          <a:xfrm>
            <a:off x="5832321" y="5503650"/>
            <a:ext cx="198022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B58B375-ED31-4CF8-98B3-B39B597D5541}"/>
              </a:ext>
            </a:extLst>
          </p:cNvPr>
          <p:cNvSpPr/>
          <p:nvPr/>
        </p:nvSpPr>
        <p:spPr>
          <a:xfrm>
            <a:off x="5093388" y="4819574"/>
            <a:ext cx="198022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E72A74-AFC4-476F-ABB1-411ED41E5793}"/>
              </a:ext>
            </a:extLst>
          </p:cNvPr>
          <p:cNvSpPr/>
          <p:nvPr/>
        </p:nvSpPr>
        <p:spPr>
          <a:xfrm>
            <a:off x="6531278" y="4284848"/>
            <a:ext cx="198022" cy="21602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46B411-67E6-40E6-B8AD-B227A2E9C5A2}"/>
              </a:ext>
            </a:extLst>
          </p:cNvPr>
          <p:cNvCxnSpPr>
            <a:stCxn id="12" idx="7"/>
          </p:cNvCxnSpPr>
          <p:nvPr/>
        </p:nvCxnSpPr>
        <p:spPr>
          <a:xfrm flipV="1">
            <a:off x="5934794" y="3717319"/>
            <a:ext cx="201562" cy="254460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0B6BCB-CA31-4B89-956F-1C31FE4E37E8}"/>
              </a:ext>
            </a:extLst>
          </p:cNvPr>
          <p:cNvCxnSpPr>
            <a:cxnSpLocks/>
          </p:cNvCxnSpPr>
          <p:nvPr/>
        </p:nvCxnSpPr>
        <p:spPr>
          <a:xfrm flipV="1">
            <a:off x="6113392" y="4483105"/>
            <a:ext cx="456830" cy="615413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F30E9F-2D69-4B74-A754-F89C69E7DD5A}"/>
                  </a:ext>
                </a:extLst>
              </p:cNvPr>
              <p:cNvSpPr txBox="1"/>
              <p:nvPr/>
            </p:nvSpPr>
            <p:spPr>
              <a:xfrm>
                <a:off x="5798994" y="3624806"/>
                <a:ext cx="2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200" dirty="0">
                              <a:latin typeface="Arial Narrow" panose="020B0606020202030204" pitchFamily="34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n-US" altLang="ko-KR" sz="1200" dirty="0"/>
                            <m:t> 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F30E9F-2D69-4B74-A754-F89C69E7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94" y="3624806"/>
                <a:ext cx="295328" cy="276999"/>
              </a:xfrm>
              <a:prstGeom prst="rect">
                <a:avLst/>
              </a:prstGeom>
              <a:blipFill>
                <a:blip r:embed="rId3"/>
                <a:stretch>
                  <a:fillRect l="-6122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773CD-4AE0-4F7D-A9EC-64C62D3592EA}"/>
                  </a:ext>
                </a:extLst>
              </p:cNvPr>
              <p:cNvSpPr txBox="1"/>
              <p:nvPr/>
            </p:nvSpPr>
            <p:spPr>
              <a:xfrm>
                <a:off x="6308675" y="4758599"/>
                <a:ext cx="2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200" dirty="0">
                              <a:latin typeface="Arial Narrow" panose="020B0606020202030204" pitchFamily="34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n-US" altLang="ko-KR" sz="1200" dirty="0"/>
                            <m:t> 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773CD-4AE0-4F7D-A9EC-64C62D35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75" y="4758599"/>
                <a:ext cx="295328" cy="276999"/>
              </a:xfrm>
              <a:prstGeom prst="rect">
                <a:avLst/>
              </a:prstGeom>
              <a:blipFill>
                <a:blip r:embed="rId4"/>
                <a:stretch>
                  <a:fillRect l="-625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CBEA1A-E3B9-4417-8265-F8352CC7DBFC}"/>
                  </a:ext>
                </a:extLst>
              </p:cNvPr>
              <p:cNvSpPr txBox="1"/>
              <p:nvPr/>
            </p:nvSpPr>
            <p:spPr>
              <a:xfrm>
                <a:off x="7088124" y="5689767"/>
                <a:ext cx="1649184" cy="441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050" dirty="0">
                  <a:ea typeface="Cambria Math" panose="02040503050406030204" pitchFamily="18" charset="0"/>
                </a:endParaRPr>
              </a:p>
              <a:p>
                <a:pPr algn="ctr"/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CBEA1A-E3B9-4417-8265-F8352CC7D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24" y="5689767"/>
                <a:ext cx="1649184" cy="441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E987900-994F-4252-BD52-55D006294C24}"/>
              </a:ext>
            </a:extLst>
          </p:cNvPr>
          <p:cNvSpPr txBox="1"/>
          <p:nvPr/>
        </p:nvSpPr>
        <p:spPr>
          <a:xfrm>
            <a:off x="4889146" y="5869737"/>
            <a:ext cx="3362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Linearly Non-separable Problems</a:t>
            </a:r>
          </a:p>
        </p:txBody>
      </p:sp>
    </p:spTree>
    <p:extLst>
      <p:ext uri="{BB962C8B-B14F-4D97-AF65-F5344CB8AC3E}">
        <p14:creationId xmlns:p14="http://schemas.microsoft.com/office/powerpoint/2010/main" val="61050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Nonlinear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Mapping Original Space to  Kernel Space</a:t>
                </a:r>
              </a:p>
              <a:p>
                <a:pPr lvl="1"/>
                <a:r>
                  <a:rPr lang="en-US" altLang="ko-KR" dirty="0"/>
                  <a:t>SVM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original space</a:t>
                </a:r>
                <a:r>
                  <a:rPr lang="ko-KR" altLang="en-US" dirty="0"/>
                  <a:t>가 아닌 </a:t>
                </a:r>
                <a:r>
                  <a:rPr lang="en-US" altLang="ko-KR" dirty="0"/>
                  <a:t>feature space</a:t>
                </a:r>
                <a:r>
                  <a:rPr lang="ko-KR" altLang="en-US" dirty="0"/>
                  <a:t>에서 학습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기본적 원리는 원래특징 공간에서는 선형 분리가 불가능하나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더 높은 공간으로 매핑하여 선형 분리가 가능하게 함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dirty="0"/>
                      <m:t>Φ</m:t>
                    </m:r>
                    <m:r>
                      <m:rPr>
                        <m:nor/>
                      </m:rPr>
                      <a:rPr lang="en-US" altLang="ko-KR" b="0" i="0" dirty="0" smtClean="0"/>
                      <m:t> : </m:t>
                    </m:r>
                    <m:r>
                      <m:rPr>
                        <m:nor/>
                      </m:rPr>
                      <a:rPr lang="en-US" altLang="ko-KR" b="1" i="0" dirty="0" smtClean="0"/>
                      <m:t>x</m:t>
                    </m:r>
                    <m:r>
                      <m:rPr>
                        <m:nor/>
                      </m:rPr>
                      <a:rPr lang="en-US" altLang="ko-KR" b="1" i="0" dirty="0" smtClean="0"/>
                      <m:t>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dirty="0"/>
                      <m:t>Φ</m:t>
                    </m:r>
                    <m:r>
                      <m:rPr>
                        <m:nor/>
                      </m:rPr>
                      <a:rPr lang="en-US" altLang="ko-KR" b="0" i="0" dirty="0" smtClean="0"/>
                      <m:t>(</m:t>
                    </m:r>
                    <m:r>
                      <m:rPr>
                        <m:nor/>
                      </m:rPr>
                      <a:rPr lang="en-US" altLang="ko-KR" b="0" i="0" dirty="0" smtClean="0"/>
                      <m:t>x</m:t>
                    </m:r>
                    <m:r>
                      <m:rPr>
                        <m:nor/>
                      </m:rPr>
                      <a:rPr lang="en-US" altLang="ko-KR" b="0" i="0" dirty="0" smtClean="0"/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Ex) </a:t>
                </a:r>
                <a:r>
                  <a:rPr lang="el-GR" altLang="ko-KR" b="0" dirty="0"/>
                  <a:t>Φ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                 2D                         5D</a:t>
                </a:r>
              </a:p>
              <a:p>
                <a:pPr marL="800100" lvl="1"/>
                <a:r>
                  <a:rPr lang="ko-KR" altLang="en-US" dirty="0"/>
                  <a:t>고차원 </a:t>
                </a:r>
                <a:r>
                  <a:rPr lang="en-US" altLang="ko-KR" dirty="0"/>
                  <a:t>feature space</a:t>
                </a:r>
                <a:r>
                  <a:rPr lang="ko-KR" altLang="en-US" dirty="0"/>
                  <a:t>에서는 관측치 분류가 더 쉬울 수 있음</a:t>
                </a:r>
                <a:endParaRPr lang="en-US" altLang="ko-KR" dirty="0"/>
              </a:p>
              <a:p>
                <a:pPr marL="800100" lvl="1"/>
                <a:r>
                  <a:rPr lang="en-US" altLang="ko-KR" dirty="0" err="1"/>
                  <a:t>Lagrangian</a:t>
                </a:r>
                <a:r>
                  <a:rPr lang="en-US" altLang="ko-KR" dirty="0"/>
                  <a:t> dual formulation</a:t>
                </a:r>
              </a:p>
              <a:p>
                <a:pPr marL="1200150"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altLang="ko-KR" b="0" dirty="0"/>
                                  <m:t>Φ</m:t>
                                </m:r>
                                <m:r>
                                  <a:rPr lang="en-US" altLang="ko-KR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altLang="ko-KR" b="0" dirty="0"/>
                          <m:t>Φ</m:t>
                        </m:r>
                        <m:d>
                          <m:d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marL="1200150"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n-US" altLang="ko-KR" b="1" dirty="0"/>
              </a:p>
              <a:p>
                <a:pPr marL="800100" lvl="1"/>
                <a:r>
                  <a:rPr lang="ko-KR" altLang="en-US" dirty="0"/>
                  <a:t>커널 함수의 성질을 이용해 다음과 같이 변경가능</a:t>
                </a:r>
                <a:endParaRPr lang="en-US" altLang="ko-KR" dirty="0"/>
              </a:p>
              <a:p>
                <a:pPr marL="1200150"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1200150" lvl="2"/>
                <a:r>
                  <a:rPr lang="ko-KR" altLang="en-US" dirty="0"/>
                  <a:t>위와 같이 변경이 가능한 이유는 특징벡터가 혼자 </a:t>
                </a:r>
                <a:br>
                  <a:rPr lang="en-US" altLang="ko-KR" dirty="0"/>
                </a:br>
                <a:r>
                  <a:rPr lang="ko-KR" altLang="en-US" dirty="0"/>
                  <a:t>등장하지 않고 다른 특징 벡터와의 내적으로 </a:t>
                </a:r>
                <a:br>
                  <a:rPr lang="en-US" altLang="ko-KR" dirty="0"/>
                </a:br>
                <a:r>
                  <a:rPr lang="ko-KR" altLang="en-US" dirty="0"/>
                  <a:t>나타나기 때문임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182145F-98E3-4E0E-8138-CB5719740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4" b="9399"/>
          <a:stretch/>
        </p:blipFill>
        <p:spPr>
          <a:xfrm>
            <a:off x="5760132" y="3501009"/>
            <a:ext cx="2930105" cy="23762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B600D7-3871-4ED6-BF8A-B6351AAA18C4}"/>
              </a:ext>
            </a:extLst>
          </p:cNvPr>
          <p:cNvSpPr/>
          <p:nvPr/>
        </p:nvSpPr>
        <p:spPr>
          <a:xfrm>
            <a:off x="4103948" y="3659360"/>
            <a:ext cx="1044116" cy="345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8DB12-41D4-4A0D-89B4-D917C1E956FE}"/>
              </a:ext>
            </a:extLst>
          </p:cNvPr>
          <p:cNvSpPr txBox="1"/>
          <p:nvPr/>
        </p:nvSpPr>
        <p:spPr>
          <a:xfrm>
            <a:off x="5486400" y="5877273"/>
            <a:ext cx="3362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커널 트릭을 활용한 고차원에서의 선형분리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08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29532</TotalTime>
  <Words>1187</Words>
  <Application>Microsoft Office PowerPoint</Application>
  <PresentationFormat>화면 슬라이드 쇼(4:3)</PresentationFormat>
  <Paragraphs>196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Monotype Sorts</vt:lpstr>
      <vt:lpstr>굴림</vt:lpstr>
      <vt:lpstr>맑은 고딕</vt:lpstr>
      <vt:lpstr>Arial</vt:lpstr>
      <vt:lpstr>Arial Black</vt:lpstr>
      <vt:lpstr>Arial Narrow</vt:lpstr>
      <vt:lpstr>Cambria Math</vt:lpstr>
      <vt:lpstr>Times New Roman</vt:lpstr>
      <vt:lpstr>Wingdings</vt:lpstr>
      <vt:lpstr>Template_CVPR_office2007_by_MS</vt:lpstr>
      <vt:lpstr>Support Vector Machine(SVM)</vt:lpstr>
      <vt:lpstr>Introduction</vt:lpstr>
      <vt:lpstr>Linearly Separable Problems</vt:lpstr>
      <vt:lpstr>Linearly Separable Problems</vt:lpstr>
      <vt:lpstr>Linearly Separable Problems</vt:lpstr>
      <vt:lpstr>Linearly Separable Problems</vt:lpstr>
      <vt:lpstr>Linearly Separable Problems</vt:lpstr>
      <vt:lpstr>Linearly Non-separable Problems</vt:lpstr>
      <vt:lpstr>Nonlinear Classification</vt:lpstr>
      <vt:lpstr>Nonlinear Classification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우 태진</cp:lastModifiedBy>
  <cp:revision>448</cp:revision>
  <cp:lastPrinted>2019-01-09T04:55:21Z</cp:lastPrinted>
  <dcterms:created xsi:type="dcterms:W3CDTF">2014-03-28T01:54:29Z</dcterms:created>
  <dcterms:modified xsi:type="dcterms:W3CDTF">2021-07-13T04:46:51Z</dcterms:modified>
</cp:coreProperties>
</file>