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34"/>
  </p:notesMasterIdLst>
  <p:handoutMasterIdLst>
    <p:handoutMasterId r:id="rId35"/>
  </p:handoutMasterIdLst>
  <p:sldIdLst>
    <p:sldId id="1332" r:id="rId5"/>
    <p:sldId id="1339" r:id="rId6"/>
    <p:sldId id="1334" r:id="rId7"/>
    <p:sldId id="1340" r:id="rId8"/>
    <p:sldId id="1337" r:id="rId9"/>
    <p:sldId id="1341" r:id="rId10"/>
    <p:sldId id="1333" r:id="rId11"/>
    <p:sldId id="1342" r:id="rId12"/>
    <p:sldId id="1343" r:id="rId13"/>
    <p:sldId id="1318" r:id="rId14"/>
    <p:sldId id="1348" r:id="rId15"/>
    <p:sldId id="1320" r:id="rId16"/>
    <p:sldId id="1330" r:id="rId17"/>
    <p:sldId id="1322" r:id="rId18"/>
    <p:sldId id="1347" r:id="rId19"/>
    <p:sldId id="1355" r:id="rId20"/>
    <p:sldId id="1353" r:id="rId21"/>
    <p:sldId id="1354" r:id="rId22"/>
    <p:sldId id="1357" r:id="rId23"/>
    <p:sldId id="1344" r:id="rId24"/>
    <p:sldId id="1351" r:id="rId25"/>
    <p:sldId id="1350" r:id="rId26"/>
    <p:sldId id="1345" r:id="rId27"/>
    <p:sldId id="1346" r:id="rId28"/>
    <p:sldId id="1352" r:id="rId29"/>
    <p:sldId id="1323" r:id="rId30"/>
    <p:sldId id="1324" r:id="rId31"/>
    <p:sldId id="1325" r:id="rId32"/>
    <p:sldId id="1326" r:id="rId3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T Color Template" id="{A073DAE3-B461-442F-A3D3-6642BD875E45}">
          <p14:sldIdLst>
            <p14:sldId id="1332"/>
            <p14:sldId id="1339"/>
            <p14:sldId id="1334"/>
            <p14:sldId id="1340"/>
            <p14:sldId id="1337"/>
            <p14:sldId id="1341"/>
            <p14:sldId id="1333"/>
            <p14:sldId id="1342"/>
            <p14:sldId id="1343"/>
            <p14:sldId id="1318"/>
            <p14:sldId id="1348"/>
            <p14:sldId id="1320"/>
            <p14:sldId id="1330"/>
            <p14:sldId id="1322"/>
            <p14:sldId id="1347"/>
            <p14:sldId id="1355"/>
            <p14:sldId id="1353"/>
            <p14:sldId id="1354"/>
            <p14:sldId id="1357"/>
            <p14:sldId id="1344"/>
            <p14:sldId id="1351"/>
            <p14:sldId id="1350"/>
            <p14:sldId id="1345"/>
            <p14:sldId id="1346"/>
            <p14:sldId id="1352"/>
            <p14:sldId id="1323"/>
            <p14:sldId id="1324"/>
            <p14:sldId id="1325"/>
            <p14:sldId id="1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6D65"/>
    <a:srgbClr val="517E74"/>
    <a:srgbClr val="534E49"/>
    <a:srgbClr val="004B50"/>
    <a:srgbClr val="008272"/>
    <a:srgbClr val="FFFFFF"/>
    <a:srgbClr val="5D005D"/>
    <a:srgbClr val="004B1C"/>
    <a:srgbClr val="002050"/>
    <a:srgbClr val="D83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85" autoAdjust="0"/>
    <p:restoredTop sz="96215" autoAdjust="0"/>
  </p:normalViewPr>
  <p:slideViewPr>
    <p:cSldViewPr snapToGrid="0">
      <p:cViewPr varScale="1">
        <p:scale>
          <a:sx n="172" d="100"/>
          <a:sy n="172" d="100"/>
        </p:scale>
        <p:origin x="232" y="2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036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9/28/15 1:26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9/28/15 1:26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9/28/15 1:26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44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9/28/15 7:04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10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9/28/15 1:45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90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9/28/15 5:17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8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9/28/15 4:58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0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9/28/15 1:45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05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9/28/15 1:45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38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9/28/15 5:20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8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3A5C127-CB05-47B6-8D1E-7BC74A68F508}" type="datetime8">
              <a:rPr lang="en-US" smtClean="0"/>
              <a:t>9/28/15 1:26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6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9/28/15 1:26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5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AF79BC0-7BC2-4444-8D01-A1A1A5DBD253}" type="datetime8">
              <a:rPr lang="en-US" smtClean="0">
                <a:solidFill>
                  <a:prstClr val="black"/>
                </a:solidFill>
              </a:rPr>
              <a:t>9/28/15 1:26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9/28/15 4:22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31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9/28/15 1:26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9/28/15 1:26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1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53B9473-204C-4147-A2E0-C3E143278840}" type="datetime8">
              <a:rPr lang="en-US" smtClean="0"/>
              <a:t>9/28/15 1:26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64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9/28/15 1:26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0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9/28/15 2:21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32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9/28/15 5:40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51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9/28/15 6:13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5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9/28/15 5:40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004700" cy="699452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0"/>
            <a:ext cx="3292189" cy="6994525"/>
          </a:xfrm>
          <a:prstGeom prst="rect">
            <a:avLst/>
          </a:prstGeom>
          <a:gradFill>
            <a:gsLst>
              <a:gs pos="85366">
                <a:schemeClr val="bg1">
                  <a:alpha val="0"/>
                </a:schemeClr>
              </a:gs>
              <a:gs pos="50000">
                <a:schemeClr val="bg1">
                  <a:alpha val="2200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25663"/>
            <a:ext cx="6400800" cy="356616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25677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1616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57"/>
            <a:ext cx="6402388" cy="173736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61616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Title</a:t>
            </a:r>
          </a:p>
          <a:p>
            <a:r>
              <a:rPr lang="en-US" dirty="0" smtClean="0"/>
              <a:t>Microsoft 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black">
          <a:xfrm>
            <a:off x="457200" y="477776"/>
            <a:ext cx="1646238" cy="353427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443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64007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85366">
                      <a:schemeClr val="bg1"/>
                    </a:gs>
                    <a:gs pos="5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64007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5366">
                      <a:schemeClr val="bg1"/>
                    </a:gs>
                    <a:gs pos="5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Title</a:t>
            </a:r>
          </a:p>
          <a:p>
            <a:r>
              <a:rPr lang="en-US" dirty="0" smtClean="0"/>
              <a:t>Microsoft IT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589" y="488164"/>
            <a:ext cx="1645920" cy="3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8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16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64007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4643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64007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4643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Title</a:t>
            </a:r>
          </a:p>
          <a:p>
            <a:r>
              <a:rPr lang="en-US" dirty="0" smtClean="0"/>
              <a:t>Microsoft IT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black">
          <a:xfrm>
            <a:off x="457200" y="477776"/>
            <a:ext cx="1646238" cy="353427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628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6089" cy="699452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1" y="-1"/>
            <a:ext cx="5395285" cy="6994525"/>
          </a:xfrm>
          <a:prstGeom prst="rect">
            <a:avLst/>
          </a:prstGeom>
          <a:gradFill>
            <a:gsLst>
              <a:gs pos="15854">
                <a:srgbClr val="476D65">
                  <a:alpha val="38000"/>
                </a:srgbClr>
              </a:gs>
              <a:gs pos="77000">
                <a:srgbClr val="476D65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25663"/>
            <a:ext cx="6400800" cy="3566160"/>
          </a:xfrm>
          <a:prstGeom prst="rect">
            <a:avLst/>
          </a:prstGeom>
          <a:solidFill>
            <a:schemeClr val="bg2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25677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1616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57"/>
            <a:ext cx="6402388" cy="1737360"/>
          </a:xfrm>
        </p:spPr>
        <p:txBody>
          <a:bodyPr tIns="109728" bIns="109728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>
                <a:gradFill>
                  <a:gsLst>
                    <a:gs pos="61616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Title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Microsoft IT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black">
          <a:xfrm>
            <a:off x="457200" y="477776"/>
            <a:ext cx="1646238" cy="353427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3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58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" t="37191" r="25922" b="491"/>
          <a:stretch/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25663"/>
            <a:ext cx="7315200" cy="36591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7313297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5000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Microsoft IT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7315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250">
                      <a:schemeClr val="tx1"/>
                    </a:gs>
                    <a:gs pos="7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grpSp>
        <p:nvGrpSpPr>
          <p:cNvPr id="14" name="Group 13"/>
          <p:cNvGrpSpPr>
            <a:grpSpLocks noChangeAspect="1"/>
          </p:cNvGrpSpPr>
          <p:nvPr userDrawn="1"/>
        </p:nvGrpSpPr>
        <p:grpSpPr bwMode="black">
          <a:xfrm>
            <a:off x="457200" y="477776"/>
            <a:ext cx="1646238" cy="353427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925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6476" cy="699452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6401051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6071">
                      <a:schemeClr val="tx1"/>
                    </a:gs>
                    <a:gs pos="3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2" name="Right Triangle 11"/>
          <p:cNvSpPr/>
          <p:nvPr userDrawn="1"/>
        </p:nvSpPr>
        <p:spPr bwMode="auto">
          <a:xfrm>
            <a:off x="0" y="4648200"/>
            <a:ext cx="5981700" cy="2346325"/>
          </a:xfrm>
          <a:prstGeom prst="rtTriangle">
            <a:avLst/>
          </a:prstGeom>
          <a:gradFill>
            <a:gsLst>
              <a:gs pos="12000">
                <a:schemeClr val="tx1">
                  <a:lumMod val="50000"/>
                  <a:alpha val="60000"/>
                </a:schemeClr>
              </a:gs>
              <a:gs pos="45000">
                <a:schemeClr val="tx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spc="0" baseline="0">
                <a:gradFill>
                  <a:gsLst>
                    <a:gs pos="75000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Title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Microsoft IT</a:t>
            </a:r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black">
          <a:xfrm>
            <a:off x="457200" y="477776"/>
            <a:ext cx="1646238" cy="353427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744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73151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Title</a:t>
            </a:r>
          </a:p>
          <a:p>
            <a:r>
              <a:rPr lang="en-US" dirty="0" smtClean="0"/>
              <a:t>Microsoft IT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black">
          <a:xfrm>
            <a:off x="457200" y="477776"/>
            <a:ext cx="1646238" cy="353427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71" r:id="rId3"/>
    <p:sldLayoutId id="2147484272" r:id="rId4"/>
    <p:sldLayoutId id="2147484273" r:id="rId5"/>
    <p:sldLayoutId id="2147484274" r:id="rId6"/>
    <p:sldLayoutId id="2147484236" r:id="rId7"/>
    <p:sldLayoutId id="2147484240" r:id="rId8"/>
    <p:sldLayoutId id="2147484241" r:id="rId9"/>
    <p:sldLayoutId id="2147484244" r:id="rId10"/>
    <p:sldLayoutId id="2147484245" r:id="rId11"/>
    <p:sldLayoutId id="2147484247" r:id="rId12"/>
    <p:sldLayoutId id="2147484249" r:id="rId13"/>
    <p:sldLayoutId id="2147484250" r:id="rId14"/>
    <p:sldLayoutId id="2147484264" r:id="rId15"/>
    <p:sldLayoutId id="2147484251" r:id="rId16"/>
    <p:sldLayoutId id="2147484252" r:id="rId17"/>
    <p:sldLayoutId id="2147484253" r:id="rId18"/>
    <p:sldLayoutId id="2147484254" r:id="rId19"/>
    <p:sldLayoutId id="2147484256" r:id="rId20"/>
    <p:sldLayoutId id="2147484257" r:id="rId21"/>
    <p:sldLayoutId id="2147484258" r:id="rId22"/>
    <p:sldLayoutId id="2147484259" r:id="rId23"/>
    <p:sldLayoutId id="2147484268" r:id="rId24"/>
    <p:sldLayoutId id="2147484260" r:id="rId25"/>
    <p:sldLayoutId id="2147484261" r:id="rId26"/>
    <p:sldLayoutId id="2147484263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microsoft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com/" TargetMode="External"/><Relationship Id="rId4" Type="http://schemas.openxmlformats.org/officeDocument/2006/relationships/hyperlink" Target="https://github.com/" TargetMode="External"/><Relationship Id="rId5" Type="http://schemas.openxmlformats.org/officeDocument/2006/relationships/hyperlink" Target="https://github.com/azure/azure-content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en-US" dirty="0" smtClean="0"/>
              <a:t>Presentation title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 bwMode="black"/>
        <p:txBody>
          <a:bodyPr/>
          <a:lstStyle/>
          <a:p>
            <a:r>
              <a:rPr lang="en-US" dirty="0" smtClean="0"/>
              <a:t>Speaker name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Microsoft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Preferred text layout (no bullets)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Main topic 1: size 40pt</a:t>
            </a:r>
          </a:p>
          <a:p>
            <a:pPr lvl="1"/>
            <a:r>
              <a:rPr lang="en-US" dirty="0" smtClean="0"/>
              <a:t>Size 20pt for the subtopics</a:t>
            </a:r>
          </a:p>
          <a:p>
            <a:pPr lvl="1"/>
            <a:r>
              <a:rPr lang="en-US" dirty="0" smtClean="0"/>
              <a:t>Size 20pt for the subtopics</a:t>
            </a:r>
          </a:p>
          <a:p>
            <a:r>
              <a:rPr lang="en-US" dirty="0" smtClean="0"/>
              <a:t>Main topic 2: size 40pt</a:t>
            </a:r>
          </a:p>
          <a:p>
            <a:pPr lvl="1"/>
            <a:r>
              <a:rPr lang="en-US" dirty="0" smtClean="0"/>
              <a:t>Size 20pt for the subtopics</a:t>
            </a:r>
          </a:p>
          <a:p>
            <a:pPr lvl="1"/>
            <a:r>
              <a:rPr lang="en-US" dirty="0" smtClean="0"/>
              <a:t>Size 20pt for the subtopics</a:t>
            </a:r>
          </a:p>
          <a:p>
            <a:r>
              <a:rPr lang="en-US" dirty="0" smtClean="0"/>
              <a:t>Main topic 3: size 40pt</a:t>
            </a:r>
          </a:p>
          <a:p>
            <a:pPr lvl="1"/>
            <a:r>
              <a:rPr lang="en-US" dirty="0" smtClean="0"/>
              <a:t>Size 20pt for the subtopics</a:t>
            </a:r>
          </a:p>
          <a:p>
            <a:pPr lvl="1"/>
            <a:r>
              <a:rPr lang="en-US" dirty="0" smtClean="0"/>
              <a:t>Size 20pt for the subtopics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I’m going today…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492990"/>
          </a:xfrm>
        </p:spPr>
        <p:txBody>
          <a:bodyPr/>
          <a:lstStyle/>
          <a:p>
            <a:pPr lvl="1"/>
            <a:r>
              <a:rPr lang="en-US" dirty="0"/>
              <a:t>2:00pm-2:45pm </a:t>
            </a:r>
            <a:r>
              <a:rPr lang="en-US" b="1" u="sng" dirty="0" err="1" smtClean="0"/>
              <a:t>DocOps</a:t>
            </a:r>
            <a:r>
              <a:rPr lang="en-US" b="1" u="sng" dirty="0" smtClean="0"/>
              <a:t> </a:t>
            </a:r>
            <a:r>
              <a:rPr lang="en-US" b="1" u="sng" dirty="0"/>
              <a:t>— The Analytical Window to Your Customer’s </a:t>
            </a:r>
            <a:r>
              <a:rPr lang="en-US" b="1" u="sng" dirty="0" smtClean="0"/>
              <a:t>Experience</a:t>
            </a:r>
            <a:r>
              <a:rPr lang="en-US" dirty="0" smtClean="0"/>
              <a:t>: Donner </a:t>
            </a:r>
            <a:r>
              <a:rPr lang="en-US" dirty="0"/>
              <a:t>(1st </a:t>
            </a:r>
            <a:r>
              <a:rPr lang="en-US" dirty="0" smtClean="0"/>
              <a:t>floor)</a:t>
            </a:r>
          </a:p>
          <a:p>
            <a:pPr lvl="1"/>
            <a:r>
              <a:rPr lang="en-US" dirty="0"/>
              <a:t>2:00pm-2:45pm </a:t>
            </a:r>
            <a:r>
              <a:rPr lang="en-US" b="1" u="sng" dirty="0" smtClean="0"/>
              <a:t>Boost </a:t>
            </a:r>
            <a:r>
              <a:rPr lang="en-US" b="1" u="sng" dirty="0"/>
              <a:t>Your Content Strategy for REST </a:t>
            </a:r>
            <a:r>
              <a:rPr lang="en-US" b="1" u="sng" dirty="0" smtClean="0"/>
              <a:t>APIs: </a:t>
            </a:r>
            <a:r>
              <a:rPr lang="en-US" dirty="0" smtClean="0"/>
              <a:t>Cascade </a:t>
            </a:r>
            <a:r>
              <a:rPr lang="en-US" dirty="0"/>
              <a:t>Room (1st floor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Size </a:t>
            </a:r>
            <a:r>
              <a:rPr lang="en-US" dirty="0" smtClean="0"/>
              <a:t>20pt for the subtopics</a:t>
            </a:r>
          </a:p>
          <a:p>
            <a:pPr lvl="1"/>
            <a:r>
              <a:rPr lang="en-US" dirty="0" smtClean="0"/>
              <a:t>Size </a:t>
            </a:r>
            <a:r>
              <a:rPr lang="en-US" dirty="0" smtClean="0"/>
              <a:t>20pt for the subtopics</a:t>
            </a:r>
          </a:p>
          <a:p>
            <a:pPr lvl="1"/>
            <a:r>
              <a:rPr lang="en-US" dirty="0" smtClean="0"/>
              <a:t>Size 20pt for the subtopics</a:t>
            </a:r>
          </a:p>
          <a:p>
            <a:pPr lvl="1"/>
            <a:r>
              <a:rPr lang="en-US" dirty="0" smtClean="0"/>
              <a:t>Size </a:t>
            </a:r>
            <a:r>
              <a:rPr lang="en-US" dirty="0" smtClean="0"/>
              <a:t>20pt for the subtopics</a:t>
            </a:r>
          </a:p>
          <a:p>
            <a:pPr lvl="1"/>
            <a:r>
              <a:rPr lang="en-US" dirty="0" smtClean="0"/>
              <a:t>Size 20pt for the subtopics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025170"/>
          </a:xfrm>
        </p:spPr>
        <p:txBody>
          <a:bodyPr/>
          <a:lstStyle/>
          <a:p>
            <a:r>
              <a:rPr lang="en-US" dirty="0" smtClean="0"/>
              <a:t>Example of a bulleted slide with a subhead</a:t>
            </a:r>
          </a:p>
          <a:p>
            <a:pPr lvl="1"/>
            <a:r>
              <a:rPr lang="en-US" dirty="0" smtClean="0"/>
              <a:t>Set the slide title to “Sentence case”</a:t>
            </a:r>
          </a:p>
          <a:p>
            <a:pPr lvl="1"/>
            <a:r>
              <a:rPr lang="en-US" dirty="0" smtClean="0"/>
              <a:t>Set subheads to “Sentence case”</a:t>
            </a:r>
          </a:p>
          <a:p>
            <a:pPr lvl="0"/>
            <a:r>
              <a:rPr lang="en-US" dirty="0" smtClean="0"/>
              <a:t>Hyperlink style</a:t>
            </a:r>
          </a:p>
          <a:p>
            <a:pPr lvl="1"/>
            <a:r>
              <a:rPr lang="en-US" dirty="0" smtClean="0">
                <a:hlinkClick r:id="rId3"/>
              </a:rPr>
              <a:t>www.microsoft.com</a:t>
            </a: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Bullet points layout with subtitle</a:t>
            </a:r>
            <a:br>
              <a:rPr lang="en-US" smtClean="0"/>
            </a:br>
            <a:r>
              <a:rPr lang="en-US" sz="4000" smtClean="0">
                <a:gradFill>
                  <a:gsLst>
                    <a:gs pos="10101">
                      <a:schemeClr val="tx1"/>
                    </a:gs>
                    <a:gs pos="54000">
                      <a:schemeClr val="tx1"/>
                    </a:gs>
                  </a:gsLst>
                  <a:lin ang="5400000" scaled="0"/>
                </a:gradFill>
              </a:rPr>
              <a:t>Subtitle</a:t>
            </a:r>
            <a:endParaRPr lang="en-US" sz="4000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1285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61051" y="2973695"/>
            <a:ext cx="1655780" cy="2959995"/>
            <a:chOff x="455598" y="2738312"/>
            <a:chExt cx="1655780" cy="2959995"/>
          </a:xfrm>
        </p:grpSpPr>
        <p:grpSp>
          <p:nvGrpSpPr>
            <p:cNvPr id="21" name="Group 20"/>
            <p:cNvGrpSpPr/>
            <p:nvPr/>
          </p:nvGrpSpPr>
          <p:grpSpPr>
            <a:xfrm>
              <a:off x="455598" y="2738312"/>
              <a:ext cx="1655780" cy="2959995"/>
              <a:chOff x="427020" y="2462076"/>
              <a:chExt cx="1655780" cy="2959995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27021" y="4672484"/>
                <a:ext cx="1655779" cy="749587"/>
              </a:xfrm>
              <a:prstGeom prst="rect">
                <a:avLst/>
              </a:prstGeom>
            </p:spPr>
          </p:pic>
          <p:sp>
            <p:nvSpPr>
              <p:cNvPr id="23" name="Rectangle 22"/>
              <p:cNvSpPr/>
              <p:nvPr/>
            </p:nvSpPr>
            <p:spPr bwMode="auto">
              <a:xfrm>
                <a:off x="427020" y="2462076"/>
                <a:ext cx="1649429" cy="2954474"/>
              </a:xfrm>
              <a:prstGeom prst="rect">
                <a:avLst/>
              </a:prstGeom>
              <a:noFill/>
              <a:ln w="6350" cap="sq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9724" y="2740121"/>
              <a:ext cx="1647528" cy="22387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en-US" dirty="0" smtClean="0"/>
              <a:t>palette info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630747" y="3490898"/>
            <a:ext cx="7127758" cy="1438579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61410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56434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51458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36779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05220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66388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7856" y="2973695"/>
            <a:ext cx="7060545" cy="313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51456" y="3056428"/>
            <a:ext cx="6921056" cy="455867"/>
            <a:chOff x="5099206" y="3872901"/>
            <a:chExt cx="6165897" cy="36304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12095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79798">
                      <a:schemeClr val="tx1"/>
                    </a:gs>
                    <a:gs pos="58000">
                      <a:schemeClr val="tx1"/>
                    </a:gs>
                  </a:gsLst>
                  <a:lin ang="5400000" scaled="0"/>
                </a:gradFill>
              </a:rPr>
              <a:t>The PowerPoint palette for this template has been built for you and is shown below. Avoid using too many colors in your presentation. 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751456" y="5079947"/>
            <a:ext cx="3816481" cy="762786"/>
          </a:xfrm>
          <a:prstGeom prst="rect">
            <a:avLst/>
          </a:prstGeom>
        </p:spPr>
        <p:txBody>
          <a:bodyPr vert="horz" wrap="square" lIns="182880" tIns="0" rIns="18288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319146" y="3199564"/>
            <a:ext cx="980023" cy="1554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 Placeholder 2"/>
          <p:cNvSpPr txBox="1">
            <a:spLocks/>
          </p:cNvSpPr>
          <p:nvPr/>
        </p:nvSpPr>
        <p:spPr>
          <a:xfrm>
            <a:off x="7823759" y="4978821"/>
            <a:ext cx="3006124" cy="45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6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</p:spTree>
    <p:extLst>
      <p:ext uri="{BB962C8B-B14F-4D97-AF65-F5344CB8AC3E}">
        <p14:creationId xmlns:p14="http://schemas.microsoft.com/office/powerpoint/2010/main" val="62281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date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2653990" y="3947532"/>
            <a:ext cx="791736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Let’s catch up to that crusty old </a:t>
            </a:r>
            <a:r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corporation….</a:t>
            </a: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4420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we last left our hero…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462760"/>
          </a:xfrm>
        </p:spPr>
        <p:txBody>
          <a:bodyPr/>
          <a:lstStyle/>
          <a:p>
            <a:r>
              <a:rPr lang="en-US" dirty="0" smtClean="0"/>
              <a:t>It was publishing developer content on MSDN/</a:t>
            </a:r>
            <a:r>
              <a:rPr lang="en-US" dirty="0" err="1" smtClean="0"/>
              <a:t>Technet</a:t>
            </a:r>
            <a:endParaRPr lang="en-US" dirty="0" smtClean="0"/>
          </a:p>
          <a:p>
            <a:pPr lvl="1"/>
            <a:r>
              <a:rPr lang="en-US" dirty="0" smtClean="0"/>
              <a:t>Custom XML authoring environmen</a:t>
            </a:r>
            <a:r>
              <a:rPr lang="en-US" dirty="0" smtClean="0"/>
              <a:t>t based on Word™®© </a:t>
            </a:r>
            <a:endParaRPr lang="en-US" dirty="0" smtClean="0"/>
          </a:p>
          <a:p>
            <a:pPr lvl="1"/>
            <a:r>
              <a:rPr lang="en-US" dirty="0" smtClean="0"/>
              <a:t>Collaboration was in Word revisions and </a:t>
            </a:r>
            <a:r>
              <a:rPr lang="en-US" dirty="0" err="1" smtClean="0"/>
              <a:t>sharepoint</a:t>
            </a:r>
            <a:r>
              <a:rPr lang="en-US" dirty="0" smtClean="0"/>
              <a:t> and… hindered. (I </a:t>
            </a:r>
            <a:r>
              <a:rPr lang="en-US" dirty="0"/>
              <a:t>believe “</a:t>
            </a:r>
            <a:r>
              <a:rPr lang="en-US" dirty="0" err="1"/>
              <a:t>vetus-schola</a:t>
            </a:r>
            <a:r>
              <a:rPr lang="en-US" dirty="0"/>
              <a:t>” </a:t>
            </a:r>
            <a:r>
              <a:rPr lang="en-US" dirty="0" smtClean="0"/>
              <a:t>is the Latin term…)</a:t>
            </a:r>
          </a:p>
          <a:p>
            <a:r>
              <a:rPr lang="en-US" dirty="0" smtClean="0"/>
              <a:t>Releasing typically every three months…</a:t>
            </a:r>
          </a:p>
          <a:p>
            <a:pPr lvl="1"/>
            <a:r>
              <a:rPr lang="en-US" dirty="0" smtClean="0"/>
              <a:t>Conversion from XML to HTML was massive undertaking…. </a:t>
            </a:r>
            <a:endParaRPr lang="en-US" dirty="0" smtClean="0"/>
          </a:p>
          <a:p>
            <a:pPr lvl="1"/>
            <a:r>
              <a:rPr lang="en-US" dirty="0" smtClean="0"/>
              <a:t>Size 20pt for the subtopics</a:t>
            </a:r>
          </a:p>
          <a:p>
            <a:r>
              <a:rPr lang="en-US" dirty="0" smtClean="0"/>
              <a:t>Pipeline was custom software</a:t>
            </a:r>
            <a:endParaRPr lang="en-US" dirty="0" smtClean="0"/>
          </a:p>
          <a:p>
            <a:pPr lvl="1"/>
            <a:r>
              <a:rPr lang="en-US" dirty="0" smtClean="0"/>
              <a:t>Expensive to build</a:t>
            </a:r>
          </a:p>
          <a:p>
            <a:pPr lvl="1"/>
            <a:r>
              <a:rPr lang="en-US" dirty="0" smtClean="0"/>
              <a:t>More expensive to maintain</a:t>
            </a:r>
          </a:p>
          <a:p>
            <a:pPr lvl="1"/>
            <a:r>
              <a:rPr lang="en-US" dirty="0" smtClean="0"/>
              <a:t>Per Dilbert specifications, it was out of date prior to release.</a:t>
            </a:r>
          </a:p>
        </p:txBody>
      </p:sp>
    </p:spTree>
    <p:extLst>
      <p:ext uri="{BB962C8B-B14F-4D97-AF65-F5344CB8AC3E}">
        <p14:creationId xmlns:p14="http://schemas.microsoft.com/office/powerpoint/2010/main" val="52778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was great for a lot of work…Really! </a:t>
            </a:r>
            <a:endParaRPr lang="en-US" dirty="0"/>
          </a:p>
        </p:txBody>
      </p:sp>
      <p:pic>
        <p:nvPicPr>
          <p:cNvPr id="4" name="Picture 4" descr="ttp://www.secretgeek.net/image/angrybab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261" y="4282069"/>
            <a:ext cx="23812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osiprodeusodcspstoa01.blob.core.windows.net/en-us/media/8b52adbd-adf2-45b7-88c1-874510dc00a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073" y="1315844"/>
            <a:ext cx="30956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2693" y="3367668"/>
            <a:ext cx="950827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But as the number of reviewers and articles grew, eventually…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6525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15887" y="1306318"/>
            <a:ext cx="11889564" cy="1384843"/>
          </a:xfrm>
        </p:spPr>
        <p:txBody>
          <a:bodyPr/>
          <a:lstStyle/>
          <a:p>
            <a:pPr marL="0" marR="0" lvl="1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"/>
                <a:cs typeface=""/>
              </a:rPr>
              <a:t>Not one system was built to handle the speed or scale of what we would become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761" y="408878"/>
            <a:ext cx="801401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Standard systems issue: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8834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Digression: The explosion of words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200876"/>
          </a:xfrm>
        </p:spPr>
        <p:txBody>
          <a:bodyPr/>
          <a:lstStyle/>
          <a:p>
            <a:r>
              <a:rPr lang="en-US" dirty="0" smtClean="0"/>
              <a:t>Community-written software demonstrated quality and scale</a:t>
            </a:r>
          </a:p>
          <a:p>
            <a:r>
              <a:rPr lang="en-US" dirty="0" smtClean="0"/>
              <a:t>Speed of features increased radically</a:t>
            </a:r>
          </a:p>
          <a:p>
            <a:r>
              <a:rPr lang="en-US" dirty="0" smtClean="0"/>
              <a:t>Huge new audiences sizes (Windows, Linux, Android, Mac, iOS)</a:t>
            </a:r>
          </a:p>
        </p:txBody>
      </p:sp>
    </p:spTree>
    <p:extLst>
      <p:ext uri="{BB962C8B-B14F-4D97-AF65-F5344CB8AC3E}">
        <p14:creationId xmlns:p14="http://schemas.microsoft.com/office/powerpoint/2010/main" val="107127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3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Speaker Name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Microsoft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0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Best </a:t>
            </a:r>
            <a:r>
              <a:rPr lang="en-US" dirty="0" err="1" smtClean="0"/>
              <a:t>Practies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7468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24206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azure.com</a:t>
            </a:r>
            <a:endParaRPr lang="en-US" dirty="0" smtClean="0"/>
          </a:p>
          <a:p>
            <a:r>
              <a:rPr lang="en-US" dirty="0" err="1" smtClean="0"/>
              <a:t>Opensource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Two repositories on </a:t>
            </a:r>
            <a:r>
              <a:rPr lang="en-US" dirty="0" smtClean="0">
                <a:hlinkClick r:id="rId4"/>
              </a:rPr>
              <a:t>https://github.com</a:t>
            </a:r>
            <a:r>
              <a:rPr lang="en-US" dirty="0" smtClean="0"/>
              <a:t>: public is </a:t>
            </a:r>
            <a:r>
              <a:rPr lang="en-US" dirty="0" smtClean="0">
                <a:hlinkClick r:id="rId5"/>
              </a:rPr>
              <a:t>https://github.com/azure/azure-content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 smtClean="0"/>
              <a:t>File format is markdown, with custom extensions for reuse, standardized </a:t>
            </a:r>
            <a:r>
              <a:rPr lang="en-US" dirty="0" err="1" smtClean="0"/>
              <a:t>javascript</a:t>
            </a:r>
            <a:r>
              <a:rPr lang="en-US" dirty="0" smtClean="0"/>
              <a:t>, and other special features.</a:t>
            </a:r>
          </a:p>
          <a:p>
            <a:pPr lvl="1"/>
            <a:r>
              <a:rPr lang="en-US" dirty="0" smtClean="0"/>
              <a:t>Nothing in the entire </a:t>
            </a:r>
            <a:r>
              <a:rPr lang="en-US" dirty="0" err="1" smtClean="0"/>
              <a:t>toolchain</a:t>
            </a:r>
            <a:r>
              <a:rPr lang="en-US" dirty="0" smtClean="0"/>
              <a:t> is Windows-only</a:t>
            </a:r>
          </a:p>
          <a:p>
            <a:pPr lvl="1"/>
            <a:r>
              <a:rPr lang="en-US" dirty="0" smtClean="0"/>
              <a:t>Authoring in anything that writes markdown.</a:t>
            </a:r>
            <a:endParaRPr lang="en-US" dirty="0" smtClean="0"/>
          </a:p>
          <a:p>
            <a:r>
              <a:rPr lang="en-US" dirty="0" smtClean="0"/>
              <a:t>Main topic 3: size 40pt</a:t>
            </a:r>
          </a:p>
          <a:p>
            <a:pPr lvl="1"/>
            <a:r>
              <a:rPr lang="en-US" dirty="0" smtClean="0"/>
              <a:t>Size 20pt for the subtopics</a:t>
            </a:r>
          </a:p>
          <a:p>
            <a:pPr lvl="1"/>
            <a:r>
              <a:rPr lang="en-US" dirty="0" smtClean="0"/>
              <a:t>Size 20pt for the subtopics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4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committing…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2" y="1136429"/>
            <a:ext cx="10058400" cy="8702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8462" y="2334322"/>
            <a:ext cx="946586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Of course, with 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dupicates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and new accounts, it’s really on the order of about 900 contributions, in a normal distribution, as you’d expect….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462" y="3235112"/>
            <a:ext cx="9723863" cy="189513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/>
              <a:t>3966  Sebastian </a:t>
            </a:r>
            <a:r>
              <a:rPr lang="en-US" sz="1050" dirty="0" err="1"/>
              <a:t>Durandeu</a:t>
            </a:r>
            <a:r>
              <a:rPr lang="en-US" sz="1050" dirty="0"/>
              <a:t>  2830  Molly </a:t>
            </a:r>
            <a:r>
              <a:rPr lang="en-US" sz="1050" dirty="0" err="1"/>
              <a:t>Bostic</a:t>
            </a:r>
            <a:r>
              <a:rPr lang="en-US" sz="1050" dirty="0"/>
              <a:t>  2105  v-</a:t>
            </a:r>
            <a:r>
              <a:rPr lang="en-US" sz="1050" dirty="0" err="1"/>
              <a:t>aljenk</a:t>
            </a:r>
            <a:r>
              <a:rPr lang="en-US" sz="1050" dirty="0"/>
              <a:t>  1891  Dene Hager  1739  Jim Becker  1621  Tyson </a:t>
            </a:r>
            <a:r>
              <a:rPr lang="en-US" sz="1050" dirty="0" err="1"/>
              <a:t>Nevil</a:t>
            </a:r>
            <a:r>
              <a:rPr lang="en-US" sz="1050" dirty="0"/>
              <a:t>  1527  Ross McAllister  1279  C.J. </a:t>
            </a:r>
            <a:r>
              <a:rPr lang="en-US" sz="1050" dirty="0" err="1"/>
              <a:t>Gronlund</a:t>
            </a:r>
            <a:r>
              <a:rPr lang="en-US" sz="1050" dirty="0"/>
              <a:t>   961  unknown   751  ggailey777   741  Ty   678  Tom Dykstra   673  Larry Franks   668  </a:t>
            </a:r>
            <a:r>
              <a:rPr lang="en-US" sz="1050" dirty="0" err="1"/>
              <a:t>Sreedhar</a:t>
            </a:r>
            <a:r>
              <a:rPr lang="en-US" sz="1050" dirty="0"/>
              <a:t> </a:t>
            </a:r>
            <a:r>
              <a:rPr lang="en-US" sz="1050" dirty="0" err="1"/>
              <a:t>Pelluru</a:t>
            </a:r>
            <a:r>
              <a:rPr lang="en-US" sz="1050" dirty="0"/>
              <a:t>   570  David </a:t>
            </a:r>
            <a:r>
              <a:rPr lang="en-US" sz="1050" dirty="0" err="1"/>
              <a:t>Wrede</a:t>
            </a:r>
            <a:r>
              <a:rPr lang="en-US" sz="1050" dirty="0"/>
              <a:t>   524  </a:t>
            </a:r>
            <a:r>
              <a:rPr lang="en-US" sz="1050" dirty="0" err="1"/>
              <a:t>Jemash</a:t>
            </a:r>
            <a:r>
              <a:rPr lang="en-US" sz="1050" dirty="0"/>
              <a:t>   512  Monica Rush   431  </a:t>
            </a:r>
            <a:r>
              <a:rPr lang="en-US" sz="1050" dirty="0" err="1"/>
              <a:t>SharS</a:t>
            </a:r>
            <a:r>
              <a:rPr lang="en-US" sz="1050" dirty="0"/>
              <a:t>   418  Glenn </a:t>
            </a:r>
            <a:r>
              <a:rPr lang="en-US" sz="1050" dirty="0" err="1"/>
              <a:t>Gailey</a:t>
            </a:r>
            <a:r>
              <a:rPr lang="en-US" sz="1050" dirty="0"/>
              <a:t>   416  Andy Pasic   387  </a:t>
            </a:r>
            <a:r>
              <a:rPr lang="en-US" sz="1050" dirty="0" err="1"/>
              <a:t>pennij</a:t>
            </a:r>
            <a:r>
              <a:rPr lang="en-US" sz="1050" dirty="0"/>
              <a:t>   383  Tom </a:t>
            </a:r>
            <a:r>
              <a:rPr lang="en-US" sz="1050" dirty="0" err="1"/>
              <a:t>FitzMacken</a:t>
            </a:r>
            <a:r>
              <a:rPr lang="en-US" sz="1050" dirty="0"/>
              <a:t>   360  </a:t>
            </a:r>
            <a:r>
              <a:rPr lang="en-US" sz="1050" dirty="0" err="1"/>
              <a:t>CherylMc</a:t>
            </a:r>
            <a:r>
              <a:rPr lang="en-US" sz="1050" dirty="0"/>
              <a:t>   351  Matt LaBelle   316  Ralph </a:t>
            </a:r>
            <a:r>
              <a:rPr lang="en-US" sz="1050" dirty="0" err="1"/>
              <a:t>Squillace</a:t>
            </a:r>
            <a:r>
              <a:rPr lang="en-US" sz="1050" dirty="0"/>
              <a:t>   312  Carolyn </a:t>
            </a:r>
            <a:r>
              <a:rPr lang="en-US" sz="1050" dirty="0" err="1"/>
              <a:t>Gronlund</a:t>
            </a:r>
            <a:r>
              <a:rPr lang="en-US" sz="1050" dirty="0"/>
              <a:t>   305  Kathy Davies   286  </a:t>
            </a:r>
            <a:r>
              <a:rPr lang="en-US" sz="1050" dirty="0" err="1"/>
              <a:t>ShawnJackson</a:t>
            </a:r>
            <a:r>
              <a:rPr lang="en-US" sz="1050" dirty="0"/>
              <a:t>   284  Bryan </a:t>
            </a:r>
            <a:r>
              <a:rPr lang="en-US" sz="1050" dirty="0" err="1"/>
              <a:t>Lamos</a:t>
            </a:r>
            <a:r>
              <a:rPr lang="en-US" sz="1050" dirty="0"/>
              <a:t>   279  </a:t>
            </a:r>
            <a:r>
              <a:rPr lang="en-US" sz="1050" dirty="0" err="1"/>
              <a:t>Juliako</a:t>
            </a:r>
            <a:r>
              <a:rPr lang="en-US" sz="1050" dirty="0"/>
              <a:t>   276  Walter </a:t>
            </a:r>
            <a:r>
              <a:rPr lang="en-US" sz="1050" dirty="0" err="1"/>
              <a:t>Poupore</a:t>
            </a:r>
            <a:r>
              <a:rPr lang="en-US" sz="1050" dirty="0"/>
              <a:t> (Microsoft)   273  Joao </a:t>
            </a:r>
            <a:r>
              <a:rPr lang="en-US" sz="1050" dirty="0" err="1"/>
              <a:t>Madureira</a:t>
            </a:r>
            <a:r>
              <a:rPr lang="en-US" sz="1050" dirty="0"/>
              <a:t>   272  </a:t>
            </a:r>
            <a:r>
              <a:rPr lang="en-US" sz="1050" dirty="0" err="1"/>
              <a:t>jimbe</a:t>
            </a:r>
            <a:r>
              <a:rPr lang="en-US" sz="1050" dirty="0"/>
              <a:t>   271  </a:t>
            </a:r>
            <a:r>
              <a:rPr lang="en-US" sz="1050" dirty="0" err="1"/>
              <a:t>davidwrede</a:t>
            </a:r>
            <a:r>
              <a:rPr lang="en-US" sz="1050" dirty="0"/>
              <a:t>   271  </a:t>
            </a:r>
            <a:r>
              <a:rPr lang="en-US" sz="1050" dirty="0" err="1"/>
              <a:t>Tamra</a:t>
            </a:r>
            <a:r>
              <a:rPr lang="en-US" sz="1050" dirty="0"/>
              <a:t> Myers   269  Alan Cameron Wills   265  </a:t>
            </a:r>
            <a:r>
              <a:rPr lang="en-US" sz="1050" dirty="0" err="1"/>
              <a:t>cherylmc</a:t>
            </a:r>
            <a:r>
              <a:rPr lang="en-US" sz="1050" dirty="0"/>
              <a:t>   264  Brian Swan   257  Jonathan Gao   242  Gary Ericson   236  </a:t>
            </a:r>
            <a:r>
              <a:rPr lang="en-US" sz="1050" dirty="0" err="1"/>
              <a:t>HeidiSteen</a:t>
            </a:r>
            <a:r>
              <a:rPr lang="en-US" sz="1050" dirty="0"/>
              <a:t>   236  Bill </a:t>
            </a:r>
            <a:r>
              <a:rPr lang="en-US" sz="1050" dirty="0" err="1"/>
              <a:t>Mathers</a:t>
            </a:r>
            <a:r>
              <a:rPr lang="en-US" sz="1050" dirty="0"/>
              <a:t>   235  Seth Manheim   230  Steve Stein   228  Andy (</a:t>
            </a:r>
            <a:r>
              <a:rPr lang="en-US" sz="1050" dirty="0" err="1"/>
              <a:t>adegeo</a:t>
            </a:r>
            <a:r>
              <a:rPr lang="en-US" sz="1050" dirty="0"/>
              <a:t>)   226  Jeff Stokes   224  </a:t>
            </a:r>
            <a:r>
              <a:rPr lang="en-US" sz="1050" dirty="0" err="1"/>
              <a:t>Alpa</a:t>
            </a:r>
            <a:r>
              <a:rPr lang="en-US" sz="1050" dirty="0"/>
              <a:t> </a:t>
            </a:r>
            <a:r>
              <a:rPr lang="en-US" sz="1050" dirty="0" err="1"/>
              <a:t>Kohli</a:t>
            </a:r>
            <a:r>
              <a:rPr lang="en-US" sz="1050" dirty="0"/>
              <a:t>   221  Dan </a:t>
            </a:r>
            <a:r>
              <a:rPr lang="en-US" sz="1050" dirty="0" err="1"/>
              <a:t>Lepow</a:t>
            </a:r>
            <a:r>
              <a:rPr lang="en-US" sz="1050" dirty="0"/>
              <a:t>   217  </a:t>
            </a:r>
            <a:r>
              <a:rPr lang="en-US" sz="1050" dirty="0" err="1"/>
              <a:t>tysonn</a:t>
            </a:r>
            <a:r>
              <a:rPr lang="en-US" sz="1050" dirty="0"/>
              <a:t>   217  Steve Danielson   217  Ryan </a:t>
            </a:r>
            <a:r>
              <a:rPr lang="en-US" sz="1050" dirty="0" err="1"/>
              <a:t>Wike</a:t>
            </a:r>
            <a:r>
              <a:rPr lang="en-US" sz="1050" dirty="0"/>
              <a:t>   209  Katie Griffith   207  </a:t>
            </a:r>
            <a:r>
              <a:rPr lang="en-US" sz="1050" dirty="0" err="1"/>
              <a:t>Blackmist</a:t>
            </a:r>
            <a:r>
              <a:rPr lang="en-US" sz="1050" dirty="0"/>
              <a:t>   206  </a:t>
            </a:r>
            <a:r>
              <a:rPr lang="en-US" sz="1050" dirty="0" err="1"/>
              <a:t>Penni</a:t>
            </a:r>
            <a:r>
              <a:rPr lang="en-US" sz="1050" dirty="0"/>
              <a:t> Johnson   190  v-</a:t>
            </a:r>
            <a:r>
              <a:rPr lang="en-US" sz="1050" dirty="0" err="1"/>
              <a:t>kagri</a:t>
            </a:r>
            <a:r>
              <a:rPr lang="en-US" sz="1050" dirty="0"/>
              <a:t>   188  </a:t>
            </a:r>
            <a:r>
              <a:rPr lang="en-US" sz="1050" dirty="0" err="1"/>
              <a:t>cephalin</a:t>
            </a:r>
            <a:r>
              <a:rPr lang="en-US" sz="1050" dirty="0"/>
              <a:t>   186  Matthew Henderson   185  Alma Jenks   183  </a:t>
            </a:r>
            <a:r>
              <a:rPr lang="en-US" sz="1050" dirty="0" err="1"/>
              <a:t>deneha</a:t>
            </a:r>
            <a:r>
              <a:rPr lang="en-US" sz="1050" dirty="0"/>
              <a:t>   182  Curtis Love   177  </a:t>
            </a:r>
            <a:r>
              <a:rPr lang="en-US" sz="1050" dirty="0" err="1"/>
              <a:t>mimig</a:t>
            </a:r>
            <a:r>
              <a:rPr lang="en-US" sz="1050" dirty="0"/>
              <a:t>   168  Sigrid </a:t>
            </a:r>
            <a:r>
              <a:rPr lang="en-US" sz="1050" dirty="0" err="1"/>
              <a:t>Elenga</a:t>
            </a:r>
            <a:r>
              <a:rPr lang="en-US" sz="1050" dirty="0"/>
              <a:t>   160  </a:t>
            </a:r>
            <a:r>
              <a:rPr lang="en-US" sz="1050" dirty="0" err="1"/>
              <a:t>bradsev</a:t>
            </a:r>
            <a:r>
              <a:rPr lang="en-US" sz="1050" dirty="0"/>
              <a:t>   157  pcw3187   157  </a:t>
            </a:r>
            <a:r>
              <a:rPr lang="en-US" sz="1050" dirty="0" err="1"/>
              <a:t>Dhanashri</a:t>
            </a:r>
            <a:r>
              <a:rPr lang="en-US" sz="1050" dirty="0"/>
              <a:t> </a:t>
            </a:r>
            <a:r>
              <a:rPr lang="en-US" sz="1050" dirty="0" err="1"/>
              <a:t>Kshirsagar</a:t>
            </a:r>
            <a:r>
              <a:rPr lang="en-US" sz="1050" dirty="0"/>
              <a:t>   155  Tom Archer   155  </a:t>
            </a:r>
            <a:r>
              <a:rPr lang="en-US" sz="1050" dirty="0" err="1"/>
              <a:t>RickSaling</a:t>
            </a:r>
            <a:r>
              <a:rPr lang="en-US" sz="1050" dirty="0"/>
              <a:t>   149  Jim-Parker   146  </a:t>
            </a:r>
            <a:r>
              <a:rPr lang="en-US" sz="1050" dirty="0" err="1"/>
              <a:t>barbkess</a:t>
            </a:r>
            <a:r>
              <a:rPr lang="en-US" sz="1050" dirty="0"/>
              <a:t>   144  </a:t>
            </a:r>
            <a:r>
              <a:rPr lang="en-US" sz="1050" dirty="0" err="1"/>
              <a:t>Joost</a:t>
            </a:r>
            <a:r>
              <a:rPr lang="en-US" sz="1050" dirty="0"/>
              <a:t> de </a:t>
            </a:r>
            <a:r>
              <a:rPr lang="en-US" sz="1050" dirty="0" err="1"/>
              <a:t>Nijs</a:t>
            </a:r>
            <a:r>
              <a:rPr lang="en-US" sz="1050" dirty="0"/>
              <a:t>   142  Patrick </a:t>
            </a:r>
            <a:r>
              <a:rPr lang="en-US" sz="1050" dirty="0" err="1"/>
              <a:t>Sheahan</a:t>
            </a:r>
            <a:r>
              <a:rPr lang="en-US" sz="1050" dirty="0"/>
              <a:t>   139  </a:t>
            </a:r>
            <a:r>
              <a:rPr lang="en-US" sz="1050" dirty="0" err="1"/>
              <a:t>krisragh</a:t>
            </a:r>
            <a:r>
              <a:rPr lang="en-US" sz="1050" dirty="0"/>
              <a:t>   139  Erik </a:t>
            </a:r>
            <a:r>
              <a:rPr lang="en-US" sz="1050" dirty="0" err="1"/>
              <a:t>Reitan</a:t>
            </a:r>
            <a:r>
              <a:rPr lang="en-US" sz="1050" dirty="0"/>
              <a:t>   138  </a:t>
            </a:r>
            <a:r>
              <a:rPr lang="en-US" sz="1050" dirty="0" err="1"/>
              <a:t>sidneyh</a:t>
            </a:r>
            <a:r>
              <a:rPr lang="en-US" sz="1050" dirty="0"/>
              <a:t>   136  </a:t>
            </a:r>
            <a:r>
              <a:rPr lang="en-US" sz="1050" dirty="0" err="1"/>
              <a:t>ghogen</a:t>
            </a:r>
            <a:r>
              <a:rPr lang="en-US" sz="1050" dirty="0"/>
              <a:t>   135  </a:t>
            </a:r>
            <a:r>
              <a:rPr lang="en-US" sz="1050" dirty="0" err="1"/>
              <a:t>mattshel</a:t>
            </a:r>
            <a:r>
              <a:rPr lang="en-US" sz="1050" dirty="0"/>
              <a:t>   135  </a:t>
            </a:r>
            <a:r>
              <a:rPr lang="en-US" sz="1050" dirty="0" err="1"/>
              <a:t>GeneMi-MightyPen</a:t>
            </a:r>
            <a:r>
              <a:rPr lang="en-US" sz="1050" dirty="0"/>
              <a:t>   131  jeffstokes72   130  Donna </a:t>
            </a:r>
            <a:r>
              <a:rPr lang="en-US" sz="1050" dirty="0" err="1"/>
              <a:t>Malayeri</a:t>
            </a:r>
            <a:r>
              <a:rPr lang="en-US" sz="1050" dirty="0"/>
              <a:t>   128  </a:t>
            </a:r>
            <a:r>
              <a:rPr lang="en-US" sz="1050" dirty="0" err="1"/>
              <a:t>curtand</a:t>
            </a:r>
            <a:r>
              <a:rPr lang="en-US" sz="1050" dirty="0"/>
              <a:t>   125  Bill Anderson   122  </a:t>
            </a:r>
            <a:r>
              <a:rPr lang="en-US" sz="1050" dirty="0" err="1"/>
              <a:t>Telmo</a:t>
            </a:r>
            <a:r>
              <a:rPr lang="en-US" sz="1050" dirty="0"/>
              <a:t> </a:t>
            </a:r>
            <a:r>
              <a:rPr lang="en-US" sz="1050" dirty="0" err="1"/>
              <a:t>Sampaio</a:t>
            </a:r>
            <a:r>
              <a:rPr lang="en-US" sz="1050" dirty="0"/>
              <a:t>   120  </a:t>
            </a:r>
            <a:r>
              <a:rPr lang="en-US" sz="1050" dirty="0" err="1"/>
              <a:t>tfitzmac</a:t>
            </a:r>
            <a:r>
              <a:rPr lang="en-US" sz="1050" dirty="0"/>
              <a:t>   119  Mimi Xu   117  Brian Wren   115  v-</a:t>
            </a:r>
            <a:r>
              <a:rPr lang="en-US" sz="1050" dirty="0" err="1"/>
              <a:t>lincan</a:t>
            </a:r>
            <a:r>
              <a:rPr lang="en-US" sz="1050" dirty="0"/>
              <a:t>   113  Stephen </a:t>
            </a:r>
            <a:r>
              <a:rPr lang="en-US" sz="1050" dirty="0" err="1"/>
              <a:t>Siciliano</a:t>
            </a:r>
            <a:r>
              <a:rPr lang="en-US" sz="1050" dirty="0"/>
              <a:t>   111  </a:t>
            </a:r>
            <a:r>
              <a:rPr lang="en-US" sz="1050" dirty="0" err="1"/>
              <a:t>jessebenson</a:t>
            </a:r>
            <a:r>
              <a:rPr lang="en-US" sz="1050" dirty="0"/>
              <a:t>   110  Ken Hoff   109  Christopher Anderson   108  Liza </a:t>
            </a:r>
            <a:r>
              <a:rPr lang="en-US" sz="1050" dirty="0" err="1"/>
              <a:t>Poggemeyer</a:t>
            </a:r>
            <a:r>
              <a:rPr lang="en-US" sz="1050" dirty="0"/>
              <a:t>   106  Jason </a:t>
            </a:r>
            <a:r>
              <a:rPr lang="en-US" sz="1050" dirty="0" smtClean="0"/>
              <a:t>Roth…..</a:t>
            </a:r>
            <a:endParaRPr lang="en-US" sz="105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4486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3921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known; lessons learned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049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DRAGONS: Markdown is not structured.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447098"/>
          </a:xfrm>
        </p:spPr>
        <p:txBody>
          <a:bodyPr/>
          <a:lstStyle/>
          <a:p>
            <a:r>
              <a:rPr lang="en-US" dirty="0" smtClean="0"/>
              <a:t>Implications:</a:t>
            </a:r>
            <a:endParaRPr lang="en-US" dirty="0" smtClean="0"/>
          </a:p>
          <a:p>
            <a:r>
              <a:rPr lang="en-US" dirty="0" smtClean="0"/>
              <a:t>Rebuilt </a:t>
            </a:r>
          </a:p>
          <a:p>
            <a:pPr lvl="1"/>
            <a:r>
              <a:rPr lang="en-US" dirty="0" smtClean="0"/>
              <a:t>Size </a:t>
            </a:r>
            <a:r>
              <a:rPr lang="en-US" dirty="0" smtClean="0"/>
              <a:t>20pt for the subtopics</a:t>
            </a:r>
          </a:p>
          <a:p>
            <a:pPr lvl="1"/>
            <a:r>
              <a:rPr lang="en-US" dirty="0" smtClean="0"/>
              <a:t>Size 20pt for the subtopics</a:t>
            </a:r>
          </a:p>
          <a:p>
            <a:r>
              <a:rPr lang="en-US" dirty="0" smtClean="0"/>
              <a:t>Main topic 3: size 40pt</a:t>
            </a:r>
          </a:p>
          <a:p>
            <a:pPr lvl="1"/>
            <a:r>
              <a:rPr lang="en-US" dirty="0" smtClean="0"/>
              <a:t>Size 20pt for the subtopics</a:t>
            </a:r>
          </a:p>
          <a:p>
            <a:pPr lvl="1"/>
            <a:r>
              <a:rPr lang="en-US" dirty="0" smtClean="0"/>
              <a:t>Size 20pt for the subtopics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3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Photo layout 1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code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This slide layout uses Consolas, a monotype font which is ideal for showing software 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 speakers at Microsoft like to use this slide for hidden “notes slides”. </a:t>
            </a:r>
          </a:p>
          <a:p>
            <a:r>
              <a:rPr lang="en-US" dirty="0" smtClean="0"/>
              <a:t>Delete it if you don’t want to use it.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NEXT: &lt;next slide title&gt;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(hidden)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5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Speaker Name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Microsoft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8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Speaker Name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Microsoft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1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Speaker Name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Microsoft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7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Speaker Name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Microsoft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8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2125678"/>
            <a:ext cx="11385617" cy="1828786"/>
          </a:xfrm>
        </p:spPr>
        <p:txBody>
          <a:bodyPr/>
          <a:lstStyle/>
          <a:p>
            <a:r>
              <a:rPr lang="en-US" b="1"/>
              <a:t>Open authoring: 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Content </a:t>
            </a:r>
            <a:r>
              <a:rPr lang="en-US" b="1"/>
              <a:t>collaboration across disciplines</a:t>
            </a:r>
            <a:r>
              <a:rPr lang="en-US"/>
              <a:t/>
            </a:r>
            <a:br>
              <a:rPr lang="en-US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3955786"/>
            <a:ext cx="10109814" cy="1828007"/>
          </a:xfrm>
        </p:spPr>
        <p:txBody>
          <a:bodyPr/>
          <a:lstStyle/>
          <a:p>
            <a:r>
              <a:rPr lang="en-US" dirty="0" smtClean="0"/>
              <a:t>Ralph </a:t>
            </a:r>
            <a:r>
              <a:rPr lang="en-US" dirty="0" err="1" smtClean="0"/>
              <a:t>Squillace</a:t>
            </a:r>
            <a:endParaRPr lang="en-US" dirty="0" smtClean="0"/>
          </a:p>
          <a:p>
            <a:r>
              <a:rPr lang="en-US" dirty="0" smtClean="0"/>
              <a:t>Senior (means “old”) </a:t>
            </a:r>
            <a:r>
              <a:rPr lang="en-US" dirty="0" smtClean="0"/>
              <a:t>Content Engineer </a:t>
            </a:r>
            <a:r>
              <a:rPr lang="en-US" dirty="0" smtClean="0"/>
              <a:t>(</a:t>
            </a:r>
            <a:r>
              <a:rPr lang="en-US" dirty="0" smtClean="0"/>
              <a:t>What?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Microsoft Cloud + </a:t>
            </a:r>
            <a:r>
              <a:rPr lang="en-US" dirty="0" smtClean="0"/>
              <a:t>Enterprise (must be large)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9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5768" y="1861968"/>
            <a:ext cx="10724938" cy="44379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ollaboration </a:t>
            </a:r>
            <a:r>
              <a:rPr lang="en-US" dirty="0" smtClean="0"/>
              <a:t>across disciplines drives customer satisfaction</a:t>
            </a:r>
          </a:p>
          <a:p>
            <a:r>
              <a:rPr lang="en-US" dirty="0" smtClean="0"/>
              <a:t>Open authoring strategies and tools that allow active collaboration across engineering, consulting, architecture, and support teams</a:t>
            </a:r>
          </a:p>
          <a:p>
            <a:r>
              <a:rPr lang="en-US" dirty="0" smtClean="0"/>
              <a:t>Challenges of open authoring and cross-discipline content accountability</a:t>
            </a:r>
          </a:p>
          <a:p>
            <a:r>
              <a:rPr lang="en-US" dirty="0" smtClean="0"/>
              <a:t>Best practices for sustainable collaboration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</a:t>
            </a:r>
            <a:r>
              <a:rPr lang="en-US" dirty="0" err="1" smtClean="0"/>
              <a:t>liff’s</a:t>
            </a:r>
            <a:r>
              <a:rPr lang="en-US" dirty="0" smtClean="0"/>
              <a:t>™ </a:t>
            </a:r>
            <a:r>
              <a:rPr lang="en-US" dirty="0" err="1" smtClean="0"/>
              <a:t>Notz</a:t>
            </a:r>
            <a:r>
              <a:rPr lang="en-US" dirty="0" smtClean="0"/>
              <a:t>™ Bullets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5768" y="1861968"/>
            <a:ext cx="10724938" cy="44379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our work to date</a:t>
            </a:r>
          </a:p>
          <a:p>
            <a:r>
              <a:rPr lang="en-US" dirty="0" smtClean="0"/>
              <a:t>tools and best practices that are evolving to allow for collaboration</a:t>
            </a:r>
          </a:p>
          <a:p>
            <a:r>
              <a:rPr lang="en-US" dirty="0" smtClean="0"/>
              <a:t>some of our plans for the future</a:t>
            </a:r>
          </a:p>
          <a:p>
            <a:r>
              <a:rPr lang="en-US" dirty="0" smtClean="0"/>
              <a:t>lessons learned.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LOR TEMPLATE">
  <a:themeElements>
    <a:clrScheme name="Custom 84">
      <a:dk1>
        <a:srgbClr val="505050"/>
      </a:dk1>
      <a:lt1>
        <a:srgbClr val="FFFFFF"/>
      </a:lt1>
      <a:dk2>
        <a:srgbClr val="004B50"/>
      </a:dk2>
      <a:lt2>
        <a:srgbClr val="D5F7F6"/>
      </a:lt2>
      <a:accent1>
        <a:srgbClr val="008272"/>
      </a:accent1>
      <a:accent2>
        <a:srgbClr val="002050"/>
      </a:accent2>
      <a:accent3>
        <a:srgbClr val="0078D7"/>
      </a:accent3>
      <a:accent4>
        <a:srgbClr val="5C2D91"/>
      </a:accent4>
      <a:accent5>
        <a:srgbClr val="B4009E"/>
      </a:accent5>
      <a:accent6>
        <a:srgbClr val="D83B01"/>
      </a:accent6>
      <a:hlink>
        <a:srgbClr val="00B0F0"/>
      </a:hlink>
      <a:folHlink>
        <a:srgbClr val="B4009E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_Template_16-9_DARK_TEAL_v02.potx" id="{5BD2ED8A-0CE9-49B7-9BA8-C79FB0D6AC11}" vid="{D7C0EC7E-3ECC-43D3-99D3-8F84874C14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FE94448FF9D348AB06124809ED2553" ma:contentTypeVersion="2" ma:contentTypeDescription="Create a new document." ma:contentTypeScope="" ma:versionID="7164a092d25aaf9eb65e13522bd6bfff">
  <xsd:schema xmlns:xsd="http://www.w3.org/2001/XMLSchema" xmlns:xs="http://www.w3.org/2001/XMLSchema" xmlns:p="http://schemas.microsoft.com/office/2006/metadata/properties" xmlns:ns2="15bd87d4-fd86-4466-8fa5-0ddd0607e0e4" targetNamespace="http://schemas.microsoft.com/office/2006/metadata/properties" ma:root="true" ma:fieldsID="fb5d6800d5b316bb005779c03c283360" ns2:_="">
    <xsd:import namespace="15bd87d4-fd86-4466-8fa5-0ddd0607e0e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d87d4-fd86-4466-8fa5-0ddd0607e0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5bd87d4-fd86-4466-8fa5-0ddd0607e0e4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BA0D04-C81C-4357-BDE9-C1DC5924C3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bd87d4-fd86-4466-8fa5-0ddd0607e0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15bd87d4-fd86-4466-8fa5-0ddd0607e0e4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MicrosoftIT_Template_16-9_DARK_TEAL</Template>
  <TotalTime>343</TotalTime>
  <Words>1604</Words>
  <Application>Microsoft Macintosh PowerPoint</Application>
  <PresentationFormat>Custom</PresentationFormat>
  <Paragraphs>186</Paragraphs>
  <Slides>29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Consolas</vt:lpstr>
      <vt:lpstr>Segoe UI</vt:lpstr>
      <vt:lpstr>Segoe UI Light</vt:lpstr>
      <vt:lpstr>Wingdings</vt:lpstr>
      <vt:lpstr>Arial</vt:lpstr>
      <vt:lpstr>COLOR TEMPLATE</vt:lpstr>
      <vt:lpstr>Presentation title  goes here</vt:lpstr>
      <vt:lpstr>Presentation title goes here</vt:lpstr>
      <vt:lpstr>Presentation title goes here</vt:lpstr>
      <vt:lpstr>Presentation title goes here</vt:lpstr>
      <vt:lpstr>Presentation title goes here</vt:lpstr>
      <vt:lpstr>Presentation title goes here</vt:lpstr>
      <vt:lpstr>Open authoring:  Content collaboration across disciplines </vt:lpstr>
      <vt:lpstr>Key takeaways</vt:lpstr>
      <vt:lpstr>Kliff’s™ Notz™ Bullets slide</vt:lpstr>
      <vt:lpstr>Preferred text layout (no bullets)</vt:lpstr>
      <vt:lpstr>Where I’m going today…</vt:lpstr>
      <vt:lpstr>Bullet points layout with subtitle Subtitle</vt:lpstr>
      <vt:lpstr>Slide palette info</vt:lpstr>
      <vt:lpstr>Work to date</vt:lpstr>
      <vt:lpstr>When we last left our hero…</vt:lpstr>
      <vt:lpstr>It was great for a lot of work…Really! </vt:lpstr>
      <vt:lpstr>Not one system was built to handle the speed or scale of what we would become</vt:lpstr>
      <vt:lpstr>Digression: The explosion of words </vt:lpstr>
      <vt:lpstr>PowerPoint Presentation</vt:lpstr>
      <vt:lpstr>Tools and Best Practies</vt:lpstr>
      <vt:lpstr>Where we are</vt:lpstr>
      <vt:lpstr>Who’s committing…</vt:lpstr>
      <vt:lpstr>Future plans</vt:lpstr>
      <vt:lpstr>Lessons known; lessons learned</vt:lpstr>
      <vt:lpstr>DRAGONS: Markdown is not structured.</vt:lpstr>
      <vt:lpstr>Photo layout 1</vt:lpstr>
      <vt:lpstr>Software code slide</vt:lpstr>
      <vt:lpstr>Notes (hidden)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goes here</dc:title>
  <dc:subject>&lt;Speech title here&gt;</dc:subject>
  <dc:creator>Ralph Squillace</dc:creator>
  <cp:keywords>MSVID, Brand Guidelines, Branding, Visual Identity, grid</cp:keywords>
  <dc:description>Template: Maryfj_x000d_
Formatting:_x000d_
Audience Type: l</dc:description>
  <cp:lastModifiedBy>Ralph Squillace</cp:lastModifiedBy>
  <cp:revision>23</cp:revision>
  <dcterms:created xsi:type="dcterms:W3CDTF">2015-09-25T21:25:57Z</dcterms:created>
  <dcterms:modified xsi:type="dcterms:W3CDTF">2015-09-29T02:04:38Z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0x0101009BFE94448FF9D348AB06124809ED2553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