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4"/>
  </p:notesMasterIdLst>
  <p:sldIdLst>
    <p:sldId id="264" r:id="rId2"/>
    <p:sldId id="265" r:id="rId3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70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BD270-52F4-42D1-8AA4-C202F918B230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624013" y="1257300"/>
            <a:ext cx="4524375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0DF125-6537-46F9-8C7C-C8EEF2DC0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00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DF125-6537-46F9-8C7C-C8EEF2DC0B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507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0DF125-6537-46F9-8C7C-C8EEF2DC0B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5192" y="1595933"/>
            <a:ext cx="7299157" cy="3670246"/>
          </a:xfrm>
        </p:spPr>
        <p:txBody>
          <a:bodyPr anchor="b"/>
          <a:lstStyle>
            <a:lvl1pPr>
              <a:defRPr sz="79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5192" y="5266177"/>
            <a:ext cx="7299157" cy="949556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5291758"/>
            <a:ext cx="7299156" cy="624724"/>
          </a:xfrm>
        </p:spPr>
        <p:txBody>
          <a:bodyPr anchor="b">
            <a:normAutofit/>
          </a:bodyPr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5192" y="755968"/>
            <a:ext cx="7299157" cy="401316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3" y="5916482"/>
            <a:ext cx="7299155" cy="544226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619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2" y="1595931"/>
            <a:ext cx="7299157" cy="2183906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031827"/>
            <a:ext cx="7299157" cy="2603888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619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2422" y="1595931"/>
            <a:ext cx="6615740" cy="2561090"/>
          </a:xfrm>
        </p:spPr>
        <p:txBody>
          <a:bodyPr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96515" y="4157021"/>
            <a:ext cx="6020549" cy="377183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543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2" y="4795793"/>
            <a:ext cx="7299157" cy="1847921"/>
          </a:xfrm>
        </p:spPr>
        <p:txBody>
          <a:bodyPr anchor="ctr">
            <a:normAutofit/>
          </a:bodyPr>
          <a:lstStyle>
            <a:lvl1pPr marL="0" indent="0">
              <a:buNone/>
              <a:defRPr sz="1984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42925" y="1070627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16673" y="2881216"/>
            <a:ext cx="663212" cy="2161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3448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8962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3443853"/>
            <a:ext cx="7299159" cy="1822325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8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472" y="2183906"/>
            <a:ext cx="243717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612" y="2939874"/>
            <a:ext cx="242103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1936" y="2183906"/>
            <a:ext cx="2428383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203207" y="2939874"/>
            <a:ext cx="2437111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2183906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92400" y="2939874"/>
            <a:ext cx="2424970" cy="3956580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818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612" y="4685884"/>
            <a:ext cx="2431534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9612" y="2435895"/>
            <a:ext cx="2431534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9612" y="5321108"/>
            <a:ext cx="2431534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16663" y="4685884"/>
            <a:ext cx="2423656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16662" y="2435895"/>
            <a:ext cx="2423656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15543" y="5321107"/>
            <a:ext cx="2426866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92400" y="4685884"/>
            <a:ext cx="2424970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92399" y="2435895"/>
            <a:ext cx="2424970" cy="167992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92298" y="5321104"/>
            <a:ext cx="2428182" cy="726634"/>
          </a:xfrm>
        </p:spPr>
        <p:txBody>
          <a:bodyPr anchor="t"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81662" y="2351899"/>
            <a:ext cx="0" cy="436781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758028" y="2351899"/>
            <a:ext cx="0" cy="4372753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740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965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7903" y="474232"/>
            <a:ext cx="1449468" cy="6422224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612" y="852315"/>
            <a:ext cx="6139229" cy="60441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45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08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4" y="3154532"/>
            <a:ext cx="7299156" cy="2111646"/>
          </a:xfrm>
        </p:spPr>
        <p:txBody>
          <a:bodyPr anchor="b"/>
          <a:lstStyle>
            <a:lvl1pPr algn="l">
              <a:defRPr sz="440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5192" y="5266178"/>
            <a:ext cx="7299157" cy="948432"/>
          </a:xfrm>
        </p:spPr>
        <p:txBody>
          <a:bodyPr anchor="t"/>
          <a:lstStyle>
            <a:lvl1pPr marL="0" indent="0" algn="l">
              <a:buNone/>
              <a:defRPr sz="2205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0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482" y="2271404"/>
            <a:ext cx="3635941" cy="462505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6483" y="2266462"/>
            <a:ext cx="3635943" cy="4629992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23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099910"/>
            <a:ext cx="3635939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2482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76484" y="2099910"/>
            <a:ext cx="3635941" cy="635222"/>
          </a:xfrm>
        </p:spPr>
        <p:txBody>
          <a:bodyPr anchor="b">
            <a:noAutofit/>
          </a:bodyPr>
          <a:lstStyle>
            <a:lvl1pPr marL="0" indent="0">
              <a:buNone/>
              <a:defRPr sz="2646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76484" y="2771881"/>
            <a:ext cx="3635941" cy="4124573"/>
          </a:xfrm>
        </p:spPr>
        <p:txBody>
          <a:bodyPr>
            <a:normAutofit/>
          </a:bodyPr>
          <a:lstStyle>
            <a:lvl1pPr>
              <a:defRPr sz="1984"/>
            </a:lvl1pPr>
            <a:lvl2pPr>
              <a:defRPr sz="1764"/>
            </a:lvl2pPr>
            <a:lvl3pPr>
              <a:defRPr sz="1543"/>
            </a:lvl3pPr>
            <a:lvl4pPr>
              <a:defRPr sz="1323"/>
            </a:lvl4pPr>
            <a:lvl5pPr>
              <a:defRPr sz="1323"/>
            </a:lvl5pPr>
            <a:lvl6pPr>
              <a:defRPr sz="1323"/>
            </a:lvl6pPr>
            <a:lvl7pPr>
              <a:defRPr sz="1323"/>
            </a:lvl7pPr>
            <a:lvl8pPr>
              <a:defRPr sz="1323"/>
            </a:lvl8pPr>
            <a:lvl9pPr>
              <a:defRPr sz="132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7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B9923-E3EC-48CC-9721-9F39E972B268}" type="datetimeFigureOut">
              <a:rPr lang="en-US" smtClean="0"/>
              <a:t>5/22/2017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EA266-EA63-46D0-B356-130B5D620D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2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5191" y="1595932"/>
            <a:ext cx="2812810" cy="1595931"/>
          </a:xfrm>
        </p:spPr>
        <p:txBody>
          <a:bodyPr anchor="b"/>
          <a:lstStyle>
            <a:lvl1pPr algn="l">
              <a:defRPr sz="264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7061" y="1595932"/>
            <a:ext cx="4297289" cy="5039783"/>
          </a:xfrm>
        </p:spPr>
        <p:txBody>
          <a:bodyPr anchor="ctr">
            <a:normAutofit/>
          </a:bodyPr>
          <a:lstStyle>
            <a:lvl1pPr>
              <a:defRPr sz="2205"/>
            </a:lvl1pPr>
            <a:lvl2pPr>
              <a:defRPr sz="1984"/>
            </a:lvl2pPr>
            <a:lvl3pPr>
              <a:defRPr sz="1764"/>
            </a:lvl3pPr>
            <a:lvl4pPr>
              <a:defRPr sz="1543"/>
            </a:lvl4pPr>
            <a:lvl5pPr>
              <a:defRPr sz="1543"/>
            </a:lvl5pPr>
            <a:lvl6pPr>
              <a:defRPr sz="1543"/>
            </a:lvl6pPr>
            <a:lvl7pPr>
              <a:defRPr sz="1543"/>
            </a:lvl7pPr>
            <a:lvl8pPr>
              <a:defRPr sz="1543"/>
            </a:lvl8pPr>
            <a:lvl9pPr>
              <a:defRPr sz="1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3449453"/>
            <a:ext cx="2812810" cy="3191862"/>
          </a:xfrm>
        </p:spPr>
        <p:txBody>
          <a:bodyPr/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947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4326" y="2043903"/>
            <a:ext cx="4212028" cy="1735934"/>
          </a:xfrm>
        </p:spPr>
        <p:txBody>
          <a:bodyPr anchor="b">
            <a:normAutofit/>
          </a:bodyPr>
          <a:lstStyle>
            <a:lvl1pPr algn="l">
              <a:defRPr sz="396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747541" y="1259946"/>
            <a:ext cx="2646853" cy="503978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3972" indent="0">
              <a:buNone/>
              <a:defRPr sz="1764"/>
            </a:lvl2pPr>
            <a:lvl3pPr marL="1007943" indent="0">
              <a:buNone/>
              <a:defRPr sz="1764"/>
            </a:lvl3pPr>
            <a:lvl4pPr marL="1511915" indent="0">
              <a:buNone/>
              <a:defRPr sz="1764"/>
            </a:lvl4pPr>
            <a:lvl5pPr marL="2015886" indent="0">
              <a:buNone/>
              <a:defRPr sz="1764"/>
            </a:lvl5pPr>
            <a:lvl6pPr marL="2519858" indent="0">
              <a:buNone/>
              <a:defRPr sz="1764"/>
            </a:lvl6pPr>
            <a:lvl7pPr marL="3023829" indent="0">
              <a:buNone/>
              <a:defRPr sz="1764"/>
            </a:lvl7pPr>
            <a:lvl8pPr marL="3527801" indent="0">
              <a:buNone/>
              <a:defRPr sz="1764"/>
            </a:lvl8pPr>
            <a:lvl9pPr marL="4031772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5191" y="4031827"/>
            <a:ext cx="4205473" cy="1511935"/>
          </a:xfrm>
        </p:spPr>
        <p:txBody>
          <a:bodyPr>
            <a:normAutofit/>
          </a:bodyPr>
          <a:lstStyle>
            <a:lvl1pPr marL="0" indent="0">
              <a:buNone/>
              <a:defRPr sz="1543"/>
            </a:lvl1pPr>
            <a:lvl2pPr marL="503972" indent="0">
              <a:buNone/>
              <a:defRPr sz="1323"/>
            </a:lvl2pPr>
            <a:lvl3pPr marL="1007943" indent="0">
              <a:buNone/>
              <a:defRPr sz="1102"/>
            </a:lvl3pPr>
            <a:lvl4pPr marL="1511915" indent="0">
              <a:buNone/>
              <a:defRPr sz="992"/>
            </a:lvl4pPr>
            <a:lvl5pPr marL="2015886" indent="0">
              <a:buNone/>
              <a:defRPr sz="992"/>
            </a:lvl5pPr>
            <a:lvl6pPr marL="2519858" indent="0">
              <a:buNone/>
              <a:defRPr sz="992"/>
            </a:lvl6pPr>
            <a:lvl7pPr marL="3023829" indent="0">
              <a:buNone/>
              <a:defRPr sz="992"/>
            </a:lvl7pPr>
            <a:lvl8pPr marL="3527801" indent="0">
              <a:buNone/>
              <a:defRPr sz="992"/>
            </a:lvl8pPr>
            <a:lvl9pPr marL="4031772" indent="0">
              <a:buNone/>
              <a:defRPr sz="99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944686" y="1847921"/>
            <a:ext cx="3108193" cy="3107866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272645" y="-503978"/>
            <a:ext cx="1764109" cy="1763924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944686" y="6719711"/>
            <a:ext cx="1092068" cy="1091953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9761" y="2939874"/>
            <a:ext cx="4620286" cy="4619801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25808" y="3191863"/>
            <a:ext cx="2604161" cy="2603888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539035" y="0"/>
            <a:ext cx="756047" cy="12119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9" y="499038"/>
            <a:ext cx="7778066" cy="15438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82" y="2262970"/>
            <a:ext cx="7399132" cy="4624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262763" y="2015869"/>
            <a:ext cx="1091952" cy="252081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z="1400">
                <a:latin typeface="Times New Roman"/>
              </a:rPr>
              <a:t>&lt;date/time&gt;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872043" y="3597249"/>
            <a:ext cx="4254709" cy="25208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13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algn="ctr"/>
            <a:r>
              <a:rPr lang="en-US" sz="1400">
                <a:latin typeface="Times New Roman"/>
              </a:rPr>
              <a:t>&lt;footer&gt;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561951" y="325995"/>
            <a:ext cx="693223" cy="8462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3088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1B58933A-80B2-487C-9EE2-6BDF82962702}" type="slidenum">
              <a:rPr lang="en-US" sz="1400" smtClean="0">
                <a:latin typeface="Times New Roman"/>
              </a:r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1504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</p:sldLayoutIdLst>
  <p:txStyles>
    <p:titleStyle>
      <a:lvl1pPr algn="l" defTabSz="503979" rtl="0" eaLnBrk="1" latinLnBrk="0" hangingPunct="1">
        <a:spcBef>
          <a:spcPct val="0"/>
        </a:spcBef>
        <a:buNone/>
        <a:defRPr sz="463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7985" indent="-377985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205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818967" indent="-314988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984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259951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764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76393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26790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77189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327586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779850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4283829" indent="-251990" algn="l" defTabSz="503979" rtl="0" eaLnBrk="1" latinLnBrk="0" hangingPunct="1">
        <a:spcBef>
          <a:spcPts val="1102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43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6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92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90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8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59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840" algn="l" defTabSz="503979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Narrative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482" y="1424066"/>
            <a:ext cx="7399132" cy="546364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Everything you’ve done up until now has probably been right.</a:t>
            </a:r>
          </a:p>
          <a:p>
            <a:pPr lvl="1"/>
            <a:r>
              <a:rPr lang="en-US" dirty="0"/>
              <a:t>We’re now discussing how to do better.</a:t>
            </a:r>
          </a:p>
          <a:p>
            <a:r>
              <a:rPr lang="en-US" dirty="0"/>
              <a:t>You need to know the choices you face because everything is faster. We’ll do that.</a:t>
            </a:r>
          </a:p>
          <a:p>
            <a:pPr lvl="1"/>
            <a:r>
              <a:rPr lang="en-US" dirty="0" err="1"/>
              <a:t>Microservices</a:t>
            </a:r>
            <a:endParaRPr lang="en-US" dirty="0"/>
          </a:p>
          <a:p>
            <a:pPr lvl="1"/>
            <a:r>
              <a:rPr lang="en-US" dirty="0"/>
              <a:t>Containers</a:t>
            </a:r>
          </a:p>
          <a:p>
            <a:pPr lvl="1"/>
            <a:r>
              <a:rPr lang="en-US" dirty="0"/>
              <a:t>Orchestration systems</a:t>
            </a:r>
          </a:p>
          <a:p>
            <a:pPr lvl="1"/>
            <a:r>
              <a:rPr lang="en-US" dirty="0"/>
              <a:t>Live monitoring and testing</a:t>
            </a:r>
          </a:p>
          <a:p>
            <a:pPr lvl="1"/>
            <a:r>
              <a:rPr lang="en-US" dirty="0"/>
              <a:t>Service Fabric and the Container Service</a:t>
            </a:r>
          </a:p>
          <a:p>
            <a:r>
              <a:rPr lang="en-US" dirty="0"/>
              <a:t>You’ll need to know how to navigate those choices. We’ll do that, too. Arguments welcome.</a:t>
            </a:r>
          </a:p>
          <a:p>
            <a:pPr lvl="1"/>
            <a:r>
              <a:rPr lang="en-US" dirty="0"/>
              <a:t>Migrate – do not sprint -- toward agile </a:t>
            </a:r>
            <a:r>
              <a:rPr lang="en-US" dirty="0" err="1"/>
              <a:t>devops</a:t>
            </a:r>
            <a:r>
              <a:rPr lang="en-US" dirty="0"/>
              <a:t> workflows and </a:t>
            </a:r>
            <a:r>
              <a:rPr lang="en-US" dirty="0" err="1"/>
              <a:t>microservice</a:t>
            </a:r>
            <a:r>
              <a:rPr lang="en-US" dirty="0"/>
              <a:t> architecture approach</a:t>
            </a:r>
          </a:p>
          <a:p>
            <a:pPr lvl="1"/>
            <a:r>
              <a:rPr lang="en-US" dirty="0"/>
              <a:t>Automate, orchestrate, monitor</a:t>
            </a:r>
          </a:p>
          <a:p>
            <a:pPr lvl="1"/>
            <a:r>
              <a:rPr lang="en-US" dirty="0"/>
              <a:t>Get the little things right</a:t>
            </a:r>
          </a:p>
          <a:p>
            <a:pPr lvl="1"/>
            <a:r>
              <a:rPr lang="en-US" dirty="0"/>
              <a:t>Choose a great partner, but have more than one</a:t>
            </a:r>
          </a:p>
          <a:p>
            <a:pPr lvl="1"/>
            <a:r>
              <a:rPr lang="en-US" dirty="0"/>
              <a:t>Security first</a:t>
            </a:r>
          </a:p>
        </p:txBody>
      </p:sp>
    </p:spTree>
    <p:extLst>
      <p:ext uri="{BB962C8B-B14F-4D97-AF65-F5344CB8AC3E}">
        <p14:creationId xmlns:p14="http://schemas.microsoft.com/office/powerpoint/2010/main" val="617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need from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Pretend you’re an obnoxious American from San Francisco. I’ll teach you how!</a:t>
            </a:r>
          </a:p>
          <a:p>
            <a:r>
              <a:rPr lang="en-US" dirty="0"/>
              <a:t>Where my brain is: note, I’m trying to bring it here, but….</a:t>
            </a:r>
          </a:p>
          <a:p>
            <a:r>
              <a:rPr lang="en-US" dirty="0"/>
              <a:t>Your job today: Call “rat-hole”!!! </a:t>
            </a:r>
          </a:p>
          <a:p>
            <a:pPr lvl="1"/>
            <a:r>
              <a:rPr lang="en-US" dirty="0"/>
              <a:t>I’ll teach you.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1789</TotalTime>
  <Words>156</Words>
  <Application>Microsoft Office PowerPoint</Application>
  <PresentationFormat>Custom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Ion</vt:lpstr>
      <vt:lpstr>Today’s Narrative</vt:lpstr>
      <vt:lpstr>What I need from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Ralph Squillace</cp:lastModifiedBy>
  <cp:revision>24</cp:revision>
  <dcterms:modified xsi:type="dcterms:W3CDTF">2017-05-22T21:37:46Z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rasquill@microsoft.com</vt:lpwstr>
  </property>
  <property fmtid="{D5CDD505-2E9C-101B-9397-08002B2CF9AE}" pid="6" name="MSIP_Label_f42aa342-8706-4288-bd11-ebb85995028c_SetDate">
    <vt:lpwstr>2017-05-22T23:37:37.5087501+02:00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