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activeX/activeX1.xml" ContentType="application/vnd.ms-office.activeX+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0"/>
  </p:notesMasterIdLst>
  <p:handoutMasterIdLst>
    <p:handoutMasterId r:id="rId31"/>
  </p:handoutMasterIdLst>
  <p:sldIdLst>
    <p:sldId id="256" r:id="rId3"/>
    <p:sldId id="257" r:id="rId4"/>
    <p:sldId id="258" r:id="rId5"/>
    <p:sldId id="267" r:id="rId6"/>
    <p:sldId id="268" r:id="rId7"/>
    <p:sldId id="259" r:id="rId8"/>
    <p:sldId id="273" r:id="rId9"/>
    <p:sldId id="269" r:id="rId10"/>
    <p:sldId id="275" r:id="rId11"/>
    <p:sldId id="260" r:id="rId12"/>
    <p:sldId id="276" r:id="rId13"/>
    <p:sldId id="277" r:id="rId14"/>
    <p:sldId id="278" r:id="rId15"/>
    <p:sldId id="279" r:id="rId16"/>
    <p:sldId id="284" r:id="rId17"/>
    <p:sldId id="285" r:id="rId18"/>
    <p:sldId id="286" r:id="rId19"/>
    <p:sldId id="287" r:id="rId20"/>
    <p:sldId id="288" r:id="rId21"/>
    <p:sldId id="280" r:id="rId22"/>
    <p:sldId id="289" r:id="rId23"/>
    <p:sldId id="270" r:id="rId24"/>
    <p:sldId id="264" r:id="rId25"/>
    <p:sldId id="265"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BC3675-9629-41E7-8971-A2C06176DF3A}">
          <p14:sldIdLst>
            <p14:sldId id="256"/>
            <p14:sldId id="257"/>
            <p14:sldId id="258"/>
            <p14:sldId id="267"/>
            <p14:sldId id="268"/>
            <p14:sldId id="259"/>
            <p14:sldId id="273"/>
            <p14:sldId id="269"/>
            <p14:sldId id="275"/>
            <p14:sldId id="260"/>
            <p14:sldId id="276"/>
            <p14:sldId id="277"/>
            <p14:sldId id="278"/>
            <p14:sldId id="279"/>
            <p14:sldId id="284"/>
            <p14:sldId id="285"/>
            <p14:sldId id="286"/>
            <p14:sldId id="287"/>
            <p14:sldId id="288"/>
            <p14:sldId id="280"/>
            <p14:sldId id="289"/>
            <p14:sldId id="270"/>
            <p14:sldId id="264"/>
          </p14:sldIdLst>
        </p14:section>
        <p14:section name="Mesos Demo" id="{044D6969-96BD-4FDA-846A-92EC402F260E}">
          <p14:sldIdLst>
            <p14:sldId id="265"/>
            <p14:sldId id="281"/>
            <p14:sldId id="282"/>
            <p14:sldId id="283"/>
          </p14:sldIdLst>
        </p14:section>
        <p14:section name="Untitled Section" id="{AAD43072-7713-446C-BFC5-968D9EFFC0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6079" autoAdjust="0"/>
  </p:normalViewPr>
  <p:slideViewPr>
    <p:cSldViewPr>
      <p:cViewPr varScale="1">
        <p:scale>
          <a:sx n="87" d="100"/>
          <a:sy n="87" d="100"/>
        </p:scale>
        <p:origin x="974" y="51"/>
      </p:cViewPr>
      <p:guideLst/>
    </p:cSldViewPr>
  </p:slideViewPr>
  <p:notesTextViewPr>
    <p:cViewPr>
      <p:scale>
        <a:sx n="1" d="1"/>
        <a:sy n="1" d="1"/>
      </p:scale>
      <p:origin x="0" y="0"/>
    </p:cViewPr>
  </p:notesTextViewPr>
  <p:notesViewPr>
    <p:cSldViewPr showGuides="1">
      <p:cViewPr varScale="1">
        <p:scale>
          <a:sx n="95" d="100"/>
          <a:sy n="95" d="100"/>
        </p:scale>
        <p:origin x="358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n-US"/>
        </a:p>
      </dgm:t>
    </dgm:pt>
    <dgm:pt modelId="{11888A7B-1E89-45E6-84F4-EF92B26189CD}">
      <dgm:prSet phldrT="[Text]"/>
      <dgm:spPr/>
      <dgm:t>
        <a:bodyPr/>
        <a:lstStyle/>
        <a:p>
          <a:r>
            <a:rPr lang="en-US" dirty="0"/>
            <a:t>Choose an image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Either we can install </a:t>
          </a:r>
          <a:r>
            <a:rPr lang="en-US" dirty="0" err="1"/>
            <a:t>docker</a:t>
          </a:r>
          <a:r>
            <a:rPr lang="en-US" dirty="0"/>
            <a:t>, or you can</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Use your VM</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Make customers happy</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445340"/>
          <a:ext cx="4395788" cy="753756"/>
        </a:xfrm>
        <a:prstGeom prst="rect">
          <a:avLst/>
        </a:prstGeom>
        <a:gradFill rotWithShape="0">
          <a:gsLst>
            <a:gs pos="0">
              <a:schemeClr val="accent1">
                <a:alpha val="90000"/>
                <a:hueOff val="0"/>
                <a:satOff val="0"/>
                <a:lumOff val="0"/>
                <a:alphaOff val="0"/>
                <a:tint val="98000"/>
                <a:lumMod val="114000"/>
              </a:schemeClr>
            </a:gs>
            <a:gs pos="100000">
              <a:schemeClr val="accent1">
                <a:alpha val="90000"/>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Make customers happy</a:t>
          </a:r>
        </a:p>
      </dsp:txBody>
      <dsp:txXfrm>
        <a:off x="0" y="3445340"/>
        <a:ext cx="4395788" cy="753756"/>
      </dsp:txXfrm>
    </dsp:sp>
    <dsp:sp modelId="{C830B7C4-5210-41AC-A88B-BECF7607C1E5}">
      <dsp:nvSpPr>
        <dsp:cNvPr id="0" name=""/>
        <dsp:cNvSpPr/>
      </dsp:nvSpPr>
      <dsp:spPr>
        <a:xfrm rot="10800000">
          <a:off x="0" y="2297369"/>
          <a:ext cx="4395788" cy="1159277"/>
        </a:xfrm>
        <a:prstGeom prst="upArrowCallout">
          <a:avLst/>
        </a:prstGeom>
        <a:gradFill rotWithShape="0">
          <a:gsLst>
            <a:gs pos="0">
              <a:schemeClr val="accent1">
                <a:alpha val="90000"/>
                <a:hueOff val="0"/>
                <a:satOff val="0"/>
                <a:lumOff val="0"/>
                <a:alphaOff val="-13333"/>
                <a:tint val="98000"/>
                <a:lumMod val="114000"/>
              </a:schemeClr>
            </a:gs>
            <a:gs pos="100000">
              <a:schemeClr val="accent1">
                <a:alpha val="90000"/>
                <a:hueOff val="0"/>
                <a:satOff val="0"/>
                <a:lumOff val="0"/>
                <a:alphaOff val="-13333"/>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Use your VM</a:t>
          </a:r>
        </a:p>
      </dsp:txBody>
      <dsp:txXfrm rot="10800000">
        <a:off x="0" y="2297369"/>
        <a:ext cx="4395788" cy="753263"/>
      </dsp:txXfrm>
    </dsp:sp>
    <dsp:sp modelId="{D5473CBC-EEC3-408A-B4A6-07882F253A8B}">
      <dsp:nvSpPr>
        <dsp:cNvPr id="0" name=""/>
        <dsp:cNvSpPr/>
      </dsp:nvSpPr>
      <dsp:spPr>
        <a:xfrm rot="10800000">
          <a:off x="0" y="1149398"/>
          <a:ext cx="4395788" cy="1159277"/>
        </a:xfrm>
        <a:prstGeom prst="upArrowCallout">
          <a:avLst/>
        </a:prstGeom>
        <a:gradFill rotWithShape="0">
          <a:gsLst>
            <a:gs pos="0">
              <a:schemeClr val="accent1">
                <a:alpha val="90000"/>
                <a:hueOff val="0"/>
                <a:satOff val="0"/>
                <a:lumOff val="0"/>
                <a:alphaOff val="-26667"/>
                <a:tint val="98000"/>
                <a:lumMod val="114000"/>
              </a:schemeClr>
            </a:gs>
            <a:gs pos="100000">
              <a:schemeClr val="accent1">
                <a:alpha val="90000"/>
                <a:hueOff val="0"/>
                <a:satOff val="0"/>
                <a:lumOff val="0"/>
                <a:alphaOff val="-26667"/>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Either we can install </a:t>
          </a:r>
          <a:r>
            <a:rPr lang="en-US" sz="1700" kern="1200" dirty="0" err="1"/>
            <a:t>docker</a:t>
          </a:r>
          <a:r>
            <a:rPr lang="en-US" sz="1700" kern="1200" dirty="0"/>
            <a:t>, or you can</a:t>
          </a:r>
        </a:p>
      </dsp:txBody>
      <dsp:txXfrm rot="10800000">
        <a:off x="0" y="1149398"/>
        <a:ext cx="4395788" cy="753263"/>
      </dsp:txXfrm>
    </dsp:sp>
    <dsp:sp modelId="{32FA43B7-34B4-4881-9A79-E3EDEC9D4CBF}">
      <dsp:nvSpPr>
        <dsp:cNvPr id="0" name=""/>
        <dsp:cNvSpPr/>
      </dsp:nvSpPr>
      <dsp:spPr>
        <a:xfrm rot="10800000">
          <a:off x="0" y="1428"/>
          <a:ext cx="4395788" cy="1159277"/>
        </a:xfrm>
        <a:prstGeom prst="upArrowCallout">
          <a:avLst/>
        </a:prstGeom>
        <a:gradFill rotWithShape="0">
          <a:gsLst>
            <a:gs pos="0">
              <a:schemeClr val="accent1">
                <a:alpha val="90000"/>
                <a:hueOff val="0"/>
                <a:satOff val="0"/>
                <a:lumOff val="0"/>
                <a:alphaOff val="-40000"/>
                <a:tint val="98000"/>
                <a:lumMod val="114000"/>
              </a:schemeClr>
            </a:gs>
            <a:gs pos="100000">
              <a:schemeClr val="accent1">
                <a:alpha val="90000"/>
                <a:hueOff val="0"/>
                <a:satOff val="0"/>
                <a:lumOff val="0"/>
                <a:alphaOff val="-4000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Choose an image</a:t>
          </a:r>
        </a:p>
      </dsp:txBody>
      <dsp:txXfrm rot="10800000">
        <a:off x="0" y="1428"/>
        <a:ext cx="4395788" cy="7532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5/22/2017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403193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10</a:t>
            </a:fld>
            <a:endParaRPr lang="en-US"/>
          </a:p>
        </p:txBody>
      </p:sp>
    </p:spTree>
    <p:extLst>
      <p:ext uri="{BB962C8B-B14F-4D97-AF65-F5344CB8AC3E}">
        <p14:creationId xmlns:p14="http://schemas.microsoft.com/office/powerpoint/2010/main" val="785490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11</a:t>
            </a:fld>
            <a:endParaRPr lang="en-US"/>
          </a:p>
        </p:txBody>
      </p:sp>
    </p:spTree>
    <p:extLst>
      <p:ext uri="{BB962C8B-B14F-4D97-AF65-F5344CB8AC3E}">
        <p14:creationId xmlns:p14="http://schemas.microsoft.com/office/powerpoint/2010/main" val="1434163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12</a:t>
            </a:fld>
            <a:endParaRPr lang="en-US"/>
          </a:p>
        </p:txBody>
      </p:sp>
    </p:spTree>
    <p:extLst>
      <p:ext uri="{BB962C8B-B14F-4D97-AF65-F5344CB8AC3E}">
        <p14:creationId xmlns:p14="http://schemas.microsoft.com/office/powerpoint/2010/main" val="755293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1345306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14</a:t>
            </a:fld>
            <a:endParaRPr lang="en-US"/>
          </a:p>
        </p:txBody>
      </p:sp>
    </p:spTree>
    <p:extLst>
      <p:ext uri="{BB962C8B-B14F-4D97-AF65-F5344CB8AC3E}">
        <p14:creationId xmlns:p14="http://schemas.microsoft.com/office/powerpoint/2010/main" val="2677368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363059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16</a:t>
            </a:fld>
            <a:endParaRPr lang="en-US"/>
          </a:p>
        </p:txBody>
      </p:sp>
    </p:spTree>
    <p:extLst>
      <p:ext uri="{BB962C8B-B14F-4D97-AF65-F5344CB8AC3E}">
        <p14:creationId xmlns:p14="http://schemas.microsoft.com/office/powerpoint/2010/main" val="3318250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17</a:t>
            </a:fld>
            <a:endParaRPr lang="en-US"/>
          </a:p>
        </p:txBody>
      </p:sp>
    </p:spTree>
    <p:extLst>
      <p:ext uri="{BB962C8B-B14F-4D97-AF65-F5344CB8AC3E}">
        <p14:creationId xmlns:p14="http://schemas.microsoft.com/office/powerpoint/2010/main" val="99250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18</a:t>
            </a:fld>
            <a:endParaRPr lang="en-US"/>
          </a:p>
        </p:txBody>
      </p:sp>
    </p:spTree>
    <p:extLst>
      <p:ext uri="{BB962C8B-B14F-4D97-AF65-F5344CB8AC3E}">
        <p14:creationId xmlns:p14="http://schemas.microsoft.com/office/powerpoint/2010/main" val="3318107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19</a:t>
            </a:fld>
            <a:endParaRPr lang="en-US"/>
          </a:p>
        </p:txBody>
      </p:sp>
    </p:spTree>
    <p:extLst>
      <p:ext uri="{BB962C8B-B14F-4D97-AF65-F5344CB8AC3E}">
        <p14:creationId xmlns:p14="http://schemas.microsoft.com/office/powerpoint/2010/main" val="321635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1391594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20</a:t>
            </a:fld>
            <a:endParaRPr lang="en-US"/>
          </a:p>
        </p:txBody>
      </p:sp>
    </p:spTree>
    <p:extLst>
      <p:ext uri="{BB962C8B-B14F-4D97-AF65-F5344CB8AC3E}">
        <p14:creationId xmlns:p14="http://schemas.microsoft.com/office/powerpoint/2010/main" val="792001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21</a:t>
            </a:fld>
            <a:endParaRPr lang="en-US"/>
          </a:p>
        </p:txBody>
      </p:sp>
    </p:spTree>
    <p:extLst>
      <p:ext uri="{BB962C8B-B14F-4D97-AF65-F5344CB8AC3E}">
        <p14:creationId xmlns:p14="http://schemas.microsoft.com/office/powerpoint/2010/main" val="3948103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22</a:t>
            </a:fld>
            <a:endParaRPr lang="en-US"/>
          </a:p>
        </p:txBody>
      </p:sp>
    </p:spTree>
    <p:extLst>
      <p:ext uri="{BB962C8B-B14F-4D97-AF65-F5344CB8AC3E}">
        <p14:creationId xmlns:p14="http://schemas.microsoft.com/office/powerpoint/2010/main" val="2254794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23</a:t>
            </a:fld>
            <a:endParaRPr lang="en-US"/>
          </a:p>
        </p:txBody>
      </p:sp>
    </p:spTree>
    <p:extLst>
      <p:ext uri="{BB962C8B-B14F-4D97-AF65-F5344CB8AC3E}">
        <p14:creationId xmlns:p14="http://schemas.microsoft.com/office/powerpoint/2010/main" val="766849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24</a:t>
            </a:fld>
            <a:endParaRPr lang="en-US"/>
          </a:p>
        </p:txBody>
      </p:sp>
    </p:spTree>
    <p:extLst>
      <p:ext uri="{BB962C8B-B14F-4D97-AF65-F5344CB8AC3E}">
        <p14:creationId xmlns:p14="http://schemas.microsoft.com/office/powerpoint/2010/main" val="251988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25</a:t>
            </a:fld>
            <a:endParaRPr lang="en-US"/>
          </a:p>
        </p:txBody>
      </p:sp>
    </p:spTree>
    <p:extLst>
      <p:ext uri="{BB962C8B-B14F-4D97-AF65-F5344CB8AC3E}">
        <p14:creationId xmlns:p14="http://schemas.microsoft.com/office/powerpoint/2010/main" val="26524665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26</a:t>
            </a:fld>
            <a:endParaRPr lang="en-US"/>
          </a:p>
        </p:txBody>
      </p:sp>
    </p:spTree>
    <p:extLst>
      <p:ext uri="{BB962C8B-B14F-4D97-AF65-F5344CB8AC3E}">
        <p14:creationId xmlns:p14="http://schemas.microsoft.com/office/powerpoint/2010/main" val="3050561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27</a:t>
            </a:fld>
            <a:endParaRPr lang="en-US"/>
          </a:p>
        </p:txBody>
      </p:sp>
    </p:spTree>
    <p:extLst>
      <p:ext uri="{BB962C8B-B14F-4D97-AF65-F5344CB8AC3E}">
        <p14:creationId xmlns:p14="http://schemas.microsoft.com/office/powerpoint/2010/main" val="343726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Containers, so called, are merely tools. Fantastic tools. The real story is decomposition and independence – once called </a:t>
            </a:r>
            <a:r>
              <a:rPr lang="en-US" sz="1200" i="1" kern="1200" dirty="0">
                <a:solidFill>
                  <a:schemeClr val="tx1"/>
                </a:solidFill>
                <a:effectLst/>
                <a:latin typeface="+mn-lt"/>
                <a:ea typeface="+mn-ea"/>
                <a:cs typeface="+mn-cs"/>
              </a:rPr>
              <a:t>service orientation -- </a:t>
            </a:r>
            <a:r>
              <a:rPr lang="en-US" sz="1200" kern="1200" dirty="0">
                <a:solidFill>
                  <a:schemeClr val="tx1"/>
                </a:solidFill>
                <a:effectLst/>
                <a:latin typeface="+mn-lt"/>
                <a:ea typeface="+mn-ea"/>
                <a:cs typeface="+mn-cs"/>
              </a:rPr>
              <a:t>and it has been for about fifteen years now. Extremely talented people have been applying a very intelligent process…. Break down the complexity into simpler parts, focused on smaller goals, and then connected in ways that enable you to build a better network, a better chain of execution. The current iteration of service orientation is often referred to as </a:t>
            </a:r>
            <a:r>
              <a:rPr lang="en-US" sz="1200" i="1" kern="1200" dirty="0">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but we should best call it something like, </a:t>
            </a:r>
            <a:r>
              <a:rPr lang="en-US" sz="1200" i="1" kern="1200" dirty="0">
                <a:solidFill>
                  <a:schemeClr val="tx1"/>
                </a:solidFill>
                <a:effectLst/>
                <a:latin typeface="+mn-lt"/>
                <a:ea typeface="+mn-ea"/>
                <a:cs typeface="+mn-cs"/>
              </a:rPr>
              <a:t>many, smaller, decoupled services in the pursuit of better things. </a:t>
            </a:r>
            <a:r>
              <a:rPr lang="en-US" sz="1200" kern="1200" dirty="0">
                <a:solidFill>
                  <a:schemeClr val="tx1"/>
                </a:solidFill>
                <a:effectLst/>
                <a:latin typeface="+mn-lt"/>
                <a:ea typeface="+mn-ea"/>
                <a:cs typeface="+mn-cs"/>
              </a:rPr>
              <a:t>There is, however, a corollary: we’re going to need a bigger boat. Containers can help you build the bigger boat.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Let’s discuss our thoughts. We’ve always broken down complex processes into simpler ones. From single large processes fed into large machines on punch cards to very large .exes, we built what we needed, what we could, by packing our best thoughts into code. Eventually, we realized we could expand logical processes beyond our best thoughts by breaking them down, and chaining them together. Libraries enabled reuse, though it pushed complexity into the subtle differences of shared code without coherent tracking.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Think about this: a “service” is a logical routine. That’s it. It does something, </a:t>
            </a:r>
            <a:r>
              <a:rPr lang="en-US" sz="1200" i="1" kern="1200" dirty="0">
                <a:solidFill>
                  <a:schemeClr val="tx1"/>
                </a:solidFill>
                <a:effectLst/>
                <a:latin typeface="+mn-lt"/>
                <a:ea typeface="+mn-ea"/>
                <a:cs typeface="+mn-cs"/>
              </a:rPr>
              <a:t>provides a service</a:t>
            </a:r>
            <a:r>
              <a:rPr lang="en-US" sz="1200" kern="1200" dirty="0">
                <a:solidFill>
                  <a:schemeClr val="tx1"/>
                </a:solidFill>
                <a:effectLst/>
                <a:latin typeface="+mn-lt"/>
                <a:ea typeface="+mn-ea"/>
                <a:cs typeface="+mn-cs"/>
              </a:rPr>
              <a:t>. Our tools for running them faster – by scaling </a:t>
            </a:r>
            <a:r>
              <a:rPr lang="en-US" sz="1200" i="1" kern="1200" dirty="0">
                <a:solidFill>
                  <a:schemeClr val="tx1"/>
                </a:solidFill>
                <a:effectLst/>
                <a:latin typeface="+mn-lt"/>
                <a:ea typeface="+mn-ea"/>
                <a:cs typeface="+mn-cs"/>
              </a:rPr>
              <a:t>out</a:t>
            </a:r>
            <a:r>
              <a:rPr lang="en-US" sz="1200" kern="1200" dirty="0">
                <a:solidFill>
                  <a:schemeClr val="tx1"/>
                </a:solidFill>
                <a:effectLst/>
                <a:latin typeface="+mn-lt"/>
                <a:ea typeface="+mn-ea"/>
                <a:cs typeface="+mn-cs"/>
              </a:rPr>
              <a:t> the execution – involved funny things like concurrency, you know: </a:t>
            </a:r>
            <a:r>
              <a:rPr lang="en-US" sz="1200" i="1" kern="1200" dirty="0" err="1">
                <a:solidFill>
                  <a:schemeClr val="tx1"/>
                </a:solidFill>
                <a:effectLst/>
                <a:latin typeface="+mn-lt"/>
                <a:ea typeface="+mn-ea"/>
                <a:cs typeface="+mn-cs"/>
              </a:rPr>
              <a:t>async</a:t>
            </a:r>
            <a:r>
              <a:rPr lang="en-US" sz="1200" i="1" kern="1200" dirty="0">
                <a:solidFill>
                  <a:schemeClr val="tx1"/>
                </a:solidFill>
                <a:effectLst/>
                <a:latin typeface="+mn-lt"/>
                <a:ea typeface="+mn-ea"/>
                <a:cs typeface="+mn-cs"/>
              </a:rPr>
              <a:t>, and await</a:t>
            </a:r>
            <a:r>
              <a:rPr lang="en-US" sz="1200" kern="1200" dirty="0">
                <a:solidFill>
                  <a:schemeClr val="tx1"/>
                </a:solidFill>
                <a:effectLst/>
                <a:latin typeface="+mn-lt"/>
                <a:ea typeface="+mn-ea"/>
                <a:cs typeface="+mn-cs"/>
              </a:rPr>
              <a:t>. Nice tools! And when we build servers we started out with bigger ones… but we’ve reached a point where increasing the </a:t>
            </a:r>
            <a:r>
              <a:rPr lang="en-US" sz="1200" i="1" kern="1200" dirty="0">
                <a:solidFill>
                  <a:schemeClr val="tx1"/>
                </a:solidFill>
                <a:effectLst/>
                <a:latin typeface="+mn-lt"/>
                <a:ea typeface="+mn-ea"/>
                <a:cs typeface="+mn-cs"/>
              </a:rPr>
              <a:t>size and throughput </a:t>
            </a:r>
            <a:r>
              <a:rPr lang="en-US" sz="1200" kern="1200" dirty="0">
                <a:solidFill>
                  <a:schemeClr val="tx1"/>
                </a:solidFill>
                <a:effectLst/>
                <a:latin typeface="+mn-lt"/>
                <a:ea typeface="+mn-ea"/>
                <a:cs typeface="+mn-cs"/>
              </a:rPr>
              <a:t>of the same machine does not continue infinitely (let’s ignore the attempt to circumvent that with quantum computing for the moment). So let’s use smaller, simpler commodity computers but use lots of them at the same time.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also applied this same approach to our logical execution units to scale them out into services that do not have any special insight into the implementations of the others they call and use basic, relatively simple communication protocols and patterns to communicate because it increases independence as well as the </a:t>
            </a:r>
            <a:r>
              <a:rPr lang="en-US" sz="1200" i="1" kern="1200" dirty="0">
                <a:solidFill>
                  <a:schemeClr val="tx1"/>
                </a:solidFill>
                <a:effectLst/>
                <a:latin typeface="+mn-lt"/>
                <a:ea typeface="+mn-ea"/>
                <a:cs typeface="+mn-cs"/>
              </a:rPr>
              <a:t>network effect </a:t>
            </a:r>
            <a:r>
              <a:rPr lang="en-US" sz="1200" kern="1200" dirty="0">
                <a:solidFill>
                  <a:schemeClr val="tx1"/>
                </a:solidFill>
                <a:effectLst/>
                <a:latin typeface="+mn-lt"/>
                <a:ea typeface="+mn-ea"/>
                <a:cs typeface="+mn-cs"/>
              </a:rPr>
              <a:t>of the number of other services that they can call to get their own work done. We may remember these as SOA or </a:t>
            </a:r>
            <a:r>
              <a:rPr lang="en-US" sz="1200" i="1" kern="1200" dirty="0">
                <a:solidFill>
                  <a:schemeClr val="tx1"/>
                </a:solidFill>
                <a:effectLst/>
                <a:latin typeface="+mn-lt"/>
                <a:ea typeface="+mn-ea"/>
                <a:cs typeface="+mn-cs"/>
              </a:rPr>
              <a:t>service oriented applications</a:t>
            </a:r>
            <a:r>
              <a:rPr lang="en-US" sz="1200" kern="1200" dirty="0">
                <a:solidFill>
                  <a:schemeClr val="tx1"/>
                </a:solidFill>
                <a:effectLst/>
                <a:latin typeface="+mn-lt"/>
                <a:ea typeface="+mn-ea"/>
                <a:cs typeface="+mn-cs"/>
              </a:rPr>
              <a:t>. Does anyone here remember XML? WSDL?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here we stand. The biggest data centers in the world are now APIs for your programs to create and destroy at will, and what do we have for our individual, simple, logical processes? </a:t>
            </a:r>
            <a:r>
              <a:rPr lang="en-US" sz="1200" i="1" kern="1200" dirty="0">
                <a:solidFill>
                  <a:schemeClr val="tx1"/>
                </a:solidFill>
                <a:effectLst/>
                <a:latin typeface="+mn-lt"/>
                <a:ea typeface="+mn-ea"/>
                <a:cs typeface="+mn-cs"/>
              </a:rPr>
              <a:t>Containers</a:t>
            </a:r>
            <a:r>
              <a:rPr lang="en-US" sz="1200" kern="1200" dirty="0">
                <a:solidFill>
                  <a:schemeClr val="tx1"/>
                </a:solidFill>
                <a:effectLst/>
                <a:latin typeface="+mn-lt"/>
                <a:ea typeface="+mn-ea"/>
                <a:cs typeface="+mn-cs"/>
              </a:rPr>
              <a:t>. That’s why we’re here, and it’s where you are going to go. With that, let’s start to talk.</a:t>
            </a:r>
          </a:p>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3</a:t>
            </a:fld>
            <a:endParaRPr lang="en-US"/>
          </a:p>
        </p:txBody>
      </p:sp>
    </p:spTree>
    <p:extLst>
      <p:ext uri="{BB962C8B-B14F-4D97-AF65-F5344CB8AC3E}">
        <p14:creationId xmlns:p14="http://schemas.microsoft.com/office/powerpoint/2010/main" val="281810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2048265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219712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51354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186441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200793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195955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9932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pPr/>
              <a:t>5/22/2017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322208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1745219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362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FE2824-C2A0-4931-BB32-60B24BDBB3CC}" type="datetimeFigureOut">
              <a:rPr lang="en-US" smtClean="0"/>
              <a:pPr/>
              <a:t>5/22/2017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403616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FE2824-C2A0-4931-BB32-60B24BDBB3CC}" type="datetimeFigureOut">
              <a:rPr lang="en-US" smtClean="0"/>
              <a:pPr/>
              <a:t>5/22/2017</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476602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0FE2824-C2A0-4931-BB32-60B24BDBB3CC}" type="datetimeFigureOut">
              <a:rPr lang="en-US" smtClean="0"/>
              <a:pPr/>
              <a:t>5/22/2017</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333A4-2EF1-4B79-B68C-AB20E66B4822}" type="slidenum">
              <a:rPr lang="en-US" smtClean="0"/>
              <a:pPr/>
              <a:t>‹#›</a:t>
            </a:fld>
            <a:endParaRPr lang="en-US"/>
          </a:p>
        </p:txBody>
      </p:sp>
    </p:spTree>
    <p:extLst>
      <p:ext uri="{BB962C8B-B14F-4D97-AF65-F5344CB8AC3E}">
        <p14:creationId xmlns:p14="http://schemas.microsoft.com/office/powerpoint/2010/main" val="339840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13759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FE2824-C2A0-4931-BB32-60B24BDBB3CC}"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26252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0FE2824-C2A0-4931-BB32-60B24BDBB3CC}"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1636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5183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FE2824-C2A0-4931-BB32-60B24BDBB3CC}"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01515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FE2824-C2A0-4931-BB32-60B24BDBB3CC}"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228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0FE2824-C2A0-4931-BB32-60B24BDBB3CC}" type="datetimeFigureOut">
              <a:rPr lang="en-US" smtClean="0"/>
              <a:t>5/22/2017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2242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0FE2824-C2A0-4931-BB32-60B24BDBB3CC}" type="datetimeFigureOut">
              <a:rPr lang="en-US" smtClean="0"/>
              <a:t>5/22/2017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19770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0FE2824-C2A0-4931-BB32-60B24BDBB3CC}" type="datetimeFigureOut">
              <a:rPr lang="en-US" smtClean="0"/>
              <a:t>5/22/2017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85299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FE2824-C2A0-4931-BB32-60B24BDBB3CC}"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02771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0FE2824-C2A0-4931-BB32-60B24BDBB3CC}" type="datetimeFigureOut">
              <a:rPr lang="en-US" smtClean="0"/>
              <a:pPr/>
              <a:t>5/22/2017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13333A4-2EF1-4B79-B68C-AB20E66B4822}" type="slidenum">
              <a:rPr lang="en-US" smtClean="0"/>
              <a:pPr/>
              <a:t>‹#›</a:t>
            </a:fld>
            <a:endParaRPr lang="en-US"/>
          </a:p>
        </p:txBody>
      </p:sp>
      <p:sp>
        <p:nvSpPr>
          <p:cNvPr id="13" name="Rectangle 12"/>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9813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ubuntunext.com/2016/09/16/microsoft-becomes-the-biggest-open-source-contributor-at-github"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Containers and Clusters in Azure</a:t>
            </a:r>
          </a:p>
        </p:txBody>
      </p:sp>
      <p:sp>
        <p:nvSpPr>
          <p:cNvPr id="3" name="Subtitle 2"/>
          <p:cNvSpPr>
            <a:spLocks noGrp="1"/>
          </p:cNvSpPr>
          <p:nvPr>
            <p:ph type="subTitle" idx="1"/>
          </p:nvPr>
        </p:nvSpPr>
        <p:spPr/>
        <p:txBody>
          <a:bodyPr/>
          <a:lstStyle/>
          <a:p>
            <a:r>
              <a:rPr lang="en-US" dirty="0"/>
              <a:t>Ralph Squillace ralph.squillace@Microsoft.com</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on Azure</a:t>
            </a:r>
          </a:p>
        </p:txBody>
      </p:sp>
      <p:sp>
        <p:nvSpPr>
          <p:cNvPr id="5" name="Content Placeholder 4"/>
          <p:cNvSpPr>
            <a:spLocks noGrp="1"/>
          </p:cNvSpPr>
          <p:nvPr>
            <p:ph sz="half" idx="1"/>
          </p:nvPr>
        </p:nvSpPr>
        <p:spPr/>
        <p:txBody>
          <a:bodyPr/>
          <a:lstStyle/>
          <a:p>
            <a:r>
              <a:rPr lang="en-US" dirty="0"/>
              <a:t>Automatic Best Practice deployment</a:t>
            </a:r>
          </a:p>
          <a:p>
            <a:r>
              <a:rPr lang="en-US" dirty="0"/>
              <a:t>Complete selection of images</a:t>
            </a:r>
          </a:p>
          <a:p>
            <a:r>
              <a:rPr lang="en-US" dirty="0"/>
              <a:t>Portal deployment for ease of use</a:t>
            </a:r>
          </a:p>
        </p:txBody>
      </p:sp>
      <p:graphicFrame>
        <p:nvGraphicFramePr>
          <p:cNvPr id="6" name="Content Placeholder 5" descr="Segmented Process" title="SmartArt"/>
          <p:cNvGraphicFramePr>
            <a:graphicFrameLocks noGrp="1"/>
          </p:cNvGraphicFramePr>
          <p:nvPr>
            <p:ph sz="half" idx="2"/>
            <p:extLst>
              <p:ext uri="{D42A27DB-BD31-4B8C-83A1-F6EECF244321}">
                <p14:modId xmlns:p14="http://schemas.microsoft.com/office/powerpoint/2010/main" val="1964836461"/>
              </p:ext>
            </p:extLst>
          </p:nvPr>
        </p:nvGraphicFramePr>
        <p:xfrm>
          <a:off x="5654675" y="2055813"/>
          <a:ext cx="4395788" cy="4200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a:t>
            </a:r>
            <a:r>
              <a:rPr lang="en-US" dirty="0" err="1"/>
              <a:t>Microservices</a:t>
            </a:r>
            <a:r>
              <a:rPr lang="en-US" dirty="0"/>
              <a:t> mean? </a:t>
            </a:r>
          </a:p>
        </p:txBody>
      </p:sp>
      <p:sp>
        <p:nvSpPr>
          <p:cNvPr id="3" name="TextBox 2"/>
          <p:cNvSpPr txBox="1"/>
          <p:nvPr/>
        </p:nvSpPr>
        <p:spPr>
          <a:xfrm>
            <a:off x="838200" y="2209800"/>
            <a:ext cx="7239000" cy="369332"/>
          </a:xfrm>
          <a:prstGeom prst="rect">
            <a:avLst/>
          </a:prstGeom>
          <a:noFill/>
        </p:spPr>
        <p:txBody>
          <a:bodyPr wrap="square" rtlCol="0">
            <a:spAutoFit/>
          </a:bodyPr>
          <a:lstStyle/>
          <a:p>
            <a:r>
              <a:rPr lang="en-US" dirty="0"/>
              <a:t>Tons and tons of apps….</a:t>
            </a:r>
          </a:p>
        </p:txBody>
      </p:sp>
      <p:sp>
        <p:nvSpPr>
          <p:cNvPr id="5" name="TextBox 4"/>
          <p:cNvSpPr txBox="1"/>
          <p:nvPr/>
        </p:nvSpPr>
        <p:spPr>
          <a:xfrm>
            <a:off x="838200" y="2751018"/>
            <a:ext cx="7239000" cy="369332"/>
          </a:xfrm>
          <a:prstGeom prst="rect">
            <a:avLst/>
          </a:prstGeom>
          <a:noFill/>
        </p:spPr>
        <p:txBody>
          <a:bodyPr wrap="square" rtlCol="0">
            <a:spAutoFit/>
          </a:bodyPr>
          <a:lstStyle/>
          <a:p>
            <a:r>
              <a:rPr lang="en-US" dirty="0"/>
              <a:t>Inside tons and tons of containers….</a:t>
            </a:r>
          </a:p>
        </p:txBody>
      </p:sp>
      <p:sp>
        <p:nvSpPr>
          <p:cNvPr id="6" name="TextBox 5"/>
          <p:cNvSpPr txBox="1"/>
          <p:nvPr/>
        </p:nvSpPr>
        <p:spPr>
          <a:xfrm>
            <a:off x="838200" y="3292236"/>
            <a:ext cx="7239000" cy="369332"/>
          </a:xfrm>
          <a:prstGeom prst="rect">
            <a:avLst/>
          </a:prstGeom>
          <a:noFill/>
        </p:spPr>
        <p:txBody>
          <a:bodyPr wrap="square" rtlCol="0">
            <a:spAutoFit/>
          </a:bodyPr>
          <a:lstStyle/>
          <a:p>
            <a:r>
              <a:rPr lang="en-US" dirty="0"/>
              <a:t>Running on tons and tons of VMs….</a:t>
            </a:r>
          </a:p>
        </p:txBody>
      </p:sp>
      <p:sp>
        <p:nvSpPr>
          <p:cNvPr id="7" name="TextBox 6"/>
          <p:cNvSpPr txBox="1"/>
          <p:nvPr/>
        </p:nvSpPr>
        <p:spPr>
          <a:xfrm>
            <a:off x="838200" y="3833454"/>
            <a:ext cx="7239000" cy="369332"/>
          </a:xfrm>
          <a:prstGeom prst="rect">
            <a:avLst/>
          </a:prstGeom>
          <a:noFill/>
        </p:spPr>
        <p:txBody>
          <a:bodyPr wrap="square" rtlCol="0">
            <a:spAutoFit/>
          </a:bodyPr>
          <a:lstStyle/>
          <a:p>
            <a:r>
              <a:rPr lang="en-US" dirty="0"/>
              <a:t>Running on tons of operating systems….</a:t>
            </a:r>
          </a:p>
        </p:txBody>
      </p:sp>
      <p:sp>
        <p:nvSpPr>
          <p:cNvPr id="8" name="TextBox 7"/>
          <p:cNvSpPr txBox="1"/>
          <p:nvPr/>
        </p:nvSpPr>
        <p:spPr>
          <a:xfrm>
            <a:off x="838200" y="4374672"/>
            <a:ext cx="7239000" cy="369332"/>
          </a:xfrm>
          <a:prstGeom prst="rect">
            <a:avLst/>
          </a:prstGeom>
          <a:noFill/>
        </p:spPr>
        <p:txBody>
          <a:bodyPr wrap="square" rtlCol="0">
            <a:spAutoFit/>
          </a:bodyPr>
          <a:lstStyle/>
          <a:p>
            <a:r>
              <a:rPr lang="en-US" dirty="0"/>
              <a:t>Running on a bunch of physical computers….</a:t>
            </a:r>
          </a:p>
        </p:txBody>
      </p:sp>
      <p:sp>
        <p:nvSpPr>
          <p:cNvPr id="9" name="TextBox 8"/>
          <p:cNvSpPr txBox="1"/>
          <p:nvPr/>
        </p:nvSpPr>
        <p:spPr>
          <a:xfrm>
            <a:off x="6172200" y="5638800"/>
            <a:ext cx="5638800" cy="369332"/>
          </a:xfrm>
          <a:prstGeom prst="rect">
            <a:avLst/>
          </a:prstGeom>
          <a:noFill/>
        </p:spPr>
        <p:txBody>
          <a:bodyPr wrap="square" rtlCol="0">
            <a:spAutoFit/>
          </a:bodyPr>
          <a:lstStyle/>
          <a:p>
            <a:r>
              <a:rPr lang="en-US" dirty="0"/>
              <a:t>You’re going to need a bigger boat.</a:t>
            </a:r>
          </a:p>
        </p:txBody>
      </p:sp>
    </p:spTree>
    <p:extLst>
      <p:ext uri="{BB962C8B-B14F-4D97-AF65-F5344CB8AC3E}">
        <p14:creationId xmlns:p14="http://schemas.microsoft.com/office/powerpoint/2010/main" val="159132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you feel a bit like this?</a:t>
            </a:r>
          </a:p>
        </p:txBody>
      </p:sp>
    </p:spTree>
    <p:controls>
      <mc:AlternateContent xmlns:mc="http://schemas.openxmlformats.org/markup-compatibility/2006">
        <mc:Choice xmlns:v="urn:schemas-microsoft-com:vml" Requires="v">
          <p:control spid="1040" name="ShockwaveFlash1" r:id="rId2" imgW="8229600" imgH="4572000"/>
        </mc:Choice>
        <mc:Fallback>
          <p:control name="ShockwaveFlash1" r:id="rId2" imgW="8229600" imgH="4572000">
            <p:pic>
              <p:nvPicPr>
                <p:cNvPr id="3" name="ShockwaveFlash1"/>
                <p:cNvPicPr>
                  <a:picLocks/>
                </p:cNvPicPr>
                <p:nvPr/>
              </p:nvPicPr>
              <p:blipFill>
                <a:blip r:embed="rId5"/>
                <a:stretch>
                  <a:fillRect/>
                </a:stretch>
              </p:blipFill>
              <p:spPr>
                <a:xfrm>
                  <a:off x="1600200" y="1447800"/>
                  <a:ext cx="8229600" cy="4572000"/>
                </a:xfrm>
                <a:prstGeom prst="rect">
                  <a:avLst/>
                </a:prstGeom>
              </p:spPr>
            </p:pic>
          </p:control>
        </mc:Fallback>
      </mc:AlternateContent>
    </p:controls>
    <p:extLst>
      <p:ext uri="{BB962C8B-B14F-4D97-AF65-F5344CB8AC3E}">
        <p14:creationId xmlns:p14="http://schemas.microsoft.com/office/powerpoint/2010/main" val="226124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69489" cy="1400530"/>
          </a:xfrm>
        </p:spPr>
        <p:txBody>
          <a:bodyPr/>
          <a:lstStyle/>
          <a:p>
            <a:r>
              <a:rPr lang="en-US" dirty="0"/>
              <a:t>You’re going to need orchestration.</a:t>
            </a:r>
          </a:p>
        </p:txBody>
      </p:sp>
      <p:sp>
        <p:nvSpPr>
          <p:cNvPr id="3" name="TextBox 2"/>
          <p:cNvSpPr txBox="1"/>
          <p:nvPr/>
        </p:nvSpPr>
        <p:spPr>
          <a:xfrm>
            <a:off x="838200" y="1600200"/>
            <a:ext cx="5715000" cy="369332"/>
          </a:xfrm>
          <a:prstGeom prst="rect">
            <a:avLst/>
          </a:prstGeom>
          <a:noFill/>
        </p:spPr>
        <p:txBody>
          <a:bodyPr wrap="square" rtlCol="0">
            <a:spAutoFit/>
          </a:bodyPr>
          <a:lstStyle/>
          <a:p>
            <a:r>
              <a:rPr lang="en-US" dirty="0"/>
              <a:t>No, not BizTalk.</a:t>
            </a:r>
          </a:p>
        </p:txBody>
      </p:sp>
    </p:spTree>
    <p:extLst>
      <p:ext uri="{BB962C8B-B14F-4D97-AF65-F5344CB8AC3E}">
        <p14:creationId xmlns:p14="http://schemas.microsoft.com/office/powerpoint/2010/main" val="425951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69489" cy="1400530"/>
          </a:xfrm>
        </p:spPr>
        <p:txBody>
          <a:bodyPr/>
          <a:lstStyle/>
          <a:p>
            <a:r>
              <a:rPr lang="en-US" dirty="0"/>
              <a:t>You’re going to need orchestration.</a:t>
            </a:r>
          </a:p>
        </p:txBody>
      </p:sp>
      <p:sp>
        <p:nvSpPr>
          <p:cNvPr id="3" name="TextBox 2"/>
          <p:cNvSpPr txBox="1"/>
          <p:nvPr/>
        </p:nvSpPr>
        <p:spPr>
          <a:xfrm>
            <a:off x="838200" y="1600200"/>
            <a:ext cx="5715000" cy="369332"/>
          </a:xfrm>
          <a:prstGeom prst="rect">
            <a:avLst/>
          </a:prstGeom>
          <a:noFill/>
        </p:spPr>
        <p:txBody>
          <a:bodyPr wrap="square" rtlCol="0">
            <a:spAutoFit/>
          </a:bodyPr>
          <a:lstStyle/>
          <a:p>
            <a:r>
              <a:rPr lang="en-US" dirty="0"/>
              <a:t>Orchestration: package management for:</a:t>
            </a:r>
          </a:p>
        </p:txBody>
      </p:sp>
      <p:sp>
        <p:nvSpPr>
          <p:cNvPr id="4" name="TextBox 3"/>
          <p:cNvSpPr txBox="1"/>
          <p:nvPr/>
        </p:nvSpPr>
        <p:spPr>
          <a:xfrm>
            <a:off x="2438400" y="2667000"/>
            <a:ext cx="4800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VMs and data center infrastructure</a:t>
            </a:r>
          </a:p>
        </p:txBody>
      </p:sp>
      <p:sp>
        <p:nvSpPr>
          <p:cNvPr id="5" name="TextBox 4"/>
          <p:cNvSpPr txBox="1"/>
          <p:nvPr/>
        </p:nvSpPr>
        <p:spPr>
          <a:xfrm>
            <a:off x="2461591" y="3000730"/>
            <a:ext cx="4800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Containers</a:t>
            </a:r>
          </a:p>
        </p:txBody>
      </p:sp>
      <p:sp>
        <p:nvSpPr>
          <p:cNvPr id="6" name="TextBox 5"/>
          <p:cNvSpPr txBox="1"/>
          <p:nvPr/>
        </p:nvSpPr>
        <p:spPr>
          <a:xfrm>
            <a:off x="2461591" y="3364468"/>
            <a:ext cx="4800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Apps </a:t>
            </a:r>
          </a:p>
        </p:txBody>
      </p:sp>
    </p:spTree>
    <p:extLst>
      <p:ext uri="{BB962C8B-B14F-4D97-AF65-F5344CB8AC3E}">
        <p14:creationId xmlns:p14="http://schemas.microsoft.com/office/powerpoint/2010/main" val="42500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The Clouds are one big machine</a:t>
            </a:r>
          </a:p>
        </p:txBody>
      </p:sp>
      <p:grpSp>
        <p:nvGrpSpPr>
          <p:cNvPr id="11" name="Group 10"/>
          <p:cNvGrpSpPr/>
          <p:nvPr/>
        </p:nvGrpSpPr>
        <p:grpSpPr>
          <a:xfrm>
            <a:off x="1803715" y="4460410"/>
            <a:ext cx="2393390" cy="1849437"/>
            <a:chOff x="1154242" y="2698230"/>
            <a:chExt cx="2638269" cy="2038662"/>
          </a:xfrm>
          <a:solidFill>
            <a:schemeClr val="tx1"/>
          </a:solidFill>
        </p:grpSpPr>
        <p:sp>
          <p:nvSpPr>
            <p:cNvPr id="6" name="Cloud 5"/>
            <p:cNvSpPr/>
            <p:nvPr/>
          </p:nvSpPr>
          <p:spPr>
            <a:xfrm>
              <a:off x="1154242" y="2698230"/>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7" name="Picture 6"/>
            <p:cNvPicPr>
              <a:picLocks noChangeAspect="1"/>
            </p:cNvPicPr>
            <p:nvPr/>
          </p:nvPicPr>
          <p:blipFill>
            <a:blip r:embed="rId3"/>
            <a:stretch>
              <a:fillRect/>
            </a:stretch>
          </p:blipFill>
          <p:spPr>
            <a:xfrm>
              <a:off x="1770757" y="3441336"/>
              <a:ext cx="1333500" cy="552450"/>
            </a:xfrm>
            <a:prstGeom prst="rect">
              <a:avLst/>
            </a:prstGeom>
            <a:grpFill/>
          </p:spPr>
        </p:pic>
      </p:grpSp>
      <p:grpSp>
        <p:nvGrpSpPr>
          <p:cNvPr id="12" name="Group 11"/>
          <p:cNvGrpSpPr/>
          <p:nvPr/>
        </p:nvGrpSpPr>
        <p:grpSpPr>
          <a:xfrm>
            <a:off x="7883571" y="1853249"/>
            <a:ext cx="2393390" cy="1849437"/>
            <a:chOff x="6103495" y="1801319"/>
            <a:chExt cx="2638269" cy="2038662"/>
          </a:xfrm>
          <a:solidFill>
            <a:schemeClr val="tx1"/>
          </a:solidFill>
        </p:grpSpPr>
        <p:sp>
          <p:nvSpPr>
            <p:cNvPr id="4" name="Cloud 3"/>
            <p:cNvSpPr/>
            <p:nvPr/>
          </p:nvSpPr>
          <p:spPr>
            <a:xfrm>
              <a:off x="6103495" y="1801319"/>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8" name="Picture 7"/>
            <p:cNvPicPr>
              <a:picLocks noChangeAspect="1"/>
            </p:cNvPicPr>
            <p:nvPr/>
          </p:nvPicPr>
          <p:blipFill>
            <a:blip r:embed="rId4"/>
            <a:stretch>
              <a:fillRect/>
            </a:stretch>
          </p:blipFill>
          <p:spPr>
            <a:xfrm>
              <a:off x="6435999" y="2443850"/>
              <a:ext cx="1876425" cy="609600"/>
            </a:xfrm>
            <a:prstGeom prst="rect">
              <a:avLst/>
            </a:prstGeom>
            <a:grpFill/>
          </p:spPr>
        </p:pic>
      </p:grpSp>
      <p:grpSp>
        <p:nvGrpSpPr>
          <p:cNvPr id="10" name="Group 9"/>
          <p:cNvGrpSpPr/>
          <p:nvPr/>
        </p:nvGrpSpPr>
        <p:grpSpPr>
          <a:xfrm>
            <a:off x="4756396" y="4460410"/>
            <a:ext cx="2393390" cy="1849437"/>
            <a:chOff x="3104255" y="4916775"/>
            <a:chExt cx="2638269" cy="2038662"/>
          </a:xfrm>
          <a:solidFill>
            <a:schemeClr val="tx1"/>
          </a:solidFill>
        </p:grpSpPr>
        <p:sp>
          <p:nvSpPr>
            <p:cNvPr id="3" name="Cloud 2"/>
            <p:cNvSpPr/>
            <p:nvPr/>
          </p:nvSpPr>
          <p:spPr>
            <a:xfrm>
              <a:off x="3104255"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9" name="Picture 8"/>
            <p:cNvPicPr>
              <a:picLocks noChangeAspect="1"/>
            </p:cNvPicPr>
            <p:nvPr/>
          </p:nvPicPr>
          <p:blipFill>
            <a:blip r:embed="rId5"/>
            <a:stretch>
              <a:fillRect/>
            </a:stretch>
          </p:blipFill>
          <p:spPr>
            <a:xfrm>
              <a:off x="3418503" y="5530434"/>
              <a:ext cx="2009775" cy="590550"/>
            </a:xfrm>
            <a:prstGeom prst="rect">
              <a:avLst/>
            </a:prstGeom>
            <a:grpFill/>
          </p:spPr>
        </p:pic>
      </p:grpSp>
      <p:grpSp>
        <p:nvGrpSpPr>
          <p:cNvPr id="14" name="Group 13"/>
          <p:cNvGrpSpPr/>
          <p:nvPr/>
        </p:nvGrpSpPr>
        <p:grpSpPr>
          <a:xfrm>
            <a:off x="7867707" y="4460410"/>
            <a:ext cx="2393390" cy="1849437"/>
            <a:chOff x="6993290" y="4916775"/>
            <a:chExt cx="2638269" cy="2038662"/>
          </a:xfrm>
          <a:solidFill>
            <a:schemeClr val="tx1"/>
          </a:solidFill>
        </p:grpSpPr>
        <p:sp>
          <p:nvSpPr>
            <p:cNvPr id="5" name="Cloud 4"/>
            <p:cNvSpPr/>
            <p:nvPr/>
          </p:nvSpPr>
          <p:spPr>
            <a:xfrm>
              <a:off x="6993290"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13" name="Picture 12"/>
            <p:cNvPicPr>
              <a:picLocks noChangeAspect="1"/>
            </p:cNvPicPr>
            <p:nvPr/>
          </p:nvPicPr>
          <p:blipFill>
            <a:blip r:embed="rId6"/>
            <a:stretch>
              <a:fillRect/>
            </a:stretch>
          </p:blipFill>
          <p:spPr>
            <a:xfrm>
              <a:off x="7066289" y="5628445"/>
              <a:ext cx="2565270" cy="583886"/>
            </a:xfrm>
            <a:prstGeom prst="rect">
              <a:avLst/>
            </a:prstGeom>
            <a:grpFill/>
          </p:spPr>
        </p:pic>
      </p:grpSp>
    </p:spTree>
    <p:extLst>
      <p:ext uri="{BB962C8B-B14F-4D97-AF65-F5344CB8AC3E}">
        <p14:creationId xmlns:p14="http://schemas.microsoft.com/office/powerpoint/2010/main" val="348276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The Clouds are one big machine</a:t>
            </a:r>
          </a:p>
        </p:txBody>
      </p:sp>
      <p:grpSp>
        <p:nvGrpSpPr>
          <p:cNvPr id="11" name="Group 10"/>
          <p:cNvGrpSpPr/>
          <p:nvPr/>
        </p:nvGrpSpPr>
        <p:grpSpPr>
          <a:xfrm>
            <a:off x="1803715" y="4460410"/>
            <a:ext cx="2393390" cy="1849437"/>
            <a:chOff x="1154242" y="2698230"/>
            <a:chExt cx="2638269" cy="2038662"/>
          </a:xfrm>
          <a:solidFill>
            <a:schemeClr val="tx1"/>
          </a:solidFill>
        </p:grpSpPr>
        <p:sp>
          <p:nvSpPr>
            <p:cNvPr id="6" name="Cloud 5"/>
            <p:cNvSpPr/>
            <p:nvPr/>
          </p:nvSpPr>
          <p:spPr>
            <a:xfrm>
              <a:off x="1154242" y="2698230"/>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7" name="Picture 6"/>
            <p:cNvPicPr>
              <a:picLocks noChangeAspect="1"/>
            </p:cNvPicPr>
            <p:nvPr/>
          </p:nvPicPr>
          <p:blipFill>
            <a:blip r:embed="rId3"/>
            <a:stretch>
              <a:fillRect/>
            </a:stretch>
          </p:blipFill>
          <p:spPr>
            <a:xfrm>
              <a:off x="1770757" y="3441336"/>
              <a:ext cx="1333500" cy="552450"/>
            </a:xfrm>
            <a:prstGeom prst="rect">
              <a:avLst/>
            </a:prstGeom>
            <a:grpFill/>
          </p:spPr>
        </p:pic>
      </p:grpSp>
      <p:grpSp>
        <p:nvGrpSpPr>
          <p:cNvPr id="12" name="Group 11"/>
          <p:cNvGrpSpPr/>
          <p:nvPr/>
        </p:nvGrpSpPr>
        <p:grpSpPr>
          <a:xfrm>
            <a:off x="7883571" y="1853249"/>
            <a:ext cx="2393390" cy="1849437"/>
            <a:chOff x="6103495" y="1801319"/>
            <a:chExt cx="2638269" cy="2038662"/>
          </a:xfrm>
          <a:solidFill>
            <a:schemeClr val="tx1"/>
          </a:solidFill>
        </p:grpSpPr>
        <p:sp>
          <p:nvSpPr>
            <p:cNvPr id="4" name="Cloud 3"/>
            <p:cNvSpPr/>
            <p:nvPr/>
          </p:nvSpPr>
          <p:spPr>
            <a:xfrm>
              <a:off x="6103495" y="1801319"/>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8" name="Picture 7"/>
            <p:cNvPicPr>
              <a:picLocks noChangeAspect="1"/>
            </p:cNvPicPr>
            <p:nvPr/>
          </p:nvPicPr>
          <p:blipFill>
            <a:blip r:embed="rId4"/>
            <a:stretch>
              <a:fillRect/>
            </a:stretch>
          </p:blipFill>
          <p:spPr>
            <a:xfrm>
              <a:off x="6435999" y="2443850"/>
              <a:ext cx="1876425" cy="609600"/>
            </a:xfrm>
            <a:prstGeom prst="rect">
              <a:avLst/>
            </a:prstGeom>
            <a:grpFill/>
          </p:spPr>
        </p:pic>
      </p:grpSp>
      <p:grpSp>
        <p:nvGrpSpPr>
          <p:cNvPr id="10" name="Group 9"/>
          <p:cNvGrpSpPr/>
          <p:nvPr/>
        </p:nvGrpSpPr>
        <p:grpSpPr>
          <a:xfrm>
            <a:off x="4756396" y="4460410"/>
            <a:ext cx="2393390" cy="1849437"/>
            <a:chOff x="3104255" y="4916775"/>
            <a:chExt cx="2638269" cy="2038662"/>
          </a:xfrm>
          <a:solidFill>
            <a:schemeClr val="tx1"/>
          </a:solidFill>
        </p:grpSpPr>
        <p:sp>
          <p:nvSpPr>
            <p:cNvPr id="3" name="Cloud 2"/>
            <p:cNvSpPr/>
            <p:nvPr/>
          </p:nvSpPr>
          <p:spPr>
            <a:xfrm>
              <a:off x="3104255"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9" name="Picture 8"/>
            <p:cNvPicPr>
              <a:picLocks noChangeAspect="1"/>
            </p:cNvPicPr>
            <p:nvPr/>
          </p:nvPicPr>
          <p:blipFill>
            <a:blip r:embed="rId5"/>
            <a:stretch>
              <a:fillRect/>
            </a:stretch>
          </p:blipFill>
          <p:spPr>
            <a:xfrm>
              <a:off x="3418503" y="5530434"/>
              <a:ext cx="2009775" cy="590550"/>
            </a:xfrm>
            <a:prstGeom prst="rect">
              <a:avLst/>
            </a:prstGeom>
            <a:grpFill/>
          </p:spPr>
        </p:pic>
      </p:grpSp>
      <p:grpSp>
        <p:nvGrpSpPr>
          <p:cNvPr id="14" name="Group 13"/>
          <p:cNvGrpSpPr/>
          <p:nvPr/>
        </p:nvGrpSpPr>
        <p:grpSpPr>
          <a:xfrm>
            <a:off x="7867707" y="4460410"/>
            <a:ext cx="2393390" cy="1849437"/>
            <a:chOff x="6993290" y="4916775"/>
            <a:chExt cx="2638269" cy="2038662"/>
          </a:xfrm>
          <a:solidFill>
            <a:schemeClr val="tx1"/>
          </a:solidFill>
        </p:grpSpPr>
        <p:sp>
          <p:nvSpPr>
            <p:cNvPr id="5" name="Cloud 4"/>
            <p:cNvSpPr/>
            <p:nvPr/>
          </p:nvSpPr>
          <p:spPr>
            <a:xfrm>
              <a:off x="6993290"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13" name="Picture 12"/>
            <p:cNvPicPr>
              <a:picLocks noChangeAspect="1"/>
            </p:cNvPicPr>
            <p:nvPr/>
          </p:nvPicPr>
          <p:blipFill>
            <a:blip r:embed="rId6"/>
            <a:stretch>
              <a:fillRect/>
            </a:stretch>
          </p:blipFill>
          <p:spPr>
            <a:xfrm>
              <a:off x="7066289" y="5628445"/>
              <a:ext cx="2565270" cy="583886"/>
            </a:xfrm>
            <a:prstGeom prst="rect">
              <a:avLst/>
            </a:prstGeom>
            <a:grpFill/>
          </p:spPr>
        </p:pic>
      </p:gr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1482" y="1691389"/>
            <a:ext cx="1592774" cy="1592774"/>
          </a:xfrm>
          <a:prstGeom prst="rect">
            <a:avLst/>
          </a:prstGeom>
        </p:spPr>
      </p:pic>
      <p:sp>
        <p:nvSpPr>
          <p:cNvPr id="17" name="Rounded Rectangle 16"/>
          <p:cNvSpPr/>
          <p:nvPr/>
        </p:nvSpPr>
        <p:spPr>
          <a:xfrm>
            <a:off x="4197104" y="2712651"/>
            <a:ext cx="2473908" cy="891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t>Docker Client</a:t>
            </a:r>
          </a:p>
        </p:txBody>
      </p:sp>
      <p:cxnSp>
        <p:nvCxnSpPr>
          <p:cNvPr id="19" name="Straight Arrow Connector 18"/>
          <p:cNvCxnSpPr>
            <a:stCxn id="17" idx="3"/>
          </p:cNvCxnSpPr>
          <p:nvPr/>
        </p:nvCxnSpPr>
        <p:spPr>
          <a:xfrm>
            <a:off x="6671012" y="3158167"/>
            <a:ext cx="1262918" cy="239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17" idx="3"/>
          </p:cNvCxnSpPr>
          <p:nvPr/>
        </p:nvCxnSpPr>
        <p:spPr>
          <a:xfrm>
            <a:off x="6671012" y="3158168"/>
            <a:ext cx="1611114" cy="15241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7" idx="2"/>
            <a:endCxn id="3" idx="3"/>
          </p:cNvCxnSpPr>
          <p:nvPr/>
        </p:nvCxnSpPr>
        <p:spPr>
          <a:xfrm>
            <a:off x="5434059" y="3603683"/>
            <a:ext cx="519032" cy="9624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7" idx="2"/>
            <a:endCxn id="6" idx="3"/>
          </p:cNvCxnSpPr>
          <p:nvPr/>
        </p:nvCxnSpPr>
        <p:spPr>
          <a:xfrm flipH="1">
            <a:off x="3000410" y="3603683"/>
            <a:ext cx="2433649" cy="9624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16" idx="3"/>
          </p:cNvCxnSpPr>
          <p:nvPr/>
        </p:nvCxnSpPr>
        <p:spPr>
          <a:xfrm>
            <a:off x="3764257" y="2487776"/>
            <a:ext cx="432848" cy="2248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782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The Clouds are one big machine</a:t>
            </a:r>
          </a:p>
        </p:txBody>
      </p:sp>
      <p:grpSp>
        <p:nvGrpSpPr>
          <p:cNvPr id="11" name="Group 10"/>
          <p:cNvGrpSpPr/>
          <p:nvPr/>
        </p:nvGrpSpPr>
        <p:grpSpPr>
          <a:xfrm>
            <a:off x="6375240" y="5342261"/>
            <a:ext cx="1551734" cy="1210293"/>
            <a:chOff x="1154242" y="2698230"/>
            <a:chExt cx="2638269" cy="2038662"/>
          </a:xfrm>
          <a:solidFill>
            <a:schemeClr val="tx1"/>
          </a:solidFill>
        </p:grpSpPr>
        <p:sp>
          <p:nvSpPr>
            <p:cNvPr id="6" name="Cloud 5"/>
            <p:cNvSpPr/>
            <p:nvPr/>
          </p:nvSpPr>
          <p:spPr>
            <a:xfrm>
              <a:off x="1154242" y="2698230"/>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7" name="Picture 6"/>
            <p:cNvPicPr>
              <a:picLocks noChangeAspect="1"/>
            </p:cNvPicPr>
            <p:nvPr/>
          </p:nvPicPr>
          <p:blipFill>
            <a:blip r:embed="rId3"/>
            <a:stretch>
              <a:fillRect/>
            </a:stretch>
          </p:blipFill>
          <p:spPr>
            <a:xfrm>
              <a:off x="1770757" y="3441336"/>
              <a:ext cx="1333500" cy="552450"/>
            </a:xfrm>
            <a:prstGeom prst="rect">
              <a:avLst/>
            </a:prstGeom>
            <a:grpFill/>
          </p:spPr>
        </p:pic>
      </p:grpSp>
      <p:grpSp>
        <p:nvGrpSpPr>
          <p:cNvPr id="12" name="Group 11"/>
          <p:cNvGrpSpPr/>
          <p:nvPr/>
        </p:nvGrpSpPr>
        <p:grpSpPr>
          <a:xfrm>
            <a:off x="6440249" y="1286588"/>
            <a:ext cx="1180831" cy="970135"/>
            <a:chOff x="6103495" y="1801319"/>
            <a:chExt cx="2638269" cy="2038662"/>
          </a:xfrm>
          <a:solidFill>
            <a:schemeClr val="tx1"/>
          </a:solidFill>
        </p:grpSpPr>
        <p:sp>
          <p:nvSpPr>
            <p:cNvPr id="4" name="Cloud 3"/>
            <p:cNvSpPr/>
            <p:nvPr/>
          </p:nvSpPr>
          <p:spPr>
            <a:xfrm>
              <a:off x="6103495" y="1801319"/>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8" name="Picture 7"/>
            <p:cNvPicPr>
              <a:picLocks noChangeAspect="1"/>
            </p:cNvPicPr>
            <p:nvPr/>
          </p:nvPicPr>
          <p:blipFill>
            <a:blip r:embed="rId4"/>
            <a:stretch>
              <a:fillRect/>
            </a:stretch>
          </p:blipFill>
          <p:spPr>
            <a:xfrm>
              <a:off x="6435999" y="2443850"/>
              <a:ext cx="1876425" cy="609600"/>
            </a:xfrm>
            <a:prstGeom prst="rect">
              <a:avLst/>
            </a:prstGeom>
            <a:grpFill/>
          </p:spPr>
        </p:pic>
      </p:grpSp>
      <p:grpSp>
        <p:nvGrpSpPr>
          <p:cNvPr id="10" name="Group 9"/>
          <p:cNvGrpSpPr/>
          <p:nvPr/>
        </p:nvGrpSpPr>
        <p:grpSpPr>
          <a:xfrm>
            <a:off x="6337549" y="3939668"/>
            <a:ext cx="1380856" cy="1080550"/>
            <a:chOff x="3104255" y="4916775"/>
            <a:chExt cx="2638269" cy="2038662"/>
          </a:xfrm>
          <a:solidFill>
            <a:schemeClr val="tx1"/>
          </a:solidFill>
        </p:grpSpPr>
        <p:sp>
          <p:nvSpPr>
            <p:cNvPr id="3" name="Cloud 2"/>
            <p:cNvSpPr/>
            <p:nvPr/>
          </p:nvSpPr>
          <p:spPr>
            <a:xfrm>
              <a:off x="3104255"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9" name="Picture 8"/>
            <p:cNvPicPr>
              <a:picLocks noChangeAspect="1"/>
            </p:cNvPicPr>
            <p:nvPr/>
          </p:nvPicPr>
          <p:blipFill>
            <a:blip r:embed="rId5"/>
            <a:stretch>
              <a:fillRect/>
            </a:stretch>
          </p:blipFill>
          <p:spPr>
            <a:xfrm>
              <a:off x="3418503" y="5530434"/>
              <a:ext cx="2009775" cy="590550"/>
            </a:xfrm>
            <a:prstGeom prst="rect">
              <a:avLst/>
            </a:prstGeom>
            <a:grpFill/>
          </p:spPr>
        </p:pic>
      </p:grpSp>
      <p:grpSp>
        <p:nvGrpSpPr>
          <p:cNvPr id="14" name="Group 13"/>
          <p:cNvGrpSpPr/>
          <p:nvPr/>
        </p:nvGrpSpPr>
        <p:grpSpPr>
          <a:xfrm>
            <a:off x="6337549" y="2559477"/>
            <a:ext cx="1362188" cy="1058148"/>
            <a:chOff x="6993290" y="4916775"/>
            <a:chExt cx="2638269" cy="2038662"/>
          </a:xfrm>
          <a:solidFill>
            <a:schemeClr val="tx1"/>
          </a:solidFill>
        </p:grpSpPr>
        <p:sp>
          <p:nvSpPr>
            <p:cNvPr id="5" name="Cloud 4"/>
            <p:cNvSpPr/>
            <p:nvPr/>
          </p:nvSpPr>
          <p:spPr>
            <a:xfrm>
              <a:off x="6993290"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13" name="Picture 12"/>
            <p:cNvPicPr>
              <a:picLocks noChangeAspect="1"/>
            </p:cNvPicPr>
            <p:nvPr/>
          </p:nvPicPr>
          <p:blipFill>
            <a:blip r:embed="rId6"/>
            <a:stretch>
              <a:fillRect/>
            </a:stretch>
          </p:blipFill>
          <p:spPr>
            <a:xfrm>
              <a:off x="7066289" y="5628445"/>
              <a:ext cx="2565270" cy="583886"/>
            </a:xfrm>
            <a:prstGeom prst="rect">
              <a:avLst/>
            </a:prstGeom>
            <a:grpFill/>
          </p:spPr>
        </p:pic>
      </p:gr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1482" y="1691389"/>
            <a:ext cx="1592774" cy="1592774"/>
          </a:xfrm>
          <a:prstGeom prst="rect">
            <a:avLst/>
          </a:prstGeom>
        </p:spPr>
      </p:pic>
      <p:sp>
        <p:nvSpPr>
          <p:cNvPr id="17" name="Rounded Rectangle 16"/>
          <p:cNvSpPr/>
          <p:nvPr/>
        </p:nvSpPr>
        <p:spPr>
          <a:xfrm>
            <a:off x="2008281" y="3776825"/>
            <a:ext cx="2473908" cy="891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t>Docker Client</a:t>
            </a:r>
          </a:p>
        </p:txBody>
      </p:sp>
      <p:cxnSp>
        <p:nvCxnSpPr>
          <p:cNvPr id="19" name="Straight Arrow Connector 18"/>
          <p:cNvCxnSpPr>
            <a:stCxn id="17" idx="3"/>
            <a:endCxn id="5" idx="2"/>
          </p:cNvCxnSpPr>
          <p:nvPr/>
        </p:nvCxnSpPr>
        <p:spPr>
          <a:xfrm flipV="1">
            <a:off x="4482189" y="3088551"/>
            <a:ext cx="1859586" cy="11337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17" idx="3"/>
            <a:endCxn id="3" idx="2"/>
          </p:cNvCxnSpPr>
          <p:nvPr/>
        </p:nvCxnSpPr>
        <p:spPr>
          <a:xfrm>
            <a:off x="4482189" y="4222341"/>
            <a:ext cx="1859643" cy="2576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7" idx="3"/>
            <a:endCxn id="4" idx="2"/>
          </p:cNvCxnSpPr>
          <p:nvPr/>
        </p:nvCxnSpPr>
        <p:spPr>
          <a:xfrm flipV="1">
            <a:off x="4482189" y="1771656"/>
            <a:ext cx="1961724" cy="24506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7" idx="3"/>
            <a:endCxn id="6" idx="3"/>
          </p:cNvCxnSpPr>
          <p:nvPr/>
        </p:nvCxnSpPr>
        <p:spPr>
          <a:xfrm>
            <a:off x="4482189" y="4222342"/>
            <a:ext cx="2668918" cy="11891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16" idx="2"/>
            <a:endCxn id="17" idx="0"/>
          </p:cNvCxnSpPr>
          <p:nvPr/>
        </p:nvCxnSpPr>
        <p:spPr>
          <a:xfrm>
            <a:off x="2967870" y="3284163"/>
            <a:ext cx="277366" cy="4926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8682" y="2363497"/>
            <a:ext cx="2004596" cy="1336063"/>
          </a:xfrm>
          <a:prstGeom prst="rect">
            <a:avLst/>
          </a:prstGeom>
        </p:spPr>
      </p:pic>
      <p:cxnSp>
        <p:nvCxnSpPr>
          <p:cNvPr id="36" name="Straight Arrow Connector 35"/>
          <p:cNvCxnSpPr>
            <a:stCxn id="34" idx="1"/>
            <a:endCxn id="13" idx="3"/>
          </p:cNvCxnSpPr>
          <p:nvPr/>
        </p:nvCxnSpPr>
        <p:spPr>
          <a:xfrm flipH="1">
            <a:off x="7699737" y="3031528"/>
            <a:ext cx="568945" cy="4886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8312264" y="3929874"/>
            <a:ext cx="1917431" cy="343620"/>
          </a:xfrm>
          <a:prstGeom prst="rect">
            <a:avLst/>
          </a:prstGeom>
          <a:noFill/>
        </p:spPr>
        <p:txBody>
          <a:bodyPr wrap="square" rtlCol="0">
            <a:spAutoFit/>
          </a:bodyPr>
          <a:lstStyle/>
          <a:p>
            <a:r>
              <a:rPr lang="en-US" sz="1633" dirty="0"/>
              <a:t>Your own cloud</a:t>
            </a:r>
          </a:p>
        </p:txBody>
      </p:sp>
    </p:spTree>
    <p:extLst>
      <p:ext uri="{BB962C8B-B14F-4D97-AF65-F5344CB8AC3E}">
        <p14:creationId xmlns:p14="http://schemas.microsoft.com/office/powerpoint/2010/main" val="286684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The </a:t>
            </a:r>
            <a:r>
              <a:rPr lang="en-US" i="1" dirty="0"/>
              <a:t>machines</a:t>
            </a:r>
            <a:r>
              <a:rPr lang="en-US" dirty="0"/>
              <a:t> are one big machine</a:t>
            </a:r>
          </a:p>
        </p:txBody>
      </p:sp>
      <p:grpSp>
        <p:nvGrpSpPr>
          <p:cNvPr id="11" name="Group 10"/>
          <p:cNvGrpSpPr/>
          <p:nvPr/>
        </p:nvGrpSpPr>
        <p:grpSpPr>
          <a:xfrm>
            <a:off x="6375240" y="5342261"/>
            <a:ext cx="1551734" cy="1210293"/>
            <a:chOff x="1154242" y="2698230"/>
            <a:chExt cx="2638269" cy="2038662"/>
          </a:xfrm>
          <a:solidFill>
            <a:schemeClr val="tx1"/>
          </a:solidFill>
        </p:grpSpPr>
        <p:sp>
          <p:nvSpPr>
            <p:cNvPr id="6" name="Cloud 5"/>
            <p:cNvSpPr/>
            <p:nvPr/>
          </p:nvSpPr>
          <p:spPr>
            <a:xfrm>
              <a:off x="1154242" y="2698230"/>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7" name="Picture 6"/>
            <p:cNvPicPr>
              <a:picLocks noChangeAspect="1"/>
            </p:cNvPicPr>
            <p:nvPr/>
          </p:nvPicPr>
          <p:blipFill>
            <a:blip r:embed="rId3"/>
            <a:stretch>
              <a:fillRect/>
            </a:stretch>
          </p:blipFill>
          <p:spPr>
            <a:xfrm>
              <a:off x="1770757" y="3441336"/>
              <a:ext cx="1333500" cy="552450"/>
            </a:xfrm>
            <a:prstGeom prst="rect">
              <a:avLst/>
            </a:prstGeom>
            <a:grpFill/>
          </p:spPr>
        </p:pic>
      </p:grpSp>
      <p:grpSp>
        <p:nvGrpSpPr>
          <p:cNvPr id="12" name="Group 11"/>
          <p:cNvGrpSpPr/>
          <p:nvPr/>
        </p:nvGrpSpPr>
        <p:grpSpPr>
          <a:xfrm>
            <a:off x="6440249" y="1286588"/>
            <a:ext cx="1180831" cy="970135"/>
            <a:chOff x="6103495" y="1801319"/>
            <a:chExt cx="2638269" cy="2038662"/>
          </a:xfrm>
          <a:solidFill>
            <a:schemeClr val="tx1"/>
          </a:solidFill>
        </p:grpSpPr>
        <p:sp>
          <p:nvSpPr>
            <p:cNvPr id="4" name="Cloud 3"/>
            <p:cNvSpPr/>
            <p:nvPr/>
          </p:nvSpPr>
          <p:spPr>
            <a:xfrm>
              <a:off x="6103495" y="1801319"/>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8" name="Picture 7"/>
            <p:cNvPicPr>
              <a:picLocks noChangeAspect="1"/>
            </p:cNvPicPr>
            <p:nvPr/>
          </p:nvPicPr>
          <p:blipFill>
            <a:blip r:embed="rId4"/>
            <a:stretch>
              <a:fillRect/>
            </a:stretch>
          </p:blipFill>
          <p:spPr>
            <a:xfrm>
              <a:off x="6435999" y="2443850"/>
              <a:ext cx="1876425" cy="609600"/>
            </a:xfrm>
            <a:prstGeom prst="rect">
              <a:avLst/>
            </a:prstGeom>
            <a:grpFill/>
          </p:spPr>
        </p:pic>
      </p:grpSp>
      <p:grpSp>
        <p:nvGrpSpPr>
          <p:cNvPr id="10" name="Group 9"/>
          <p:cNvGrpSpPr/>
          <p:nvPr/>
        </p:nvGrpSpPr>
        <p:grpSpPr>
          <a:xfrm>
            <a:off x="6337549" y="3939668"/>
            <a:ext cx="1380856" cy="1080550"/>
            <a:chOff x="3104255" y="4916775"/>
            <a:chExt cx="2638269" cy="2038662"/>
          </a:xfrm>
          <a:solidFill>
            <a:schemeClr val="tx1"/>
          </a:solidFill>
        </p:grpSpPr>
        <p:sp>
          <p:nvSpPr>
            <p:cNvPr id="3" name="Cloud 2"/>
            <p:cNvSpPr/>
            <p:nvPr/>
          </p:nvSpPr>
          <p:spPr>
            <a:xfrm>
              <a:off x="3104255"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9" name="Picture 8"/>
            <p:cNvPicPr>
              <a:picLocks noChangeAspect="1"/>
            </p:cNvPicPr>
            <p:nvPr/>
          </p:nvPicPr>
          <p:blipFill>
            <a:blip r:embed="rId5"/>
            <a:stretch>
              <a:fillRect/>
            </a:stretch>
          </p:blipFill>
          <p:spPr>
            <a:xfrm>
              <a:off x="3418503" y="5530434"/>
              <a:ext cx="2009775" cy="590550"/>
            </a:xfrm>
            <a:prstGeom prst="rect">
              <a:avLst/>
            </a:prstGeom>
            <a:grpFill/>
          </p:spPr>
        </p:pic>
      </p:grpSp>
      <p:grpSp>
        <p:nvGrpSpPr>
          <p:cNvPr id="14" name="Group 13"/>
          <p:cNvGrpSpPr/>
          <p:nvPr/>
        </p:nvGrpSpPr>
        <p:grpSpPr>
          <a:xfrm>
            <a:off x="6337549" y="2559477"/>
            <a:ext cx="1362188" cy="1058148"/>
            <a:chOff x="6993290" y="4916775"/>
            <a:chExt cx="2638269" cy="2038662"/>
          </a:xfrm>
          <a:solidFill>
            <a:schemeClr val="tx1"/>
          </a:solidFill>
        </p:grpSpPr>
        <p:sp>
          <p:nvSpPr>
            <p:cNvPr id="5" name="Cloud 4"/>
            <p:cNvSpPr/>
            <p:nvPr/>
          </p:nvSpPr>
          <p:spPr>
            <a:xfrm>
              <a:off x="6993290" y="4916775"/>
              <a:ext cx="2638269" cy="203866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3"/>
            </a:p>
          </p:txBody>
        </p:sp>
        <p:pic>
          <p:nvPicPr>
            <p:cNvPr id="13" name="Picture 12"/>
            <p:cNvPicPr>
              <a:picLocks noChangeAspect="1"/>
            </p:cNvPicPr>
            <p:nvPr/>
          </p:nvPicPr>
          <p:blipFill>
            <a:blip r:embed="rId6"/>
            <a:stretch>
              <a:fillRect/>
            </a:stretch>
          </p:blipFill>
          <p:spPr>
            <a:xfrm>
              <a:off x="7066289" y="5628445"/>
              <a:ext cx="2565270" cy="583886"/>
            </a:xfrm>
            <a:prstGeom prst="rect">
              <a:avLst/>
            </a:prstGeom>
            <a:grpFill/>
          </p:spPr>
        </p:pic>
      </p:gr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71482" y="1691389"/>
            <a:ext cx="1592774" cy="1592774"/>
          </a:xfrm>
          <a:prstGeom prst="rect">
            <a:avLst/>
          </a:prstGeom>
        </p:spPr>
      </p:pic>
      <p:sp>
        <p:nvSpPr>
          <p:cNvPr id="17" name="Rounded Rectangle 16"/>
          <p:cNvSpPr/>
          <p:nvPr/>
        </p:nvSpPr>
        <p:spPr>
          <a:xfrm>
            <a:off x="2008281" y="3776825"/>
            <a:ext cx="2473908" cy="891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3" dirty="0"/>
              <a:t>Docker Client</a:t>
            </a:r>
          </a:p>
        </p:txBody>
      </p:sp>
      <p:cxnSp>
        <p:nvCxnSpPr>
          <p:cNvPr id="19" name="Straight Arrow Connector 18"/>
          <p:cNvCxnSpPr>
            <a:stCxn id="17" idx="3"/>
            <a:endCxn id="5" idx="2"/>
          </p:cNvCxnSpPr>
          <p:nvPr/>
        </p:nvCxnSpPr>
        <p:spPr>
          <a:xfrm flipV="1">
            <a:off x="4482189" y="3088551"/>
            <a:ext cx="1859586" cy="113379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a:stCxn id="17" idx="3"/>
            <a:endCxn id="3" idx="2"/>
          </p:cNvCxnSpPr>
          <p:nvPr/>
        </p:nvCxnSpPr>
        <p:spPr>
          <a:xfrm>
            <a:off x="4482189" y="4222341"/>
            <a:ext cx="1859643" cy="25760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stCxn id="17" idx="3"/>
            <a:endCxn id="4" idx="2"/>
          </p:cNvCxnSpPr>
          <p:nvPr/>
        </p:nvCxnSpPr>
        <p:spPr>
          <a:xfrm flipV="1">
            <a:off x="4482189" y="1771656"/>
            <a:ext cx="1961724" cy="245068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p:cNvCxnSpPr>
            <a:stCxn id="17" idx="3"/>
            <a:endCxn id="6" idx="3"/>
          </p:cNvCxnSpPr>
          <p:nvPr/>
        </p:nvCxnSpPr>
        <p:spPr>
          <a:xfrm>
            <a:off x="4482189" y="4222342"/>
            <a:ext cx="2668918" cy="118911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p:cNvCxnSpPr>
            <a:stCxn id="16" idx="2"/>
            <a:endCxn id="17" idx="0"/>
          </p:cNvCxnSpPr>
          <p:nvPr/>
        </p:nvCxnSpPr>
        <p:spPr>
          <a:xfrm>
            <a:off x="2967870" y="3284163"/>
            <a:ext cx="277366" cy="4926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8682" y="2363497"/>
            <a:ext cx="2004596" cy="1336063"/>
          </a:xfrm>
          <a:prstGeom prst="rect">
            <a:avLst/>
          </a:prstGeom>
        </p:spPr>
      </p:pic>
      <p:cxnSp>
        <p:nvCxnSpPr>
          <p:cNvPr id="36" name="Straight Arrow Connector 35"/>
          <p:cNvCxnSpPr>
            <a:stCxn id="34" idx="1"/>
            <a:endCxn id="13" idx="3"/>
          </p:cNvCxnSpPr>
          <p:nvPr/>
        </p:nvCxnSpPr>
        <p:spPr>
          <a:xfrm flipH="1">
            <a:off x="7699737" y="3031528"/>
            <a:ext cx="568945" cy="48864"/>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8312264" y="3929874"/>
            <a:ext cx="1917431" cy="343620"/>
          </a:xfrm>
          <a:prstGeom prst="rect">
            <a:avLst/>
          </a:prstGeom>
          <a:noFill/>
        </p:spPr>
        <p:txBody>
          <a:bodyPr wrap="square" rtlCol="0">
            <a:spAutoFit/>
          </a:bodyPr>
          <a:lstStyle/>
          <a:p>
            <a:r>
              <a:rPr lang="en-US" sz="1633" dirty="0"/>
              <a:t>Your own cloud</a:t>
            </a: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90086" y="5342261"/>
            <a:ext cx="1526275" cy="1147137"/>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55627" y="5608674"/>
            <a:ext cx="1526275" cy="1147137"/>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76839" y="5117303"/>
            <a:ext cx="1526275" cy="1147137"/>
          </a:xfrm>
          <a:prstGeom prst="rect">
            <a:avLst/>
          </a:prstGeom>
        </p:spPr>
      </p:pic>
      <p:cxnSp>
        <p:nvCxnSpPr>
          <p:cNvPr id="20" name="Straight Arrow Connector 19"/>
          <p:cNvCxnSpPr>
            <a:stCxn id="17" idx="2"/>
            <a:endCxn id="15" idx="0"/>
          </p:cNvCxnSpPr>
          <p:nvPr/>
        </p:nvCxnSpPr>
        <p:spPr>
          <a:xfrm flipH="1">
            <a:off x="2653225" y="4667858"/>
            <a:ext cx="592011" cy="6744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17" idx="2"/>
            <a:endCxn id="26" idx="0"/>
          </p:cNvCxnSpPr>
          <p:nvPr/>
        </p:nvCxnSpPr>
        <p:spPr>
          <a:xfrm>
            <a:off x="3245236" y="4667857"/>
            <a:ext cx="373529" cy="9408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17" idx="2"/>
            <a:endCxn id="28" idx="0"/>
          </p:cNvCxnSpPr>
          <p:nvPr/>
        </p:nvCxnSpPr>
        <p:spPr>
          <a:xfrm>
            <a:off x="3245236" y="4667858"/>
            <a:ext cx="1894741" cy="4494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59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 I’m kidding?</a:t>
            </a:r>
          </a:p>
        </p:txBody>
      </p:sp>
      <p:pic>
        <p:nvPicPr>
          <p:cNvPr id="3" name="Picture 2"/>
          <p:cNvPicPr>
            <a:picLocks noChangeAspect="1"/>
          </p:cNvPicPr>
          <p:nvPr/>
        </p:nvPicPr>
        <p:blipFill>
          <a:blip r:embed="rId3"/>
          <a:stretch>
            <a:fillRect/>
          </a:stretch>
        </p:blipFill>
        <p:spPr>
          <a:xfrm>
            <a:off x="2008281" y="1513278"/>
            <a:ext cx="7892575" cy="4329261"/>
          </a:xfrm>
          <a:prstGeom prst="rect">
            <a:avLst/>
          </a:prstGeom>
        </p:spPr>
      </p:pic>
      <p:sp>
        <p:nvSpPr>
          <p:cNvPr id="4" name="TextBox 3"/>
          <p:cNvSpPr txBox="1"/>
          <p:nvPr/>
        </p:nvSpPr>
        <p:spPr>
          <a:xfrm>
            <a:off x="1845097" y="6228253"/>
            <a:ext cx="8660199" cy="343620"/>
          </a:xfrm>
          <a:prstGeom prst="rect">
            <a:avLst/>
          </a:prstGeom>
          <a:noFill/>
        </p:spPr>
        <p:txBody>
          <a:bodyPr wrap="square" rtlCol="0">
            <a:spAutoFit/>
          </a:bodyPr>
          <a:lstStyle/>
          <a:p>
            <a:r>
              <a:rPr lang="en-US" sz="1633" dirty="0"/>
              <a:t>https://www.kickstarter.com/projects/1598272670/chip-the-worlds-first-9-computer</a:t>
            </a:r>
          </a:p>
        </p:txBody>
      </p:sp>
    </p:spTree>
    <p:extLst>
      <p:ext uri="{BB962C8B-B14F-4D97-AF65-F5344CB8AC3E}">
        <p14:creationId xmlns:p14="http://schemas.microsoft.com/office/powerpoint/2010/main" val="158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Agenda</a:t>
            </a:r>
          </a:p>
        </p:txBody>
      </p:sp>
      <p:sp>
        <p:nvSpPr>
          <p:cNvPr id="3" name="Content Placeholder 2"/>
          <p:cNvSpPr>
            <a:spLocks noGrp="1"/>
          </p:cNvSpPr>
          <p:nvPr>
            <p:ph idx="1"/>
          </p:nvPr>
        </p:nvSpPr>
        <p:spPr/>
        <p:txBody>
          <a:bodyPr/>
          <a:lstStyle/>
          <a:p>
            <a:r>
              <a:rPr lang="en-US" dirty="0"/>
              <a:t>Two minutes on the history of Virtualization. OK, three.</a:t>
            </a:r>
          </a:p>
          <a:p>
            <a:r>
              <a:rPr lang="en-US" dirty="0"/>
              <a:t>Why Docker Rocks</a:t>
            </a:r>
          </a:p>
          <a:p>
            <a:r>
              <a:rPr lang="en-US" dirty="0"/>
              <a:t>Docker on Azure</a:t>
            </a:r>
          </a:p>
          <a:p>
            <a:r>
              <a:rPr lang="en-US" dirty="0"/>
              <a:t>Other Containers on Azure</a:t>
            </a:r>
          </a:p>
          <a:p>
            <a:r>
              <a:rPr lang="en-US" dirty="0"/>
              <a:t>Questions?</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869489" cy="1400530"/>
          </a:xfrm>
        </p:spPr>
        <p:txBody>
          <a:bodyPr/>
          <a:lstStyle/>
          <a:p>
            <a:r>
              <a:rPr lang="en-US" dirty="0"/>
              <a:t>You’re going to need orchestration.</a:t>
            </a:r>
          </a:p>
        </p:txBody>
      </p:sp>
      <p:sp>
        <p:nvSpPr>
          <p:cNvPr id="3" name="TextBox 2"/>
          <p:cNvSpPr txBox="1"/>
          <p:nvPr/>
        </p:nvSpPr>
        <p:spPr>
          <a:xfrm>
            <a:off x="838200" y="1600200"/>
            <a:ext cx="5715000" cy="369332"/>
          </a:xfrm>
          <a:prstGeom prst="rect">
            <a:avLst/>
          </a:prstGeom>
          <a:noFill/>
        </p:spPr>
        <p:txBody>
          <a:bodyPr wrap="square" rtlCol="0">
            <a:spAutoFit/>
          </a:bodyPr>
          <a:lstStyle/>
          <a:p>
            <a:r>
              <a:rPr lang="en-US" dirty="0"/>
              <a:t>Orchestration examples</a:t>
            </a:r>
          </a:p>
        </p:txBody>
      </p:sp>
    </p:spTree>
    <p:extLst>
      <p:ext uri="{BB962C8B-B14F-4D97-AF65-F5344CB8AC3E}">
        <p14:creationId xmlns:p14="http://schemas.microsoft.com/office/powerpoint/2010/main" val="213513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64689" cy="1400530"/>
          </a:xfrm>
        </p:spPr>
        <p:txBody>
          <a:bodyPr/>
          <a:lstStyle/>
          <a:p>
            <a:r>
              <a:rPr lang="en-US" dirty="0"/>
              <a:t>You’re going to need orchestration.</a:t>
            </a:r>
          </a:p>
        </p:txBody>
      </p:sp>
      <p:sp>
        <p:nvSpPr>
          <p:cNvPr id="3" name="Rectangle 2"/>
          <p:cNvSpPr/>
          <p:nvPr/>
        </p:nvSpPr>
        <p:spPr>
          <a:xfrm>
            <a:off x="1524000" y="1720840"/>
            <a:ext cx="8991600" cy="2862322"/>
          </a:xfrm>
          <a:prstGeom prst="rect">
            <a:avLst/>
          </a:prstGeom>
        </p:spPr>
        <p:txBody>
          <a:bodyPr wrap="square">
            <a:spAutoFit/>
          </a:bodyPr>
          <a:lstStyle/>
          <a:p>
            <a:pPr marL="285750" indent="-285750">
              <a:buFont typeface="Wingdings" panose="05000000000000000000" pitchFamily="2" charset="2"/>
              <a:buChar char="Ø"/>
            </a:pPr>
            <a:r>
              <a:rPr lang="en-US" sz="2000" dirty="0"/>
              <a:t>Chef and Puppet – configuration support</a:t>
            </a:r>
          </a:p>
          <a:p>
            <a:pPr marL="285750" indent="-285750">
              <a:buFont typeface="Wingdings" panose="05000000000000000000" pitchFamily="2" charset="2"/>
              <a:buChar char="Ø"/>
            </a:pPr>
            <a:r>
              <a:rPr lang="en-US" sz="2000" dirty="0"/>
              <a:t>Docker, </a:t>
            </a:r>
            <a:r>
              <a:rPr lang="en-US" sz="2000" dirty="0" err="1"/>
              <a:t>docker</a:t>
            </a:r>
            <a:r>
              <a:rPr lang="en-US" sz="2000" dirty="0"/>
              <a:t>-machine, </a:t>
            </a:r>
            <a:r>
              <a:rPr lang="en-US" sz="2000" dirty="0" err="1"/>
              <a:t>docker</a:t>
            </a:r>
            <a:r>
              <a:rPr lang="en-US" sz="2000" dirty="0"/>
              <a:t>-swarm, and </a:t>
            </a:r>
            <a:r>
              <a:rPr lang="en-US" sz="2000" dirty="0" err="1"/>
              <a:t>docker</a:t>
            </a:r>
            <a:r>
              <a:rPr lang="en-US" sz="2000" dirty="0"/>
              <a:t>-compose – container, </a:t>
            </a:r>
            <a:r>
              <a:rPr lang="en-US" sz="2000" dirty="0" err="1"/>
              <a:t>vm</a:t>
            </a:r>
            <a:r>
              <a:rPr lang="en-US" sz="2000" dirty="0"/>
              <a:t>, container-clustering, and app configuration</a:t>
            </a:r>
          </a:p>
          <a:p>
            <a:pPr marL="285750" indent="-285750">
              <a:buFont typeface="Wingdings" panose="05000000000000000000" pitchFamily="2" charset="2"/>
              <a:buChar char="Ø"/>
            </a:pPr>
            <a:r>
              <a:rPr lang="en-US" sz="2000" dirty="0" err="1"/>
              <a:t>Deis</a:t>
            </a:r>
            <a:r>
              <a:rPr lang="en-US" sz="2000" dirty="0"/>
              <a:t> (Now Microsoft!) – complete deployment and Heroku pack compatibility, apt-get for </a:t>
            </a:r>
            <a:r>
              <a:rPr lang="en-US" sz="2000" dirty="0" err="1"/>
              <a:t>kubernetes</a:t>
            </a:r>
            <a:r>
              <a:rPr lang="en-US" sz="2000" dirty="0"/>
              <a:t>.</a:t>
            </a:r>
          </a:p>
          <a:p>
            <a:pPr marL="285750" indent="-285750">
              <a:buFont typeface="Wingdings" panose="05000000000000000000" pitchFamily="2" charset="2"/>
              <a:buChar char="Ø"/>
            </a:pPr>
            <a:r>
              <a:rPr lang="en-US" sz="2000" dirty="0"/>
              <a:t>Flynn</a:t>
            </a:r>
          </a:p>
          <a:p>
            <a:pPr marL="285750" indent="-285750">
              <a:buFont typeface="Wingdings" panose="05000000000000000000" pitchFamily="2" charset="2"/>
              <a:buChar char="Ø"/>
            </a:pPr>
            <a:r>
              <a:rPr lang="en-US" sz="2000" dirty="0"/>
              <a:t>Kubernetes – Google’s public orchestration system </a:t>
            </a:r>
          </a:p>
          <a:p>
            <a:pPr marL="285750" indent="-285750">
              <a:buFont typeface="Wingdings" panose="05000000000000000000" pitchFamily="2" charset="2"/>
              <a:buChar char="Ø"/>
            </a:pPr>
            <a:r>
              <a:rPr lang="en-US" sz="2000" dirty="0"/>
              <a:t>DC/OS (</a:t>
            </a:r>
            <a:r>
              <a:rPr lang="en-US" sz="2000" dirty="0" err="1"/>
              <a:t>Mesos</a:t>
            </a:r>
            <a:r>
              <a:rPr lang="en-US" sz="2000" dirty="0"/>
              <a:t>) – a public version of Twitter’s orchestration system</a:t>
            </a:r>
          </a:p>
          <a:p>
            <a:pPr marL="285750" indent="-285750">
              <a:buFont typeface="Wingdings" panose="05000000000000000000" pitchFamily="2" charset="2"/>
              <a:buChar char="Ø"/>
            </a:pPr>
            <a:r>
              <a:rPr lang="en-US" sz="2000" dirty="0"/>
              <a:t>Ubuntu’s juju, </a:t>
            </a:r>
            <a:r>
              <a:rPr lang="en-US" sz="2000" dirty="0" err="1"/>
              <a:t>RedHat’s</a:t>
            </a:r>
            <a:r>
              <a:rPr lang="en-US" sz="2000" dirty="0"/>
              <a:t> Project Atomic, Microsoft’s Service Fabric…. </a:t>
            </a:r>
          </a:p>
        </p:txBody>
      </p:sp>
    </p:spTree>
    <p:extLst>
      <p:ext uri="{BB962C8B-B14F-4D97-AF65-F5344CB8AC3E}">
        <p14:creationId xmlns:p14="http://schemas.microsoft.com/office/powerpoint/2010/main" val="158218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Wait a minute…</a:t>
            </a:r>
          </a:p>
        </p:txBody>
      </p:sp>
      <p:sp>
        <p:nvSpPr>
          <p:cNvPr id="3" name="TextBox 2"/>
          <p:cNvSpPr txBox="1"/>
          <p:nvPr/>
        </p:nvSpPr>
        <p:spPr>
          <a:xfrm>
            <a:off x="762000" y="1981200"/>
            <a:ext cx="7696200" cy="369332"/>
          </a:xfrm>
          <a:prstGeom prst="rect">
            <a:avLst/>
          </a:prstGeom>
          <a:noFill/>
        </p:spPr>
        <p:txBody>
          <a:bodyPr wrap="square" rtlCol="0">
            <a:spAutoFit/>
          </a:bodyPr>
          <a:lstStyle/>
          <a:p>
            <a:r>
              <a:rPr lang="en-US" dirty="0"/>
              <a:t>Yeah, Azure resource group templates.</a:t>
            </a:r>
          </a:p>
        </p:txBody>
      </p:sp>
      <p:pic>
        <p:nvPicPr>
          <p:cNvPr id="4" name="Picture 3"/>
          <p:cNvPicPr>
            <a:picLocks noChangeAspect="1"/>
          </p:cNvPicPr>
          <p:nvPr/>
        </p:nvPicPr>
        <p:blipFill>
          <a:blip r:embed="rId3"/>
          <a:stretch>
            <a:fillRect/>
          </a:stretch>
        </p:blipFill>
        <p:spPr>
          <a:xfrm>
            <a:off x="1609725" y="981075"/>
            <a:ext cx="8972550" cy="4895850"/>
          </a:xfrm>
          <a:prstGeom prst="rect">
            <a:avLst/>
          </a:prstGeom>
        </p:spPr>
      </p:pic>
    </p:spTree>
    <p:extLst>
      <p:ext uri="{BB962C8B-B14F-4D97-AF65-F5344CB8AC3E}">
        <p14:creationId xmlns:p14="http://schemas.microsoft.com/office/powerpoint/2010/main" val="193376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3" y="233362"/>
            <a:ext cx="12201525" cy="6391275"/>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3" name="Content Placeholder 2"/>
          <p:cNvSpPr>
            <a:spLocks noGrp="1"/>
          </p:cNvSpPr>
          <p:nvPr>
            <p:ph idx="1"/>
          </p:nvPr>
        </p:nvSpPr>
        <p:spPr/>
        <p:txBody>
          <a:bodyPr/>
          <a:lstStyle/>
          <a:p>
            <a:endParaRPr lang="en-US" dirty="0"/>
          </a:p>
        </p:txBody>
      </p:sp>
      <p:sp>
        <p:nvSpPr>
          <p:cNvPr id="4" name="Text Placeholder 3"/>
          <p:cNvSpPr>
            <a:spLocks noGrp="1"/>
          </p:cNvSpPr>
          <p:nvPr>
            <p:ph type="body" sz="half" idx="2"/>
          </p:nvPr>
        </p:nvSpPr>
        <p:spPr/>
        <p:txBody>
          <a:bodyPr/>
          <a:lstStyle/>
          <a:p>
            <a:r>
              <a:rPr lang="en-US" dirty="0"/>
              <a:t>DCOS-driven </a:t>
            </a:r>
            <a:r>
              <a:rPr lang="en-US" dirty="0" err="1"/>
              <a:t>mesos</a:t>
            </a:r>
            <a:r>
              <a:rPr lang="en-US" dirty="0"/>
              <a:t> cluster from mesosphere</a:t>
            </a: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Microsoft</a:t>
            </a:r>
          </a:p>
        </p:txBody>
      </p:sp>
      <p:sp>
        <p:nvSpPr>
          <p:cNvPr id="3" name="Text Placeholder 2"/>
          <p:cNvSpPr>
            <a:spLocks noGrp="1"/>
          </p:cNvSpPr>
          <p:nvPr>
            <p:ph type="body" idx="1"/>
          </p:nvPr>
        </p:nvSpPr>
        <p:spPr/>
        <p:txBody>
          <a:bodyPr/>
          <a:lstStyle/>
          <a:p>
            <a:r>
              <a:rPr lang="en-US" dirty="0"/>
              <a:t>This is more than just Azure</a:t>
            </a:r>
          </a:p>
        </p:txBody>
      </p:sp>
    </p:spTree>
    <p:extLst>
      <p:ext uri="{BB962C8B-B14F-4D97-AF65-F5344CB8AC3E}">
        <p14:creationId xmlns:p14="http://schemas.microsoft.com/office/powerpoint/2010/main" val="103752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Microsoft</a:t>
            </a:r>
          </a:p>
        </p:txBody>
      </p:sp>
      <p:sp>
        <p:nvSpPr>
          <p:cNvPr id="9" name="TextBox 8"/>
          <p:cNvSpPr txBox="1"/>
          <p:nvPr/>
        </p:nvSpPr>
        <p:spPr>
          <a:xfrm>
            <a:off x="990600" y="2133600"/>
            <a:ext cx="94488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Implemented a Windows native </a:t>
            </a:r>
            <a:r>
              <a:rPr lang="en-US" dirty="0" err="1"/>
              <a:t>docker</a:t>
            </a:r>
            <a:r>
              <a:rPr lang="en-US" dirty="0"/>
              <a:t> client in .NET</a:t>
            </a:r>
          </a:p>
          <a:p>
            <a:pPr marL="285750" indent="-285750">
              <a:buFont typeface="Arial" panose="020B0604020202020204" pitchFamily="34" charset="0"/>
              <a:buChar char="•"/>
            </a:pPr>
            <a:r>
              <a:rPr lang="en-US" dirty="0"/>
              <a:t>Implementing a Docker image container service in Windows Server</a:t>
            </a:r>
          </a:p>
          <a:p>
            <a:pPr marL="285750" indent="-285750">
              <a:buFont typeface="Arial" panose="020B0604020202020204" pitchFamily="34" charset="0"/>
              <a:buChar char="•"/>
            </a:pPr>
            <a:r>
              <a:rPr lang="en-US" dirty="0"/>
              <a:t>Implemented support for private, signed </a:t>
            </a:r>
            <a:r>
              <a:rPr lang="en-US" dirty="0" err="1"/>
              <a:t>docker</a:t>
            </a:r>
            <a:r>
              <a:rPr lang="en-US" dirty="0"/>
              <a:t> image registries in Azure Storage for private, verified, and controlled image repositories</a:t>
            </a:r>
          </a:p>
          <a:p>
            <a:pPr marL="285750" indent="-285750">
              <a:buFont typeface="Arial" panose="020B0604020202020204" pitchFamily="34" charset="0"/>
              <a:buChar char="•"/>
            </a:pPr>
            <a:r>
              <a:rPr lang="en-US" dirty="0"/>
              <a:t>Support for </a:t>
            </a:r>
            <a:r>
              <a:rPr lang="en-US" dirty="0" err="1"/>
              <a:t>docker</a:t>
            </a:r>
            <a:r>
              <a:rPr lang="en-US" dirty="0"/>
              <a:t> machine, </a:t>
            </a:r>
            <a:r>
              <a:rPr lang="en-US" dirty="0" err="1"/>
              <a:t>docker</a:t>
            </a:r>
            <a:r>
              <a:rPr lang="en-US" dirty="0"/>
              <a:t> swarm, and </a:t>
            </a:r>
            <a:r>
              <a:rPr lang="en-US" dirty="0" err="1"/>
              <a:t>docker</a:t>
            </a:r>
            <a:r>
              <a:rPr lang="en-US" dirty="0"/>
              <a:t> compose</a:t>
            </a:r>
          </a:p>
          <a:p>
            <a:pPr marL="285750" indent="-285750">
              <a:buFont typeface="Arial" panose="020B0604020202020204" pitchFamily="34" charset="0"/>
              <a:buChar char="•"/>
            </a:pPr>
            <a:r>
              <a:rPr lang="en-US" dirty="0"/>
              <a:t>Support for specialized </a:t>
            </a:r>
            <a:r>
              <a:rPr lang="en-US" dirty="0" err="1"/>
              <a:t>docker</a:t>
            </a:r>
            <a:r>
              <a:rPr lang="en-US" dirty="0"/>
              <a:t> and </a:t>
            </a:r>
            <a:r>
              <a:rPr lang="en-US" dirty="0" err="1"/>
              <a:t>linux</a:t>
            </a:r>
            <a:r>
              <a:rPr lang="en-US" dirty="0"/>
              <a:t> container images:</a:t>
            </a:r>
          </a:p>
          <a:p>
            <a:pPr marL="742950" lvl="1" indent="-285750">
              <a:buFont typeface="Arial" panose="020B0604020202020204" pitchFamily="34" charset="0"/>
              <a:buChar char="•"/>
            </a:pPr>
            <a:r>
              <a:rPr lang="en-US" dirty="0"/>
              <a:t>CoreOS</a:t>
            </a:r>
          </a:p>
          <a:p>
            <a:pPr marL="742950" lvl="1" indent="-285750">
              <a:buFont typeface="Arial" panose="020B0604020202020204" pitchFamily="34" charset="0"/>
              <a:buChar char="•"/>
            </a:pPr>
            <a:r>
              <a:rPr lang="en-US" dirty="0"/>
              <a:t>Ubuntu Core and Snappy</a:t>
            </a:r>
          </a:p>
          <a:p>
            <a:pPr marL="742950" lvl="1" indent="-285750">
              <a:buFont typeface="Arial" panose="020B0604020202020204" pitchFamily="34" charset="0"/>
              <a:buChar char="•"/>
            </a:pPr>
            <a:r>
              <a:rPr lang="en-US" dirty="0"/>
              <a:t>Fleet</a:t>
            </a:r>
          </a:p>
          <a:p>
            <a:pPr marL="742950" lvl="1" indent="-285750">
              <a:buFont typeface="Arial" panose="020B0604020202020204" pitchFamily="34" charset="0"/>
              <a:buChar char="•"/>
            </a:pPr>
            <a:r>
              <a:rPr lang="en-US" dirty="0" err="1"/>
              <a:t>Deis</a:t>
            </a:r>
            <a:r>
              <a:rPr lang="en-US" dirty="0"/>
              <a:t> </a:t>
            </a:r>
          </a:p>
          <a:p>
            <a:pPr marL="742950" lvl="1" indent="-285750">
              <a:buFont typeface="Arial" panose="020B0604020202020204" pitchFamily="34" charset="0"/>
              <a:buChar char="•"/>
            </a:pPr>
            <a:r>
              <a:rPr lang="en-US" dirty="0"/>
              <a:t>Weave</a:t>
            </a:r>
          </a:p>
          <a:p>
            <a:pPr marL="742950" lvl="1" indent="-285750">
              <a:buFont typeface="Arial" panose="020B0604020202020204" pitchFamily="34" charset="0"/>
              <a:buChar char="•"/>
            </a:pPr>
            <a:r>
              <a:rPr lang="en-US" dirty="0"/>
              <a:t>Kubernetes</a:t>
            </a:r>
          </a:p>
          <a:p>
            <a:pPr marL="742950" lvl="1" indent="-285750">
              <a:buFont typeface="Arial" panose="020B0604020202020204" pitchFamily="34" charset="0"/>
              <a:buChar char="•"/>
            </a:pPr>
            <a:r>
              <a:rPr lang="en-US" dirty="0" err="1"/>
              <a:t>Mesos</a:t>
            </a:r>
            <a:r>
              <a:rPr lang="en-US" dirty="0"/>
              <a:t> </a:t>
            </a:r>
          </a:p>
        </p:txBody>
      </p:sp>
    </p:spTree>
    <p:extLst>
      <p:ext uri="{BB962C8B-B14F-4D97-AF65-F5344CB8AC3E}">
        <p14:creationId xmlns:p14="http://schemas.microsoft.com/office/powerpoint/2010/main" val="275665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860089" cy="1400530"/>
          </a:xfrm>
        </p:spPr>
        <p:txBody>
          <a:bodyPr/>
          <a:lstStyle/>
          <a:p>
            <a:r>
              <a:rPr lang="en-US" dirty="0"/>
              <a:t>Who’s the top contributor to Docker? </a:t>
            </a:r>
            <a:r>
              <a:rPr lang="en-US" dirty="0">
                <a:sym typeface="Wingdings" panose="05000000000000000000" pitchFamily="2" charset="2"/>
              </a:rPr>
              <a:t></a:t>
            </a:r>
            <a:endParaRPr lang="en-US" dirty="0"/>
          </a:p>
        </p:txBody>
      </p:sp>
      <p:sp>
        <p:nvSpPr>
          <p:cNvPr id="4" name="Rectangle 3"/>
          <p:cNvSpPr/>
          <p:nvPr/>
        </p:nvSpPr>
        <p:spPr>
          <a:xfrm>
            <a:off x="1066800" y="2967335"/>
            <a:ext cx="10134600" cy="646331"/>
          </a:xfrm>
          <a:prstGeom prst="rect">
            <a:avLst/>
          </a:prstGeom>
        </p:spPr>
        <p:txBody>
          <a:bodyPr wrap="square">
            <a:spAutoFit/>
          </a:bodyPr>
          <a:lstStyle/>
          <a:p>
            <a:r>
              <a:rPr lang="en-US" dirty="0">
                <a:hlinkClick r:id="rId3"/>
              </a:rPr>
              <a:t>http://ubuntunext.com/2016/09/16/microsoft-becomes-the-biggest-open-source-contributor-at-github</a:t>
            </a:r>
            <a:endParaRPr lang="en-US" dirty="0"/>
          </a:p>
        </p:txBody>
      </p:sp>
    </p:spTree>
    <p:extLst>
      <p:ext uri="{BB962C8B-B14F-4D97-AF65-F5344CB8AC3E}">
        <p14:creationId xmlns:p14="http://schemas.microsoft.com/office/powerpoint/2010/main" val="107624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Virtualization</a:t>
            </a:r>
          </a:p>
        </p:txBody>
      </p:sp>
      <p:sp>
        <p:nvSpPr>
          <p:cNvPr id="3" name="Content Placeholder 2"/>
          <p:cNvSpPr>
            <a:spLocks noGrp="1"/>
          </p:cNvSpPr>
          <p:nvPr>
            <p:ph idx="1"/>
          </p:nvPr>
        </p:nvSpPr>
        <p:spPr/>
        <p:txBody>
          <a:bodyPr/>
          <a:lstStyle/>
          <a:p>
            <a:r>
              <a:rPr lang="en-US" dirty="0"/>
              <a:t>Operating Systems </a:t>
            </a:r>
          </a:p>
          <a:p>
            <a:r>
              <a:rPr lang="en-US" dirty="0"/>
              <a:t>Virtual Machines</a:t>
            </a:r>
          </a:p>
          <a:p>
            <a:r>
              <a:rPr lang="en-US" dirty="0"/>
              <a:t>Linux Containers (LXC)</a:t>
            </a:r>
          </a:p>
          <a:p>
            <a:r>
              <a:rPr lang="en-US" dirty="0"/>
              <a:t>Docker Containers</a:t>
            </a:r>
          </a:p>
          <a:p>
            <a:endParaRPr lang="en-US" dirty="0"/>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Benefits of Containers: Short course	</a:t>
            </a:r>
          </a:p>
        </p:txBody>
      </p:sp>
      <p:sp>
        <p:nvSpPr>
          <p:cNvPr id="3" name="Content Placeholder 2"/>
          <p:cNvSpPr>
            <a:spLocks noGrp="1"/>
          </p:cNvSpPr>
          <p:nvPr>
            <p:ph idx="1"/>
          </p:nvPr>
        </p:nvSpPr>
        <p:spPr/>
        <p:txBody>
          <a:bodyPr/>
          <a:lstStyle/>
          <a:p>
            <a:r>
              <a:rPr lang="en-US" dirty="0"/>
              <a:t>Standard format everyone agrees on*****</a:t>
            </a:r>
          </a:p>
          <a:p>
            <a:r>
              <a:rPr lang="en-US" dirty="0"/>
              <a:t>Once you seal the box, it always gets shipped “as is”</a:t>
            </a:r>
          </a:p>
          <a:p>
            <a:r>
              <a:rPr lang="en-US" dirty="0"/>
              <a:t>Now concerns are properly separated: </a:t>
            </a:r>
          </a:p>
          <a:p>
            <a:pPr lvl="1"/>
            <a:r>
              <a:rPr lang="en-US" dirty="0"/>
              <a:t>Building them means building the same format</a:t>
            </a:r>
          </a:p>
          <a:p>
            <a:pPr lvl="1"/>
            <a:r>
              <a:rPr lang="en-US" dirty="0"/>
              <a:t>Packaging them means wrapping the same format</a:t>
            </a:r>
          </a:p>
          <a:p>
            <a:pPr lvl="1"/>
            <a:r>
              <a:rPr lang="en-US" dirty="0"/>
              <a:t>Shipping them means shipping the same format</a:t>
            </a:r>
          </a:p>
        </p:txBody>
      </p:sp>
    </p:spTree>
    <p:extLst>
      <p:ext uri="{BB962C8B-B14F-4D97-AF65-F5344CB8AC3E}">
        <p14:creationId xmlns:p14="http://schemas.microsoft.com/office/powerpoint/2010/main" val="401347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Concrete Benefits of Linux Containers: Short course</a:t>
            </a:r>
          </a:p>
        </p:txBody>
      </p:sp>
      <p:sp>
        <p:nvSpPr>
          <p:cNvPr id="3" name="Content Placeholder 2"/>
          <p:cNvSpPr>
            <a:spLocks noGrp="1"/>
          </p:cNvSpPr>
          <p:nvPr>
            <p:ph idx="1"/>
          </p:nvPr>
        </p:nvSpPr>
        <p:spPr/>
        <p:txBody>
          <a:bodyPr/>
          <a:lstStyle/>
          <a:p>
            <a:r>
              <a:rPr lang="en-US" dirty="0"/>
              <a:t>Only one kernel runs on the machine</a:t>
            </a:r>
          </a:p>
          <a:p>
            <a:r>
              <a:rPr lang="en-US" dirty="0"/>
              <a:t>No hypervisor overhead (in the cloud, that’s a bit different)</a:t>
            </a:r>
          </a:p>
          <a:p>
            <a:pPr lvl="1"/>
            <a:r>
              <a:rPr lang="en-US" dirty="0"/>
              <a:t>Apps run directly on CPU</a:t>
            </a:r>
          </a:p>
          <a:p>
            <a:pPr lvl="1"/>
            <a:r>
              <a:rPr lang="en-US" dirty="0"/>
              <a:t>Rackspace, power, and CPU cycles freed up</a:t>
            </a:r>
          </a:p>
          <a:p>
            <a:r>
              <a:rPr lang="en-US" dirty="0"/>
              <a:t>Run different versions of Linux on the same server</a:t>
            </a:r>
          </a:p>
          <a:p>
            <a:r>
              <a:rPr lang="en-US" dirty="0"/>
              <a:t>Process isolation &amp; basic security</a:t>
            </a:r>
          </a:p>
          <a:p>
            <a:r>
              <a:rPr lang="en-US" dirty="0"/>
              <a:t>Compute density and control</a:t>
            </a:r>
          </a:p>
        </p:txBody>
      </p:sp>
    </p:spTree>
    <p:extLst>
      <p:ext uri="{BB962C8B-B14F-4D97-AF65-F5344CB8AC3E}">
        <p14:creationId xmlns:p14="http://schemas.microsoft.com/office/powerpoint/2010/main" val="134792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Docker Rocks (Why don’t we all do LXC?)</a:t>
            </a:r>
          </a:p>
        </p:txBody>
      </p:sp>
      <p:sp>
        <p:nvSpPr>
          <p:cNvPr id="3" name="Content Placeholder 2"/>
          <p:cNvSpPr>
            <a:spLocks noGrp="1"/>
          </p:cNvSpPr>
          <p:nvPr>
            <p:ph sz="half" idx="1"/>
          </p:nvPr>
        </p:nvSpPr>
        <p:spPr/>
        <p:txBody>
          <a:bodyPr>
            <a:normAutofit fontScale="92500"/>
          </a:bodyPr>
          <a:lstStyle/>
          <a:p>
            <a:r>
              <a:rPr lang="en-US" dirty="0"/>
              <a:t>Docker is a “container engine”</a:t>
            </a:r>
          </a:p>
          <a:p>
            <a:r>
              <a:rPr lang="en-US" dirty="0"/>
              <a:t>What does the container look like?</a:t>
            </a:r>
          </a:p>
          <a:p>
            <a:pPr lvl="1"/>
            <a:r>
              <a:rPr lang="en-US" dirty="0"/>
              <a:t>Standard Image Format </a:t>
            </a:r>
          </a:p>
          <a:p>
            <a:r>
              <a:rPr lang="en-US" dirty="0"/>
              <a:t>How do you make images and containers available?</a:t>
            </a:r>
          </a:p>
          <a:p>
            <a:pPr lvl="1"/>
            <a:r>
              <a:rPr lang="en-US" dirty="0"/>
              <a:t>Daemon and client deployment tools</a:t>
            </a:r>
          </a:p>
          <a:p>
            <a:r>
              <a:rPr lang="en-US" dirty="0"/>
              <a:t>Shipping code to servers is hard:</a:t>
            </a:r>
          </a:p>
          <a:p>
            <a:pPr lvl="1"/>
            <a:r>
              <a:rPr lang="en-US" dirty="0"/>
              <a:t>Ecosystem tools</a:t>
            </a:r>
          </a:p>
          <a:p>
            <a:r>
              <a:rPr lang="en-US" dirty="0"/>
              <a:t>OPEN SOURCE ECOSYSTEM</a:t>
            </a:r>
          </a:p>
          <a:p>
            <a:r>
              <a:rPr lang="en-US" dirty="0"/>
              <a:t>So open, even Microsoft has implemented it. So it </a:t>
            </a:r>
            <a:r>
              <a:rPr lang="en-US" i="1" dirty="0"/>
              <a:t>must </a:t>
            </a:r>
            <a:r>
              <a:rPr lang="en-US" dirty="0"/>
              <a:t>be good.</a:t>
            </a:r>
          </a:p>
        </p:txBody>
      </p:sp>
      <p:pic>
        <p:nvPicPr>
          <p:cNvPr id="6" name="Content Placeholder 5"/>
          <p:cNvPicPr>
            <a:picLocks noGrp="1" noChangeAspect="1"/>
          </p:cNvPicPr>
          <p:nvPr>
            <p:ph sz="half" idx="2"/>
          </p:nvPr>
        </p:nvPicPr>
        <p:blipFill>
          <a:blip r:embed="rId3"/>
          <a:stretch>
            <a:fillRect/>
          </a:stretch>
        </p:blipFill>
        <p:spPr>
          <a:xfrm>
            <a:off x="5715000" y="2286000"/>
            <a:ext cx="5029200" cy="2115322"/>
          </a:xfrm>
          <a:prstGeom prst="rect">
            <a:avLst/>
          </a:prstGeom>
        </p:spPr>
      </p:pic>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 name="image62.png"/>
          <p:cNvPicPr/>
          <p:nvPr/>
        </p:nvPicPr>
        <p:blipFill>
          <a:blip r:embed="rId3">
            <a:clrChange>
              <a:clrFrom>
                <a:srgbClr val="FFFFFF"/>
              </a:clrFrom>
              <a:clrTo>
                <a:srgbClr val="FFFFFF">
                  <a:alpha val="0"/>
                </a:srgbClr>
              </a:clrTo>
            </a:clrChange>
            <a:extLst/>
          </a:blip>
          <a:stretch>
            <a:fillRect/>
          </a:stretch>
        </p:blipFill>
        <p:spPr>
          <a:xfrm>
            <a:off x="0" y="1719827"/>
            <a:ext cx="12283723" cy="5130866"/>
          </a:xfrm>
          <a:prstGeom prst="rect">
            <a:avLst/>
          </a:prstGeom>
          <a:ln w="12700">
            <a:miter lim="400000"/>
          </a:ln>
        </p:spPr>
      </p:pic>
      <p:sp>
        <p:nvSpPr>
          <p:cNvPr id="420" name="Shape 420"/>
          <p:cNvSpPr>
            <a:spLocks noGrp="1"/>
          </p:cNvSpPr>
          <p:nvPr>
            <p:ph type="title"/>
          </p:nvPr>
        </p:nvSpPr>
        <p:spPr>
          <a:xfrm>
            <a:off x="608542" y="307032"/>
            <a:ext cx="11075460" cy="1288670"/>
          </a:xfrm>
          <a:prstGeom prst="rect">
            <a:avLst/>
          </a:prstGeom>
        </p:spPr>
        <p:txBody>
          <a:bodyPr lIns="41495" tIns="41495" rIns="41495" bIns="41495">
            <a:normAutofit/>
          </a:bodyPr>
          <a:lstStyle/>
          <a:p>
            <a:pPr lvl="0">
              <a:tabLst>
                <a:tab pos="698500" algn="l"/>
                <a:tab pos="1409700" algn="l"/>
                <a:tab pos="2120900" algn="l"/>
                <a:tab pos="2832100" algn="l"/>
                <a:tab pos="3543300" algn="l"/>
                <a:tab pos="4254500" algn="l"/>
                <a:tab pos="4965700" algn="l"/>
                <a:tab pos="5664200" algn="l"/>
                <a:tab pos="6375400" algn="l"/>
                <a:tab pos="7086600" algn="l"/>
                <a:tab pos="7797800" algn="l"/>
                <a:tab pos="8509000" algn="l"/>
                <a:tab pos="9220200" algn="l"/>
              </a:tabLst>
              <a:defRPr sz="1800" spc="0">
                <a:solidFill>
                  <a:srgbClr val="000000"/>
                </a:solidFill>
              </a:defRPr>
            </a:pPr>
            <a:r>
              <a:rPr sz="5300" spc="-100" dirty="0">
                <a:solidFill>
                  <a:schemeClr val="tx1"/>
                </a:solidFill>
              </a:rPr>
              <a:t>Deploy </a:t>
            </a:r>
            <a:r>
              <a:rPr sz="2900" spc="-100" dirty="0">
                <a:solidFill>
                  <a:schemeClr val="tx1"/>
                </a:solidFill>
              </a:rPr>
              <a:t>almost</a:t>
            </a:r>
            <a:r>
              <a:rPr sz="5300" spc="-100" dirty="0">
                <a:solidFill>
                  <a:schemeClr val="tx1"/>
                </a:solidFill>
              </a:rPr>
              <a:t> anywhere</a:t>
            </a:r>
          </a:p>
        </p:txBody>
      </p:sp>
    </p:spTree>
    <p:extLst>
      <p:ext uri="{BB962C8B-B14F-4D97-AF65-F5344CB8AC3E}">
        <p14:creationId xmlns:p14="http://schemas.microsoft.com/office/powerpoint/2010/main" val="406292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Destruction of Old Timey Ops</a:t>
            </a:r>
          </a:p>
        </p:txBody>
      </p:sp>
      <p:sp>
        <p:nvSpPr>
          <p:cNvPr id="3" name="Content Placeholder 2"/>
          <p:cNvSpPr>
            <a:spLocks noGrp="1"/>
          </p:cNvSpPr>
          <p:nvPr>
            <p:ph sz="half" idx="1"/>
          </p:nvPr>
        </p:nvSpPr>
        <p:spPr>
          <a:xfrm>
            <a:off x="838200" y="2362199"/>
            <a:ext cx="5029200" cy="3814763"/>
          </a:xfrm>
        </p:spPr>
        <p:txBody>
          <a:bodyPr/>
          <a:lstStyle/>
          <a:p>
            <a:pPr lvl="1"/>
            <a:r>
              <a:rPr lang="en-US" dirty="0"/>
              <a:t>Ops teams reduced to shipping “containers” – no longer do they install something called “software”.</a:t>
            </a:r>
          </a:p>
          <a:p>
            <a:pPr lvl="1"/>
            <a:r>
              <a:rPr lang="en-US" dirty="0"/>
              <a:t>Makes less difference where the container is: cheaper public cloud resources as good as any other. </a:t>
            </a:r>
          </a:p>
          <a:p>
            <a:pPr lvl="1"/>
            <a:r>
              <a:rPr lang="en-US" dirty="0"/>
              <a:t>Even multiple clouds and private data centers: they all become one giant machine (if you want that)</a:t>
            </a:r>
          </a:p>
          <a:p>
            <a:pPr lvl="1"/>
            <a:r>
              <a:rPr lang="en-US" dirty="0"/>
              <a:t>Radically fewer traditional </a:t>
            </a:r>
            <a:r>
              <a:rPr lang="en-US" dirty="0" err="1"/>
              <a:t>sysadmins</a:t>
            </a:r>
            <a:r>
              <a:rPr lang="en-US" dirty="0"/>
              <a:t>. Once permissions establish the right to deploy containers, they’re not needed.</a:t>
            </a:r>
          </a:p>
        </p:txBody>
      </p:sp>
      <p:sp>
        <p:nvSpPr>
          <p:cNvPr id="4" name="Content Placeholder 3"/>
          <p:cNvSpPr>
            <a:spLocks noGrp="1"/>
          </p:cNvSpPr>
          <p:nvPr>
            <p:ph sz="half" idx="2"/>
          </p:nvPr>
        </p:nvSpPr>
        <p:spPr>
          <a:xfrm>
            <a:off x="6324600" y="2362199"/>
            <a:ext cx="5029200" cy="3814764"/>
          </a:xfrm>
        </p:spPr>
        <p:txBody>
          <a:bodyPr/>
          <a:lstStyle/>
          <a:p>
            <a:r>
              <a:rPr lang="en-US" dirty="0"/>
              <a:t>Ops can focus on super high-value targets:</a:t>
            </a:r>
          </a:p>
          <a:p>
            <a:pPr lvl="1"/>
            <a:r>
              <a:rPr lang="en-US" dirty="0"/>
              <a:t>Very high intensity or vast scale computing environments for containers</a:t>
            </a:r>
          </a:p>
          <a:p>
            <a:pPr lvl="1"/>
            <a:r>
              <a:rPr lang="en-US" dirty="0"/>
              <a:t>Distributed systems and tooling for containers</a:t>
            </a:r>
          </a:p>
          <a:p>
            <a:pPr lvl="1"/>
            <a:r>
              <a:rPr lang="en-US" dirty="0"/>
              <a:t>Backstopping security issues and hardening deployments, policies, and data storage and usage.</a:t>
            </a:r>
          </a:p>
          <a:p>
            <a:pPr lvl="1"/>
            <a:r>
              <a:rPr lang="en-US" dirty="0"/>
              <a:t>Backstopping support teams</a:t>
            </a:r>
          </a:p>
        </p:txBody>
      </p:sp>
      <p:sp>
        <p:nvSpPr>
          <p:cNvPr id="5" name="TextBox 4"/>
          <p:cNvSpPr txBox="1"/>
          <p:nvPr/>
        </p:nvSpPr>
        <p:spPr>
          <a:xfrm>
            <a:off x="2438400" y="1825625"/>
            <a:ext cx="2286000" cy="369332"/>
          </a:xfrm>
          <a:prstGeom prst="rect">
            <a:avLst/>
          </a:prstGeom>
          <a:noFill/>
        </p:spPr>
        <p:txBody>
          <a:bodyPr wrap="square" rtlCol="0">
            <a:spAutoFit/>
          </a:bodyPr>
          <a:lstStyle/>
          <a:p>
            <a:r>
              <a:rPr lang="en-US" dirty="0"/>
              <a:t>Changes</a:t>
            </a:r>
          </a:p>
        </p:txBody>
      </p:sp>
      <p:sp>
        <p:nvSpPr>
          <p:cNvPr id="6" name="TextBox 5"/>
          <p:cNvSpPr txBox="1"/>
          <p:nvPr/>
        </p:nvSpPr>
        <p:spPr>
          <a:xfrm>
            <a:off x="7772400" y="1825625"/>
            <a:ext cx="1981200" cy="369332"/>
          </a:xfrm>
          <a:prstGeom prst="rect">
            <a:avLst/>
          </a:prstGeom>
          <a:noFill/>
        </p:spPr>
        <p:txBody>
          <a:bodyPr wrap="square" rtlCol="0">
            <a:spAutoFit/>
          </a:bodyPr>
          <a:lstStyle/>
          <a:p>
            <a:r>
              <a:rPr lang="en-US" dirty="0"/>
              <a:t>Opportunities</a:t>
            </a:r>
          </a:p>
        </p:txBody>
      </p:sp>
    </p:spTree>
    <p:extLst>
      <p:ext uri="{BB962C8B-B14F-4D97-AF65-F5344CB8AC3E}">
        <p14:creationId xmlns:p14="http://schemas.microsoft.com/office/powerpoint/2010/main" val="133565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rates deploying containers at iron.io</a:t>
            </a:r>
          </a:p>
        </p:txBody>
      </p:sp>
      <p:sp>
        <p:nvSpPr>
          <p:cNvPr id="3" name="Content Placeholder 2"/>
          <p:cNvSpPr>
            <a:spLocks noGrp="1"/>
          </p:cNvSpPr>
          <p:nvPr>
            <p:ph sz="half" idx="1"/>
          </p:nvPr>
        </p:nvSpPr>
        <p:spPr/>
        <p:txBody>
          <a:bodyPr/>
          <a:lstStyle/>
          <a:p>
            <a:r>
              <a:rPr lang="en-US" dirty="0"/>
              <a:t>Not bad, eh?</a:t>
            </a:r>
          </a:p>
          <a:p>
            <a:r>
              <a:rPr lang="en-US" dirty="0"/>
              <a:t>http://blog.iron.io/2014/10/docker-in-production-what-weve-learned.html</a:t>
            </a:r>
          </a:p>
        </p:txBody>
      </p:sp>
      <p:pic>
        <p:nvPicPr>
          <p:cNvPr id="5" name="Picture 4"/>
          <p:cNvPicPr>
            <a:picLocks noChangeAspect="1"/>
          </p:cNvPicPr>
          <p:nvPr/>
        </p:nvPicPr>
        <p:blipFill>
          <a:blip r:embed="rId3"/>
          <a:stretch>
            <a:fillRect/>
          </a:stretch>
        </p:blipFill>
        <p:spPr>
          <a:xfrm>
            <a:off x="5348472" y="2373879"/>
            <a:ext cx="4791075" cy="3867150"/>
          </a:xfrm>
          <a:prstGeom prst="rect">
            <a:avLst/>
          </a:prstGeom>
        </p:spPr>
      </p:pic>
    </p:spTree>
    <p:extLst>
      <p:ext uri="{BB962C8B-B14F-4D97-AF65-F5344CB8AC3E}">
        <p14:creationId xmlns:p14="http://schemas.microsoft.com/office/powerpoint/2010/main" val="70439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9827B5-A90F-45DE-9A48-E01BF3AFCC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1309</Words>
  <Application>Microsoft Office PowerPoint</Application>
  <PresentationFormat>Widescreen</PresentationFormat>
  <Paragraphs>155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Century Schoolbook</vt:lpstr>
      <vt:lpstr>Wingdings</vt:lpstr>
      <vt:lpstr>Wingdings 3</vt:lpstr>
      <vt:lpstr>Ion</vt:lpstr>
      <vt:lpstr>Containers and Clusters in Azure</vt:lpstr>
      <vt:lpstr>The Agenda</vt:lpstr>
      <vt:lpstr>History of Virtualization</vt:lpstr>
      <vt:lpstr>Abstract Benefits of Containers: Short course </vt:lpstr>
      <vt:lpstr>Concrete Benefits of Linux Containers: Short course</vt:lpstr>
      <vt:lpstr>Why Docker Rocks (Why don’t we all do LXC?)</vt:lpstr>
      <vt:lpstr>Deploy almost anywhere</vt:lpstr>
      <vt:lpstr>The Destruction of Old Timey Ops</vt:lpstr>
      <vt:lpstr>Error rates deploying containers at iron.io</vt:lpstr>
      <vt:lpstr>Docker on Azure</vt:lpstr>
      <vt:lpstr>What do Microservices mean? </vt:lpstr>
      <vt:lpstr>Make you feel a bit like this?</vt:lpstr>
      <vt:lpstr>You’re going to need orchestration.</vt:lpstr>
      <vt:lpstr>You’re going to need orchestration.</vt:lpstr>
      <vt:lpstr>Point: The Clouds are one big machine</vt:lpstr>
      <vt:lpstr>Point: The Clouds are one big machine</vt:lpstr>
      <vt:lpstr>Point: The Clouds are one big machine</vt:lpstr>
      <vt:lpstr>Point: The machines are one big machine</vt:lpstr>
      <vt:lpstr>Think I’m kidding?</vt:lpstr>
      <vt:lpstr>You’re going to need orchestration.</vt:lpstr>
      <vt:lpstr>You’re going to need orchestration.</vt:lpstr>
      <vt:lpstr>What? Wait a minute…</vt:lpstr>
      <vt:lpstr>PowerPoint Presentation</vt:lpstr>
      <vt:lpstr>Demo time</vt:lpstr>
      <vt:lpstr>Docker at Microsoft</vt:lpstr>
      <vt:lpstr>Docker at Microsoft</vt:lpstr>
      <vt:lpstr>Who’s the top contributor to Docker?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2015-04-22T06:33:21Z</dcterms:created>
  <dcterms:modified xsi:type="dcterms:W3CDTF">2017-05-22T23:45:12Z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TC030310109991</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SetBy">
    <vt:lpwstr>rasquill@microsoft.com</vt:lpwstr>
  </property>
  <property fmtid="{D5CDD505-2E9C-101B-9397-08002B2CF9AE}" pid="7" name="MSIP_Label_f42aa342-8706-4288-bd11-ebb85995028c_SetDate">
    <vt:lpwstr>2017-05-23T01:39:13.7311245+02:00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