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57" r:id="rId3"/>
    <p:sldId id="263" r:id="rId4"/>
    <p:sldId id="264" r:id="rId5"/>
    <p:sldId id="303" r:id="rId6"/>
    <p:sldId id="265" r:id="rId7"/>
    <p:sldId id="275" r:id="rId8"/>
    <p:sldId id="277" r:id="rId9"/>
    <p:sldId id="278" r:id="rId10"/>
    <p:sldId id="279" r:id="rId11"/>
    <p:sldId id="280" r:id="rId12"/>
    <p:sldId id="295" r:id="rId13"/>
    <p:sldId id="304" r:id="rId14"/>
    <p:sldId id="296" r:id="rId15"/>
    <p:sldId id="267" r:id="rId16"/>
    <p:sldId id="292" r:id="rId17"/>
    <p:sldId id="284" r:id="rId18"/>
    <p:sldId id="299" r:id="rId19"/>
    <p:sldId id="300" r:id="rId20"/>
    <p:sldId id="301" r:id="rId21"/>
    <p:sldId id="302" r:id="rId22"/>
    <p:sldId id="268" r:id="rId23"/>
    <p:sldId id="285" r:id="rId24"/>
    <p:sldId id="269" r:id="rId25"/>
    <p:sldId id="294" r:id="rId26"/>
    <p:sldId id="287" r:id="rId27"/>
    <p:sldId id="288" r:id="rId28"/>
    <p:sldId id="293" r:id="rId29"/>
    <p:sldId id="297" r:id="rId30"/>
    <p:sldId id="289" r:id="rId31"/>
    <p:sldId id="270" r:id="rId32"/>
    <p:sldId id="271" r:id="rId33"/>
    <p:sldId id="272" r:id="rId34"/>
    <p:sldId id="273" r:id="rId35"/>
    <p:sldId id="274" r:id="rId36"/>
    <p:sldId id="281" r:id="rId37"/>
    <p:sldId id="282" r:id="rId38"/>
    <p:sldId id="283" r:id="rId39"/>
    <p:sldId id="262" r:id="rId40"/>
    <p:sldId id="298" r:id="rId41"/>
    <p:sldId id="26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28FF79-4C01-4694-A2EC-A89D196705CF}">
          <p14:sldIdLst>
            <p14:sldId id="256"/>
            <p14:sldId id="257"/>
          </p14:sldIdLst>
        </p14:section>
        <p14:section name="Microservices architectural approach" id="{437C8F33-37E2-4A27-BE81-D5098B017A47}">
          <p14:sldIdLst>
            <p14:sldId id="263"/>
            <p14:sldId id="264"/>
            <p14:sldId id="303"/>
            <p14:sldId id="265"/>
            <p14:sldId id="275"/>
            <p14:sldId id="277"/>
            <p14:sldId id="278"/>
            <p14:sldId id="279"/>
            <p14:sldId id="280"/>
            <p14:sldId id="295"/>
            <p14:sldId id="304"/>
            <p14:sldId id="296"/>
            <p14:sldId id="267"/>
            <p14:sldId id="292"/>
          </p14:sldIdLst>
        </p14:section>
        <p14:section name="Digression: Domain Driven Design" id="{2838D50D-C5FF-4B0F-867D-8AFECB339ED3}">
          <p14:sldIdLst>
            <p14:sldId id="284"/>
            <p14:sldId id="299"/>
            <p14:sldId id="300"/>
            <p14:sldId id="301"/>
            <p14:sldId id="302"/>
          </p14:sldIdLst>
        </p14:section>
        <p14:section name="End Digression" id="{FBBA807F-00FE-49C4-A6CF-76FCD46BD6CA}">
          <p14:sldIdLst>
            <p14:sldId id="268"/>
            <p14:sldId id="285"/>
            <p14:sldId id="269"/>
            <p14:sldId id="294"/>
            <p14:sldId id="287"/>
            <p14:sldId id="288"/>
            <p14:sldId id="293"/>
            <p14:sldId id="297"/>
            <p14:sldId id="289"/>
            <p14:sldId id="270"/>
            <p14:sldId id="271"/>
            <p14:sldId id="272"/>
            <p14:sldId id="273"/>
            <p14:sldId id="274"/>
            <p14:sldId id="281"/>
            <p14:sldId id="282"/>
            <p14:sldId id="283"/>
            <p14:sldId id="262"/>
            <p14:sldId id="29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62" y="5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CED58-C015-4CD7-880C-0CE59ACEA2AE}" type="datetimeFigureOut">
              <a:rPr lang="en-US" smtClean="0"/>
              <a:t>5/23/2017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9DD1-C078-41D7-806C-DD4037F45E63}" type="slidenum">
              <a:rPr lang="en-US" smtClean="0"/>
              <a:t>‹#›</a:t>
            </a:fld>
            <a:endParaRPr lang="en-US"/>
          </a:p>
        </p:txBody>
      </p:sp>
    </p:spTree>
    <p:extLst>
      <p:ext uri="{BB962C8B-B14F-4D97-AF65-F5344CB8AC3E}">
        <p14:creationId xmlns:p14="http://schemas.microsoft.com/office/powerpoint/2010/main" val="48685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a:t>
            </a:fld>
            <a:endParaRPr lang="en-US"/>
          </a:p>
        </p:txBody>
      </p:sp>
    </p:spTree>
    <p:extLst>
      <p:ext uri="{BB962C8B-B14F-4D97-AF65-F5344CB8AC3E}">
        <p14:creationId xmlns:p14="http://schemas.microsoft.com/office/powerpoint/2010/main" val="1336969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10</a:t>
            </a:fld>
            <a:endParaRPr lang="en-US"/>
          </a:p>
        </p:txBody>
      </p:sp>
    </p:spTree>
    <p:extLst>
      <p:ext uri="{BB962C8B-B14F-4D97-AF65-F5344CB8AC3E}">
        <p14:creationId xmlns:p14="http://schemas.microsoft.com/office/powerpoint/2010/main" val="254432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11</a:t>
            </a:fld>
            <a:endParaRPr lang="en-US"/>
          </a:p>
        </p:txBody>
      </p:sp>
    </p:spTree>
    <p:extLst>
      <p:ext uri="{BB962C8B-B14F-4D97-AF65-F5344CB8AC3E}">
        <p14:creationId xmlns:p14="http://schemas.microsoft.com/office/powerpoint/2010/main" val="2118528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12</a:t>
            </a:fld>
            <a:endParaRPr lang="en-US"/>
          </a:p>
        </p:txBody>
      </p:sp>
    </p:spTree>
    <p:extLst>
      <p:ext uri="{BB962C8B-B14F-4D97-AF65-F5344CB8AC3E}">
        <p14:creationId xmlns:p14="http://schemas.microsoft.com/office/powerpoint/2010/main" val="3707128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13</a:t>
            </a:fld>
            <a:endParaRPr lang="en-US"/>
          </a:p>
        </p:txBody>
      </p:sp>
    </p:spTree>
    <p:extLst>
      <p:ext uri="{BB962C8B-B14F-4D97-AF65-F5344CB8AC3E}">
        <p14:creationId xmlns:p14="http://schemas.microsoft.com/office/powerpoint/2010/main" val="3322119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14</a:t>
            </a:fld>
            <a:endParaRPr lang="en-US"/>
          </a:p>
        </p:txBody>
      </p:sp>
    </p:spTree>
    <p:extLst>
      <p:ext uri="{BB962C8B-B14F-4D97-AF65-F5344CB8AC3E}">
        <p14:creationId xmlns:p14="http://schemas.microsoft.com/office/powerpoint/2010/main" val="3636590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15</a:t>
            </a:fld>
            <a:endParaRPr lang="en-US"/>
          </a:p>
        </p:txBody>
      </p:sp>
    </p:spTree>
    <p:extLst>
      <p:ext uri="{BB962C8B-B14F-4D97-AF65-F5344CB8AC3E}">
        <p14:creationId xmlns:p14="http://schemas.microsoft.com/office/powerpoint/2010/main" val="3177606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16</a:t>
            </a:fld>
            <a:endParaRPr lang="en-US"/>
          </a:p>
        </p:txBody>
      </p:sp>
    </p:spTree>
    <p:extLst>
      <p:ext uri="{BB962C8B-B14F-4D97-AF65-F5344CB8AC3E}">
        <p14:creationId xmlns:p14="http://schemas.microsoft.com/office/powerpoint/2010/main" val="2745603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17</a:t>
            </a:fld>
            <a:endParaRPr lang="en-US"/>
          </a:p>
        </p:txBody>
      </p:sp>
    </p:spTree>
    <p:extLst>
      <p:ext uri="{BB962C8B-B14F-4D97-AF65-F5344CB8AC3E}">
        <p14:creationId xmlns:p14="http://schemas.microsoft.com/office/powerpoint/2010/main" val="2461037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18</a:t>
            </a:fld>
            <a:endParaRPr lang="en-US"/>
          </a:p>
        </p:txBody>
      </p:sp>
    </p:spTree>
    <p:extLst>
      <p:ext uri="{BB962C8B-B14F-4D97-AF65-F5344CB8AC3E}">
        <p14:creationId xmlns:p14="http://schemas.microsoft.com/office/powerpoint/2010/main" val="2389907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19</a:t>
            </a:fld>
            <a:endParaRPr lang="en-US"/>
          </a:p>
        </p:txBody>
      </p:sp>
    </p:spTree>
    <p:extLst>
      <p:ext uri="{BB962C8B-B14F-4D97-AF65-F5344CB8AC3E}">
        <p14:creationId xmlns:p14="http://schemas.microsoft.com/office/powerpoint/2010/main" val="56814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a:t>
            </a:fld>
            <a:endParaRPr lang="en-US"/>
          </a:p>
        </p:txBody>
      </p:sp>
    </p:spTree>
    <p:extLst>
      <p:ext uri="{BB962C8B-B14F-4D97-AF65-F5344CB8AC3E}">
        <p14:creationId xmlns:p14="http://schemas.microsoft.com/office/powerpoint/2010/main" val="2996574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20</a:t>
            </a:fld>
            <a:endParaRPr lang="en-US"/>
          </a:p>
        </p:txBody>
      </p:sp>
    </p:spTree>
    <p:extLst>
      <p:ext uri="{BB962C8B-B14F-4D97-AF65-F5344CB8AC3E}">
        <p14:creationId xmlns:p14="http://schemas.microsoft.com/office/powerpoint/2010/main" val="3124509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21</a:t>
            </a:fld>
            <a:endParaRPr lang="en-US"/>
          </a:p>
        </p:txBody>
      </p:sp>
    </p:spTree>
    <p:extLst>
      <p:ext uri="{BB962C8B-B14F-4D97-AF65-F5344CB8AC3E}">
        <p14:creationId xmlns:p14="http://schemas.microsoft.com/office/powerpoint/2010/main" val="773610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22</a:t>
            </a:fld>
            <a:endParaRPr lang="en-US"/>
          </a:p>
        </p:txBody>
      </p:sp>
    </p:spTree>
    <p:extLst>
      <p:ext uri="{BB962C8B-B14F-4D97-AF65-F5344CB8AC3E}">
        <p14:creationId xmlns:p14="http://schemas.microsoft.com/office/powerpoint/2010/main" val="3974869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23</a:t>
            </a:fld>
            <a:endParaRPr lang="en-US"/>
          </a:p>
        </p:txBody>
      </p:sp>
    </p:spTree>
    <p:extLst>
      <p:ext uri="{BB962C8B-B14F-4D97-AF65-F5344CB8AC3E}">
        <p14:creationId xmlns:p14="http://schemas.microsoft.com/office/powerpoint/2010/main" val="153525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24</a:t>
            </a:fld>
            <a:endParaRPr lang="en-US"/>
          </a:p>
        </p:txBody>
      </p:sp>
    </p:spTree>
    <p:extLst>
      <p:ext uri="{BB962C8B-B14F-4D97-AF65-F5344CB8AC3E}">
        <p14:creationId xmlns:p14="http://schemas.microsoft.com/office/powerpoint/2010/main" val="1746157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25</a:t>
            </a:fld>
            <a:endParaRPr lang="en-US"/>
          </a:p>
        </p:txBody>
      </p:sp>
    </p:spTree>
    <p:extLst>
      <p:ext uri="{BB962C8B-B14F-4D97-AF65-F5344CB8AC3E}">
        <p14:creationId xmlns:p14="http://schemas.microsoft.com/office/powerpoint/2010/main" val="403372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26</a:t>
            </a:fld>
            <a:endParaRPr lang="en-US"/>
          </a:p>
        </p:txBody>
      </p:sp>
    </p:spTree>
    <p:extLst>
      <p:ext uri="{BB962C8B-B14F-4D97-AF65-F5344CB8AC3E}">
        <p14:creationId xmlns:p14="http://schemas.microsoft.com/office/powerpoint/2010/main" val="2108203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27</a:t>
            </a:fld>
            <a:endParaRPr lang="en-US"/>
          </a:p>
        </p:txBody>
      </p:sp>
    </p:spTree>
    <p:extLst>
      <p:ext uri="{BB962C8B-B14F-4D97-AF65-F5344CB8AC3E}">
        <p14:creationId xmlns:p14="http://schemas.microsoft.com/office/powerpoint/2010/main" val="2259470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28</a:t>
            </a:fld>
            <a:endParaRPr lang="en-US"/>
          </a:p>
        </p:txBody>
      </p:sp>
    </p:spTree>
    <p:extLst>
      <p:ext uri="{BB962C8B-B14F-4D97-AF65-F5344CB8AC3E}">
        <p14:creationId xmlns:p14="http://schemas.microsoft.com/office/powerpoint/2010/main" val="528281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29</a:t>
            </a:fld>
            <a:endParaRPr lang="en-US"/>
          </a:p>
        </p:txBody>
      </p:sp>
    </p:spTree>
    <p:extLst>
      <p:ext uri="{BB962C8B-B14F-4D97-AF65-F5344CB8AC3E}">
        <p14:creationId xmlns:p14="http://schemas.microsoft.com/office/powerpoint/2010/main" val="4273894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a:t>
            </a:fld>
            <a:endParaRPr lang="en-US"/>
          </a:p>
        </p:txBody>
      </p:sp>
    </p:spTree>
    <p:extLst>
      <p:ext uri="{BB962C8B-B14F-4D97-AF65-F5344CB8AC3E}">
        <p14:creationId xmlns:p14="http://schemas.microsoft.com/office/powerpoint/2010/main" val="602169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30</a:t>
            </a:fld>
            <a:endParaRPr lang="en-US"/>
          </a:p>
        </p:txBody>
      </p:sp>
    </p:spTree>
    <p:extLst>
      <p:ext uri="{BB962C8B-B14F-4D97-AF65-F5344CB8AC3E}">
        <p14:creationId xmlns:p14="http://schemas.microsoft.com/office/powerpoint/2010/main" val="2094417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31</a:t>
            </a:fld>
            <a:endParaRPr lang="en-US"/>
          </a:p>
        </p:txBody>
      </p:sp>
    </p:spTree>
    <p:extLst>
      <p:ext uri="{BB962C8B-B14F-4D97-AF65-F5344CB8AC3E}">
        <p14:creationId xmlns:p14="http://schemas.microsoft.com/office/powerpoint/2010/main" val="848862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32</a:t>
            </a:fld>
            <a:endParaRPr lang="en-US"/>
          </a:p>
        </p:txBody>
      </p:sp>
    </p:spTree>
    <p:extLst>
      <p:ext uri="{BB962C8B-B14F-4D97-AF65-F5344CB8AC3E}">
        <p14:creationId xmlns:p14="http://schemas.microsoft.com/office/powerpoint/2010/main" val="1549132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33</a:t>
            </a:fld>
            <a:endParaRPr lang="en-US"/>
          </a:p>
        </p:txBody>
      </p:sp>
    </p:spTree>
    <p:extLst>
      <p:ext uri="{BB962C8B-B14F-4D97-AF65-F5344CB8AC3E}">
        <p14:creationId xmlns:p14="http://schemas.microsoft.com/office/powerpoint/2010/main" val="3917793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34</a:t>
            </a:fld>
            <a:endParaRPr lang="en-US"/>
          </a:p>
        </p:txBody>
      </p:sp>
    </p:spTree>
    <p:extLst>
      <p:ext uri="{BB962C8B-B14F-4D97-AF65-F5344CB8AC3E}">
        <p14:creationId xmlns:p14="http://schemas.microsoft.com/office/powerpoint/2010/main" val="19396272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35</a:t>
            </a:fld>
            <a:endParaRPr lang="en-US"/>
          </a:p>
        </p:txBody>
      </p:sp>
    </p:spTree>
    <p:extLst>
      <p:ext uri="{BB962C8B-B14F-4D97-AF65-F5344CB8AC3E}">
        <p14:creationId xmlns:p14="http://schemas.microsoft.com/office/powerpoint/2010/main" val="219130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36</a:t>
            </a:fld>
            <a:endParaRPr lang="en-US"/>
          </a:p>
        </p:txBody>
      </p:sp>
    </p:spTree>
    <p:extLst>
      <p:ext uri="{BB962C8B-B14F-4D97-AF65-F5344CB8AC3E}">
        <p14:creationId xmlns:p14="http://schemas.microsoft.com/office/powerpoint/2010/main" val="3461261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37</a:t>
            </a:fld>
            <a:endParaRPr lang="en-US"/>
          </a:p>
        </p:txBody>
      </p:sp>
    </p:spTree>
    <p:extLst>
      <p:ext uri="{BB962C8B-B14F-4D97-AF65-F5344CB8AC3E}">
        <p14:creationId xmlns:p14="http://schemas.microsoft.com/office/powerpoint/2010/main" val="117106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38</a:t>
            </a:fld>
            <a:endParaRPr lang="en-US"/>
          </a:p>
        </p:txBody>
      </p:sp>
    </p:spTree>
    <p:extLst>
      <p:ext uri="{BB962C8B-B14F-4D97-AF65-F5344CB8AC3E}">
        <p14:creationId xmlns:p14="http://schemas.microsoft.com/office/powerpoint/2010/main" val="2315374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39</a:t>
            </a:fld>
            <a:endParaRPr lang="en-US"/>
          </a:p>
        </p:txBody>
      </p:sp>
    </p:spTree>
    <p:extLst>
      <p:ext uri="{BB962C8B-B14F-4D97-AF65-F5344CB8AC3E}">
        <p14:creationId xmlns:p14="http://schemas.microsoft.com/office/powerpoint/2010/main" val="206191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a:t>
            </a:fld>
            <a:endParaRPr lang="en-US"/>
          </a:p>
        </p:txBody>
      </p:sp>
    </p:spTree>
    <p:extLst>
      <p:ext uri="{BB962C8B-B14F-4D97-AF65-F5344CB8AC3E}">
        <p14:creationId xmlns:p14="http://schemas.microsoft.com/office/powerpoint/2010/main" val="1426711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40</a:t>
            </a:fld>
            <a:endParaRPr lang="en-US"/>
          </a:p>
        </p:txBody>
      </p:sp>
    </p:spTree>
    <p:extLst>
      <p:ext uri="{BB962C8B-B14F-4D97-AF65-F5344CB8AC3E}">
        <p14:creationId xmlns:p14="http://schemas.microsoft.com/office/powerpoint/2010/main" val="5104242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41</a:t>
            </a:fld>
            <a:endParaRPr lang="en-US"/>
          </a:p>
        </p:txBody>
      </p:sp>
    </p:spTree>
    <p:extLst>
      <p:ext uri="{BB962C8B-B14F-4D97-AF65-F5344CB8AC3E}">
        <p14:creationId xmlns:p14="http://schemas.microsoft.com/office/powerpoint/2010/main" val="3855993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5</a:t>
            </a:fld>
            <a:endParaRPr lang="en-US"/>
          </a:p>
        </p:txBody>
      </p:sp>
    </p:spTree>
    <p:extLst>
      <p:ext uri="{BB962C8B-B14F-4D97-AF65-F5344CB8AC3E}">
        <p14:creationId xmlns:p14="http://schemas.microsoft.com/office/powerpoint/2010/main" val="57590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6</a:t>
            </a:fld>
            <a:endParaRPr lang="en-US"/>
          </a:p>
        </p:txBody>
      </p:sp>
    </p:spTree>
    <p:extLst>
      <p:ext uri="{BB962C8B-B14F-4D97-AF65-F5344CB8AC3E}">
        <p14:creationId xmlns:p14="http://schemas.microsoft.com/office/powerpoint/2010/main" val="156290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7</a:t>
            </a:fld>
            <a:endParaRPr lang="en-US"/>
          </a:p>
        </p:txBody>
      </p:sp>
    </p:spTree>
    <p:extLst>
      <p:ext uri="{BB962C8B-B14F-4D97-AF65-F5344CB8AC3E}">
        <p14:creationId xmlns:p14="http://schemas.microsoft.com/office/powerpoint/2010/main" val="245596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8</a:t>
            </a:fld>
            <a:endParaRPr lang="en-US"/>
          </a:p>
        </p:txBody>
      </p:sp>
    </p:spTree>
    <p:extLst>
      <p:ext uri="{BB962C8B-B14F-4D97-AF65-F5344CB8AC3E}">
        <p14:creationId xmlns:p14="http://schemas.microsoft.com/office/powerpoint/2010/main" val="3025136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159DD1-C078-41D7-806C-DD4037F45E63}" type="slidenum">
              <a:rPr lang="en-US" smtClean="0"/>
              <a:t>9</a:t>
            </a:fld>
            <a:endParaRPr lang="en-US"/>
          </a:p>
        </p:txBody>
      </p:sp>
    </p:spTree>
    <p:extLst>
      <p:ext uri="{BB962C8B-B14F-4D97-AF65-F5344CB8AC3E}">
        <p14:creationId xmlns:p14="http://schemas.microsoft.com/office/powerpoint/2010/main" val="61661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dirty="0"/>
              <a:t>Click to edit Master title style</a:t>
            </a:r>
          </a:p>
        </p:txBody>
      </p:sp>
    </p:spTree>
    <p:extLst>
      <p:ext uri="{BB962C8B-B14F-4D97-AF65-F5344CB8AC3E}">
        <p14:creationId xmlns:p14="http://schemas.microsoft.com/office/powerpoint/2010/main" val="167155590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5/22/2017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5/22/2017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hyperlink" Target="https://github.com/squillace/leap2015/raw/master/AdrianCockroftNetflixMicroservicesOverview.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Domain-Driven-Design-Tackling-Complexity-Software/dp/032112521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artinfowler.com/bliki/BoundedContex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sdn.microsoft.com/en-us/library/ee658117.aspx#DomainModelSty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mazon.com/The-Information-History-Theory-Flood/dp/140009623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en.wikipedia.org/wiki/Soci%C3%A9t%C3%A9_Bic" TargetMode="External"/><Relationship Id="rId4" Type="http://schemas.openxmlformats.org/officeDocument/2006/relationships/hyperlink" Target="http://www.amazon.com/Antifragile-Things-That-Disorder-Incerto/dp/0812979680/ref=sr_1_sc_1?s=books&amp;ie=UTF8&amp;qid=1431402510&amp;sr=1-1-spell&amp;keywords=antifrail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12factor.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Conway's_law"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echblog.netflix.com/2011/07/netflix-simian-arm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martinfowler.com/bliki/CircuitBreaker.html"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http://highscalability.com/blog/2014/7/21/stackoverflow-update-560m-pageviews-a-month-25-servers-and-i.html"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Microservices</a:t>
            </a:r>
            <a:endParaRPr lang="en-US" dirty="0"/>
          </a:p>
        </p:txBody>
      </p:sp>
      <p:sp>
        <p:nvSpPr>
          <p:cNvPr id="3" name="Subtitle 2"/>
          <p:cNvSpPr>
            <a:spLocks noGrp="1"/>
          </p:cNvSpPr>
          <p:nvPr>
            <p:ph type="subTitle" idx="1"/>
          </p:nvPr>
        </p:nvSpPr>
        <p:spPr/>
        <p:txBody>
          <a:bodyPr/>
          <a:lstStyle/>
          <a:p>
            <a:r>
              <a:rPr lang="en-US" dirty="0"/>
              <a:t>And domain-driven design (DDD)</a:t>
            </a:r>
          </a:p>
          <a:p>
            <a:r>
              <a:rPr lang="en-US" dirty="0"/>
              <a:t>Ralph.squillace@Microsoft.com</a:t>
            </a:r>
          </a:p>
        </p:txBody>
      </p:sp>
    </p:spTree>
    <p:extLst>
      <p:ext uri="{BB962C8B-B14F-4D97-AF65-F5344CB8AC3E}">
        <p14:creationId xmlns:p14="http://schemas.microsoft.com/office/powerpoint/2010/main" val="42476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need 4 services so that we can scale components independently.</a:t>
            </a:r>
          </a:p>
        </p:txBody>
      </p:sp>
      <p:grpSp>
        <p:nvGrpSpPr>
          <p:cNvPr id="16" name="Group 15"/>
          <p:cNvGrpSpPr/>
          <p:nvPr/>
        </p:nvGrpSpPr>
        <p:grpSpPr>
          <a:xfrm>
            <a:off x="1344548" y="2906085"/>
            <a:ext cx="3163078" cy="1063944"/>
            <a:chOff x="750077" y="1105050"/>
            <a:chExt cx="1158200" cy="750061"/>
          </a:xfrm>
          <a:solidFill>
            <a:schemeClr val="accent5">
              <a:lumMod val="75000"/>
            </a:schemeClr>
          </a:solidFill>
        </p:grpSpPr>
        <p:sp>
          <p:nvSpPr>
            <p:cNvPr id="17" name="Cube 16"/>
            <p:cNvSpPr/>
            <p:nvPr/>
          </p:nvSpPr>
          <p:spPr bwMode="auto">
            <a:xfrm>
              <a:off x="750077" y="1105050"/>
              <a:ext cx="1145705" cy="750061"/>
            </a:xfrm>
            <a:prstGeom prst="cube">
              <a:avLst>
                <a:gd name="adj" fmla="val 8007"/>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5" name="Group 24"/>
          <p:cNvGrpSpPr/>
          <p:nvPr/>
        </p:nvGrpSpPr>
        <p:grpSpPr>
          <a:xfrm>
            <a:off x="1315068" y="4026616"/>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spTree>
    <p:extLst>
      <p:ext uri="{BB962C8B-B14F-4D97-AF65-F5344CB8AC3E}">
        <p14:creationId xmlns:p14="http://schemas.microsoft.com/office/powerpoint/2010/main" val="217711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4514461" y="590321"/>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16" name="Group 15"/>
          <p:cNvGrpSpPr/>
          <p:nvPr/>
        </p:nvGrpSpPr>
        <p:grpSpPr>
          <a:xfrm>
            <a:off x="1344548" y="2906085"/>
            <a:ext cx="3163078" cy="1063944"/>
            <a:chOff x="750077" y="1105050"/>
            <a:chExt cx="1158200" cy="750061"/>
          </a:xfrm>
          <a:solidFill>
            <a:schemeClr val="accent5"/>
          </a:solidFill>
        </p:grpSpPr>
        <p:sp>
          <p:nvSpPr>
            <p:cNvPr id="17" name="Cube 16"/>
            <p:cNvSpPr/>
            <p:nvPr/>
          </p:nvSpPr>
          <p:spPr bwMode="auto">
            <a:xfrm>
              <a:off x="750077" y="1105050"/>
              <a:ext cx="1145705" cy="750061"/>
            </a:xfrm>
            <a:prstGeom prst="cube">
              <a:avLst>
                <a:gd name="adj" fmla="val 8007"/>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redis (C4)</a:t>
              </a:r>
            </a:p>
          </p:txBody>
        </p:sp>
      </p:grpSp>
      <p:grpSp>
        <p:nvGrpSpPr>
          <p:cNvPr id="19" name="Group 18"/>
          <p:cNvGrpSpPr/>
          <p:nvPr/>
        </p:nvGrpSpPr>
        <p:grpSpPr>
          <a:xfrm>
            <a:off x="7643415" y="2906085"/>
            <a:ext cx="3163078" cy="1063944"/>
            <a:chOff x="750077" y="1105050"/>
            <a:chExt cx="1158200" cy="750061"/>
          </a:xfrm>
        </p:grpSpPr>
        <p:sp>
          <p:nvSpPr>
            <p:cNvPr id="20" name="Cube 19"/>
            <p:cNvSpPr/>
            <p:nvPr/>
          </p:nvSpPr>
          <p:spPr bwMode="auto">
            <a:xfrm>
              <a:off x="750077" y="1105050"/>
              <a:ext cx="1145705" cy="750061"/>
            </a:xfrm>
            <a:prstGeom prst="cube">
              <a:avLst>
                <a:gd name="adj" fmla="val 8007"/>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cxnSp>
        <p:nvCxnSpPr>
          <p:cNvPr id="5" name="Elbow Connector 4"/>
          <p:cNvCxnSpPr>
            <a:stCxn id="38" idx="3"/>
            <a:endCxn id="18" idx="3"/>
          </p:cNvCxnSpPr>
          <p:nvPr/>
        </p:nvCxnSpPr>
        <p:spPr>
          <a:xfrm rot="5400000">
            <a:off x="4350411" y="1811482"/>
            <a:ext cx="1843150" cy="1528717"/>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0" idx="2"/>
          </p:cNvCxnSpPr>
          <p:nvPr/>
        </p:nvCxnSpPr>
        <p:spPr>
          <a:xfrm rot="10800000">
            <a:off x="6320106" y="1579563"/>
            <a:ext cx="1323309" cy="1901089"/>
          </a:xfrm>
          <a:prstGeom prst="bentConnector2">
            <a:avLst/>
          </a:prstGeom>
          <a:ln>
            <a:solidFill>
              <a:schemeClr val="tx1"/>
            </a:solidFill>
            <a:headEnd type="none"/>
            <a:tailEnd type="arrow"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50010"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Write</a:t>
            </a:r>
          </a:p>
        </p:txBody>
      </p:sp>
      <p:sp>
        <p:nvSpPr>
          <p:cNvPr id="30" name="TextBox 29"/>
          <p:cNvSpPr txBox="1"/>
          <p:nvPr/>
        </p:nvSpPr>
        <p:spPr>
          <a:xfrm>
            <a:off x="1777287" y="2222347"/>
            <a:ext cx="231576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Read/Cache</a:t>
            </a:r>
          </a:p>
        </p:txBody>
      </p:sp>
      <p:grpSp>
        <p:nvGrpSpPr>
          <p:cNvPr id="22" name="Group 21"/>
          <p:cNvGrpSpPr/>
          <p:nvPr/>
        </p:nvGrpSpPr>
        <p:grpSpPr>
          <a:xfrm>
            <a:off x="1315068" y="4026616"/>
            <a:ext cx="3163078" cy="1063944"/>
            <a:chOff x="750077" y="1105050"/>
            <a:chExt cx="1158200" cy="750061"/>
          </a:xfrm>
        </p:grpSpPr>
        <p:sp>
          <p:nvSpPr>
            <p:cNvPr id="23" name="Cube 22"/>
            <p:cNvSpPr/>
            <p:nvPr/>
          </p:nvSpPr>
          <p:spPr bwMode="auto">
            <a:xfrm>
              <a:off x="750077" y="1105050"/>
              <a:ext cx="1145705" cy="750061"/>
            </a:xfrm>
            <a:prstGeom prst="cube">
              <a:avLst>
                <a:gd name="adj" fmla="val 8007"/>
              </a:avLst>
            </a:prstGeom>
            <a:solidFill>
              <a:schemeClr val="accent3">
                <a:lumMod val="90000"/>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5" name="Group 24"/>
          <p:cNvGrpSpPr/>
          <p:nvPr/>
        </p:nvGrpSpPr>
        <p:grpSpPr>
          <a:xfrm>
            <a:off x="1315068" y="5147147"/>
            <a:ext cx="3163078" cy="1063944"/>
            <a:chOff x="750077" y="1105050"/>
            <a:chExt cx="1158200" cy="750061"/>
          </a:xfrm>
        </p:grpSpPr>
        <p:sp>
          <p:nvSpPr>
            <p:cNvPr id="26" name="Cube 25"/>
            <p:cNvSpPr/>
            <p:nvPr/>
          </p:nvSpPr>
          <p:spPr bwMode="auto">
            <a:xfrm>
              <a:off x="750077" y="1105050"/>
              <a:ext cx="1145705" cy="750061"/>
            </a:xfrm>
            <a:prstGeom prst="cube">
              <a:avLst>
                <a:gd name="adj" fmla="val 8007"/>
              </a:avLst>
            </a:prstGeom>
            <a:solidFill>
              <a:schemeClr val="accent3">
                <a:lumMod val="75000"/>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 (C1)</a:t>
              </a:r>
            </a:p>
          </p:txBody>
        </p:sp>
      </p:grpSp>
      <p:grpSp>
        <p:nvGrpSpPr>
          <p:cNvPr id="28" name="Group 27"/>
          <p:cNvGrpSpPr/>
          <p:nvPr/>
        </p:nvGrpSpPr>
        <p:grpSpPr>
          <a:xfrm>
            <a:off x="7664743" y="4008502"/>
            <a:ext cx="3163078" cy="1063944"/>
            <a:chOff x="750077" y="1105050"/>
            <a:chExt cx="1158200" cy="750061"/>
          </a:xfrm>
        </p:grpSpPr>
        <p:sp>
          <p:nvSpPr>
            <p:cNvPr id="29" name="Cube 28"/>
            <p:cNvSpPr/>
            <p:nvPr/>
          </p:nvSpPr>
          <p:spPr bwMode="auto">
            <a:xfrm>
              <a:off x="750077" y="1105050"/>
              <a:ext cx="1145705" cy="750061"/>
            </a:xfrm>
            <a:prstGeom prst="cube">
              <a:avLst>
                <a:gd name="adj" fmla="val 8007"/>
              </a:avLst>
            </a:prstGeom>
            <a:solidFill>
              <a:schemeClr val="accent2">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(C2)</a:t>
              </a:r>
            </a:p>
          </p:txBody>
        </p:sp>
      </p:grpSp>
      <p:grpSp>
        <p:nvGrpSpPr>
          <p:cNvPr id="32" name="Group 31"/>
          <p:cNvGrpSpPr/>
          <p:nvPr/>
        </p:nvGrpSpPr>
        <p:grpSpPr>
          <a:xfrm>
            <a:off x="7639152" y="590321"/>
            <a:ext cx="3163078" cy="1063944"/>
            <a:chOff x="750077" y="1105050"/>
            <a:chExt cx="1158200" cy="750061"/>
          </a:xfrm>
        </p:grpSpPr>
        <p:sp>
          <p:nvSpPr>
            <p:cNvPr id="33" name="Cube 32"/>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TextBox 33"/>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grpSp>
        <p:nvGrpSpPr>
          <p:cNvPr id="35" name="Group 34"/>
          <p:cNvGrpSpPr/>
          <p:nvPr/>
        </p:nvGrpSpPr>
        <p:grpSpPr>
          <a:xfrm>
            <a:off x="1364179" y="590321"/>
            <a:ext cx="3163078" cy="1063944"/>
            <a:chOff x="750077" y="1105050"/>
            <a:chExt cx="1158200" cy="750061"/>
          </a:xfrm>
        </p:grpSpPr>
        <p:sp>
          <p:nvSpPr>
            <p:cNvPr id="36" name="Cube 35"/>
            <p:cNvSpPr/>
            <p:nvPr/>
          </p:nvSpPr>
          <p:spPr bwMode="auto">
            <a:xfrm>
              <a:off x="750077" y="1105050"/>
              <a:ext cx="1145705" cy="750061"/>
            </a:xfrm>
            <a:prstGeom prst="cube">
              <a:avLst>
                <a:gd name="adj" fmla="val 8007"/>
              </a:avLst>
            </a:prstGeom>
            <a:solidFill>
              <a:schemeClr val="accent6">
                <a:alpha val="5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TextBox 39"/>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 (C3)</a:t>
              </a:r>
            </a:p>
          </p:txBody>
        </p:sp>
      </p:grpSp>
    </p:spTree>
    <p:extLst>
      <p:ext uri="{BB962C8B-B14F-4D97-AF65-F5344CB8AC3E}">
        <p14:creationId xmlns:p14="http://schemas.microsoft.com/office/powerpoint/2010/main" val="41583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Apps comprised of </a:t>
            </a:r>
            <a:r>
              <a:rPr lang="en-US" dirty="0" err="1"/>
              <a:t>microservices</a:t>
            </a:r>
            <a:r>
              <a:rPr lang="en-US" dirty="0"/>
              <a:t> can be…</a:t>
            </a:r>
          </a:p>
        </p:txBody>
      </p:sp>
      <p:grpSp>
        <p:nvGrpSpPr>
          <p:cNvPr id="5" name="Group 4"/>
          <p:cNvGrpSpPr/>
          <p:nvPr/>
        </p:nvGrpSpPr>
        <p:grpSpPr>
          <a:xfrm>
            <a:off x="1157287" y="576262"/>
            <a:ext cx="11141805" cy="6276248"/>
            <a:chOff x="1157287" y="576262"/>
            <a:chExt cx="11141805" cy="6276248"/>
          </a:xfrm>
        </p:grpSpPr>
        <p:pic>
          <p:nvPicPr>
            <p:cNvPr id="3" name="Picture 2"/>
            <p:cNvPicPr>
              <a:picLocks noChangeAspect="1"/>
            </p:cNvPicPr>
            <p:nvPr/>
          </p:nvPicPr>
          <p:blipFill>
            <a:blip r:embed="rId3"/>
            <a:stretch>
              <a:fillRect/>
            </a:stretch>
          </p:blipFill>
          <p:spPr>
            <a:xfrm>
              <a:off x="1157287" y="576262"/>
              <a:ext cx="9877425" cy="5705475"/>
            </a:xfrm>
            <a:prstGeom prst="rect">
              <a:avLst/>
            </a:prstGeom>
          </p:spPr>
        </p:pic>
        <p:sp>
          <p:nvSpPr>
            <p:cNvPr id="4" name="TextBox 3"/>
            <p:cNvSpPr txBox="1"/>
            <p:nvPr/>
          </p:nvSpPr>
          <p:spPr>
            <a:xfrm>
              <a:off x="1165664" y="6483178"/>
              <a:ext cx="11133428" cy="369332"/>
            </a:xfrm>
            <a:prstGeom prst="rect">
              <a:avLst/>
            </a:prstGeom>
            <a:noFill/>
          </p:spPr>
          <p:txBody>
            <a:bodyPr wrap="square" rtlCol="0">
              <a:spAutoFit/>
            </a:bodyPr>
            <a:lstStyle/>
            <a:p>
              <a:r>
                <a:rPr lang="en-US" dirty="0"/>
                <a:t>-- Adrian </a:t>
              </a:r>
              <a:r>
                <a:rPr lang="en-US" dirty="0" err="1"/>
                <a:t>Cockroft</a:t>
              </a:r>
              <a:r>
                <a:rPr lang="en-US" dirty="0"/>
                <a:t> (</a:t>
              </a:r>
              <a:r>
                <a:rPr lang="en-US" sz="800" dirty="0">
                  <a:hlinkClick r:id="rId4"/>
                </a:rPr>
                <a:t>https://github.com/squillace/leap2015/raw/master/AdrianCockroftNetflixMicroservicesOverview.pdf</a:t>
              </a:r>
              <a:r>
                <a:rPr lang="en-US" dirty="0"/>
                <a:t>)</a:t>
              </a:r>
            </a:p>
          </p:txBody>
        </p:sp>
      </p:grpSp>
    </p:spTree>
    <p:extLst>
      <p:ext uri="{BB962C8B-B14F-4D97-AF65-F5344CB8AC3E}">
        <p14:creationId xmlns:p14="http://schemas.microsoft.com/office/powerpoint/2010/main" val="212817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1.bp.blogspot.com/-Ome_r5TZSGo/VOTRbXoFX0I/AAAAAAAAAZQ/BJ49vy3prD8/s1600/slalom_fu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166006"/>
            <a:ext cx="10506075" cy="649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2844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918" y="296562"/>
            <a:ext cx="9860672" cy="1793104"/>
          </a:xfrm>
        </p:spPr>
        <p:txBody>
          <a:bodyPr/>
          <a:lstStyle/>
          <a:p>
            <a:r>
              <a:rPr lang="en-US" dirty="0"/>
              <a:t>Independence means service code is immutable</a:t>
            </a:r>
          </a:p>
        </p:txBody>
      </p:sp>
      <p:sp>
        <p:nvSpPr>
          <p:cNvPr id="3" name="TextBox 2"/>
          <p:cNvSpPr txBox="1"/>
          <p:nvPr/>
        </p:nvSpPr>
        <p:spPr>
          <a:xfrm>
            <a:off x="593124" y="2487827"/>
            <a:ext cx="8723871"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Existing services are never changed; new service code deployed as a new service group – nothing changes until </a:t>
            </a:r>
            <a:r>
              <a:rPr lang="en-US" i="1" dirty="0"/>
              <a:t>routing changes</a:t>
            </a:r>
            <a:r>
              <a:rPr lang="en-US" dirty="0"/>
              <a:t>. </a:t>
            </a:r>
          </a:p>
          <a:p>
            <a:pPr marL="285750" indent="-285750">
              <a:buFont typeface="Wingdings" panose="05000000000000000000" pitchFamily="2" charset="2"/>
              <a:buChar char="Ø"/>
            </a:pPr>
            <a:r>
              <a:rPr lang="en-US" dirty="0"/>
              <a:t>A/B, </a:t>
            </a:r>
            <a:r>
              <a:rPr lang="en-US" dirty="0" err="1"/>
              <a:t>Multiworld</a:t>
            </a:r>
            <a:r>
              <a:rPr lang="en-US" dirty="0"/>
              <a:t>, or rolling upgrades</a:t>
            </a:r>
          </a:p>
          <a:p>
            <a:pPr marL="742950" lvl="1" indent="-285750">
              <a:buFont typeface="Wingdings" panose="05000000000000000000" pitchFamily="2" charset="2"/>
              <a:buChar char="Ø"/>
            </a:pPr>
            <a:r>
              <a:rPr lang="en-US" dirty="0"/>
              <a:t>First users are dev/test</a:t>
            </a:r>
          </a:p>
          <a:p>
            <a:pPr marL="742950" lvl="1" indent="-285750">
              <a:buFont typeface="Wingdings" panose="05000000000000000000" pitchFamily="2" charset="2"/>
              <a:buChar char="Ø"/>
            </a:pPr>
            <a:r>
              <a:rPr lang="en-US" dirty="0"/>
              <a:t>Add small random users while measuring</a:t>
            </a:r>
          </a:p>
          <a:p>
            <a:pPr marL="742950" lvl="1" indent="-285750">
              <a:buFont typeface="Wingdings" panose="05000000000000000000" pitchFamily="2" charset="2"/>
              <a:buChar char="Ø"/>
            </a:pPr>
            <a:r>
              <a:rPr lang="en-US" dirty="0"/>
              <a:t>Becomes universally default, with previous service instances running just in case.</a:t>
            </a:r>
          </a:p>
        </p:txBody>
      </p:sp>
    </p:spTree>
    <p:extLst>
      <p:ext uri="{BB962C8B-B14F-4D97-AF65-F5344CB8AC3E}">
        <p14:creationId xmlns:p14="http://schemas.microsoft.com/office/powerpoint/2010/main" val="1693640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edit your </a:t>
            </a:r>
            <a:r>
              <a:rPr lang="en-US" dirty="0" err="1"/>
              <a:t>microservice</a:t>
            </a:r>
            <a:r>
              <a:rPr lang="en-US" dirty="0"/>
              <a:t> specification violently</a:t>
            </a:r>
            <a:br>
              <a:rPr lang="en-US" dirty="0"/>
            </a:br>
            <a:endParaRPr lang="en-US" dirty="0"/>
          </a:p>
        </p:txBody>
      </p:sp>
      <p:sp>
        <p:nvSpPr>
          <p:cNvPr id="3" name="Content Placeholder 2"/>
          <p:cNvSpPr>
            <a:spLocks noGrp="1"/>
          </p:cNvSpPr>
          <p:nvPr>
            <p:ph idx="1"/>
          </p:nvPr>
        </p:nvSpPr>
        <p:spPr/>
        <p:txBody>
          <a:bodyPr/>
          <a:lstStyle/>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p:txBody>
      </p:sp>
    </p:spTree>
    <p:extLst>
      <p:ext uri="{BB962C8B-B14F-4D97-AF65-F5344CB8AC3E}">
        <p14:creationId xmlns:p14="http://schemas.microsoft.com/office/powerpoint/2010/main" val="181070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know </a:t>
            </a:r>
            <a:r>
              <a:rPr lang="en-US" i="1" dirty="0"/>
              <a:t>precisely</a:t>
            </a:r>
            <a:r>
              <a:rPr lang="en-US" dirty="0"/>
              <a:t> your </a:t>
            </a:r>
            <a:r>
              <a:rPr lang="en-US" dirty="0" err="1"/>
              <a:t>microservice’s</a:t>
            </a:r>
            <a:r>
              <a:rPr lang="en-US" dirty="0"/>
              <a:t> domain</a:t>
            </a:r>
          </a:p>
        </p:txBody>
      </p:sp>
      <p:sp>
        <p:nvSpPr>
          <p:cNvPr id="3" name="Content Placeholder 2"/>
          <p:cNvSpPr>
            <a:spLocks noGrp="1"/>
          </p:cNvSpPr>
          <p:nvPr>
            <p:ph idx="1"/>
          </p:nvPr>
        </p:nvSpPr>
        <p:spPr/>
        <p:txBody>
          <a:bodyPr/>
          <a:lstStyle/>
          <a:p>
            <a:r>
              <a:rPr lang="en-US" dirty="0"/>
              <a:t>This is, in essence, the ability to understand what you own and what you do not.</a:t>
            </a:r>
          </a:p>
          <a:p>
            <a:r>
              <a:rPr lang="en-US" dirty="0"/>
              <a:t>*(and stick to it)</a:t>
            </a:r>
          </a:p>
          <a:p>
            <a:r>
              <a:rPr lang="en-US" dirty="0"/>
              <a:t>NOT. SIMPLE.</a:t>
            </a:r>
          </a:p>
          <a:p>
            <a:r>
              <a:rPr lang="en-US" dirty="0"/>
              <a:t>Means you might dabble in….</a:t>
            </a:r>
          </a:p>
        </p:txBody>
      </p:sp>
    </p:spTree>
    <p:extLst>
      <p:ext uri="{BB962C8B-B14F-4D97-AF65-F5344CB8AC3E}">
        <p14:creationId xmlns:p14="http://schemas.microsoft.com/office/powerpoint/2010/main" val="165489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Domain-driven design: DDD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979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 Eric Evans, </a:t>
            </a:r>
            <a:r>
              <a:rPr lang="en-US" i="1" dirty="0">
                <a:hlinkClick r:id="rId3"/>
              </a:rPr>
              <a:t>Domain-driven Design</a:t>
            </a:r>
            <a:r>
              <a:rPr lang="en-US" i="1" dirty="0"/>
              <a:t> </a:t>
            </a:r>
            <a:r>
              <a:rPr lang="en-US" dirty="0"/>
              <a:t>(2003)</a:t>
            </a:r>
          </a:p>
        </p:txBody>
      </p:sp>
      <p:sp>
        <p:nvSpPr>
          <p:cNvPr id="3" name="Content Placeholder 2"/>
          <p:cNvSpPr>
            <a:spLocks noGrp="1"/>
          </p:cNvSpPr>
          <p:nvPr>
            <p:ph idx="1"/>
          </p:nvPr>
        </p:nvSpPr>
        <p:spPr/>
        <p:txBody>
          <a:bodyPr/>
          <a:lstStyle/>
          <a:p>
            <a:r>
              <a:rPr lang="en-US" dirty="0"/>
              <a:t>At a high level, much of the approach is already part of common knowledge: </a:t>
            </a:r>
          </a:p>
          <a:p>
            <a:pPr lvl="1"/>
            <a:r>
              <a:rPr lang="en-US" dirty="0"/>
              <a:t>Primary focus is on core domain and domain logic</a:t>
            </a:r>
          </a:p>
          <a:p>
            <a:pPr lvl="1"/>
            <a:r>
              <a:rPr lang="en-US" dirty="0"/>
              <a:t>Designs are based on evolving model of that domain</a:t>
            </a:r>
          </a:p>
          <a:p>
            <a:r>
              <a:rPr lang="en-US" dirty="0"/>
              <a:t>Core Concept to keep in mind</a:t>
            </a:r>
          </a:p>
          <a:p>
            <a:pPr lvl="1"/>
            <a:r>
              <a:rPr lang="en-US" i="1" dirty="0"/>
              <a:t>Bounded Context</a:t>
            </a:r>
          </a:p>
        </p:txBody>
      </p:sp>
    </p:spTree>
    <p:extLst>
      <p:ext uri="{BB962C8B-B14F-4D97-AF65-F5344CB8AC3E}">
        <p14:creationId xmlns:p14="http://schemas.microsoft.com/office/powerpoint/2010/main" val="82481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 uh, yeah.</a:t>
            </a:r>
          </a:p>
        </p:txBody>
      </p:sp>
      <p:sp>
        <p:nvSpPr>
          <p:cNvPr id="3" name="Content Placeholder 2"/>
          <p:cNvSpPr>
            <a:spLocks noGrp="1"/>
          </p:cNvSpPr>
          <p:nvPr>
            <p:ph idx="1"/>
          </p:nvPr>
        </p:nvSpPr>
        <p:spPr/>
        <p:txBody>
          <a:bodyPr/>
          <a:lstStyle/>
          <a:p>
            <a:r>
              <a:rPr lang="en-US" dirty="0"/>
              <a:t>Understand, model precisely, communicate, and iterate over the model of a specific </a:t>
            </a:r>
            <a:r>
              <a:rPr lang="en-US" i="1" dirty="0">
                <a:hlinkClick r:id="rId3"/>
              </a:rPr>
              <a:t>bounded context</a:t>
            </a:r>
            <a:r>
              <a:rPr lang="en-US" dirty="0"/>
              <a:t>. </a:t>
            </a:r>
          </a:p>
          <a:p>
            <a:r>
              <a:rPr lang="en-US" dirty="0"/>
              <a:t>Models abound; </a:t>
            </a:r>
            <a:r>
              <a:rPr lang="en-US" i="1" dirty="0"/>
              <a:t>this</a:t>
            </a:r>
            <a:r>
              <a:rPr lang="en-US" dirty="0"/>
              <a:t> model only makes sense in a </a:t>
            </a:r>
            <a:r>
              <a:rPr lang="en-US" i="1" dirty="0"/>
              <a:t>specific context</a:t>
            </a:r>
            <a:r>
              <a:rPr lang="en-US" dirty="0"/>
              <a:t>. </a:t>
            </a:r>
          </a:p>
          <a:p>
            <a:r>
              <a:rPr lang="en-US" dirty="0"/>
              <a:t>You avoid huge problems if you try to stretch models beyond their context. </a:t>
            </a:r>
          </a:p>
          <a:p>
            <a:pPr lvl="1"/>
            <a:r>
              <a:rPr lang="en-US" dirty="0"/>
              <a:t>Example: An address object might have “commonality” but it might </a:t>
            </a:r>
            <a:r>
              <a:rPr lang="en-US" i="1" dirty="0"/>
              <a:t>not, </a:t>
            </a:r>
            <a:r>
              <a:rPr lang="en-US" dirty="0"/>
              <a:t>also. But it </a:t>
            </a:r>
            <a:r>
              <a:rPr lang="en-US" i="1" dirty="0"/>
              <a:t>does inside our </a:t>
            </a:r>
            <a:r>
              <a:rPr lang="en-US" i="1" dirty="0" err="1"/>
              <a:t>microservice</a:t>
            </a:r>
            <a:r>
              <a:rPr lang="en-US" dirty="0"/>
              <a:t>.</a:t>
            </a:r>
          </a:p>
          <a:p>
            <a:endParaRPr lang="en-US" dirty="0"/>
          </a:p>
        </p:txBody>
      </p:sp>
    </p:spTree>
    <p:extLst>
      <p:ext uri="{BB962C8B-B14F-4D97-AF65-F5344CB8AC3E}">
        <p14:creationId xmlns:p14="http://schemas.microsoft.com/office/powerpoint/2010/main" val="325601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short version</a:t>
            </a:r>
          </a:p>
        </p:txBody>
      </p:sp>
      <p:sp>
        <p:nvSpPr>
          <p:cNvPr id="3" name="Content Placeholder 2"/>
          <p:cNvSpPr>
            <a:spLocks noGrp="1"/>
          </p:cNvSpPr>
          <p:nvPr>
            <p:ph idx="1"/>
          </p:nvPr>
        </p:nvSpPr>
        <p:spPr/>
        <p:txBody>
          <a:bodyPr/>
          <a:lstStyle/>
          <a:p>
            <a:r>
              <a:rPr lang="en-US" dirty="0"/>
              <a:t>What a </a:t>
            </a:r>
            <a:r>
              <a:rPr lang="en-US" dirty="0" err="1"/>
              <a:t>microservice</a:t>
            </a:r>
            <a:r>
              <a:rPr lang="en-US" dirty="0"/>
              <a:t> architecture is</a:t>
            </a:r>
          </a:p>
          <a:p>
            <a:r>
              <a:rPr lang="en-US" dirty="0"/>
              <a:t>Why now</a:t>
            </a:r>
          </a:p>
          <a:p>
            <a:r>
              <a:rPr lang="en-US" dirty="0"/>
              <a:t>What you need to know</a:t>
            </a:r>
          </a:p>
        </p:txBody>
      </p:sp>
    </p:spTree>
    <p:extLst>
      <p:ext uri="{BB962C8B-B14F-4D97-AF65-F5344CB8AC3E}">
        <p14:creationId xmlns:p14="http://schemas.microsoft.com/office/powerpoint/2010/main" val="18420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Part Two</a:t>
            </a:r>
          </a:p>
        </p:txBody>
      </p:sp>
      <p:sp>
        <p:nvSpPr>
          <p:cNvPr id="3" name="Content Placeholder 2"/>
          <p:cNvSpPr>
            <a:spLocks noGrp="1"/>
          </p:cNvSpPr>
          <p:nvPr>
            <p:ph idx="1"/>
          </p:nvPr>
        </p:nvSpPr>
        <p:spPr>
          <a:xfrm>
            <a:off x="1103312" y="1359244"/>
            <a:ext cx="8946541" cy="4889156"/>
          </a:xfrm>
        </p:spPr>
        <p:txBody>
          <a:bodyPr>
            <a:normAutofit/>
          </a:bodyPr>
          <a:lstStyle/>
          <a:p>
            <a:r>
              <a:rPr lang="en-US" dirty="0"/>
              <a:t>There are funny things about the original works and up to and including work on it in 2010.</a:t>
            </a:r>
          </a:p>
          <a:p>
            <a:r>
              <a:rPr lang="en-US" dirty="0"/>
              <a:t>Was focused on work done in object-oriented systems, which were hard to scale out. Largest thrust was on scoping down and focusing on controlling inputs and outputs of components (not called “services” originally). </a:t>
            </a:r>
          </a:p>
          <a:p>
            <a:r>
              <a:rPr lang="en-US" dirty="0"/>
              <a:t>“services” were mentioned: operations that do not conceptually belong to objects. </a:t>
            </a:r>
            <a:r>
              <a:rPr lang="en-US" dirty="0">
                <a:sym typeface="Wingdings" panose="05000000000000000000" pitchFamily="2" charset="2"/>
              </a:rPr>
              <a:t></a:t>
            </a:r>
          </a:p>
          <a:p>
            <a:r>
              <a:rPr lang="en-US" dirty="0">
                <a:sym typeface="Wingdings" panose="05000000000000000000" pitchFamily="2" charset="2"/>
              </a:rPr>
              <a:t>Microsoft’s take in </a:t>
            </a:r>
            <a:r>
              <a:rPr lang="en-US" dirty="0">
                <a:sym typeface="Wingdings" panose="05000000000000000000" pitchFamily="2" charset="2"/>
                <a:hlinkClick r:id="rId3"/>
              </a:rPr>
              <a:t>2009 guidance</a:t>
            </a:r>
            <a:r>
              <a:rPr lang="en-US" dirty="0">
                <a:sym typeface="Wingdings" panose="05000000000000000000" pitchFamily="2" charset="2"/>
              </a:rPr>
              <a:t>:</a:t>
            </a:r>
            <a:br>
              <a:rPr lang="en-US" dirty="0">
                <a:sym typeface="Wingdings" panose="05000000000000000000" pitchFamily="2" charset="2"/>
              </a:rPr>
            </a:br>
            <a:r>
              <a:rPr lang="en-US" sz="1300" dirty="0">
                <a:sym typeface="Wingdings" panose="05000000000000000000" pitchFamily="2" charset="2"/>
              </a:rPr>
              <a:t>“</a:t>
            </a:r>
            <a:r>
              <a:rPr lang="en-US" sz="1300" dirty="0"/>
              <a:t>In order to help maintain the model as a pure and helpful language construct, you must typically implement a great deal of isolation and encapsulation within the domain model. Consequently, a system based on Domain Driven Design can come at a relatively high cost. While Domain Driven Design provides many technical benefits, such as maintainability</a:t>
            </a:r>
            <a:r>
              <a:rPr lang="en-US" sz="1300" b="1" dirty="0">
                <a:solidFill>
                  <a:srgbClr val="FFFF00"/>
                </a:solidFill>
              </a:rPr>
              <a:t>, it should be applied only to complex domains where the model and the linguistic processes provide clear benefits in the communication of complex information</a:t>
            </a:r>
            <a:r>
              <a:rPr lang="en-US" sz="1300" dirty="0"/>
              <a:t>, and in the formulation of a common understanding of the domain.</a:t>
            </a:r>
            <a:r>
              <a:rPr lang="en-US" sz="1300" dirty="0">
                <a:sym typeface="Wingdings" panose="05000000000000000000" pitchFamily="2" charset="2"/>
              </a:rPr>
              <a:t>”</a:t>
            </a:r>
          </a:p>
        </p:txBody>
      </p:sp>
    </p:spTree>
    <p:extLst>
      <p:ext uri="{BB962C8B-B14F-4D97-AF65-F5344CB8AC3E}">
        <p14:creationId xmlns:p14="http://schemas.microsoft.com/office/powerpoint/2010/main" val="4685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take on DDD, Part Three</a:t>
            </a:r>
          </a:p>
        </p:txBody>
      </p:sp>
      <p:sp>
        <p:nvSpPr>
          <p:cNvPr id="3" name="Content Placeholder 2"/>
          <p:cNvSpPr>
            <a:spLocks noGrp="1"/>
          </p:cNvSpPr>
          <p:nvPr>
            <p:ph idx="1"/>
          </p:nvPr>
        </p:nvSpPr>
        <p:spPr/>
        <p:txBody>
          <a:bodyPr/>
          <a:lstStyle/>
          <a:p>
            <a:r>
              <a:rPr lang="en-US" dirty="0">
                <a:sym typeface="Wingdings" panose="05000000000000000000" pitchFamily="2" charset="2"/>
              </a:rPr>
              <a:t>Hilarious. Sounds like, if you embrace the </a:t>
            </a:r>
            <a:r>
              <a:rPr lang="en-US" dirty="0" err="1">
                <a:sym typeface="Wingdings" panose="05000000000000000000" pitchFamily="2" charset="2"/>
              </a:rPr>
              <a:t>microservice</a:t>
            </a:r>
            <a:r>
              <a:rPr lang="en-US" dirty="0">
                <a:sym typeface="Wingdings" panose="05000000000000000000" pitchFamily="2" charset="2"/>
              </a:rPr>
              <a:t> way, you’re going to be embracing a </a:t>
            </a:r>
            <a:r>
              <a:rPr lang="en-US" i="1" dirty="0">
                <a:sym typeface="Wingdings" panose="05000000000000000000" pitchFamily="2" charset="2"/>
              </a:rPr>
              <a:t>strongly </a:t>
            </a:r>
            <a:r>
              <a:rPr lang="en-US" dirty="0">
                <a:sym typeface="Wingdings" panose="05000000000000000000" pitchFamily="2" charset="2"/>
              </a:rPr>
              <a:t>domain-driven design approach. Each </a:t>
            </a:r>
            <a:r>
              <a:rPr lang="en-US" dirty="0" err="1">
                <a:sym typeface="Wingdings" panose="05000000000000000000" pitchFamily="2" charset="2"/>
              </a:rPr>
              <a:t>microservice</a:t>
            </a:r>
            <a:r>
              <a:rPr lang="en-US" dirty="0">
                <a:sym typeface="Wingdings" panose="05000000000000000000" pitchFamily="2" charset="2"/>
              </a:rPr>
              <a:t> has its own strongly bounded domain context; they are immutable once deployed; they expose only their own contracts; they perform only one business task.</a:t>
            </a:r>
            <a:endParaRPr lang="en-US" dirty="0"/>
          </a:p>
          <a:p>
            <a:r>
              <a:rPr lang="en-US" dirty="0"/>
              <a:t>Performing your work this way leads you directly into a strong consideration of another approach, Command Query Responsibility Segregation (CQRS), which is an approach that firmly keeps read requests separate from write requests. </a:t>
            </a:r>
          </a:p>
          <a:p>
            <a:r>
              <a:rPr lang="en-US" dirty="0"/>
              <a:t>Finally, note that DDD </a:t>
            </a:r>
            <a:r>
              <a:rPr lang="en-US" i="1" dirty="0"/>
              <a:t>says nothing about persistence</a:t>
            </a:r>
            <a:r>
              <a:rPr lang="en-US" dirty="0"/>
              <a:t>. That is not part of “the model”.</a:t>
            </a:r>
          </a:p>
        </p:txBody>
      </p:sp>
    </p:spTree>
    <p:extLst>
      <p:ext uri="{BB962C8B-B14F-4D97-AF65-F5344CB8AC3E}">
        <p14:creationId xmlns:p14="http://schemas.microsoft.com/office/powerpoint/2010/main" val="43596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Don’t order the code</a:t>
            </a:r>
          </a:p>
        </p:txBody>
      </p:sp>
      <p:sp>
        <p:nvSpPr>
          <p:cNvPr id="3" name="Content Placeholder 2"/>
          <p:cNvSpPr>
            <a:spLocks noGrp="1"/>
          </p:cNvSpPr>
          <p:nvPr>
            <p:ph idx="1"/>
          </p:nvPr>
        </p:nvSpPr>
        <p:spPr/>
        <p:txBody>
          <a:bodyPr>
            <a:normAutofit fontScale="92500" lnSpcReduction="10000"/>
          </a:bodyPr>
          <a:lstStyle/>
          <a:p>
            <a:r>
              <a:rPr lang="en-US" dirty="0"/>
              <a:t>Never tell the team how to build the service from the point of view of another service. Don’t systematize on libraries or code across services.</a:t>
            </a:r>
          </a:p>
          <a:p>
            <a:r>
              <a:rPr lang="en-US" dirty="0"/>
              <a:t>C++ is great</a:t>
            </a:r>
          </a:p>
          <a:p>
            <a:r>
              <a:rPr lang="en-US" dirty="0"/>
              <a:t>Python is lovely</a:t>
            </a:r>
          </a:p>
          <a:p>
            <a:r>
              <a:rPr lang="en-US" dirty="0" err="1"/>
              <a:t>Javascript</a:t>
            </a:r>
            <a:r>
              <a:rPr lang="en-US" dirty="0"/>
              <a:t> even better</a:t>
            </a:r>
          </a:p>
          <a:p>
            <a:r>
              <a:rPr lang="en-US" dirty="0"/>
              <a:t>Haskell – sure, why not</a:t>
            </a:r>
          </a:p>
          <a:p>
            <a:r>
              <a:rPr lang="en-US" dirty="0"/>
              <a:t>We’re big fans of C#...</a:t>
            </a:r>
          </a:p>
          <a:p>
            <a:r>
              <a:rPr lang="en-US" dirty="0"/>
              <a:t>YOU. DO. NOT. CARE. </a:t>
            </a:r>
          </a:p>
          <a:p>
            <a:pPr lvl="1"/>
            <a:r>
              <a:rPr lang="en-US" dirty="0"/>
              <a:t>If the inputs, outputs, throughput, and failure rates are met, it’s gold. They get power, </a:t>
            </a:r>
            <a:r>
              <a:rPr lang="en-US" i="1" dirty="0"/>
              <a:t>and the responsibility that comes with it</a:t>
            </a:r>
            <a:r>
              <a:rPr lang="en-US" dirty="0"/>
              <a:t>.</a:t>
            </a:r>
          </a:p>
          <a:p>
            <a:r>
              <a:rPr lang="en-US" dirty="0"/>
              <a:t>But they’ll need your guidance.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2254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Throw it away, NOW.	</a:t>
            </a:r>
          </a:p>
        </p:txBody>
      </p:sp>
      <p:sp>
        <p:nvSpPr>
          <p:cNvPr id="3" name="Content Placeholder 2"/>
          <p:cNvSpPr>
            <a:spLocks noGrp="1"/>
          </p:cNvSpPr>
          <p:nvPr>
            <p:ph idx="1"/>
          </p:nvPr>
        </p:nvSpPr>
        <p:spPr/>
        <p:txBody>
          <a:bodyPr/>
          <a:lstStyle/>
          <a:p>
            <a:r>
              <a:rPr lang="en-US" dirty="0"/>
              <a:t>If the point of a bunch of services is independence and the ability to survive errors, then when there’s an error, collect what you need and throw it away. </a:t>
            </a:r>
          </a:p>
          <a:p>
            <a:pPr lvl="1"/>
            <a:r>
              <a:rPr lang="en-US" dirty="0"/>
              <a:t>NEVER connect to a service to manually debug. What are you thinking?</a:t>
            </a:r>
          </a:p>
        </p:txBody>
      </p:sp>
    </p:spTree>
    <p:extLst>
      <p:ext uri="{BB962C8B-B14F-4D97-AF65-F5344CB8AC3E}">
        <p14:creationId xmlns:p14="http://schemas.microsoft.com/office/powerpoint/2010/main" val="5575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21889" cy="1400530"/>
          </a:xfrm>
        </p:spPr>
        <p:txBody>
          <a:bodyPr/>
          <a:lstStyle/>
          <a:p>
            <a:r>
              <a:rPr lang="en-US" dirty="0"/>
              <a:t>Digression: You cannot stop entropy!!</a:t>
            </a:r>
          </a:p>
        </p:txBody>
      </p:sp>
      <p:sp>
        <p:nvSpPr>
          <p:cNvPr id="3" name="Content Placeholder 2"/>
          <p:cNvSpPr>
            <a:spLocks noGrp="1"/>
          </p:cNvSpPr>
          <p:nvPr>
            <p:ph idx="1"/>
          </p:nvPr>
        </p:nvSpPr>
        <p:spPr>
          <a:xfrm>
            <a:off x="1103312" y="1510748"/>
            <a:ext cx="8946541" cy="4737651"/>
          </a:xfrm>
        </p:spPr>
        <p:txBody>
          <a:bodyPr>
            <a:normAutofit fontScale="92500"/>
          </a:bodyPr>
          <a:lstStyle/>
          <a:p>
            <a:r>
              <a:rPr lang="en-US" dirty="0"/>
              <a:t>The universe tends to disorder and chaos. Work </a:t>
            </a:r>
            <a:r>
              <a:rPr lang="en-US" i="1" dirty="0"/>
              <a:t>with it</a:t>
            </a:r>
            <a:r>
              <a:rPr lang="en-US" dirty="0"/>
              <a:t>, not </a:t>
            </a:r>
            <a:r>
              <a:rPr lang="en-US" i="1" dirty="0"/>
              <a:t>against it</a:t>
            </a:r>
            <a:r>
              <a:rPr lang="en-US" dirty="0"/>
              <a:t>.</a:t>
            </a:r>
          </a:p>
          <a:p>
            <a:pPr lvl="1"/>
            <a:r>
              <a:rPr lang="en-US" dirty="0">
                <a:hlinkClick r:id="rId3"/>
              </a:rPr>
              <a:t>Information: A History</a:t>
            </a:r>
            <a:endParaRPr lang="en-US" dirty="0"/>
          </a:p>
          <a:p>
            <a:pPr lvl="1"/>
            <a:r>
              <a:rPr lang="en-US" dirty="0" err="1">
                <a:hlinkClick r:id="rId4"/>
              </a:rPr>
              <a:t>Antifragile</a:t>
            </a:r>
            <a:r>
              <a:rPr lang="en-US" dirty="0">
                <a:hlinkClick r:id="rId4"/>
              </a:rPr>
              <a:t>: Things that Gain From Disorder</a:t>
            </a:r>
            <a:r>
              <a:rPr lang="en-US" dirty="0"/>
              <a:t> </a:t>
            </a:r>
          </a:p>
          <a:p>
            <a:r>
              <a:rPr lang="en-US" dirty="0"/>
              <a:t>Rental computers break. Software on rented computers has bugs</a:t>
            </a:r>
          </a:p>
          <a:p>
            <a:pPr lvl="1"/>
            <a:r>
              <a:rPr lang="en-US" dirty="0"/>
              <a:t>Thus: Bic </a:t>
            </a:r>
            <a:r>
              <a:rPr lang="en-US" dirty="0" err="1"/>
              <a:t>diposable</a:t>
            </a:r>
            <a:r>
              <a:rPr lang="en-US" dirty="0"/>
              <a:t> services! (Does everyone know </a:t>
            </a:r>
            <a:r>
              <a:rPr lang="en-US" i="1" dirty="0" err="1">
                <a:hlinkClick r:id="rId5" tooltip="Société Bic"/>
              </a:rPr>
              <a:t>Société</a:t>
            </a:r>
            <a:r>
              <a:rPr lang="en-US" i="1" dirty="0">
                <a:hlinkClick r:id="rId5" tooltip="Société Bic"/>
              </a:rPr>
              <a:t> Bic</a:t>
            </a:r>
            <a:r>
              <a:rPr lang="en-US" dirty="0"/>
              <a:t>? Most famous French company in the United States that no one knows it’s French.)</a:t>
            </a:r>
          </a:p>
          <a:p>
            <a:pPr lvl="2"/>
            <a:r>
              <a:rPr lang="en-US" dirty="0"/>
              <a:t>Digression: “Between 1949 and 1950 the Bic Cristal was designed by the </a:t>
            </a:r>
            <a:r>
              <a:rPr lang="en-US" i="1" dirty="0"/>
              <a:t>Décolletage </a:t>
            </a:r>
            <a:r>
              <a:rPr lang="en-US" i="1" dirty="0" err="1"/>
              <a:t>Plastique</a:t>
            </a:r>
            <a:r>
              <a:rPr lang="en-US" dirty="0"/>
              <a:t> design team at </a:t>
            </a:r>
            <a:r>
              <a:rPr lang="en-US" i="1" dirty="0" err="1"/>
              <a:t>Société</a:t>
            </a:r>
            <a:r>
              <a:rPr lang="en-US" i="1" dirty="0"/>
              <a:t> PPA</a:t>
            </a:r>
            <a:r>
              <a:rPr lang="en-US" dirty="0"/>
              <a:t> (later </a:t>
            </a:r>
            <a:r>
              <a:rPr lang="en-US" i="1" dirty="0" err="1">
                <a:hlinkClick r:id="rId5" tooltip="Société Bic"/>
              </a:rPr>
              <a:t>Société</a:t>
            </a:r>
            <a:r>
              <a:rPr lang="en-US" i="1" dirty="0">
                <a:hlinkClick r:id="rId5" tooltip="Société Bic"/>
              </a:rPr>
              <a:t> Bic</a:t>
            </a:r>
            <a:r>
              <a:rPr lang="en-US" dirty="0"/>
              <a:t>).”</a:t>
            </a:r>
          </a:p>
          <a:p>
            <a:r>
              <a:rPr lang="en-US" dirty="0"/>
              <a:t>Designed well, the most you’ll lose is ongoing processing state; perhaps one user might have to retry something… at scale, that’s just fine.</a:t>
            </a:r>
          </a:p>
          <a:p>
            <a:pPr lvl="1"/>
            <a:r>
              <a:rPr lang="en-US" dirty="0"/>
              <a:t>Caveat: </a:t>
            </a:r>
            <a:r>
              <a:rPr lang="en-US" dirty="0" err="1"/>
              <a:t>stateful</a:t>
            </a:r>
            <a:r>
              <a:rPr lang="en-US" dirty="0"/>
              <a:t> services like </a:t>
            </a:r>
            <a:r>
              <a:rPr lang="en-US" dirty="0" err="1"/>
              <a:t>db</a:t>
            </a:r>
            <a:r>
              <a:rPr lang="en-US" dirty="0"/>
              <a:t> services will of course be designed to high-availability and failover in and of themselves, so even they can be torched individually in the worst cases.</a:t>
            </a:r>
          </a:p>
        </p:txBody>
      </p:sp>
    </p:spTree>
    <p:extLst>
      <p:ext uri="{BB962C8B-B14F-4D97-AF65-F5344CB8AC3E}">
        <p14:creationId xmlns:p14="http://schemas.microsoft.com/office/powerpoint/2010/main" val="482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9" y="442914"/>
            <a:ext cx="88868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635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if things fail, design for failure</a:t>
            </a:r>
          </a:p>
        </p:txBody>
      </p:sp>
      <p:sp>
        <p:nvSpPr>
          <p:cNvPr id="3" name="Content Placeholder 2"/>
          <p:cNvSpPr>
            <a:spLocks noGrp="1"/>
          </p:cNvSpPr>
          <p:nvPr>
            <p:ph idx="1"/>
          </p:nvPr>
        </p:nvSpPr>
        <p:spPr/>
        <p:txBody>
          <a:bodyPr/>
          <a:lstStyle/>
          <a:p>
            <a:r>
              <a:rPr lang="en-US" dirty="0"/>
              <a:t>Story: disks fail constantly. In a datacenter, disk are </a:t>
            </a:r>
            <a:r>
              <a:rPr lang="en-US" i="1" dirty="0"/>
              <a:t>constantly failing</a:t>
            </a:r>
            <a:r>
              <a:rPr lang="en-US" dirty="0"/>
              <a:t>. You should expect that each component of your application could hit that disk at any time. Your components should think that’s normal – it’ll happen to them.</a:t>
            </a:r>
          </a:p>
        </p:txBody>
      </p:sp>
    </p:spTree>
    <p:extLst>
      <p:ext uri="{BB962C8B-B14F-4D97-AF65-F5344CB8AC3E}">
        <p14:creationId xmlns:p14="http://schemas.microsoft.com/office/powerpoint/2010/main" val="253368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Do you wash your rental car? </a:t>
            </a:r>
          </a:p>
        </p:txBody>
      </p:sp>
      <p:sp>
        <p:nvSpPr>
          <p:cNvPr id="3" name="Content Placeholder 2"/>
          <p:cNvSpPr>
            <a:spLocks noGrp="1"/>
          </p:cNvSpPr>
          <p:nvPr>
            <p:ph idx="1"/>
          </p:nvPr>
        </p:nvSpPr>
        <p:spPr/>
        <p:txBody>
          <a:bodyPr/>
          <a:lstStyle/>
          <a:p>
            <a:r>
              <a:rPr lang="en-US" dirty="0"/>
              <a:t>I didn’t think so….</a:t>
            </a:r>
          </a:p>
          <a:p>
            <a:r>
              <a:rPr lang="en-US" dirty="0"/>
              <a:t>So, if you’re renting computers, why don’t you burn them up?</a:t>
            </a:r>
          </a:p>
          <a:p>
            <a:r>
              <a:rPr lang="en-US" dirty="0"/>
              <a:t>RUN YOUR MACHINERY HARD. </a:t>
            </a:r>
          </a:p>
          <a:p>
            <a:pPr lvl="1"/>
            <a:r>
              <a:rPr lang="en-US" dirty="0"/>
              <a:t>Containers</a:t>
            </a:r>
          </a:p>
          <a:p>
            <a:pPr lvl="1"/>
            <a:r>
              <a:rPr lang="en-US" dirty="0"/>
              <a:t>Chaos Monkey</a:t>
            </a:r>
          </a:p>
          <a:p>
            <a:pPr lvl="1"/>
            <a:r>
              <a:rPr lang="en-US" dirty="0"/>
              <a:t>Failure detection</a:t>
            </a:r>
          </a:p>
          <a:p>
            <a:pPr lvl="1"/>
            <a:r>
              <a:rPr lang="en-US" dirty="0"/>
              <a:t>STORAGE strategy: distributed </a:t>
            </a:r>
            <a:r>
              <a:rPr lang="en-US" dirty="0" err="1"/>
              <a:t>redis</a:t>
            </a:r>
            <a:r>
              <a:rPr lang="en-US" dirty="0"/>
              <a:t> into blobs, </a:t>
            </a:r>
            <a:r>
              <a:rPr lang="en-US" dirty="0" err="1"/>
              <a:t>json</a:t>
            </a:r>
            <a:r>
              <a:rPr lang="en-US" dirty="0"/>
              <a:t> blobs (“documents” -- </a:t>
            </a:r>
            <a:r>
              <a:rPr lang="en-US" dirty="0" err="1"/>
              <a:t>mongodb</a:t>
            </a:r>
            <a:r>
              <a:rPr lang="en-US" dirty="0"/>
              <a:t>) and </a:t>
            </a:r>
            <a:r>
              <a:rPr lang="en-US" dirty="0" err="1"/>
              <a:t>sql</a:t>
            </a:r>
            <a:r>
              <a:rPr lang="en-US" dirty="0"/>
              <a:t> </a:t>
            </a:r>
            <a:r>
              <a:rPr lang="en-US" dirty="0" err="1"/>
              <a:t>backends</a:t>
            </a:r>
            <a:endParaRPr lang="en-US" dirty="0"/>
          </a:p>
          <a:p>
            <a:pPr lvl="1"/>
            <a:r>
              <a:rPr lang="en-US" dirty="0"/>
              <a:t>Etc.</a:t>
            </a:r>
          </a:p>
        </p:txBody>
      </p:sp>
    </p:spTree>
    <p:extLst>
      <p:ext uri="{BB962C8B-B14F-4D97-AF65-F5344CB8AC3E}">
        <p14:creationId xmlns:p14="http://schemas.microsoft.com/office/powerpoint/2010/main" val="1151171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Chaos Monkey Lives!!!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1" y="1538289"/>
            <a:ext cx="6781800"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94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CAP theorem pushes us towards A and P</a:t>
            </a:r>
          </a:p>
        </p:txBody>
      </p:sp>
      <p:sp>
        <p:nvSpPr>
          <p:cNvPr id="3" name="Content Placeholder 2"/>
          <p:cNvSpPr>
            <a:spLocks noGrp="1"/>
          </p:cNvSpPr>
          <p:nvPr>
            <p:ph idx="1"/>
          </p:nvPr>
        </p:nvSpPr>
        <p:spPr/>
        <p:txBody>
          <a:bodyPr/>
          <a:lstStyle/>
          <a:p>
            <a:r>
              <a:rPr lang="en-US" dirty="0"/>
              <a:t>We must choose between the three; entropy (and wide experience in distributed systems!) teaches us that C(</a:t>
            </a:r>
            <a:r>
              <a:rPr lang="en-US" dirty="0" err="1"/>
              <a:t>onsistency</a:t>
            </a:r>
            <a:r>
              <a:rPr lang="en-US" dirty="0"/>
              <a:t>) is not one of the top two</a:t>
            </a:r>
          </a:p>
          <a:p>
            <a:pPr lvl="1"/>
            <a:r>
              <a:rPr lang="en-US" dirty="0"/>
              <a:t>With one exception: When it is the point of the application. Only then.</a:t>
            </a:r>
          </a:p>
        </p:txBody>
      </p:sp>
      <p:pic>
        <p:nvPicPr>
          <p:cNvPr id="4" name="Picture 3"/>
          <p:cNvPicPr>
            <a:picLocks noChangeAspect="1"/>
          </p:cNvPicPr>
          <p:nvPr/>
        </p:nvPicPr>
        <p:blipFill>
          <a:blip r:embed="rId3"/>
          <a:stretch>
            <a:fillRect/>
          </a:stretch>
        </p:blipFill>
        <p:spPr>
          <a:xfrm>
            <a:off x="2843026" y="4150666"/>
            <a:ext cx="5728921" cy="820886"/>
          </a:xfrm>
          <a:prstGeom prst="rect">
            <a:avLst/>
          </a:prstGeom>
        </p:spPr>
      </p:pic>
      <p:sp>
        <p:nvSpPr>
          <p:cNvPr id="5" name="TextBox 4"/>
          <p:cNvSpPr txBox="1"/>
          <p:nvPr/>
        </p:nvSpPr>
        <p:spPr>
          <a:xfrm>
            <a:off x="2712509" y="5585483"/>
            <a:ext cx="6351157" cy="343620"/>
          </a:xfrm>
          <a:prstGeom prst="rect">
            <a:avLst/>
          </a:prstGeom>
          <a:noFill/>
        </p:spPr>
        <p:txBody>
          <a:bodyPr wrap="square" rtlCol="0">
            <a:spAutoFit/>
          </a:bodyPr>
          <a:lstStyle/>
          <a:p>
            <a:r>
              <a:rPr lang="en-US" sz="1633" dirty="0"/>
              <a:t>-- Adrian </a:t>
            </a:r>
            <a:r>
              <a:rPr lang="en-US" sz="1633" dirty="0" err="1"/>
              <a:t>Cockroft</a:t>
            </a:r>
            <a:endParaRPr lang="en-US" sz="1633" dirty="0"/>
          </a:p>
        </p:txBody>
      </p:sp>
    </p:spTree>
    <p:extLst>
      <p:ext uri="{BB962C8B-B14F-4D97-AF65-F5344CB8AC3E}">
        <p14:creationId xmlns:p14="http://schemas.microsoft.com/office/powerpoint/2010/main" val="312033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version of </a:t>
            </a:r>
            <a:r>
              <a:rPr lang="en-US" dirty="0">
                <a:hlinkClick r:id="rId3"/>
              </a:rPr>
              <a:t>12factor.net</a:t>
            </a:r>
            <a:r>
              <a:rPr lang="en-US" dirty="0"/>
              <a:t>:</a:t>
            </a:r>
          </a:p>
        </p:txBody>
      </p:sp>
      <p:sp>
        <p:nvSpPr>
          <p:cNvPr id="3" name="Content Placeholder 2"/>
          <p:cNvSpPr>
            <a:spLocks noGrp="1"/>
          </p:cNvSpPr>
          <p:nvPr>
            <p:ph idx="1"/>
          </p:nvPr>
        </p:nvSpPr>
        <p:spPr>
          <a:xfrm>
            <a:off x="1103312" y="1342768"/>
            <a:ext cx="8946541" cy="4905631"/>
          </a:xfrm>
        </p:spPr>
        <p:txBody>
          <a:bodyPr>
            <a:normAutofit fontScale="92500" lnSpcReduction="10000"/>
          </a:bodyPr>
          <a:lstStyle/>
          <a:p>
            <a:r>
              <a:rPr lang="en-US" dirty="0"/>
              <a:t>All stuff in origin/master, or it goes there.</a:t>
            </a:r>
          </a:p>
          <a:p>
            <a:r>
              <a:rPr lang="en-US" dirty="0" err="1"/>
              <a:t>Microservice</a:t>
            </a:r>
            <a:r>
              <a:rPr lang="en-US" dirty="0"/>
              <a:t> code </a:t>
            </a:r>
            <a:r>
              <a:rPr lang="en-US" i="1" dirty="0"/>
              <a:t>and </a:t>
            </a:r>
            <a:r>
              <a:rPr lang="en-US" dirty="0" err="1"/>
              <a:t>config</a:t>
            </a:r>
            <a:r>
              <a:rPr lang="en-US" dirty="0"/>
              <a:t> </a:t>
            </a:r>
            <a:r>
              <a:rPr lang="en-US" i="1" dirty="0"/>
              <a:t>completely</a:t>
            </a:r>
            <a:r>
              <a:rPr lang="en-US" dirty="0"/>
              <a:t> autonomous.</a:t>
            </a:r>
          </a:p>
          <a:p>
            <a:r>
              <a:rPr lang="en-US" dirty="0"/>
              <a:t>All non-domain resources are autonomous addressable resources.</a:t>
            </a:r>
          </a:p>
          <a:p>
            <a:r>
              <a:rPr lang="en-US" dirty="0"/>
              <a:t>Building, releasing, and running are autonomous.</a:t>
            </a:r>
          </a:p>
          <a:p>
            <a:r>
              <a:rPr lang="en-US" dirty="0" err="1"/>
              <a:t>Microservice</a:t>
            </a:r>
            <a:r>
              <a:rPr lang="en-US" dirty="0"/>
              <a:t> goal: one stateless process.</a:t>
            </a:r>
          </a:p>
          <a:p>
            <a:pPr lvl="1"/>
            <a:r>
              <a:rPr lang="en-US" dirty="0"/>
              <a:t>Caveat: when point of service is to do </a:t>
            </a:r>
            <a:r>
              <a:rPr lang="en-US" dirty="0" err="1"/>
              <a:t>multiprocess</a:t>
            </a:r>
            <a:r>
              <a:rPr lang="en-US" dirty="0"/>
              <a:t> or </a:t>
            </a:r>
            <a:r>
              <a:rPr lang="en-US" dirty="0" err="1"/>
              <a:t>stateful</a:t>
            </a:r>
            <a:r>
              <a:rPr lang="en-US" dirty="0"/>
              <a:t> work (</a:t>
            </a:r>
            <a:r>
              <a:rPr lang="en-US" dirty="0" err="1"/>
              <a:t>dbs</a:t>
            </a:r>
            <a:r>
              <a:rPr lang="en-US" dirty="0"/>
              <a:t>).</a:t>
            </a:r>
          </a:p>
          <a:p>
            <a:r>
              <a:rPr lang="en-US" dirty="0"/>
              <a:t>If service is hosted in other framework, </a:t>
            </a:r>
            <a:r>
              <a:rPr lang="en-US" dirty="0" err="1"/>
              <a:t>microservice</a:t>
            </a:r>
            <a:r>
              <a:rPr lang="en-US" dirty="0"/>
              <a:t> treats framework as part of </a:t>
            </a:r>
            <a:r>
              <a:rPr lang="en-US" dirty="0" err="1"/>
              <a:t>microservice</a:t>
            </a:r>
            <a:r>
              <a:rPr lang="en-US" dirty="0"/>
              <a:t> as a unit.</a:t>
            </a:r>
          </a:p>
          <a:p>
            <a:r>
              <a:rPr lang="en-US" dirty="0"/>
              <a:t>Don’t block. Ever. </a:t>
            </a:r>
          </a:p>
          <a:p>
            <a:r>
              <a:rPr lang="en-US" dirty="0"/>
              <a:t>Throw problems away and start a fresh un-problem.</a:t>
            </a:r>
          </a:p>
          <a:p>
            <a:r>
              <a:rPr lang="en-US" dirty="0"/>
              <a:t>Test in production.</a:t>
            </a:r>
          </a:p>
          <a:p>
            <a:r>
              <a:rPr lang="en-US" dirty="0"/>
              <a:t>Logs are live test streams; see previous.</a:t>
            </a:r>
          </a:p>
          <a:p>
            <a:r>
              <a:rPr lang="en-US" dirty="0"/>
              <a:t>Admin processes: rarely, but against live code. See previous^2.</a:t>
            </a:r>
          </a:p>
          <a:p>
            <a:endParaRPr lang="en-US" dirty="0"/>
          </a:p>
        </p:txBody>
      </p:sp>
    </p:spTree>
    <p:extLst>
      <p:ext uri="{BB962C8B-B14F-4D97-AF65-F5344CB8AC3E}">
        <p14:creationId xmlns:p14="http://schemas.microsoft.com/office/powerpoint/2010/main" val="86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Smallest possible partitioned resource</a:t>
            </a:r>
          </a:p>
        </p:txBody>
      </p:sp>
      <p:sp>
        <p:nvSpPr>
          <p:cNvPr id="3" name="Content Placeholder 2"/>
          <p:cNvSpPr>
            <a:spLocks noGrp="1"/>
          </p:cNvSpPr>
          <p:nvPr>
            <p:ph idx="1"/>
          </p:nvPr>
        </p:nvSpPr>
        <p:spPr/>
        <p:txBody>
          <a:bodyPr/>
          <a:lstStyle/>
          <a:p>
            <a:r>
              <a:rPr lang="en-US" dirty="0"/>
              <a:t>VMs should be smallest</a:t>
            </a:r>
          </a:p>
          <a:p>
            <a:r>
              <a:rPr lang="en-US" dirty="0"/>
              <a:t>OS should be smallest </a:t>
            </a:r>
          </a:p>
          <a:p>
            <a:r>
              <a:rPr lang="en-US" dirty="0"/>
              <a:t>Bunches of storages with partition and retry policies</a:t>
            </a:r>
          </a:p>
          <a:p>
            <a:endParaRPr lang="en-US" dirty="0"/>
          </a:p>
          <a:p>
            <a:r>
              <a:rPr lang="en-US" dirty="0"/>
              <a:t>Benefits:</a:t>
            </a:r>
          </a:p>
          <a:p>
            <a:pPr lvl="1"/>
            <a:r>
              <a:rPr lang="en-US" dirty="0"/>
              <a:t>Fine grained scale-out and scale-in</a:t>
            </a:r>
          </a:p>
          <a:p>
            <a:pPr lvl="1"/>
            <a:r>
              <a:rPr lang="en-US" dirty="0"/>
              <a:t>Each failure much smaller portion of entire load</a:t>
            </a:r>
          </a:p>
          <a:p>
            <a:pPr lvl="1"/>
            <a:r>
              <a:rPr lang="en-US" dirty="0"/>
              <a:t>Cost (Duh)</a:t>
            </a:r>
          </a:p>
          <a:p>
            <a:endParaRPr lang="en-US" dirty="0"/>
          </a:p>
        </p:txBody>
      </p:sp>
    </p:spTree>
    <p:extLst>
      <p:ext uri="{BB962C8B-B14F-4D97-AF65-F5344CB8AC3E}">
        <p14:creationId xmlns:p14="http://schemas.microsoft.com/office/powerpoint/2010/main" val="18925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Ah, execution. Tough stuff.</a:t>
            </a:r>
          </a:p>
        </p:txBody>
      </p:sp>
    </p:spTree>
    <p:extLst>
      <p:ext uri="{BB962C8B-B14F-4D97-AF65-F5344CB8AC3E}">
        <p14:creationId xmlns:p14="http://schemas.microsoft.com/office/powerpoint/2010/main" val="306166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Developers think they gain impact; they’re right. They also gain complete responsibility for failure.</a:t>
            </a:r>
          </a:p>
        </p:txBody>
      </p:sp>
    </p:spTree>
    <p:extLst>
      <p:ext uri="{BB962C8B-B14F-4D97-AF65-F5344CB8AC3E}">
        <p14:creationId xmlns:p14="http://schemas.microsoft.com/office/powerpoint/2010/main" val="417982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Operations focused on hardware drops massively over the next five years.</a:t>
            </a:r>
          </a:p>
          <a:p>
            <a:r>
              <a:rPr lang="en-US" dirty="0"/>
              <a:t>Operations focused on developing and managing software compute abstractions increases dramatically.</a:t>
            </a:r>
          </a:p>
        </p:txBody>
      </p:sp>
    </p:spTree>
    <p:extLst>
      <p:ext uri="{BB962C8B-B14F-4D97-AF65-F5344CB8AC3E}">
        <p14:creationId xmlns:p14="http://schemas.microsoft.com/office/powerpoint/2010/main" val="19613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p:txBody>
          <a:bodyPr/>
          <a:lstStyle/>
          <a:p>
            <a:r>
              <a:rPr lang="en-US" dirty="0"/>
              <a:t>Architects focus on everything more and more. </a:t>
            </a:r>
          </a:p>
          <a:p>
            <a:r>
              <a:rPr lang="en-US" dirty="0"/>
              <a:t>Datacenters are now </a:t>
            </a:r>
            <a:r>
              <a:rPr lang="en-US" i="1" dirty="0"/>
              <a:t>programs</a:t>
            </a:r>
            <a:r>
              <a:rPr lang="en-US" dirty="0"/>
              <a:t>. Programs in datacenters are programs running in programs.</a:t>
            </a:r>
          </a:p>
        </p:txBody>
      </p:sp>
    </p:spTree>
    <p:extLst>
      <p:ext uri="{BB962C8B-B14F-4D97-AF65-F5344CB8AC3E}">
        <p14:creationId xmlns:p14="http://schemas.microsoft.com/office/powerpoint/2010/main" val="2014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a:xfrm>
            <a:off x="1103312" y="2052918"/>
            <a:ext cx="8946541" cy="1044509"/>
          </a:xfrm>
        </p:spPr>
        <p:txBody>
          <a:bodyPr/>
          <a:lstStyle/>
          <a:p>
            <a:r>
              <a:rPr lang="en-US" dirty="0"/>
              <a:t>Because everyone has more focus on apps and infrastructures as apps, that means….</a:t>
            </a:r>
          </a:p>
        </p:txBody>
      </p:sp>
      <p:sp>
        <p:nvSpPr>
          <p:cNvPr id="4" name="TextBox 3"/>
          <p:cNvSpPr txBox="1"/>
          <p:nvPr/>
        </p:nvSpPr>
        <p:spPr>
          <a:xfrm>
            <a:off x="4324865" y="4069492"/>
            <a:ext cx="4168346" cy="1200329"/>
          </a:xfrm>
          <a:prstGeom prst="rect">
            <a:avLst/>
          </a:prstGeom>
          <a:noFill/>
        </p:spPr>
        <p:txBody>
          <a:bodyPr wrap="square" rtlCol="0">
            <a:spAutoFit/>
          </a:bodyPr>
          <a:lstStyle/>
          <a:p>
            <a:r>
              <a:rPr lang="en-US" sz="7200" dirty="0"/>
              <a:t>Reorg!!!</a:t>
            </a:r>
          </a:p>
        </p:txBody>
      </p:sp>
    </p:spTree>
    <p:extLst>
      <p:ext uri="{BB962C8B-B14F-4D97-AF65-F5344CB8AC3E}">
        <p14:creationId xmlns:p14="http://schemas.microsoft.com/office/powerpoint/2010/main" val="25766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sp>
        <p:nvSpPr>
          <p:cNvPr id="3" name="Content Placeholder 2"/>
          <p:cNvSpPr>
            <a:spLocks noGrp="1"/>
          </p:cNvSpPr>
          <p:nvPr>
            <p:ph idx="1"/>
          </p:nvPr>
        </p:nvSpPr>
        <p:spPr>
          <a:xfrm>
            <a:off x="1103312" y="2052918"/>
            <a:ext cx="8946541" cy="1044509"/>
          </a:xfrm>
        </p:spPr>
        <p:txBody>
          <a:bodyPr/>
          <a:lstStyle/>
          <a:p>
            <a:r>
              <a:rPr lang="en-US" dirty="0"/>
              <a:t>Use </a:t>
            </a:r>
            <a:r>
              <a:rPr lang="en-US" dirty="0">
                <a:hlinkClick r:id="rId3"/>
              </a:rPr>
              <a:t>Conway’s law </a:t>
            </a:r>
            <a:r>
              <a:rPr lang="en-US" dirty="0"/>
              <a:t>to our advantage</a:t>
            </a:r>
          </a:p>
        </p:txBody>
      </p:sp>
      <p:pic>
        <p:nvPicPr>
          <p:cNvPr id="5" name="Picture 4"/>
          <p:cNvPicPr>
            <a:picLocks noChangeAspect="1"/>
          </p:cNvPicPr>
          <p:nvPr/>
        </p:nvPicPr>
        <p:blipFill>
          <a:blip r:embed="rId4"/>
          <a:stretch>
            <a:fillRect/>
          </a:stretch>
        </p:blipFill>
        <p:spPr>
          <a:xfrm>
            <a:off x="807823" y="3297097"/>
            <a:ext cx="10477500" cy="1943100"/>
          </a:xfrm>
          <a:prstGeom prst="rect">
            <a:avLst/>
          </a:prstGeom>
        </p:spPr>
      </p:pic>
      <p:sp>
        <p:nvSpPr>
          <p:cNvPr id="6" name="TextBox 5"/>
          <p:cNvSpPr txBox="1"/>
          <p:nvPr/>
        </p:nvSpPr>
        <p:spPr>
          <a:xfrm>
            <a:off x="873211" y="5692346"/>
            <a:ext cx="10527957" cy="370703"/>
          </a:xfrm>
          <a:prstGeom prst="rect">
            <a:avLst/>
          </a:prstGeom>
          <a:noFill/>
        </p:spPr>
        <p:txBody>
          <a:bodyPr wrap="square" rtlCol="0">
            <a:spAutoFit/>
          </a:bodyPr>
          <a:lstStyle/>
          <a:p>
            <a:r>
              <a:rPr lang="en-US" dirty="0"/>
              <a:t>http://en.wikipedia.org/wiki/Conway%27s_law</a:t>
            </a:r>
          </a:p>
        </p:txBody>
      </p:sp>
    </p:spTree>
    <p:extLst>
      <p:ext uri="{BB962C8B-B14F-4D97-AF65-F5344CB8AC3E}">
        <p14:creationId xmlns:p14="http://schemas.microsoft.com/office/powerpoint/2010/main" val="303376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pic>
        <p:nvPicPr>
          <p:cNvPr id="6" name="Picture 5"/>
          <p:cNvPicPr>
            <a:picLocks noChangeAspect="1"/>
          </p:cNvPicPr>
          <p:nvPr/>
        </p:nvPicPr>
        <p:blipFill>
          <a:blip r:embed="rId3"/>
          <a:stretch>
            <a:fillRect/>
          </a:stretch>
        </p:blipFill>
        <p:spPr>
          <a:xfrm>
            <a:off x="2579988" y="1438918"/>
            <a:ext cx="5829300" cy="4886325"/>
          </a:xfrm>
          <a:prstGeom prst="rect">
            <a:avLst/>
          </a:prstGeom>
        </p:spPr>
      </p:pic>
    </p:spTree>
    <p:extLst>
      <p:ext uri="{BB962C8B-B14F-4D97-AF65-F5344CB8AC3E}">
        <p14:creationId xmlns:p14="http://schemas.microsoft.com/office/powerpoint/2010/main" val="14720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humans</a:t>
            </a:r>
          </a:p>
        </p:txBody>
      </p:sp>
      <p:pic>
        <p:nvPicPr>
          <p:cNvPr id="3" name="Picture 2"/>
          <p:cNvPicPr>
            <a:picLocks noChangeAspect="1"/>
          </p:cNvPicPr>
          <p:nvPr/>
        </p:nvPicPr>
        <p:blipFill>
          <a:blip r:embed="rId3"/>
          <a:stretch>
            <a:fillRect/>
          </a:stretch>
        </p:blipFill>
        <p:spPr>
          <a:xfrm>
            <a:off x="2247441" y="1644736"/>
            <a:ext cx="6515100" cy="4095750"/>
          </a:xfrm>
          <a:prstGeom prst="rect">
            <a:avLst/>
          </a:prstGeom>
        </p:spPr>
      </p:pic>
    </p:spTree>
    <p:extLst>
      <p:ext uri="{BB962C8B-B14F-4D97-AF65-F5344CB8AC3E}">
        <p14:creationId xmlns:p14="http://schemas.microsoft.com/office/powerpoint/2010/main" val="170888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any blocking call should be destroyed</a:t>
            </a:r>
          </a:p>
        </p:txBody>
      </p:sp>
      <p:sp>
        <p:nvSpPr>
          <p:cNvPr id="3" name="Content Placeholder 2"/>
          <p:cNvSpPr>
            <a:spLocks noGrp="1"/>
          </p:cNvSpPr>
          <p:nvPr>
            <p:ph idx="1"/>
          </p:nvPr>
        </p:nvSpPr>
        <p:spPr/>
        <p:txBody>
          <a:bodyPr/>
          <a:lstStyle/>
          <a:p>
            <a:r>
              <a:rPr lang="en-US" dirty="0"/>
              <a:t>Duh. Event driven.</a:t>
            </a:r>
          </a:p>
        </p:txBody>
      </p:sp>
    </p:spTree>
    <p:extLst>
      <p:ext uri="{BB962C8B-B14F-4D97-AF65-F5344CB8AC3E}">
        <p14:creationId xmlns:p14="http://schemas.microsoft.com/office/powerpoint/2010/main" val="175296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version of Martin Fowler:</a:t>
            </a:r>
            <a:br>
              <a:rPr lang="en-US" dirty="0"/>
            </a:br>
            <a:r>
              <a:rPr lang="en-US" sz="1400" dirty="0"/>
              <a:t>“</a:t>
            </a:r>
            <a:r>
              <a:rPr lang="en-US" sz="1400" i="1" dirty="0"/>
              <a:t>While there is no precise definition of this architectural style, there are certain common characteristics around organization around business capability, automated deployment, intelligence in the endpoints, and decentralized control of languages and data.</a:t>
            </a:r>
            <a:r>
              <a:rPr lang="en-US" sz="1400" dirty="0"/>
              <a:t>”</a:t>
            </a:r>
            <a:br>
              <a:rPr lang="en-US" sz="1400" dirty="0"/>
            </a:br>
            <a:r>
              <a:rPr lang="en-US" sz="1400" dirty="0"/>
              <a:t>-- http://martinfowler.com/articles/microservices.html</a:t>
            </a:r>
          </a:p>
        </p:txBody>
      </p:sp>
      <p:sp>
        <p:nvSpPr>
          <p:cNvPr id="3" name="Content Placeholder 2"/>
          <p:cNvSpPr>
            <a:spLocks noGrp="1"/>
          </p:cNvSpPr>
          <p:nvPr>
            <p:ph idx="1"/>
          </p:nvPr>
        </p:nvSpPr>
        <p:spPr>
          <a:xfrm>
            <a:off x="1104293" y="2192961"/>
            <a:ext cx="8946541" cy="4195481"/>
          </a:xfrm>
        </p:spPr>
        <p:txBody>
          <a:bodyPr>
            <a:normAutofit fontScale="85000" lnSpcReduction="10000"/>
          </a:bodyPr>
          <a:lstStyle/>
          <a:p>
            <a:r>
              <a:rPr lang="en-US" dirty="0"/>
              <a:t>Components are called “services”</a:t>
            </a:r>
          </a:p>
          <a:p>
            <a:r>
              <a:rPr lang="en-US" dirty="0"/>
              <a:t>Services based on business capabilities or processes, not skills.</a:t>
            </a:r>
          </a:p>
          <a:p>
            <a:r>
              <a:rPr lang="en-US" dirty="0"/>
              <a:t>Services are never finished, even when shipping.</a:t>
            </a:r>
          </a:p>
          <a:p>
            <a:r>
              <a:rPr lang="en-US" dirty="0"/>
              <a:t>Simplest communication possible (REST/oauth2); service logic can be complex.</a:t>
            </a:r>
          </a:p>
          <a:p>
            <a:pPr lvl="1"/>
            <a:r>
              <a:rPr lang="en-US" dirty="0"/>
              <a:t>Note: this is NOT the SOA approach!</a:t>
            </a:r>
          </a:p>
          <a:p>
            <a:r>
              <a:rPr lang="en-US" dirty="0"/>
              <a:t>Destroy implementation code/library standards. Only service façade and behavior matters.</a:t>
            </a:r>
          </a:p>
          <a:p>
            <a:r>
              <a:rPr lang="en-US" dirty="0"/>
              <a:t>Data just more </a:t>
            </a:r>
            <a:r>
              <a:rPr lang="en-US" dirty="0" err="1"/>
              <a:t>microservices</a:t>
            </a:r>
            <a:r>
              <a:rPr lang="en-US" dirty="0"/>
              <a:t>.</a:t>
            </a:r>
          </a:p>
          <a:p>
            <a:r>
              <a:rPr lang="en-US" dirty="0"/>
              <a:t>Automate EVERYTHING.</a:t>
            </a:r>
          </a:p>
          <a:p>
            <a:r>
              <a:rPr lang="en-US" dirty="0"/>
              <a:t>Failure is a normal part of entropy.</a:t>
            </a:r>
          </a:p>
          <a:p>
            <a:pPr lvl="1"/>
            <a:r>
              <a:rPr lang="en-US" dirty="0"/>
              <a:t>Chaos Monkey, the </a:t>
            </a:r>
            <a:r>
              <a:rPr lang="en-US" dirty="0">
                <a:hlinkClick r:id="rId3"/>
              </a:rPr>
              <a:t>Simian army</a:t>
            </a:r>
            <a:r>
              <a:rPr lang="en-US" dirty="0"/>
              <a:t>, and the </a:t>
            </a:r>
            <a:r>
              <a:rPr lang="en-US" dirty="0">
                <a:hlinkClick r:id="rId4"/>
              </a:rPr>
              <a:t>Circuit Breaker pattern</a:t>
            </a:r>
            <a:r>
              <a:rPr lang="en-US" dirty="0"/>
              <a:t>.</a:t>
            </a:r>
          </a:p>
          <a:p>
            <a:r>
              <a:rPr lang="en-US" dirty="0"/>
              <a:t>Evolutionary design – see point three, above.</a:t>
            </a:r>
          </a:p>
          <a:p>
            <a:endParaRPr lang="en-US" dirty="0"/>
          </a:p>
        </p:txBody>
      </p:sp>
    </p:spTree>
    <p:extLst>
      <p:ext uri="{BB962C8B-B14F-4D97-AF65-F5344CB8AC3E}">
        <p14:creationId xmlns:p14="http://schemas.microsoft.com/office/powerpoint/2010/main" val="7705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 Scale-up works if…	</a:t>
            </a:r>
          </a:p>
        </p:txBody>
      </p:sp>
      <p:sp>
        <p:nvSpPr>
          <p:cNvPr id="3" name="Content Placeholder 2"/>
          <p:cNvSpPr>
            <a:spLocks noGrp="1"/>
          </p:cNvSpPr>
          <p:nvPr>
            <p:ph idx="1"/>
          </p:nvPr>
        </p:nvSpPr>
        <p:spPr>
          <a:xfrm>
            <a:off x="646111" y="1694023"/>
            <a:ext cx="4638461" cy="4395151"/>
          </a:xfrm>
        </p:spPr>
        <p:txBody>
          <a:bodyPr>
            <a:normAutofit/>
          </a:bodyPr>
          <a:lstStyle/>
          <a:p>
            <a:r>
              <a:rPr lang="en-US" dirty="0">
                <a:hlinkClick r:id="rId3"/>
              </a:rPr>
              <a:t>Stackoverflow.com</a:t>
            </a:r>
            <a:endParaRPr lang="en-US" dirty="0"/>
          </a:p>
          <a:p>
            <a:pPr lvl="1"/>
            <a:r>
              <a:rPr lang="en-US" dirty="0"/>
              <a:t>The exception that proves the rule.</a:t>
            </a:r>
          </a:p>
          <a:p>
            <a:pPr lvl="1"/>
            <a:r>
              <a:rPr lang="en-US" dirty="0"/>
              <a:t>All with SQL Server!</a:t>
            </a:r>
          </a:p>
          <a:p>
            <a:pPr marL="0" indent="0">
              <a:buNone/>
            </a:pPr>
            <a:r>
              <a:rPr lang="en-US" sz="1200" dirty="0"/>
              <a:t>“Stack Overflow still uses Microsoft products. Microsoft infrastructure works and is cheap enough, so there’s no compelling reason to change. Yet SO is pragmatic. They use Linux where it makes sense. There’s no purity push to make everything Linux or keep everything Microsoft. That wouldn’t be efficient. </a:t>
            </a:r>
          </a:p>
          <a:p>
            <a:pPr marL="0" indent="0">
              <a:buNone/>
            </a:pPr>
            <a:r>
              <a:rPr lang="en-US" sz="1200" dirty="0"/>
              <a:t>Stack Overflow still uses a scale-up strategy. No clouds in site. </a:t>
            </a:r>
            <a:r>
              <a:rPr lang="en-US" sz="1200" b="1" u="sng" dirty="0"/>
              <a:t>With their SQL Servers loaded with 384 GB of RAM and 2TB of SSD, AWS would cost a fortune. </a:t>
            </a:r>
            <a:r>
              <a:rPr lang="en-US" sz="1200" dirty="0"/>
              <a:t>The cloud would also slow them down, making it harder to optimize and troubleshoot system issues. Plus, SO doesn’t need a horizontal scaling strategy. Large peak loads, where scaling out makes sense, hasn’t  been a problem because they’ve been quite successful at sizing their system correctly.”</a:t>
            </a:r>
          </a:p>
        </p:txBody>
      </p:sp>
      <p:pic>
        <p:nvPicPr>
          <p:cNvPr id="4" name="Picture 3"/>
          <p:cNvPicPr>
            <a:picLocks noChangeAspect="1"/>
          </p:cNvPicPr>
          <p:nvPr/>
        </p:nvPicPr>
        <p:blipFill>
          <a:blip r:embed="rId4"/>
          <a:stretch>
            <a:fillRect/>
          </a:stretch>
        </p:blipFill>
        <p:spPr>
          <a:xfrm>
            <a:off x="5815399" y="1853248"/>
            <a:ext cx="5981700" cy="4076700"/>
          </a:xfrm>
          <a:prstGeom prst="rect">
            <a:avLst/>
          </a:prstGeom>
        </p:spPr>
      </p:pic>
    </p:spTree>
    <p:extLst>
      <p:ext uri="{BB962C8B-B14F-4D97-AF65-F5344CB8AC3E}">
        <p14:creationId xmlns:p14="http://schemas.microsoft.com/office/powerpoint/2010/main" val="365261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a:t>
            </a:r>
            <a:r>
              <a:rPr lang="en-US" dirty="0" err="1"/>
              <a:t>grok</a:t>
            </a:r>
            <a:r>
              <a:rPr lang="en-US" dirty="0"/>
              <a:t>: The app is everything at once</a:t>
            </a:r>
          </a:p>
        </p:txBody>
      </p:sp>
      <p:sp>
        <p:nvSpPr>
          <p:cNvPr id="3" name="Content Placeholder 2"/>
          <p:cNvSpPr>
            <a:spLocks noGrp="1"/>
          </p:cNvSpPr>
          <p:nvPr>
            <p:ph idx="1"/>
          </p:nvPr>
        </p:nvSpPr>
        <p:spPr/>
        <p:txBody>
          <a:bodyPr/>
          <a:lstStyle/>
          <a:p>
            <a:r>
              <a:rPr lang="en-US" dirty="0"/>
              <a:t>Two or more levels of architecture: </a:t>
            </a:r>
          </a:p>
          <a:p>
            <a:pPr lvl="1"/>
            <a:r>
              <a:rPr lang="en-US" dirty="0" err="1"/>
              <a:t>Microservices</a:t>
            </a:r>
            <a:r>
              <a:rPr lang="en-US" dirty="0"/>
              <a:t> themselves</a:t>
            </a:r>
          </a:p>
          <a:p>
            <a:pPr lvl="1"/>
            <a:r>
              <a:rPr lang="en-US" dirty="0"/>
              <a:t>How all the </a:t>
            </a:r>
            <a:r>
              <a:rPr lang="en-US" dirty="0" err="1"/>
              <a:t>microservices</a:t>
            </a:r>
            <a:r>
              <a:rPr lang="en-US" dirty="0"/>
              <a:t> work together</a:t>
            </a:r>
          </a:p>
          <a:p>
            <a:pPr lvl="1"/>
            <a:r>
              <a:rPr lang="en-US" dirty="0"/>
              <a:t>The infrastructure that makes them happen – that’s </a:t>
            </a:r>
            <a:r>
              <a:rPr lang="en-US"/>
              <a:t>all software now</a:t>
            </a:r>
            <a:endParaRPr lang="en-US" dirty="0"/>
          </a:p>
        </p:txBody>
      </p:sp>
    </p:spTree>
    <p:extLst>
      <p:ext uri="{BB962C8B-B14F-4D97-AF65-F5344CB8AC3E}">
        <p14:creationId xmlns:p14="http://schemas.microsoft.com/office/powerpoint/2010/main" val="2659673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Adrian </a:t>
            </a:r>
            <a:r>
              <a:rPr lang="en-US" dirty="0" err="1"/>
              <a:t>Cockroft’s</a:t>
            </a:r>
            <a:r>
              <a:rPr lang="en-US" dirty="0"/>
              <a:t> version of Adrian </a:t>
            </a:r>
            <a:r>
              <a:rPr lang="en-US" dirty="0" err="1"/>
              <a:t>Cockroft</a:t>
            </a:r>
            <a:r>
              <a:rPr lang="en-US" dirty="0"/>
              <a:t> (formerly of </a:t>
            </a:r>
            <a:r>
              <a:rPr lang="en-US" dirty="0" err="1"/>
              <a:t>netflix</a:t>
            </a:r>
            <a:r>
              <a:rPr lang="en-US" dirty="0"/>
              <a:t>)</a:t>
            </a:r>
          </a:p>
        </p:txBody>
      </p:sp>
      <p:pic>
        <p:nvPicPr>
          <p:cNvPr id="4" name="Content Placeholder 3"/>
          <p:cNvPicPr>
            <a:picLocks noGrp="1" noChangeAspect="1"/>
          </p:cNvPicPr>
          <p:nvPr>
            <p:ph idx="1"/>
          </p:nvPr>
        </p:nvPicPr>
        <p:blipFill>
          <a:blip r:embed="rId3"/>
          <a:stretch>
            <a:fillRect/>
          </a:stretch>
        </p:blipFill>
        <p:spPr>
          <a:xfrm>
            <a:off x="2485623" y="2017905"/>
            <a:ext cx="6251788" cy="4840095"/>
          </a:xfrm>
          <a:prstGeom prst="rect">
            <a:avLst/>
          </a:prstGeom>
        </p:spPr>
      </p:pic>
    </p:spTree>
    <p:extLst>
      <p:ext uri="{BB962C8B-B14F-4D97-AF65-F5344CB8AC3E}">
        <p14:creationId xmlns:p14="http://schemas.microsoft.com/office/powerpoint/2010/main" val="1725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break out the similarities:</a:t>
            </a:r>
          </a:p>
        </p:txBody>
      </p:sp>
      <p:sp>
        <p:nvSpPr>
          <p:cNvPr id="3" name="Content Placeholder 2"/>
          <p:cNvSpPr>
            <a:spLocks noGrp="1"/>
          </p:cNvSpPr>
          <p:nvPr>
            <p:ph idx="1"/>
          </p:nvPr>
        </p:nvSpPr>
        <p:spPr/>
        <p:txBody>
          <a:bodyPr/>
          <a:lstStyle/>
          <a:p>
            <a:r>
              <a:rPr lang="en-US" dirty="0"/>
              <a:t>Services are focused, entirely self-sustaining, largely single processes.</a:t>
            </a:r>
          </a:p>
          <a:p>
            <a:r>
              <a:rPr lang="en-US" dirty="0"/>
              <a:t>Everything external to the </a:t>
            </a:r>
            <a:r>
              <a:rPr lang="en-US" i="1" dirty="0"/>
              <a:t>domain context</a:t>
            </a:r>
            <a:r>
              <a:rPr lang="en-US" dirty="0"/>
              <a:t> of the service is a REST call (98% case) to another service for </a:t>
            </a:r>
            <a:r>
              <a:rPr lang="en-US" i="1" dirty="0"/>
              <a:t>that domain</a:t>
            </a:r>
            <a:r>
              <a:rPr lang="en-US" dirty="0"/>
              <a:t>.</a:t>
            </a:r>
          </a:p>
          <a:p>
            <a:r>
              <a:rPr lang="en-US" dirty="0"/>
              <a:t>Never tell the team how to build the service from the point of view of another service.</a:t>
            </a:r>
          </a:p>
          <a:p>
            <a:r>
              <a:rPr lang="en-US" dirty="0"/>
              <a:t>Failing services are destroyed and replaced as fast as possible. Period.</a:t>
            </a:r>
          </a:p>
          <a:p>
            <a:r>
              <a:rPr lang="en-US" dirty="0"/>
              <a:t>At scale, monitoring, logging, and testing are identical. </a:t>
            </a:r>
          </a:p>
          <a:p>
            <a:endParaRPr lang="en-US" dirty="0"/>
          </a:p>
          <a:p>
            <a:endParaRPr lang="en-US" dirty="0"/>
          </a:p>
        </p:txBody>
      </p:sp>
    </p:spTree>
    <p:extLst>
      <p:ext uri="{BB962C8B-B14F-4D97-AF65-F5344CB8AC3E}">
        <p14:creationId xmlns:p14="http://schemas.microsoft.com/office/powerpoint/2010/main" val="13931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 to </a:t>
            </a:r>
            <a:r>
              <a:rPr lang="en-US" dirty="0" err="1"/>
              <a:t>grok</a:t>
            </a:r>
            <a:r>
              <a:rPr lang="en-US" dirty="0"/>
              <a:t>: </a:t>
            </a:r>
            <a:r>
              <a:rPr lang="en-US" dirty="0" err="1"/>
              <a:t>Microservices</a:t>
            </a:r>
            <a:r>
              <a:rPr lang="en-US" dirty="0"/>
              <a:t> are autonomous single processes</a:t>
            </a:r>
          </a:p>
        </p:txBody>
      </p:sp>
      <p:sp>
        <p:nvSpPr>
          <p:cNvPr id="3" name="Content Placeholder 2"/>
          <p:cNvSpPr>
            <a:spLocks noGrp="1"/>
          </p:cNvSpPr>
          <p:nvPr>
            <p:ph idx="1"/>
          </p:nvPr>
        </p:nvSpPr>
        <p:spPr/>
        <p:txBody>
          <a:bodyPr/>
          <a:lstStyle/>
          <a:p>
            <a:r>
              <a:rPr lang="en-US" dirty="0"/>
              <a:t>What does this even </a:t>
            </a:r>
            <a:r>
              <a:rPr lang="en-US" i="1" dirty="0"/>
              <a:t>mean?</a:t>
            </a:r>
          </a:p>
          <a:p>
            <a:r>
              <a:rPr lang="en-US" i="1" dirty="0"/>
              <a:t>Means everything necessary to do that thing are in the service, and no more.</a:t>
            </a:r>
          </a:p>
          <a:p>
            <a:pPr lvl="1"/>
            <a:r>
              <a:rPr lang="en-US" dirty="0"/>
              <a:t>All the code</a:t>
            </a:r>
          </a:p>
          <a:p>
            <a:pPr lvl="1"/>
            <a:r>
              <a:rPr lang="en-US" dirty="0"/>
              <a:t>All the configuration</a:t>
            </a:r>
          </a:p>
          <a:p>
            <a:pPr lvl="1"/>
            <a:r>
              <a:rPr lang="en-US" dirty="0"/>
              <a:t>Nothing, not one thing, more</a:t>
            </a:r>
          </a:p>
          <a:p>
            <a:r>
              <a:rPr lang="en-US" dirty="0"/>
              <a:t>Architectural issue: </a:t>
            </a:r>
          </a:p>
          <a:p>
            <a:pPr lvl="1"/>
            <a:r>
              <a:rPr lang="en-US" dirty="0"/>
              <a:t>Java app inside tomcat?</a:t>
            </a:r>
          </a:p>
          <a:p>
            <a:pPr lvl="1"/>
            <a:r>
              <a:rPr lang="en-US" dirty="0"/>
              <a:t>Nginx and </a:t>
            </a:r>
            <a:r>
              <a:rPr lang="en-US" dirty="0" err="1"/>
              <a:t>mysql</a:t>
            </a:r>
            <a:r>
              <a:rPr lang="en-US" dirty="0"/>
              <a:t>?</a:t>
            </a:r>
          </a:p>
          <a:p>
            <a:pPr lvl="1"/>
            <a:r>
              <a:rPr lang="en-US" dirty="0"/>
              <a:t>Nginx and </a:t>
            </a:r>
            <a:r>
              <a:rPr lang="en-US" dirty="0" err="1"/>
              <a:t>redis</a:t>
            </a:r>
            <a:r>
              <a:rPr lang="en-US" dirty="0"/>
              <a:t>/</a:t>
            </a:r>
            <a:r>
              <a:rPr lang="en-US" dirty="0" err="1"/>
              <a:t>memached</a:t>
            </a:r>
            <a:r>
              <a:rPr lang="en-US" dirty="0"/>
              <a:t>?</a:t>
            </a:r>
          </a:p>
          <a:p>
            <a:pPr marL="0" indent="0">
              <a:buNone/>
            </a:pPr>
            <a:endParaRPr lang="en-US" dirty="0"/>
          </a:p>
        </p:txBody>
      </p:sp>
    </p:spTree>
    <p:extLst>
      <p:ext uri="{BB962C8B-B14F-4D97-AF65-F5344CB8AC3E}">
        <p14:creationId xmlns:p14="http://schemas.microsoft.com/office/powerpoint/2010/main" val="214417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Web</a:t>
              </a:r>
            </a:p>
          </p:txBody>
        </p:sp>
      </p:grpSp>
      <p:grpSp>
        <p:nvGrpSpPr>
          <p:cNvPr id="37" name="Group 36"/>
          <p:cNvGrpSpPr/>
          <p:nvPr/>
        </p:nvGrpSpPr>
        <p:grpSpPr>
          <a:xfrm>
            <a:off x="2260604" y="1414699"/>
            <a:ext cx="3163078" cy="1063944"/>
            <a:chOff x="750077" y="1105050"/>
            <a:chExt cx="1158200" cy="750061"/>
          </a:xfrm>
        </p:grpSpPr>
        <p:sp>
          <p:nvSpPr>
            <p:cNvPr id="38" name="Cube 37"/>
            <p:cNvSpPr/>
            <p:nvPr/>
          </p:nvSpPr>
          <p:spPr bwMode="auto">
            <a:xfrm>
              <a:off x="750077" y="1105050"/>
              <a:ext cx="1145705" cy="750061"/>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p:cNvSpPr txBox="1"/>
            <p:nvPr/>
          </p:nvSpPr>
          <p:spPr>
            <a:xfrm>
              <a:off x="756728" y="1304960"/>
              <a:ext cx="1151549" cy="43393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Cache</a:t>
              </a:r>
            </a:p>
          </p:txBody>
        </p:sp>
      </p:grpSp>
      <p:grpSp>
        <p:nvGrpSpPr>
          <p:cNvPr id="4" name="Group 3"/>
          <p:cNvGrpSpPr/>
          <p:nvPr/>
        </p:nvGrpSpPr>
        <p:grpSpPr>
          <a:xfrm>
            <a:off x="5356406" y="1412045"/>
            <a:ext cx="1725575" cy="3081236"/>
            <a:chOff x="725993" y="2342810"/>
            <a:chExt cx="1151549" cy="2209313"/>
          </a:xfrm>
        </p:grpSpPr>
        <p:sp>
          <p:nvSpPr>
            <p:cNvPr id="53" name="Cube 52"/>
            <p:cNvSpPr/>
            <p:nvPr/>
          </p:nvSpPr>
          <p:spPr bwMode="auto">
            <a:xfrm>
              <a:off x="731837" y="2342810"/>
              <a:ext cx="1145705" cy="2209313"/>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TextBox 54"/>
            <p:cNvSpPr txBox="1"/>
            <p:nvPr/>
          </p:nvSpPr>
          <p:spPr>
            <a:xfrm>
              <a:off x="725993" y="3214710"/>
              <a:ext cx="1151549" cy="44134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SMS API</a:t>
              </a:r>
            </a:p>
          </p:txBody>
        </p:sp>
      </p:gr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 </a:t>
            </a:r>
            <a:r>
              <a:rPr lang="en-US" sz="2353" b="1" dirty="0">
                <a:gradFill>
                  <a:gsLst>
                    <a:gs pos="2917">
                      <a:schemeClr val="tx1"/>
                    </a:gs>
                    <a:gs pos="30000">
                      <a:schemeClr val="tx1"/>
                    </a:gs>
                  </a:gsLst>
                  <a:lin ang="5400000" scaled="0"/>
                </a:gradFill>
              </a:rPr>
              <a:t>could </a:t>
            </a:r>
            <a:r>
              <a:rPr lang="en-US" sz="2353" dirty="0">
                <a:gradFill>
                  <a:gsLst>
                    <a:gs pos="2917">
                      <a:schemeClr val="tx1"/>
                    </a:gs>
                    <a:gs pos="30000">
                      <a:schemeClr val="tx1"/>
                    </a:gs>
                  </a:gsLst>
                  <a:lin ang="5400000" scaled="0"/>
                </a:gradFill>
                <a:latin typeface="+mj-lt"/>
              </a:rPr>
              <a:t>stuff everything into one service...</a:t>
            </a:r>
          </a:p>
        </p:txBody>
      </p:sp>
      <p:grpSp>
        <p:nvGrpSpPr>
          <p:cNvPr id="40" name="Group 39"/>
          <p:cNvGrpSpPr/>
          <p:nvPr/>
        </p:nvGrpSpPr>
        <p:grpSpPr>
          <a:xfrm>
            <a:off x="7099658" y="1412044"/>
            <a:ext cx="2731445" cy="3090006"/>
            <a:chOff x="756728" y="773186"/>
            <a:chExt cx="1151549" cy="1123844"/>
          </a:xfrm>
        </p:grpSpPr>
        <p:sp>
          <p:nvSpPr>
            <p:cNvPr id="41" name="Cube 40"/>
            <p:cNvSpPr/>
            <p:nvPr/>
          </p:nvSpPr>
          <p:spPr bwMode="auto">
            <a:xfrm>
              <a:off x="756728" y="773186"/>
              <a:ext cx="1145705" cy="1123844"/>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TextBox 41"/>
            <p:cNvSpPr txBox="1"/>
            <p:nvPr/>
          </p:nvSpPr>
          <p:spPr>
            <a:xfrm>
              <a:off x="756728" y="1207896"/>
              <a:ext cx="1151549" cy="223867"/>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latin typeface="+mj-lt"/>
                </a:rPr>
                <a:t>DB</a:t>
              </a:r>
            </a:p>
          </p:txBody>
        </p:sp>
      </p:grpSp>
    </p:spTree>
    <p:extLst>
      <p:ext uri="{BB962C8B-B14F-4D97-AF65-F5344CB8AC3E}">
        <p14:creationId xmlns:p14="http://schemas.microsoft.com/office/powerpoint/2010/main" val="41735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ube 28"/>
          <p:cNvSpPr/>
          <p:nvPr/>
        </p:nvSpPr>
        <p:spPr bwMode="auto">
          <a:xfrm>
            <a:off x="2024738" y="1113236"/>
            <a:ext cx="8142525" cy="3570509"/>
          </a:xfrm>
          <a:prstGeom prst="cube">
            <a:avLst>
              <a:gd name="adj" fmla="val 5193"/>
            </a:avLst>
          </a:prstGeom>
          <a:solidFill>
            <a:schemeClr val="accent6">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p:cNvGrpSpPr/>
          <p:nvPr/>
        </p:nvGrpSpPr>
        <p:grpSpPr>
          <a:xfrm>
            <a:off x="2278767" y="2457873"/>
            <a:ext cx="3144914" cy="2047864"/>
            <a:chOff x="756728" y="1146969"/>
            <a:chExt cx="1151549" cy="750061"/>
          </a:xfrm>
        </p:grpSpPr>
        <p:sp>
          <p:nvSpPr>
            <p:cNvPr id="51" name="Cube 50"/>
            <p:cNvSpPr/>
            <p:nvPr/>
          </p:nvSpPr>
          <p:spPr bwMode="auto">
            <a:xfrm>
              <a:off x="756728" y="1146969"/>
              <a:ext cx="1145705" cy="750061"/>
            </a:xfrm>
            <a:prstGeom prst="cube">
              <a:avLst>
                <a:gd name="adj" fmla="val 5565"/>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p:cNvSpPr txBox="1"/>
            <p:nvPr/>
          </p:nvSpPr>
          <p:spPr>
            <a:xfrm>
              <a:off x="756728" y="1385609"/>
              <a:ext cx="1151549" cy="225444"/>
            </a:xfrm>
            <a:prstGeom prst="rect">
              <a:avLst/>
            </a:prstGeom>
            <a:noFill/>
          </p:spPr>
          <p:txBody>
            <a:bodyPr wrap="square" lIns="179285" tIns="143428" rIns="179285" bIns="143428" rtlCol="0">
              <a:spAutoFit/>
            </a:bodyPr>
            <a:lstStyle/>
            <a:p>
              <a:pPr algn="ctr">
                <a:lnSpc>
                  <a:spcPct val="90000"/>
                </a:lnSpc>
                <a:spcAft>
                  <a:spcPts val="588"/>
                </a:spcAft>
              </a:pPr>
              <a:endParaRPr lang="en-US" sz="2353" b="1" dirty="0">
                <a:gradFill>
                  <a:gsLst>
                    <a:gs pos="2917">
                      <a:schemeClr val="tx1"/>
                    </a:gs>
                    <a:gs pos="30000">
                      <a:schemeClr val="tx1"/>
                    </a:gs>
                  </a:gsLst>
                  <a:lin ang="5400000" scaled="0"/>
                </a:gradFill>
                <a:latin typeface="+mj-lt"/>
              </a:endParaRPr>
            </a:p>
          </p:txBody>
        </p:sp>
      </p:grpSp>
      <p:sp>
        <p:nvSpPr>
          <p:cNvPr id="38" name="Cube 37"/>
          <p:cNvSpPr/>
          <p:nvPr/>
        </p:nvSpPr>
        <p:spPr bwMode="auto">
          <a:xfrm>
            <a:off x="2260604" y="1414699"/>
            <a:ext cx="3128954" cy="1063944"/>
          </a:xfrm>
          <a:prstGeom prst="cube">
            <a:avLst>
              <a:gd name="adj" fmla="val 8007"/>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Cube 52"/>
          <p:cNvSpPr/>
          <p:nvPr/>
        </p:nvSpPr>
        <p:spPr bwMode="auto">
          <a:xfrm>
            <a:off x="5365164" y="1412045"/>
            <a:ext cx="1716817" cy="3081236"/>
          </a:xfrm>
          <a:prstGeom prst="cube">
            <a:avLst>
              <a:gd name="adj" fmla="val 5565"/>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p:cNvSpPr txBox="1"/>
          <p:nvPr/>
        </p:nvSpPr>
        <p:spPr>
          <a:xfrm>
            <a:off x="1" y="5801401"/>
            <a:ext cx="1219200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dirty="0">
                <a:gradFill>
                  <a:gsLst>
                    <a:gs pos="2917">
                      <a:schemeClr val="tx1"/>
                    </a:gs>
                    <a:gs pos="30000">
                      <a:schemeClr val="tx1"/>
                    </a:gs>
                  </a:gsLst>
                  <a:lin ang="5400000" scaled="0"/>
                </a:gradFill>
                <a:latin typeface="+mj-lt"/>
              </a:rPr>
              <a:t>We’ll pick functionally atomic units to turn into services.</a:t>
            </a:r>
          </a:p>
        </p:txBody>
      </p:sp>
      <p:sp>
        <p:nvSpPr>
          <p:cNvPr id="41" name="Cube 40"/>
          <p:cNvSpPr/>
          <p:nvPr/>
        </p:nvSpPr>
        <p:spPr bwMode="auto">
          <a:xfrm>
            <a:off x="7099658" y="1412044"/>
            <a:ext cx="2717583" cy="3090006"/>
          </a:xfrm>
          <a:prstGeom prst="cube">
            <a:avLst>
              <a:gd name="adj" fmla="val 3045"/>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p:cNvSpPr txBox="1"/>
          <p:nvPr/>
        </p:nvSpPr>
        <p:spPr>
          <a:xfrm>
            <a:off x="5222002" y="2607277"/>
            <a:ext cx="1942254"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C2: sms</a:t>
            </a:r>
          </a:p>
        </p:txBody>
      </p:sp>
      <p:sp>
        <p:nvSpPr>
          <p:cNvPr id="20" name="TextBox 19"/>
          <p:cNvSpPr txBox="1"/>
          <p:nvPr/>
        </p:nvSpPr>
        <p:spPr>
          <a:xfrm>
            <a:off x="2193415" y="3157051"/>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C1: web</a:t>
            </a:r>
          </a:p>
        </p:txBody>
      </p:sp>
      <p:sp>
        <p:nvSpPr>
          <p:cNvPr id="21" name="TextBox 20"/>
          <p:cNvSpPr txBox="1"/>
          <p:nvPr/>
        </p:nvSpPr>
        <p:spPr>
          <a:xfrm>
            <a:off x="6917723" y="2607277"/>
            <a:ext cx="3128020"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C3: db</a:t>
            </a:r>
          </a:p>
        </p:txBody>
      </p:sp>
      <p:sp>
        <p:nvSpPr>
          <p:cNvPr id="23" name="TextBox 22"/>
          <p:cNvSpPr txBox="1"/>
          <p:nvPr/>
        </p:nvSpPr>
        <p:spPr>
          <a:xfrm>
            <a:off x="2786298" y="1691620"/>
            <a:ext cx="1942253" cy="615522"/>
          </a:xfrm>
          <a:prstGeom prst="rect">
            <a:avLst/>
          </a:prstGeom>
          <a:noFill/>
        </p:spPr>
        <p:txBody>
          <a:bodyPr wrap="square" lIns="179285" tIns="143428" rIns="179285" bIns="143428" rtlCol="0">
            <a:spAutoFit/>
          </a:bodyPr>
          <a:lstStyle/>
          <a:p>
            <a:pPr algn="ctr">
              <a:lnSpc>
                <a:spcPct val="90000"/>
              </a:lnSpc>
              <a:spcAft>
                <a:spcPts val="588"/>
              </a:spcAft>
            </a:pPr>
            <a:r>
              <a:rPr lang="en-US" sz="2353" b="1" dirty="0">
                <a:gradFill>
                  <a:gsLst>
                    <a:gs pos="2917">
                      <a:schemeClr val="tx1"/>
                    </a:gs>
                    <a:gs pos="30000">
                      <a:schemeClr val="tx1"/>
                    </a:gs>
                  </a:gsLst>
                  <a:lin ang="5400000" scaled="0"/>
                </a:gradFill>
              </a:rPr>
              <a:t>C4: redis</a:t>
            </a:r>
          </a:p>
        </p:txBody>
      </p:sp>
    </p:spTree>
    <p:extLst>
      <p:ext uri="{BB962C8B-B14F-4D97-AF65-F5344CB8AC3E}">
        <p14:creationId xmlns:p14="http://schemas.microsoft.com/office/powerpoint/2010/main" val="178041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1147</TotalTime>
  <Words>1869</Words>
  <Application>Microsoft Office PowerPoint</Application>
  <PresentationFormat>Widescreen</PresentationFormat>
  <Paragraphs>231</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Segoe UI</vt:lpstr>
      <vt:lpstr>Wingdings</vt:lpstr>
      <vt:lpstr>Wingdings 3</vt:lpstr>
      <vt:lpstr>Ion</vt:lpstr>
      <vt:lpstr>Microservices</vt:lpstr>
      <vt:lpstr>The short version</vt:lpstr>
      <vt:lpstr>My version of 12factor.net:</vt:lpstr>
      <vt:lpstr>My version of Martin Fowler: “While there is no precise definition of this architectural style, there are certain common characteristics around organization around business capability, automated deployment, intelligence in the endpoints, and decentralized control of languages and data.” -- http://martinfowler.com/articles/microservices.html</vt:lpstr>
      <vt:lpstr>Adrian Cockroft’s version of Adrian Cockroft (formerly of netflix)</vt:lpstr>
      <vt:lpstr>Let’s break out the similarities:</vt:lpstr>
      <vt:lpstr>Thing to grok: Microservices are autonomous single processes</vt:lpstr>
      <vt:lpstr>PowerPoint Presentation</vt:lpstr>
      <vt:lpstr>PowerPoint Presentation</vt:lpstr>
      <vt:lpstr>PowerPoint Presentation</vt:lpstr>
      <vt:lpstr>PowerPoint Presentation</vt:lpstr>
      <vt:lpstr>Thing to grok: Apps comprised of microservices can be…</vt:lpstr>
      <vt:lpstr>PowerPoint Presentation</vt:lpstr>
      <vt:lpstr>Independence means service code is immutable</vt:lpstr>
      <vt:lpstr>Things to grok: edit your microservice specification violently </vt:lpstr>
      <vt:lpstr>Things to grok: know precisely your microservice’s domain</vt:lpstr>
      <vt:lpstr>Digression: Domain-driven design: DDD </vt:lpstr>
      <vt:lpstr>Book: Eric Evans, Domain-driven Design (2003)</vt:lpstr>
      <vt:lpstr>My take on DDD – uh, yeah.</vt:lpstr>
      <vt:lpstr>My take on DDD, Part Two</vt:lpstr>
      <vt:lpstr>My take on DDD, Part Three</vt:lpstr>
      <vt:lpstr>Things to grok: Don’t order the code</vt:lpstr>
      <vt:lpstr>Thing to grok: Throw it away, NOW. </vt:lpstr>
      <vt:lpstr>Digression: You cannot stop entropy!!</vt:lpstr>
      <vt:lpstr>PowerPoint Presentation</vt:lpstr>
      <vt:lpstr>Point: if things fail, design for failure</vt:lpstr>
      <vt:lpstr>Point: Do you wash your rental car? </vt:lpstr>
      <vt:lpstr>The Chaos Monkey Lives!!!</vt:lpstr>
      <vt:lpstr>Point: CAP theorem pushes us towards A and P</vt:lpstr>
      <vt:lpstr>Point: Smallest possible partitioned resource</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Implications for humans</vt:lpstr>
      <vt:lpstr>Thing to grok: any blocking call should be destroyed</vt:lpstr>
      <vt:lpstr>Point: Scale-up works if… </vt:lpstr>
      <vt:lpstr>Things to grok: The app is everything at once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Ralph Squillace</dc:creator>
  <cp:lastModifiedBy>Ralph Squillace</cp:lastModifiedBy>
  <cp:revision>41</cp:revision>
  <dcterms:created xsi:type="dcterms:W3CDTF">2015-05-09T06:38:04Z</dcterms:created>
  <dcterms:modified xsi:type="dcterms:W3CDTF">2017-05-22T23:49:35Z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rasquill@microsoft.com</vt:lpwstr>
  </property>
  <property fmtid="{D5CDD505-2E9C-101B-9397-08002B2CF9AE}" pid="6" name="MSIP_Label_f42aa342-8706-4288-bd11-ebb85995028c_SetDate">
    <vt:lpwstr>2017-05-23T01:49:35.0604366+02:00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