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1"/>
    <p:sldMasterId id="2147483968" r:id="rId2"/>
  </p:sldMasterIdLst>
  <p:notesMasterIdLst>
    <p:notesMasterId r:id="rId37"/>
  </p:notesMasterIdLst>
  <p:sldIdLst>
    <p:sldId id="487" r:id="rId3"/>
    <p:sldId id="490" r:id="rId4"/>
    <p:sldId id="491" r:id="rId5"/>
    <p:sldId id="492" r:id="rId6"/>
    <p:sldId id="493" r:id="rId7"/>
    <p:sldId id="494" r:id="rId8"/>
    <p:sldId id="499" r:id="rId9"/>
    <p:sldId id="500" r:id="rId10"/>
    <p:sldId id="501" r:id="rId11"/>
    <p:sldId id="551" r:id="rId12"/>
    <p:sldId id="502" r:id="rId13"/>
    <p:sldId id="503" r:id="rId14"/>
    <p:sldId id="505" r:id="rId15"/>
    <p:sldId id="506" r:id="rId16"/>
    <p:sldId id="552" r:id="rId17"/>
    <p:sldId id="523" r:id="rId18"/>
    <p:sldId id="524" r:id="rId19"/>
    <p:sldId id="525" r:id="rId20"/>
    <p:sldId id="553" r:id="rId21"/>
    <p:sldId id="526" r:id="rId22"/>
    <p:sldId id="527" r:id="rId23"/>
    <p:sldId id="554" r:id="rId24"/>
    <p:sldId id="529" r:id="rId25"/>
    <p:sldId id="532" r:id="rId26"/>
    <p:sldId id="540" r:id="rId27"/>
    <p:sldId id="539" r:id="rId28"/>
    <p:sldId id="534" r:id="rId29"/>
    <p:sldId id="541" r:id="rId30"/>
    <p:sldId id="542" r:id="rId31"/>
    <p:sldId id="546" r:id="rId32"/>
    <p:sldId id="544" r:id="rId33"/>
    <p:sldId id="547" r:id="rId34"/>
    <p:sldId id="535" r:id="rId35"/>
    <p:sldId id="5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ffrey Richter" initials="JR"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09" autoAdjust="0"/>
    <p:restoredTop sz="87940" autoAdjust="0"/>
  </p:normalViewPr>
  <p:slideViewPr>
    <p:cSldViewPr snapToGrid="0">
      <p:cViewPr varScale="1">
        <p:scale>
          <a:sx n="97" d="100"/>
          <a:sy n="97" d="100"/>
        </p:scale>
        <p:origin x="41" y="432"/>
      </p:cViewPr>
      <p:guideLst/>
    </p:cSldViewPr>
  </p:slideViewPr>
  <p:notesTextViewPr>
    <p:cViewPr>
      <p:scale>
        <a:sx n="3" d="2"/>
        <a:sy n="3" d="2"/>
      </p:scale>
      <p:origin x="0" y="0"/>
    </p:cViewPr>
  </p:notesTextViewPr>
  <p:sorterViewPr>
    <p:cViewPr varScale="1">
      <p:scale>
        <a:sx n="1" d="1"/>
        <a:sy n="1" d="1"/>
      </p:scale>
      <p:origin x="0" y="-17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D095A-D48C-4EB3-93A4-11A44A9E4AE9}" type="datetimeFigureOut">
              <a:rPr lang="en-US" smtClean="0"/>
              <a:t>5/23/2017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882A8-7401-4BD1-8A1B-5FE40FC489EB}" type="slidenum">
              <a:rPr lang="en-US" smtClean="0"/>
              <a:t>‹#›</a:t>
            </a:fld>
            <a:endParaRPr lang="en-US"/>
          </a:p>
        </p:txBody>
      </p:sp>
    </p:spTree>
    <p:extLst>
      <p:ext uri="{BB962C8B-B14F-4D97-AF65-F5344CB8AC3E}">
        <p14:creationId xmlns:p14="http://schemas.microsoft.com/office/powerpoint/2010/main" val="95166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1</a:t>
            </a:fld>
            <a:endParaRPr lang="en-US"/>
          </a:p>
        </p:txBody>
      </p:sp>
    </p:spTree>
    <p:extLst>
      <p:ext uri="{BB962C8B-B14F-4D97-AF65-F5344CB8AC3E}">
        <p14:creationId xmlns:p14="http://schemas.microsoft.com/office/powerpoint/2010/main" val="2972654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10</a:t>
            </a:fld>
            <a:endParaRPr lang="en-US"/>
          </a:p>
        </p:txBody>
      </p:sp>
    </p:spTree>
    <p:extLst>
      <p:ext uri="{BB962C8B-B14F-4D97-AF65-F5344CB8AC3E}">
        <p14:creationId xmlns:p14="http://schemas.microsoft.com/office/powerpoint/2010/main" val="35407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a:solidFill>
                  <a:schemeClr val="tx1"/>
                </a:solidFill>
                <a:effectLst/>
                <a:latin typeface="+mn-lt"/>
                <a:ea typeface="+mn-ea"/>
                <a:cs typeface="+mn-cs"/>
              </a:rPr>
              <a:t>Service</a:t>
            </a:r>
            <a:r>
              <a:rPr lang="en-US" sz="1200" kern="1200" baseline="0" dirty="0">
                <a:solidFill>
                  <a:schemeClr val="tx1"/>
                </a:solidFill>
                <a:effectLst/>
                <a:latin typeface="+mn-lt"/>
                <a:ea typeface="+mn-ea"/>
                <a:cs typeface="+mn-cs"/>
              </a:rPr>
              <a:t>s per</a:t>
            </a:r>
            <a:endParaRPr lang="en-US" sz="1200" kern="1200" dirty="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endParaRPr lang="en-US" sz="1200" kern="1200" dirty="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a:solidFill>
                  <a:schemeClr val="tx1"/>
                </a:solidFill>
                <a:effectLst/>
                <a:latin typeface="+mn-lt"/>
                <a:ea typeface="+mn-ea"/>
                <a:cs typeface="+mn-cs"/>
              </a:rPr>
              <a:t>PC:</a:t>
            </a: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a:solidFill>
                  <a:schemeClr val="tx1"/>
                </a:solidFill>
                <a:effectLst/>
                <a:latin typeface="+mn-lt"/>
                <a:ea typeface="+mn-ea"/>
                <a:cs typeface="+mn-cs"/>
              </a:rPr>
              <a:t>VMs: Well isolated, but it they are big</a:t>
            </a:r>
            <a:r>
              <a:rPr lang="en-US" sz="1200" kern="1200" baseline="0" dirty="0">
                <a:solidFill>
                  <a:schemeClr val="tx1"/>
                </a:solidFill>
                <a:effectLst/>
                <a:latin typeface="+mn-lt"/>
                <a:ea typeface="+mn-ea"/>
                <a:cs typeface="+mn-cs"/>
              </a:rPr>
              <a:t> and</a:t>
            </a:r>
            <a:r>
              <a:rPr lang="en-US" sz="1200" kern="1200" dirty="0">
                <a:solidFill>
                  <a:schemeClr val="tx1"/>
                </a:solidFill>
                <a:effectLst/>
                <a:latin typeface="+mn-lt"/>
                <a:ea typeface="+mn-ea"/>
                <a:cs typeface="+mn-cs"/>
              </a:rPr>
              <a:t> takes a long time to boot up </a:t>
            </a:r>
            <a:r>
              <a:rPr lang="en-US" sz="1200" kern="1200" baseline="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571500" indent="-571500" defTabSz="932563">
              <a:lnSpc>
                <a:spcPct val="90000"/>
              </a:lnSpc>
              <a:spcBef>
                <a:spcPct val="20000"/>
              </a:spcBef>
              <a:buClr>
                <a:srgbClr val="FFFFFF"/>
              </a:buClr>
              <a:buSzPct val="90000"/>
              <a:buFont typeface="Wingdings" panose="05000000000000000000" pitchFamily="2" charset="2"/>
              <a:buChar char="§"/>
            </a:pPr>
            <a:r>
              <a:rPr lang="en-US" sz="1200" kern="1200" dirty="0">
                <a:solidFill>
                  <a:schemeClr val="tx1"/>
                </a:solidFill>
                <a:effectLst/>
                <a:latin typeface="+mn-lt"/>
                <a:ea typeface="+mn-ea"/>
                <a:cs typeface="+mn-cs"/>
              </a:rPr>
              <a:t>Fast to boot up. Downside with processes is that they are not well isolated from the rest of the environment and can quickly result in noisy neighbor situations, potentially compromising the entire virtual machine if the code was not written well.</a:t>
            </a:r>
            <a:r>
              <a:rPr lang="en-US" sz="900" dirty="0">
                <a:effectLst/>
              </a:rPr>
              <a:t> </a:t>
            </a:r>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1440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sz="900" dirty="0">
                <a:gradFill>
                  <a:gsLst>
                    <a:gs pos="1250">
                      <a:srgbClr val="FFFFFF"/>
                    </a:gs>
                    <a:gs pos="100000">
                      <a:srgbClr val="FFFFFF"/>
                    </a:gs>
                  </a:gsLst>
                  <a:lin ang="5400000" scaled="0"/>
                </a:gradFill>
                <a:latin typeface="Segoe UI Light"/>
              </a:rPr>
              <a:t>Typically you run one application/service per container. </a:t>
            </a:r>
          </a:p>
          <a:p>
            <a:endParaRPr lang="en-US" dirty="0"/>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5/23/2017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21388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13</a:t>
            </a:fld>
            <a:endParaRPr lang="en-US"/>
          </a:p>
        </p:txBody>
      </p:sp>
    </p:spTree>
    <p:extLst>
      <p:ext uri="{BB962C8B-B14F-4D97-AF65-F5344CB8AC3E}">
        <p14:creationId xmlns:p14="http://schemas.microsoft.com/office/powerpoint/2010/main" val="1552309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67"/>
            <a:endParaRPr lang="en-US" sz="1200" dirty="0">
              <a:solidFill>
                <a:srgbClr val="FFFFFF"/>
              </a:solidFill>
              <a:latin typeface="Segoe UI"/>
            </a:endParaRPr>
          </a:p>
        </p:txBody>
      </p:sp>
      <p:sp>
        <p:nvSpPr>
          <p:cNvPr id="4" name="Slide Number Placeholder 3"/>
          <p:cNvSpPr>
            <a:spLocks noGrp="1"/>
          </p:cNvSpPr>
          <p:nvPr>
            <p:ph type="sldNum" sz="quarter" idx="10"/>
          </p:nvPr>
        </p:nvSpPr>
        <p:spPr/>
        <p:txBody>
          <a:bodyPr/>
          <a:lstStyle/>
          <a:p>
            <a:fld id="{AD441D04-6EB5-4EE1-8963-198F057C5D08}" type="slidenum">
              <a:rPr lang="en-US" smtClean="0"/>
              <a:t>14</a:t>
            </a:fld>
            <a:endParaRPr lang="en-US"/>
          </a:p>
        </p:txBody>
      </p:sp>
    </p:spTree>
    <p:extLst>
      <p:ext uri="{BB962C8B-B14F-4D97-AF65-F5344CB8AC3E}">
        <p14:creationId xmlns:p14="http://schemas.microsoft.com/office/powerpoint/2010/main" val="2208982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15</a:t>
            </a:fld>
            <a:endParaRPr lang="en-US"/>
          </a:p>
        </p:txBody>
      </p:sp>
    </p:spTree>
    <p:extLst>
      <p:ext uri="{BB962C8B-B14F-4D97-AF65-F5344CB8AC3E}">
        <p14:creationId xmlns:p14="http://schemas.microsoft.com/office/powerpoint/2010/main" val="2685856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780656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17</a:t>
            </a:fld>
            <a:endParaRPr lang="en-US"/>
          </a:p>
        </p:txBody>
      </p:sp>
    </p:spTree>
    <p:extLst>
      <p:ext uri="{BB962C8B-B14F-4D97-AF65-F5344CB8AC3E}">
        <p14:creationId xmlns:p14="http://schemas.microsoft.com/office/powerpoint/2010/main" val="123333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3201F18-C7BD-4C07-B05C-F9BF48195D78}"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36702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19</a:t>
            </a:fld>
            <a:endParaRPr lang="en-US"/>
          </a:p>
        </p:txBody>
      </p:sp>
    </p:spTree>
    <p:extLst>
      <p:ext uri="{BB962C8B-B14F-4D97-AF65-F5344CB8AC3E}">
        <p14:creationId xmlns:p14="http://schemas.microsoft.com/office/powerpoint/2010/main" val="840426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4277094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805A5C-A1C8-4F96-867F-EDC5D95A2DFC}" type="slidenum">
              <a:rPr lang="en-US" smtClean="0"/>
              <a:t>20</a:t>
            </a:fld>
            <a:endParaRPr lang="en-US"/>
          </a:p>
        </p:txBody>
      </p:sp>
    </p:spTree>
    <p:extLst>
      <p:ext uri="{BB962C8B-B14F-4D97-AF65-F5344CB8AC3E}">
        <p14:creationId xmlns:p14="http://schemas.microsoft.com/office/powerpoint/2010/main" val="1540794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21</a:t>
            </a:fld>
            <a:endParaRPr lang="en-US"/>
          </a:p>
        </p:txBody>
      </p:sp>
    </p:spTree>
    <p:extLst>
      <p:ext uri="{BB962C8B-B14F-4D97-AF65-F5344CB8AC3E}">
        <p14:creationId xmlns:p14="http://schemas.microsoft.com/office/powerpoint/2010/main" val="186323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22</a:t>
            </a:fld>
            <a:endParaRPr lang="en-US"/>
          </a:p>
        </p:txBody>
      </p:sp>
    </p:spTree>
    <p:extLst>
      <p:ext uri="{BB962C8B-B14F-4D97-AF65-F5344CB8AC3E}">
        <p14:creationId xmlns:p14="http://schemas.microsoft.com/office/powerpoint/2010/main" val="3605268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23</a:t>
            </a:fld>
            <a:endParaRPr lang="en-US"/>
          </a:p>
        </p:txBody>
      </p:sp>
    </p:spTree>
    <p:extLst>
      <p:ext uri="{BB962C8B-B14F-4D97-AF65-F5344CB8AC3E}">
        <p14:creationId xmlns:p14="http://schemas.microsoft.com/office/powerpoint/2010/main" val="3092114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Q&amp;A</a:t>
            </a:r>
            <a:r>
              <a:rPr lang="en-US" dirty="0">
                <a:latin typeface="Segoe"/>
              </a:rPr>
              <a:t> </a:t>
            </a:r>
            <a:r>
              <a:rPr lang="en-US" dirty="0">
                <a:solidFill>
                  <a:srgbClr val="0000FF"/>
                </a:solidFill>
                <a:latin typeface="Segoe"/>
              </a:rPr>
              <a:t>(10 minutes </a:t>
            </a:r>
            <a:r>
              <a:rPr lang="en-US" dirty="0">
                <a:solidFill>
                  <a:srgbClr val="0000FF"/>
                </a:solidFill>
                <a:latin typeface="Arial" charset="0"/>
              </a:rPr>
              <a:t>–</a:t>
            </a:r>
            <a:r>
              <a:rPr lang="en-US" dirty="0">
                <a:solidFill>
                  <a:srgbClr val="0000FF"/>
                </a:solidFill>
                <a:latin typeface="Segoe"/>
              </a:rPr>
              <a:t> again duration may vary by session) </a:t>
            </a:r>
            <a:r>
              <a:rPr lang="en-US" dirty="0">
                <a:solidFill>
                  <a:srgbClr val="0000FF"/>
                </a:solidFill>
                <a:latin typeface="Arial" charset="0"/>
              </a:rPr>
              <a:t>–</a:t>
            </a:r>
            <a:r>
              <a:rPr lang="en-US" dirty="0">
                <a:solidFill>
                  <a:srgbClr val="0000FF"/>
                </a:solidFill>
                <a:latin typeface="Segoe"/>
              </a:rPr>
              <a:t> This is a critical component of the ILL Format</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Subject Matter Experts (preferably product group PM</a:t>
            </a:r>
            <a:r>
              <a:rPr lang="en-US" dirty="0">
                <a:latin typeface="Arial" charset="0"/>
              </a:rPr>
              <a:t>’</a:t>
            </a:r>
            <a:r>
              <a:rPr lang="en-US" dirty="0">
                <a:latin typeface="Segoe"/>
              </a:rPr>
              <a:t>s) on stage to answer questions</a:t>
            </a:r>
          </a:p>
          <a:p>
            <a:pPr eaLnBrk="1" hangingPunct="1">
              <a:spcBef>
                <a:spcPts val="500"/>
              </a:spcBef>
              <a:spcAft>
                <a:spcPts val="500"/>
              </a:spcAft>
              <a:buFont typeface="Symbol" pitchFamily="18" charset="2"/>
              <a:buChar char="·"/>
            </a:pPr>
            <a:r>
              <a:rPr lang="en-US" b="1" dirty="0">
                <a:latin typeface="Segoe"/>
              </a:rPr>
              <a:t> Note: It should be called out that Q&amp;A can take place while attendees are walking through labs. This will work to facilitate providing attendees with the maximum amount of time to complete the lab</a:t>
            </a:r>
          </a:p>
        </p:txBody>
      </p:sp>
      <p:sp>
        <p:nvSpPr>
          <p:cNvPr id="8" name="Date Placeholder 7"/>
          <p:cNvSpPr>
            <a:spLocks noGrp="1"/>
          </p:cNvSpPr>
          <p:nvPr>
            <p:ph type="dt" idx="10"/>
          </p:nvPr>
        </p:nvSpPr>
        <p:spPr/>
        <p:txBody>
          <a:bodyPr/>
          <a:lstStyle/>
          <a:p>
            <a:fld id="{32E9F5D7-683B-4B78-8F35-5FA506F407E3}" type="datetime1">
              <a:rPr lang="en-US" smtClean="0"/>
              <a:pPr/>
              <a:t>5/23/2017</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24</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21865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25</a:t>
            </a:fld>
            <a:endParaRPr lang="en-US"/>
          </a:p>
        </p:txBody>
      </p:sp>
    </p:spTree>
    <p:extLst>
      <p:ext uri="{BB962C8B-B14F-4D97-AF65-F5344CB8AC3E}">
        <p14:creationId xmlns:p14="http://schemas.microsoft.com/office/powerpoint/2010/main" val="2750192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26</a:t>
            </a:fld>
            <a:endParaRPr lang="en-US"/>
          </a:p>
        </p:txBody>
      </p:sp>
    </p:spTree>
    <p:extLst>
      <p:ext uri="{BB962C8B-B14F-4D97-AF65-F5344CB8AC3E}">
        <p14:creationId xmlns:p14="http://schemas.microsoft.com/office/powerpoint/2010/main" val="5208921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Jeff: Box representing cloud</a:t>
            </a:r>
          </a:p>
          <a:p>
            <a:pPr lvl="1"/>
            <a:r>
              <a:rPr lang="en-US" dirty="0"/>
              <a:t>Contains Cluster (can contain 1000s of nodes)</a:t>
            </a:r>
          </a:p>
          <a:p>
            <a:pPr lvl="2"/>
            <a:r>
              <a:rPr lang="en-US" dirty="0"/>
              <a:t>Contains Nodes (@ has name)</a:t>
            </a:r>
          </a:p>
          <a:p>
            <a:pPr lvl="3"/>
            <a:r>
              <a:rPr lang="en-US" dirty="0"/>
              <a:t>Endpoints</a:t>
            </a:r>
          </a:p>
          <a:p>
            <a:pPr lvl="4"/>
            <a:r>
              <a:rPr lang="en-US" dirty="0" err="1"/>
              <a:t>HttpGateWay</a:t>
            </a:r>
            <a:r>
              <a:rPr lang="en-US" dirty="0"/>
              <a:t> (19007), Cluster (</a:t>
            </a:r>
            <a:r>
              <a:rPr lang="en-US" dirty="0" err="1"/>
              <a:t>tcp</a:t>
            </a:r>
            <a:r>
              <a:rPr lang="en-US" dirty="0"/>
              <a:t>: 19000)?</a:t>
            </a:r>
          </a:p>
          <a:p>
            <a:pPr lvl="3"/>
            <a:r>
              <a:rPr lang="en-US" dirty="0"/>
              <a:t>Your “static” code/data/</a:t>
            </a:r>
            <a:r>
              <a:rPr lang="en-US" dirty="0" err="1"/>
              <a:t>config</a:t>
            </a:r>
            <a:endParaRPr lang="en-US" dirty="0"/>
          </a:p>
          <a:p>
            <a:pPr lvl="2"/>
            <a:r>
              <a:rPr lang="en-US" dirty="0"/>
              <a:t>Load Balancer</a:t>
            </a:r>
          </a:p>
          <a:p>
            <a:r>
              <a:rPr lang="en-US" dirty="0"/>
              <a:t>Animate: start w/DC box</a:t>
            </a:r>
          </a:p>
          <a:p>
            <a:pPr lvl="1"/>
            <a:r>
              <a:rPr lang="en-US" dirty="0"/>
              <a:t>Enter some nodes (names)</a:t>
            </a:r>
          </a:p>
          <a:p>
            <a:pPr lvl="1"/>
            <a:r>
              <a:rPr lang="en-US" dirty="0"/>
              <a:t>Install OS/SF</a:t>
            </a:r>
          </a:p>
          <a:p>
            <a:pPr lvl="1"/>
            <a:r>
              <a:rPr lang="en-US" dirty="0"/>
              <a:t>Establish endpoints to create cluster</a:t>
            </a:r>
          </a:p>
          <a:p>
            <a:pPr lvl="1"/>
            <a:r>
              <a:rPr lang="en-US" dirty="0"/>
              <a:t>You code/data/</a:t>
            </a:r>
            <a:r>
              <a:rPr lang="en-US" dirty="0" err="1"/>
              <a:t>config</a:t>
            </a:r>
            <a:endParaRPr lang="en-US" dirty="0"/>
          </a:p>
          <a:p>
            <a:pPr lvl="1"/>
            <a:r>
              <a:rPr lang="en-US" dirty="0"/>
              <a:t>Load Balancer</a:t>
            </a:r>
          </a:p>
          <a:p>
            <a:pPr lvl="1"/>
            <a:r>
              <a:rPr lang="en-US" dirty="0"/>
              <a:t>Client request </a:t>
            </a:r>
            <a:r>
              <a:rPr lang="en-US" dirty="0">
                <a:sym typeface="Wingdings" panose="05000000000000000000" pitchFamily="2" charset="2"/>
              </a:rPr>
              <a:t> LB  to a node</a:t>
            </a:r>
          </a:p>
          <a:p>
            <a:pPr lvl="1"/>
            <a:r>
              <a:rPr lang="en-US" dirty="0">
                <a:sym typeface="Wingdings" panose="05000000000000000000" pitchFamily="2" charset="2"/>
              </a:rPr>
              <a:t>---</a:t>
            </a:r>
          </a:p>
          <a:p>
            <a:r>
              <a:rPr lang="en-US" dirty="0"/>
              <a:t>&lt;?xml version="1.0" encoding="utf-8"?&gt;</a:t>
            </a:r>
          </a:p>
          <a:p>
            <a:r>
              <a:rPr lang="en-US" dirty="0"/>
              <a:t>&lt;!--</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The settings used within this </a:t>
            </a:r>
            <a:r>
              <a:rPr lang="en-US" dirty="0" err="1"/>
              <a:t>ClusterManifest</a:t>
            </a:r>
            <a:r>
              <a:rPr lang="en-US" dirty="0"/>
              <a:t> are expressly for use only</a:t>
            </a:r>
          </a:p>
          <a:p>
            <a:r>
              <a:rPr lang="en-US" dirty="0"/>
              <a:t>within a developer single-box environment.  Any use of these settings outside</a:t>
            </a:r>
          </a:p>
          <a:p>
            <a:r>
              <a:rPr lang="en-US" dirty="0"/>
              <a:t>of that environment are highly likely to produce incorrect, and </a:t>
            </a:r>
            <a:r>
              <a:rPr lang="en-US" dirty="0" err="1"/>
              <a:t>misperforming</a:t>
            </a:r>
            <a:endParaRPr lang="en-US" dirty="0"/>
          </a:p>
          <a:p>
            <a:r>
              <a:rPr lang="en-US" dirty="0"/>
              <a:t>systems.</a:t>
            </a:r>
          </a:p>
          <a:p>
            <a:endParaRPr lang="en-US" dirty="0"/>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r>
              <a:rPr lang="en-US" dirty="0"/>
              <a:t>WARNING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r>
              <a:rPr lang="en-US" dirty="0" err="1"/>
              <a:t>WARNING</a:t>
            </a:r>
            <a:r>
              <a:rPr lang="en-US" dirty="0"/>
              <a:t> </a:t>
            </a:r>
          </a:p>
          <a:p>
            <a:endParaRPr lang="en-US" dirty="0"/>
          </a:p>
          <a:p>
            <a:r>
              <a:rPr lang="en-US" dirty="0"/>
              <a:t>--&gt;</a:t>
            </a:r>
          </a:p>
          <a:p>
            <a:r>
              <a:rPr lang="en-US" dirty="0"/>
              <a:t>&lt;</a:t>
            </a:r>
            <a:r>
              <a:rPr lang="en-US" dirty="0" err="1"/>
              <a:t>ClusterManifest</a:t>
            </a:r>
            <a:endParaRPr lang="en-US" dirty="0"/>
          </a:p>
          <a:p>
            <a:r>
              <a:rPr lang="en-US" dirty="0"/>
              <a:t>    </a:t>
            </a:r>
            <a:r>
              <a:rPr lang="en-US" dirty="0" err="1"/>
              <a:t>xmlns:xsd</a:t>
            </a:r>
            <a:r>
              <a:rPr lang="en-US" dirty="0"/>
              <a:t>="http://www.w3.org/2001/XMLSchema"</a:t>
            </a:r>
          </a:p>
          <a:p>
            <a:r>
              <a:rPr lang="en-US" dirty="0"/>
              <a:t>    </a:t>
            </a:r>
            <a:r>
              <a:rPr lang="en-US" dirty="0" err="1"/>
              <a:t>xmlns:xsi</a:t>
            </a:r>
            <a:r>
              <a:rPr lang="en-US" dirty="0"/>
              <a:t>="http://www.w3.org/2001/XMLSchema-instance"</a:t>
            </a:r>
          </a:p>
          <a:p>
            <a:r>
              <a:rPr lang="en-US" dirty="0"/>
              <a:t>    </a:t>
            </a:r>
            <a:r>
              <a:rPr lang="en-US" dirty="0" err="1"/>
              <a:t>xmlns</a:t>
            </a:r>
            <a:r>
              <a:rPr lang="en-US" dirty="0"/>
              <a:t>="http://schemas.microsoft.com/2011/01/fabric"</a:t>
            </a:r>
          </a:p>
          <a:p>
            <a:r>
              <a:rPr lang="en-US" dirty="0"/>
              <a:t>    Name="</a:t>
            </a:r>
            <a:r>
              <a:rPr lang="en-US" dirty="0" err="1"/>
              <a:t>ComputerName</a:t>
            </a:r>
            <a:r>
              <a:rPr lang="en-US" dirty="0"/>
              <a:t>-Local-Cluster"</a:t>
            </a:r>
          </a:p>
          <a:p>
            <a:r>
              <a:rPr lang="en-US" dirty="0"/>
              <a:t>    Version="1.0"&gt;</a:t>
            </a:r>
          </a:p>
          <a:p>
            <a:r>
              <a:rPr lang="en-US" dirty="0"/>
              <a:t>    &lt;</a:t>
            </a:r>
            <a:r>
              <a:rPr lang="en-US" dirty="0" err="1"/>
              <a:t>NodeTypes</a:t>
            </a:r>
            <a:r>
              <a:rPr lang="en-US" dirty="0"/>
              <a:t>&gt;</a:t>
            </a:r>
          </a:p>
          <a:p>
            <a:r>
              <a:rPr lang="en-US" dirty="0"/>
              <a:t>        &lt;</a:t>
            </a:r>
            <a:r>
              <a:rPr lang="en-US" dirty="0" err="1"/>
              <a:t>NodeType</a:t>
            </a:r>
            <a:r>
              <a:rPr lang="en-US" dirty="0"/>
              <a:t> Name="NodeType1"&gt;</a:t>
            </a:r>
          </a:p>
          <a:p>
            <a:r>
              <a:rPr lang="en-US" dirty="0"/>
              <a:t>            &lt;Endpoints&gt;</a:t>
            </a:r>
          </a:p>
          <a:p>
            <a:r>
              <a:rPr lang="en-US" dirty="0"/>
              <a:t>                &lt;</a:t>
            </a:r>
            <a:r>
              <a:rPr lang="en-US" dirty="0" err="1"/>
              <a:t>ClientConnectionEndpoint</a:t>
            </a:r>
            <a:r>
              <a:rPr lang="en-US" dirty="0"/>
              <a:t> Port="19000" /&gt;</a:t>
            </a:r>
          </a:p>
          <a:p>
            <a:r>
              <a:rPr lang="en-US" dirty="0"/>
              <a:t>                &lt;</a:t>
            </a:r>
            <a:r>
              <a:rPr lang="en-US" dirty="0" err="1"/>
              <a:t>LeaseDriverEndpoint</a:t>
            </a:r>
            <a:r>
              <a:rPr lang="en-US" dirty="0"/>
              <a:t> Port="19001" /&gt;</a:t>
            </a:r>
          </a:p>
          <a:p>
            <a:r>
              <a:rPr lang="en-US" dirty="0"/>
              <a:t>                &lt;</a:t>
            </a:r>
            <a:r>
              <a:rPr lang="en-US" dirty="0" err="1"/>
              <a:t>ClusterConnectionEndpoint</a:t>
            </a:r>
            <a:r>
              <a:rPr lang="en-US" dirty="0"/>
              <a:t> Port="19002" /&gt;</a:t>
            </a:r>
          </a:p>
          <a:p>
            <a:r>
              <a:rPr lang="en-US" dirty="0"/>
              <a:t>                &lt;</a:t>
            </a:r>
            <a:r>
              <a:rPr lang="en-US" dirty="0" err="1"/>
              <a:t>HttpGatewayEndpoint</a:t>
            </a:r>
            <a:r>
              <a:rPr lang="en-US" dirty="0"/>
              <a:t> Port="19007" Protocol="http" /&gt;</a:t>
            </a:r>
          </a:p>
          <a:p>
            <a:r>
              <a:rPr lang="en-US" dirty="0"/>
              <a:t>                &lt;</a:t>
            </a:r>
            <a:r>
              <a:rPr lang="en-US" dirty="0" err="1"/>
              <a:t>ServiceConnectionEndpoint</a:t>
            </a:r>
            <a:r>
              <a:rPr lang="en-US" dirty="0"/>
              <a:t> Port="19006" /&gt;</a:t>
            </a:r>
          </a:p>
          <a:p>
            <a:r>
              <a:rPr lang="en-US" dirty="0"/>
              <a:t>                &lt;</a:t>
            </a:r>
            <a:r>
              <a:rPr lang="en-US" dirty="0" err="1"/>
              <a:t>ApplicationEndpoints</a:t>
            </a:r>
            <a:r>
              <a:rPr lang="en-US" dirty="0"/>
              <a:t> </a:t>
            </a:r>
            <a:r>
              <a:rPr lang="en-US" dirty="0" err="1"/>
              <a:t>StartPort</a:t>
            </a:r>
            <a:r>
              <a:rPr lang="en-US" dirty="0"/>
              <a:t>="30001" </a:t>
            </a:r>
            <a:r>
              <a:rPr lang="en-US" dirty="0" err="1"/>
              <a:t>EndPort</a:t>
            </a:r>
            <a:r>
              <a:rPr lang="en-US" dirty="0"/>
              <a:t>="31000"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Name="NodeType2"&gt;</a:t>
            </a:r>
          </a:p>
          <a:p>
            <a:r>
              <a:rPr lang="en-US" dirty="0"/>
              <a:t>            &lt;Endpoints&gt;</a:t>
            </a:r>
          </a:p>
          <a:p>
            <a:r>
              <a:rPr lang="en-US" dirty="0"/>
              <a:t>                &lt;</a:t>
            </a:r>
            <a:r>
              <a:rPr lang="en-US" dirty="0" err="1"/>
              <a:t>ClientConnectionEndpoint</a:t>
            </a:r>
            <a:r>
              <a:rPr lang="en-US" dirty="0"/>
              <a:t> Port="19010" /&gt;</a:t>
            </a:r>
          </a:p>
          <a:p>
            <a:r>
              <a:rPr lang="en-US" dirty="0"/>
              <a:t>                &lt;</a:t>
            </a:r>
            <a:r>
              <a:rPr lang="en-US" dirty="0" err="1"/>
              <a:t>LeaseDriverEndpoint</a:t>
            </a:r>
            <a:r>
              <a:rPr lang="en-US" dirty="0"/>
              <a:t> Port="19011" /&gt;</a:t>
            </a:r>
          </a:p>
          <a:p>
            <a:r>
              <a:rPr lang="en-US" dirty="0"/>
              <a:t>                &lt;</a:t>
            </a:r>
            <a:r>
              <a:rPr lang="en-US" dirty="0" err="1"/>
              <a:t>ClusterConnectionEndpoint</a:t>
            </a:r>
            <a:r>
              <a:rPr lang="en-US" dirty="0"/>
              <a:t> Port="19012" /&gt;</a:t>
            </a:r>
          </a:p>
          <a:p>
            <a:r>
              <a:rPr lang="en-US" dirty="0"/>
              <a:t>                &lt;</a:t>
            </a:r>
            <a:r>
              <a:rPr lang="en-US" dirty="0" err="1"/>
              <a:t>HttpGatewayEndpoint</a:t>
            </a:r>
            <a:r>
              <a:rPr lang="en-US" dirty="0"/>
              <a:t> Port="19017" Protocol="http" /&gt;</a:t>
            </a:r>
          </a:p>
          <a:p>
            <a:r>
              <a:rPr lang="en-US" dirty="0"/>
              <a:t>                &lt;</a:t>
            </a:r>
            <a:r>
              <a:rPr lang="en-US" dirty="0" err="1"/>
              <a:t>ServiceConnectionEndpoint</a:t>
            </a:r>
            <a:r>
              <a:rPr lang="en-US" dirty="0"/>
              <a:t> Port="19016" /&gt;</a:t>
            </a:r>
          </a:p>
          <a:p>
            <a:r>
              <a:rPr lang="en-US" dirty="0"/>
              <a:t>                &lt;</a:t>
            </a:r>
            <a:r>
              <a:rPr lang="en-US" dirty="0" err="1"/>
              <a:t>ApplicationEndpoints</a:t>
            </a:r>
            <a:r>
              <a:rPr lang="en-US" dirty="0"/>
              <a:t> </a:t>
            </a:r>
            <a:r>
              <a:rPr lang="en-US" dirty="0" err="1"/>
              <a:t>StartPort</a:t>
            </a:r>
            <a:r>
              <a:rPr lang="en-US" dirty="0"/>
              <a:t>="31001" </a:t>
            </a:r>
            <a:r>
              <a:rPr lang="en-US" dirty="0" err="1"/>
              <a:t>EndPort</a:t>
            </a:r>
            <a:r>
              <a:rPr lang="en-US" dirty="0"/>
              <a:t>="32000"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Name="NodeType3"&gt;</a:t>
            </a:r>
          </a:p>
          <a:p>
            <a:r>
              <a:rPr lang="en-US" dirty="0"/>
              <a:t>            &lt;Endpoints&gt;</a:t>
            </a:r>
          </a:p>
          <a:p>
            <a:r>
              <a:rPr lang="en-US" dirty="0"/>
              <a:t>                &lt;</a:t>
            </a:r>
            <a:r>
              <a:rPr lang="en-US" dirty="0" err="1"/>
              <a:t>ClientConnectionEndpoint</a:t>
            </a:r>
            <a:r>
              <a:rPr lang="en-US" dirty="0"/>
              <a:t> Port="19020" /&gt;</a:t>
            </a:r>
          </a:p>
          <a:p>
            <a:r>
              <a:rPr lang="en-US" dirty="0"/>
              <a:t>                &lt;</a:t>
            </a:r>
            <a:r>
              <a:rPr lang="en-US" dirty="0" err="1"/>
              <a:t>LeaseDriverEndpoint</a:t>
            </a:r>
            <a:r>
              <a:rPr lang="en-US" dirty="0"/>
              <a:t> Port="19021" /&gt;</a:t>
            </a:r>
          </a:p>
          <a:p>
            <a:r>
              <a:rPr lang="en-US" dirty="0"/>
              <a:t>                &lt;</a:t>
            </a:r>
            <a:r>
              <a:rPr lang="en-US" dirty="0" err="1"/>
              <a:t>ClusterConnectionEndpoint</a:t>
            </a:r>
            <a:r>
              <a:rPr lang="en-US" dirty="0"/>
              <a:t> Port="19022" /&gt;</a:t>
            </a:r>
          </a:p>
          <a:p>
            <a:r>
              <a:rPr lang="en-US" dirty="0"/>
              <a:t>                &lt;</a:t>
            </a:r>
            <a:r>
              <a:rPr lang="en-US" dirty="0" err="1"/>
              <a:t>HttpGatewayEndpoint</a:t>
            </a:r>
            <a:r>
              <a:rPr lang="en-US" dirty="0"/>
              <a:t> Port="19027" Protocol="http" /&gt;</a:t>
            </a:r>
          </a:p>
          <a:p>
            <a:r>
              <a:rPr lang="en-US" dirty="0"/>
              <a:t>                &lt;</a:t>
            </a:r>
            <a:r>
              <a:rPr lang="en-US" dirty="0" err="1"/>
              <a:t>ServiceConnectionEndpoint</a:t>
            </a:r>
            <a:r>
              <a:rPr lang="en-US" dirty="0"/>
              <a:t> Port="19026" /&gt;</a:t>
            </a:r>
          </a:p>
          <a:p>
            <a:r>
              <a:rPr lang="en-US" dirty="0"/>
              <a:t>                &lt;</a:t>
            </a:r>
            <a:r>
              <a:rPr lang="en-US" dirty="0" err="1"/>
              <a:t>ApplicationEndpoints</a:t>
            </a:r>
            <a:r>
              <a:rPr lang="en-US" dirty="0"/>
              <a:t> </a:t>
            </a:r>
            <a:r>
              <a:rPr lang="en-US" dirty="0" err="1"/>
              <a:t>StartPort</a:t>
            </a:r>
            <a:r>
              <a:rPr lang="en-US" dirty="0"/>
              <a:t>="32001" </a:t>
            </a:r>
            <a:r>
              <a:rPr lang="en-US" dirty="0" err="1"/>
              <a:t>EndPort</a:t>
            </a:r>
            <a:r>
              <a:rPr lang="en-US" dirty="0"/>
              <a:t>="33000"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Name="NodeType4"&gt;</a:t>
            </a:r>
          </a:p>
          <a:p>
            <a:r>
              <a:rPr lang="en-US" dirty="0"/>
              <a:t>            &lt;Endpoints&gt;</a:t>
            </a:r>
          </a:p>
          <a:p>
            <a:r>
              <a:rPr lang="en-US" dirty="0"/>
              <a:t>                &lt;</a:t>
            </a:r>
            <a:r>
              <a:rPr lang="en-US" dirty="0" err="1"/>
              <a:t>ClientConnectionEndpoint</a:t>
            </a:r>
            <a:r>
              <a:rPr lang="en-US" dirty="0"/>
              <a:t> Port="19030" /&gt;</a:t>
            </a:r>
          </a:p>
          <a:p>
            <a:r>
              <a:rPr lang="en-US" dirty="0"/>
              <a:t>                &lt;</a:t>
            </a:r>
            <a:r>
              <a:rPr lang="en-US" dirty="0" err="1"/>
              <a:t>LeaseDriverEndpoint</a:t>
            </a:r>
            <a:r>
              <a:rPr lang="en-US" dirty="0"/>
              <a:t> Port="19031" /&gt;</a:t>
            </a:r>
          </a:p>
          <a:p>
            <a:r>
              <a:rPr lang="en-US" dirty="0"/>
              <a:t>                &lt;</a:t>
            </a:r>
            <a:r>
              <a:rPr lang="en-US" dirty="0" err="1"/>
              <a:t>ClusterConnectionEndpoint</a:t>
            </a:r>
            <a:r>
              <a:rPr lang="en-US" dirty="0"/>
              <a:t> Port="19032" /&gt;</a:t>
            </a:r>
          </a:p>
          <a:p>
            <a:r>
              <a:rPr lang="en-US" dirty="0"/>
              <a:t>                &lt;</a:t>
            </a:r>
            <a:r>
              <a:rPr lang="en-US" dirty="0" err="1"/>
              <a:t>HttpGatewayEndpoint</a:t>
            </a:r>
            <a:r>
              <a:rPr lang="en-US" dirty="0"/>
              <a:t> Port="19037" Protocol="http" /&gt;</a:t>
            </a:r>
          </a:p>
          <a:p>
            <a:r>
              <a:rPr lang="en-US" dirty="0"/>
              <a:t>                &lt;</a:t>
            </a:r>
            <a:r>
              <a:rPr lang="en-US" dirty="0" err="1"/>
              <a:t>ServiceConnectionEndpoint</a:t>
            </a:r>
            <a:r>
              <a:rPr lang="en-US" dirty="0"/>
              <a:t> Port="19036" /&gt;</a:t>
            </a:r>
          </a:p>
          <a:p>
            <a:r>
              <a:rPr lang="en-US" dirty="0"/>
              <a:t>                &lt;</a:t>
            </a:r>
            <a:r>
              <a:rPr lang="en-US" dirty="0" err="1"/>
              <a:t>ApplicationEndpoints</a:t>
            </a:r>
            <a:r>
              <a:rPr lang="en-US" dirty="0"/>
              <a:t> </a:t>
            </a:r>
            <a:r>
              <a:rPr lang="en-US" dirty="0" err="1"/>
              <a:t>StartPort</a:t>
            </a:r>
            <a:r>
              <a:rPr lang="en-US" dirty="0"/>
              <a:t>="33001" </a:t>
            </a:r>
            <a:r>
              <a:rPr lang="en-US" dirty="0" err="1"/>
              <a:t>EndPort</a:t>
            </a:r>
            <a:r>
              <a:rPr lang="en-US" dirty="0"/>
              <a:t>="34000" /&gt;</a:t>
            </a:r>
          </a:p>
          <a:p>
            <a:r>
              <a:rPr lang="en-US" dirty="0"/>
              <a:t>            &lt;/Endpoints&gt;</a:t>
            </a:r>
          </a:p>
          <a:p>
            <a:r>
              <a:rPr lang="en-US" dirty="0"/>
              <a:t>        &lt;/</a:t>
            </a:r>
            <a:r>
              <a:rPr lang="en-US" dirty="0" err="1"/>
              <a:t>NodeType</a:t>
            </a:r>
            <a:r>
              <a:rPr lang="en-US" dirty="0"/>
              <a:t>&gt;</a:t>
            </a:r>
          </a:p>
          <a:p>
            <a:r>
              <a:rPr lang="en-US" dirty="0"/>
              <a:t>        &lt;</a:t>
            </a:r>
            <a:r>
              <a:rPr lang="en-US" dirty="0" err="1"/>
              <a:t>NodeType</a:t>
            </a:r>
            <a:r>
              <a:rPr lang="en-US" dirty="0"/>
              <a:t> Name="NodeType5"&gt;</a:t>
            </a:r>
          </a:p>
          <a:p>
            <a:r>
              <a:rPr lang="en-US" dirty="0"/>
              <a:t>            &lt;Endpoints&gt;</a:t>
            </a:r>
          </a:p>
          <a:p>
            <a:r>
              <a:rPr lang="en-US" dirty="0"/>
              <a:t>                &lt;</a:t>
            </a:r>
            <a:r>
              <a:rPr lang="en-US" dirty="0" err="1"/>
              <a:t>ClientConnectionEndpoint</a:t>
            </a:r>
            <a:r>
              <a:rPr lang="en-US" dirty="0"/>
              <a:t> Port="19040" /&gt;</a:t>
            </a:r>
          </a:p>
          <a:p>
            <a:r>
              <a:rPr lang="en-US" dirty="0"/>
              <a:t>                &lt;</a:t>
            </a:r>
            <a:r>
              <a:rPr lang="en-US" dirty="0" err="1"/>
              <a:t>LeaseDriverEndpoint</a:t>
            </a:r>
            <a:r>
              <a:rPr lang="en-US" dirty="0"/>
              <a:t> Port="19041" /&gt;</a:t>
            </a:r>
          </a:p>
          <a:p>
            <a:r>
              <a:rPr lang="en-US" dirty="0"/>
              <a:t>                &lt;</a:t>
            </a:r>
            <a:r>
              <a:rPr lang="en-US" dirty="0" err="1"/>
              <a:t>ClusterConnectionEndpoint</a:t>
            </a:r>
            <a:r>
              <a:rPr lang="en-US" dirty="0"/>
              <a:t> Port="19042" /&gt;</a:t>
            </a:r>
          </a:p>
          <a:p>
            <a:r>
              <a:rPr lang="en-US" dirty="0"/>
              <a:t>                &lt;</a:t>
            </a:r>
            <a:r>
              <a:rPr lang="en-US" dirty="0" err="1"/>
              <a:t>HttpGatewayEndpoint</a:t>
            </a:r>
            <a:r>
              <a:rPr lang="en-US" dirty="0"/>
              <a:t> Port="19047" Protocol="http" /&gt;</a:t>
            </a:r>
          </a:p>
          <a:p>
            <a:r>
              <a:rPr lang="en-US" dirty="0"/>
              <a:t>                &lt;</a:t>
            </a:r>
            <a:r>
              <a:rPr lang="en-US" dirty="0" err="1"/>
              <a:t>ServiceConnectionEndpoint</a:t>
            </a:r>
            <a:r>
              <a:rPr lang="en-US" dirty="0"/>
              <a:t> Port="19046" /&gt;</a:t>
            </a:r>
          </a:p>
          <a:p>
            <a:r>
              <a:rPr lang="en-US" dirty="0"/>
              <a:t>                &lt;</a:t>
            </a:r>
            <a:r>
              <a:rPr lang="en-US" dirty="0" err="1"/>
              <a:t>ApplicationEndpoints</a:t>
            </a:r>
            <a:r>
              <a:rPr lang="en-US" dirty="0"/>
              <a:t> </a:t>
            </a:r>
            <a:r>
              <a:rPr lang="en-US" dirty="0" err="1"/>
              <a:t>StartPort</a:t>
            </a:r>
            <a:r>
              <a:rPr lang="en-US" dirty="0"/>
              <a:t>="34001" </a:t>
            </a:r>
            <a:r>
              <a:rPr lang="en-US" dirty="0" err="1"/>
              <a:t>EndPort</a:t>
            </a:r>
            <a:r>
              <a:rPr lang="en-US" dirty="0"/>
              <a:t>="35000" /&gt;</a:t>
            </a:r>
          </a:p>
          <a:p>
            <a:r>
              <a:rPr lang="en-US" dirty="0"/>
              <a:t>            &lt;/Endpoints&gt;</a:t>
            </a:r>
          </a:p>
          <a:p>
            <a:r>
              <a:rPr lang="en-US" dirty="0"/>
              <a:t>        &lt;/</a:t>
            </a:r>
            <a:r>
              <a:rPr lang="en-US" dirty="0" err="1"/>
              <a:t>NodeType</a:t>
            </a:r>
            <a:r>
              <a:rPr lang="en-US" dirty="0"/>
              <a:t>&gt;</a:t>
            </a:r>
          </a:p>
          <a:p>
            <a:r>
              <a:rPr lang="en-US" dirty="0"/>
              <a:t>    &lt;/</a:t>
            </a:r>
            <a:r>
              <a:rPr lang="en-US" dirty="0" err="1"/>
              <a:t>NodeTypes</a:t>
            </a:r>
            <a:r>
              <a:rPr lang="en-US" dirty="0"/>
              <a:t>&gt;</a:t>
            </a:r>
          </a:p>
          <a:p>
            <a:r>
              <a:rPr lang="en-US" dirty="0"/>
              <a:t>    &lt;Infrastructure&gt;</a:t>
            </a:r>
          </a:p>
          <a:p>
            <a:r>
              <a:rPr lang="en-US" dirty="0"/>
              <a:t>        &lt;</a:t>
            </a:r>
            <a:r>
              <a:rPr lang="en-US" dirty="0" err="1"/>
              <a:t>WindowsServer</a:t>
            </a:r>
            <a:r>
              <a:rPr lang="en-US" dirty="0"/>
              <a:t> </a:t>
            </a:r>
            <a:r>
              <a:rPr lang="en-US" dirty="0" err="1"/>
              <a:t>IsScaleMin</a:t>
            </a:r>
            <a:r>
              <a:rPr lang="en-US" dirty="0"/>
              <a:t>="true"&gt;</a:t>
            </a:r>
          </a:p>
          <a:p>
            <a:r>
              <a:rPr lang="en-US" dirty="0"/>
              <a:t>            &lt;</a:t>
            </a:r>
            <a:r>
              <a:rPr lang="en-US" dirty="0" err="1"/>
              <a:t>NodeList</a:t>
            </a:r>
            <a:r>
              <a:rPr lang="en-US" dirty="0"/>
              <a:t>&gt;</a:t>
            </a:r>
          </a:p>
          <a:p>
            <a:r>
              <a:rPr lang="en-US" dirty="0"/>
              <a:t>                &lt;Node </a:t>
            </a:r>
            <a:r>
              <a:rPr lang="en-US" dirty="0" err="1"/>
              <a:t>NodeName</a:t>
            </a:r>
            <a:r>
              <a:rPr lang="en-US" dirty="0"/>
              <a:t>="Node.1" </a:t>
            </a:r>
            <a:r>
              <a:rPr lang="en-US" dirty="0" err="1"/>
              <a:t>IPAddressOrFQDN</a:t>
            </a:r>
            <a:r>
              <a:rPr lang="en-US" dirty="0"/>
              <a:t>="localhost" </a:t>
            </a:r>
            <a:r>
              <a:rPr lang="en-US" dirty="0" err="1"/>
              <a:t>IsSeedNode</a:t>
            </a:r>
            <a:r>
              <a:rPr lang="en-US" dirty="0"/>
              <a:t>="true"  </a:t>
            </a:r>
            <a:r>
              <a:rPr lang="en-US" dirty="0" err="1"/>
              <a:t>NodeTypeRef</a:t>
            </a:r>
            <a:r>
              <a:rPr lang="en-US" dirty="0"/>
              <a:t>="NodeType1" </a:t>
            </a:r>
            <a:r>
              <a:rPr lang="en-US" dirty="0" err="1"/>
              <a:t>FaultDomain</a:t>
            </a:r>
            <a:r>
              <a:rPr lang="en-US" dirty="0"/>
              <a:t>="</a:t>
            </a:r>
            <a:r>
              <a:rPr lang="en-US" dirty="0" err="1"/>
              <a:t>fd</a:t>
            </a:r>
            <a:r>
              <a:rPr lang="en-US" dirty="0"/>
              <a:t>:/FD01" </a:t>
            </a:r>
            <a:r>
              <a:rPr lang="en-US" dirty="0" err="1"/>
              <a:t>UpgradeDomain</a:t>
            </a:r>
            <a:r>
              <a:rPr lang="en-US" dirty="0"/>
              <a:t>="UD1" /&gt;</a:t>
            </a:r>
          </a:p>
          <a:p>
            <a:r>
              <a:rPr lang="en-US" dirty="0"/>
              <a:t>                &lt;Node </a:t>
            </a:r>
            <a:r>
              <a:rPr lang="en-US" dirty="0" err="1"/>
              <a:t>NodeName</a:t>
            </a:r>
            <a:r>
              <a:rPr lang="en-US" dirty="0"/>
              <a:t>="Node.2" </a:t>
            </a:r>
            <a:r>
              <a:rPr lang="en-US" dirty="0" err="1"/>
              <a:t>IPAddressOrFQDN</a:t>
            </a:r>
            <a:r>
              <a:rPr lang="en-US" dirty="0"/>
              <a:t>="localhost" </a:t>
            </a:r>
            <a:r>
              <a:rPr lang="en-US" dirty="0" err="1"/>
              <a:t>IsSeedNode</a:t>
            </a:r>
            <a:r>
              <a:rPr lang="en-US" dirty="0"/>
              <a:t>="true"  </a:t>
            </a:r>
            <a:r>
              <a:rPr lang="en-US" dirty="0" err="1"/>
              <a:t>NodeTypeRef</a:t>
            </a:r>
            <a:r>
              <a:rPr lang="en-US" dirty="0"/>
              <a:t>="NodeType2" </a:t>
            </a:r>
            <a:r>
              <a:rPr lang="en-US" dirty="0" err="1"/>
              <a:t>FaultDomain</a:t>
            </a:r>
            <a:r>
              <a:rPr lang="en-US" dirty="0"/>
              <a:t>="</a:t>
            </a:r>
            <a:r>
              <a:rPr lang="en-US" dirty="0" err="1"/>
              <a:t>fd</a:t>
            </a:r>
            <a:r>
              <a:rPr lang="en-US" dirty="0"/>
              <a:t>:/FD02" </a:t>
            </a:r>
            <a:r>
              <a:rPr lang="en-US" dirty="0" err="1"/>
              <a:t>UpgradeDomain</a:t>
            </a:r>
            <a:r>
              <a:rPr lang="en-US" dirty="0"/>
              <a:t>="UD2" /&gt;</a:t>
            </a:r>
          </a:p>
          <a:p>
            <a:r>
              <a:rPr lang="en-US" dirty="0"/>
              <a:t>                &lt;Node </a:t>
            </a:r>
            <a:r>
              <a:rPr lang="en-US" dirty="0" err="1"/>
              <a:t>NodeName</a:t>
            </a:r>
            <a:r>
              <a:rPr lang="en-US" dirty="0"/>
              <a:t>="Node.3" </a:t>
            </a:r>
            <a:r>
              <a:rPr lang="en-US" dirty="0" err="1"/>
              <a:t>IPAddressOrFQDN</a:t>
            </a:r>
            <a:r>
              <a:rPr lang="en-US" dirty="0"/>
              <a:t>="localhost" </a:t>
            </a:r>
            <a:r>
              <a:rPr lang="en-US" dirty="0" err="1"/>
              <a:t>IsSeedNode</a:t>
            </a:r>
            <a:r>
              <a:rPr lang="en-US" dirty="0"/>
              <a:t>="true"  </a:t>
            </a:r>
            <a:r>
              <a:rPr lang="en-US" dirty="0" err="1"/>
              <a:t>NodeTypeRef</a:t>
            </a:r>
            <a:r>
              <a:rPr lang="en-US" dirty="0"/>
              <a:t>="NodeType3" </a:t>
            </a:r>
            <a:r>
              <a:rPr lang="en-US" dirty="0" err="1"/>
              <a:t>FaultDomain</a:t>
            </a:r>
            <a:r>
              <a:rPr lang="en-US" dirty="0"/>
              <a:t>="</a:t>
            </a:r>
            <a:r>
              <a:rPr lang="en-US" dirty="0" err="1"/>
              <a:t>fd</a:t>
            </a:r>
            <a:r>
              <a:rPr lang="en-US" dirty="0"/>
              <a:t>:/FD03" </a:t>
            </a:r>
            <a:r>
              <a:rPr lang="en-US" dirty="0" err="1"/>
              <a:t>UpgradeDomain</a:t>
            </a:r>
            <a:r>
              <a:rPr lang="en-US" dirty="0"/>
              <a:t>="UD3" /&gt;</a:t>
            </a:r>
          </a:p>
          <a:p>
            <a:r>
              <a:rPr lang="en-US" dirty="0"/>
              <a:t>                &lt;Node </a:t>
            </a:r>
            <a:r>
              <a:rPr lang="en-US" dirty="0" err="1"/>
              <a:t>NodeName</a:t>
            </a:r>
            <a:r>
              <a:rPr lang="en-US" dirty="0"/>
              <a:t>="Node.4" </a:t>
            </a:r>
            <a:r>
              <a:rPr lang="en-US" dirty="0" err="1"/>
              <a:t>IPAddressOrFQDN</a:t>
            </a:r>
            <a:r>
              <a:rPr lang="en-US" dirty="0"/>
              <a:t>="localhost" </a:t>
            </a:r>
            <a:r>
              <a:rPr lang="en-US" dirty="0" err="1"/>
              <a:t>IsSeedNode</a:t>
            </a:r>
            <a:r>
              <a:rPr lang="en-US" dirty="0"/>
              <a:t>="false" </a:t>
            </a:r>
            <a:r>
              <a:rPr lang="en-US" dirty="0" err="1"/>
              <a:t>NodeTypeRef</a:t>
            </a:r>
            <a:r>
              <a:rPr lang="en-US" dirty="0"/>
              <a:t>="NodeType4" </a:t>
            </a:r>
            <a:r>
              <a:rPr lang="en-US" dirty="0" err="1"/>
              <a:t>FaultDomain</a:t>
            </a:r>
            <a:r>
              <a:rPr lang="en-US" dirty="0"/>
              <a:t>="</a:t>
            </a:r>
            <a:r>
              <a:rPr lang="en-US" dirty="0" err="1"/>
              <a:t>fd</a:t>
            </a:r>
            <a:r>
              <a:rPr lang="en-US" dirty="0"/>
              <a:t>:/FD04" </a:t>
            </a:r>
            <a:r>
              <a:rPr lang="en-US" dirty="0" err="1"/>
              <a:t>UpgradeDomain</a:t>
            </a:r>
            <a:r>
              <a:rPr lang="en-US" dirty="0"/>
              <a:t>="UD1" /&gt;</a:t>
            </a:r>
          </a:p>
          <a:p>
            <a:r>
              <a:rPr lang="en-US" dirty="0"/>
              <a:t>                &lt;Node </a:t>
            </a:r>
            <a:r>
              <a:rPr lang="en-US" dirty="0" err="1"/>
              <a:t>NodeName</a:t>
            </a:r>
            <a:r>
              <a:rPr lang="en-US" dirty="0"/>
              <a:t>="Node.5" </a:t>
            </a:r>
            <a:r>
              <a:rPr lang="en-US" dirty="0" err="1"/>
              <a:t>IPAddressOrFQDN</a:t>
            </a:r>
            <a:r>
              <a:rPr lang="en-US" dirty="0"/>
              <a:t>="localhost" </a:t>
            </a:r>
            <a:r>
              <a:rPr lang="en-US" dirty="0" err="1"/>
              <a:t>IsSeedNode</a:t>
            </a:r>
            <a:r>
              <a:rPr lang="en-US" dirty="0"/>
              <a:t>="false" </a:t>
            </a:r>
            <a:r>
              <a:rPr lang="en-US" dirty="0" err="1"/>
              <a:t>NodeTypeRef</a:t>
            </a:r>
            <a:r>
              <a:rPr lang="en-US" dirty="0"/>
              <a:t>="NodeType5" </a:t>
            </a:r>
            <a:r>
              <a:rPr lang="en-US" dirty="0" err="1"/>
              <a:t>FaultDomain</a:t>
            </a:r>
            <a:r>
              <a:rPr lang="en-US" dirty="0"/>
              <a:t>="</a:t>
            </a:r>
            <a:r>
              <a:rPr lang="en-US" dirty="0" err="1"/>
              <a:t>fd</a:t>
            </a:r>
            <a:r>
              <a:rPr lang="en-US" dirty="0"/>
              <a:t>:/FD05" </a:t>
            </a:r>
            <a:r>
              <a:rPr lang="en-US" dirty="0" err="1"/>
              <a:t>UpgradeDomain</a:t>
            </a:r>
            <a:r>
              <a:rPr lang="en-US" dirty="0"/>
              <a:t>="UD2" /&gt;</a:t>
            </a:r>
          </a:p>
          <a:p>
            <a:r>
              <a:rPr lang="en-US" dirty="0"/>
              <a:t>            &lt;/</a:t>
            </a:r>
            <a:r>
              <a:rPr lang="en-US" dirty="0" err="1"/>
              <a:t>NodeList</a:t>
            </a:r>
            <a:r>
              <a:rPr lang="en-US" dirty="0"/>
              <a:t>&gt;</a:t>
            </a:r>
          </a:p>
          <a:p>
            <a:r>
              <a:rPr lang="en-US" dirty="0"/>
              <a:t>        &lt;/</a:t>
            </a:r>
            <a:r>
              <a:rPr lang="en-US" dirty="0" err="1"/>
              <a:t>WindowsServer</a:t>
            </a:r>
            <a:r>
              <a:rPr lang="en-US" dirty="0"/>
              <a:t>&gt;</a:t>
            </a:r>
          </a:p>
          <a:p>
            <a:r>
              <a:rPr lang="en-US" dirty="0"/>
              <a:t>    &lt;/Infrastructure&gt;</a:t>
            </a:r>
          </a:p>
          <a:p>
            <a:r>
              <a:rPr lang="en-US" dirty="0"/>
              <a:t>    &lt;</a:t>
            </a:r>
            <a:r>
              <a:rPr lang="en-US" dirty="0" err="1"/>
              <a:t>FabricSettings</a:t>
            </a:r>
            <a:r>
              <a:rPr lang="en-US" dirty="0"/>
              <a:t>&gt;</a:t>
            </a:r>
          </a:p>
          <a:p>
            <a:r>
              <a:rPr lang="en-US" dirty="0"/>
              <a:t>        &lt;Section Name="Security"&gt;</a:t>
            </a:r>
          </a:p>
          <a:p>
            <a:r>
              <a:rPr lang="en-US" dirty="0"/>
              <a:t>            &lt;Parameter Name="</a:t>
            </a:r>
            <a:r>
              <a:rPr lang="en-US" dirty="0" err="1"/>
              <a:t>ClusterCredentialType</a:t>
            </a:r>
            <a:r>
              <a:rPr lang="en-US" dirty="0"/>
              <a:t>" Value="None" /&gt;</a:t>
            </a:r>
          </a:p>
          <a:p>
            <a:r>
              <a:rPr lang="en-US" dirty="0"/>
              <a:t>            &lt;Parameter Name="</a:t>
            </a:r>
            <a:r>
              <a:rPr lang="en-US" dirty="0" err="1"/>
              <a:t>ServerAuthCredentialType</a:t>
            </a:r>
            <a:r>
              <a:rPr lang="en-US" dirty="0"/>
              <a:t>" Value="None" /&gt;</a:t>
            </a:r>
          </a:p>
          <a:p>
            <a:r>
              <a:rPr lang="en-US" dirty="0"/>
              <a:t>        &lt;/Section&gt;</a:t>
            </a:r>
          </a:p>
          <a:p>
            <a:r>
              <a:rPr lang="en-US" dirty="0"/>
              <a:t>        &lt;Section Name="</a:t>
            </a:r>
            <a:r>
              <a:rPr lang="en-US" dirty="0" err="1"/>
              <a:t>FailoverManager</a:t>
            </a:r>
            <a:r>
              <a:rPr lang="en-US" dirty="0"/>
              <a:t>"&gt;</a:t>
            </a:r>
          </a:p>
          <a:p>
            <a:r>
              <a:rPr lang="en-US" dirty="0"/>
              <a:t>            &lt;!-- expected cluster size allows the placement to start when the cluster is started. This value should be less than total number of nodes</a:t>
            </a:r>
          </a:p>
          <a:p>
            <a:r>
              <a:rPr lang="en-US" dirty="0"/>
              <a:t>                 as without it the </a:t>
            </a:r>
            <a:r>
              <a:rPr lang="en-US" dirty="0" err="1"/>
              <a:t>FailoverManager</a:t>
            </a:r>
            <a:r>
              <a:rPr lang="en-US" dirty="0"/>
              <a:t> will not start the placement of the user services. This value should be 80% to 90% of the cluster size.</a:t>
            </a:r>
          </a:p>
          <a:p>
            <a:r>
              <a:rPr lang="en-US" dirty="0"/>
              <a:t>            --&gt;</a:t>
            </a:r>
          </a:p>
          <a:p>
            <a:r>
              <a:rPr lang="en-US" dirty="0"/>
              <a:t>            &lt;Parameter Name="</a:t>
            </a:r>
            <a:r>
              <a:rPr lang="en-US" dirty="0" err="1"/>
              <a:t>ExpectedClusterSize</a:t>
            </a:r>
            <a:r>
              <a:rPr lang="en-US" dirty="0"/>
              <a:t>" Value="4" /&gt;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ReconfigurationTimeLimit</a:t>
            </a:r>
            <a:r>
              <a:rPr lang="en-US" dirty="0"/>
              <a:t>" Value="20" /&gt;</a:t>
            </a:r>
          </a:p>
          <a:p>
            <a:r>
              <a:rPr lang="en-US" dirty="0"/>
              <a:t>            &lt;Parameter Name="</a:t>
            </a:r>
            <a:r>
              <a:rPr lang="en-US" dirty="0" err="1"/>
              <a:t>BuildReplicaTimeLimit</a:t>
            </a:r>
            <a:r>
              <a:rPr lang="en-US" dirty="0"/>
              <a:t>" Value="20" /&gt;</a:t>
            </a:r>
          </a:p>
          <a:p>
            <a:r>
              <a:rPr lang="en-US" dirty="0"/>
              <a:t>            &lt;Parameter Name="</a:t>
            </a:r>
            <a:r>
              <a:rPr lang="en-US" dirty="0" err="1"/>
              <a:t>CreateInstanceTimeLimit</a:t>
            </a:r>
            <a:r>
              <a:rPr lang="en-US" dirty="0"/>
              <a:t>" Value="20" /&gt;</a:t>
            </a:r>
          </a:p>
          <a:p>
            <a:r>
              <a:rPr lang="en-US" dirty="0"/>
              <a:t>            &lt;Parameter Name="</a:t>
            </a:r>
            <a:r>
              <a:rPr lang="en-US" dirty="0" err="1"/>
              <a:t>PlacementTimeLimit</a:t>
            </a:r>
            <a:r>
              <a:rPr lang="en-US" dirty="0"/>
              <a:t>" Value="20" /&gt;</a:t>
            </a:r>
          </a:p>
          <a:p>
            <a:r>
              <a:rPr lang="en-US" dirty="0"/>
              <a:t>        &lt;/Section&gt;</a:t>
            </a:r>
          </a:p>
          <a:p>
            <a:r>
              <a:rPr lang="en-US" dirty="0"/>
              <a:t>        &lt;Section Name="</a:t>
            </a:r>
            <a:r>
              <a:rPr lang="en-US" dirty="0" err="1"/>
              <a:t>ReconfigurationAgent</a:t>
            </a:r>
            <a:r>
              <a:rPr lang="en-US" dirty="0"/>
              <a:t>"&gt;</a:t>
            </a:r>
          </a:p>
          <a:p>
            <a:r>
              <a:rPr lang="en-US" dirty="0"/>
              <a:t>            &lt;Parameter Name="</a:t>
            </a:r>
            <a:r>
              <a:rPr lang="en-US" dirty="0" err="1"/>
              <a:t>ServiceApiHealthDuration</a:t>
            </a:r>
            <a:r>
              <a:rPr lang="en-US" dirty="0"/>
              <a:t>" Value="20" /&gt;</a:t>
            </a:r>
          </a:p>
          <a:p>
            <a:r>
              <a:rPr lang="en-US" dirty="0"/>
              <a:t>            &lt;Parameter Name="</a:t>
            </a:r>
            <a:r>
              <a:rPr lang="en-US" dirty="0" err="1"/>
              <a:t>ServiceReconfigurationApiHealthDuration</a:t>
            </a:r>
            <a:r>
              <a:rPr lang="en-US" dirty="0"/>
              <a:t>" Value="20" /&gt;</a:t>
            </a:r>
          </a:p>
          <a:p>
            <a:r>
              <a:rPr lang="en-US" dirty="0"/>
              <a:t>            &lt;Parameter Name="</a:t>
            </a:r>
            <a:r>
              <a:rPr lang="en-US" dirty="0" err="1"/>
              <a:t>LocalHealthReportingTimerInterval</a:t>
            </a:r>
            <a:r>
              <a:rPr lang="en-US" dirty="0"/>
              <a:t>" Value="5" /&gt;</a:t>
            </a:r>
          </a:p>
          <a:p>
            <a:r>
              <a:rPr lang="en-US" dirty="0"/>
              <a:t>            &lt;Parameter Name="</a:t>
            </a:r>
            <a:r>
              <a:rPr lang="en-US" dirty="0" err="1"/>
              <a:t>IsDeactivationInfoEnabled</a:t>
            </a:r>
            <a:r>
              <a:rPr lang="en-US" dirty="0"/>
              <a:t>" Value="true" /&gt;</a:t>
            </a:r>
          </a:p>
          <a:p>
            <a:r>
              <a:rPr lang="en-US" dirty="0"/>
              <a:t>        &lt;/Section&gt;</a:t>
            </a:r>
          </a:p>
          <a:p>
            <a:r>
              <a:rPr lang="en-US" dirty="0"/>
              <a:t>        &lt;Section Name="</a:t>
            </a:r>
            <a:r>
              <a:rPr lang="en-US" dirty="0" err="1"/>
              <a:t>ClusterManager</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&lt;Parameter Name="</a:t>
            </a:r>
            <a:r>
              <a:rPr lang="en-US" dirty="0" err="1"/>
              <a:t>UpgradeStatusPollInterval</a:t>
            </a:r>
            <a:r>
              <a:rPr lang="en-US" dirty="0"/>
              <a:t>" Value="5" /&gt;</a:t>
            </a:r>
          </a:p>
          <a:p>
            <a:r>
              <a:rPr lang="en-US" dirty="0"/>
              <a:t>            &lt;Parameter Name="</a:t>
            </a:r>
            <a:r>
              <a:rPr lang="en-US" dirty="0" err="1"/>
              <a:t>UpgradeHealthCheckInterval</a:t>
            </a:r>
            <a:r>
              <a:rPr lang="en-US" dirty="0"/>
              <a:t>" Value="5" /&gt;</a:t>
            </a:r>
          </a:p>
          <a:p>
            <a:r>
              <a:rPr lang="en-US" dirty="0"/>
              <a:t>            &lt;Parameter Name="</a:t>
            </a:r>
            <a:r>
              <a:rPr lang="en-US" dirty="0" err="1"/>
              <a:t>FabricUpgradeHealthCheckInterval</a:t>
            </a:r>
            <a:r>
              <a:rPr lang="en-US" dirty="0"/>
              <a:t>" Value="5" /&gt;</a:t>
            </a:r>
          </a:p>
          <a:p>
            <a:r>
              <a:rPr lang="en-US" dirty="0"/>
              <a:t>        &lt;/Section&gt;</a:t>
            </a:r>
          </a:p>
          <a:p>
            <a:r>
              <a:rPr lang="en-US" dirty="0"/>
              <a:t>        &lt;Section Name="</a:t>
            </a:r>
            <a:r>
              <a:rPr lang="en-US" dirty="0" err="1"/>
              <a:t>NamingService</a:t>
            </a:r>
            <a:r>
              <a:rPr lang="en-US" dirty="0"/>
              <a:t>"&gt;</a:t>
            </a:r>
          </a:p>
          <a:p>
            <a:r>
              <a:rPr lang="en-US" dirty="0"/>
              <a:t>            &lt;!-- The default target and min replica set sizes are 7 and 5. The below configuration is not required for cluster that have 7 or more nodes.  --&gt;</a:t>
            </a:r>
          </a:p>
          <a:p>
            <a:r>
              <a:rPr lang="en-US" dirty="0"/>
              <a:t>            &lt;Parameter Name="</a:t>
            </a:r>
            <a:r>
              <a:rPr lang="en-US" dirty="0" err="1"/>
              <a:t>TargetReplicaSetSize</a:t>
            </a:r>
            <a:r>
              <a:rPr lang="en-US" dirty="0"/>
              <a:t>" Value="5" /&gt;</a:t>
            </a:r>
          </a:p>
          <a:p>
            <a:r>
              <a:rPr lang="en-US" dirty="0"/>
              <a:t>            &lt;Parameter Name="</a:t>
            </a:r>
            <a:r>
              <a:rPr lang="en-US" dirty="0" err="1"/>
              <a:t>MinReplicaSetSize</a:t>
            </a:r>
            <a:r>
              <a:rPr lang="en-US" dirty="0"/>
              <a:t>" Value="3" /&gt;</a:t>
            </a:r>
          </a:p>
          <a:p>
            <a:r>
              <a:rPr lang="en-US" dirty="0"/>
              <a:t>        &lt;/Section&gt;</a:t>
            </a:r>
          </a:p>
          <a:p>
            <a:r>
              <a:rPr lang="en-US" dirty="0"/>
              <a:t>         &lt;Section Name="Management"&gt;</a:t>
            </a:r>
          </a:p>
          <a:p>
            <a:r>
              <a:rPr lang="en-US" dirty="0"/>
              <a:t>            &lt;Parameter Name="</a:t>
            </a:r>
            <a:r>
              <a:rPr lang="en-US" dirty="0" err="1"/>
              <a:t>ImageStoreConnectionString</a:t>
            </a:r>
            <a:r>
              <a:rPr lang="en-US" dirty="0"/>
              <a:t>" Value="file:C:\SfDevCluster\Data\ImageStore" /&gt;</a:t>
            </a:r>
          </a:p>
          <a:p>
            <a:r>
              <a:rPr lang="en-US" dirty="0"/>
              <a:t>            &lt;Parameter Name="</a:t>
            </a:r>
            <a:r>
              <a:rPr lang="en-US" dirty="0" err="1"/>
              <a:t>ImageCachingEnabled</a:t>
            </a:r>
            <a:r>
              <a:rPr lang="en-US" dirty="0"/>
              <a:t>" Value="false" /&gt;</a:t>
            </a:r>
          </a:p>
          <a:p>
            <a:r>
              <a:rPr lang="en-US" dirty="0"/>
              <a:t>        &lt;/Section&gt;</a:t>
            </a:r>
          </a:p>
          <a:p>
            <a:r>
              <a:rPr lang="en-US" dirty="0"/>
              <a:t>        &lt;Section Name="Hosting"&gt;</a:t>
            </a:r>
          </a:p>
          <a:p>
            <a:r>
              <a:rPr lang="en-US" dirty="0"/>
              <a:t>            &lt;Parameter Name="</a:t>
            </a:r>
            <a:r>
              <a:rPr lang="en-US" dirty="0" err="1"/>
              <a:t>EndpointProviderEnabled</a:t>
            </a:r>
            <a:r>
              <a:rPr lang="en-US" dirty="0"/>
              <a:t>" Value="true" /&gt;</a:t>
            </a:r>
          </a:p>
          <a:p>
            <a:r>
              <a:rPr lang="en-US" dirty="0"/>
              <a:t>            &lt;Parameter Name="</a:t>
            </a:r>
            <a:r>
              <a:rPr lang="en-US" dirty="0" err="1"/>
              <a:t>RunAsPolicyEnabled</a:t>
            </a:r>
            <a:r>
              <a:rPr lang="en-US" dirty="0"/>
              <a:t>" Value="true" /&gt;</a:t>
            </a:r>
          </a:p>
          <a:p>
            <a:r>
              <a:rPr lang="en-US" dirty="0"/>
              <a:t>            &lt;Parameter Name="</a:t>
            </a:r>
            <a:r>
              <a:rPr lang="en-US" dirty="0" err="1"/>
              <a:t>DeactivationScanInterval</a:t>
            </a:r>
            <a:r>
              <a:rPr lang="en-US" dirty="0"/>
              <a:t>" Value="60" /&gt;</a:t>
            </a:r>
          </a:p>
          <a:p>
            <a:r>
              <a:rPr lang="en-US" dirty="0"/>
              <a:t>            &lt;Parameter Name="</a:t>
            </a:r>
            <a:r>
              <a:rPr lang="en-US" dirty="0" err="1"/>
              <a:t>DeactivationGraceInterval</a:t>
            </a:r>
            <a:r>
              <a:rPr lang="en-US" dirty="0"/>
              <a:t>" Value="10" /&gt;</a:t>
            </a:r>
          </a:p>
          <a:p>
            <a:r>
              <a:rPr lang="en-US" dirty="0"/>
              <a:t>            &lt;Parameter Name="</a:t>
            </a:r>
            <a:r>
              <a:rPr lang="en-US" dirty="0" err="1"/>
              <a:t>EnableProcessDebugging</a:t>
            </a:r>
            <a:r>
              <a:rPr lang="en-US" dirty="0"/>
              <a:t>" Value="true" /&gt;</a:t>
            </a:r>
          </a:p>
          <a:p>
            <a:r>
              <a:rPr lang="en-US" dirty="0"/>
              <a:t>            &lt;Parameter Name="</a:t>
            </a:r>
            <a:r>
              <a:rPr lang="en-US" dirty="0" err="1"/>
              <a:t>ServiceTypeRegistrationTimeout</a:t>
            </a:r>
            <a:r>
              <a:rPr lang="en-US" dirty="0"/>
              <a:t>" Value="20" /&gt;</a:t>
            </a:r>
          </a:p>
          <a:p>
            <a:r>
              <a:rPr lang="en-US" dirty="0"/>
              <a:t>            &lt;Parameter Name="</a:t>
            </a:r>
            <a:r>
              <a:rPr lang="en-US" dirty="0" err="1"/>
              <a:t>CacheCleanupScanInterval</a:t>
            </a:r>
            <a:r>
              <a:rPr lang="en-US" dirty="0"/>
              <a:t>" Value="300" /&gt;</a:t>
            </a:r>
          </a:p>
          <a:p>
            <a:r>
              <a:rPr lang="en-US" dirty="0"/>
              <a:t>        &lt;/Section&gt;</a:t>
            </a:r>
          </a:p>
          <a:p>
            <a:r>
              <a:rPr lang="en-US" dirty="0"/>
              <a:t>        &lt;Section Name="</a:t>
            </a:r>
            <a:r>
              <a:rPr lang="en-US" dirty="0" err="1"/>
              <a:t>HttpGateway</a:t>
            </a:r>
            <a:r>
              <a:rPr lang="en-US" dirty="0"/>
              <a:t>"&gt;</a:t>
            </a:r>
          </a:p>
          <a:p>
            <a:r>
              <a:rPr lang="en-US" dirty="0"/>
              <a:t>            &lt;Parameter Name="</a:t>
            </a:r>
            <a:r>
              <a:rPr lang="en-US" dirty="0" err="1"/>
              <a:t>IsEnabled</a:t>
            </a:r>
            <a:r>
              <a:rPr lang="en-US" dirty="0"/>
              <a:t>" Value="true" /&gt;</a:t>
            </a:r>
          </a:p>
          <a:p>
            <a:r>
              <a:rPr lang="en-US" dirty="0"/>
              <a:t>        &lt;/Section&gt;</a:t>
            </a:r>
          </a:p>
          <a:p>
            <a:r>
              <a:rPr lang="en-US" dirty="0"/>
              <a:t>        &lt;Section Name="</a:t>
            </a:r>
            <a:r>
              <a:rPr lang="en-US" dirty="0" err="1"/>
              <a:t>PlacementAndLoadBalancing</a:t>
            </a:r>
            <a:r>
              <a:rPr lang="en-US" dirty="0"/>
              <a:t>"&gt;</a:t>
            </a:r>
          </a:p>
          <a:p>
            <a:r>
              <a:rPr lang="en-US" dirty="0"/>
              <a:t>            &lt;!-- balance the load on the cluster every 5 minutes.  --&gt;</a:t>
            </a:r>
          </a:p>
          <a:p>
            <a:r>
              <a:rPr lang="en-US" dirty="0"/>
              <a:t>            &lt;Parameter Name="</a:t>
            </a:r>
            <a:r>
              <a:rPr lang="en-US" dirty="0" err="1"/>
              <a:t>MinLoadBalancingInterval</a:t>
            </a:r>
            <a:r>
              <a:rPr lang="en-US" dirty="0"/>
              <a:t>" Value="300" /&gt;</a:t>
            </a:r>
          </a:p>
          <a:p>
            <a:r>
              <a:rPr lang="en-US" dirty="0"/>
              <a:t>        &lt;/Section&gt;</a:t>
            </a:r>
          </a:p>
          <a:p>
            <a:r>
              <a:rPr lang="en-US" dirty="0"/>
              <a:t>        &lt;Section Name="Federation"&gt;</a:t>
            </a:r>
          </a:p>
          <a:p>
            <a:r>
              <a:rPr lang="en-US" dirty="0"/>
              <a:t>            &lt;Parameter Name="</a:t>
            </a:r>
            <a:r>
              <a:rPr lang="en-US" dirty="0" err="1"/>
              <a:t>NodeIdGeneratorVersion</a:t>
            </a:r>
            <a:r>
              <a:rPr lang="en-US" dirty="0"/>
              <a:t>" Value="V3" /&gt;</a:t>
            </a:r>
          </a:p>
          <a:p>
            <a:r>
              <a:rPr lang="en-US" dirty="0"/>
              <a:t>        &lt;/Section&gt;</a:t>
            </a:r>
          </a:p>
          <a:p>
            <a:r>
              <a:rPr lang="en-US" dirty="0"/>
              <a:t>        &lt;Section Name="Trace/</a:t>
            </a:r>
            <a:r>
              <a:rPr lang="en-US" dirty="0" err="1"/>
              <a:t>Etw</a:t>
            </a:r>
            <a:r>
              <a:rPr lang="en-US" dirty="0"/>
              <a:t>"&gt;</a:t>
            </a:r>
          </a:p>
          <a:p>
            <a:r>
              <a:rPr lang="en-US" dirty="0"/>
              <a:t>            &lt;Parameter Name="Level" Value="4" /&gt;</a:t>
            </a:r>
          </a:p>
          <a:p>
            <a:r>
              <a:rPr lang="en-US" dirty="0"/>
              <a:t>        &lt;/Section&gt;</a:t>
            </a:r>
          </a:p>
          <a:p>
            <a:r>
              <a:rPr lang="en-US" dirty="0"/>
              <a:t>        &lt;!-- Configure the DCA to cleanup the log folder only. The collection of the logs, performance counters and </a:t>
            </a:r>
            <a:r>
              <a:rPr lang="en-US" dirty="0" err="1"/>
              <a:t>crashdumps</a:t>
            </a:r>
            <a:r>
              <a:rPr lang="en-US" dirty="0"/>
              <a:t> is not performed on the local machine. --&gt;</a:t>
            </a:r>
          </a:p>
          <a:p>
            <a:r>
              <a:rPr lang="en-US" dirty="0"/>
              <a:t>        &lt;Section Name="Diagnostics"&gt;</a:t>
            </a:r>
          </a:p>
          <a:p>
            <a:r>
              <a:rPr lang="en-US" dirty="0"/>
              <a:t>            &lt;Parameter Name="</a:t>
            </a:r>
            <a:r>
              <a:rPr lang="en-US" dirty="0" err="1"/>
              <a:t>ProducerInstances</a:t>
            </a:r>
            <a:r>
              <a:rPr lang="en-US" dirty="0"/>
              <a:t>" Value="</a:t>
            </a:r>
            <a:r>
              <a:rPr lang="en-US" dirty="0" err="1"/>
              <a:t>ServiceFabricEtlFile</a:t>
            </a:r>
            <a:r>
              <a:rPr lang="en-US" dirty="0"/>
              <a:t>, </a:t>
            </a:r>
            <a:r>
              <a:rPr lang="en-US" dirty="0" err="1"/>
              <a:t>ServiceFabricPerfCtrFolder</a:t>
            </a:r>
            <a:r>
              <a:rPr lang="en-US" dirty="0"/>
              <a:t>" /&gt;</a:t>
            </a:r>
          </a:p>
          <a:p>
            <a:r>
              <a:rPr lang="en-US" dirty="0"/>
              <a:t>            &lt;Parameter Name="</a:t>
            </a:r>
            <a:r>
              <a:rPr lang="en-US" dirty="0" err="1"/>
              <a:t>MaxDiskQuotaInMB</a:t>
            </a:r>
            <a:r>
              <a:rPr lang="en-US" dirty="0"/>
              <a:t>" Value="10240" /&gt;</a:t>
            </a:r>
          </a:p>
          <a:p>
            <a:r>
              <a:rPr lang="en-US" dirty="0"/>
              <a:t>        &lt;/Section&gt;</a:t>
            </a:r>
          </a:p>
          <a:p>
            <a:r>
              <a:rPr lang="en-US" dirty="0"/>
              <a:t>        &lt;Section Name="</a:t>
            </a:r>
            <a:r>
              <a:rPr lang="en-US" dirty="0" err="1"/>
              <a:t>ServiceFabricEtlFile</a:t>
            </a:r>
            <a:r>
              <a:rPr lang="en-US" dirty="0"/>
              <a:t>"&gt;</a:t>
            </a:r>
          </a:p>
          <a:p>
            <a:r>
              <a:rPr lang="en-US" dirty="0"/>
              <a:t>            &lt;Parameter Name="</a:t>
            </a:r>
            <a:r>
              <a:rPr lang="en-US" dirty="0" err="1"/>
              <a:t>ProducerType</a:t>
            </a:r>
            <a:r>
              <a:rPr lang="en-US" dirty="0"/>
              <a:t>" Value="</a:t>
            </a:r>
            <a:r>
              <a:rPr lang="en-US" dirty="0" err="1"/>
              <a:t>EtlFileProducer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EtlReadIntervalInMinutes</a:t>
            </a:r>
            <a:r>
              <a:rPr lang="en-US" dirty="0"/>
              <a:t>" Value=" 5"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ServiceFabricPerfCtrFolder</a:t>
            </a:r>
            <a:r>
              <a:rPr lang="en-US" dirty="0"/>
              <a:t>"&gt;</a:t>
            </a:r>
          </a:p>
          <a:p>
            <a:r>
              <a:rPr lang="en-US" dirty="0"/>
              <a:t>            &lt;Parameter Name="</a:t>
            </a:r>
            <a:r>
              <a:rPr lang="en-US" dirty="0" err="1"/>
              <a:t>ProducerType</a:t>
            </a:r>
            <a:r>
              <a:rPr lang="en-US" dirty="0"/>
              <a:t>" Value="</a:t>
            </a:r>
            <a:r>
              <a:rPr lang="en-US" dirty="0" err="1"/>
              <a:t>FolderProducer</a:t>
            </a:r>
            <a:r>
              <a:rPr lang="en-US" dirty="0"/>
              <a:t>" /&gt;</a:t>
            </a:r>
          </a:p>
          <a:p>
            <a:r>
              <a:rPr lang="en-US" dirty="0"/>
              <a:t>            &lt;Parameter Name="</a:t>
            </a:r>
            <a:r>
              <a:rPr lang="en-US" dirty="0" err="1"/>
              <a:t>IsEnabled</a:t>
            </a:r>
            <a:r>
              <a:rPr lang="en-US" dirty="0"/>
              <a:t>" Value="true" /&gt;</a:t>
            </a:r>
          </a:p>
          <a:p>
            <a:r>
              <a:rPr lang="en-US" dirty="0"/>
              <a:t>            &lt;Parameter Name="</a:t>
            </a:r>
            <a:r>
              <a:rPr lang="en-US" dirty="0" err="1"/>
              <a:t>FolderType</a:t>
            </a:r>
            <a:r>
              <a:rPr lang="en-US" dirty="0"/>
              <a:t>" Value="</a:t>
            </a:r>
            <a:r>
              <a:rPr lang="en-US" dirty="0" err="1"/>
              <a:t>WindowsFabricPerformanceCounters</a:t>
            </a:r>
            <a:r>
              <a:rPr lang="en-US" dirty="0"/>
              <a:t>" /&gt;</a:t>
            </a:r>
          </a:p>
          <a:p>
            <a:r>
              <a:rPr lang="en-US" dirty="0"/>
              <a:t>            &lt;Parameter Name="</a:t>
            </a:r>
            <a:r>
              <a:rPr lang="en-US" dirty="0" err="1"/>
              <a:t>DataDeletionAgeInDays</a:t>
            </a:r>
            <a:r>
              <a:rPr lang="en-US" dirty="0"/>
              <a:t>" Value="3" /&gt;</a:t>
            </a:r>
          </a:p>
          <a:p>
            <a:r>
              <a:rPr lang="en-US" dirty="0"/>
              <a:t>        &lt;/Section&gt;</a:t>
            </a:r>
          </a:p>
          <a:p>
            <a:r>
              <a:rPr lang="en-US" dirty="0"/>
              <a:t>        &lt;Section Name="</a:t>
            </a:r>
            <a:r>
              <a:rPr lang="en-US" dirty="0" err="1"/>
              <a:t>TransactionalReplicator</a:t>
            </a:r>
            <a:r>
              <a:rPr lang="en-US" dirty="0"/>
              <a:t>"&gt;</a:t>
            </a:r>
          </a:p>
          <a:p>
            <a:r>
              <a:rPr lang="en-US" dirty="0"/>
              <a:t>            &lt;Parameter Name="</a:t>
            </a:r>
            <a:r>
              <a:rPr lang="en-US" dirty="0" err="1"/>
              <a:t>MaxStreamSizeInMB</a:t>
            </a:r>
            <a:r>
              <a:rPr lang="en-US" dirty="0"/>
              <a:t>" Value="64" /&gt;</a:t>
            </a:r>
          </a:p>
          <a:p>
            <a:r>
              <a:rPr lang="en-US" dirty="0"/>
              <a:t>        &lt;/Section&gt;</a:t>
            </a:r>
          </a:p>
          <a:p>
            <a:r>
              <a:rPr lang="en-US" dirty="0"/>
              <a:t>    &lt;/</a:t>
            </a:r>
            <a:r>
              <a:rPr lang="en-US" dirty="0" err="1"/>
              <a:t>FabricSettings</a:t>
            </a:r>
            <a:r>
              <a:rPr lang="en-US" dirty="0"/>
              <a:t>&gt;</a:t>
            </a:r>
          </a:p>
          <a:p>
            <a:r>
              <a:rPr lang="en-US" dirty="0"/>
              <a:t>&lt;/</a:t>
            </a:r>
            <a:r>
              <a:rPr lang="en-US" dirty="0" err="1"/>
              <a:t>ClusterManifest</a:t>
            </a:r>
            <a:r>
              <a:rPr lang="en-US" dirty="0"/>
              <a:t>&gt;</a:t>
            </a:r>
          </a:p>
          <a:p>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1882A8-7401-4BD1-8A1B-5FE40FC489E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676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443469-77C9-4C80-A5AC-FF04A05E7E63}" type="datetime8">
              <a:rPr lang="en-US" smtClean="0"/>
              <a:t>5/23/2017 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0925846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5/23/2017 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91977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15168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443469-77C9-4C80-A5AC-FF04A05E7E63}" type="datetime8">
              <a:rPr lang="en-US" smtClean="0"/>
              <a:t>5/23/2017 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79390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Build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5/23/2017 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318951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E8443469-77C9-4C80-A5AC-FF04A05E7E63}" type="datetime8">
              <a:rPr lang="en-US" smtClean="0"/>
              <a:t>5/23/2017 1:51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4059588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ts val="500"/>
              </a:spcBef>
              <a:spcAft>
                <a:spcPts val="500"/>
              </a:spcAft>
            </a:pPr>
            <a:r>
              <a:rPr lang="en-US" b="1" dirty="0">
                <a:latin typeface="Segoe"/>
              </a:rPr>
              <a:t>Q&amp;A</a:t>
            </a:r>
            <a:r>
              <a:rPr lang="en-US" dirty="0">
                <a:latin typeface="Segoe"/>
              </a:rPr>
              <a:t> </a:t>
            </a:r>
            <a:r>
              <a:rPr lang="en-US" dirty="0">
                <a:solidFill>
                  <a:srgbClr val="0000FF"/>
                </a:solidFill>
                <a:latin typeface="Segoe"/>
              </a:rPr>
              <a:t>(10 minutes </a:t>
            </a:r>
            <a:r>
              <a:rPr lang="en-US" dirty="0">
                <a:solidFill>
                  <a:srgbClr val="0000FF"/>
                </a:solidFill>
                <a:latin typeface="Arial" charset="0"/>
              </a:rPr>
              <a:t>–</a:t>
            </a:r>
            <a:r>
              <a:rPr lang="en-US" dirty="0">
                <a:solidFill>
                  <a:srgbClr val="0000FF"/>
                </a:solidFill>
                <a:latin typeface="Segoe"/>
              </a:rPr>
              <a:t> again duration may vary by session) </a:t>
            </a:r>
            <a:r>
              <a:rPr lang="en-US" dirty="0">
                <a:solidFill>
                  <a:srgbClr val="0000FF"/>
                </a:solidFill>
                <a:latin typeface="Arial" charset="0"/>
              </a:rPr>
              <a:t>–</a:t>
            </a:r>
            <a:r>
              <a:rPr lang="en-US" dirty="0">
                <a:solidFill>
                  <a:srgbClr val="0000FF"/>
                </a:solidFill>
                <a:latin typeface="Segoe"/>
              </a:rPr>
              <a:t> This is a critical component of the ILL Format</a:t>
            </a:r>
            <a:endParaRPr lang="en-US" dirty="0">
              <a:latin typeface="Segoe"/>
            </a:endParaRPr>
          </a:p>
          <a:p>
            <a:pPr eaLnBrk="1" hangingPunct="1">
              <a:spcBef>
                <a:spcPts val="500"/>
              </a:spcBef>
              <a:spcAft>
                <a:spcPts val="500"/>
              </a:spcAft>
              <a:buFont typeface="Symbol" pitchFamily="18" charset="2"/>
              <a:buChar char="·"/>
            </a:pPr>
            <a:r>
              <a:rPr lang="en-US" dirty="0">
                <a:latin typeface="Segoe"/>
              </a:rPr>
              <a:t> Subject Matter Experts (preferably product group PM</a:t>
            </a:r>
            <a:r>
              <a:rPr lang="en-US" dirty="0">
                <a:latin typeface="Arial" charset="0"/>
              </a:rPr>
              <a:t>’</a:t>
            </a:r>
            <a:r>
              <a:rPr lang="en-US" dirty="0">
                <a:latin typeface="Segoe"/>
              </a:rPr>
              <a:t>s) on stage to answer questions</a:t>
            </a:r>
          </a:p>
          <a:p>
            <a:pPr eaLnBrk="1" hangingPunct="1">
              <a:spcBef>
                <a:spcPts val="500"/>
              </a:spcBef>
              <a:spcAft>
                <a:spcPts val="500"/>
              </a:spcAft>
              <a:buFont typeface="Symbol" pitchFamily="18" charset="2"/>
              <a:buChar char="·"/>
            </a:pPr>
            <a:r>
              <a:rPr lang="en-US" b="1" dirty="0">
                <a:latin typeface="Segoe"/>
              </a:rPr>
              <a:t> Note: It should be called out that Q&amp;A can take place while attendees are walking through labs. This will work to facilitate providing attendees with the maximum amount of time to complete the lab</a:t>
            </a:r>
          </a:p>
        </p:txBody>
      </p:sp>
      <p:sp>
        <p:nvSpPr>
          <p:cNvPr id="8" name="Date Placeholder 7"/>
          <p:cNvSpPr>
            <a:spLocks noGrp="1"/>
          </p:cNvSpPr>
          <p:nvPr>
            <p:ph type="dt" idx="10"/>
          </p:nvPr>
        </p:nvSpPr>
        <p:spPr/>
        <p:txBody>
          <a:bodyPr/>
          <a:lstStyle/>
          <a:p>
            <a:fld id="{32E9F5D7-683B-4B78-8F35-5FA506F407E3}" type="datetime1">
              <a:rPr lang="en-US" smtClean="0"/>
              <a:pPr/>
              <a:t>5/23/2017</a:t>
            </a:fld>
            <a:endParaRPr lang="en-US" dirty="0"/>
          </a:p>
        </p:txBody>
      </p:sp>
      <p:sp>
        <p:nvSpPr>
          <p:cNvPr id="9" name="Footer Placeholder 8"/>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2011 Microsoft Corporation. All rights reserved. Microsoft, Windows, Windows Vista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b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pPr/>
              <a:t>33</a:t>
            </a:fld>
            <a:endParaRPr lang="en-US" dirty="0"/>
          </a:p>
        </p:txBody>
      </p:sp>
      <p:sp>
        <p:nvSpPr>
          <p:cNvPr id="11" name="Header Placeholder 10"/>
          <p:cNvSpPr>
            <a:spLocks noGrp="1"/>
          </p:cNvSpPr>
          <p:nvPr>
            <p:ph type="hdr" sz="quarter" idx="13"/>
          </p:nvPr>
        </p:nvSpPr>
        <p:spPr/>
        <p:txBody>
          <a:bodyPr/>
          <a:lstStyle/>
          <a:p>
            <a:r>
              <a:rPr lang="en-US" dirty="0"/>
              <a:t>Tech Ready 15</a:t>
            </a:r>
          </a:p>
        </p:txBody>
      </p:sp>
    </p:spTree>
    <p:extLst>
      <p:ext uri="{BB962C8B-B14F-4D97-AF65-F5344CB8AC3E}">
        <p14:creationId xmlns:p14="http://schemas.microsoft.com/office/powerpoint/2010/main" val="4077708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5/23/2017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765447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040940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5</a:t>
            </a:fld>
            <a:endParaRPr lang="en-US"/>
          </a:p>
        </p:txBody>
      </p:sp>
    </p:spTree>
    <p:extLst>
      <p:ext uri="{BB962C8B-B14F-4D97-AF65-F5344CB8AC3E}">
        <p14:creationId xmlns:p14="http://schemas.microsoft.com/office/powerpoint/2010/main" val="2072442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5/23/2017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894473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1882A8-7401-4BD1-8A1B-5FE40FC489EB}" type="slidenum">
              <a:rPr lang="en-US" smtClean="0"/>
              <a:t>7</a:t>
            </a:fld>
            <a:endParaRPr lang="en-US"/>
          </a:p>
        </p:txBody>
      </p:sp>
    </p:spTree>
    <p:extLst>
      <p:ext uri="{BB962C8B-B14F-4D97-AF65-F5344CB8AC3E}">
        <p14:creationId xmlns:p14="http://schemas.microsoft.com/office/powerpoint/2010/main" val="67732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8</a:t>
            </a:fld>
            <a:endParaRPr lang="en-US"/>
          </a:p>
        </p:txBody>
      </p:sp>
    </p:spTree>
    <p:extLst>
      <p:ext uri="{BB962C8B-B14F-4D97-AF65-F5344CB8AC3E}">
        <p14:creationId xmlns:p14="http://schemas.microsoft.com/office/powerpoint/2010/main" val="144162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1882A8-7401-4BD1-8A1B-5FE40FC489EB}" type="slidenum">
              <a:rPr lang="en-US" smtClean="0"/>
              <a:t>9</a:t>
            </a:fld>
            <a:endParaRPr lang="en-US"/>
          </a:p>
        </p:txBody>
      </p:sp>
    </p:spTree>
    <p:extLst>
      <p:ext uri="{BB962C8B-B14F-4D97-AF65-F5344CB8AC3E}">
        <p14:creationId xmlns:p14="http://schemas.microsoft.com/office/powerpoint/2010/main" val="9222391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600" spc="0" baseline="0">
                <a:solidFill>
                  <a:schemeClr val="tx1"/>
                </a:soli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6000" spc="-98" baseline="0">
                <a:solidFill>
                  <a:schemeClr val="tx1"/>
                </a:soli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defTabSz="896386"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3960406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950"/>
                                        <p:tgtEl>
                                          <p:spTgt spid="9"/>
                                        </p:tgtEl>
                                      </p:cBhvr>
                                    </p:animEffect>
                                  </p:childTnLst>
                                </p:cTn>
                              </p:par>
                              <p:par>
                                <p:cTn id="8" presetID="63" presetClass="path" presetSubtype="0" decel="100000" fill="hold" grpId="1" nodeType="withEffect">
                                  <p:stCondLst>
                                    <p:cond delay="750"/>
                                  </p:stCondLst>
                                  <p:childTnLst>
                                    <p:animMotion origin="layout" path="M -0.01455 -1.34362E-6 L -3.90605E-7 -1.34362E-6 " pathEditMode="relative" rAng="0" ptsTypes="AA">
                                      <p:cBhvr>
                                        <p:cTn id="9" dur="950" fill="hold"/>
                                        <p:tgtEl>
                                          <p:spTgt spid="9"/>
                                        </p:tgtEl>
                                        <p:attrNameLst>
                                          <p:attrName>ppt_x</p:attrName>
                                          <p:attrName>ppt_y</p:attrName>
                                        </p:attrNameLst>
                                      </p:cBhvr>
                                      <p:rCtr x="728" y="0"/>
                                    </p:animMotion>
                                  </p:childTnLst>
                                </p:cTn>
                              </p:par>
                              <p:par>
                                <p:cTn id="10" presetID="6" presetClass="emph" presetSubtype="0" accel="100000" autoRev="1" fill="hold" grpId="2" nodeType="withEffect">
                                  <p:stCondLst>
                                    <p:cond delay="50"/>
                                  </p:stCondLst>
                                  <p:childTnLst>
                                    <p:animScale>
                                      <p:cBhvr>
                                        <p:cTn id="11" dur="500" fill="hold"/>
                                        <p:tgtEl>
                                          <p:spTgt spid="9"/>
                                        </p:tgtEl>
                                      </p:cBhvr>
                                      <p:by x="95000" y="95000"/>
                                    </p:animScale>
                                  </p:childTnLst>
                                </p:cTn>
                              </p:par>
                              <p:par>
                                <p:cTn id="12" presetID="10" presetClass="entr" presetSubtype="0" fill="hold" grpId="0" nodeType="withEffect">
                                  <p:stCondLst>
                                    <p:cond delay="80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950"/>
                                        <p:tgtEl>
                                          <p:spTgt spid="5"/>
                                        </p:tgtEl>
                                      </p:cBhvr>
                                    </p:animEffect>
                                  </p:childTnLst>
                                </p:cTn>
                              </p:par>
                              <p:par>
                                <p:cTn id="15" presetID="63" presetClass="path" presetSubtype="0" decel="100000" fill="hold" grpId="1" nodeType="withEffect">
                                  <p:stCondLst>
                                    <p:cond delay="800"/>
                                  </p:stCondLst>
                                  <p:childTnLst>
                                    <p:animMotion origin="layout" path="M -0.01455 -1.34362E-6 L -3.90605E-7 -1.34362E-6 " pathEditMode="relative" rAng="0" ptsTypes="AA">
                                      <p:cBhvr>
                                        <p:cTn id="16" dur="950" fill="hold"/>
                                        <p:tgtEl>
                                          <p:spTgt spid="5"/>
                                        </p:tgtEl>
                                        <p:attrNameLst>
                                          <p:attrName>ppt_x</p:attrName>
                                          <p:attrName>ppt_y</p:attrName>
                                        </p:attrNameLst>
                                      </p:cBhvr>
                                      <p:rCtr x="728" y="0"/>
                                    </p:animMotion>
                                  </p:childTnLst>
                                </p:cTn>
                              </p:par>
                              <p:par>
                                <p:cTn id="17" presetID="6" presetClass="emph" presetSubtype="0" accel="100000" autoRev="1" fill="hold" grpId="2" nodeType="withEffect">
                                  <p:stCondLst>
                                    <p:cond delay="100"/>
                                  </p:stCondLst>
                                  <p:childTnLst>
                                    <p:animScale>
                                      <p:cBhvr>
                                        <p:cTn id="18" dur="500" fill="hold"/>
                                        <p:tgtEl>
                                          <p:spTgt spid="5"/>
                                        </p:tgtEl>
                                      </p:cBhvr>
                                      <p:by x="95000" y="95000"/>
                                    </p:animScale>
                                  </p:childTnLst>
                                </p:cTn>
                              </p:par>
                              <p:par>
                                <p:cTn id="19" presetID="10" presetClass="entr" presetSubtype="0" fill="hold" nodeType="withEffect">
                                  <p:stCondLst>
                                    <p:cond delay="9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950"/>
                                        <p:tgtEl>
                                          <p:spTgt spid="6"/>
                                        </p:tgtEl>
                                      </p:cBhvr>
                                    </p:animEffect>
                                  </p:childTnLst>
                                </p:cTn>
                              </p:par>
                              <p:par>
                                <p:cTn id="22" presetID="63" presetClass="path" presetSubtype="0" decel="100000" fill="hold" nodeType="withEffect">
                                  <p:stCondLst>
                                    <p:cond delay="900"/>
                                  </p:stCondLst>
                                  <p:childTnLst>
                                    <p:animMotion origin="layout" path="M -0.01455 -1.34362E-6 L -3.90605E-7 -1.34362E-6 " pathEditMode="relative" rAng="0" ptsTypes="AA">
                                      <p:cBhvr>
                                        <p:cTn id="23" dur="950" fill="hold"/>
                                        <p:tgtEl>
                                          <p:spTgt spid="6"/>
                                        </p:tgtEl>
                                        <p:attrNameLst>
                                          <p:attrName>ppt_x</p:attrName>
                                          <p:attrName>ppt_y</p:attrName>
                                        </p:attrNameLst>
                                      </p:cBhvr>
                                      <p:rCtr x="728" y="0"/>
                                    </p:animMotion>
                                  </p:childTnLst>
                                </p:cTn>
                              </p:par>
                              <p:par>
                                <p:cTn id="24" presetID="6" presetClass="emph" presetSubtype="0" accel="100000" autoRev="1" fill="hold" nodeType="withEffect">
                                  <p:stCondLst>
                                    <p:cond delay="200"/>
                                  </p:stCondLst>
                                  <p:childTnLst>
                                    <p:animScale>
                                      <p:cBhvr>
                                        <p:cTn id="25"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Light">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398432" y="274639"/>
            <a:ext cx="11395136" cy="1143000"/>
          </a:xfrm>
          <a:prstGeom prst="rect">
            <a:avLst/>
          </a:prstGeom>
        </p:spPr>
        <p:txBody>
          <a:bodyPr/>
          <a:lstStyle>
            <a:lvl1pPr>
              <a:defRPr b="1">
                <a:solidFill>
                  <a:srgbClr val="253746"/>
                </a:solidFill>
                <a:latin typeface="+mj-lt"/>
                <a:cs typeface="Core Sans NR 35 Light"/>
              </a:defRPr>
            </a:lvl1pPr>
          </a:lstStyle>
          <a:p>
            <a:r>
              <a:rPr lang="en-US"/>
              <a:t>Click to edit Master title style</a:t>
            </a:r>
            <a:endParaRPr lang="en-US" dirty="0"/>
          </a:p>
        </p:txBody>
      </p:sp>
    </p:spTree>
    <p:extLst>
      <p:ext uri="{BB962C8B-B14F-4D97-AF65-F5344CB8AC3E}">
        <p14:creationId xmlns:p14="http://schemas.microsoft.com/office/powerpoint/2010/main" val="189419726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bg>
      <p:bgPr>
        <a:solidFill>
          <a:srgbClr val="0078D7"/>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766458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9029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14965"/>
          </a:xfrm>
        </p:spPr>
        <p:txBody>
          <a:bodyPr>
            <a:spAutoFit/>
          </a:bodyPr>
          <a:lstStyle>
            <a:lvl1pPr>
              <a:buClrTx/>
              <a:defRPr sz="3600">
                <a:solidFill>
                  <a:schemeClr val="tx1"/>
                </a:solidFill>
              </a:defRPr>
            </a:lvl1pPr>
            <a:lvl2pPr>
              <a:buClrTx/>
              <a:defRPr sz="2400">
                <a:solidFill>
                  <a:schemeClr val="tx1"/>
                </a:solidFill>
              </a:defRPr>
            </a:lvl2pPr>
            <a:lvl3pPr>
              <a:buClrTx/>
              <a:defRPr sz="2400">
                <a:solidFill>
                  <a:schemeClr val="tx1"/>
                </a:solidFill>
              </a:defRPr>
            </a:lvl3pPr>
            <a:lvl4pPr>
              <a:buClrTx/>
              <a:defRPr sz="2000">
                <a:solidFill>
                  <a:schemeClr val="tx1"/>
                </a:solidFill>
              </a:defRPr>
            </a:lvl4pPr>
            <a:lvl5pPr>
              <a:buClrTx/>
              <a:defRPr sz="20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91150593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260415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1181862"/>
          </a:xfrm>
          <a:noFill/>
        </p:spPr>
        <p:txBody>
          <a:bodyPr tIns="91440" bIns="91440" anchor="t" anchorCtr="0">
            <a:spAutoFit/>
          </a:bodyPr>
          <a:lstStyle>
            <a:lvl1pPr>
              <a:defRPr sz="7200" spc="-98" baseline="0">
                <a:solidFill>
                  <a:schemeClr val="tx1"/>
                </a:solidFill>
              </a:defRPr>
            </a:lvl1pPr>
          </a:lstStyle>
          <a:p>
            <a:r>
              <a:rPr lang="en-US" dirty="0"/>
              <a:t>Demo title</a:t>
            </a:r>
          </a:p>
        </p:txBody>
      </p:sp>
    </p:spTree>
    <p:extLst>
      <p:ext uri="{BB962C8B-B14F-4D97-AF65-F5344CB8AC3E}">
        <p14:creationId xmlns:p14="http://schemas.microsoft.com/office/powerpoint/2010/main" val="3788318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941" y="6023859"/>
            <a:ext cx="2238697" cy="365780"/>
          </a:xfrm>
          <a:prstGeom prst="rect">
            <a:avLst/>
          </a:prstGeom>
        </p:spPr>
      </p:pic>
      <p:sp>
        <p:nvSpPr>
          <p:cNvPr id="2" name="Rectangle 1"/>
          <p:cNvSpPr/>
          <p:nvPr/>
        </p:nvSpPr>
        <p:spPr bwMode="auto">
          <a:xfrm>
            <a:off x="8635870" y="0"/>
            <a:ext cx="3556129" cy="6858000"/>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69239" y="2720520"/>
            <a:ext cx="8270507" cy="896552"/>
          </a:xfrm>
          <a:noFill/>
        </p:spPr>
        <p:txBody>
          <a:bodyPr lIns="91440" tIns="91440" rIns="91440" bIns="91440">
            <a:noAutofit/>
          </a:bodyPr>
          <a:lstStyle>
            <a:lvl1pPr marL="0" indent="0">
              <a:spcBef>
                <a:spcPts val="0"/>
              </a:spcBef>
              <a:buNone/>
              <a:defRPr sz="2745"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69238" y="1644658"/>
            <a:ext cx="8270507" cy="1075862"/>
          </a:xfrm>
          <a:noFill/>
        </p:spPr>
        <p:txBody>
          <a:bodyPr lIns="91440" tIns="91440" rIns="91440" bIns="91440" anchor="t" anchorCtr="0"/>
          <a:lstStyle>
            <a:lvl1pPr>
              <a:defRPr sz="5882" spc="-78" baseline="0">
                <a:solidFill>
                  <a:schemeClr val="bg1"/>
                </a:solidFill>
              </a:defRPr>
            </a:lvl1pPr>
          </a:lstStyle>
          <a:p>
            <a:r>
              <a:rPr lang="en-US" dirty="0"/>
              <a:t>Presentation title</a:t>
            </a:r>
          </a:p>
        </p:txBody>
      </p:sp>
      <p:grpSp>
        <p:nvGrpSpPr>
          <p:cNvPr id="49" name="Group 48"/>
          <p:cNvGrpSpPr/>
          <p:nvPr/>
        </p:nvGrpSpPr>
        <p:grpSpPr>
          <a:xfrm>
            <a:off x="9076073" y="1662045"/>
            <a:ext cx="2750426" cy="3533909"/>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56444" eaLnBrk="1" fontAlgn="auto" latinLnBrk="0" hangingPunct="1">
                  <a:lnSpc>
                    <a:spcPct val="100000"/>
                  </a:lnSpc>
                  <a:spcBef>
                    <a:spcPts val="0"/>
                  </a:spcBef>
                  <a:spcAft>
                    <a:spcPts val="0"/>
                  </a:spcAft>
                  <a:buClrTx/>
                  <a:buSzTx/>
                  <a:buFontTx/>
                  <a:buNone/>
                  <a:tabLst/>
                  <a:defRPr/>
                </a:pPr>
                <a:endParaRPr kumimoji="0" lang="en-US" sz="1883"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2561343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20354">
                      <a:schemeClr val="tx2"/>
                    </a:gs>
                    <a:gs pos="40000">
                      <a:schemeClr val="tx2"/>
                    </a:gs>
                  </a:gsLst>
                  <a:lin ang="5400000" scaled="0"/>
                </a:gradFill>
              </a:defRPr>
            </a:lvl1pPr>
            <a:lvl2pPr marL="0" indent="0">
              <a:buFontTx/>
              <a:buNone/>
              <a:defRPr sz="1961"/>
            </a:lvl2pPr>
            <a:lvl3pPr marL="224079" indent="0">
              <a:buNone/>
              <a:defRPr/>
            </a:lvl3pPr>
            <a:lvl4pPr marL="448157" indent="0">
              <a:buNone/>
              <a:defRPr/>
            </a:lvl4pPr>
            <a:lvl5pPr marL="672236"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46204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211937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23165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Slide 2_Option 1 - Preferred">
    <p:bg>
      <p:bgPr>
        <a:solidFill>
          <a:srgbClr val="0078D7"/>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725569"/>
            <a:ext cx="7888452" cy="1793090"/>
          </a:xfrm>
          <a:noFill/>
        </p:spPr>
        <p:txBody>
          <a:bodyPr lIns="146304" tIns="91440" rIns="146304" bIns="91440" anchor="t" anchorCtr="0"/>
          <a:lstStyle>
            <a:lvl1pPr>
              <a:defRPr sz="5294" spc="-98" baseline="0">
                <a:solidFill>
                  <a:schemeClr val="tx1"/>
                </a:solidFill>
              </a:defRPr>
            </a:lvl1pPr>
          </a:lstStyle>
          <a:p>
            <a:r>
              <a:rPr lang="en-US" dirty="0"/>
              <a:t>Lorem ipsum</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584" y="6112611"/>
            <a:ext cx="1075699" cy="20587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13132" y="1058430"/>
            <a:ext cx="5602655" cy="5799571"/>
          </a:xfrm>
          <a:prstGeom prst="rect">
            <a:avLst/>
          </a:prstGeom>
        </p:spPr>
      </p:pic>
    </p:spTree>
    <p:extLst>
      <p:ext uri="{BB962C8B-B14F-4D97-AF65-F5344CB8AC3E}">
        <p14:creationId xmlns:p14="http://schemas.microsoft.com/office/powerpoint/2010/main" val="447111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4608116"/>
      </p:ext>
    </p:extLst>
  </p:cSld>
  <p:clrMap bg1="dk1" tx1="lt1" bg2="dk2" tx2="lt2" accent1="accent1" accent2="accent2" accent3="accent3" accent4="accent4" accent5="accent5" accent6="accent6" hlink="hlink" folHlink="folHlink"/>
  <p:sldLayoutIdLst>
    <p:sldLayoutId id="2147483960" r:id="rId1"/>
    <p:sldLayoutId id="2147483962" r:id="rId2"/>
    <p:sldLayoutId id="2147483963" r:id="rId3"/>
    <p:sldLayoutId id="2147483964" r:id="rId4"/>
    <p:sldLayoutId id="2147483966" r:id="rId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9"/>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575430616"/>
      </p:ext>
    </p:extLst>
  </p:cSld>
  <p:clrMap bg1="dk1" tx1="lt1" bg2="dk2" tx2="lt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Lst>
  <p:transition>
    <p:fade/>
  </p:transition>
  <p:txStyles>
    <p:titleStyle>
      <a:lvl1pPr algn="l" defTabSz="914293" rtl="0" eaLnBrk="1" latinLnBrk="0" hangingPunct="1">
        <a:lnSpc>
          <a:spcPct val="90000"/>
        </a:lnSpc>
        <a:spcBef>
          <a:spcPct val="0"/>
        </a:spcBef>
        <a:buNone/>
        <a:defRPr lang="en-US" sz="4705" b="0" kern="1200" cap="none" spc="-100" baseline="0" dirty="0" smtClean="0">
          <a:ln w="3175">
            <a:noFill/>
          </a:ln>
          <a:gradFill>
            <a:gsLst>
              <a:gs pos="1250">
                <a:schemeClr val="bg2"/>
              </a:gs>
              <a:gs pos="100000">
                <a:schemeClr val="bg2"/>
              </a:gs>
            </a:gsLst>
            <a:lin ang="5400000" scaled="0"/>
          </a:gradFill>
          <a:effectLst/>
          <a:latin typeface="+mj-lt"/>
          <a:ea typeface="+mn-ea"/>
          <a:cs typeface="Segoe UI" pitchFamily="34" charset="0"/>
        </a:defRPr>
      </a:lvl1pPr>
    </p:titleStyle>
    <p:bodyStyle>
      <a:lvl1pPr marL="336118" marR="0" indent="-33611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bg2"/>
              </a:gs>
              <a:gs pos="100000">
                <a:schemeClr val="bg2"/>
              </a:gs>
            </a:gsLst>
            <a:lin ang="5400000" scaled="0"/>
          </a:gradFill>
          <a:latin typeface="+mj-lt"/>
          <a:ea typeface="+mn-ea"/>
          <a:cs typeface="+mn-cs"/>
        </a:defRPr>
      </a:lvl1pPr>
      <a:lvl2pPr marL="572646" marR="0" indent="-236528"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bg2"/>
              </a:gs>
              <a:gs pos="100000">
                <a:schemeClr val="bg2"/>
              </a:gs>
            </a:gsLst>
            <a:lin ang="5400000" scaled="0"/>
          </a:gradFill>
          <a:latin typeface="+mn-lt"/>
          <a:ea typeface="+mn-ea"/>
          <a:cs typeface="+mn-cs"/>
        </a:defRPr>
      </a:lvl2pPr>
      <a:lvl3pPr marL="784275"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bg2"/>
              </a:gs>
              <a:gs pos="100000">
                <a:schemeClr val="bg2"/>
              </a:gs>
            </a:gsLst>
            <a:lin ang="5400000" scaled="0"/>
          </a:gradFill>
          <a:latin typeface="+mn-lt"/>
          <a:ea typeface="+mn-ea"/>
          <a:cs typeface="+mn-cs"/>
        </a:defRPr>
      </a:lvl3pPr>
      <a:lvl4pPr marL="1008354"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bg2"/>
              </a:gs>
              <a:gs pos="100000">
                <a:schemeClr val="bg2"/>
              </a:gs>
            </a:gsLst>
            <a:lin ang="5400000" scaled="0"/>
          </a:gradFill>
          <a:latin typeface="+mn-lt"/>
          <a:ea typeface="+mn-ea"/>
          <a:cs typeface="+mn-cs"/>
        </a:defRPr>
      </a:lvl4pPr>
      <a:lvl5pPr marL="1232432" marR="0" indent="-224079" algn="l" defTabSz="914293"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765" kern="1200" spc="0" baseline="0">
          <a:gradFill>
            <a:gsLst>
              <a:gs pos="1250">
                <a:schemeClr val="bg2"/>
              </a:gs>
              <a:gs pos="100000">
                <a:schemeClr val="bg2"/>
              </a:gs>
            </a:gsLst>
            <a:lin ang="5400000" scaled="0"/>
          </a:gradFill>
          <a:latin typeface="+mn-lt"/>
          <a:ea typeface="+mn-ea"/>
          <a:cs typeface="+mn-cs"/>
        </a:defRPr>
      </a:lvl5pPr>
      <a:lvl6pPr marL="2514307"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456"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602"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750" indent="-228574" algn="l" defTabSz="914293"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293" rtl="0" eaLnBrk="1" latinLnBrk="0" hangingPunct="1">
        <a:defRPr sz="1765" kern="1200">
          <a:solidFill>
            <a:schemeClr val="tx1"/>
          </a:solidFill>
          <a:latin typeface="+mn-lt"/>
          <a:ea typeface="+mn-ea"/>
          <a:cs typeface="+mn-cs"/>
        </a:defRPr>
      </a:lvl1pPr>
      <a:lvl2pPr marL="457147" algn="l" defTabSz="914293" rtl="0" eaLnBrk="1" latinLnBrk="0" hangingPunct="1">
        <a:defRPr sz="1765" kern="1200">
          <a:solidFill>
            <a:schemeClr val="tx1"/>
          </a:solidFill>
          <a:latin typeface="+mn-lt"/>
          <a:ea typeface="+mn-ea"/>
          <a:cs typeface="+mn-cs"/>
        </a:defRPr>
      </a:lvl2pPr>
      <a:lvl3pPr marL="914293" algn="l" defTabSz="914293" rtl="0" eaLnBrk="1" latinLnBrk="0" hangingPunct="1">
        <a:defRPr sz="1765" kern="1200">
          <a:solidFill>
            <a:schemeClr val="tx1"/>
          </a:solidFill>
          <a:latin typeface="+mn-lt"/>
          <a:ea typeface="+mn-ea"/>
          <a:cs typeface="+mn-cs"/>
        </a:defRPr>
      </a:lvl3pPr>
      <a:lvl4pPr marL="1371441" algn="l" defTabSz="914293" rtl="0" eaLnBrk="1" latinLnBrk="0" hangingPunct="1">
        <a:defRPr sz="1765" kern="1200">
          <a:solidFill>
            <a:schemeClr val="tx1"/>
          </a:solidFill>
          <a:latin typeface="+mn-lt"/>
          <a:ea typeface="+mn-ea"/>
          <a:cs typeface="+mn-cs"/>
        </a:defRPr>
      </a:lvl4pPr>
      <a:lvl5pPr marL="1828587" algn="l" defTabSz="914293" rtl="0" eaLnBrk="1" latinLnBrk="0" hangingPunct="1">
        <a:defRPr sz="1765" kern="1200">
          <a:solidFill>
            <a:schemeClr val="tx1"/>
          </a:solidFill>
          <a:latin typeface="+mn-lt"/>
          <a:ea typeface="+mn-ea"/>
          <a:cs typeface="+mn-cs"/>
        </a:defRPr>
      </a:lvl5pPr>
      <a:lvl6pPr marL="2285736" algn="l" defTabSz="914293" rtl="0" eaLnBrk="1" latinLnBrk="0" hangingPunct="1">
        <a:defRPr sz="1765" kern="1200">
          <a:solidFill>
            <a:schemeClr val="tx1"/>
          </a:solidFill>
          <a:latin typeface="+mn-lt"/>
          <a:ea typeface="+mn-ea"/>
          <a:cs typeface="+mn-cs"/>
        </a:defRPr>
      </a:lvl6pPr>
      <a:lvl7pPr marL="2742881" algn="l" defTabSz="914293" rtl="0" eaLnBrk="1" latinLnBrk="0" hangingPunct="1">
        <a:defRPr sz="1765" kern="1200">
          <a:solidFill>
            <a:schemeClr val="tx1"/>
          </a:solidFill>
          <a:latin typeface="+mn-lt"/>
          <a:ea typeface="+mn-ea"/>
          <a:cs typeface="+mn-cs"/>
        </a:defRPr>
      </a:lvl7pPr>
      <a:lvl8pPr marL="3200029" algn="l" defTabSz="914293" rtl="0" eaLnBrk="1" latinLnBrk="0" hangingPunct="1">
        <a:defRPr sz="1765" kern="1200">
          <a:solidFill>
            <a:schemeClr val="tx1"/>
          </a:solidFill>
          <a:latin typeface="+mn-lt"/>
          <a:ea typeface="+mn-ea"/>
          <a:cs typeface="+mn-cs"/>
        </a:defRPr>
      </a:lvl8pPr>
      <a:lvl9pPr marL="3657176" algn="l" defTabSz="914293"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a:spLocks noGrp="1"/>
          </p:cNvSpPr>
          <p:nvPr>
            <p:ph type="body" sz="quarter" idx="12"/>
          </p:nvPr>
        </p:nvSpPr>
        <p:spPr>
          <a:noFill/>
        </p:spPr>
        <p:txBody>
          <a:bodyPr vert="horz" wrap="square" lIns="89642" tIns="89642" rIns="89642" bIns="89642" rtlCol="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solidFill>
                  <a:schemeClr val="tx1"/>
                </a:solidFill>
              </a:rPr>
              <a:t>Ralph Squillace</a:t>
            </a:r>
          </a:p>
          <a:p>
            <a:pPr lvl="0"/>
            <a:endParaRPr lang="en-US" dirty="0">
              <a:solidFill>
                <a:schemeClr val="bg1"/>
              </a:solidFill>
            </a:endParaRPr>
          </a:p>
        </p:txBody>
      </p:sp>
      <p:sp>
        <p:nvSpPr>
          <p:cNvPr id="9" name="Title 1"/>
          <p:cNvSpPr>
            <a:spLocks noGrp="1"/>
          </p:cNvSpPr>
          <p:nvPr>
            <p:ph type="title"/>
          </p:nvPr>
        </p:nvSpPr>
        <p:spPr>
          <a:xfrm>
            <a:off x="269302" y="993800"/>
            <a:ext cx="10337737" cy="1801436"/>
          </a:xfrm>
          <a:noFill/>
        </p:spPr>
        <p:txBody>
          <a:bodyPr vert="horz" wrap="square" lIns="89642" tIns="89642" rIns="89642" bIns="89642" rtlCol="0" anchor="t" anchorCtr="0">
            <a:noAutofit/>
          </a:bodyPr>
          <a:lstStyle>
            <a:lvl1pPr>
              <a:defRPr sz="6000" spc="-80" baseline="0">
                <a:solidFill>
                  <a:srgbClr val="0072C6"/>
                </a:solidFill>
              </a:defRPr>
            </a:lvl1pPr>
          </a:lstStyle>
          <a:p>
            <a:r>
              <a:rPr lang="en-US" dirty="0">
                <a:solidFill>
                  <a:schemeClr val="tx1"/>
                </a:solidFill>
              </a:rPr>
              <a:t>Introduction to service architectures and </a:t>
            </a:r>
            <a:r>
              <a:rPr lang="en-US">
                <a:solidFill>
                  <a:schemeClr val="tx1"/>
                </a:solidFill>
              </a:rPr>
              <a:t>Azure platform  </a:t>
            </a:r>
            <a:endParaRPr lang="en-US" dirty="0">
              <a:solidFill>
                <a:schemeClr val="tx1"/>
              </a:solidFill>
            </a:endParaRPr>
          </a:p>
        </p:txBody>
      </p:sp>
    </p:spTree>
    <p:extLst>
      <p:ext uri="{BB962C8B-B14F-4D97-AF65-F5344CB8AC3E}">
        <p14:creationId xmlns:p14="http://schemas.microsoft.com/office/powerpoint/2010/main" val="3148492142"/>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Containers</a:t>
            </a:r>
          </a:p>
        </p:txBody>
      </p:sp>
    </p:spTree>
    <p:extLst>
      <p:ext uri="{BB962C8B-B14F-4D97-AF65-F5344CB8AC3E}">
        <p14:creationId xmlns:p14="http://schemas.microsoft.com/office/powerpoint/2010/main" val="30269753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Density &amp; Isolation levels</a:t>
            </a:r>
          </a:p>
        </p:txBody>
      </p:sp>
      <p:sp>
        <p:nvSpPr>
          <p:cNvPr id="9" name="Rectangle 8"/>
          <p:cNvSpPr/>
          <p:nvPr/>
        </p:nvSpPr>
        <p:spPr>
          <a:xfrm>
            <a:off x="3106359" y="2161010"/>
            <a:ext cx="1807701" cy="109554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PC</a:t>
            </a:r>
          </a:p>
        </p:txBody>
      </p:sp>
      <p:sp>
        <p:nvSpPr>
          <p:cNvPr id="13" name="Rectangle 12"/>
          <p:cNvSpPr/>
          <p:nvPr/>
        </p:nvSpPr>
        <p:spPr>
          <a:xfrm>
            <a:off x="5247479" y="2218424"/>
            <a:ext cx="1418485" cy="1001964"/>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VM</a:t>
            </a:r>
          </a:p>
        </p:txBody>
      </p:sp>
      <p:sp>
        <p:nvSpPr>
          <p:cNvPr id="16" name="Rectangle 15"/>
          <p:cNvSpPr/>
          <p:nvPr/>
        </p:nvSpPr>
        <p:spPr>
          <a:xfrm>
            <a:off x="9382891" y="2371285"/>
            <a:ext cx="945430" cy="66798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Process</a:t>
            </a:r>
            <a:endParaRPr lang="en-US" sz="1400" b="1" dirty="0">
              <a:solidFill>
                <a:schemeClr val="tx1"/>
              </a:solidFill>
              <a:latin typeface="Segoe UI"/>
            </a:endParaRPr>
          </a:p>
        </p:txBody>
      </p:sp>
      <p:sp>
        <p:nvSpPr>
          <p:cNvPr id="23" name="Rectangle 22"/>
          <p:cNvSpPr/>
          <p:nvPr/>
        </p:nvSpPr>
        <p:spPr>
          <a:xfrm>
            <a:off x="7291233" y="2290815"/>
            <a:ext cx="1283501" cy="82892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defTabSz="914049"/>
            <a:r>
              <a:rPr lang="en-US" b="1" dirty="0">
                <a:solidFill>
                  <a:schemeClr val="tx1"/>
                </a:solidFill>
                <a:latin typeface="Segoe UI"/>
              </a:rPr>
              <a:t>Container</a:t>
            </a:r>
            <a:endParaRPr lang="en-US" sz="1600" b="1" dirty="0">
              <a:solidFill>
                <a:schemeClr val="tx1"/>
              </a:solidFill>
              <a:latin typeface="Segoe UI"/>
            </a:endParaRPr>
          </a:p>
        </p:txBody>
      </p:sp>
      <p:sp>
        <p:nvSpPr>
          <p:cNvPr id="31" name="Left-Right Arrow 30"/>
          <p:cNvSpPr/>
          <p:nvPr/>
        </p:nvSpPr>
        <p:spPr>
          <a:xfrm>
            <a:off x="2958513" y="1406183"/>
            <a:ext cx="7906819" cy="603478"/>
          </a:xfrm>
          <a:prstGeom prst="leftRightArrow">
            <a:avLst/>
          </a:prstGeom>
          <a:gradFill flip="none" rotWithShape="1">
            <a:gsLst>
              <a:gs pos="0">
                <a:schemeClr val="accent1">
                  <a:lumMod val="67000"/>
                </a:schemeClr>
              </a:gs>
              <a:gs pos="47000">
                <a:schemeClr val="accent1">
                  <a:lumMod val="97000"/>
                  <a:lumOff val="3000"/>
                </a:schemeClr>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49"/>
            <a:r>
              <a:rPr lang="en-US" b="1" dirty="0">
                <a:solidFill>
                  <a:prstClr val="white"/>
                </a:solidFill>
                <a:latin typeface="Segoe UI"/>
              </a:rPr>
              <a:t>More isolated			More efficient</a:t>
            </a:r>
          </a:p>
        </p:txBody>
      </p:sp>
      <p:graphicFrame>
        <p:nvGraphicFramePr>
          <p:cNvPr id="3" name="Table 2"/>
          <p:cNvGraphicFramePr>
            <a:graphicFrameLocks noGrp="1"/>
          </p:cNvGraphicFramePr>
          <p:nvPr>
            <p:extLst>
              <p:ext uri="{D42A27DB-BD31-4B8C-83A1-F6EECF244321}">
                <p14:modId xmlns:p14="http://schemas.microsoft.com/office/powerpoint/2010/main" val="538143032"/>
              </p:ext>
            </p:extLst>
          </p:nvPr>
        </p:nvGraphicFramePr>
        <p:xfrm>
          <a:off x="1048113" y="3603983"/>
          <a:ext cx="9817220" cy="2374779"/>
        </p:xfrm>
        <a:graphic>
          <a:graphicData uri="http://schemas.openxmlformats.org/drawingml/2006/table">
            <a:tbl>
              <a:tblPr firstCol="1" bandRow="1">
                <a:tableStyleId>{7DF18680-E054-41AD-8BC1-D1AEF772440D}</a:tableStyleId>
              </a:tblPr>
              <a:tblGrid>
                <a:gridCol w="1963444">
                  <a:extLst>
                    <a:ext uri="{9D8B030D-6E8A-4147-A177-3AD203B41FA5}">
                      <a16:colId xmlns:a16="http://schemas.microsoft.com/office/drawing/2014/main" val="20000"/>
                    </a:ext>
                  </a:extLst>
                </a:gridCol>
                <a:gridCol w="1963444">
                  <a:extLst>
                    <a:ext uri="{9D8B030D-6E8A-4147-A177-3AD203B41FA5}">
                      <a16:colId xmlns:a16="http://schemas.microsoft.com/office/drawing/2014/main" val="20001"/>
                    </a:ext>
                  </a:extLst>
                </a:gridCol>
                <a:gridCol w="1963444">
                  <a:extLst>
                    <a:ext uri="{9D8B030D-6E8A-4147-A177-3AD203B41FA5}">
                      <a16:colId xmlns:a16="http://schemas.microsoft.com/office/drawing/2014/main" val="20002"/>
                    </a:ext>
                  </a:extLst>
                </a:gridCol>
                <a:gridCol w="1963444">
                  <a:extLst>
                    <a:ext uri="{9D8B030D-6E8A-4147-A177-3AD203B41FA5}">
                      <a16:colId xmlns:a16="http://schemas.microsoft.com/office/drawing/2014/main" val="20003"/>
                    </a:ext>
                  </a:extLst>
                </a:gridCol>
                <a:gridCol w="1963444">
                  <a:extLst>
                    <a:ext uri="{9D8B030D-6E8A-4147-A177-3AD203B41FA5}">
                      <a16:colId xmlns:a16="http://schemas.microsoft.com/office/drawing/2014/main" val="20004"/>
                    </a:ext>
                  </a:extLst>
                </a:gridCol>
              </a:tblGrid>
              <a:tr h="747021">
                <a:tc>
                  <a:txBody>
                    <a:bodyPr/>
                    <a:lstStyle/>
                    <a:p>
                      <a:pPr algn="ctr"/>
                      <a:r>
                        <a:rPr lang="en-US" sz="1700" dirty="0"/>
                        <a:t>Hardware</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a16="http://schemas.microsoft.com/office/drawing/2014/main" val="10000"/>
                  </a:ext>
                </a:extLst>
              </a:tr>
              <a:tr h="747021">
                <a:tc>
                  <a:txBody>
                    <a:bodyPr/>
                    <a:lstStyle/>
                    <a:p>
                      <a:pPr algn="ctr"/>
                      <a:r>
                        <a:rPr lang="en-US" sz="1700" dirty="0"/>
                        <a:t>Kernel</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a16="http://schemas.microsoft.com/office/drawing/2014/main" val="10001"/>
                  </a:ext>
                </a:extLst>
              </a:tr>
              <a:tr h="880737">
                <a:tc>
                  <a:txBody>
                    <a:bodyPr/>
                    <a:lstStyle/>
                    <a:p>
                      <a:pPr algn="ctr"/>
                      <a:r>
                        <a:rPr lang="en-US" sz="1700" dirty="0"/>
                        <a:t>System Resources (ex: File System)</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Not shared</a:t>
                      </a:r>
                    </a:p>
                  </a:txBody>
                  <a:tcPr marL="89642" marR="89642" marT="44821" marB="44821" anchor="ctr" anchorCtr="1"/>
                </a:tc>
                <a:tc>
                  <a:txBody>
                    <a:bodyPr/>
                    <a:lstStyle/>
                    <a:p>
                      <a:pPr algn="ctr"/>
                      <a:r>
                        <a:rPr lang="en-US" sz="1700" dirty="0"/>
                        <a:t>Shared</a:t>
                      </a:r>
                    </a:p>
                  </a:txBody>
                  <a:tcPr marL="89642" marR="89642" marT="44821" marB="44821" anchor="ctr" anchorCtr="1"/>
                </a:tc>
                <a:extLst>
                  <a:ext uri="{0D108BD9-81ED-4DB2-BD59-A6C34878D82A}">
                    <a16:rowId xmlns:a16="http://schemas.microsoft.com/office/drawing/2014/main" val="10002"/>
                  </a:ext>
                </a:extLst>
              </a:tr>
            </a:tbl>
          </a:graphicData>
        </a:graphic>
      </p:graphicFrame>
      <p:sp>
        <p:nvSpPr>
          <p:cNvPr id="4" name="TextBox 3"/>
          <p:cNvSpPr txBox="1"/>
          <p:nvPr/>
        </p:nvSpPr>
        <p:spPr>
          <a:xfrm>
            <a:off x="941558" y="6118274"/>
            <a:ext cx="6869238" cy="615516"/>
          </a:xfrm>
          <a:prstGeom prst="rect">
            <a:avLst/>
          </a:prstGeom>
          <a:noFill/>
        </p:spPr>
        <p:txBody>
          <a:bodyPr wrap="none" lIns="179285" tIns="143428" rIns="179285" bIns="143428" rtlCol="0">
            <a:spAutoFit/>
          </a:bodyPr>
          <a:lstStyle/>
          <a:p>
            <a:pPr>
              <a:lnSpc>
                <a:spcPct val="90000"/>
              </a:lnSpc>
              <a:spcAft>
                <a:spcPts val="588"/>
              </a:spcAft>
            </a:pPr>
            <a:r>
              <a:rPr lang="en-US" sz="2353" dirty="0">
                <a:gradFill>
                  <a:gsLst>
                    <a:gs pos="2917">
                      <a:schemeClr val="tx1"/>
                    </a:gs>
                    <a:gs pos="30000">
                      <a:schemeClr val="tx1"/>
                    </a:gs>
                  </a:gsLst>
                  <a:lin ang="5400000" scaled="0"/>
                </a:gradFill>
              </a:rPr>
              <a:t>* Windows Hyper-V containers do not share a kernel</a:t>
            </a:r>
          </a:p>
        </p:txBody>
      </p:sp>
    </p:spTree>
    <p:extLst>
      <p:ext uri="{BB962C8B-B14F-4D97-AF65-F5344CB8AC3E}">
        <p14:creationId xmlns:p14="http://schemas.microsoft.com/office/powerpoint/2010/main" val="4776624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0"/>
          </p:nvPr>
        </p:nvSpPr>
        <p:spPr>
          <a:xfrm>
            <a:off x="269239" y="823417"/>
            <a:ext cx="11653523" cy="2600712"/>
          </a:xfrm>
        </p:spPr>
        <p:txBody>
          <a:bodyPr/>
          <a:lstStyle/>
          <a:p>
            <a:r>
              <a:rPr lang="en-US" sz="2800" dirty="0">
                <a:gradFill>
                  <a:gsLst>
                    <a:gs pos="1250">
                      <a:srgbClr val="FFFFFF"/>
                    </a:gs>
                    <a:gs pos="100000">
                      <a:srgbClr val="FFFFFF"/>
                    </a:gs>
                  </a:gsLst>
                  <a:lin ang="5400000" scaled="0"/>
                </a:gradFill>
              </a:rPr>
              <a:t>Slices up the OS to run multiple apps on a single PC/VM. </a:t>
            </a:r>
          </a:p>
          <a:p>
            <a:r>
              <a:rPr lang="en-US" sz="2800" dirty="0">
                <a:gradFill>
                  <a:gsLst>
                    <a:gs pos="1250">
                      <a:srgbClr val="FFFFFF"/>
                    </a:gs>
                    <a:gs pos="100000">
                      <a:srgbClr val="FFFFFF"/>
                    </a:gs>
                  </a:gsLst>
                  <a:lin ang="5400000" scaled="0"/>
                </a:gradFill>
              </a:rPr>
              <a:t>Every container gets its</a:t>
            </a:r>
          </a:p>
          <a:p>
            <a:pPr marL="1017441" lvl="1" indent="-560241">
              <a:buClr>
                <a:srgbClr val="FFFFFF"/>
              </a:buClr>
              <a:buFont typeface="Arial" panose="020B0604020202020204" pitchFamily="34" charset="0"/>
              <a:buChar char="•"/>
            </a:pPr>
            <a:r>
              <a:rPr lang="en-US" sz="1800" dirty="0">
                <a:gradFill>
                  <a:gsLst>
                    <a:gs pos="1250">
                      <a:srgbClr val="FFFFFF"/>
                    </a:gs>
                    <a:gs pos="100000">
                      <a:srgbClr val="FFFFFF"/>
                    </a:gs>
                  </a:gsLst>
                  <a:lin ang="5400000" scaled="0"/>
                </a:gradFill>
                <a:latin typeface="Segoe UI Light"/>
              </a:rPr>
              <a:t>Own root directory, network interface, own process Id</a:t>
            </a:r>
            <a:endParaRPr lang="en-US" sz="1800" dirty="0"/>
          </a:p>
          <a:p>
            <a:r>
              <a:rPr lang="en-US" sz="2800" dirty="0"/>
              <a:t>Allows a versioned set of dependencies (components, runtimes, etc.) to run side-by-side with another set of dependencies in an isolated runtime environment on the same PC/VM</a:t>
            </a:r>
          </a:p>
        </p:txBody>
      </p:sp>
      <p:sp>
        <p:nvSpPr>
          <p:cNvPr id="2" name="Title 1"/>
          <p:cNvSpPr>
            <a:spLocks noGrp="1"/>
          </p:cNvSpPr>
          <p:nvPr>
            <p:ph type="title"/>
          </p:nvPr>
        </p:nvSpPr>
        <p:spPr>
          <a:xfrm>
            <a:off x="269240" y="60911"/>
            <a:ext cx="11655840" cy="899665"/>
          </a:xfrm>
        </p:spPr>
        <p:txBody>
          <a:bodyPr/>
          <a:lstStyle/>
          <a:p>
            <a:r>
              <a:rPr lang="en-US" dirty="0"/>
              <a:t>What is a container</a:t>
            </a:r>
          </a:p>
        </p:txBody>
      </p:sp>
      <p:sp>
        <p:nvSpPr>
          <p:cNvPr id="6" name="Rectangle 5"/>
          <p:cNvSpPr/>
          <p:nvPr/>
        </p:nvSpPr>
        <p:spPr bwMode="auto">
          <a:xfrm>
            <a:off x="1931690" y="3697605"/>
            <a:ext cx="8421445" cy="266971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sz="2400" b="1" dirty="0">
                <a:latin typeface="Segoe UI" panose="020B0502040204020203" pitchFamily="34" charset="0"/>
                <a:cs typeface="Segoe UI" panose="020B0502040204020203" pitchFamily="34" charset="0"/>
              </a:rPr>
              <a:t>PC/VM</a:t>
            </a:r>
          </a:p>
          <a:p>
            <a:pPr algn="ctr"/>
            <a:endParaRPr lang="en-US" sz="2400" b="1" dirty="0">
              <a:latin typeface="Segoe UI" panose="020B0502040204020203" pitchFamily="34" charset="0"/>
              <a:cs typeface="Segoe UI" panose="020B0502040204020203" pitchFamily="34" charset="0"/>
            </a:endParaRPr>
          </a:p>
        </p:txBody>
      </p:sp>
      <p:grpSp>
        <p:nvGrpSpPr>
          <p:cNvPr id="7" name="Group 6"/>
          <p:cNvGrpSpPr/>
          <p:nvPr/>
        </p:nvGrpSpPr>
        <p:grpSpPr>
          <a:xfrm>
            <a:off x="2109036" y="4184560"/>
            <a:ext cx="2428045" cy="2028620"/>
            <a:chOff x="6116170" y="4239813"/>
            <a:chExt cx="2428389" cy="2028908"/>
          </a:xfrm>
        </p:grpSpPr>
        <p:sp>
          <p:nvSpPr>
            <p:cNvPr id="8" name="Rectangle 7"/>
            <p:cNvSpPr/>
            <p:nvPr/>
          </p:nvSpPr>
          <p:spPr>
            <a:xfrm>
              <a:off x="6116170" y="4239813"/>
              <a:ext cx="2428389" cy="202890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Container: App-A:v1</a:t>
              </a:r>
            </a:p>
          </p:txBody>
        </p:sp>
        <p:sp>
          <p:nvSpPr>
            <p:cNvPr id="9" name="Rectangle 8"/>
            <p:cNvSpPr/>
            <p:nvPr/>
          </p:nvSpPr>
          <p:spPr>
            <a:xfrm>
              <a:off x="6360610" y="4611722"/>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App-A	v1</a:t>
              </a:r>
            </a:p>
          </p:txBody>
        </p:sp>
        <p:sp>
          <p:nvSpPr>
            <p:cNvPr id="10" name="Rectangle 9"/>
            <p:cNvSpPr/>
            <p:nvPr/>
          </p:nvSpPr>
          <p:spPr>
            <a:xfrm>
              <a:off x="6355782" y="502239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Lib-L	v2</a:t>
              </a:r>
            </a:p>
          </p:txBody>
        </p:sp>
        <p:sp>
          <p:nvSpPr>
            <p:cNvPr id="11" name="Rectangle 10"/>
            <p:cNvSpPr/>
            <p:nvPr/>
          </p:nvSpPr>
          <p:spPr>
            <a:xfrm>
              <a:off x="6355782" y="584012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Runtime	v5</a:t>
              </a:r>
            </a:p>
          </p:txBody>
        </p:sp>
      </p:grpSp>
      <p:grpSp>
        <p:nvGrpSpPr>
          <p:cNvPr id="12" name="Group 11"/>
          <p:cNvGrpSpPr/>
          <p:nvPr/>
        </p:nvGrpSpPr>
        <p:grpSpPr>
          <a:xfrm>
            <a:off x="4915602" y="4184560"/>
            <a:ext cx="2428045" cy="2028620"/>
            <a:chOff x="6116170" y="4239813"/>
            <a:chExt cx="2428389" cy="2028908"/>
          </a:xfrm>
        </p:grpSpPr>
        <p:sp>
          <p:nvSpPr>
            <p:cNvPr id="13" name="Rectangle 12"/>
            <p:cNvSpPr/>
            <p:nvPr/>
          </p:nvSpPr>
          <p:spPr>
            <a:xfrm>
              <a:off x="6116170" y="4239813"/>
              <a:ext cx="2428389" cy="202890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Container: App-B:v3</a:t>
              </a:r>
            </a:p>
          </p:txBody>
        </p:sp>
        <p:sp>
          <p:nvSpPr>
            <p:cNvPr id="14" name="Rectangle 13"/>
            <p:cNvSpPr/>
            <p:nvPr/>
          </p:nvSpPr>
          <p:spPr>
            <a:xfrm>
              <a:off x="6360610" y="4611722"/>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App-B	v3</a:t>
              </a:r>
            </a:p>
          </p:txBody>
        </p:sp>
        <p:sp>
          <p:nvSpPr>
            <p:cNvPr id="15" name="Rectangle 14"/>
            <p:cNvSpPr/>
            <p:nvPr/>
          </p:nvSpPr>
          <p:spPr>
            <a:xfrm>
              <a:off x="6355782" y="502239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Lib-L	v3</a:t>
              </a:r>
            </a:p>
          </p:txBody>
        </p:sp>
        <p:sp>
          <p:nvSpPr>
            <p:cNvPr id="16" name="Rectangle 15"/>
            <p:cNvSpPr/>
            <p:nvPr/>
          </p:nvSpPr>
          <p:spPr>
            <a:xfrm>
              <a:off x="6355782" y="5421616"/>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Lib-M	v2</a:t>
              </a:r>
            </a:p>
          </p:txBody>
        </p:sp>
        <p:sp>
          <p:nvSpPr>
            <p:cNvPr id="17" name="Rectangle 16"/>
            <p:cNvSpPr/>
            <p:nvPr/>
          </p:nvSpPr>
          <p:spPr>
            <a:xfrm>
              <a:off x="6355782" y="584012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Runtime	v7</a:t>
              </a:r>
            </a:p>
          </p:txBody>
        </p:sp>
      </p:grpSp>
      <p:grpSp>
        <p:nvGrpSpPr>
          <p:cNvPr id="18" name="Group 17"/>
          <p:cNvGrpSpPr/>
          <p:nvPr/>
        </p:nvGrpSpPr>
        <p:grpSpPr>
          <a:xfrm>
            <a:off x="7722170" y="4184560"/>
            <a:ext cx="2428045" cy="2028620"/>
            <a:chOff x="6116170" y="4239813"/>
            <a:chExt cx="2428389" cy="2028908"/>
          </a:xfrm>
        </p:grpSpPr>
        <p:sp>
          <p:nvSpPr>
            <p:cNvPr id="19" name="Rectangle 18"/>
            <p:cNvSpPr/>
            <p:nvPr/>
          </p:nvSpPr>
          <p:spPr>
            <a:xfrm>
              <a:off x="6116170" y="4239813"/>
              <a:ext cx="2428389" cy="202890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Container: App-A:v2</a:t>
              </a:r>
            </a:p>
          </p:txBody>
        </p:sp>
        <p:sp>
          <p:nvSpPr>
            <p:cNvPr id="20" name="Rectangle 19"/>
            <p:cNvSpPr/>
            <p:nvPr/>
          </p:nvSpPr>
          <p:spPr>
            <a:xfrm>
              <a:off x="6360610" y="4611722"/>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App-A	v2</a:t>
              </a:r>
            </a:p>
          </p:txBody>
        </p:sp>
        <p:sp>
          <p:nvSpPr>
            <p:cNvPr id="21" name="Rectangle 20"/>
            <p:cNvSpPr/>
            <p:nvPr/>
          </p:nvSpPr>
          <p:spPr>
            <a:xfrm>
              <a:off x="6355782" y="502239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Lib-L	v3</a:t>
              </a:r>
            </a:p>
          </p:txBody>
        </p:sp>
        <p:sp>
          <p:nvSpPr>
            <p:cNvPr id="22" name="Rectangle 21"/>
            <p:cNvSpPr/>
            <p:nvPr/>
          </p:nvSpPr>
          <p:spPr>
            <a:xfrm>
              <a:off x="6355782" y="5840127"/>
              <a:ext cx="1923611" cy="31967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r>
                <a:rPr lang="en-US" b="1" dirty="0">
                  <a:latin typeface="Segoe UI" panose="020B0502040204020203" pitchFamily="34" charset="0"/>
                  <a:cs typeface="Segoe UI" panose="020B0502040204020203" pitchFamily="34" charset="0"/>
                </a:rPr>
                <a:t>Runtime	v6</a:t>
              </a:r>
            </a:p>
          </p:txBody>
        </p:sp>
      </p:grpSp>
    </p:spTree>
    <p:extLst>
      <p:ext uri="{BB962C8B-B14F-4D97-AF65-F5344CB8AC3E}">
        <p14:creationId xmlns:p14="http://schemas.microsoft.com/office/powerpoint/2010/main" val="3725482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4601959" y="1227863"/>
            <a:ext cx="3945810" cy="5379266"/>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sz="2000" b="1" dirty="0">
                <a:latin typeface="Segoe UI" panose="020B0502040204020203" pitchFamily="34" charset="0"/>
                <a:cs typeface="Segoe UI" panose="020B0502040204020203" pitchFamily="34" charset="0"/>
              </a:rPr>
              <a:t>Operating System</a:t>
            </a:r>
          </a:p>
          <a:p>
            <a:pPr algn="ctr"/>
            <a:r>
              <a:rPr lang="en-US" sz="2000" b="1" dirty="0">
                <a:latin typeface="Segoe UI" panose="020B0502040204020203" pitchFamily="34" charset="0"/>
                <a:cs typeface="Segoe UI" panose="020B0502040204020203" pitchFamily="34" charset="0"/>
              </a:rPr>
              <a:t>(Linux/Windows)</a:t>
            </a:r>
          </a:p>
        </p:txBody>
      </p:sp>
      <p:sp>
        <p:nvSpPr>
          <p:cNvPr id="15" name="Can 14"/>
          <p:cNvSpPr/>
          <p:nvPr/>
        </p:nvSpPr>
        <p:spPr bwMode="auto">
          <a:xfrm>
            <a:off x="9489883" y="3026049"/>
            <a:ext cx="2283474" cy="3083586"/>
          </a:xfrm>
          <a:prstGeom prst="can">
            <a:avLst>
              <a:gd name="adj" fmla="val 13053"/>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1" compatLnSpc="1">
            <a:prstTxWarp prst="textNoShape">
              <a:avLst/>
            </a:prstTxWarp>
          </a:bodyPr>
          <a:lstStyle/>
          <a:p>
            <a:pPr algn="ctr" defTabSz="932293" fontAlgn="base">
              <a:spcBef>
                <a:spcPct val="0"/>
              </a:spcBef>
              <a:spcAft>
                <a:spcPct val="0"/>
              </a:spcAft>
            </a:pPr>
            <a:r>
              <a:rPr lang="en-US" sz="2400" b="1" dirty="0">
                <a:gradFill>
                  <a:gsLst>
                    <a:gs pos="0">
                      <a:srgbClr val="FFFFFF"/>
                    </a:gs>
                    <a:gs pos="100000">
                      <a:srgbClr val="FFFFFF"/>
                    </a:gs>
                  </a:gsLst>
                  <a:lin ang="5400000" scaled="0"/>
                </a:gradFill>
              </a:rPr>
              <a:t>Docker Image Repository</a:t>
            </a:r>
          </a:p>
        </p:txBody>
      </p:sp>
      <p:sp>
        <p:nvSpPr>
          <p:cNvPr id="25" name="Rectangle 24"/>
          <p:cNvSpPr/>
          <p:nvPr/>
        </p:nvSpPr>
        <p:spPr bwMode="auto">
          <a:xfrm>
            <a:off x="679607" y="3989954"/>
            <a:ext cx="2980237" cy="1132647"/>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a:r>
              <a:rPr lang="en-US" sz="2400" b="1" dirty="0">
                <a:latin typeface="Segoe UI" panose="020B0502040204020203" pitchFamily="34" charset="0"/>
                <a:cs typeface="Segoe UI" panose="020B0502040204020203" pitchFamily="34" charset="0"/>
              </a:rPr>
              <a:t>Docker Client</a:t>
            </a:r>
            <a:br>
              <a:rPr lang="en-US" sz="2400" b="1" dirty="0">
                <a:latin typeface="Segoe UI" panose="020B0502040204020203" pitchFamily="34" charset="0"/>
                <a:cs typeface="Segoe UI" panose="020B0502040204020203" pitchFamily="34" charset="0"/>
              </a:rPr>
            </a:br>
            <a:br>
              <a:rPr lang="en-US" sz="2400" b="1" dirty="0">
                <a:latin typeface="Segoe UI" panose="020B0502040204020203" pitchFamily="34" charset="0"/>
                <a:cs typeface="Segoe UI" panose="020B0502040204020203" pitchFamily="34" charset="0"/>
              </a:rPr>
            </a:br>
            <a:r>
              <a:rPr lang="en-US" sz="1961" b="1" dirty="0">
                <a:latin typeface="Consolas" panose="020B0609020204030204" pitchFamily="49" charset="0"/>
                <a:cs typeface="Segoe UI" panose="020B0502040204020203" pitchFamily="34" charset="0"/>
              </a:rPr>
              <a:t>“</a:t>
            </a:r>
            <a:r>
              <a:rPr lang="en-US" sz="1961" b="1" dirty="0" err="1">
                <a:latin typeface="Consolas" panose="020B0609020204030204" pitchFamily="49" charset="0"/>
                <a:cs typeface="Segoe UI" panose="020B0502040204020203" pitchFamily="34" charset="0"/>
              </a:rPr>
              <a:t>docker</a:t>
            </a:r>
            <a:r>
              <a:rPr lang="en-US" sz="1961" b="1" dirty="0">
                <a:latin typeface="Consolas" panose="020B0609020204030204" pitchFamily="49" charset="0"/>
                <a:cs typeface="Segoe UI" panose="020B0502040204020203" pitchFamily="34" charset="0"/>
              </a:rPr>
              <a:t> run App-A:V1”</a:t>
            </a:r>
          </a:p>
        </p:txBody>
      </p:sp>
      <p:sp>
        <p:nvSpPr>
          <p:cNvPr id="42" name="Rectangle 41"/>
          <p:cNvSpPr/>
          <p:nvPr/>
        </p:nvSpPr>
        <p:spPr bwMode="auto">
          <a:xfrm>
            <a:off x="9916522" y="4241852"/>
            <a:ext cx="1480132" cy="419669"/>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r>
              <a:rPr lang="en-US" sz="2400" b="1" dirty="0">
                <a:cs typeface="Segoe UI" panose="020B0502040204020203" pitchFamily="34" charset="0"/>
              </a:rPr>
              <a:t>App-A:v1</a:t>
            </a:r>
          </a:p>
        </p:txBody>
      </p:sp>
      <p:sp>
        <p:nvSpPr>
          <p:cNvPr id="34" name="Title 33"/>
          <p:cNvSpPr>
            <a:spLocks noGrp="1"/>
          </p:cNvSpPr>
          <p:nvPr>
            <p:ph type="title"/>
          </p:nvPr>
        </p:nvSpPr>
        <p:spPr/>
        <p:txBody>
          <a:bodyPr/>
          <a:lstStyle/>
          <a:p>
            <a:r>
              <a:rPr lang="en-US" dirty="0"/>
              <a:t>“</a:t>
            </a:r>
            <a:r>
              <a:rPr lang="en-US" dirty="0">
                <a:latin typeface="Consolas" panose="020B0609020204030204" pitchFamily="49" charset="0"/>
              </a:rPr>
              <a:t>Docker Run App-A:v1</a:t>
            </a:r>
            <a:r>
              <a:rPr lang="en-US" dirty="0"/>
              <a:t>”</a:t>
            </a:r>
          </a:p>
        </p:txBody>
      </p:sp>
      <p:sp>
        <p:nvSpPr>
          <p:cNvPr id="32" name="Rectangle 31"/>
          <p:cNvSpPr/>
          <p:nvPr/>
        </p:nvSpPr>
        <p:spPr bwMode="auto">
          <a:xfrm>
            <a:off x="9921899" y="4849825"/>
            <a:ext cx="1480132" cy="419669"/>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r>
              <a:rPr lang="en-US" sz="2400" b="1" dirty="0">
                <a:cs typeface="Segoe UI" panose="020B0502040204020203" pitchFamily="34" charset="0"/>
              </a:rPr>
              <a:t>App-B:v3</a:t>
            </a:r>
          </a:p>
        </p:txBody>
      </p:sp>
      <p:sp>
        <p:nvSpPr>
          <p:cNvPr id="33" name="Rectangle 32"/>
          <p:cNvSpPr/>
          <p:nvPr/>
        </p:nvSpPr>
        <p:spPr bwMode="auto">
          <a:xfrm>
            <a:off x="9921899" y="5466279"/>
            <a:ext cx="1480132" cy="419669"/>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r>
              <a:rPr lang="en-US" sz="2400" b="1" dirty="0">
                <a:cs typeface="Segoe UI" panose="020B0502040204020203" pitchFamily="34" charset="0"/>
              </a:rPr>
              <a:t>App-A:v2</a:t>
            </a:r>
          </a:p>
        </p:txBody>
      </p:sp>
      <p:sp>
        <p:nvSpPr>
          <p:cNvPr id="54" name="Can 53"/>
          <p:cNvSpPr/>
          <p:nvPr/>
        </p:nvSpPr>
        <p:spPr bwMode="auto">
          <a:xfrm>
            <a:off x="4847981" y="4902847"/>
            <a:ext cx="3190273" cy="1532988"/>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t" anchorCtr="1" compatLnSpc="1">
            <a:prstTxWarp prst="textNoShape">
              <a:avLst/>
            </a:prstTxWarp>
          </a:bodyPr>
          <a:lstStyle/>
          <a:p>
            <a:pPr algn="ctr" defTabSz="932293" fontAlgn="base">
              <a:spcBef>
                <a:spcPct val="0"/>
              </a:spcBef>
              <a:spcAft>
                <a:spcPct val="0"/>
              </a:spcAft>
            </a:pPr>
            <a:r>
              <a:rPr lang="en-US" sz="2000" b="1" dirty="0">
                <a:gradFill>
                  <a:gsLst>
                    <a:gs pos="0">
                      <a:srgbClr val="FFFFFF"/>
                    </a:gs>
                    <a:gs pos="100000">
                      <a:srgbClr val="FFFFFF"/>
                    </a:gs>
                  </a:gsLst>
                  <a:lin ang="5400000" scaled="0"/>
                </a:gradFill>
              </a:rPr>
              <a:t>Local Repository</a:t>
            </a:r>
            <a:br>
              <a:rPr lang="en-US" sz="2000" b="1" dirty="0">
                <a:gradFill>
                  <a:gsLst>
                    <a:gs pos="0">
                      <a:srgbClr val="FFFFFF"/>
                    </a:gs>
                    <a:gs pos="100000">
                      <a:srgbClr val="FFFFFF"/>
                    </a:gs>
                  </a:gsLst>
                  <a:lin ang="5400000" scaled="0"/>
                </a:gradFill>
              </a:rPr>
            </a:br>
            <a:r>
              <a:rPr lang="en-US" b="1" dirty="0">
                <a:gradFill>
                  <a:gsLst>
                    <a:gs pos="0">
                      <a:srgbClr val="FFFFFF"/>
                    </a:gs>
                    <a:gs pos="100000">
                      <a:srgbClr val="FFFFFF"/>
                    </a:gs>
                  </a:gsLst>
                  <a:lin ang="5400000" scaled="0"/>
                </a:gradFill>
              </a:rPr>
              <a:t>(Ports 2375 &amp; 2376)</a:t>
            </a:r>
          </a:p>
        </p:txBody>
      </p:sp>
      <p:sp>
        <p:nvSpPr>
          <p:cNvPr id="61" name="Rectangle 60"/>
          <p:cNvSpPr/>
          <p:nvPr/>
        </p:nvSpPr>
        <p:spPr>
          <a:xfrm>
            <a:off x="4817793" y="4357494"/>
            <a:ext cx="3212751" cy="419669"/>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r>
              <a:rPr lang="en-US" sz="2400" b="1" dirty="0">
                <a:latin typeface="Segoe UI" panose="020B0502040204020203" pitchFamily="34" charset="0"/>
                <a:cs typeface="Segoe UI" panose="020B0502040204020203" pitchFamily="34" charset="0"/>
              </a:rPr>
              <a:t>Docker Daemon</a:t>
            </a:r>
          </a:p>
        </p:txBody>
      </p:sp>
      <p:cxnSp>
        <p:nvCxnSpPr>
          <p:cNvPr id="66" name="Straight Arrow Connector 65"/>
          <p:cNvCxnSpPr>
            <a:stCxn id="25" idx="3"/>
            <a:endCxn id="61" idx="1"/>
          </p:cNvCxnSpPr>
          <p:nvPr/>
        </p:nvCxnSpPr>
        <p:spPr>
          <a:xfrm>
            <a:off x="3659844" y="4556278"/>
            <a:ext cx="1157949" cy="1105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1" idx="3"/>
            <a:endCxn id="15" idx="2"/>
          </p:cNvCxnSpPr>
          <p:nvPr/>
        </p:nvCxnSpPr>
        <p:spPr>
          <a:xfrm>
            <a:off x="8030544" y="4567328"/>
            <a:ext cx="1459340" cy="51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847981" y="2512238"/>
            <a:ext cx="1282275" cy="1655053"/>
            <a:chOff x="3725992" y="2562117"/>
            <a:chExt cx="1307987" cy="1688240"/>
          </a:xfrm>
        </p:grpSpPr>
        <p:sp>
          <p:nvSpPr>
            <p:cNvPr id="30" name="Rectangle 29"/>
            <p:cNvSpPr/>
            <p:nvPr/>
          </p:nvSpPr>
          <p:spPr>
            <a:xfrm>
              <a:off x="3725992" y="2562117"/>
              <a:ext cx="1307987" cy="1688240"/>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App-A:v1</a:t>
              </a:r>
            </a:p>
          </p:txBody>
        </p:sp>
        <p:sp>
          <p:nvSpPr>
            <p:cNvPr id="31" name="Rectangle 30"/>
            <p:cNvSpPr/>
            <p:nvPr/>
          </p:nvSpPr>
          <p:spPr>
            <a:xfrm>
              <a:off x="3975299" y="2963862"/>
              <a:ext cx="840275" cy="326039"/>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dirty="0">
                <a:latin typeface="Segoe UI" panose="020B0502040204020203" pitchFamily="34" charset="0"/>
                <a:cs typeface="Segoe UI" panose="020B0502040204020203" pitchFamily="34" charset="0"/>
              </a:endParaRPr>
            </a:p>
          </p:txBody>
        </p:sp>
        <p:sp>
          <p:nvSpPr>
            <p:cNvPr id="35" name="Rectangle 34"/>
            <p:cNvSpPr/>
            <p:nvPr/>
          </p:nvSpPr>
          <p:spPr>
            <a:xfrm>
              <a:off x="3970375" y="3382712"/>
              <a:ext cx="840275" cy="326039"/>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dirty="0">
                <a:latin typeface="Segoe UI" panose="020B0502040204020203" pitchFamily="34" charset="0"/>
                <a:cs typeface="Segoe UI" panose="020B0502040204020203" pitchFamily="34" charset="0"/>
              </a:endParaRPr>
            </a:p>
          </p:txBody>
        </p:sp>
        <p:sp>
          <p:nvSpPr>
            <p:cNvPr id="38" name="Rectangle 37"/>
            <p:cNvSpPr/>
            <p:nvPr/>
          </p:nvSpPr>
          <p:spPr>
            <a:xfrm>
              <a:off x="3970375" y="3824552"/>
              <a:ext cx="840275" cy="326039"/>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a:tabLst>
                  <a:tab pos="1142781" algn="l"/>
                </a:tabLst>
              </a:pPr>
              <a:endParaRPr lang="en-US" b="1" dirty="0">
                <a:latin typeface="Segoe UI" panose="020B0502040204020203" pitchFamily="34" charset="0"/>
                <a:cs typeface="Segoe UI" panose="020B0502040204020203" pitchFamily="34" charset="0"/>
              </a:endParaRPr>
            </a:p>
          </p:txBody>
        </p:sp>
      </p:grpSp>
      <p:cxnSp>
        <p:nvCxnSpPr>
          <p:cNvPr id="7" name="Elbow Connector 6"/>
          <p:cNvCxnSpPr>
            <a:stCxn id="61" idx="3"/>
            <a:endCxn id="54" idx="4"/>
          </p:cNvCxnSpPr>
          <p:nvPr/>
        </p:nvCxnSpPr>
        <p:spPr>
          <a:xfrm>
            <a:off x="8030544" y="4567329"/>
            <a:ext cx="7710" cy="1102013"/>
          </a:xfrm>
          <a:prstGeom prst="bentConnector3">
            <a:avLst>
              <a:gd name="adj1" fmla="val 3006548"/>
            </a:avLst>
          </a:prstGeom>
          <a:ln w="539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5608151" y="5983374"/>
            <a:ext cx="1044209" cy="328746"/>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r>
              <a:rPr lang="en-US" sz="1600" b="1" dirty="0">
                <a:cs typeface="Segoe UI" panose="020B0502040204020203" pitchFamily="34" charset="0"/>
              </a:rPr>
              <a:t>App-A:v1</a:t>
            </a:r>
          </a:p>
        </p:txBody>
      </p:sp>
    </p:spTree>
    <p:extLst>
      <p:ext uri="{BB962C8B-B14F-4D97-AF65-F5344CB8AC3E}">
        <p14:creationId xmlns:p14="http://schemas.microsoft.com/office/powerpoint/2010/main" val="1345639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wipe(lef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par>
                                <p:cTn id="27" presetID="22" presetClass="exit" presetSubtype="2" fill="hold" nodeType="withEffect">
                                  <p:stCondLst>
                                    <p:cond delay="0"/>
                                  </p:stCondLst>
                                  <p:childTnLst>
                                    <p:animEffect transition="out" filter="wipe(right)">
                                      <p:cBhvr>
                                        <p:cTn id="28" dur="500"/>
                                        <p:tgtEl>
                                          <p:spTgt spid="68"/>
                                        </p:tgtEl>
                                      </p:cBhvr>
                                    </p:animEffect>
                                    <p:set>
                                      <p:cBhvr>
                                        <p:cTn id="29" dur="1" fill="hold">
                                          <p:stCondLst>
                                            <p:cond delay="499"/>
                                          </p:stCondLst>
                                        </p:cTn>
                                        <p:tgtEl>
                                          <p:spTgt spid="6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2415997"/>
            <a:ext cx="11653523" cy="1154162"/>
          </a:xfrm>
        </p:spPr>
        <p:txBody>
          <a:bodyPr/>
          <a:lstStyle/>
          <a:p>
            <a:pPr marL="0" indent="0" defTabSz="914192">
              <a:buNone/>
            </a:pPr>
            <a:r>
              <a:rPr lang="en-US" sz="3500" dirty="0">
                <a:solidFill>
                  <a:srgbClr val="FFFFFF"/>
                </a:solidFill>
                <a:latin typeface="Segoe UI"/>
              </a:rPr>
              <a:t>“</a:t>
            </a:r>
            <a:r>
              <a:rPr lang="en-US" sz="3500" dirty="0" err="1">
                <a:solidFill>
                  <a:srgbClr val="FFFFFF"/>
                </a:solidFill>
                <a:latin typeface="Segoe UI"/>
              </a:rPr>
              <a:t>Microservices</a:t>
            </a:r>
            <a:r>
              <a:rPr lang="en-US" sz="3500" dirty="0">
                <a:solidFill>
                  <a:srgbClr val="FFFFFF"/>
                </a:solidFill>
                <a:latin typeface="Segoe UI"/>
              </a:rPr>
              <a:t> is an architectural design point;</a:t>
            </a:r>
            <a:br>
              <a:rPr lang="en-US" sz="3500" dirty="0">
                <a:solidFill>
                  <a:srgbClr val="FFFFFF"/>
                </a:solidFill>
                <a:latin typeface="Segoe UI"/>
              </a:rPr>
            </a:br>
            <a:r>
              <a:rPr lang="en-US" sz="3500" dirty="0">
                <a:solidFill>
                  <a:srgbClr val="FFFFFF"/>
                </a:solidFill>
                <a:latin typeface="Segoe UI"/>
              </a:rPr>
              <a:t>containers are an implementation detail that often helps.”</a:t>
            </a:r>
          </a:p>
        </p:txBody>
      </p:sp>
      <p:sp>
        <p:nvSpPr>
          <p:cNvPr id="2" name="Title 1"/>
          <p:cNvSpPr>
            <a:spLocks noGrp="1"/>
          </p:cNvSpPr>
          <p:nvPr>
            <p:ph type="title"/>
          </p:nvPr>
        </p:nvSpPr>
        <p:spPr/>
        <p:txBody>
          <a:bodyPr/>
          <a:lstStyle/>
          <a:p>
            <a:r>
              <a:rPr lang="en-US" dirty="0"/>
              <a:t>Microservices and containers</a:t>
            </a:r>
          </a:p>
        </p:txBody>
      </p:sp>
    </p:spTree>
    <p:extLst>
      <p:ext uri="{BB962C8B-B14F-4D97-AF65-F5344CB8AC3E}">
        <p14:creationId xmlns:p14="http://schemas.microsoft.com/office/powerpoint/2010/main" val="18778627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Compute Platform</a:t>
            </a:r>
          </a:p>
        </p:txBody>
      </p:sp>
    </p:spTree>
    <p:extLst>
      <p:ext uri="{BB962C8B-B14F-4D97-AF65-F5344CB8AC3E}">
        <p14:creationId xmlns:p14="http://schemas.microsoft.com/office/powerpoint/2010/main" val="1576251183"/>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Azure Compute Platform Overview</a:t>
            </a:r>
            <a:endParaRPr lang="en-US" dirty="0"/>
          </a:p>
        </p:txBody>
      </p:sp>
      <p:sp>
        <p:nvSpPr>
          <p:cNvPr id="4" name="Rectangle 3"/>
          <p:cNvSpPr/>
          <p:nvPr/>
        </p:nvSpPr>
        <p:spPr bwMode="auto">
          <a:xfrm>
            <a:off x="1703695" y="6080358"/>
            <a:ext cx="8491169" cy="432200"/>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000" dirty="0">
                <a:solidFill>
                  <a:srgbClr val="00188F"/>
                </a:solidFill>
                <a:ea typeface="Segoe UI" pitchFamily="34" charset="0"/>
                <a:cs typeface="Segoe UI" pitchFamily="34" charset="0"/>
              </a:rPr>
              <a:t>Azure</a:t>
            </a:r>
          </a:p>
        </p:txBody>
      </p:sp>
      <p:sp>
        <p:nvSpPr>
          <p:cNvPr id="6" name="Rectangle 5"/>
          <p:cNvSpPr/>
          <p:nvPr/>
        </p:nvSpPr>
        <p:spPr bwMode="auto">
          <a:xfrm>
            <a:off x="1703694" y="5540055"/>
            <a:ext cx="8491170" cy="4322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solidFill>
                  <a:srgbClr val="E1EDFF"/>
                </a:solidFill>
                <a:ea typeface="Segoe UI" pitchFamily="34" charset="0"/>
                <a:cs typeface="Segoe UI" pitchFamily="34" charset="0"/>
              </a:rPr>
              <a:t>Virtual Machines</a:t>
            </a:r>
          </a:p>
        </p:txBody>
      </p:sp>
      <p:sp>
        <p:nvSpPr>
          <p:cNvPr id="7" name="Rectangle 6"/>
          <p:cNvSpPr/>
          <p:nvPr/>
        </p:nvSpPr>
        <p:spPr bwMode="auto">
          <a:xfrm>
            <a:off x="1703694" y="4999750"/>
            <a:ext cx="5024792" cy="43220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defTabSz="932293" fontAlgn="base">
              <a:lnSpc>
                <a:spcPct val="90000"/>
              </a:lnSpc>
              <a:spcBef>
                <a:spcPct val="0"/>
              </a:spcBef>
              <a:spcAft>
                <a:spcPct val="0"/>
              </a:spcAft>
            </a:pPr>
            <a:r>
              <a:rPr lang="en-US" sz="2000" dirty="0">
                <a:solidFill>
                  <a:srgbClr val="E1EDFF"/>
                </a:solidFill>
                <a:ea typeface="Segoe UI" pitchFamily="34" charset="0"/>
                <a:cs typeface="Segoe UI" pitchFamily="34" charset="0"/>
              </a:rPr>
              <a:t>VM Scale Sets</a:t>
            </a:r>
          </a:p>
        </p:txBody>
      </p:sp>
      <p:sp>
        <p:nvSpPr>
          <p:cNvPr id="8" name="Rectangle 7"/>
          <p:cNvSpPr/>
          <p:nvPr/>
        </p:nvSpPr>
        <p:spPr bwMode="auto">
          <a:xfrm>
            <a:off x="3421209" y="4224063"/>
            <a:ext cx="1554260" cy="685754"/>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Azure Container Service</a:t>
            </a:r>
          </a:p>
        </p:txBody>
      </p:sp>
      <p:sp>
        <p:nvSpPr>
          <p:cNvPr id="9" name="Rectangle 8"/>
          <p:cNvSpPr/>
          <p:nvPr/>
        </p:nvSpPr>
        <p:spPr bwMode="auto">
          <a:xfrm>
            <a:off x="5150922" y="3542815"/>
            <a:ext cx="1554260" cy="1371405"/>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Batch</a:t>
            </a:r>
          </a:p>
        </p:txBody>
      </p:sp>
      <p:sp>
        <p:nvSpPr>
          <p:cNvPr id="10" name="Rectangle 9"/>
          <p:cNvSpPr/>
          <p:nvPr/>
        </p:nvSpPr>
        <p:spPr bwMode="auto">
          <a:xfrm>
            <a:off x="1679186" y="3538360"/>
            <a:ext cx="1554260" cy="1371405"/>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Azure Service Fabric</a:t>
            </a:r>
          </a:p>
        </p:txBody>
      </p:sp>
      <p:sp>
        <p:nvSpPr>
          <p:cNvPr id="11" name="Rectangle 10"/>
          <p:cNvSpPr/>
          <p:nvPr/>
        </p:nvSpPr>
        <p:spPr bwMode="auto">
          <a:xfrm>
            <a:off x="6909495" y="3541820"/>
            <a:ext cx="1554260" cy="19080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Cloud Foundry (general, Pivotal)</a:t>
            </a:r>
          </a:p>
        </p:txBody>
      </p:sp>
      <p:sp>
        <p:nvSpPr>
          <p:cNvPr id="12" name="Rectangle 11"/>
          <p:cNvSpPr/>
          <p:nvPr/>
        </p:nvSpPr>
        <p:spPr bwMode="auto">
          <a:xfrm>
            <a:off x="3421209" y="3541820"/>
            <a:ext cx="758845" cy="639989"/>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146284" rIns="91427"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Semibold" panose="020B0702040204020203" pitchFamily="34" charset="0"/>
              </a:rPr>
              <a:t>DC/OS</a:t>
            </a:r>
          </a:p>
        </p:txBody>
      </p:sp>
      <p:sp>
        <p:nvSpPr>
          <p:cNvPr id="13" name="Rectangle 12"/>
          <p:cNvSpPr/>
          <p:nvPr/>
        </p:nvSpPr>
        <p:spPr bwMode="auto">
          <a:xfrm>
            <a:off x="4216625" y="3541820"/>
            <a:ext cx="758845" cy="639989"/>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146284" rIns="91427"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00" dirty="0">
                <a:gradFill>
                  <a:gsLst>
                    <a:gs pos="0">
                      <a:srgbClr val="FFFFFF"/>
                    </a:gs>
                    <a:gs pos="100000">
                      <a:srgbClr val="FFFFFF"/>
                    </a:gs>
                  </a:gsLst>
                  <a:lin ang="5400000" scaled="0"/>
                </a:gradFill>
                <a:ea typeface="Segoe UI" pitchFamily="34" charset="0"/>
                <a:cs typeface="Segoe UI" pitchFamily="34" charset="0"/>
              </a:rPr>
              <a:t>Docker Swarm</a:t>
            </a:r>
          </a:p>
        </p:txBody>
      </p:sp>
      <p:sp>
        <p:nvSpPr>
          <p:cNvPr id="14" name="Rectangle 13"/>
          <p:cNvSpPr/>
          <p:nvPr/>
        </p:nvSpPr>
        <p:spPr bwMode="auto">
          <a:xfrm>
            <a:off x="4496374" y="5107907"/>
            <a:ext cx="2144380" cy="749702"/>
          </a:xfrm>
          <a:prstGeom prst="rect">
            <a:avLst/>
          </a:prstGeom>
          <a:solidFill>
            <a:schemeClr val="accent1">
              <a:lumMod val="50000"/>
              <a:alpha val="8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VM Extensions</a:t>
            </a:r>
          </a:p>
        </p:txBody>
      </p:sp>
      <p:sp>
        <p:nvSpPr>
          <p:cNvPr id="15" name="Rectangle 14"/>
          <p:cNvSpPr/>
          <p:nvPr/>
        </p:nvSpPr>
        <p:spPr bwMode="auto">
          <a:xfrm>
            <a:off x="8640603" y="3523864"/>
            <a:ext cx="1554260" cy="190808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Others: </a:t>
            </a:r>
            <a:r>
              <a:rPr lang="en-US" dirty="0" err="1">
                <a:gradFill>
                  <a:gsLst>
                    <a:gs pos="0">
                      <a:srgbClr val="FFFFFF"/>
                    </a:gs>
                    <a:gs pos="100000">
                      <a:srgbClr val="FFFFFF"/>
                    </a:gs>
                  </a:gsLst>
                  <a:lin ang="5400000" scaled="0"/>
                </a:gradFill>
                <a:ea typeface="Segoe UI" pitchFamily="34" charset="0"/>
                <a:cs typeface="Segoe UI" pitchFamily="34" charset="0"/>
              </a:rPr>
              <a:t>OpenShift</a:t>
            </a:r>
            <a:r>
              <a:rPr lang="en-US" dirty="0">
                <a:gradFill>
                  <a:gsLst>
                    <a:gs pos="0">
                      <a:srgbClr val="FFFFFF"/>
                    </a:gs>
                    <a:gs pos="100000">
                      <a:srgbClr val="FFFFFF"/>
                    </a:gs>
                  </a:gsLst>
                  <a:lin ang="5400000" scaled="0"/>
                </a:gradFill>
                <a:ea typeface="Segoe UI" pitchFamily="34" charset="0"/>
                <a:cs typeface="Segoe UI" pitchFamily="34" charset="0"/>
              </a:rPr>
              <a:t>, Kubernetes, </a:t>
            </a:r>
            <a:r>
              <a:rPr lang="en-US" dirty="0" err="1">
                <a:gradFill>
                  <a:gsLst>
                    <a:gs pos="0">
                      <a:srgbClr val="FFFFFF"/>
                    </a:gs>
                    <a:gs pos="100000">
                      <a:srgbClr val="FFFFFF"/>
                    </a:gs>
                  </a:gsLst>
                  <a:lin ang="5400000" scaled="0"/>
                </a:gradFill>
                <a:ea typeface="Segoe UI" pitchFamily="34" charset="0"/>
                <a:cs typeface="Segoe UI" pitchFamily="34" charset="0"/>
              </a:rPr>
              <a:t>Jelastic</a:t>
            </a:r>
            <a:r>
              <a:rPr lang="en-US" dirty="0">
                <a:gradFill>
                  <a:gsLst>
                    <a:gs pos="0">
                      <a:srgbClr val="FFFFFF"/>
                    </a:gs>
                    <a:gs pos="100000">
                      <a:srgbClr val="FFFFFF"/>
                    </a:gs>
                  </a:gsLst>
                  <a:lin ang="5400000" scaled="0"/>
                </a:gradFill>
                <a:ea typeface="Segoe UI" pitchFamily="34" charset="0"/>
                <a:cs typeface="Segoe UI" pitchFamily="34" charset="0"/>
              </a:rPr>
              <a:t>, </a:t>
            </a:r>
            <a:r>
              <a:rPr lang="en-US" dirty="0" err="1">
                <a:gradFill>
                  <a:gsLst>
                    <a:gs pos="0">
                      <a:srgbClr val="FFFFFF"/>
                    </a:gs>
                    <a:gs pos="100000">
                      <a:srgbClr val="FFFFFF"/>
                    </a:gs>
                  </a:gsLst>
                  <a:lin ang="5400000" scaled="0"/>
                </a:gradFill>
                <a:ea typeface="Segoe UI" pitchFamily="34" charset="0"/>
                <a:cs typeface="Segoe UI" pitchFamily="34" charset="0"/>
              </a:rPr>
              <a:t>Apprenda</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1679186" y="1831908"/>
            <a:ext cx="1554260" cy="1371405"/>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Service Fabric Apps</a:t>
            </a:r>
          </a:p>
        </p:txBody>
      </p:sp>
      <p:sp>
        <p:nvSpPr>
          <p:cNvPr id="17" name="Rectangle 16"/>
          <p:cNvSpPr/>
          <p:nvPr/>
        </p:nvSpPr>
        <p:spPr bwMode="auto">
          <a:xfrm>
            <a:off x="3305126" y="2531322"/>
            <a:ext cx="3388491" cy="696220"/>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App Service</a:t>
            </a:r>
          </a:p>
        </p:txBody>
      </p:sp>
      <p:sp>
        <p:nvSpPr>
          <p:cNvPr id="18" name="Rectangle 17"/>
          <p:cNvSpPr/>
          <p:nvPr/>
        </p:nvSpPr>
        <p:spPr bwMode="auto">
          <a:xfrm>
            <a:off x="6909495" y="1856138"/>
            <a:ext cx="1554260" cy="1371405"/>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Media Services</a:t>
            </a:r>
          </a:p>
        </p:txBody>
      </p:sp>
      <p:sp>
        <p:nvSpPr>
          <p:cNvPr id="19" name="Rectangle 18"/>
          <p:cNvSpPr/>
          <p:nvPr/>
        </p:nvSpPr>
        <p:spPr bwMode="auto">
          <a:xfrm>
            <a:off x="3305126" y="1860540"/>
            <a:ext cx="1107748" cy="58809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Power</a:t>
            </a:r>
          </a:p>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Apps</a:t>
            </a:r>
          </a:p>
        </p:txBody>
      </p:sp>
      <p:sp>
        <p:nvSpPr>
          <p:cNvPr id="20" name="Rectangle 19"/>
          <p:cNvSpPr/>
          <p:nvPr/>
        </p:nvSpPr>
        <p:spPr bwMode="auto">
          <a:xfrm>
            <a:off x="4453267" y="1859854"/>
            <a:ext cx="1103128" cy="59062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76" dirty="0">
                <a:solidFill>
                  <a:schemeClr val="tx1"/>
                </a:solidFill>
                <a:ea typeface="Segoe UI" pitchFamily="34" charset="0"/>
                <a:cs typeface="Segoe UI" pitchFamily="34" charset="0"/>
              </a:rPr>
              <a:t>Azure Functions</a:t>
            </a:r>
          </a:p>
        </p:txBody>
      </p:sp>
      <p:sp>
        <p:nvSpPr>
          <p:cNvPr id="21" name="Rectangle 20"/>
          <p:cNvSpPr/>
          <p:nvPr/>
        </p:nvSpPr>
        <p:spPr bwMode="auto">
          <a:xfrm>
            <a:off x="8640603" y="1856138"/>
            <a:ext cx="1554260" cy="1371405"/>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dirty="0">
                <a:solidFill>
                  <a:schemeClr val="tx1"/>
                </a:solidFill>
                <a:ea typeface="Segoe UI" pitchFamily="34" charset="0"/>
                <a:cs typeface="Segoe UI" pitchFamily="34" charset="0"/>
              </a:rPr>
              <a:t>Stream Analytics</a:t>
            </a:r>
          </a:p>
        </p:txBody>
      </p:sp>
      <p:cxnSp>
        <p:nvCxnSpPr>
          <p:cNvPr id="25" name="Straight Connector 24"/>
          <p:cNvCxnSpPr/>
          <p:nvPr/>
        </p:nvCxnSpPr>
        <p:spPr>
          <a:xfrm flipV="1">
            <a:off x="1703693" y="3354299"/>
            <a:ext cx="8491171" cy="264"/>
          </a:xfrm>
          <a:prstGeom prst="line">
            <a:avLst/>
          </a:prstGeom>
          <a:ln w="1905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308463" y="1856137"/>
            <a:ext cx="1728789" cy="793902"/>
          </a:xfrm>
          <a:prstGeom prst="rect">
            <a:avLst/>
          </a:prstGeom>
          <a:noFill/>
        </p:spPr>
        <p:txBody>
          <a:bodyPr wrap="square" lIns="182854" tIns="146284" rIns="182854" bIns="146284" rtlCol="0">
            <a:spAutoFit/>
          </a:bodyPr>
          <a:lstStyle/>
          <a:p>
            <a:pPr algn="ctr">
              <a:lnSpc>
                <a:spcPct val="90000"/>
              </a:lnSpc>
              <a:spcAft>
                <a:spcPts val="600"/>
              </a:spcAft>
            </a:pPr>
            <a:r>
              <a:rPr lang="en-US" dirty="0"/>
              <a:t>Rapid Development</a:t>
            </a:r>
          </a:p>
        </p:txBody>
      </p:sp>
      <p:sp>
        <p:nvSpPr>
          <p:cNvPr id="30" name="TextBox 29"/>
          <p:cNvSpPr txBox="1"/>
          <p:nvPr/>
        </p:nvSpPr>
        <p:spPr>
          <a:xfrm>
            <a:off x="10308463" y="5571611"/>
            <a:ext cx="1728789" cy="544688"/>
          </a:xfrm>
          <a:prstGeom prst="rect">
            <a:avLst/>
          </a:prstGeom>
          <a:noFill/>
        </p:spPr>
        <p:txBody>
          <a:bodyPr wrap="square" lIns="182854" tIns="146284" rIns="182854" bIns="146284" rtlCol="0">
            <a:spAutoFit/>
          </a:bodyPr>
          <a:lstStyle/>
          <a:p>
            <a:pPr algn="ctr">
              <a:lnSpc>
                <a:spcPct val="90000"/>
              </a:lnSpc>
              <a:spcAft>
                <a:spcPts val="600"/>
              </a:spcAft>
            </a:pPr>
            <a:r>
              <a:rPr lang="en-US" dirty="0"/>
              <a:t>High Control</a:t>
            </a:r>
          </a:p>
        </p:txBody>
      </p:sp>
      <p:sp>
        <p:nvSpPr>
          <p:cNvPr id="31" name="Up-Down Arrow 30"/>
          <p:cNvSpPr/>
          <p:nvPr/>
        </p:nvSpPr>
        <p:spPr bwMode="auto">
          <a:xfrm>
            <a:off x="10946128" y="2980787"/>
            <a:ext cx="457135" cy="2249854"/>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5590489" y="1856137"/>
            <a:ext cx="1103128" cy="590621"/>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1176" dirty="0">
                <a:solidFill>
                  <a:schemeClr val="tx1"/>
                </a:solidFill>
                <a:ea typeface="Segoe UI" pitchFamily="34" charset="0"/>
                <a:cs typeface="Segoe UI" pitchFamily="34" charset="0"/>
              </a:rPr>
              <a:t>Web/</a:t>
            </a:r>
          </a:p>
          <a:p>
            <a:pPr algn="ctr" defTabSz="932293" fontAlgn="base">
              <a:lnSpc>
                <a:spcPct val="90000"/>
              </a:lnSpc>
              <a:spcBef>
                <a:spcPct val="0"/>
              </a:spcBef>
              <a:spcAft>
                <a:spcPct val="0"/>
              </a:spcAft>
            </a:pPr>
            <a:r>
              <a:rPr lang="en-US" sz="1176" dirty="0">
                <a:solidFill>
                  <a:schemeClr val="tx1"/>
                </a:solidFill>
                <a:ea typeface="Segoe UI" pitchFamily="34" charset="0"/>
                <a:cs typeface="Segoe UI" pitchFamily="34" charset="0"/>
              </a:rPr>
              <a:t>Mobile</a:t>
            </a:r>
          </a:p>
        </p:txBody>
      </p:sp>
      <p:sp>
        <p:nvSpPr>
          <p:cNvPr id="38" name="TextBox 37"/>
          <p:cNvSpPr txBox="1"/>
          <p:nvPr/>
        </p:nvSpPr>
        <p:spPr>
          <a:xfrm>
            <a:off x="34491" y="1858113"/>
            <a:ext cx="1728789" cy="544663"/>
          </a:xfrm>
          <a:prstGeom prst="rect">
            <a:avLst/>
          </a:prstGeom>
          <a:noFill/>
        </p:spPr>
        <p:txBody>
          <a:bodyPr wrap="square" lIns="182854" tIns="146284" rIns="182854" bIns="146284" rtlCol="0">
            <a:spAutoFit/>
          </a:bodyPr>
          <a:lstStyle/>
          <a:p>
            <a:pPr algn="ctr">
              <a:lnSpc>
                <a:spcPct val="90000"/>
              </a:lnSpc>
              <a:spcAft>
                <a:spcPts val="600"/>
              </a:spcAft>
            </a:pPr>
            <a:r>
              <a:rPr lang="en-US" dirty="0"/>
              <a:t>PaaS</a:t>
            </a:r>
          </a:p>
        </p:txBody>
      </p:sp>
      <p:sp>
        <p:nvSpPr>
          <p:cNvPr id="39" name="TextBox 38"/>
          <p:cNvSpPr txBox="1"/>
          <p:nvPr/>
        </p:nvSpPr>
        <p:spPr>
          <a:xfrm>
            <a:off x="34491" y="5573587"/>
            <a:ext cx="1728789" cy="544688"/>
          </a:xfrm>
          <a:prstGeom prst="rect">
            <a:avLst/>
          </a:prstGeom>
          <a:noFill/>
        </p:spPr>
        <p:txBody>
          <a:bodyPr wrap="square" lIns="182854" tIns="146284" rIns="182854" bIns="146284" rtlCol="0">
            <a:spAutoFit/>
          </a:bodyPr>
          <a:lstStyle/>
          <a:p>
            <a:pPr algn="ctr">
              <a:lnSpc>
                <a:spcPct val="90000"/>
              </a:lnSpc>
              <a:spcAft>
                <a:spcPts val="600"/>
              </a:spcAft>
            </a:pPr>
            <a:r>
              <a:rPr lang="en-US" dirty="0"/>
              <a:t>IaaS</a:t>
            </a:r>
          </a:p>
        </p:txBody>
      </p:sp>
      <p:sp>
        <p:nvSpPr>
          <p:cNvPr id="40" name="Up-Down Arrow 39"/>
          <p:cNvSpPr/>
          <p:nvPr/>
        </p:nvSpPr>
        <p:spPr bwMode="auto">
          <a:xfrm>
            <a:off x="672157" y="2982763"/>
            <a:ext cx="457135" cy="2249854"/>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22986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6"/>
                                        </p:tgtEl>
                                      </p:cBhvr>
                                    </p:animEffect>
                                    <p:set>
                                      <p:cBhvr>
                                        <p:cTn id="34"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5" grpId="0" animBg="1"/>
      <p:bldP spid="17" grpId="0" animBg="1"/>
      <p:bldP spid="18" grpId="0" animBg="1"/>
      <p:bldP spid="19" grpId="0" animBg="1"/>
      <p:bldP spid="20" grpId="0" animBg="1"/>
      <p:bldP spid="21"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are Virtual Machine Scale Sets?</a:t>
            </a:r>
            <a:endParaRPr lang="en-US" dirty="0"/>
          </a:p>
        </p:txBody>
      </p:sp>
      <p:sp>
        <p:nvSpPr>
          <p:cNvPr id="4" name="Text Placeholder 1"/>
          <p:cNvSpPr txBox="1">
            <a:spLocks/>
          </p:cNvSpPr>
          <p:nvPr/>
        </p:nvSpPr>
        <p:spPr>
          <a:xfrm>
            <a:off x="488603" y="1464649"/>
            <a:ext cx="10923628" cy="3823330"/>
          </a:xfrm>
          <a:prstGeom prst="rect">
            <a:avLst/>
          </a:prstGeom>
        </p:spPr>
        <p:txBody>
          <a:bodyPr vert="horz" wrap="square" lIns="137141" tIns="85713" rIns="137141" bIns="85713"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2"/>
                    </a:gs>
                    <a:gs pos="99000">
                      <a:schemeClr val="tx2"/>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600" dirty="0">
                <a:solidFill>
                  <a:schemeClr val="tx1"/>
                </a:solidFill>
              </a:rPr>
              <a:t>A way to deploy and manage a set of identical VMs</a:t>
            </a:r>
          </a:p>
          <a:p>
            <a:pPr lvl="1"/>
            <a:r>
              <a:rPr lang="en-US" sz="3200" dirty="0">
                <a:solidFill>
                  <a:schemeClr val="tx1"/>
                </a:solidFill>
              </a:rPr>
              <a:t>Integrate with Azure </a:t>
            </a:r>
            <a:r>
              <a:rPr lang="en-US" sz="3200" dirty="0" err="1">
                <a:solidFill>
                  <a:schemeClr val="tx1"/>
                </a:solidFill>
              </a:rPr>
              <a:t>Autoscale</a:t>
            </a:r>
            <a:endParaRPr lang="en-US" sz="3200" dirty="0">
              <a:solidFill>
                <a:schemeClr val="tx1"/>
              </a:solidFill>
            </a:endParaRPr>
          </a:p>
          <a:p>
            <a:pPr lvl="1"/>
            <a:r>
              <a:rPr lang="en-US" sz="3200" dirty="0">
                <a:solidFill>
                  <a:schemeClr val="tx1"/>
                </a:solidFill>
              </a:rPr>
              <a:t>Integrate with Azure Load Balancer</a:t>
            </a:r>
          </a:p>
          <a:p>
            <a:pPr lvl="1"/>
            <a:r>
              <a:rPr lang="en-US" sz="3200" dirty="0">
                <a:solidFill>
                  <a:schemeClr val="tx1"/>
                </a:solidFill>
              </a:rPr>
              <a:t>An Azure Compute resource</a:t>
            </a:r>
            <a:br>
              <a:rPr lang="en-US" sz="3200" dirty="0">
                <a:solidFill>
                  <a:schemeClr val="tx1"/>
                </a:solidFill>
              </a:rPr>
            </a:br>
            <a:r>
              <a:rPr lang="en-US" sz="3200" dirty="0" err="1">
                <a:solidFill>
                  <a:schemeClr val="tx1"/>
                </a:solidFill>
              </a:rPr>
              <a:t>Microsoft.Compute</a:t>
            </a:r>
            <a:r>
              <a:rPr lang="en-US" sz="3200" dirty="0">
                <a:solidFill>
                  <a:schemeClr val="tx1"/>
                </a:solidFill>
              </a:rPr>
              <a:t>/</a:t>
            </a:r>
            <a:r>
              <a:rPr lang="en-US" sz="3200" dirty="0" err="1">
                <a:solidFill>
                  <a:schemeClr val="tx1"/>
                </a:solidFill>
              </a:rPr>
              <a:t>virtualMachineScaleSets</a:t>
            </a:r>
            <a:endParaRPr lang="en-US" sz="3200" dirty="0">
              <a:solidFill>
                <a:schemeClr val="tx1"/>
              </a:solidFill>
            </a:endParaRPr>
          </a:p>
          <a:p>
            <a:pPr lvl="1"/>
            <a:r>
              <a:rPr lang="en-US" sz="3200" dirty="0">
                <a:solidFill>
                  <a:schemeClr val="tx1"/>
                </a:solidFill>
              </a:rPr>
              <a:t>Scalable compute layer for hyper scale apps</a:t>
            </a:r>
          </a:p>
          <a:p>
            <a:pPr lvl="1"/>
            <a:r>
              <a:rPr lang="en-US" sz="3200" dirty="0">
                <a:solidFill>
                  <a:schemeClr val="tx1"/>
                </a:solidFill>
              </a:rPr>
              <a:t>An infrastructure for PaaS</a:t>
            </a:r>
          </a:p>
        </p:txBody>
      </p:sp>
    </p:spTree>
    <p:extLst>
      <p:ext uri="{BB962C8B-B14F-4D97-AF65-F5344CB8AC3E}">
        <p14:creationId xmlns:p14="http://schemas.microsoft.com/office/powerpoint/2010/main" val="5788610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VM Scale Sets in ARM</a:t>
            </a:r>
          </a:p>
        </p:txBody>
      </p:sp>
      <p:sp>
        <p:nvSpPr>
          <p:cNvPr id="5" name="Text Placeholder 4"/>
          <p:cNvSpPr>
            <a:spLocks noGrp="1"/>
          </p:cNvSpPr>
          <p:nvPr>
            <p:ph type="body" sz="quarter" idx="4294967295"/>
          </p:nvPr>
        </p:nvSpPr>
        <p:spPr>
          <a:xfrm>
            <a:off x="353695" y="1557338"/>
            <a:ext cx="3470357" cy="2017712"/>
          </a:xfrm>
          <a:prstGeom prst="rect">
            <a:avLst/>
          </a:prstGeom>
        </p:spPr>
        <p:txBody>
          <a:bodyPr>
            <a:noAutofit/>
          </a:bodyPr>
          <a:lstStyle/>
          <a:p>
            <a:pPr marL="336145" indent="-336145">
              <a:buFont typeface="Arial" charset="0"/>
              <a:buChar char="•"/>
            </a:pPr>
            <a:r>
              <a:rPr lang="en-US" sz="2353" dirty="0">
                <a:latin typeface="+mn-lt"/>
              </a:rPr>
              <a:t>Auto-Scalable</a:t>
            </a:r>
          </a:p>
          <a:p>
            <a:pPr marL="336145" indent="-336145">
              <a:buFont typeface="Arial" charset="0"/>
              <a:buChar char="•"/>
            </a:pPr>
            <a:r>
              <a:rPr lang="en-US" sz="2353" dirty="0">
                <a:latin typeface="+mn-lt"/>
              </a:rPr>
              <a:t>Fast</a:t>
            </a:r>
          </a:p>
          <a:p>
            <a:pPr marL="336145" indent="-336145">
              <a:buFont typeface="Arial" charset="0"/>
              <a:buChar char="•"/>
            </a:pPr>
            <a:r>
              <a:rPr lang="en-US" sz="2353" dirty="0">
                <a:latin typeface="+mn-lt"/>
              </a:rPr>
              <a:t>Customizable </a:t>
            </a:r>
          </a:p>
          <a:p>
            <a:pPr marL="308133" lvl="1" indent="-280121">
              <a:buFont typeface="Arial" charset="0"/>
              <a:buChar char="•"/>
            </a:pPr>
            <a:r>
              <a:rPr lang="en-US" sz="2353" dirty="0"/>
              <a:t>Windows or Linux</a:t>
            </a:r>
          </a:p>
          <a:p>
            <a:pPr marL="308133" lvl="1" indent="-280121">
              <a:buFont typeface="Arial" charset="0"/>
              <a:buChar char="•"/>
            </a:pPr>
            <a:r>
              <a:rPr lang="en-US" sz="2353" dirty="0"/>
              <a:t>VM extensions</a:t>
            </a:r>
          </a:p>
          <a:p>
            <a:pPr marL="308133" lvl="1" indent="-280121">
              <a:buFont typeface="Arial" charset="0"/>
              <a:buChar char="•"/>
            </a:pPr>
            <a:r>
              <a:rPr lang="en-US" sz="2353" dirty="0"/>
              <a:t>Open PaaS platform</a:t>
            </a:r>
          </a:p>
          <a:p>
            <a:pPr marL="336145" indent="-336145">
              <a:buFont typeface="Arial" charset="0"/>
              <a:buChar char="•"/>
            </a:pPr>
            <a:r>
              <a:rPr lang="en-US" sz="2353" dirty="0">
                <a:latin typeface="+mn-lt"/>
              </a:rPr>
              <a:t>Ease of Management</a:t>
            </a:r>
          </a:p>
          <a:p>
            <a:pPr marL="308133" lvl="1" indent="-280121">
              <a:buFont typeface="Arial" charset="0"/>
              <a:buChar char="•"/>
            </a:pPr>
            <a:r>
              <a:rPr lang="en-US" sz="2353" dirty="0"/>
              <a:t>Focus on target instance count</a:t>
            </a:r>
          </a:p>
          <a:p>
            <a:pPr marL="308133" lvl="1" indent="-280121">
              <a:buFont typeface="Arial" charset="0"/>
              <a:buChar char="•"/>
            </a:pPr>
            <a:r>
              <a:rPr lang="en-US" sz="2353" dirty="0"/>
              <a:t>Updateable</a:t>
            </a:r>
            <a:br>
              <a:rPr lang="en-US" sz="2353" dirty="0"/>
            </a:br>
            <a:endParaRPr lang="en-US" sz="2353" dirty="0"/>
          </a:p>
        </p:txBody>
      </p:sp>
      <p:grpSp>
        <p:nvGrpSpPr>
          <p:cNvPr id="85" name="Group 84"/>
          <p:cNvGrpSpPr/>
          <p:nvPr/>
        </p:nvGrpSpPr>
        <p:grpSpPr>
          <a:xfrm>
            <a:off x="4205375" y="1538374"/>
            <a:ext cx="7212395" cy="4236716"/>
            <a:chOff x="6581595" y="1441329"/>
            <a:chExt cx="4310600" cy="4401481"/>
          </a:xfrm>
        </p:grpSpPr>
        <p:sp>
          <p:nvSpPr>
            <p:cNvPr id="86" name="Rounded Rectangle 85"/>
            <p:cNvSpPr/>
            <p:nvPr/>
          </p:nvSpPr>
          <p:spPr bwMode="auto">
            <a:xfrm>
              <a:off x="6581595" y="1830772"/>
              <a:ext cx="4310600" cy="4012038"/>
            </a:xfrm>
            <a:prstGeom prst="roundRect">
              <a:avLst/>
            </a:prstGeom>
            <a:noFill/>
            <a:ln>
              <a:solidFill>
                <a:srgbClr val="FFC00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2" tIns="85702" rIns="32141" bIns="32141" rtlCol="0" anchor="t" anchorCtr="0"/>
            <a:lstStyle/>
            <a:p>
              <a:pPr algn="ctr" defTabSz="873786"/>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7" name="TextBox 86"/>
            <p:cNvSpPr txBox="1"/>
            <p:nvPr/>
          </p:nvSpPr>
          <p:spPr>
            <a:xfrm>
              <a:off x="6674924" y="1441329"/>
              <a:ext cx="1024473" cy="389757"/>
            </a:xfrm>
            <a:prstGeom prst="rect">
              <a:avLst/>
            </a:prstGeom>
            <a:noFill/>
          </p:spPr>
          <p:txBody>
            <a:bodyPr wrap="none" rtlCol="0">
              <a:spAutoFit/>
            </a:bodyPr>
            <a:lstStyle/>
            <a:p>
              <a:pPr defTabSz="857044"/>
              <a:r>
                <a:rPr lang="en-US" sz="1838" dirty="0">
                  <a:latin typeface="Segoe UI"/>
                </a:rPr>
                <a:t>Resource Group</a:t>
              </a:r>
            </a:p>
          </p:txBody>
        </p:sp>
      </p:grpSp>
      <p:grpSp>
        <p:nvGrpSpPr>
          <p:cNvPr id="88" name="Group 87"/>
          <p:cNvGrpSpPr/>
          <p:nvPr/>
        </p:nvGrpSpPr>
        <p:grpSpPr>
          <a:xfrm>
            <a:off x="4651985" y="2505331"/>
            <a:ext cx="6372116" cy="2779596"/>
            <a:chOff x="7021426" y="2789655"/>
            <a:chExt cx="1874816" cy="1296510"/>
          </a:xfrm>
        </p:grpSpPr>
        <p:sp>
          <p:nvSpPr>
            <p:cNvPr id="89" name="Rounded Rectangle 88"/>
            <p:cNvSpPr/>
            <p:nvPr/>
          </p:nvSpPr>
          <p:spPr bwMode="auto">
            <a:xfrm>
              <a:off x="7021426" y="2789655"/>
              <a:ext cx="1874816" cy="1296510"/>
            </a:xfrm>
            <a:prstGeom prst="roundRect">
              <a:avLst/>
            </a:prstGeom>
            <a:noFill/>
            <a:ln>
              <a:solidFill>
                <a:schemeClr val="accent6">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2" tIns="85702" rIns="32141" bIns="32141" rtlCol="0" anchor="t" anchorCtr="0"/>
            <a:lstStyle/>
            <a:p>
              <a:pPr algn="ctr" defTabSz="873786"/>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0" name="TextBox 89"/>
            <p:cNvSpPr txBox="1"/>
            <p:nvPr/>
          </p:nvSpPr>
          <p:spPr>
            <a:xfrm>
              <a:off x="7882823" y="2798606"/>
              <a:ext cx="204459" cy="134551"/>
            </a:xfrm>
            <a:prstGeom prst="rect">
              <a:avLst/>
            </a:prstGeom>
            <a:noFill/>
          </p:spPr>
          <p:txBody>
            <a:bodyPr wrap="none" rtlCol="0">
              <a:spAutoFit/>
            </a:bodyPr>
            <a:lstStyle/>
            <a:p>
              <a:pPr defTabSz="857044"/>
              <a:r>
                <a:rPr lang="en-US" sz="1286" dirty="0">
                  <a:solidFill>
                    <a:srgbClr val="FF8C00">
                      <a:lumMod val="60000"/>
                      <a:lumOff val="40000"/>
                    </a:srgbClr>
                  </a:solidFill>
                  <a:latin typeface="Segoe UI"/>
                </a:rPr>
                <a:t>Subnet</a:t>
              </a:r>
            </a:p>
          </p:txBody>
        </p:sp>
      </p:grpSp>
      <p:grpSp>
        <p:nvGrpSpPr>
          <p:cNvPr id="91" name="Group 90"/>
          <p:cNvGrpSpPr/>
          <p:nvPr/>
        </p:nvGrpSpPr>
        <p:grpSpPr>
          <a:xfrm>
            <a:off x="6939003" y="3958607"/>
            <a:ext cx="2239376" cy="1028419"/>
            <a:chOff x="9090658" y="4150669"/>
            <a:chExt cx="2327633" cy="1381603"/>
          </a:xfrm>
        </p:grpSpPr>
        <p:pic>
          <p:nvPicPr>
            <p:cNvPr id="92" name="Picture 9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8135" y="4777272"/>
              <a:ext cx="754999" cy="75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 name="TextBox 92"/>
            <p:cNvSpPr txBox="1"/>
            <p:nvPr/>
          </p:nvSpPr>
          <p:spPr>
            <a:xfrm>
              <a:off x="9090658" y="4150669"/>
              <a:ext cx="2327633" cy="577449"/>
            </a:xfrm>
            <a:prstGeom prst="rect">
              <a:avLst/>
            </a:prstGeom>
            <a:noFill/>
          </p:spPr>
          <p:txBody>
            <a:bodyPr wrap="none" rtlCol="0">
              <a:spAutoFit/>
            </a:bodyPr>
            <a:lstStyle/>
            <a:p>
              <a:pPr defTabSz="857044"/>
              <a:r>
                <a:rPr lang="en-US" sz="2205" dirty="0">
                  <a:solidFill>
                    <a:schemeClr val="tx1">
                      <a:lumMod val="85000"/>
                      <a:lumOff val="15000"/>
                    </a:schemeClr>
                  </a:solidFill>
                  <a:latin typeface="Segoe UI"/>
                </a:rPr>
                <a:t>Scalable Storage</a:t>
              </a:r>
            </a:p>
          </p:txBody>
        </p:sp>
      </p:grpSp>
      <p:grpSp>
        <p:nvGrpSpPr>
          <p:cNvPr id="94" name="Group 93"/>
          <p:cNvGrpSpPr/>
          <p:nvPr/>
        </p:nvGrpSpPr>
        <p:grpSpPr>
          <a:xfrm>
            <a:off x="4921960" y="3002046"/>
            <a:ext cx="1483854" cy="833490"/>
            <a:chOff x="7165720" y="3276805"/>
            <a:chExt cx="1032266" cy="747678"/>
          </a:xfrm>
        </p:grpSpPr>
        <p:pic>
          <p:nvPicPr>
            <p:cNvPr id="95" name="Picture 9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 name="TextBox 95"/>
            <p:cNvSpPr txBox="1"/>
            <p:nvPr/>
          </p:nvSpPr>
          <p:spPr>
            <a:xfrm>
              <a:off x="7793220" y="3276805"/>
              <a:ext cx="404766" cy="689963"/>
            </a:xfrm>
            <a:prstGeom prst="rect">
              <a:avLst/>
            </a:prstGeom>
            <a:noFill/>
          </p:spPr>
          <p:txBody>
            <a:bodyPr wrap="square" rtlCol="0">
              <a:spAutoFit/>
            </a:bodyPr>
            <a:lstStyle/>
            <a:p>
              <a:pPr defTabSz="857044"/>
              <a:r>
                <a:rPr lang="en-US" sz="2205" dirty="0">
                  <a:solidFill>
                    <a:schemeClr val="tx1">
                      <a:lumMod val="85000"/>
                      <a:lumOff val="15000"/>
                    </a:schemeClr>
                  </a:solidFill>
                  <a:latin typeface="Segoe UI"/>
                </a:rPr>
                <a:t>VM</a:t>
              </a:r>
            </a:p>
          </p:txBody>
        </p:sp>
      </p:grpSp>
      <p:grpSp>
        <p:nvGrpSpPr>
          <p:cNvPr id="97" name="Group 96"/>
          <p:cNvGrpSpPr>
            <a:grpSpLocks noChangeAspect="1"/>
          </p:cNvGrpSpPr>
          <p:nvPr/>
        </p:nvGrpSpPr>
        <p:grpSpPr bwMode="auto">
          <a:xfrm>
            <a:off x="4485466" y="2211085"/>
            <a:ext cx="6739805" cy="3503145"/>
            <a:chOff x="4799" y="1203"/>
            <a:chExt cx="1945" cy="843"/>
          </a:xfrm>
        </p:grpSpPr>
        <p:sp>
          <p:nvSpPr>
            <p:cNvPr id="98" name="AutoShape 3"/>
            <p:cNvSpPr>
              <a:spLocks noChangeAspect="1" noChangeArrowheads="1" noTextEdit="1"/>
            </p:cNvSpPr>
            <p:nvPr/>
          </p:nvSpPr>
          <p:spPr bwMode="auto">
            <a:xfrm>
              <a:off x="4799" y="1203"/>
              <a:ext cx="1945"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44"/>
              <a:endParaRPr lang="en-US" sz="1688">
                <a:solidFill>
                  <a:srgbClr val="FFFFFF"/>
                </a:solidFill>
              </a:endParaRPr>
            </a:p>
          </p:txBody>
        </p:sp>
        <p:sp>
          <p:nvSpPr>
            <p:cNvPr id="99" name="Freeform 98"/>
            <p:cNvSpPr>
              <a:spLocks noEditPoints="1"/>
            </p:cNvSpPr>
            <p:nvPr/>
          </p:nvSpPr>
          <p:spPr bwMode="auto">
            <a:xfrm>
              <a:off x="4813" y="1217"/>
              <a:ext cx="1922" cy="774"/>
            </a:xfrm>
            <a:custGeom>
              <a:avLst/>
              <a:gdLst>
                <a:gd name="T0" fmla="*/ 11 w 2134"/>
                <a:gd name="T1" fmla="*/ 16 h 855"/>
                <a:gd name="T2" fmla="*/ 11 w 2134"/>
                <a:gd name="T3" fmla="*/ 69 h 855"/>
                <a:gd name="T4" fmla="*/ 11 w 2134"/>
                <a:gd name="T5" fmla="*/ 123 h 855"/>
                <a:gd name="T6" fmla="*/ 11 w 2134"/>
                <a:gd name="T7" fmla="*/ 177 h 855"/>
                <a:gd name="T8" fmla="*/ 11 w 2134"/>
                <a:gd name="T9" fmla="*/ 229 h 855"/>
                <a:gd name="T10" fmla="*/ 11 w 2134"/>
                <a:gd name="T11" fmla="*/ 282 h 855"/>
                <a:gd name="T12" fmla="*/ 11 w 2134"/>
                <a:gd name="T13" fmla="*/ 335 h 855"/>
                <a:gd name="T14" fmla="*/ 11 w 2134"/>
                <a:gd name="T15" fmla="*/ 387 h 855"/>
                <a:gd name="T16" fmla="*/ 26 w 2134"/>
                <a:gd name="T17" fmla="*/ 415 h 855"/>
                <a:gd name="T18" fmla="*/ 77 w 2134"/>
                <a:gd name="T19" fmla="*/ 415 h 855"/>
                <a:gd name="T20" fmla="*/ 129 w 2134"/>
                <a:gd name="T21" fmla="*/ 415 h 855"/>
                <a:gd name="T22" fmla="*/ 180 w 2134"/>
                <a:gd name="T23" fmla="*/ 415 h 855"/>
                <a:gd name="T24" fmla="*/ 231 w 2134"/>
                <a:gd name="T25" fmla="*/ 415 h 855"/>
                <a:gd name="T26" fmla="*/ 282 w 2134"/>
                <a:gd name="T27" fmla="*/ 415 h 855"/>
                <a:gd name="T28" fmla="*/ 333 w 2134"/>
                <a:gd name="T29" fmla="*/ 415 h 855"/>
                <a:gd name="T30" fmla="*/ 385 w 2134"/>
                <a:gd name="T31" fmla="*/ 415 h 855"/>
                <a:gd name="T32" fmla="*/ 436 w 2134"/>
                <a:gd name="T33" fmla="*/ 415 h 855"/>
                <a:gd name="T34" fmla="*/ 486 w 2134"/>
                <a:gd name="T35" fmla="*/ 415 h 855"/>
                <a:gd name="T36" fmla="*/ 539 w 2134"/>
                <a:gd name="T37" fmla="*/ 415 h 855"/>
                <a:gd name="T38" fmla="*/ 589 w 2134"/>
                <a:gd name="T39" fmla="*/ 415 h 855"/>
                <a:gd name="T40" fmla="*/ 641 w 2134"/>
                <a:gd name="T41" fmla="*/ 415 h 855"/>
                <a:gd name="T42" fmla="*/ 692 w 2134"/>
                <a:gd name="T43" fmla="*/ 415 h 855"/>
                <a:gd name="T44" fmla="*/ 743 w 2134"/>
                <a:gd name="T45" fmla="*/ 415 h 855"/>
                <a:gd name="T46" fmla="*/ 795 w 2134"/>
                <a:gd name="T47" fmla="*/ 415 h 855"/>
                <a:gd name="T48" fmla="*/ 846 w 2134"/>
                <a:gd name="T49" fmla="*/ 415 h 855"/>
                <a:gd name="T50" fmla="*/ 897 w 2134"/>
                <a:gd name="T51" fmla="*/ 415 h 855"/>
                <a:gd name="T52" fmla="*/ 948 w 2134"/>
                <a:gd name="T53" fmla="*/ 415 h 855"/>
                <a:gd name="T54" fmla="*/ 1000 w 2134"/>
                <a:gd name="T55" fmla="*/ 415 h 855"/>
                <a:gd name="T56" fmla="*/ 1016 w 2134"/>
                <a:gd name="T57" fmla="*/ 388 h 855"/>
                <a:gd name="T58" fmla="*/ 1016 w 2134"/>
                <a:gd name="T59" fmla="*/ 336 h 855"/>
                <a:gd name="T60" fmla="*/ 1016 w 2134"/>
                <a:gd name="T61" fmla="*/ 282 h 855"/>
                <a:gd name="T62" fmla="*/ 1016 w 2134"/>
                <a:gd name="T63" fmla="*/ 229 h 855"/>
                <a:gd name="T64" fmla="*/ 1016 w 2134"/>
                <a:gd name="T65" fmla="*/ 177 h 855"/>
                <a:gd name="T66" fmla="*/ 1016 w 2134"/>
                <a:gd name="T67" fmla="*/ 124 h 855"/>
                <a:gd name="T68" fmla="*/ 1016 w 2134"/>
                <a:gd name="T69" fmla="*/ 71 h 855"/>
                <a:gd name="T70" fmla="*/ 1016 w 2134"/>
                <a:gd name="T71" fmla="*/ 17 h 855"/>
                <a:gd name="T72" fmla="*/ 981 w 2134"/>
                <a:gd name="T73" fmla="*/ 11 h 855"/>
                <a:gd name="T74" fmla="*/ 929 w 2134"/>
                <a:gd name="T75" fmla="*/ 11 h 855"/>
                <a:gd name="T76" fmla="*/ 878 w 2134"/>
                <a:gd name="T77" fmla="*/ 11 h 855"/>
                <a:gd name="T78" fmla="*/ 827 w 2134"/>
                <a:gd name="T79" fmla="*/ 11 h 855"/>
                <a:gd name="T80" fmla="*/ 775 w 2134"/>
                <a:gd name="T81" fmla="*/ 11 h 855"/>
                <a:gd name="T82" fmla="*/ 724 w 2134"/>
                <a:gd name="T83" fmla="*/ 11 h 855"/>
                <a:gd name="T84" fmla="*/ 673 w 2134"/>
                <a:gd name="T85" fmla="*/ 11 h 855"/>
                <a:gd name="T86" fmla="*/ 621 w 2134"/>
                <a:gd name="T87" fmla="*/ 11 h 855"/>
                <a:gd name="T88" fmla="*/ 570 w 2134"/>
                <a:gd name="T89" fmla="*/ 11 h 855"/>
                <a:gd name="T90" fmla="*/ 519 w 2134"/>
                <a:gd name="T91" fmla="*/ 11 h 855"/>
                <a:gd name="T92" fmla="*/ 467 w 2134"/>
                <a:gd name="T93" fmla="*/ 11 h 855"/>
                <a:gd name="T94" fmla="*/ 416 w 2134"/>
                <a:gd name="T95" fmla="*/ 11 h 855"/>
                <a:gd name="T96" fmla="*/ 365 w 2134"/>
                <a:gd name="T97" fmla="*/ 11 h 855"/>
                <a:gd name="T98" fmla="*/ 313 w 2134"/>
                <a:gd name="T99" fmla="*/ 11 h 855"/>
                <a:gd name="T100" fmla="*/ 262 w 2134"/>
                <a:gd name="T101" fmla="*/ 11 h 855"/>
                <a:gd name="T102" fmla="*/ 211 w 2134"/>
                <a:gd name="T103" fmla="*/ 11 h 855"/>
                <a:gd name="T104" fmla="*/ 159 w 2134"/>
                <a:gd name="T105" fmla="*/ 11 h 855"/>
                <a:gd name="T106" fmla="*/ 110 w 2134"/>
                <a:gd name="T107" fmla="*/ 11 h 855"/>
                <a:gd name="T108" fmla="*/ 56 w 2134"/>
                <a:gd name="T109" fmla="*/ 11 h 855"/>
                <a:gd name="T110" fmla="*/ 5 w 2134"/>
                <a:gd name="T111" fmla="*/ 11 h 85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134" h="855">
                  <a:moveTo>
                    <a:pt x="22" y="32"/>
                  </a:moveTo>
                  <a:lnTo>
                    <a:pt x="22" y="32"/>
                  </a:lnTo>
                  <a:cubicBezTo>
                    <a:pt x="22" y="38"/>
                    <a:pt x="17" y="43"/>
                    <a:pt x="11" y="43"/>
                  </a:cubicBezTo>
                  <a:cubicBezTo>
                    <a:pt x="5" y="43"/>
                    <a:pt x="0" y="38"/>
                    <a:pt x="0" y="32"/>
                  </a:cubicBezTo>
                  <a:cubicBezTo>
                    <a:pt x="0" y="27"/>
                    <a:pt x="5" y="22"/>
                    <a:pt x="11" y="22"/>
                  </a:cubicBezTo>
                  <a:cubicBezTo>
                    <a:pt x="17" y="22"/>
                    <a:pt x="22" y="27"/>
                    <a:pt x="22" y="32"/>
                  </a:cubicBezTo>
                  <a:close/>
                  <a:moveTo>
                    <a:pt x="22" y="139"/>
                  </a:moveTo>
                  <a:lnTo>
                    <a:pt x="22" y="139"/>
                  </a:lnTo>
                  <a:cubicBezTo>
                    <a:pt x="22" y="145"/>
                    <a:pt x="17" y="150"/>
                    <a:pt x="11" y="150"/>
                  </a:cubicBezTo>
                  <a:cubicBezTo>
                    <a:pt x="5" y="150"/>
                    <a:pt x="0" y="145"/>
                    <a:pt x="0" y="139"/>
                  </a:cubicBezTo>
                  <a:cubicBezTo>
                    <a:pt x="0" y="133"/>
                    <a:pt x="5" y="128"/>
                    <a:pt x="11" y="128"/>
                  </a:cubicBezTo>
                  <a:cubicBezTo>
                    <a:pt x="17" y="128"/>
                    <a:pt x="22" y="133"/>
                    <a:pt x="22" y="139"/>
                  </a:cubicBezTo>
                  <a:close/>
                  <a:moveTo>
                    <a:pt x="22" y="246"/>
                  </a:moveTo>
                  <a:lnTo>
                    <a:pt x="22" y="246"/>
                  </a:lnTo>
                  <a:cubicBezTo>
                    <a:pt x="22" y="252"/>
                    <a:pt x="17" y="257"/>
                    <a:pt x="11" y="257"/>
                  </a:cubicBezTo>
                  <a:cubicBezTo>
                    <a:pt x="5" y="257"/>
                    <a:pt x="0" y="252"/>
                    <a:pt x="0" y="246"/>
                  </a:cubicBezTo>
                  <a:cubicBezTo>
                    <a:pt x="0" y="240"/>
                    <a:pt x="5" y="235"/>
                    <a:pt x="11" y="235"/>
                  </a:cubicBezTo>
                  <a:cubicBezTo>
                    <a:pt x="17" y="235"/>
                    <a:pt x="22" y="240"/>
                    <a:pt x="22" y="246"/>
                  </a:cubicBezTo>
                  <a:close/>
                  <a:moveTo>
                    <a:pt x="22" y="353"/>
                  </a:moveTo>
                  <a:lnTo>
                    <a:pt x="22" y="353"/>
                  </a:lnTo>
                  <a:cubicBezTo>
                    <a:pt x="22" y="358"/>
                    <a:pt x="17" y="363"/>
                    <a:pt x="11" y="363"/>
                  </a:cubicBezTo>
                  <a:cubicBezTo>
                    <a:pt x="5" y="363"/>
                    <a:pt x="0" y="358"/>
                    <a:pt x="0" y="353"/>
                  </a:cubicBezTo>
                  <a:cubicBezTo>
                    <a:pt x="0" y="347"/>
                    <a:pt x="5" y="342"/>
                    <a:pt x="11" y="342"/>
                  </a:cubicBezTo>
                  <a:cubicBezTo>
                    <a:pt x="17" y="342"/>
                    <a:pt x="22" y="347"/>
                    <a:pt x="22" y="353"/>
                  </a:cubicBezTo>
                  <a:close/>
                  <a:moveTo>
                    <a:pt x="22" y="459"/>
                  </a:moveTo>
                  <a:lnTo>
                    <a:pt x="22" y="459"/>
                  </a:lnTo>
                  <a:cubicBezTo>
                    <a:pt x="22" y="465"/>
                    <a:pt x="17" y="470"/>
                    <a:pt x="11" y="470"/>
                  </a:cubicBezTo>
                  <a:cubicBezTo>
                    <a:pt x="5" y="470"/>
                    <a:pt x="0" y="465"/>
                    <a:pt x="0" y="459"/>
                  </a:cubicBezTo>
                  <a:cubicBezTo>
                    <a:pt x="0" y="453"/>
                    <a:pt x="5" y="449"/>
                    <a:pt x="11" y="449"/>
                  </a:cubicBezTo>
                  <a:cubicBezTo>
                    <a:pt x="17" y="449"/>
                    <a:pt x="22" y="453"/>
                    <a:pt x="22" y="459"/>
                  </a:cubicBezTo>
                  <a:close/>
                  <a:moveTo>
                    <a:pt x="22" y="566"/>
                  </a:moveTo>
                  <a:lnTo>
                    <a:pt x="22" y="566"/>
                  </a:lnTo>
                  <a:cubicBezTo>
                    <a:pt x="22" y="572"/>
                    <a:pt x="17" y="577"/>
                    <a:pt x="11" y="577"/>
                  </a:cubicBezTo>
                  <a:cubicBezTo>
                    <a:pt x="5" y="577"/>
                    <a:pt x="0" y="572"/>
                    <a:pt x="0" y="566"/>
                  </a:cubicBezTo>
                  <a:cubicBezTo>
                    <a:pt x="0" y="560"/>
                    <a:pt x="5" y="555"/>
                    <a:pt x="11" y="555"/>
                  </a:cubicBezTo>
                  <a:cubicBezTo>
                    <a:pt x="17" y="555"/>
                    <a:pt x="22" y="560"/>
                    <a:pt x="22" y="566"/>
                  </a:cubicBezTo>
                  <a:close/>
                  <a:moveTo>
                    <a:pt x="22" y="673"/>
                  </a:moveTo>
                  <a:lnTo>
                    <a:pt x="22" y="673"/>
                  </a:lnTo>
                  <a:cubicBezTo>
                    <a:pt x="22" y="679"/>
                    <a:pt x="17" y="683"/>
                    <a:pt x="11" y="683"/>
                  </a:cubicBezTo>
                  <a:cubicBezTo>
                    <a:pt x="5" y="683"/>
                    <a:pt x="0" y="679"/>
                    <a:pt x="0" y="673"/>
                  </a:cubicBezTo>
                  <a:cubicBezTo>
                    <a:pt x="0" y="667"/>
                    <a:pt x="5" y="662"/>
                    <a:pt x="11" y="662"/>
                  </a:cubicBezTo>
                  <a:cubicBezTo>
                    <a:pt x="17" y="662"/>
                    <a:pt x="22" y="667"/>
                    <a:pt x="22" y="673"/>
                  </a:cubicBezTo>
                  <a:close/>
                  <a:moveTo>
                    <a:pt x="22" y="779"/>
                  </a:moveTo>
                  <a:lnTo>
                    <a:pt x="22" y="779"/>
                  </a:lnTo>
                  <a:cubicBezTo>
                    <a:pt x="22" y="785"/>
                    <a:pt x="17" y="790"/>
                    <a:pt x="11" y="790"/>
                  </a:cubicBezTo>
                  <a:cubicBezTo>
                    <a:pt x="5" y="790"/>
                    <a:pt x="0" y="785"/>
                    <a:pt x="0" y="779"/>
                  </a:cubicBezTo>
                  <a:cubicBezTo>
                    <a:pt x="0" y="773"/>
                    <a:pt x="5" y="769"/>
                    <a:pt x="11" y="769"/>
                  </a:cubicBezTo>
                  <a:cubicBezTo>
                    <a:pt x="17" y="769"/>
                    <a:pt x="22" y="773"/>
                    <a:pt x="22" y="779"/>
                  </a:cubicBezTo>
                  <a:close/>
                  <a:moveTo>
                    <a:pt x="53" y="834"/>
                  </a:moveTo>
                  <a:lnTo>
                    <a:pt x="53" y="834"/>
                  </a:lnTo>
                  <a:cubicBezTo>
                    <a:pt x="59" y="834"/>
                    <a:pt x="63" y="838"/>
                    <a:pt x="63" y="844"/>
                  </a:cubicBezTo>
                  <a:cubicBezTo>
                    <a:pt x="63" y="850"/>
                    <a:pt x="59" y="855"/>
                    <a:pt x="53" y="855"/>
                  </a:cubicBezTo>
                  <a:cubicBezTo>
                    <a:pt x="47" y="855"/>
                    <a:pt x="42" y="850"/>
                    <a:pt x="42" y="844"/>
                  </a:cubicBezTo>
                  <a:cubicBezTo>
                    <a:pt x="42" y="838"/>
                    <a:pt x="47" y="834"/>
                    <a:pt x="53" y="834"/>
                  </a:cubicBezTo>
                  <a:close/>
                  <a:moveTo>
                    <a:pt x="159" y="834"/>
                  </a:moveTo>
                  <a:lnTo>
                    <a:pt x="160" y="834"/>
                  </a:lnTo>
                  <a:cubicBezTo>
                    <a:pt x="165" y="834"/>
                    <a:pt x="170" y="838"/>
                    <a:pt x="170" y="844"/>
                  </a:cubicBezTo>
                  <a:cubicBezTo>
                    <a:pt x="170" y="850"/>
                    <a:pt x="165" y="855"/>
                    <a:pt x="160" y="855"/>
                  </a:cubicBezTo>
                  <a:lnTo>
                    <a:pt x="159" y="855"/>
                  </a:lnTo>
                  <a:cubicBezTo>
                    <a:pt x="154" y="855"/>
                    <a:pt x="149" y="850"/>
                    <a:pt x="149" y="844"/>
                  </a:cubicBezTo>
                  <a:cubicBezTo>
                    <a:pt x="149" y="838"/>
                    <a:pt x="154" y="834"/>
                    <a:pt x="159" y="834"/>
                  </a:cubicBezTo>
                  <a:close/>
                  <a:moveTo>
                    <a:pt x="266" y="834"/>
                  </a:moveTo>
                  <a:lnTo>
                    <a:pt x="266" y="834"/>
                  </a:lnTo>
                  <a:cubicBezTo>
                    <a:pt x="272" y="834"/>
                    <a:pt x="277" y="838"/>
                    <a:pt x="277" y="844"/>
                  </a:cubicBezTo>
                  <a:cubicBezTo>
                    <a:pt x="277" y="850"/>
                    <a:pt x="272" y="855"/>
                    <a:pt x="266" y="855"/>
                  </a:cubicBezTo>
                  <a:cubicBezTo>
                    <a:pt x="260" y="855"/>
                    <a:pt x="256" y="850"/>
                    <a:pt x="256" y="844"/>
                  </a:cubicBezTo>
                  <a:cubicBezTo>
                    <a:pt x="256" y="838"/>
                    <a:pt x="260" y="834"/>
                    <a:pt x="266" y="834"/>
                  </a:cubicBezTo>
                  <a:close/>
                  <a:moveTo>
                    <a:pt x="373" y="834"/>
                  </a:moveTo>
                  <a:lnTo>
                    <a:pt x="373" y="834"/>
                  </a:lnTo>
                  <a:cubicBezTo>
                    <a:pt x="379" y="834"/>
                    <a:pt x="384" y="838"/>
                    <a:pt x="384" y="844"/>
                  </a:cubicBezTo>
                  <a:cubicBezTo>
                    <a:pt x="384" y="850"/>
                    <a:pt x="379" y="855"/>
                    <a:pt x="373" y="855"/>
                  </a:cubicBezTo>
                  <a:cubicBezTo>
                    <a:pt x="367" y="855"/>
                    <a:pt x="362" y="850"/>
                    <a:pt x="362" y="844"/>
                  </a:cubicBezTo>
                  <a:cubicBezTo>
                    <a:pt x="362" y="838"/>
                    <a:pt x="367" y="834"/>
                    <a:pt x="373" y="834"/>
                  </a:cubicBezTo>
                  <a:close/>
                  <a:moveTo>
                    <a:pt x="480" y="834"/>
                  </a:moveTo>
                  <a:lnTo>
                    <a:pt x="480" y="834"/>
                  </a:lnTo>
                  <a:cubicBezTo>
                    <a:pt x="485" y="834"/>
                    <a:pt x="490" y="838"/>
                    <a:pt x="490" y="844"/>
                  </a:cubicBezTo>
                  <a:cubicBezTo>
                    <a:pt x="490" y="850"/>
                    <a:pt x="485" y="855"/>
                    <a:pt x="480" y="855"/>
                  </a:cubicBezTo>
                  <a:cubicBezTo>
                    <a:pt x="474" y="855"/>
                    <a:pt x="469" y="850"/>
                    <a:pt x="469" y="844"/>
                  </a:cubicBezTo>
                  <a:cubicBezTo>
                    <a:pt x="469" y="838"/>
                    <a:pt x="474" y="834"/>
                    <a:pt x="480" y="834"/>
                  </a:cubicBezTo>
                  <a:close/>
                  <a:moveTo>
                    <a:pt x="586" y="834"/>
                  </a:moveTo>
                  <a:lnTo>
                    <a:pt x="586" y="834"/>
                  </a:lnTo>
                  <a:cubicBezTo>
                    <a:pt x="592" y="834"/>
                    <a:pt x="597" y="838"/>
                    <a:pt x="597" y="844"/>
                  </a:cubicBezTo>
                  <a:cubicBezTo>
                    <a:pt x="597" y="850"/>
                    <a:pt x="592" y="855"/>
                    <a:pt x="586" y="855"/>
                  </a:cubicBezTo>
                  <a:cubicBezTo>
                    <a:pt x="580" y="855"/>
                    <a:pt x="576" y="850"/>
                    <a:pt x="576" y="844"/>
                  </a:cubicBezTo>
                  <a:cubicBezTo>
                    <a:pt x="576" y="838"/>
                    <a:pt x="580" y="834"/>
                    <a:pt x="586" y="834"/>
                  </a:cubicBezTo>
                  <a:close/>
                  <a:moveTo>
                    <a:pt x="693" y="834"/>
                  </a:moveTo>
                  <a:lnTo>
                    <a:pt x="693" y="834"/>
                  </a:lnTo>
                  <a:cubicBezTo>
                    <a:pt x="699" y="834"/>
                    <a:pt x="704" y="838"/>
                    <a:pt x="704" y="844"/>
                  </a:cubicBezTo>
                  <a:cubicBezTo>
                    <a:pt x="704" y="850"/>
                    <a:pt x="699" y="855"/>
                    <a:pt x="693" y="855"/>
                  </a:cubicBezTo>
                  <a:cubicBezTo>
                    <a:pt x="687" y="855"/>
                    <a:pt x="682" y="850"/>
                    <a:pt x="682" y="844"/>
                  </a:cubicBezTo>
                  <a:cubicBezTo>
                    <a:pt x="682" y="838"/>
                    <a:pt x="687" y="834"/>
                    <a:pt x="693" y="834"/>
                  </a:cubicBezTo>
                  <a:close/>
                  <a:moveTo>
                    <a:pt x="800" y="834"/>
                  </a:moveTo>
                  <a:lnTo>
                    <a:pt x="800" y="834"/>
                  </a:lnTo>
                  <a:cubicBezTo>
                    <a:pt x="806" y="834"/>
                    <a:pt x="810" y="838"/>
                    <a:pt x="810" y="844"/>
                  </a:cubicBezTo>
                  <a:cubicBezTo>
                    <a:pt x="810" y="850"/>
                    <a:pt x="806" y="855"/>
                    <a:pt x="800" y="855"/>
                  </a:cubicBezTo>
                  <a:cubicBezTo>
                    <a:pt x="794" y="855"/>
                    <a:pt x="789" y="850"/>
                    <a:pt x="789" y="844"/>
                  </a:cubicBezTo>
                  <a:cubicBezTo>
                    <a:pt x="789" y="838"/>
                    <a:pt x="794" y="834"/>
                    <a:pt x="800" y="834"/>
                  </a:cubicBezTo>
                  <a:close/>
                  <a:moveTo>
                    <a:pt x="906" y="834"/>
                  </a:moveTo>
                  <a:lnTo>
                    <a:pt x="906" y="834"/>
                  </a:lnTo>
                  <a:cubicBezTo>
                    <a:pt x="912" y="834"/>
                    <a:pt x="917" y="838"/>
                    <a:pt x="917" y="844"/>
                  </a:cubicBezTo>
                  <a:cubicBezTo>
                    <a:pt x="917" y="850"/>
                    <a:pt x="912" y="855"/>
                    <a:pt x="906" y="855"/>
                  </a:cubicBezTo>
                  <a:cubicBezTo>
                    <a:pt x="900" y="855"/>
                    <a:pt x="896" y="850"/>
                    <a:pt x="896" y="844"/>
                  </a:cubicBezTo>
                  <a:cubicBezTo>
                    <a:pt x="896" y="838"/>
                    <a:pt x="900" y="834"/>
                    <a:pt x="906" y="834"/>
                  </a:cubicBezTo>
                  <a:close/>
                  <a:moveTo>
                    <a:pt x="1013" y="834"/>
                  </a:moveTo>
                  <a:lnTo>
                    <a:pt x="1013" y="834"/>
                  </a:lnTo>
                  <a:cubicBezTo>
                    <a:pt x="1019" y="834"/>
                    <a:pt x="1024" y="838"/>
                    <a:pt x="1024" y="844"/>
                  </a:cubicBezTo>
                  <a:cubicBezTo>
                    <a:pt x="1024" y="850"/>
                    <a:pt x="1019" y="855"/>
                    <a:pt x="1013" y="855"/>
                  </a:cubicBezTo>
                  <a:cubicBezTo>
                    <a:pt x="1007" y="855"/>
                    <a:pt x="1002" y="850"/>
                    <a:pt x="1002" y="844"/>
                  </a:cubicBezTo>
                  <a:cubicBezTo>
                    <a:pt x="1002" y="838"/>
                    <a:pt x="1007" y="834"/>
                    <a:pt x="1013" y="834"/>
                  </a:cubicBezTo>
                  <a:close/>
                  <a:moveTo>
                    <a:pt x="1120" y="834"/>
                  </a:moveTo>
                  <a:lnTo>
                    <a:pt x="1120" y="834"/>
                  </a:lnTo>
                  <a:cubicBezTo>
                    <a:pt x="1126" y="834"/>
                    <a:pt x="1130" y="838"/>
                    <a:pt x="1130" y="844"/>
                  </a:cubicBezTo>
                  <a:cubicBezTo>
                    <a:pt x="1130" y="850"/>
                    <a:pt x="1126" y="855"/>
                    <a:pt x="1120" y="855"/>
                  </a:cubicBezTo>
                  <a:cubicBezTo>
                    <a:pt x="1114" y="855"/>
                    <a:pt x="1109" y="850"/>
                    <a:pt x="1109" y="844"/>
                  </a:cubicBezTo>
                  <a:cubicBezTo>
                    <a:pt x="1109" y="838"/>
                    <a:pt x="1114" y="834"/>
                    <a:pt x="1120" y="834"/>
                  </a:cubicBezTo>
                  <a:close/>
                  <a:moveTo>
                    <a:pt x="1226" y="834"/>
                  </a:moveTo>
                  <a:lnTo>
                    <a:pt x="1226" y="834"/>
                  </a:lnTo>
                  <a:cubicBezTo>
                    <a:pt x="1232" y="834"/>
                    <a:pt x="1237" y="838"/>
                    <a:pt x="1237" y="844"/>
                  </a:cubicBezTo>
                  <a:cubicBezTo>
                    <a:pt x="1237" y="850"/>
                    <a:pt x="1232" y="855"/>
                    <a:pt x="1226" y="855"/>
                  </a:cubicBezTo>
                  <a:cubicBezTo>
                    <a:pt x="1220" y="855"/>
                    <a:pt x="1216" y="850"/>
                    <a:pt x="1216" y="844"/>
                  </a:cubicBezTo>
                  <a:cubicBezTo>
                    <a:pt x="1216" y="838"/>
                    <a:pt x="1220" y="834"/>
                    <a:pt x="1226" y="834"/>
                  </a:cubicBezTo>
                  <a:close/>
                  <a:moveTo>
                    <a:pt x="1333" y="834"/>
                  </a:moveTo>
                  <a:lnTo>
                    <a:pt x="1333" y="834"/>
                  </a:lnTo>
                  <a:cubicBezTo>
                    <a:pt x="1339" y="834"/>
                    <a:pt x="1344" y="838"/>
                    <a:pt x="1344" y="844"/>
                  </a:cubicBezTo>
                  <a:cubicBezTo>
                    <a:pt x="1344" y="850"/>
                    <a:pt x="1339" y="855"/>
                    <a:pt x="1333" y="855"/>
                  </a:cubicBezTo>
                  <a:cubicBezTo>
                    <a:pt x="1327" y="855"/>
                    <a:pt x="1322" y="850"/>
                    <a:pt x="1322" y="844"/>
                  </a:cubicBezTo>
                  <a:cubicBezTo>
                    <a:pt x="1322" y="838"/>
                    <a:pt x="1327" y="834"/>
                    <a:pt x="1333" y="834"/>
                  </a:cubicBezTo>
                  <a:close/>
                  <a:moveTo>
                    <a:pt x="1440" y="834"/>
                  </a:moveTo>
                  <a:lnTo>
                    <a:pt x="1440" y="834"/>
                  </a:lnTo>
                  <a:cubicBezTo>
                    <a:pt x="1446" y="834"/>
                    <a:pt x="1450" y="838"/>
                    <a:pt x="1450" y="844"/>
                  </a:cubicBezTo>
                  <a:cubicBezTo>
                    <a:pt x="1450" y="850"/>
                    <a:pt x="1446" y="855"/>
                    <a:pt x="1440" y="855"/>
                  </a:cubicBezTo>
                  <a:cubicBezTo>
                    <a:pt x="1434" y="855"/>
                    <a:pt x="1429" y="850"/>
                    <a:pt x="1429" y="844"/>
                  </a:cubicBezTo>
                  <a:cubicBezTo>
                    <a:pt x="1429" y="838"/>
                    <a:pt x="1434" y="834"/>
                    <a:pt x="1440" y="834"/>
                  </a:cubicBezTo>
                  <a:close/>
                  <a:moveTo>
                    <a:pt x="1546" y="834"/>
                  </a:moveTo>
                  <a:lnTo>
                    <a:pt x="1546" y="834"/>
                  </a:lnTo>
                  <a:cubicBezTo>
                    <a:pt x="1552" y="834"/>
                    <a:pt x="1557" y="838"/>
                    <a:pt x="1557" y="844"/>
                  </a:cubicBezTo>
                  <a:cubicBezTo>
                    <a:pt x="1557" y="850"/>
                    <a:pt x="1552" y="855"/>
                    <a:pt x="1546" y="855"/>
                  </a:cubicBezTo>
                  <a:cubicBezTo>
                    <a:pt x="1541" y="855"/>
                    <a:pt x="1536" y="850"/>
                    <a:pt x="1536" y="844"/>
                  </a:cubicBezTo>
                  <a:cubicBezTo>
                    <a:pt x="1536" y="838"/>
                    <a:pt x="1541" y="834"/>
                    <a:pt x="1546" y="834"/>
                  </a:cubicBezTo>
                  <a:close/>
                  <a:moveTo>
                    <a:pt x="1653" y="834"/>
                  </a:moveTo>
                  <a:lnTo>
                    <a:pt x="1653" y="834"/>
                  </a:lnTo>
                  <a:cubicBezTo>
                    <a:pt x="1659" y="834"/>
                    <a:pt x="1664" y="838"/>
                    <a:pt x="1664" y="844"/>
                  </a:cubicBezTo>
                  <a:cubicBezTo>
                    <a:pt x="1664" y="850"/>
                    <a:pt x="1659" y="855"/>
                    <a:pt x="1653" y="855"/>
                  </a:cubicBezTo>
                  <a:cubicBezTo>
                    <a:pt x="1647" y="855"/>
                    <a:pt x="1642" y="850"/>
                    <a:pt x="1642" y="844"/>
                  </a:cubicBezTo>
                  <a:cubicBezTo>
                    <a:pt x="1642" y="838"/>
                    <a:pt x="1647" y="834"/>
                    <a:pt x="1653" y="834"/>
                  </a:cubicBezTo>
                  <a:close/>
                  <a:moveTo>
                    <a:pt x="1760" y="834"/>
                  </a:moveTo>
                  <a:lnTo>
                    <a:pt x="1760" y="834"/>
                  </a:lnTo>
                  <a:cubicBezTo>
                    <a:pt x="1766" y="834"/>
                    <a:pt x="1771" y="838"/>
                    <a:pt x="1771" y="844"/>
                  </a:cubicBezTo>
                  <a:cubicBezTo>
                    <a:pt x="1771" y="850"/>
                    <a:pt x="1766" y="855"/>
                    <a:pt x="1760" y="855"/>
                  </a:cubicBezTo>
                  <a:cubicBezTo>
                    <a:pt x="1754" y="855"/>
                    <a:pt x="1749" y="850"/>
                    <a:pt x="1749" y="844"/>
                  </a:cubicBezTo>
                  <a:cubicBezTo>
                    <a:pt x="1749" y="838"/>
                    <a:pt x="1754" y="834"/>
                    <a:pt x="1760" y="834"/>
                  </a:cubicBezTo>
                  <a:close/>
                  <a:moveTo>
                    <a:pt x="1867" y="834"/>
                  </a:moveTo>
                  <a:lnTo>
                    <a:pt x="1867" y="834"/>
                  </a:lnTo>
                  <a:cubicBezTo>
                    <a:pt x="1872" y="834"/>
                    <a:pt x="1877" y="838"/>
                    <a:pt x="1877" y="844"/>
                  </a:cubicBezTo>
                  <a:cubicBezTo>
                    <a:pt x="1877" y="850"/>
                    <a:pt x="1872" y="855"/>
                    <a:pt x="1867" y="855"/>
                  </a:cubicBezTo>
                  <a:cubicBezTo>
                    <a:pt x="1861" y="855"/>
                    <a:pt x="1856" y="850"/>
                    <a:pt x="1856" y="844"/>
                  </a:cubicBezTo>
                  <a:cubicBezTo>
                    <a:pt x="1856" y="838"/>
                    <a:pt x="1861" y="834"/>
                    <a:pt x="1867" y="834"/>
                  </a:cubicBezTo>
                  <a:close/>
                  <a:moveTo>
                    <a:pt x="1973" y="834"/>
                  </a:moveTo>
                  <a:lnTo>
                    <a:pt x="1973" y="834"/>
                  </a:lnTo>
                  <a:cubicBezTo>
                    <a:pt x="1979" y="834"/>
                    <a:pt x="1984" y="838"/>
                    <a:pt x="1984" y="844"/>
                  </a:cubicBezTo>
                  <a:cubicBezTo>
                    <a:pt x="1984" y="850"/>
                    <a:pt x="1979" y="855"/>
                    <a:pt x="1973" y="855"/>
                  </a:cubicBezTo>
                  <a:cubicBezTo>
                    <a:pt x="1967" y="855"/>
                    <a:pt x="1963" y="850"/>
                    <a:pt x="1963" y="844"/>
                  </a:cubicBezTo>
                  <a:cubicBezTo>
                    <a:pt x="1963" y="838"/>
                    <a:pt x="1967" y="834"/>
                    <a:pt x="1973" y="834"/>
                  </a:cubicBezTo>
                  <a:close/>
                  <a:moveTo>
                    <a:pt x="2080" y="834"/>
                  </a:moveTo>
                  <a:lnTo>
                    <a:pt x="2080" y="834"/>
                  </a:lnTo>
                  <a:cubicBezTo>
                    <a:pt x="2086" y="834"/>
                    <a:pt x="2091" y="838"/>
                    <a:pt x="2091" y="844"/>
                  </a:cubicBezTo>
                  <a:cubicBezTo>
                    <a:pt x="2091" y="850"/>
                    <a:pt x="2086" y="855"/>
                    <a:pt x="2080" y="855"/>
                  </a:cubicBezTo>
                  <a:cubicBezTo>
                    <a:pt x="2074" y="855"/>
                    <a:pt x="2069" y="850"/>
                    <a:pt x="2069" y="844"/>
                  </a:cubicBezTo>
                  <a:cubicBezTo>
                    <a:pt x="2069" y="838"/>
                    <a:pt x="2074" y="834"/>
                    <a:pt x="2080" y="834"/>
                  </a:cubicBezTo>
                  <a:close/>
                  <a:moveTo>
                    <a:pt x="2112" y="781"/>
                  </a:moveTo>
                  <a:lnTo>
                    <a:pt x="2112" y="781"/>
                  </a:lnTo>
                  <a:cubicBezTo>
                    <a:pt x="2112" y="775"/>
                    <a:pt x="2117" y="770"/>
                    <a:pt x="2123" y="770"/>
                  </a:cubicBezTo>
                  <a:cubicBezTo>
                    <a:pt x="2129" y="770"/>
                    <a:pt x="2134" y="775"/>
                    <a:pt x="2134" y="781"/>
                  </a:cubicBezTo>
                  <a:cubicBezTo>
                    <a:pt x="2134" y="787"/>
                    <a:pt x="2129" y="792"/>
                    <a:pt x="2123" y="792"/>
                  </a:cubicBezTo>
                  <a:cubicBezTo>
                    <a:pt x="2117" y="792"/>
                    <a:pt x="2112" y="787"/>
                    <a:pt x="2112" y="781"/>
                  </a:cubicBezTo>
                  <a:close/>
                  <a:moveTo>
                    <a:pt x="2112" y="674"/>
                  </a:moveTo>
                  <a:lnTo>
                    <a:pt x="2112" y="674"/>
                  </a:lnTo>
                  <a:cubicBezTo>
                    <a:pt x="2112" y="668"/>
                    <a:pt x="2117" y="663"/>
                    <a:pt x="2123" y="663"/>
                  </a:cubicBezTo>
                  <a:cubicBezTo>
                    <a:pt x="2129" y="663"/>
                    <a:pt x="2134" y="668"/>
                    <a:pt x="2134" y="674"/>
                  </a:cubicBezTo>
                  <a:cubicBezTo>
                    <a:pt x="2134" y="680"/>
                    <a:pt x="2129" y="685"/>
                    <a:pt x="2123" y="685"/>
                  </a:cubicBezTo>
                  <a:cubicBezTo>
                    <a:pt x="2117" y="685"/>
                    <a:pt x="2112" y="680"/>
                    <a:pt x="2112" y="674"/>
                  </a:cubicBezTo>
                  <a:close/>
                  <a:moveTo>
                    <a:pt x="2112" y="567"/>
                  </a:moveTo>
                  <a:lnTo>
                    <a:pt x="2112" y="567"/>
                  </a:lnTo>
                  <a:cubicBezTo>
                    <a:pt x="2112" y="562"/>
                    <a:pt x="2117" y="557"/>
                    <a:pt x="2123" y="557"/>
                  </a:cubicBezTo>
                  <a:cubicBezTo>
                    <a:pt x="2129" y="557"/>
                    <a:pt x="2134" y="562"/>
                    <a:pt x="2134" y="567"/>
                  </a:cubicBezTo>
                  <a:cubicBezTo>
                    <a:pt x="2134" y="573"/>
                    <a:pt x="2129" y="578"/>
                    <a:pt x="2123" y="578"/>
                  </a:cubicBezTo>
                  <a:cubicBezTo>
                    <a:pt x="2117" y="578"/>
                    <a:pt x="2112" y="573"/>
                    <a:pt x="2112" y="567"/>
                  </a:cubicBezTo>
                  <a:close/>
                  <a:moveTo>
                    <a:pt x="2112" y="461"/>
                  </a:moveTo>
                  <a:lnTo>
                    <a:pt x="2112" y="461"/>
                  </a:lnTo>
                  <a:cubicBezTo>
                    <a:pt x="2112" y="455"/>
                    <a:pt x="2117" y="450"/>
                    <a:pt x="2123" y="450"/>
                  </a:cubicBezTo>
                  <a:cubicBezTo>
                    <a:pt x="2129" y="450"/>
                    <a:pt x="2134" y="455"/>
                    <a:pt x="2134" y="461"/>
                  </a:cubicBezTo>
                  <a:cubicBezTo>
                    <a:pt x="2134" y="467"/>
                    <a:pt x="2129" y="471"/>
                    <a:pt x="2123" y="471"/>
                  </a:cubicBezTo>
                  <a:cubicBezTo>
                    <a:pt x="2117" y="471"/>
                    <a:pt x="2112" y="467"/>
                    <a:pt x="2112" y="461"/>
                  </a:cubicBezTo>
                  <a:close/>
                  <a:moveTo>
                    <a:pt x="2112" y="354"/>
                  </a:moveTo>
                  <a:lnTo>
                    <a:pt x="2112" y="354"/>
                  </a:lnTo>
                  <a:cubicBezTo>
                    <a:pt x="2112" y="348"/>
                    <a:pt x="2117" y="343"/>
                    <a:pt x="2123" y="343"/>
                  </a:cubicBezTo>
                  <a:cubicBezTo>
                    <a:pt x="2129" y="343"/>
                    <a:pt x="2134" y="348"/>
                    <a:pt x="2134" y="354"/>
                  </a:cubicBezTo>
                  <a:cubicBezTo>
                    <a:pt x="2134" y="360"/>
                    <a:pt x="2129" y="365"/>
                    <a:pt x="2123" y="365"/>
                  </a:cubicBezTo>
                  <a:cubicBezTo>
                    <a:pt x="2117" y="365"/>
                    <a:pt x="2112" y="360"/>
                    <a:pt x="2112" y="354"/>
                  </a:cubicBezTo>
                  <a:close/>
                  <a:moveTo>
                    <a:pt x="2112" y="247"/>
                  </a:moveTo>
                  <a:lnTo>
                    <a:pt x="2112" y="247"/>
                  </a:lnTo>
                  <a:cubicBezTo>
                    <a:pt x="2112" y="242"/>
                    <a:pt x="2117" y="237"/>
                    <a:pt x="2123" y="237"/>
                  </a:cubicBezTo>
                  <a:cubicBezTo>
                    <a:pt x="2129" y="237"/>
                    <a:pt x="2134" y="242"/>
                    <a:pt x="2134" y="247"/>
                  </a:cubicBezTo>
                  <a:cubicBezTo>
                    <a:pt x="2134" y="253"/>
                    <a:pt x="2129" y="258"/>
                    <a:pt x="2123" y="258"/>
                  </a:cubicBezTo>
                  <a:cubicBezTo>
                    <a:pt x="2117" y="258"/>
                    <a:pt x="2112" y="253"/>
                    <a:pt x="2112" y="247"/>
                  </a:cubicBezTo>
                  <a:close/>
                  <a:moveTo>
                    <a:pt x="2112" y="141"/>
                  </a:moveTo>
                  <a:lnTo>
                    <a:pt x="2112" y="141"/>
                  </a:lnTo>
                  <a:cubicBezTo>
                    <a:pt x="2112" y="135"/>
                    <a:pt x="2117" y="130"/>
                    <a:pt x="2123" y="130"/>
                  </a:cubicBezTo>
                  <a:cubicBezTo>
                    <a:pt x="2129" y="130"/>
                    <a:pt x="2134" y="135"/>
                    <a:pt x="2134" y="141"/>
                  </a:cubicBezTo>
                  <a:cubicBezTo>
                    <a:pt x="2134" y="147"/>
                    <a:pt x="2129" y="151"/>
                    <a:pt x="2123" y="151"/>
                  </a:cubicBezTo>
                  <a:cubicBezTo>
                    <a:pt x="2117" y="151"/>
                    <a:pt x="2112" y="147"/>
                    <a:pt x="2112" y="141"/>
                  </a:cubicBezTo>
                  <a:close/>
                  <a:moveTo>
                    <a:pt x="2112" y="34"/>
                  </a:moveTo>
                  <a:lnTo>
                    <a:pt x="2112" y="34"/>
                  </a:lnTo>
                  <a:cubicBezTo>
                    <a:pt x="2112" y="28"/>
                    <a:pt x="2117" y="23"/>
                    <a:pt x="2123" y="23"/>
                  </a:cubicBezTo>
                  <a:cubicBezTo>
                    <a:pt x="2129" y="23"/>
                    <a:pt x="2134" y="28"/>
                    <a:pt x="2134" y="34"/>
                  </a:cubicBezTo>
                  <a:cubicBezTo>
                    <a:pt x="2134" y="40"/>
                    <a:pt x="2129" y="45"/>
                    <a:pt x="2123" y="45"/>
                  </a:cubicBezTo>
                  <a:cubicBezTo>
                    <a:pt x="2117" y="45"/>
                    <a:pt x="2112" y="40"/>
                    <a:pt x="2112" y="34"/>
                  </a:cubicBezTo>
                  <a:close/>
                  <a:moveTo>
                    <a:pt x="2039" y="22"/>
                  </a:moveTo>
                  <a:lnTo>
                    <a:pt x="2039" y="22"/>
                  </a:lnTo>
                  <a:cubicBezTo>
                    <a:pt x="2033" y="22"/>
                    <a:pt x="2029" y="17"/>
                    <a:pt x="2029" y="11"/>
                  </a:cubicBezTo>
                  <a:cubicBezTo>
                    <a:pt x="2029" y="5"/>
                    <a:pt x="2033" y="0"/>
                    <a:pt x="2039" y="0"/>
                  </a:cubicBezTo>
                  <a:cubicBezTo>
                    <a:pt x="2045" y="0"/>
                    <a:pt x="2050" y="5"/>
                    <a:pt x="2050" y="11"/>
                  </a:cubicBezTo>
                  <a:cubicBezTo>
                    <a:pt x="2050" y="17"/>
                    <a:pt x="2045" y="22"/>
                    <a:pt x="2039" y="22"/>
                  </a:cubicBezTo>
                  <a:close/>
                  <a:moveTo>
                    <a:pt x="1933" y="22"/>
                  </a:moveTo>
                  <a:lnTo>
                    <a:pt x="1933" y="22"/>
                  </a:lnTo>
                  <a:cubicBezTo>
                    <a:pt x="1927" y="22"/>
                    <a:pt x="1922" y="17"/>
                    <a:pt x="1922" y="11"/>
                  </a:cubicBezTo>
                  <a:cubicBezTo>
                    <a:pt x="1922" y="5"/>
                    <a:pt x="1927" y="0"/>
                    <a:pt x="1933" y="0"/>
                  </a:cubicBezTo>
                  <a:cubicBezTo>
                    <a:pt x="1939" y="0"/>
                    <a:pt x="1943" y="5"/>
                    <a:pt x="1943" y="11"/>
                  </a:cubicBezTo>
                  <a:cubicBezTo>
                    <a:pt x="1943" y="17"/>
                    <a:pt x="1939" y="22"/>
                    <a:pt x="1933" y="22"/>
                  </a:cubicBezTo>
                  <a:close/>
                  <a:moveTo>
                    <a:pt x="1826" y="22"/>
                  </a:moveTo>
                  <a:lnTo>
                    <a:pt x="1826" y="22"/>
                  </a:lnTo>
                  <a:cubicBezTo>
                    <a:pt x="1820" y="22"/>
                    <a:pt x="1815" y="17"/>
                    <a:pt x="1815" y="11"/>
                  </a:cubicBezTo>
                  <a:cubicBezTo>
                    <a:pt x="1815" y="5"/>
                    <a:pt x="1820" y="0"/>
                    <a:pt x="1826" y="0"/>
                  </a:cubicBezTo>
                  <a:cubicBezTo>
                    <a:pt x="1832" y="0"/>
                    <a:pt x="1837" y="5"/>
                    <a:pt x="1837" y="11"/>
                  </a:cubicBezTo>
                  <a:cubicBezTo>
                    <a:pt x="1837" y="17"/>
                    <a:pt x="1832" y="22"/>
                    <a:pt x="1826" y="22"/>
                  </a:cubicBezTo>
                  <a:close/>
                  <a:moveTo>
                    <a:pt x="1719" y="22"/>
                  </a:moveTo>
                  <a:lnTo>
                    <a:pt x="1719" y="22"/>
                  </a:lnTo>
                  <a:cubicBezTo>
                    <a:pt x="1713" y="22"/>
                    <a:pt x="1709" y="17"/>
                    <a:pt x="1709" y="11"/>
                  </a:cubicBezTo>
                  <a:cubicBezTo>
                    <a:pt x="1709" y="5"/>
                    <a:pt x="1713" y="0"/>
                    <a:pt x="1719" y="0"/>
                  </a:cubicBezTo>
                  <a:cubicBezTo>
                    <a:pt x="1725" y="0"/>
                    <a:pt x="1730" y="5"/>
                    <a:pt x="1730" y="11"/>
                  </a:cubicBezTo>
                  <a:cubicBezTo>
                    <a:pt x="1730" y="17"/>
                    <a:pt x="1725" y="22"/>
                    <a:pt x="1719" y="22"/>
                  </a:cubicBezTo>
                  <a:close/>
                  <a:moveTo>
                    <a:pt x="1613" y="22"/>
                  </a:moveTo>
                  <a:lnTo>
                    <a:pt x="1613" y="22"/>
                  </a:lnTo>
                  <a:cubicBezTo>
                    <a:pt x="1607" y="22"/>
                    <a:pt x="1602" y="17"/>
                    <a:pt x="1602" y="11"/>
                  </a:cubicBezTo>
                  <a:cubicBezTo>
                    <a:pt x="1602" y="5"/>
                    <a:pt x="1607" y="0"/>
                    <a:pt x="1613" y="0"/>
                  </a:cubicBezTo>
                  <a:cubicBezTo>
                    <a:pt x="1619" y="0"/>
                    <a:pt x="1623" y="5"/>
                    <a:pt x="1623" y="11"/>
                  </a:cubicBezTo>
                  <a:cubicBezTo>
                    <a:pt x="1623" y="17"/>
                    <a:pt x="1619" y="22"/>
                    <a:pt x="1613" y="22"/>
                  </a:cubicBezTo>
                  <a:close/>
                  <a:moveTo>
                    <a:pt x="1506" y="22"/>
                  </a:moveTo>
                  <a:lnTo>
                    <a:pt x="1506" y="22"/>
                  </a:lnTo>
                  <a:cubicBezTo>
                    <a:pt x="1500" y="22"/>
                    <a:pt x="1495" y="17"/>
                    <a:pt x="1495" y="11"/>
                  </a:cubicBezTo>
                  <a:cubicBezTo>
                    <a:pt x="1495" y="5"/>
                    <a:pt x="1500" y="0"/>
                    <a:pt x="1506" y="0"/>
                  </a:cubicBezTo>
                  <a:cubicBezTo>
                    <a:pt x="1512" y="0"/>
                    <a:pt x="1517" y="5"/>
                    <a:pt x="1517" y="11"/>
                  </a:cubicBezTo>
                  <a:cubicBezTo>
                    <a:pt x="1517" y="17"/>
                    <a:pt x="1512" y="22"/>
                    <a:pt x="1506" y="22"/>
                  </a:cubicBezTo>
                  <a:close/>
                  <a:moveTo>
                    <a:pt x="1399" y="22"/>
                  </a:moveTo>
                  <a:lnTo>
                    <a:pt x="1399" y="22"/>
                  </a:lnTo>
                  <a:cubicBezTo>
                    <a:pt x="1393" y="22"/>
                    <a:pt x="1389" y="17"/>
                    <a:pt x="1389" y="11"/>
                  </a:cubicBezTo>
                  <a:cubicBezTo>
                    <a:pt x="1389" y="5"/>
                    <a:pt x="1393" y="0"/>
                    <a:pt x="1399" y="0"/>
                  </a:cubicBezTo>
                  <a:cubicBezTo>
                    <a:pt x="1405" y="0"/>
                    <a:pt x="1410" y="5"/>
                    <a:pt x="1410" y="11"/>
                  </a:cubicBezTo>
                  <a:cubicBezTo>
                    <a:pt x="1410" y="17"/>
                    <a:pt x="1405" y="22"/>
                    <a:pt x="1399" y="22"/>
                  </a:cubicBezTo>
                  <a:close/>
                  <a:moveTo>
                    <a:pt x="1293" y="22"/>
                  </a:moveTo>
                  <a:lnTo>
                    <a:pt x="1293" y="22"/>
                  </a:lnTo>
                  <a:cubicBezTo>
                    <a:pt x="1287" y="22"/>
                    <a:pt x="1282" y="17"/>
                    <a:pt x="1282" y="11"/>
                  </a:cubicBezTo>
                  <a:cubicBezTo>
                    <a:pt x="1282" y="5"/>
                    <a:pt x="1287" y="0"/>
                    <a:pt x="1293" y="0"/>
                  </a:cubicBezTo>
                  <a:cubicBezTo>
                    <a:pt x="1298" y="0"/>
                    <a:pt x="1303" y="5"/>
                    <a:pt x="1303" y="11"/>
                  </a:cubicBezTo>
                  <a:cubicBezTo>
                    <a:pt x="1303" y="17"/>
                    <a:pt x="1298" y="22"/>
                    <a:pt x="1293" y="22"/>
                  </a:cubicBezTo>
                  <a:close/>
                  <a:moveTo>
                    <a:pt x="1186" y="22"/>
                  </a:moveTo>
                  <a:lnTo>
                    <a:pt x="1186" y="22"/>
                  </a:lnTo>
                  <a:cubicBezTo>
                    <a:pt x="1180" y="22"/>
                    <a:pt x="1175" y="17"/>
                    <a:pt x="1175" y="11"/>
                  </a:cubicBezTo>
                  <a:cubicBezTo>
                    <a:pt x="1175" y="5"/>
                    <a:pt x="1180" y="0"/>
                    <a:pt x="1186" y="0"/>
                  </a:cubicBezTo>
                  <a:cubicBezTo>
                    <a:pt x="1192" y="0"/>
                    <a:pt x="1197" y="5"/>
                    <a:pt x="1197" y="11"/>
                  </a:cubicBezTo>
                  <a:cubicBezTo>
                    <a:pt x="1197" y="17"/>
                    <a:pt x="1192" y="22"/>
                    <a:pt x="1186" y="22"/>
                  </a:cubicBezTo>
                  <a:close/>
                  <a:moveTo>
                    <a:pt x="1079" y="22"/>
                  </a:moveTo>
                  <a:lnTo>
                    <a:pt x="1079" y="22"/>
                  </a:lnTo>
                  <a:cubicBezTo>
                    <a:pt x="1073" y="22"/>
                    <a:pt x="1068" y="17"/>
                    <a:pt x="1068" y="11"/>
                  </a:cubicBezTo>
                  <a:cubicBezTo>
                    <a:pt x="1068" y="5"/>
                    <a:pt x="1073" y="0"/>
                    <a:pt x="1079" y="0"/>
                  </a:cubicBezTo>
                  <a:cubicBezTo>
                    <a:pt x="1085" y="0"/>
                    <a:pt x="1090" y="5"/>
                    <a:pt x="1090" y="11"/>
                  </a:cubicBezTo>
                  <a:cubicBezTo>
                    <a:pt x="1090" y="17"/>
                    <a:pt x="1085" y="22"/>
                    <a:pt x="1079" y="22"/>
                  </a:cubicBezTo>
                  <a:close/>
                  <a:moveTo>
                    <a:pt x="972" y="22"/>
                  </a:moveTo>
                  <a:lnTo>
                    <a:pt x="972" y="22"/>
                  </a:lnTo>
                  <a:cubicBezTo>
                    <a:pt x="967" y="22"/>
                    <a:pt x="962" y="17"/>
                    <a:pt x="962" y="11"/>
                  </a:cubicBezTo>
                  <a:cubicBezTo>
                    <a:pt x="962" y="5"/>
                    <a:pt x="967" y="0"/>
                    <a:pt x="972" y="0"/>
                  </a:cubicBezTo>
                  <a:cubicBezTo>
                    <a:pt x="978" y="0"/>
                    <a:pt x="983" y="5"/>
                    <a:pt x="983" y="11"/>
                  </a:cubicBezTo>
                  <a:cubicBezTo>
                    <a:pt x="983" y="17"/>
                    <a:pt x="978" y="22"/>
                    <a:pt x="972" y="22"/>
                  </a:cubicBezTo>
                  <a:close/>
                  <a:moveTo>
                    <a:pt x="866" y="22"/>
                  </a:moveTo>
                  <a:lnTo>
                    <a:pt x="866" y="22"/>
                  </a:lnTo>
                  <a:cubicBezTo>
                    <a:pt x="860" y="22"/>
                    <a:pt x="855" y="17"/>
                    <a:pt x="855" y="11"/>
                  </a:cubicBezTo>
                  <a:cubicBezTo>
                    <a:pt x="855" y="5"/>
                    <a:pt x="860" y="0"/>
                    <a:pt x="866" y="0"/>
                  </a:cubicBezTo>
                  <a:cubicBezTo>
                    <a:pt x="872" y="0"/>
                    <a:pt x="876" y="5"/>
                    <a:pt x="876" y="11"/>
                  </a:cubicBezTo>
                  <a:cubicBezTo>
                    <a:pt x="876" y="17"/>
                    <a:pt x="872" y="22"/>
                    <a:pt x="866" y="22"/>
                  </a:cubicBezTo>
                  <a:close/>
                  <a:moveTo>
                    <a:pt x="759" y="22"/>
                  </a:moveTo>
                  <a:lnTo>
                    <a:pt x="759" y="22"/>
                  </a:lnTo>
                  <a:cubicBezTo>
                    <a:pt x="753" y="22"/>
                    <a:pt x="748" y="17"/>
                    <a:pt x="748" y="11"/>
                  </a:cubicBezTo>
                  <a:cubicBezTo>
                    <a:pt x="748" y="5"/>
                    <a:pt x="753" y="0"/>
                    <a:pt x="759" y="0"/>
                  </a:cubicBezTo>
                  <a:cubicBezTo>
                    <a:pt x="765" y="0"/>
                    <a:pt x="770" y="5"/>
                    <a:pt x="770" y="11"/>
                  </a:cubicBezTo>
                  <a:cubicBezTo>
                    <a:pt x="770" y="17"/>
                    <a:pt x="765" y="22"/>
                    <a:pt x="759" y="22"/>
                  </a:cubicBezTo>
                  <a:close/>
                  <a:moveTo>
                    <a:pt x="652" y="22"/>
                  </a:moveTo>
                  <a:lnTo>
                    <a:pt x="652" y="22"/>
                  </a:lnTo>
                  <a:cubicBezTo>
                    <a:pt x="647" y="22"/>
                    <a:pt x="642" y="17"/>
                    <a:pt x="642" y="11"/>
                  </a:cubicBezTo>
                  <a:cubicBezTo>
                    <a:pt x="642" y="5"/>
                    <a:pt x="647" y="0"/>
                    <a:pt x="652" y="0"/>
                  </a:cubicBezTo>
                  <a:cubicBezTo>
                    <a:pt x="658" y="0"/>
                    <a:pt x="663" y="5"/>
                    <a:pt x="663" y="11"/>
                  </a:cubicBezTo>
                  <a:cubicBezTo>
                    <a:pt x="663" y="17"/>
                    <a:pt x="658" y="22"/>
                    <a:pt x="652" y="22"/>
                  </a:cubicBezTo>
                  <a:close/>
                  <a:moveTo>
                    <a:pt x="546" y="22"/>
                  </a:moveTo>
                  <a:lnTo>
                    <a:pt x="546" y="22"/>
                  </a:lnTo>
                  <a:cubicBezTo>
                    <a:pt x="540" y="22"/>
                    <a:pt x="535" y="17"/>
                    <a:pt x="535" y="11"/>
                  </a:cubicBezTo>
                  <a:cubicBezTo>
                    <a:pt x="535" y="5"/>
                    <a:pt x="540" y="0"/>
                    <a:pt x="546" y="0"/>
                  </a:cubicBezTo>
                  <a:cubicBezTo>
                    <a:pt x="552" y="0"/>
                    <a:pt x="556" y="5"/>
                    <a:pt x="556" y="11"/>
                  </a:cubicBezTo>
                  <a:cubicBezTo>
                    <a:pt x="556" y="17"/>
                    <a:pt x="552" y="22"/>
                    <a:pt x="546" y="22"/>
                  </a:cubicBezTo>
                  <a:close/>
                  <a:moveTo>
                    <a:pt x="439" y="22"/>
                  </a:moveTo>
                  <a:lnTo>
                    <a:pt x="439" y="22"/>
                  </a:lnTo>
                  <a:cubicBezTo>
                    <a:pt x="433" y="22"/>
                    <a:pt x="428" y="17"/>
                    <a:pt x="428" y="11"/>
                  </a:cubicBezTo>
                  <a:cubicBezTo>
                    <a:pt x="428" y="5"/>
                    <a:pt x="433" y="0"/>
                    <a:pt x="439" y="0"/>
                  </a:cubicBezTo>
                  <a:cubicBezTo>
                    <a:pt x="445" y="0"/>
                    <a:pt x="450" y="5"/>
                    <a:pt x="450" y="11"/>
                  </a:cubicBezTo>
                  <a:cubicBezTo>
                    <a:pt x="450" y="17"/>
                    <a:pt x="445" y="22"/>
                    <a:pt x="439" y="22"/>
                  </a:cubicBezTo>
                  <a:close/>
                  <a:moveTo>
                    <a:pt x="332" y="22"/>
                  </a:moveTo>
                  <a:lnTo>
                    <a:pt x="332" y="22"/>
                  </a:lnTo>
                  <a:cubicBezTo>
                    <a:pt x="326" y="22"/>
                    <a:pt x="322" y="17"/>
                    <a:pt x="322" y="11"/>
                  </a:cubicBezTo>
                  <a:cubicBezTo>
                    <a:pt x="322" y="5"/>
                    <a:pt x="326" y="0"/>
                    <a:pt x="332" y="0"/>
                  </a:cubicBezTo>
                  <a:cubicBezTo>
                    <a:pt x="338" y="0"/>
                    <a:pt x="343" y="5"/>
                    <a:pt x="343" y="11"/>
                  </a:cubicBezTo>
                  <a:cubicBezTo>
                    <a:pt x="343" y="17"/>
                    <a:pt x="338" y="22"/>
                    <a:pt x="332" y="22"/>
                  </a:cubicBezTo>
                  <a:close/>
                  <a:moveTo>
                    <a:pt x="226" y="22"/>
                  </a:moveTo>
                  <a:lnTo>
                    <a:pt x="226" y="22"/>
                  </a:lnTo>
                  <a:cubicBezTo>
                    <a:pt x="220" y="22"/>
                    <a:pt x="215" y="17"/>
                    <a:pt x="215" y="11"/>
                  </a:cubicBezTo>
                  <a:cubicBezTo>
                    <a:pt x="215" y="5"/>
                    <a:pt x="220" y="0"/>
                    <a:pt x="226" y="0"/>
                  </a:cubicBezTo>
                  <a:cubicBezTo>
                    <a:pt x="232" y="0"/>
                    <a:pt x="236" y="5"/>
                    <a:pt x="236" y="11"/>
                  </a:cubicBezTo>
                  <a:cubicBezTo>
                    <a:pt x="236" y="17"/>
                    <a:pt x="232" y="22"/>
                    <a:pt x="226" y="22"/>
                  </a:cubicBezTo>
                  <a:close/>
                  <a:moveTo>
                    <a:pt x="119" y="22"/>
                  </a:moveTo>
                  <a:lnTo>
                    <a:pt x="119" y="22"/>
                  </a:lnTo>
                  <a:cubicBezTo>
                    <a:pt x="113" y="22"/>
                    <a:pt x="108" y="17"/>
                    <a:pt x="108" y="11"/>
                  </a:cubicBezTo>
                  <a:cubicBezTo>
                    <a:pt x="108" y="5"/>
                    <a:pt x="113" y="0"/>
                    <a:pt x="119" y="0"/>
                  </a:cubicBezTo>
                  <a:cubicBezTo>
                    <a:pt x="125" y="0"/>
                    <a:pt x="130" y="5"/>
                    <a:pt x="130" y="11"/>
                  </a:cubicBezTo>
                  <a:cubicBezTo>
                    <a:pt x="130" y="17"/>
                    <a:pt x="125" y="22"/>
                    <a:pt x="119" y="22"/>
                  </a:cubicBezTo>
                  <a:close/>
                  <a:moveTo>
                    <a:pt x="12" y="22"/>
                  </a:moveTo>
                  <a:lnTo>
                    <a:pt x="12" y="22"/>
                  </a:lnTo>
                  <a:cubicBezTo>
                    <a:pt x="6" y="22"/>
                    <a:pt x="2" y="17"/>
                    <a:pt x="2" y="11"/>
                  </a:cubicBezTo>
                  <a:cubicBezTo>
                    <a:pt x="2" y="5"/>
                    <a:pt x="6" y="0"/>
                    <a:pt x="12" y="0"/>
                  </a:cubicBezTo>
                  <a:cubicBezTo>
                    <a:pt x="18" y="0"/>
                    <a:pt x="23" y="5"/>
                    <a:pt x="23" y="11"/>
                  </a:cubicBezTo>
                  <a:cubicBezTo>
                    <a:pt x="23" y="17"/>
                    <a:pt x="18" y="22"/>
                    <a:pt x="12" y="22"/>
                  </a:cubicBezTo>
                  <a:close/>
                </a:path>
              </a:pathLst>
            </a:custGeom>
            <a:solidFill>
              <a:srgbClr val="00BCF2"/>
            </a:solidFill>
            <a:ln w="1588" cap="flat">
              <a:solidFill>
                <a:srgbClr val="00BCF2"/>
              </a:solidFill>
              <a:prstDash val="solid"/>
              <a:round/>
              <a:headEnd/>
              <a:tailEnd/>
            </a:ln>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44"/>
              <a:endParaRPr lang="en-US" sz="1688">
                <a:solidFill>
                  <a:srgbClr val="FFFFFF"/>
                </a:solidFill>
              </a:endParaRPr>
            </a:p>
          </p:txBody>
        </p:sp>
        <p:sp>
          <p:nvSpPr>
            <p:cNvPr id="100" name="Rectangle 99"/>
            <p:cNvSpPr>
              <a:spLocks noChangeArrowheads="1"/>
            </p:cNvSpPr>
            <p:nvPr/>
          </p:nvSpPr>
          <p:spPr bwMode="auto">
            <a:xfrm>
              <a:off x="5559" y="1997"/>
              <a:ext cx="126" cy="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defTabSz="857044"/>
              <a:r>
                <a:rPr lang="en-US" altLang="en-US" sz="1312" b="1" dirty="0">
                  <a:solidFill>
                    <a:srgbClr val="00BCF2"/>
                  </a:solidFill>
                  <a:latin typeface="Segoe UI" panose="020B0502040204020203" pitchFamily="34" charset="0"/>
                  <a:cs typeface="Segoe UI" panose="020B0502040204020203" pitchFamily="34" charset="0"/>
                </a:rPr>
                <a:t>VNET</a:t>
              </a:r>
              <a:endParaRPr lang="en-US" altLang="en-US" sz="1312" b="1" dirty="0">
                <a:solidFill>
                  <a:srgbClr val="FFFFFF"/>
                </a:solidFill>
                <a:latin typeface="Segoe UI" panose="020B0502040204020203" pitchFamily="34" charset="0"/>
                <a:cs typeface="Segoe UI" panose="020B0502040204020203" pitchFamily="34" charset="0"/>
              </a:endParaRPr>
            </a:p>
          </p:txBody>
        </p:sp>
      </p:grpSp>
      <p:grpSp>
        <p:nvGrpSpPr>
          <p:cNvPr id="105" name="Group 104"/>
          <p:cNvGrpSpPr/>
          <p:nvPr/>
        </p:nvGrpSpPr>
        <p:grpSpPr>
          <a:xfrm>
            <a:off x="5133530" y="3931327"/>
            <a:ext cx="1743098" cy="993245"/>
            <a:chOff x="6535565" y="4156939"/>
            <a:chExt cx="1859830" cy="1059763"/>
          </a:xfrm>
        </p:grpSpPr>
        <p:pic>
          <p:nvPicPr>
            <p:cNvPr id="106" name="Picture 105"/>
            <p:cNvPicPr>
              <a:picLocks noChangeAspect="1"/>
            </p:cNvPicPr>
            <p:nvPr/>
          </p:nvPicPr>
          <p:blipFill>
            <a:blip r:embed="rId5"/>
            <a:stretch>
              <a:fillRect/>
            </a:stretch>
          </p:blipFill>
          <p:spPr>
            <a:xfrm>
              <a:off x="6954276" y="4640457"/>
              <a:ext cx="778436" cy="576245"/>
            </a:xfrm>
            <a:prstGeom prst="rect">
              <a:avLst/>
            </a:prstGeom>
          </p:spPr>
        </p:pic>
        <p:sp>
          <p:nvSpPr>
            <p:cNvPr id="107" name="TextBox 106"/>
            <p:cNvSpPr txBox="1"/>
            <p:nvPr/>
          </p:nvSpPr>
          <p:spPr>
            <a:xfrm>
              <a:off x="6535565" y="4156939"/>
              <a:ext cx="1859830" cy="458620"/>
            </a:xfrm>
            <a:prstGeom prst="rect">
              <a:avLst/>
            </a:prstGeom>
            <a:noFill/>
          </p:spPr>
          <p:txBody>
            <a:bodyPr wrap="none" rtlCol="0">
              <a:spAutoFit/>
            </a:bodyPr>
            <a:lstStyle/>
            <a:p>
              <a:pPr defTabSz="857044"/>
              <a:r>
                <a:rPr lang="en-US" sz="2205" dirty="0">
                  <a:solidFill>
                    <a:schemeClr val="tx1">
                      <a:lumMod val="85000"/>
                      <a:lumOff val="15000"/>
                    </a:schemeClr>
                  </a:solidFill>
                  <a:latin typeface="Segoe UI"/>
                </a:rPr>
                <a:t>Scalable NIC</a:t>
              </a:r>
            </a:p>
          </p:txBody>
        </p:sp>
      </p:grpSp>
      <p:sp>
        <p:nvSpPr>
          <p:cNvPr id="131" name="TextBox 130"/>
          <p:cNvSpPr txBox="1"/>
          <p:nvPr/>
        </p:nvSpPr>
        <p:spPr>
          <a:xfrm>
            <a:off x="10174923" y="3134603"/>
            <a:ext cx="1050348" cy="1035261"/>
          </a:xfrm>
          <a:prstGeom prst="rect">
            <a:avLst/>
          </a:prstGeom>
          <a:noFill/>
        </p:spPr>
        <p:txBody>
          <a:bodyPr wrap="square" lIns="168056" tIns="134445" rIns="168056" bIns="134445" rtlCol="0">
            <a:spAutoFit/>
          </a:bodyPr>
          <a:lstStyle/>
          <a:p>
            <a:pPr defTabSz="857044">
              <a:lnSpc>
                <a:spcPct val="90000"/>
              </a:lnSpc>
              <a:spcAft>
                <a:spcPts val="551"/>
              </a:spcAft>
            </a:pPr>
            <a:r>
              <a:rPr lang="en-US" sz="5514" dirty="0">
                <a:solidFill>
                  <a:schemeClr val="tx1">
                    <a:lumMod val="85000"/>
                    <a:lumOff val="15000"/>
                  </a:schemeClr>
                </a:solidFill>
                <a:latin typeface="Segoe UI"/>
              </a:rPr>
              <a:t>…</a:t>
            </a:r>
          </a:p>
        </p:txBody>
      </p:sp>
      <p:sp>
        <p:nvSpPr>
          <p:cNvPr id="138" name="Rounded Rectangle 137"/>
          <p:cNvSpPr/>
          <p:nvPr/>
        </p:nvSpPr>
        <p:spPr bwMode="auto">
          <a:xfrm>
            <a:off x="4765561" y="2903670"/>
            <a:ext cx="6162047" cy="2150462"/>
          </a:xfrm>
          <a:prstGeom prst="roundRect">
            <a:avLst/>
          </a:prstGeom>
          <a:noFill/>
          <a:ln>
            <a:solidFill>
              <a:schemeClr val="accent3">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lIns="85702" tIns="85702" rIns="32141" bIns="32141" rtlCol="0" anchor="t" anchorCtr="0"/>
          <a:lstStyle/>
          <a:p>
            <a:pPr algn="ctr" defTabSz="873786"/>
            <a:endParaRPr lang="en-US" sz="1500" spc="-96"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139" name="Group 138"/>
          <p:cNvGrpSpPr/>
          <p:nvPr/>
        </p:nvGrpSpPr>
        <p:grpSpPr>
          <a:xfrm>
            <a:off x="7606186" y="2988656"/>
            <a:ext cx="1483854" cy="833490"/>
            <a:chOff x="7165720" y="3276805"/>
            <a:chExt cx="1032266" cy="747678"/>
          </a:xfrm>
        </p:grpSpPr>
        <p:pic>
          <p:nvPicPr>
            <p:cNvPr id="140" name="Picture 13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 name="TextBox 140"/>
            <p:cNvSpPr txBox="1"/>
            <p:nvPr/>
          </p:nvSpPr>
          <p:spPr>
            <a:xfrm>
              <a:off x="7793220" y="3276805"/>
              <a:ext cx="404766" cy="689963"/>
            </a:xfrm>
            <a:prstGeom prst="rect">
              <a:avLst/>
            </a:prstGeom>
            <a:noFill/>
          </p:spPr>
          <p:txBody>
            <a:bodyPr wrap="square" rtlCol="0">
              <a:spAutoFit/>
            </a:bodyPr>
            <a:lstStyle/>
            <a:p>
              <a:pPr defTabSz="857044"/>
              <a:r>
                <a:rPr lang="en-US" sz="2205" dirty="0">
                  <a:solidFill>
                    <a:schemeClr val="tx1">
                      <a:lumMod val="85000"/>
                      <a:lumOff val="15000"/>
                    </a:schemeClr>
                  </a:solidFill>
                  <a:latin typeface="Segoe UI"/>
                </a:rPr>
                <a:t>VM</a:t>
              </a:r>
            </a:p>
          </p:txBody>
        </p:sp>
      </p:grpSp>
      <p:grpSp>
        <p:nvGrpSpPr>
          <p:cNvPr id="142" name="Group 141"/>
          <p:cNvGrpSpPr/>
          <p:nvPr/>
        </p:nvGrpSpPr>
        <p:grpSpPr>
          <a:xfrm>
            <a:off x="6258163" y="3001516"/>
            <a:ext cx="1483854" cy="833490"/>
            <a:chOff x="7165720" y="3276805"/>
            <a:chExt cx="1032266" cy="747678"/>
          </a:xfrm>
        </p:grpSpPr>
        <p:pic>
          <p:nvPicPr>
            <p:cNvPr id="143" name="Picture 14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TextBox 143"/>
            <p:cNvSpPr txBox="1"/>
            <p:nvPr/>
          </p:nvSpPr>
          <p:spPr>
            <a:xfrm>
              <a:off x="7793220" y="3276805"/>
              <a:ext cx="404766" cy="689963"/>
            </a:xfrm>
            <a:prstGeom prst="rect">
              <a:avLst/>
            </a:prstGeom>
            <a:noFill/>
          </p:spPr>
          <p:txBody>
            <a:bodyPr wrap="square" rtlCol="0">
              <a:spAutoFit/>
            </a:bodyPr>
            <a:lstStyle/>
            <a:p>
              <a:pPr defTabSz="857044"/>
              <a:r>
                <a:rPr lang="en-US" sz="2205" dirty="0">
                  <a:solidFill>
                    <a:schemeClr val="tx1">
                      <a:lumMod val="85000"/>
                      <a:lumOff val="15000"/>
                    </a:schemeClr>
                  </a:solidFill>
                  <a:latin typeface="Segoe UI"/>
                </a:rPr>
                <a:t>VM</a:t>
              </a:r>
            </a:p>
          </p:txBody>
        </p:sp>
      </p:grpSp>
      <p:grpSp>
        <p:nvGrpSpPr>
          <p:cNvPr id="145" name="Group 144"/>
          <p:cNvGrpSpPr/>
          <p:nvPr/>
        </p:nvGrpSpPr>
        <p:grpSpPr>
          <a:xfrm>
            <a:off x="8989593" y="2991522"/>
            <a:ext cx="1483854" cy="833490"/>
            <a:chOff x="7165720" y="3276805"/>
            <a:chExt cx="1032266" cy="747678"/>
          </a:xfrm>
        </p:grpSpPr>
        <p:pic>
          <p:nvPicPr>
            <p:cNvPr id="146" name="Picture 14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5720" y="3298397"/>
              <a:ext cx="636108" cy="72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TextBox 146"/>
            <p:cNvSpPr txBox="1"/>
            <p:nvPr/>
          </p:nvSpPr>
          <p:spPr>
            <a:xfrm>
              <a:off x="7793220" y="3276805"/>
              <a:ext cx="404766" cy="689963"/>
            </a:xfrm>
            <a:prstGeom prst="rect">
              <a:avLst/>
            </a:prstGeom>
            <a:noFill/>
          </p:spPr>
          <p:txBody>
            <a:bodyPr wrap="square" rtlCol="0">
              <a:spAutoFit/>
            </a:bodyPr>
            <a:lstStyle/>
            <a:p>
              <a:pPr defTabSz="857044"/>
              <a:r>
                <a:rPr lang="en-US" sz="2205" dirty="0">
                  <a:solidFill>
                    <a:schemeClr val="tx1">
                      <a:lumMod val="85000"/>
                      <a:lumOff val="15000"/>
                    </a:schemeClr>
                  </a:solidFill>
                  <a:latin typeface="Segoe UI"/>
                </a:rPr>
                <a:t>VM</a:t>
              </a:r>
            </a:p>
          </p:txBody>
        </p:sp>
      </p:grpSp>
      <p:sp>
        <p:nvSpPr>
          <p:cNvPr id="4" name="Rectangle 3"/>
          <p:cNvSpPr/>
          <p:nvPr/>
        </p:nvSpPr>
        <p:spPr>
          <a:xfrm>
            <a:off x="4971602" y="2533223"/>
            <a:ext cx="1163218" cy="373386"/>
          </a:xfrm>
          <a:prstGeom prst="rect">
            <a:avLst/>
          </a:prstGeom>
        </p:spPr>
        <p:txBody>
          <a:bodyPr wrap="none">
            <a:spAutoFit/>
          </a:bodyPr>
          <a:lstStyle/>
          <a:p>
            <a:pPr defTabSz="857044"/>
            <a:r>
              <a:rPr lang="en-US" sz="1838" b="1" dirty="0">
                <a:solidFill>
                  <a:srgbClr val="FFC000"/>
                </a:solidFill>
                <a:latin typeface="Segoe UI"/>
              </a:rPr>
              <a:t>Scale Set</a:t>
            </a:r>
          </a:p>
        </p:txBody>
      </p:sp>
      <p:sp>
        <p:nvSpPr>
          <p:cNvPr id="6" name="Rectangle 5"/>
          <p:cNvSpPr/>
          <p:nvPr/>
        </p:nvSpPr>
        <p:spPr>
          <a:xfrm>
            <a:off x="9184152" y="4509756"/>
            <a:ext cx="1489460" cy="429834"/>
          </a:xfrm>
          <a:prstGeom prst="rect">
            <a:avLst/>
          </a:prstGeom>
        </p:spPr>
        <p:txBody>
          <a:bodyPr wrap="none">
            <a:spAutoFit/>
          </a:bodyPr>
          <a:lstStyle/>
          <a:p>
            <a:pPr defTabSz="857044"/>
            <a:r>
              <a:rPr lang="en-US" sz="2205" dirty="0">
                <a:solidFill>
                  <a:schemeClr val="tx1">
                    <a:lumMod val="85000"/>
                    <a:lumOff val="15000"/>
                  </a:schemeClr>
                </a:solidFill>
                <a:latin typeface="Segoe UI"/>
              </a:rPr>
              <a:t>Extensions</a:t>
            </a:r>
          </a:p>
        </p:txBody>
      </p:sp>
      <p:sp>
        <p:nvSpPr>
          <p:cNvPr id="7" name="Rectangle 6"/>
          <p:cNvSpPr/>
          <p:nvPr/>
        </p:nvSpPr>
        <p:spPr>
          <a:xfrm>
            <a:off x="343941" y="918575"/>
            <a:ext cx="5557099" cy="584775"/>
          </a:xfrm>
          <a:prstGeom prst="rect">
            <a:avLst/>
          </a:prstGeom>
        </p:spPr>
        <p:txBody>
          <a:bodyPr wrap="none">
            <a:spAutoFit/>
          </a:bodyPr>
          <a:lstStyle/>
          <a:p>
            <a:r>
              <a:rPr lang="en-US" sz="3200" dirty="0"/>
              <a:t>Manage groups of identical VMs</a:t>
            </a:r>
          </a:p>
        </p:txBody>
      </p:sp>
      <p:sp>
        <p:nvSpPr>
          <p:cNvPr id="8" name="Rectangle 7"/>
          <p:cNvSpPr/>
          <p:nvPr/>
        </p:nvSpPr>
        <p:spPr>
          <a:xfrm>
            <a:off x="3687037" y="6130828"/>
            <a:ext cx="5255695" cy="350317"/>
          </a:xfrm>
          <a:prstGeom prst="rect">
            <a:avLst/>
          </a:prstGeom>
        </p:spPr>
        <p:txBody>
          <a:bodyPr wrap="none">
            <a:spAutoFit/>
          </a:bodyPr>
          <a:lstStyle/>
          <a:p>
            <a:r>
              <a:rPr lang="en-US" sz="1688" dirty="0">
                <a:solidFill>
                  <a:schemeClr val="tx1">
                    <a:lumMod val="85000"/>
                    <a:lumOff val="15000"/>
                  </a:schemeClr>
                </a:solidFill>
                <a:latin typeface="Segoe UI" panose="020B0502040204020203" pitchFamily="34" charset="0"/>
              </a:rPr>
              <a:t>https://github.com/Azure/azure-quickstart-templates</a:t>
            </a:r>
            <a:endParaRPr lang="en-US" sz="1688" dirty="0">
              <a:solidFill>
                <a:schemeClr val="tx1">
                  <a:lumMod val="85000"/>
                  <a:lumOff val="15000"/>
                </a:schemeClr>
              </a:solidFill>
            </a:endParaRPr>
          </a:p>
        </p:txBody>
      </p:sp>
    </p:spTree>
    <p:extLst>
      <p:ext uri="{BB962C8B-B14F-4D97-AF65-F5344CB8AC3E}">
        <p14:creationId xmlns:p14="http://schemas.microsoft.com/office/powerpoint/2010/main" val="3063481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8" grpId="0" animBg="1"/>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02821" y="2501458"/>
            <a:ext cx="7401157" cy="2199667"/>
          </a:xfrm>
          <a:prstGeom prst="rect">
            <a:avLst/>
          </a:prstGeom>
          <a:noFill/>
        </p:spPr>
        <p:txBody>
          <a:bodyPr vert="horz" wrap="square" lIns="179285" tIns="143428" rIns="179285" bIns="143428" rtlCol="0">
            <a:spAutoFit/>
          </a:bodyPr>
          <a:lstStyle>
            <a:lvl1pPr marL="342900" marR="0" indent="-3429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133">
              <a:lnSpc>
                <a:spcPct val="100000"/>
              </a:lnSpc>
              <a:spcBef>
                <a:spcPts val="0"/>
              </a:spcBef>
              <a:spcAft>
                <a:spcPts val="1176"/>
              </a:spcAft>
              <a:buClr>
                <a:srgbClr val="FFFFFF"/>
              </a:buClr>
              <a:buFont typeface="Wingdings" panose="05000000000000000000" pitchFamily="2" charset="2"/>
              <a:buNone/>
              <a:defRPr/>
            </a:pPr>
            <a:r>
              <a:rPr lang="en-US" sz="2353" dirty="0">
                <a:gradFill>
                  <a:gsLst>
                    <a:gs pos="1250">
                      <a:srgbClr val="FFFFFF"/>
                    </a:gs>
                    <a:gs pos="100000">
                      <a:srgbClr val="FFFFFF"/>
                    </a:gs>
                  </a:gsLst>
                  <a:lin ang="5400000" scaled="0"/>
                </a:gradFill>
              </a:rPr>
              <a:t>In partnership with Mesosphere and Docker</a:t>
            </a:r>
          </a:p>
          <a:p>
            <a:pPr marL="0" indent="0" defTabSz="914133">
              <a:lnSpc>
                <a:spcPct val="100000"/>
              </a:lnSpc>
              <a:spcBef>
                <a:spcPts val="0"/>
              </a:spcBef>
              <a:spcAft>
                <a:spcPts val="1176"/>
              </a:spcAft>
              <a:buClr>
                <a:srgbClr val="FFFFFF"/>
              </a:buClr>
              <a:buFont typeface="Wingdings" panose="05000000000000000000" pitchFamily="2" charset="2"/>
              <a:buNone/>
              <a:defRPr/>
            </a:pPr>
            <a:r>
              <a:rPr lang="en-US" sz="2353" dirty="0">
                <a:gradFill>
                  <a:gsLst>
                    <a:gs pos="1250">
                      <a:srgbClr val="FFFFFF"/>
                    </a:gs>
                    <a:gs pos="100000">
                      <a:srgbClr val="FFFFFF"/>
                    </a:gs>
                  </a:gsLst>
                  <a:lin ang="5400000" scaled="0"/>
                </a:gradFill>
              </a:rPr>
              <a:t>Standard Docker tooling and API support</a:t>
            </a:r>
          </a:p>
          <a:p>
            <a:pPr marL="0" indent="0" defTabSz="914133">
              <a:lnSpc>
                <a:spcPct val="100000"/>
              </a:lnSpc>
              <a:spcBef>
                <a:spcPts val="0"/>
              </a:spcBef>
              <a:spcAft>
                <a:spcPts val="1176"/>
              </a:spcAft>
              <a:buClr>
                <a:srgbClr val="FFFFFF"/>
              </a:buClr>
              <a:buFont typeface="Wingdings" panose="05000000000000000000" pitchFamily="2" charset="2"/>
              <a:buNone/>
              <a:defRPr/>
            </a:pPr>
            <a:r>
              <a:rPr lang="en-US" sz="2353" dirty="0">
                <a:gradFill>
                  <a:gsLst>
                    <a:gs pos="1250">
                      <a:srgbClr val="FFFFFF"/>
                    </a:gs>
                    <a:gs pos="100000">
                      <a:srgbClr val="FFFFFF"/>
                    </a:gs>
                  </a:gsLst>
                  <a:lin ang="5400000" scaled="0"/>
                </a:gradFill>
              </a:rPr>
              <a:t>Streamlined provisioning of DC/OS Clusters</a:t>
            </a:r>
          </a:p>
          <a:p>
            <a:pPr marL="0" indent="0" defTabSz="914133">
              <a:lnSpc>
                <a:spcPct val="100000"/>
              </a:lnSpc>
              <a:spcBef>
                <a:spcPts val="0"/>
              </a:spcBef>
              <a:spcAft>
                <a:spcPts val="1176"/>
              </a:spcAft>
              <a:buClr>
                <a:srgbClr val="FFFFFF"/>
              </a:buClr>
              <a:buFont typeface="Wingdings" panose="05000000000000000000" pitchFamily="2" charset="2"/>
              <a:buNone/>
              <a:defRPr/>
            </a:pPr>
            <a:r>
              <a:rPr lang="en-US" sz="2353" dirty="0">
                <a:gradFill>
                  <a:gsLst>
                    <a:gs pos="1250">
                      <a:srgbClr val="FFFFFF"/>
                    </a:gs>
                    <a:gs pos="100000">
                      <a:srgbClr val="FFFFFF"/>
                    </a:gs>
                  </a:gsLst>
                  <a:lin ang="5400000" scaled="0"/>
                </a:gradFill>
              </a:rPr>
              <a:t>DCOS Marathon and Docker Swarm support</a:t>
            </a:r>
          </a:p>
        </p:txBody>
      </p:sp>
      <p:sp>
        <p:nvSpPr>
          <p:cNvPr id="5" name="Title 1"/>
          <p:cNvSpPr txBox="1">
            <a:spLocks/>
          </p:cNvSpPr>
          <p:nvPr/>
        </p:nvSpPr>
        <p:spPr>
          <a:xfrm>
            <a:off x="295919" y="550237"/>
            <a:ext cx="6544212" cy="79350"/>
          </a:xfrm>
          <a:prstGeom prst="rect">
            <a:avLst/>
          </a:prstGeom>
        </p:spPr>
        <p:txBody>
          <a:bodyPr vert="horz" wrap="square" lIns="179285" tIns="143428" rIns="179285" bIns="143428"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14367" fontAlgn="base">
              <a:spcBef>
                <a:spcPts val="1176"/>
              </a:spcBef>
              <a:spcAft>
                <a:spcPct val="0"/>
              </a:spcAft>
              <a:defRPr/>
            </a:pPr>
            <a:br>
              <a:rPr sz="4313" spc="-100">
                <a:gradFill>
                  <a:gsLst>
                    <a:gs pos="1250">
                      <a:srgbClr val="FFFFFF"/>
                    </a:gs>
                    <a:gs pos="100000">
                      <a:srgbClr val="FFFFFF"/>
                    </a:gs>
                  </a:gsLst>
                  <a:lin ang="5400000" scaled="0"/>
                </a:gradFill>
              </a:rPr>
            </a:br>
            <a:r>
              <a:rPr sz="4705" spc="-100">
                <a:gradFill>
                  <a:gsLst>
                    <a:gs pos="1250">
                      <a:srgbClr val="FFFFFF"/>
                    </a:gs>
                    <a:gs pos="100000">
                      <a:srgbClr val="FFFFFF"/>
                    </a:gs>
                  </a:gsLst>
                  <a:lin ang="5400000" scaled="0"/>
                </a:gradFill>
              </a:rPr>
              <a:t>Azure Container Service</a:t>
            </a:r>
            <a:endParaRPr sz="5294" spc="-100">
              <a:gradFill>
                <a:gsLst>
                  <a:gs pos="1250">
                    <a:srgbClr val="FFFFFF"/>
                  </a:gs>
                  <a:gs pos="100000">
                    <a:srgbClr val="FFFFFF"/>
                  </a:gs>
                </a:gsLst>
                <a:lin ang="5400000" scaled="0"/>
              </a:gradFill>
            </a:endParaRPr>
          </a:p>
        </p:txBody>
      </p:sp>
      <p:grpSp>
        <p:nvGrpSpPr>
          <p:cNvPr id="96" name="Group 95"/>
          <p:cNvGrpSpPr/>
          <p:nvPr/>
        </p:nvGrpSpPr>
        <p:grpSpPr>
          <a:xfrm>
            <a:off x="12536037" y="925054"/>
            <a:ext cx="1184340" cy="5219807"/>
            <a:chOff x="9363076" y="1000126"/>
            <a:chExt cx="1208088" cy="5324475"/>
          </a:xfrm>
        </p:grpSpPr>
        <p:sp>
          <p:nvSpPr>
            <p:cNvPr id="7" name="Freeform 5"/>
            <p:cNvSpPr>
              <a:spLocks/>
            </p:cNvSpPr>
            <p:nvPr/>
          </p:nvSpPr>
          <p:spPr bwMode="auto">
            <a:xfrm>
              <a:off x="9431338" y="4329113"/>
              <a:ext cx="825500" cy="1798638"/>
            </a:xfrm>
            <a:custGeom>
              <a:avLst/>
              <a:gdLst>
                <a:gd name="T0" fmla="*/ 79 w 134"/>
                <a:gd name="T1" fmla="*/ 7 h 292"/>
                <a:gd name="T2" fmla="*/ 6 w 134"/>
                <a:gd name="T3" fmla="*/ 56 h 292"/>
                <a:gd name="T4" fmla="*/ 33 w 134"/>
                <a:gd name="T5" fmla="*/ 120 h 292"/>
                <a:gd name="T6" fmla="*/ 3 w 134"/>
                <a:gd name="T7" fmla="*/ 270 h 292"/>
                <a:gd name="T8" fmla="*/ 9 w 134"/>
                <a:gd name="T9" fmla="*/ 277 h 292"/>
                <a:gd name="T10" fmla="*/ 16 w 134"/>
                <a:gd name="T11" fmla="*/ 285 h 292"/>
                <a:gd name="T12" fmla="*/ 22 w 134"/>
                <a:gd name="T13" fmla="*/ 292 h 292"/>
                <a:gd name="T14" fmla="*/ 22 w 134"/>
                <a:gd name="T15" fmla="*/ 292 h 292"/>
                <a:gd name="T16" fmla="*/ 39 w 134"/>
                <a:gd name="T17" fmla="*/ 281 h 292"/>
                <a:gd name="T18" fmla="*/ 42 w 134"/>
                <a:gd name="T19" fmla="*/ 266 h 292"/>
                <a:gd name="T20" fmla="*/ 50 w 134"/>
                <a:gd name="T21" fmla="*/ 261 h 292"/>
                <a:gd name="T22" fmla="*/ 52 w 134"/>
                <a:gd name="T23" fmla="*/ 250 h 292"/>
                <a:gd name="T24" fmla="*/ 42 w 134"/>
                <a:gd name="T25" fmla="*/ 234 h 292"/>
                <a:gd name="T26" fmla="*/ 44 w 134"/>
                <a:gd name="T27" fmla="*/ 224 h 292"/>
                <a:gd name="T28" fmla="*/ 51 w 134"/>
                <a:gd name="T29" fmla="*/ 219 h 292"/>
                <a:gd name="T30" fmla="*/ 53 w 134"/>
                <a:gd name="T31" fmla="*/ 210 h 292"/>
                <a:gd name="T32" fmla="*/ 62 w 134"/>
                <a:gd name="T33" fmla="*/ 204 h 292"/>
                <a:gd name="T34" fmla="*/ 64 w 134"/>
                <a:gd name="T35" fmla="*/ 192 h 292"/>
                <a:gd name="T36" fmla="*/ 54 w 134"/>
                <a:gd name="T37" fmla="*/ 178 h 292"/>
                <a:gd name="T38" fmla="*/ 57 w 134"/>
                <a:gd name="T39" fmla="*/ 164 h 292"/>
                <a:gd name="T40" fmla="*/ 72 w 134"/>
                <a:gd name="T41" fmla="*/ 154 h 292"/>
                <a:gd name="T42" fmla="*/ 77 w 134"/>
                <a:gd name="T43" fmla="*/ 130 h 292"/>
                <a:gd name="T44" fmla="*/ 77 w 134"/>
                <a:gd name="T45" fmla="*/ 129 h 292"/>
                <a:gd name="T46" fmla="*/ 127 w 134"/>
                <a:gd name="T47" fmla="*/ 80 h 292"/>
                <a:gd name="T48" fmla="*/ 79 w 134"/>
                <a:gd name="T49" fmla="*/ 7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292">
                  <a:moveTo>
                    <a:pt x="79" y="7"/>
                  </a:moveTo>
                  <a:cubicBezTo>
                    <a:pt x="45" y="0"/>
                    <a:pt x="13" y="22"/>
                    <a:pt x="6" y="56"/>
                  </a:cubicBezTo>
                  <a:cubicBezTo>
                    <a:pt x="0" y="81"/>
                    <a:pt x="12" y="107"/>
                    <a:pt x="33" y="120"/>
                  </a:cubicBezTo>
                  <a:cubicBezTo>
                    <a:pt x="3" y="270"/>
                    <a:pt x="3" y="270"/>
                    <a:pt x="3" y="270"/>
                  </a:cubicBezTo>
                  <a:cubicBezTo>
                    <a:pt x="9" y="277"/>
                    <a:pt x="9" y="277"/>
                    <a:pt x="9" y="277"/>
                  </a:cubicBezTo>
                  <a:cubicBezTo>
                    <a:pt x="16" y="285"/>
                    <a:pt x="16" y="285"/>
                    <a:pt x="16" y="285"/>
                  </a:cubicBezTo>
                  <a:cubicBezTo>
                    <a:pt x="22" y="292"/>
                    <a:pt x="22" y="292"/>
                    <a:pt x="22" y="292"/>
                  </a:cubicBezTo>
                  <a:cubicBezTo>
                    <a:pt x="22" y="292"/>
                    <a:pt x="22" y="292"/>
                    <a:pt x="22" y="292"/>
                  </a:cubicBezTo>
                  <a:cubicBezTo>
                    <a:pt x="39" y="281"/>
                    <a:pt x="39" y="281"/>
                    <a:pt x="39" y="281"/>
                  </a:cubicBezTo>
                  <a:cubicBezTo>
                    <a:pt x="42" y="266"/>
                    <a:pt x="42" y="266"/>
                    <a:pt x="42" y="266"/>
                  </a:cubicBezTo>
                  <a:cubicBezTo>
                    <a:pt x="50" y="261"/>
                    <a:pt x="50" y="261"/>
                    <a:pt x="50" y="261"/>
                  </a:cubicBezTo>
                  <a:cubicBezTo>
                    <a:pt x="52" y="250"/>
                    <a:pt x="52" y="250"/>
                    <a:pt x="52" y="250"/>
                  </a:cubicBezTo>
                  <a:cubicBezTo>
                    <a:pt x="42" y="234"/>
                    <a:pt x="42" y="234"/>
                    <a:pt x="42" y="234"/>
                  </a:cubicBezTo>
                  <a:cubicBezTo>
                    <a:pt x="44" y="224"/>
                    <a:pt x="44" y="224"/>
                    <a:pt x="44" y="224"/>
                  </a:cubicBezTo>
                  <a:cubicBezTo>
                    <a:pt x="51" y="219"/>
                    <a:pt x="51" y="219"/>
                    <a:pt x="51" y="219"/>
                  </a:cubicBezTo>
                  <a:cubicBezTo>
                    <a:pt x="53" y="210"/>
                    <a:pt x="53" y="210"/>
                    <a:pt x="53" y="210"/>
                  </a:cubicBezTo>
                  <a:cubicBezTo>
                    <a:pt x="62" y="204"/>
                    <a:pt x="62" y="204"/>
                    <a:pt x="62" y="204"/>
                  </a:cubicBezTo>
                  <a:cubicBezTo>
                    <a:pt x="64" y="192"/>
                    <a:pt x="64" y="192"/>
                    <a:pt x="64" y="192"/>
                  </a:cubicBezTo>
                  <a:cubicBezTo>
                    <a:pt x="54" y="178"/>
                    <a:pt x="54" y="178"/>
                    <a:pt x="54" y="178"/>
                  </a:cubicBezTo>
                  <a:cubicBezTo>
                    <a:pt x="57" y="164"/>
                    <a:pt x="57" y="164"/>
                    <a:pt x="57" y="164"/>
                  </a:cubicBezTo>
                  <a:cubicBezTo>
                    <a:pt x="72" y="154"/>
                    <a:pt x="72" y="154"/>
                    <a:pt x="72" y="154"/>
                  </a:cubicBezTo>
                  <a:cubicBezTo>
                    <a:pt x="77" y="130"/>
                    <a:pt x="77" y="130"/>
                    <a:pt x="77" y="130"/>
                  </a:cubicBezTo>
                  <a:cubicBezTo>
                    <a:pt x="77" y="129"/>
                    <a:pt x="77" y="129"/>
                    <a:pt x="77" y="129"/>
                  </a:cubicBezTo>
                  <a:cubicBezTo>
                    <a:pt x="102" y="125"/>
                    <a:pt x="122" y="106"/>
                    <a:pt x="127" y="80"/>
                  </a:cubicBezTo>
                  <a:cubicBezTo>
                    <a:pt x="134" y="47"/>
                    <a:pt x="113" y="14"/>
                    <a:pt x="79" y="7"/>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8" name="Freeform 6"/>
            <p:cNvSpPr>
              <a:spLocks/>
            </p:cNvSpPr>
            <p:nvPr/>
          </p:nvSpPr>
          <p:spPr bwMode="auto">
            <a:xfrm>
              <a:off x="9591676" y="4532313"/>
              <a:ext cx="763588" cy="1792288"/>
            </a:xfrm>
            <a:custGeom>
              <a:avLst/>
              <a:gdLst>
                <a:gd name="T0" fmla="*/ 124 w 124"/>
                <a:gd name="T1" fmla="*/ 62 h 291"/>
                <a:gd name="T2" fmla="*/ 62 w 124"/>
                <a:gd name="T3" fmla="*/ 0 h 291"/>
                <a:gd name="T4" fmla="*/ 0 w 124"/>
                <a:gd name="T5" fmla="*/ 62 h 291"/>
                <a:gd name="T6" fmla="*/ 40 w 124"/>
                <a:gd name="T7" fmla="*/ 120 h 291"/>
                <a:gd name="T8" fmla="*/ 40 w 124"/>
                <a:gd name="T9" fmla="*/ 273 h 291"/>
                <a:gd name="T10" fmla="*/ 47 w 124"/>
                <a:gd name="T11" fmla="*/ 279 h 291"/>
                <a:gd name="T12" fmla="*/ 56 w 124"/>
                <a:gd name="T13" fmla="*/ 285 h 291"/>
                <a:gd name="T14" fmla="*/ 63 w 124"/>
                <a:gd name="T15" fmla="*/ 291 h 291"/>
                <a:gd name="T16" fmla="*/ 63 w 124"/>
                <a:gd name="T17" fmla="*/ 291 h 291"/>
                <a:gd name="T18" fmla="*/ 78 w 124"/>
                <a:gd name="T19" fmla="*/ 277 h 291"/>
                <a:gd name="T20" fmla="*/ 78 w 124"/>
                <a:gd name="T21" fmla="*/ 261 h 291"/>
                <a:gd name="T22" fmla="*/ 84 w 124"/>
                <a:gd name="T23" fmla="*/ 255 h 291"/>
                <a:gd name="T24" fmla="*/ 84 w 124"/>
                <a:gd name="T25" fmla="*/ 243 h 291"/>
                <a:gd name="T26" fmla="*/ 71 w 124"/>
                <a:gd name="T27" fmla="*/ 230 h 291"/>
                <a:gd name="T28" fmla="*/ 71 w 124"/>
                <a:gd name="T29" fmla="*/ 220 h 291"/>
                <a:gd name="T30" fmla="*/ 77 w 124"/>
                <a:gd name="T31" fmla="*/ 214 h 291"/>
                <a:gd name="T32" fmla="*/ 77 w 124"/>
                <a:gd name="T33" fmla="*/ 204 h 291"/>
                <a:gd name="T34" fmla="*/ 85 w 124"/>
                <a:gd name="T35" fmla="*/ 197 h 291"/>
                <a:gd name="T36" fmla="*/ 85 w 124"/>
                <a:gd name="T37" fmla="*/ 185 h 291"/>
                <a:gd name="T38" fmla="*/ 72 w 124"/>
                <a:gd name="T39" fmla="*/ 173 h 291"/>
                <a:gd name="T40" fmla="*/ 72 w 124"/>
                <a:gd name="T41" fmla="*/ 158 h 291"/>
                <a:gd name="T42" fmla="*/ 85 w 124"/>
                <a:gd name="T43" fmla="*/ 146 h 291"/>
                <a:gd name="T44" fmla="*/ 85 w 124"/>
                <a:gd name="T45" fmla="*/ 121 h 291"/>
                <a:gd name="T46" fmla="*/ 85 w 124"/>
                <a:gd name="T47" fmla="*/ 120 h 291"/>
                <a:gd name="T48" fmla="*/ 124 w 124"/>
                <a:gd name="T49" fmla="*/ 6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291">
                  <a:moveTo>
                    <a:pt x="124" y="62"/>
                  </a:moveTo>
                  <a:cubicBezTo>
                    <a:pt x="124" y="28"/>
                    <a:pt x="96" y="0"/>
                    <a:pt x="62" y="0"/>
                  </a:cubicBezTo>
                  <a:cubicBezTo>
                    <a:pt x="28" y="0"/>
                    <a:pt x="0" y="28"/>
                    <a:pt x="0" y="62"/>
                  </a:cubicBezTo>
                  <a:cubicBezTo>
                    <a:pt x="0" y="89"/>
                    <a:pt x="16" y="111"/>
                    <a:pt x="40" y="120"/>
                  </a:cubicBezTo>
                  <a:cubicBezTo>
                    <a:pt x="40" y="273"/>
                    <a:pt x="40" y="273"/>
                    <a:pt x="40" y="273"/>
                  </a:cubicBezTo>
                  <a:cubicBezTo>
                    <a:pt x="47" y="279"/>
                    <a:pt x="47" y="279"/>
                    <a:pt x="47" y="279"/>
                  </a:cubicBezTo>
                  <a:cubicBezTo>
                    <a:pt x="56" y="285"/>
                    <a:pt x="56" y="285"/>
                    <a:pt x="56" y="285"/>
                  </a:cubicBezTo>
                  <a:cubicBezTo>
                    <a:pt x="63" y="291"/>
                    <a:pt x="63" y="291"/>
                    <a:pt x="63" y="291"/>
                  </a:cubicBezTo>
                  <a:cubicBezTo>
                    <a:pt x="63" y="291"/>
                    <a:pt x="63" y="291"/>
                    <a:pt x="63" y="291"/>
                  </a:cubicBezTo>
                  <a:cubicBezTo>
                    <a:pt x="78" y="277"/>
                    <a:pt x="78" y="277"/>
                    <a:pt x="78" y="277"/>
                  </a:cubicBezTo>
                  <a:cubicBezTo>
                    <a:pt x="78" y="261"/>
                    <a:pt x="78" y="261"/>
                    <a:pt x="78" y="261"/>
                  </a:cubicBezTo>
                  <a:cubicBezTo>
                    <a:pt x="84" y="255"/>
                    <a:pt x="84" y="255"/>
                    <a:pt x="84" y="255"/>
                  </a:cubicBezTo>
                  <a:cubicBezTo>
                    <a:pt x="84" y="243"/>
                    <a:pt x="84" y="243"/>
                    <a:pt x="84" y="243"/>
                  </a:cubicBezTo>
                  <a:cubicBezTo>
                    <a:pt x="71" y="230"/>
                    <a:pt x="71" y="230"/>
                    <a:pt x="71" y="230"/>
                  </a:cubicBezTo>
                  <a:cubicBezTo>
                    <a:pt x="71" y="220"/>
                    <a:pt x="71" y="220"/>
                    <a:pt x="71" y="220"/>
                  </a:cubicBezTo>
                  <a:cubicBezTo>
                    <a:pt x="77" y="214"/>
                    <a:pt x="77" y="214"/>
                    <a:pt x="77" y="214"/>
                  </a:cubicBezTo>
                  <a:cubicBezTo>
                    <a:pt x="77" y="204"/>
                    <a:pt x="77" y="204"/>
                    <a:pt x="77" y="204"/>
                  </a:cubicBezTo>
                  <a:cubicBezTo>
                    <a:pt x="85" y="197"/>
                    <a:pt x="85" y="197"/>
                    <a:pt x="85" y="197"/>
                  </a:cubicBezTo>
                  <a:cubicBezTo>
                    <a:pt x="85" y="185"/>
                    <a:pt x="85" y="185"/>
                    <a:pt x="85" y="185"/>
                  </a:cubicBezTo>
                  <a:cubicBezTo>
                    <a:pt x="72" y="173"/>
                    <a:pt x="72" y="173"/>
                    <a:pt x="72" y="173"/>
                  </a:cubicBezTo>
                  <a:cubicBezTo>
                    <a:pt x="72" y="158"/>
                    <a:pt x="72" y="158"/>
                    <a:pt x="72" y="158"/>
                  </a:cubicBezTo>
                  <a:cubicBezTo>
                    <a:pt x="85" y="146"/>
                    <a:pt x="85" y="146"/>
                    <a:pt x="85" y="146"/>
                  </a:cubicBezTo>
                  <a:cubicBezTo>
                    <a:pt x="85" y="121"/>
                    <a:pt x="85" y="121"/>
                    <a:pt x="85" y="121"/>
                  </a:cubicBezTo>
                  <a:cubicBezTo>
                    <a:pt x="85" y="120"/>
                    <a:pt x="85" y="120"/>
                    <a:pt x="85" y="120"/>
                  </a:cubicBezTo>
                  <a:cubicBezTo>
                    <a:pt x="108" y="111"/>
                    <a:pt x="124" y="89"/>
                    <a:pt x="124" y="62"/>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9" name="Freeform 7"/>
            <p:cNvSpPr>
              <a:spLocks/>
            </p:cNvSpPr>
            <p:nvPr/>
          </p:nvSpPr>
          <p:spPr bwMode="auto">
            <a:xfrm>
              <a:off x="9690101" y="4532313"/>
              <a:ext cx="665163" cy="947738"/>
            </a:xfrm>
            <a:custGeom>
              <a:avLst/>
              <a:gdLst>
                <a:gd name="T0" fmla="*/ 46 w 108"/>
                <a:gd name="T1" fmla="*/ 0 h 154"/>
                <a:gd name="T2" fmla="*/ 3 w 108"/>
                <a:gd name="T3" fmla="*/ 18 h 154"/>
                <a:gd name="T4" fmla="*/ 1 w 108"/>
                <a:gd name="T5" fmla="*/ 45 h 154"/>
                <a:gd name="T6" fmla="*/ 50 w 108"/>
                <a:gd name="T7" fmla="*/ 96 h 154"/>
                <a:gd name="T8" fmla="*/ 60 w 108"/>
                <a:gd name="T9" fmla="*/ 154 h 154"/>
                <a:gd name="T10" fmla="*/ 69 w 108"/>
                <a:gd name="T11" fmla="*/ 146 h 154"/>
                <a:gd name="T12" fmla="*/ 69 w 108"/>
                <a:gd name="T13" fmla="*/ 121 h 154"/>
                <a:gd name="T14" fmla="*/ 69 w 108"/>
                <a:gd name="T15" fmla="*/ 120 h 154"/>
                <a:gd name="T16" fmla="*/ 96 w 108"/>
                <a:gd name="T17" fmla="*/ 99 h 154"/>
                <a:gd name="T18" fmla="*/ 95 w 108"/>
                <a:gd name="T19" fmla="*/ 90 h 154"/>
                <a:gd name="T20" fmla="*/ 95 w 108"/>
                <a:gd name="T21" fmla="*/ 88 h 154"/>
                <a:gd name="T22" fmla="*/ 106 w 108"/>
                <a:gd name="T23" fmla="*/ 80 h 154"/>
                <a:gd name="T24" fmla="*/ 108 w 108"/>
                <a:gd name="T25" fmla="*/ 62 h 154"/>
                <a:gd name="T26" fmla="*/ 46 w 108"/>
                <a:gd name="T27"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154">
                  <a:moveTo>
                    <a:pt x="46" y="0"/>
                  </a:moveTo>
                  <a:cubicBezTo>
                    <a:pt x="29" y="0"/>
                    <a:pt x="14" y="7"/>
                    <a:pt x="3" y="18"/>
                  </a:cubicBezTo>
                  <a:cubicBezTo>
                    <a:pt x="1" y="26"/>
                    <a:pt x="0" y="36"/>
                    <a:pt x="1" y="45"/>
                  </a:cubicBezTo>
                  <a:cubicBezTo>
                    <a:pt x="6" y="71"/>
                    <a:pt x="26" y="91"/>
                    <a:pt x="50" y="96"/>
                  </a:cubicBezTo>
                  <a:cubicBezTo>
                    <a:pt x="60" y="154"/>
                    <a:pt x="60" y="154"/>
                    <a:pt x="60" y="154"/>
                  </a:cubicBezTo>
                  <a:cubicBezTo>
                    <a:pt x="69" y="146"/>
                    <a:pt x="69" y="146"/>
                    <a:pt x="69" y="146"/>
                  </a:cubicBezTo>
                  <a:cubicBezTo>
                    <a:pt x="69" y="121"/>
                    <a:pt x="69" y="121"/>
                    <a:pt x="69" y="121"/>
                  </a:cubicBezTo>
                  <a:cubicBezTo>
                    <a:pt x="69" y="120"/>
                    <a:pt x="69" y="120"/>
                    <a:pt x="69" y="120"/>
                  </a:cubicBezTo>
                  <a:cubicBezTo>
                    <a:pt x="80" y="116"/>
                    <a:pt x="89" y="108"/>
                    <a:pt x="96" y="99"/>
                  </a:cubicBezTo>
                  <a:cubicBezTo>
                    <a:pt x="95" y="90"/>
                    <a:pt x="95" y="90"/>
                    <a:pt x="95" y="90"/>
                  </a:cubicBezTo>
                  <a:cubicBezTo>
                    <a:pt x="95" y="88"/>
                    <a:pt x="95" y="88"/>
                    <a:pt x="95" y="88"/>
                  </a:cubicBezTo>
                  <a:cubicBezTo>
                    <a:pt x="99" y="86"/>
                    <a:pt x="102" y="83"/>
                    <a:pt x="106" y="80"/>
                  </a:cubicBezTo>
                  <a:cubicBezTo>
                    <a:pt x="107" y="74"/>
                    <a:pt x="108" y="68"/>
                    <a:pt x="108" y="62"/>
                  </a:cubicBezTo>
                  <a:cubicBezTo>
                    <a:pt x="108" y="28"/>
                    <a:pt x="80" y="0"/>
                    <a:pt x="46" y="0"/>
                  </a:cubicBez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65" name="Freeform 8"/>
            <p:cNvSpPr>
              <a:spLocks/>
            </p:cNvSpPr>
            <p:nvPr/>
          </p:nvSpPr>
          <p:spPr bwMode="auto">
            <a:xfrm>
              <a:off x="10090151" y="5646738"/>
              <a:ext cx="25400" cy="104775"/>
            </a:xfrm>
            <a:custGeom>
              <a:avLst/>
              <a:gdLst>
                <a:gd name="T0" fmla="*/ 16 w 16"/>
                <a:gd name="T1" fmla="*/ 16 h 66"/>
                <a:gd name="T2" fmla="*/ 0 w 16"/>
                <a:gd name="T3" fmla="*/ 0 h 66"/>
                <a:gd name="T4" fmla="*/ 8 w 16"/>
                <a:gd name="T5" fmla="*/ 66 h 66"/>
                <a:gd name="T6" fmla="*/ 16 w 16"/>
                <a:gd name="T7" fmla="*/ 62 h 66"/>
                <a:gd name="T8" fmla="*/ 16 w 16"/>
                <a:gd name="T9" fmla="*/ 16 h 66"/>
              </a:gdLst>
              <a:ahLst/>
              <a:cxnLst>
                <a:cxn ang="0">
                  <a:pos x="T0" y="T1"/>
                </a:cxn>
                <a:cxn ang="0">
                  <a:pos x="T2" y="T3"/>
                </a:cxn>
                <a:cxn ang="0">
                  <a:pos x="T4" y="T5"/>
                </a:cxn>
                <a:cxn ang="0">
                  <a:pos x="T6" y="T7"/>
                </a:cxn>
                <a:cxn ang="0">
                  <a:pos x="T8" y="T9"/>
                </a:cxn>
              </a:cxnLst>
              <a:rect l="0" t="0" r="r" b="b"/>
              <a:pathLst>
                <a:path w="16" h="66">
                  <a:moveTo>
                    <a:pt x="16" y="16"/>
                  </a:moveTo>
                  <a:lnTo>
                    <a:pt x="0" y="0"/>
                  </a:lnTo>
                  <a:lnTo>
                    <a:pt x="8" y="66"/>
                  </a:lnTo>
                  <a:lnTo>
                    <a:pt x="16" y="62"/>
                  </a:lnTo>
                  <a:lnTo>
                    <a:pt x="16" y="16"/>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83" name="Freeform 9"/>
            <p:cNvSpPr>
              <a:spLocks/>
            </p:cNvSpPr>
            <p:nvPr/>
          </p:nvSpPr>
          <p:spPr bwMode="auto">
            <a:xfrm>
              <a:off x="9696451" y="4291013"/>
              <a:ext cx="825500" cy="1793875"/>
            </a:xfrm>
            <a:custGeom>
              <a:avLst/>
              <a:gdLst>
                <a:gd name="T0" fmla="*/ 125 w 134"/>
                <a:gd name="T1" fmla="*/ 259 h 291"/>
                <a:gd name="T2" fmla="*/ 130 w 134"/>
                <a:gd name="T3" fmla="*/ 251 h 291"/>
                <a:gd name="T4" fmla="*/ 127 w 134"/>
                <a:gd name="T5" fmla="*/ 240 h 291"/>
                <a:gd name="T6" fmla="*/ 112 w 134"/>
                <a:gd name="T7" fmla="*/ 230 h 291"/>
                <a:gd name="T8" fmla="*/ 110 w 134"/>
                <a:gd name="T9" fmla="*/ 220 h 291"/>
                <a:gd name="T10" fmla="*/ 114 w 134"/>
                <a:gd name="T11" fmla="*/ 212 h 291"/>
                <a:gd name="T12" fmla="*/ 112 w 134"/>
                <a:gd name="T13" fmla="*/ 203 h 291"/>
                <a:gd name="T14" fmla="*/ 118 w 134"/>
                <a:gd name="T15" fmla="*/ 194 h 291"/>
                <a:gd name="T16" fmla="*/ 115 w 134"/>
                <a:gd name="T17" fmla="*/ 182 h 291"/>
                <a:gd name="T18" fmla="*/ 100 w 134"/>
                <a:gd name="T19" fmla="*/ 173 h 291"/>
                <a:gd name="T20" fmla="*/ 97 w 134"/>
                <a:gd name="T21" fmla="*/ 159 h 291"/>
                <a:gd name="T22" fmla="*/ 107 w 134"/>
                <a:gd name="T23" fmla="*/ 144 h 291"/>
                <a:gd name="T24" fmla="*/ 102 w 134"/>
                <a:gd name="T25" fmla="*/ 121 h 291"/>
                <a:gd name="T26" fmla="*/ 102 w 134"/>
                <a:gd name="T27" fmla="*/ 119 h 291"/>
                <a:gd name="T28" fmla="*/ 128 w 134"/>
                <a:gd name="T29" fmla="*/ 54 h 291"/>
                <a:gd name="T30" fmla="*/ 55 w 134"/>
                <a:gd name="T31" fmla="*/ 7 h 291"/>
                <a:gd name="T32" fmla="*/ 7 w 134"/>
                <a:gd name="T33" fmla="*/ 81 h 291"/>
                <a:gd name="T34" fmla="*/ 58 w 134"/>
                <a:gd name="T35" fmla="*/ 129 h 291"/>
                <a:gd name="T36" fmla="*/ 90 w 134"/>
                <a:gd name="T37" fmla="*/ 278 h 291"/>
                <a:gd name="T38" fmla="*/ 99 w 134"/>
                <a:gd name="T39" fmla="*/ 282 h 291"/>
                <a:gd name="T40" fmla="*/ 109 w 134"/>
                <a:gd name="T41" fmla="*/ 287 h 291"/>
                <a:gd name="T42" fmla="*/ 117 w 134"/>
                <a:gd name="T43" fmla="*/ 291 h 291"/>
                <a:gd name="T44" fmla="*/ 117 w 134"/>
                <a:gd name="T45" fmla="*/ 291 h 291"/>
                <a:gd name="T46" fmla="*/ 128 w 134"/>
                <a:gd name="T47" fmla="*/ 274 h 291"/>
                <a:gd name="T48" fmla="*/ 125 w 134"/>
                <a:gd name="T49" fmla="*/ 25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4" h="291">
                  <a:moveTo>
                    <a:pt x="125" y="259"/>
                  </a:moveTo>
                  <a:cubicBezTo>
                    <a:pt x="130" y="251"/>
                    <a:pt x="130" y="251"/>
                    <a:pt x="130" y="251"/>
                  </a:cubicBezTo>
                  <a:cubicBezTo>
                    <a:pt x="127" y="240"/>
                    <a:pt x="127" y="240"/>
                    <a:pt x="127" y="240"/>
                  </a:cubicBezTo>
                  <a:cubicBezTo>
                    <a:pt x="112" y="230"/>
                    <a:pt x="112" y="230"/>
                    <a:pt x="112" y="230"/>
                  </a:cubicBezTo>
                  <a:cubicBezTo>
                    <a:pt x="110" y="220"/>
                    <a:pt x="110" y="220"/>
                    <a:pt x="110" y="220"/>
                  </a:cubicBezTo>
                  <a:cubicBezTo>
                    <a:pt x="114" y="212"/>
                    <a:pt x="114" y="212"/>
                    <a:pt x="114" y="212"/>
                  </a:cubicBezTo>
                  <a:cubicBezTo>
                    <a:pt x="112" y="203"/>
                    <a:pt x="112" y="203"/>
                    <a:pt x="112" y="203"/>
                  </a:cubicBezTo>
                  <a:cubicBezTo>
                    <a:pt x="118" y="194"/>
                    <a:pt x="118" y="194"/>
                    <a:pt x="118" y="194"/>
                  </a:cubicBezTo>
                  <a:cubicBezTo>
                    <a:pt x="115" y="182"/>
                    <a:pt x="115" y="182"/>
                    <a:pt x="115" y="182"/>
                  </a:cubicBezTo>
                  <a:cubicBezTo>
                    <a:pt x="100" y="173"/>
                    <a:pt x="100" y="173"/>
                    <a:pt x="100" y="173"/>
                  </a:cubicBezTo>
                  <a:cubicBezTo>
                    <a:pt x="97" y="159"/>
                    <a:pt x="97" y="159"/>
                    <a:pt x="97" y="159"/>
                  </a:cubicBezTo>
                  <a:cubicBezTo>
                    <a:pt x="107" y="144"/>
                    <a:pt x="107" y="144"/>
                    <a:pt x="107" y="144"/>
                  </a:cubicBezTo>
                  <a:cubicBezTo>
                    <a:pt x="102" y="121"/>
                    <a:pt x="102" y="121"/>
                    <a:pt x="102" y="121"/>
                  </a:cubicBezTo>
                  <a:cubicBezTo>
                    <a:pt x="102" y="119"/>
                    <a:pt x="102" y="119"/>
                    <a:pt x="102" y="119"/>
                  </a:cubicBezTo>
                  <a:cubicBezTo>
                    <a:pt x="123" y="106"/>
                    <a:pt x="134" y="80"/>
                    <a:pt x="128" y="54"/>
                  </a:cubicBezTo>
                  <a:cubicBezTo>
                    <a:pt x="121" y="21"/>
                    <a:pt x="88" y="0"/>
                    <a:pt x="55" y="7"/>
                  </a:cubicBezTo>
                  <a:cubicBezTo>
                    <a:pt x="21" y="14"/>
                    <a:pt x="0" y="47"/>
                    <a:pt x="7" y="81"/>
                  </a:cubicBezTo>
                  <a:cubicBezTo>
                    <a:pt x="12" y="106"/>
                    <a:pt x="33" y="125"/>
                    <a:pt x="58" y="129"/>
                  </a:cubicBezTo>
                  <a:cubicBezTo>
                    <a:pt x="90" y="278"/>
                    <a:pt x="90" y="278"/>
                    <a:pt x="90" y="278"/>
                  </a:cubicBezTo>
                  <a:cubicBezTo>
                    <a:pt x="99" y="282"/>
                    <a:pt x="99" y="282"/>
                    <a:pt x="99" y="282"/>
                  </a:cubicBezTo>
                  <a:cubicBezTo>
                    <a:pt x="109" y="287"/>
                    <a:pt x="109" y="287"/>
                    <a:pt x="109" y="287"/>
                  </a:cubicBezTo>
                  <a:cubicBezTo>
                    <a:pt x="117" y="291"/>
                    <a:pt x="117" y="291"/>
                    <a:pt x="117" y="291"/>
                  </a:cubicBezTo>
                  <a:cubicBezTo>
                    <a:pt x="117" y="291"/>
                    <a:pt x="117" y="291"/>
                    <a:pt x="117" y="291"/>
                  </a:cubicBezTo>
                  <a:cubicBezTo>
                    <a:pt x="128" y="274"/>
                    <a:pt x="128" y="274"/>
                    <a:pt x="128" y="274"/>
                  </a:cubicBezTo>
                  <a:lnTo>
                    <a:pt x="125" y="259"/>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88" name="Freeform 10"/>
            <p:cNvSpPr>
              <a:spLocks/>
            </p:cNvSpPr>
            <p:nvPr/>
          </p:nvSpPr>
          <p:spPr bwMode="auto">
            <a:xfrm>
              <a:off x="9782176" y="1000126"/>
              <a:ext cx="369888" cy="1449388"/>
            </a:xfrm>
            <a:custGeom>
              <a:avLst/>
              <a:gdLst>
                <a:gd name="T0" fmla="*/ 191 w 233"/>
                <a:gd name="T1" fmla="*/ 66 h 913"/>
                <a:gd name="T2" fmla="*/ 191 w 233"/>
                <a:gd name="T3" fmla="*/ 901 h 913"/>
                <a:gd name="T4" fmla="*/ 148 w 233"/>
                <a:gd name="T5" fmla="*/ 901 h 913"/>
                <a:gd name="T6" fmla="*/ 148 w 233"/>
                <a:gd name="T7" fmla="*/ 31 h 913"/>
                <a:gd name="T8" fmla="*/ 109 w 233"/>
                <a:gd name="T9" fmla="*/ 0 h 913"/>
                <a:gd name="T10" fmla="*/ 109 w 233"/>
                <a:gd name="T11" fmla="*/ 0 h 913"/>
                <a:gd name="T12" fmla="*/ 35 w 233"/>
                <a:gd name="T13" fmla="*/ 74 h 913"/>
                <a:gd name="T14" fmla="*/ 35 w 233"/>
                <a:gd name="T15" fmla="*/ 152 h 913"/>
                <a:gd name="T16" fmla="*/ 0 w 233"/>
                <a:gd name="T17" fmla="*/ 187 h 913"/>
                <a:gd name="T18" fmla="*/ 0 w 233"/>
                <a:gd name="T19" fmla="*/ 249 h 913"/>
                <a:gd name="T20" fmla="*/ 70 w 233"/>
                <a:gd name="T21" fmla="*/ 315 h 913"/>
                <a:gd name="T22" fmla="*/ 70 w 233"/>
                <a:gd name="T23" fmla="*/ 369 h 913"/>
                <a:gd name="T24" fmla="*/ 39 w 233"/>
                <a:gd name="T25" fmla="*/ 400 h 913"/>
                <a:gd name="T26" fmla="*/ 39 w 233"/>
                <a:gd name="T27" fmla="*/ 451 h 913"/>
                <a:gd name="T28" fmla="*/ 0 w 233"/>
                <a:gd name="T29" fmla="*/ 489 h 913"/>
                <a:gd name="T30" fmla="*/ 0 w 233"/>
                <a:gd name="T31" fmla="*/ 548 h 913"/>
                <a:gd name="T32" fmla="*/ 66 w 233"/>
                <a:gd name="T33" fmla="*/ 610 h 913"/>
                <a:gd name="T34" fmla="*/ 66 w 233"/>
                <a:gd name="T35" fmla="*/ 684 h 913"/>
                <a:gd name="T36" fmla="*/ 0 w 233"/>
                <a:gd name="T37" fmla="*/ 750 h 913"/>
                <a:gd name="T38" fmla="*/ 0 w 233"/>
                <a:gd name="T39" fmla="*/ 874 h 913"/>
                <a:gd name="T40" fmla="*/ 0 w 233"/>
                <a:gd name="T41" fmla="*/ 913 h 913"/>
                <a:gd name="T42" fmla="*/ 233 w 233"/>
                <a:gd name="T43" fmla="*/ 913 h 913"/>
                <a:gd name="T44" fmla="*/ 233 w 233"/>
                <a:gd name="T45" fmla="*/ 97 h 913"/>
                <a:gd name="T46" fmla="*/ 191 w 233"/>
                <a:gd name="T47" fmla="*/ 66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3" h="913">
                  <a:moveTo>
                    <a:pt x="191" y="66"/>
                  </a:moveTo>
                  <a:lnTo>
                    <a:pt x="191" y="901"/>
                  </a:lnTo>
                  <a:lnTo>
                    <a:pt x="148" y="901"/>
                  </a:lnTo>
                  <a:lnTo>
                    <a:pt x="148" y="31"/>
                  </a:lnTo>
                  <a:lnTo>
                    <a:pt x="109" y="0"/>
                  </a:lnTo>
                  <a:lnTo>
                    <a:pt x="109" y="0"/>
                  </a:lnTo>
                  <a:lnTo>
                    <a:pt x="35" y="74"/>
                  </a:lnTo>
                  <a:lnTo>
                    <a:pt x="35" y="152"/>
                  </a:lnTo>
                  <a:lnTo>
                    <a:pt x="0" y="187"/>
                  </a:lnTo>
                  <a:lnTo>
                    <a:pt x="0" y="249"/>
                  </a:lnTo>
                  <a:lnTo>
                    <a:pt x="70" y="315"/>
                  </a:lnTo>
                  <a:lnTo>
                    <a:pt x="70" y="369"/>
                  </a:lnTo>
                  <a:lnTo>
                    <a:pt x="39" y="400"/>
                  </a:lnTo>
                  <a:lnTo>
                    <a:pt x="39" y="451"/>
                  </a:lnTo>
                  <a:lnTo>
                    <a:pt x="0" y="489"/>
                  </a:lnTo>
                  <a:lnTo>
                    <a:pt x="0" y="548"/>
                  </a:lnTo>
                  <a:lnTo>
                    <a:pt x="66" y="610"/>
                  </a:lnTo>
                  <a:lnTo>
                    <a:pt x="66" y="684"/>
                  </a:lnTo>
                  <a:lnTo>
                    <a:pt x="0" y="750"/>
                  </a:lnTo>
                  <a:lnTo>
                    <a:pt x="0" y="874"/>
                  </a:lnTo>
                  <a:lnTo>
                    <a:pt x="0" y="913"/>
                  </a:lnTo>
                  <a:lnTo>
                    <a:pt x="233" y="913"/>
                  </a:lnTo>
                  <a:lnTo>
                    <a:pt x="233" y="97"/>
                  </a:lnTo>
                  <a:lnTo>
                    <a:pt x="191" y="66"/>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89" name="Freeform 11"/>
            <p:cNvSpPr>
              <a:spLocks/>
            </p:cNvSpPr>
            <p:nvPr/>
          </p:nvSpPr>
          <p:spPr bwMode="auto">
            <a:xfrm>
              <a:off x="10017126" y="1049338"/>
              <a:ext cx="68263" cy="1381125"/>
            </a:xfrm>
            <a:custGeom>
              <a:avLst/>
              <a:gdLst>
                <a:gd name="T0" fmla="*/ 43 w 43"/>
                <a:gd name="T1" fmla="*/ 870 h 870"/>
                <a:gd name="T2" fmla="*/ 43 w 43"/>
                <a:gd name="T3" fmla="*/ 35 h 870"/>
                <a:gd name="T4" fmla="*/ 0 w 43"/>
                <a:gd name="T5" fmla="*/ 0 h 870"/>
                <a:gd name="T6" fmla="*/ 0 w 43"/>
                <a:gd name="T7" fmla="*/ 870 h 870"/>
                <a:gd name="T8" fmla="*/ 43 w 43"/>
                <a:gd name="T9" fmla="*/ 870 h 870"/>
              </a:gdLst>
              <a:ahLst/>
              <a:cxnLst>
                <a:cxn ang="0">
                  <a:pos x="T0" y="T1"/>
                </a:cxn>
                <a:cxn ang="0">
                  <a:pos x="T2" y="T3"/>
                </a:cxn>
                <a:cxn ang="0">
                  <a:pos x="T4" y="T5"/>
                </a:cxn>
                <a:cxn ang="0">
                  <a:pos x="T6" y="T7"/>
                </a:cxn>
                <a:cxn ang="0">
                  <a:pos x="T8" y="T9"/>
                </a:cxn>
              </a:cxnLst>
              <a:rect l="0" t="0" r="r" b="b"/>
              <a:pathLst>
                <a:path w="43" h="870">
                  <a:moveTo>
                    <a:pt x="43" y="870"/>
                  </a:moveTo>
                  <a:lnTo>
                    <a:pt x="43" y="35"/>
                  </a:lnTo>
                  <a:lnTo>
                    <a:pt x="0" y="0"/>
                  </a:lnTo>
                  <a:lnTo>
                    <a:pt x="0" y="870"/>
                  </a:lnTo>
                  <a:lnTo>
                    <a:pt x="43" y="87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90" name="Freeform 12"/>
            <p:cNvSpPr>
              <a:spLocks noEditPoints="1"/>
            </p:cNvSpPr>
            <p:nvPr/>
          </p:nvSpPr>
          <p:spPr bwMode="auto">
            <a:xfrm>
              <a:off x="9363076" y="2393951"/>
              <a:ext cx="1208088" cy="1212850"/>
            </a:xfrm>
            <a:custGeom>
              <a:avLst/>
              <a:gdLst>
                <a:gd name="T0" fmla="*/ 160 w 196"/>
                <a:gd name="T1" fmla="*/ 30 h 197"/>
                <a:gd name="T2" fmla="*/ 98 w 196"/>
                <a:gd name="T3" fmla="*/ 0 h 197"/>
                <a:gd name="T4" fmla="*/ 35 w 196"/>
                <a:gd name="T5" fmla="*/ 30 h 197"/>
                <a:gd name="T6" fmla="*/ 29 w 196"/>
                <a:gd name="T7" fmla="*/ 36 h 197"/>
                <a:gd name="T8" fmla="*/ 0 w 196"/>
                <a:gd name="T9" fmla="*/ 107 h 197"/>
                <a:gd name="T10" fmla="*/ 0 w 196"/>
                <a:gd name="T11" fmla="*/ 155 h 197"/>
                <a:gd name="T12" fmla="*/ 41 w 196"/>
                <a:gd name="T13" fmla="*/ 197 h 197"/>
                <a:gd name="T14" fmla="*/ 154 w 196"/>
                <a:gd name="T15" fmla="*/ 197 h 197"/>
                <a:gd name="T16" fmla="*/ 196 w 196"/>
                <a:gd name="T17" fmla="*/ 155 h 197"/>
                <a:gd name="T18" fmla="*/ 196 w 196"/>
                <a:gd name="T19" fmla="*/ 107 h 197"/>
                <a:gd name="T20" fmla="*/ 167 w 196"/>
                <a:gd name="T21" fmla="*/ 36 h 197"/>
                <a:gd name="T22" fmla="*/ 160 w 196"/>
                <a:gd name="T23" fmla="*/ 30 h 197"/>
                <a:gd name="T24" fmla="*/ 124 w 196"/>
                <a:gd name="T25" fmla="*/ 167 h 197"/>
                <a:gd name="T26" fmla="*/ 98 w 196"/>
                <a:gd name="T27" fmla="*/ 178 h 197"/>
                <a:gd name="T28" fmla="*/ 72 w 196"/>
                <a:gd name="T29" fmla="*/ 167 h 197"/>
                <a:gd name="T30" fmla="*/ 98 w 196"/>
                <a:gd name="T31" fmla="*/ 156 h 197"/>
                <a:gd name="T32" fmla="*/ 124 w 196"/>
                <a:gd name="T33" fmla="*/ 16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6" h="197">
                  <a:moveTo>
                    <a:pt x="160" y="30"/>
                  </a:moveTo>
                  <a:cubicBezTo>
                    <a:pt x="144" y="13"/>
                    <a:pt x="116" y="0"/>
                    <a:pt x="98" y="0"/>
                  </a:cubicBezTo>
                  <a:cubicBezTo>
                    <a:pt x="80" y="0"/>
                    <a:pt x="52" y="13"/>
                    <a:pt x="35" y="30"/>
                  </a:cubicBezTo>
                  <a:cubicBezTo>
                    <a:pt x="29" y="36"/>
                    <a:pt x="29" y="36"/>
                    <a:pt x="29" y="36"/>
                  </a:cubicBezTo>
                  <a:cubicBezTo>
                    <a:pt x="13" y="52"/>
                    <a:pt x="0" y="84"/>
                    <a:pt x="0" y="107"/>
                  </a:cubicBezTo>
                  <a:cubicBezTo>
                    <a:pt x="0" y="155"/>
                    <a:pt x="0" y="155"/>
                    <a:pt x="0" y="155"/>
                  </a:cubicBezTo>
                  <a:cubicBezTo>
                    <a:pt x="0" y="178"/>
                    <a:pt x="18" y="197"/>
                    <a:pt x="41" y="197"/>
                  </a:cubicBezTo>
                  <a:cubicBezTo>
                    <a:pt x="154" y="197"/>
                    <a:pt x="154" y="197"/>
                    <a:pt x="154" y="197"/>
                  </a:cubicBezTo>
                  <a:cubicBezTo>
                    <a:pt x="177" y="197"/>
                    <a:pt x="196" y="178"/>
                    <a:pt x="196" y="155"/>
                  </a:cubicBezTo>
                  <a:cubicBezTo>
                    <a:pt x="196" y="107"/>
                    <a:pt x="196" y="107"/>
                    <a:pt x="196" y="107"/>
                  </a:cubicBezTo>
                  <a:cubicBezTo>
                    <a:pt x="196" y="84"/>
                    <a:pt x="183" y="52"/>
                    <a:pt x="167" y="36"/>
                  </a:cubicBezTo>
                  <a:lnTo>
                    <a:pt x="160" y="30"/>
                  </a:lnTo>
                  <a:close/>
                  <a:moveTo>
                    <a:pt x="124" y="167"/>
                  </a:moveTo>
                  <a:cubicBezTo>
                    <a:pt x="124" y="173"/>
                    <a:pt x="112" y="178"/>
                    <a:pt x="98" y="178"/>
                  </a:cubicBezTo>
                  <a:cubicBezTo>
                    <a:pt x="83" y="178"/>
                    <a:pt x="72" y="173"/>
                    <a:pt x="72" y="167"/>
                  </a:cubicBezTo>
                  <a:cubicBezTo>
                    <a:pt x="72" y="161"/>
                    <a:pt x="83" y="156"/>
                    <a:pt x="98" y="156"/>
                  </a:cubicBezTo>
                  <a:cubicBezTo>
                    <a:pt x="112" y="156"/>
                    <a:pt x="124" y="161"/>
                    <a:pt x="124" y="167"/>
                  </a:cubicBez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92" name="Freeform 14"/>
            <p:cNvSpPr>
              <a:spLocks/>
            </p:cNvSpPr>
            <p:nvPr/>
          </p:nvSpPr>
          <p:spPr bwMode="auto">
            <a:xfrm>
              <a:off x="9899651" y="3416301"/>
              <a:ext cx="153988" cy="455613"/>
            </a:xfrm>
            <a:custGeom>
              <a:avLst/>
              <a:gdLst>
                <a:gd name="T0" fmla="*/ 25 w 25"/>
                <a:gd name="T1" fmla="*/ 12 h 74"/>
                <a:gd name="T2" fmla="*/ 12 w 25"/>
                <a:gd name="T3" fmla="*/ 0 h 74"/>
                <a:gd name="T4" fmla="*/ 0 w 25"/>
                <a:gd name="T5" fmla="*/ 12 h 74"/>
                <a:gd name="T6" fmla="*/ 0 w 25"/>
                <a:gd name="T7" fmla="*/ 74 h 74"/>
                <a:gd name="T8" fmla="*/ 25 w 25"/>
                <a:gd name="T9" fmla="*/ 74 h 74"/>
                <a:gd name="T10" fmla="*/ 25 w 25"/>
                <a:gd name="T11" fmla="*/ 12 h 74"/>
              </a:gdLst>
              <a:ahLst/>
              <a:cxnLst>
                <a:cxn ang="0">
                  <a:pos x="T0" y="T1"/>
                </a:cxn>
                <a:cxn ang="0">
                  <a:pos x="T2" y="T3"/>
                </a:cxn>
                <a:cxn ang="0">
                  <a:pos x="T4" y="T5"/>
                </a:cxn>
                <a:cxn ang="0">
                  <a:pos x="T6" y="T7"/>
                </a:cxn>
                <a:cxn ang="0">
                  <a:pos x="T8" y="T9"/>
                </a:cxn>
                <a:cxn ang="0">
                  <a:pos x="T10" y="T11"/>
                </a:cxn>
              </a:cxnLst>
              <a:rect l="0" t="0" r="r" b="b"/>
              <a:pathLst>
                <a:path w="25" h="74">
                  <a:moveTo>
                    <a:pt x="25" y="12"/>
                  </a:moveTo>
                  <a:cubicBezTo>
                    <a:pt x="25" y="5"/>
                    <a:pt x="19" y="0"/>
                    <a:pt x="12" y="0"/>
                  </a:cubicBezTo>
                  <a:cubicBezTo>
                    <a:pt x="5" y="0"/>
                    <a:pt x="0" y="5"/>
                    <a:pt x="0" y="12"/>
                  </a:cubicBezTo>
                  <a:cubicBezTo>
                    <a:pt x="0" y="74"/>
                    <a:pt x="0" y="74"/>
                    <a:pt x="0" y="74"/>
                  </a:cubicBezTo>
                  <a:cubicBezTo>
                    <a:pt x="25" y="74"/>
                    <a:pt x="25" y="74"/>
                    <a:pt x="25" y="74"/>
                  </a:cubicBezTo>
                  <a:lnTo>
                    <a:pt x="25" y="1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93" name="Oval 15"/>
            <p:cNvSpPr>
              <a:spLocks noChangeArrowheads="1"/>
            </p:cNvSpPr>
            <p:nvPr/>
          </p:nvSpPr>
          <p:spPr bwMode="auto">
            <a:xfrm>
              <a:off x="9850438" y="4519613"/>
              <a:ext cx="246063" cy="24606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sp>
          <p:nvSpPr>
            <p:cNvPr id="94" name="Freeform 16"/>
            <p:cNvSpPr>
              <a:spLocks/>
            </p:cNvSpPr>
            <p:nvPr/>
          </p:nvSpPr>
          <p:spPr bwMode="auto">
            <a:xfrm>
              <a:off x="9899651" y="3871913"/>
              <a:ext cx="153988" cy="844550"/>
            </a:xfrm>
            <a:custGeom>
              <a:avLst/>
              <a:gdLst>
                <a:gd name="T0" fmla="*/ 0 w 25"/>
                <a:gd name="T1" fmla="*/ 0 h 137"/>
                <a:gd name="T2" fmla="*/ 0 w 25"/>
                <a:gd name="T3" fmla="*/ 125 h 137"/>
                <a:gd name="T4" fmla="*/ 12 w 25"/>
                <a:gd name="T5" fmla="*/ 137 h 137"/>
                <a:gd name="T6" fmla="*/ 25 w 25"/>
                <a:gd name="T7" fmla="*/ 125 h 137"/>
                <a:gd name="T8" fmla="*/ 25 w 25"/>
                <a:gd name="T9" fmla="*/ 0 h 137"/>
                <a:gd name="T10" fmla="*/ 0 w 25"/>
                <a:gd name="T11" fmla="*/ 0 h 137"/>
              </a:gdLst>
              <a:ahLst/>
              <a:cxnLst>
                <a:cxn ang="0">
                  <a:pos x="T0" y="T1"/>
                </a:cxn>
                <a:cxn ang="0">
                  <a:pos x="T2" y="T3"/>
                </a:cxn>
                <a:cxn ang="0">
                  <a:pos x="T4" y="T5"/>
                </a:cxn>
                <a:cxn ang="0">
                  <a:pos x="T6" y="T7"/>
                </a:cxn>
                <a:cxn ang="0">
                  <a:pos x="T8" y="T9"/>
                </a:cxn>
                <a:cxn ang="0">
                  <a:pos x="T10" y="T11"/>
                </a:cxn>
              </a:cxnLst>
              <a:rect l="0" t="0" r="r" b="b"/>
              <a:pathLst>
                <a:path w="25" h="137">
                  <a:moveTo>
                    <a:pt x="0" y="0"/>
                  </a:moveTo>
                  <a:cubicBezTo>
                    <a:pt x="0" y="125"/>
                    <a:pt x="0" y="125"/>
                    <a:pt x="0" y="125"/>
                  </a:cubicBezTo>
                  <a:cubicBezTo>
                    <a:pt x="0" y="132"/>
                    <a:pt x="5" y="137"/>
                    <a:pt x="12" y="137"/>
                  </a:cubicBezTo>
                  <a:cubicBezTo>
                    <a:pt x="19" y="137"/>
                    <a:pt x="25" y="132"/>
                    <a:pt x="25" y="125"/>
                  </a:cubicBezTo>
                  <a:cubicBezTo>
                    <a:pt x="25" y="0"/>
                    <a:pt x="25" y="0"/>
                    <a:pt x="2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3505" eaLnBrk="0" fontAlgn="base" hangingPunct="0">
                <a:spcBef>
                  <a:spcPct val="0"/>
                </a:spcBef>
                <a:spcAft>
                  <a:spcPct val="0"/>
                </a:spcAft>
                <a:defRPr/>
              </a:pPr>
              <a:endParaRPr lang="en-US" sz="1765">
                <a:solidFill>
                  <a:srgbClr val="FFFFFF"/>
                </a:solidFill>
                <a:ea typeface="MS PGothic" panose="020B0600070205080204" pitchFamily="34" charset="-128"/>
              </a:endParaRPr>
            </a:p>
          </p:txBody>
        </p:sp>
        <p:pic>
          <p:nvPicPr>
            <p:cNvPr id="95" name="Picture 94"/>
            <p:cNvPicPr>
              <a:picLocks noChangeAspect="1"/>
            </p:cNvPicPr>
            <p:nvPr/>
          </p:nvPicPr>
          <p:blipFill>
            <a:blip r:embed="rId3"/>
            <a:stretch>
              <a:fillRect/>
            </a:stretch>
          </p:blipFill>
          <p:spPr>
            <a:xfrm>
              <a:off x="9580162" y="2894862"/>
              <a:ext cx="802944" cy="240224"/>
            </a:xfrm>
            <a:prstGeom prst="rect">
              <a:avLst/>
            </a:prstGeom>
          </p:spPr>
        </p:pic>
      </p:grpSp>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37991"/>
          <a:stretch/>
        </p:blipFill>
        <p:spPr>
          <a:xfrm>
            <a:off x="9051296" y="4973386"/>
            <a:ext cx="1885088" cy="936474"/>
          </a:xfrm>
          <a:prstGeom prst="rect">
            <a:avLst/>
          </a:prstGeom>
        </p:spPr>
      </p:pic>
      <p:pic>
        <p:nvPicPr>
          <p:cNvPr id="21" name="Picture 20"/>
          <p:cNvPicPr>
            <a:picLocks noChangeAspect="1"/>
          </p:cNvPicPr>
          <p:nvPr/>
        </p:nvPicPr>
        <p:blipFill>
          <a:blip r:embed="rId5"/>
          <a:stretch>
            <a:fillRect/>
          </a:stretch>
        </p:blipFill>
        <p:spPr>
          <a:xfrm>
            <a:off x="8020153" y="989695"/>
            <a:ext cx="4310454" cy="408054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3064" y="4669667"/>
            <a:ext cx="4676775" cy="1724025"/>
          </a:xfrm>
          <a:prstGeom prst="rect">
            <a:avLst/>
          </a:prstGeom>
        </p:spPr>
      </p:pic>
      <p:sp>
        <p:nvSpPr>
          <p:cNvPr id="6" name="Rectangle 5"/>
          <p:cNvSpPr/>
          <p:nvPr/>
        </p:nvSpPr>
        <p:spPr>
          <a:xfrm>
            <a:off x="1970788" y="5362742"/>
            <a:ext cx="1412374" cy="369332"/>
          </a:xfrm>
          <a:prstGeom prst="rect">
            <a:avLst/>
          </a:prstGeom>
        </p:spPr>
        <p:txBody>
          <a:bodyPr wrap="none">
            <a:spAutoFit/>
          </a:bodyPr>
          <a:lstStyle/>
          <a:p>
            <a:r>
              <a:rPr lang="en-US" b="1" dirty="0"/>
              <a:t>Kubernetes</a:t>
            </a:r>
            <a:endParaRPr lang="en-US" dirty="0"/>
          </a:p>
        </p:txBody>
      </p:sp>
    </p:spTree>
    <p:extLst>
      <p:ext uri="{BB962C8B-B14F-4D97-AF65-F5344CB8AC3E}">
        <p14:creationId xmlns:p14="http://schemas.microsoft.com/office/powerpoint/2010/main" val="12585077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3527119"/>
          </a:xfrm>
        </p:spPr>
        <p:txBody>
          <a:bodyPr/>
          <a:lstStyle/>
          <a:p>
            <a:r>
              <a:rPr lang="en-US" b="1" i="1" dirty="0"/>
              <a:t>Every business will be a software business</a:t>
            </a:r>
          </a:p>
          <a:p>
            <a:pPr lvl="1"/>
            <a:r>
              <a:rPr lang="en-US" dirty="0"/>
              <a:t>Even companies that core competency is not software (Car manufacturers)</a:t>
            </a:r>
          </a:p>
          <a:p>
            <a:r>
              <a:rPr lang="en-US" dirty="0"/>
              <a:t>Why?</a:t>
            </a:r>
          </a:p>
          <a:p>
            <a:pPr lvl="1"/>
            <a:r>
              <a:rPr lang="en-US" dirty="0"/>
              <a:t>Fast way to differentiate from competition</a:t>
            </a:r>
          </a:p>
          <a:p>
            <a:pPr lvl="1"/>
            <a:r>
              <a:rPr lang="en-US" dirty="0"/>
              <a:t>Fast to market</a:t>
            </a:r>
          </a:p>
          <a:p>
            <a:pPr lvl="1"/>
            <a:r>
              <a:rPr lang="en-US" dirty="0"/>
              <a:t>Respond to failure </a:t>
            </a:r>
          </a:p>
          <a:p>
            <a:r>
              <a:rPr lang="en-US" dirty="0"/>
              <a:t>Requires reliable, scalable cloud applications  </a:t>
            </a:r>
          </a:p>
        </p:txBody>
      </p:sp>
      <p:sp>
        <p:nvSpPr>
          <p:cNvPr id="5" name="Title 4"/>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77583721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Container Services</a:t>
            </a:r>
            <a:endParaRPr lang="en-US" dirty="0"/>
          </a:p>
        </p:txBody>
      </p:sp>
      <p:sp>
        <p:nvSpPr>
          <p:cNvPr id="4" name="Rectangle 3"/>
          <p:cNvSpPr/>
          <p:nvPr/>
        </p:nvSpPr>
        <p:spPr bwMode="auto">
          <a:xfrm>
            <a:off x="3280408" y="2960057"/>
            <a:ext cx="2973498" cy="585133"/>
          </a:xfrm>
          <a:prstGeom prst="rect">
            <a:avLst/>
          </a:prstGeom>
          <a:solidFill>
            <a:schemeClr val="accent4">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b="1" dirty="0">
                <a:solidFill>
                  <a:schemeClr val="tx1"/>
                </a:solidFill>
                <a:ea typeface="Segoe UI" pitchFamily="34" charset="0"/>
                <a:cs typeface="Segoe UI" pitchFamily="34" charset="0"/>
              </a:rPr>
              <a:t>Containers</a:t>
            </a:r>
          </a:p>
        </p:txBody>
      </p:sp>
      <p:sp>
        <p:nvSpPr>
          <p:cNvPr id="5" name="Rectangle 4"/>
          <p:cNvSpPr/>
          <p:nvPr/>
        </p:nvSpPr>
        <p:spPr bwMode="auto">
          <a:xfrm>
            <a:off x="201355" y="5077491"/>
            <a:ext cx="6059962" cy="585280"/>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VMs and VM Scale Sets</a:t>
            </a:r>
          </a:p>
        </p:txBody>
      </p:sp>
      <p:sp>
        <p:nvSpPr>
          <p:cNvPr id="6" name="Rectangle 5"/>
          <p:cNvSpPr/>
          <p:nvPr/>
        </p:nvSpPr>
        <p:spPr bwMode="auto">
          <a:xfrm>
            <a:off x="201355" y="2949860"/>
            <a:ext cx="2907628" cy="585133"/>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ARM Template</a:t>
            </a:r>
          </a:p>
        </p:txBody>
      </p:sp>
      <p:sp>
        <p:nvSpPr>
          <p:cNvPr id="7" name="Rectangle 6"/>
          <p:cNvSpPr/>
          <p:nvPr/>
        </p:nvSpPr>
        <p:spPr bwMode="auto">
          <a:xfrm>
            <a:off x="193946" y="3705096"/>
            <a:ext cx="6059962" cy="585280"/>
          </a:xfrm>
          <a:prstGeom prst="rect">
            <a:avLst/>
          </a:prstGeom>
          <a:solidFill>
            <a:schemeClr val="accent3">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Container Services (1</a:t>
            </a:r>
            <a:r>
              <a:rPr lang="en-US" sz="2000" baseline="30000" dirty="0">
                <a:gradFill>
                  <a:gsLst>
                    <a:gs pos="0">
                      <a:srgbClr val="FFFFFF"/>
                    </a:gs>
                    <a:gs pos="100000">
                      <a:srgbClr val="FFFFFF"/>
                    </a:gs>
                  </a:gsLst>
                  <a:lin ang="5400000" scaled="0"/>
                </a:gradFill>
                <a:ea typeface="Segoe UI" pitchFamily="34" charset="0"/>
                <a:cs typeface="Segoe UI" pitchFamily="34" charset="0"/>
              </a:rPr>
              <a:t>st</a:t>
            </a:r>
            <a:r>
              <a:rPr lang="en-US" sz="2000" dirty="0">
                <a:gradFill>
                  <a:gsLst>
                    <a:gs pos="0">
                      <a:srgbClr val="FFFFFF"/>
                    </a:gs>
                    <a:gs pos="100000">
                      <a:srgbClr val="FFFFFF"/>
                    </a:gs>
                  </a:gsLst>
                  <a:lin ang="5400000" scaled="0"/>
                </a:gradFill>
                <a:ea typeface="Segoe UI" pitchFamily="34" charset="0"/>
                <a:cs typeface="Segoe UI" pitchFamily="34" charset="0"/>
              </a:rPr>
              <a:t> party, 3</a:t>
            </a:r>
            <a:r>
              <a:rPr lang="en-US" sz="2000" baseline="30000" dirty="0">
                <a:gradFill>
                  <a:gsLst>
                    <a:gs pos="0">
                      <a:srgbClr val="FFFFFF"/>
                    </a:gs>
                    <a:gs pos="100000">
                      <a:srgbClr val="FFFFFF"/>
                    </a:gs>
                  </a:gsLst>
                  <a:lin ang="5400000" scaled="0"/>
                </a:gradFill>
                <a:ea typeface="Segoe UI" pitchFamily="34" charset="0"/>
                <a:cs typeface="Segoe UI" pitchFamily="34" charset="0"/>
              </a:rPr>
              <a:t>rd</a:t>
            </a:r>
            <a:r>
              <a:rPr lang="en-US" sz="2000" dirty="0">
                <a:gradFill>
                  <a:gsLst>
                    <a:gs pos="0">
                      <a:srgbClr val="FFFFFF"/>
                    </a:gs>
                    <a:gs pos="100000">
                      <a:srgbClr val="FFFFFF"/>
                    </a:gs>
                  </a:gsLst>
                  <a:lin ang="5400000" scaled="0"/>
                </a:gradFill>
                <a:ea typeface="Segoe UI" pitchFamily="34" charset="0"/>
                <a:cs typeface="Segoe UI" pitchFamily="34" charset="0"/>
              </a:rPr>
              <a:t> party)</a:t>
            </a:r>
          </a:p>
        </p:txBody>
      </p:sp>
      <p:sp>
        <p:nvSpPr>
          <p:cNvPr id="8" name="Down Arrow 7"/>
          <p:cNvSpPr/>
          <p:nvPr/>
        </p:nvSpPr>
        <p:spPr bwMode="auto">
          <a:xfrm>
            <a:off x="559015" y="2319893"/>
            <a:ext cx="2278336" cy="627187"/>
          </a:xfrm>
          <a:prstGeom prst="downArrow">
            <a:avLst/>
          </a:prstGeom>
          <a:solidFill>
            <a:schemeClr val="bg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45" fontAlgn="base">
              <a:lnSpc>
                <a:spcPct val="90000"/>
              </a:lnSpc>
              <a:spcBef>
                <a:spcPct val="0"/>
              </a:spcBef>
              <a:spcAft>
                <a:spcPct val="0"/>
              </a:spcAft>
            </a:pPr>
            <a:endParaRPr lang="en-US" sz="2000" spc="-51" dirty="0">
              <a:gradFill>
                <a:gsLst>
                  <a:gs pos="1250">
                    <a:srgbClr val="000000"/>
                  </a:gs>
                  <a:gs pos="10417">
                    <a:srgbClr val="000000"/>
                  </a:gs>
                </a:gsLst>
                <a:lin ang="5400000" scaled="0"/>
              </a:gradFill>
            </a:endParaRPr>
          </a:p>
        </p:txBody>
      </p:sp>
      <p:sp>
        <p:nvSpPr>
          <p:cNvPr id="13" name="Rectangle 12"/>
          <p:cNvSpPr/>
          <p:nvPr/>
        </p:nvSpPr>
        <p:spPr bwMode="auto">
          <a:xfrm>
            <a:off x="201355" y="4406848"/>
            <a:ext cx="6091694" cy="585280"/>
          </a:xfrm>
          <a:prstGeom prst="rect">
            <a:avLst/>
          </a:prstGeom>
          <a:solidFill>
            <a:schemeClr val="tx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Linux</a:t>
            </a:r>
          </a:p>
        </p:txBody>
      </p:sp>
      <p:sp>
        <p:nvSpPr>
          <p:cNvPr id="16" name="Rectangle 15"/>
          <p:cNvSpPr/>
          <p:nvPr/>
        </p:nvSpPr>
        <p:spPr bwMode="auto">
          <a:xfrm>
            <a:off x="201355" y="5773498"/>
            <a:ext cx="6064198" cy="585280"/>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Azure</a:t>
            </a:r>
          </a:p>
        </p:txBody>
      </p:sp>
      <p:sp>
        <p:nvSpPr>
          <p:cNvPr id="17" name="Down Arrow 16"/>
          <p:cNvSpPr/>
          <p:nvPr/>
        </p:nvSpPr>
        <p:spPr bwMode="auto">
          <a:xfrm>
            <a:off x="3627989" y="2321646"/>
            <a:ext cx="2278336" cy="623680"/>
          </a:xfrm>
          <a:prstGeom prst="downArrow">
            <a:avLst/>
          </a:prstGeom>
          <a:solidFill>
            <a:schemeClr val="bg2">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13945" fontAlgn="base">
              <a:lnSpc>
                <a:spcPct val="90000"/>
              </a:lnSpc>
              <a:spcBef>
                <a:spcPct val="0"/>
              </a:spcBef>
              <a:spcAft>
                <a:spcPct val="0"/>
              </a:spcAft>
            </a:pPr>
            <a:endParaRPr lang="en-US" sz="2000" spc="-51" dirty="0">
              <a:gradFill>
                <a:gsLst>
                  <a:gs pos="1250">
                    <a:srgbClr val="000000"/>
                  </a:gs>
                  <a:gs pos="10417">
                    <a:srgbClr val="000000"/>
                  </a:gs>
                </a:gsLst>
                <a:lin ang="5400000" scaled="0"/>
              </a:gradFill>
            </a:endParaRPr>
          </a:p>
        </p:txBody>
      </p:sp>
      <p:sp>
        <p:nvSpPr>
          <p:cNvPr id="18" name="Rectangle 17"/>
          <p:cNvSpPr/>
          <p:nvPr/>
        </p:nvSpPr>
        <p:spPr bwMode="auto">
          <a:xfrm>
            <a:off x="3307906" y="1690935"/>
            <a:ext cx="2973498" cy="625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b="1" dirty="0">
                <a:solidFill>
                  <a:schemeClr val="tx1"/>
                </a:solidFill>
                <a:ea typeface="Segoe UI" pitchFamily="34" charset="0"/>
                <a:cs typeface="Segoe UI" pitchFamily="34" charset="0"/>
              </a:rPr>
              <a:t>Container Tooling</a:t>
            </a:r>
          </a:p>
        </p:txBody>
      </p:sp>
      <p:sp>
        <p:nvSpPr>
          <p:cNvPr id="19" name="Rectangle 18"/>
          <p:cNvSpPr/>
          <p:nvPr/>
        </p:nvSpPr>
        <p:spPr bwMode="auto">
          <a:xfrm>
            <a:off x="183767" y="1690935"/>
            <a:ext cx="2973498" cy="6258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fontAlgn="base">
              <a:lnSpc>
                <a:spcPct val="90000"/>
              </a:lnSpc>
              <a:spcBef>
                <a:spcPct val="0"/>
              </a:spcBef>
              <a:spcAft>
                <a:spcPct val="0"/>
              </a:spcAft>
            </a:pPr>
            <a:r>
              <a:rPr lang="en-US" sz="2353" b="1" dirty="0">
                <a:solidFill>
                  <a:schemeClr val="tx1"/>
                </a:solidFill>
                <a:ea typeface="Segoe UI" pitchFamily="34" charset="0"/>
                <a:cs typeface="Segoe UI" pitchFamily="34" charset="0"/>
              </a:rPr>
              <a:t>Service Tooling</a:t>
            </a:r>
          </a:p>
        </p:txBody>
      </p:sp>
      <p:graphicFrame>
        <p:nvGraphicFramePr>
          <p:cNvPr id="3" name="Table 2"/>
          <p:cNvGraphicFramePr>
            <a:graphicFrameLocks noGrp="1"/>
          </p:cNvGraphicFramePr>
          <p:nvPr>
            <p:extLst/>
          </p:nvPr>
        </p:nvGraphicFramePr>
        <p:xfrm>
          <a:off x="6724630" y="2422397"/>
          <a:ext cx="5446732" cy="2846662"/>
        </p:xfrm>
        <a:graphic>
          <a:graphicData uri="http://schemas.openxmlformats.org/drawingml/2006/table">
            <a:tbl>
              <a:tblPr firstRow="1" firstCol="1" bandRow="1">
                <a:tableStyleId>{21E4AEA4-8DFA-4A89-87EB-49C32662AFE0}</a:tableStyleId>
              </a:tblPr>
              <a:tblGrid>
                <a:gridCol w="2208814">
                  <a:extLst>
                    <a:ext uri="{9D8B030D-6E8A-4147-A177-3AD203B41FA5}">
                      <a16:colId xmlns:a16="http://schemas.microsoft.com/office/drawing/2014/main" val="20000"/>
                    </a:ext>
                  </a:extLst>
                </a:gridCol>
                <a:gridCol w="3237918">
                  <a:extLst>
                    <a:ext uri="{9D8B030D-6E8A-4147-A177-3AD203B41FA5}">
                      <a16:colId xmlns:a16="http://schemas.microsoft.com/office/drawing/2014/main" val="20001"/>
                    </a:ext>
                  </a:extLst>
                </a:gridCol>
              </a:tblGrid>
              <a:tr h="424349">
                <a:tc>
                  <a:txBody>
                    <a:bodyPr/>
                    <a:lstStyle/>
                    <a:p>
                      <a:pPr marL="0" marR="0">
                        <a:lnSpc>
                          <a:spcPct val="115000"/>
                        </a:lnSpc>
                        <a:spcBef>
                          <a:spcPts val="0"/>
                        </a:spcBef>
                        <a:spcAft>
                          <a:spcPts val="0"/>
                        </a:spcAft>
                      </a:pPr>
                      <a:r>
                        <a:rPr lang="en-US" sz="1900" dirty="0">
                          <a:effectLst/>
                        </a:rPr>
                        <a:t>Layer</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900" dirty="0">
                          <a:effectLst/>
                        </a:rPr>
                        <a:t>Supported Technologies</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0"/>
                  </a:ext>
                </a:extLst>
              </a:tr>
              <a:tr h="654211">
                <a:tc>
                  <a:txBody>
                    <a:bodyPr/>
                    <a:lstStyle/>
                    <a:p>
                      <a:pPr marL="0" marR="0">
                        <a:lnSpc>
                          <a:spcPct val="115000"/>
                        </a:lnSpc>
                        <a:spcBef>
                          <a:spcPts val="0"/>
                        </a:spcBef>
                        <a:spcAft>
                          <a:spcPts val="0"/>
                        </a:spcAft>
                      </a:pPr>
                      <a:r>
                        <a:rPr lang="en-US" sz="1900">
                          <a:effectLst/>
                        </a:rPr>
                        <a:t>Configuration as Code</a:t>
                      </a:r>
                      <a:endParaRPr lang="en-US"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900" dirty="0">
                          <a:effectLst/>
                        </a:rPr>
                        <a:t>ARM, Dockerfile, Docker Compose</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1"/>
                  </a:ext>
                </a:extLst>
              </a:tr>
              <a:tr h="654211">
                <a:tc>
                  <a:txBody>
                    <a:bodyPr/>
                    <a:lstStyle/>
                    <a:p>
                      <a:pPr marL="0" marR="0">
                        <a:lnSpc>
                          <a:spcPct val="115000"/>
                        </a:lnSpc>
                        <a:spcBef>
                          <a:spcPts val="0"/>
                        </a:spcBef>
                        <a:spcAft>
                          <a:spcPts val="0"/>
                        </a:spcAft>
                      </a:pPr>
                      <a:r>
                        <a:rPr lang="en-US" sz="1900" dirty="0">
                          <a:effectLst/>
                        </a:rPr>
                        <a:t>Host cluster management</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900" dirty="0">
                          <a:effectLst/>
                        </a:rPr>
                        <a:t>VM Scale</a:t>
                      </a:r>
                      <a:r>
                        <a:rPr lang="en-US" sz="1900" baseline="0" dirty="0">
                          <a:effectLst/>
                        </a:rPr>
                        <a:t> </a:t>
                      </a:r>
                      <a:r>
                        <a:rPr lang="en-US" sz="1900" dirty="0">
                          <a:effectLst/>
                        </a:rPr>
                        <a:t>Sets</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2"/>
                  </a:ext>
                </a:extLst>
              </a:tr>
              <a:tr h="654211">
                <a:tc>
                  <a:txBody>
                    <a:bodyPr/>
                    <a:lstStyle/>
                    <a:p>
                      <a:pPr marL="0" marR="0">
                        <a:lnSpc>
                          <a:spcPct val="115000"/>
                        </a:lnSpc>
                        <a:spcBef>
                          <a:spcPts val="0"/>
                        </a:spcBef>
                        <a:spcAft>
                          <a:spcPts val="0"/>
                        </a:spcAft>
                      </a:pPr>
                      <a:r>
                        <a:rPr lang="en-US" sz="1900" dirty="0">
                          <a:effectLst/>
                        </a:rPr>
                        <a:t>Container orchestration</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900" dirty="0">
                          <a:effectLst/>
                        </a:rPr>
                        <a:t>Docker Swarm, DC/OS</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3"/>
                  </a:ext>
                </a:extLst>
              </a:tr>
              <a:tr h="424349">
                <a:tc>
                  <a:txBody>
                    <a:bodyPr/>
                    <a:lstStyle/>
                    <a:p>
                      <a:pPr marL="0" marR="0">
                        <a:lnSpc>
                          <a:spcPct val="115000"/>
                        </a:lnSpc>
                        <a:spcBef>
                          <a:spcPts val="0"/>
                        </a:spcBef>
                        <a:spcAft>
                          <a:spcPts val="0"/>
                        </a:spcAft>
                      </a:pPr>
                      <a:r>
                        <a:rPr lang="en-US" sz="1900">
                          <a:effectLst/>
                        </a:rPr>
                        <a:t>Monitoring</a:t>
                      </a:r>
                      <a:endParaRPr lang="en-US" sz="190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tc>
                  <a:txBody>
                    <a:bodyPr/>
                    <a:lstStyle/>
                    <a:p>
                      <a:pPr marL="0" marR="0">
                        <a:lnSpc>
                          <a:spcPct val="115000"/>
                        </a:lnSpc>
                        <a:spcBef>
                          <a:spcPts val="0"/>
                        </a:spcBef>
                        <a:spcAft>
                          <a:spcPts val="0"/>
                        </a:spcAft>
                      </a:pPr>
                      <a:r>
                        <a:rPr lang="en-US" sz="1900" dirty="0" err="1">
                          <a:effectLst/>
                        </a:rPr>
                        <a:t>AppDynamics</a:t>
                      </a:r>
                      <a:r>
                        <a:rPr lang="en-US" sz="1900" dirty="0">
                          <a:effectLst/>
                        </a:rPr>
                        <a:t>,</a:t>
                      </a:r>
                      <a:r>
                        <a:rPr lang="en-US" sz="1900" baseline="0" dirty="0">
                          <a:effectLst/>
                        </a:rPr>
                        <a:t> </a:t>
                      </a:r>
                      <a:r>
                        <a:rPr lang="en-US" sz="1900" dirty="0">
                          <a:effectLst/>
                        </a:rPr>
                        <a:t>OMS, AI</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70" marR="68570" marT="0" marB="0"/>
                </a:tc>
                <a:extLst>
                  <a:ext uri="{0D108BD9-81ED-4DB2-BD59-A6C34878D82A}">
                    <a16:rowId xmlns:a16="http://schemas.microsoft.com/office/drawing/2014/main" val="10004"/>
                  </a:ext>
                </a:extLst>
              </a:tr>
            </a:tbl>
          </a:graphicData>
        </a:graphic>
      </p:graphicFrame>
      <p:sp>
        <p:nvSpPr>
          <p:cNvPr id="14" name="Isosceles Triangle 13"/>
          <p:cNvSpPr/>
          <p:nvPr/>
        </p:nvSpPr>
        <p:spPr>
          <a:xfrm rot="5400000">
            <a:off x="6164391" y="3782440"/>
            <a:ext cx="592679" cy="423195"/>
          </a:xfrm>
          <a:prstGeom prst="triangl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65"/>
          </a:p>
        </p:txBody>
      </p:sp>
    </p:spTree>
    <p:extLst>
      <p:ext uri="{BB962C8B-B14F-4D97-AF65-F5344CB8AC3E}">
        <p14:creationId xmlns:p14="http://schemas.microsoft.com/office/powerpoint/2010/main" val="20769016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03" y="925348"/>
            <a:ext cx="10913501" cy="5612234"/>
          </a:xfrm>
          <a:prstGeom prst="rect">
            <a:avLst/>
          </a:prstGeom>
        </p:spPr>
      </p:pic>
      <p:sp>
        <p:nvSpPr>
          <p:cNvPr id="2" name="Title 1"/>
          <p:cNvSpPr>
            <a:spLocks noGrp="1"/>
          </p:cNvSpPr>
          <p:nvPr>
            <p:ph type="title"/>
          </p:nvPr>
        </p:nvSpPr>
        <p:spPr/>
        <p:txBody>
          <a:bodyPr/>
          <a:lstStyle/>
          <a:p>
            <a:r>
              <a:rPr lang="en-US"/>
              <a:t>Docker Swarm Mode</a:t>
            </a:r>
            <a:endParaRPr lang="en-US" dirty="0"/>
          </a:p>
        </p:txBody>
      </p:sp>
    </p:spTree>
    <p:extLst>
      <p:ext uri="{BB962C8B-B14F-4D97-AF65-F5344CB8AC3E}">
        <p14:creationId xmlns:p14="http://schemas.microsoft.com/office/powerpoint/2010/main" val="150181305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1"/>
          <p:cNvSpPr txBox="1">
            <a:spLocks/>
          </p:cNvSpPr>
          <p:nvPr/>
        </p:nvSpPr>
        <p:spPr>
          <a:xfrm>
            <a:off x="136616" y="122723"/>
            <a:ext cx="10514108" cy="1325375"/>
          </a:xfrm>
          <a:prstGeom prst="rect">
            <a:avLst/>
          </a:prstGeom>
        </p:spPr>
        <p:txBody>
          <a:bodyPr/>
          <a:lstStyle>
            <a:lvl1pPr algn="l" defTabSz="896157" rtl="0" eaLnBrk="1" latinLnBrk="0" hangingPunct="1">
              <a:spcBef>
                <a:spcPct val="0"/>
              </a:spcBef>
              <a:buNone/>
              <a:defRPr sz="4705" kern="1200">
                <a:gradFill>
                  <a:gsLst>
                    <a:gs pos="0">
                      <a:srgbClr val="505050"/>
                    </a:gs>
                    <a:gs pos="100000">
                      <a:srgbClr val="505050"/>
                    </a:gs>
                  </a:gsLst>
                  <a:lin ang="5400000" scaled="0"/>
                </a:gradFill>
                <a:latin typeface="+mj-lt"/>
                <a:ea typeface="+mj-ea"/>
                <a:cs typeface="+mj-cs"/>
              </a:defRPr>
            </a:lvl1pPr>
          </a:lstStyle>
          <a:p>
            <a:r>
              <a:rPr lang="en-US" sz="4000" dirty="0">
                <a:solidFill>
                  <a:srgbClr val="FFFFFF"/>
                </a:solidFill>
              </a:rPr>
              <a:t>DC/OS Mode</a:t>
            </a:r>
          </a:p>
        </p:txBody>
      </p:sp>
      <p:pic>
        <p:nvPicPr>
          <p:cNvPr id="5" name="Picture 4"/>
          <p:cNvPicPr>
            <a:picLocks noChangeAspect="1"/>
          </p:cNvPicPr>
          <p:nvPr/>
        </p:nvPicPr>
        <p:blipFill>
          <a:blip r:embed="rId3"/>
          <a:stretch>
            <a:fillRect/>
          </a:stretch>
        </p:blipFill>
        <p:spPr>
          <a:xfrm>
            <a:off x="121920" y="1439862"/>
            <a:ext cx="11812905" cy="4107423"/>
          </a:xfrm>
          <a:prstGeom prst="rect">
            <a:avLst/>
          </a:prstGeom>
        </p:spPr>
      </p:pic>
    </p:spTree>
    <p:extLst>
      <p:ext uri="{BB962C8B-B14F-4D97-AF65-F5344CB8AC3E}">
        <p14:creationId xmlns:p14="http://schemas.microsoft.com/office/powerpoint/2010/main" val="4167730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ACS provides the infrastructure </a:t>
            </a:r>
          </a:p>
          <a:p>
            <a:r>
              <a:rPr lang="en-US"/>
              <a:t>No opinion on the Docker registry</a:t>
            </a:r>
          </a:p>
          <a:p>
            <a:r>
              <a:rPr lang="en-US"/>
              <a:t>Use the service of choice for Service Registry/Discovery</a:t>
            </a:r>
          </a:p>
          <a:p>
            <a:pPr lvl="1"/>
            <a:r>
              <a:rPr lang="en-US"/>
              <a:t>Mesos-DNS</a:t>
            </a:r>
          </a:p>
          <a:p>
            <a:pPr lvl="1"/>
            <a:r>
              <a:rPr lang="en-US"/>
              <a:t>Marathon-LB</a:t>
            </a:r>
          </a:p>
          <a:p>
            <a:pPr lvl="1"/>
            <a:r>
              <a:rPr lang="en-US"/>
              <a:t>Minuteman</a:t>
            </a:r>
          </a:p>
          <a:p>
            <a:r>
              <a:rPr lang="en-US"/>
              <a:t>Use your favorite CI/CD pipeline</a:t>
            </a:r>
          </a:p>
          <a:p>
            <a:r>
              <a:rPr lang="en-US"/>
              <a:t>Use your favorite diagnostics/monitoring solution</a:t>
            </a:r>
          </a:p>
          <a:p>
            <a:r>
              <a:rPr lang="en-US"/>
              <a:t>Check out Building and deploying distributed applications to the Azure Container Service</a:t>
            </a:r>
          </a:p>
          <a:p>
            <a:endParaRPr lang="en-US"/>
          </a:p>
          <a:p>
            <a:endParaRPr lang="en-US"/>
          </a:p>
          <a:p>
            <a:endParaRPr lang="en-US" dirty="0"/>
          </a:p>
        </p:txBody>
      </p:sp>
      <p:sp>
        <p:nvSpPr>
          <p:cNvPr id="3" name="Title 2"/>
          <p:cNvSpPr>
            <a:spLocks noGrp="1"/>
          </p:cNvSpPr>
          <p:nvPr>
            <p:ph type="title"/>
          </p:nvPr>
        </p:nvSpPr>
        <p:spPr/>
        <p:txBody>
          <a:bodyPr/>
          <a:lstStyle/>
          <a:p>
            <a:r>
              <a:rPr lang="en-US"/>
              <a:t>Building service based applications on ACS</a:t>
            </a:r>
            <a:endParaRPr lang="en-US" dirty="0"/>
          </a:p>
        </p:txBody>
      </p:sp>
    </p:spTree>
    <p:extLst>
      <p:ext uri="{BB962C8B-B14F-4D97-AF65-F5344CB8AC3E}">
        <p14:creationId xmlns:p14="http://schemas.microsoft.com/office/powerpoint/2010/main" val="416910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7291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Azure Service Fabric</a:t>
            </a:r>
          </a:p>
        </p:txBody>
      </p:sp>
    </p:spTree>
    <p:extLst>
      <p:ext uri="{BB962C8B-B14F-4D97-AF65-F5344CB8AC3E}">
        <p14:creationId xmlns:p14="http://schemas.microsoft.com/office/powerpoint/2010/main" val="129969676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Stored Data 2"/>
          <p:cNvSpPr/>
          <p:nvPr/>
        </p:nvSpPr>
        <p:spPr bwMode="auto">
          <a:xfrm rot="5400000">
            <a:off x="5737233" y="-1374457"/>
            <a:ext cx="877755" cy="10484669"/>
          </a:xfrm>
          <a:prstGeom prst="flowChartOnlineStorage">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p:cNvSpPr/>
          <p:nvPr/>
        </p:nvSpPr>
        <p:spPr bwMode="auto">
          <a:xfrm>
            <a:off x="935399" y="3055490"/>
            <a:ext cx="10483048" cy="931544"/>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p>
            <a:pPr algn="ctr" defTabSz="912941"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TextBox 161"/>
          <p:cNvSpPr txBox="1"/>
          <p:nvPr/>
        </p:nvSpPr>
        <p:spPr>
          <a:xfrm>
            <a:off x="935399" y="2404131"/>
            <a:ext cx="10483048" cy="651359"/>
          </a:xfrm>
          <a:prstGeom prst="rect">
            <a:avLst/>
          </a:prstGeom>
          <a:solidFill>
            <a:srgbClr val="0078D7">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057" tIns="143245" rIns="179057" bIns="143245" numCol="1" spcCol="0" rtlCol="0" fromWordArt="0" anchor="t" anchorCtr="0" forceAA="0" compatLnSpc="1">
            <a:prstTxWarp prst="textNoShape">
              <a:avLst/>
            </a:prstTxWarp>
            <a:noAutofit/>
          </a:bodyPr>
          <a:lstStyle>
            <a:defPPr>
              <a:defRPr lang="en-US"/>
            </a:defPPr>
            <a:lvl1pPr marR="0" lvl="0" indent="0" algn="ctr" defTabSz="931287" fontAlgn="base">
              <a:lnSpc>
                <a:spcPct val="90000"/>
              </a:lnSpc>
              <a:spcBef>
                <a:spcPct val="0"/>
              </a:spcBef>
              <a:spcAft>
                <a:spcPct val="0"/>
              </a:spcAft>
              <a:buClrTx/>
              <a:buSzTx/>
              <a:buFontTx/>
              <a:buNone/>
              <a:tabLst/>
              <a:defRPr kumimoji="0" sz="2400" b="0" i="0" u="none" strike="noStrike" kern="0" cap="none" spc="0" normalizeH="0" baseline="0">
                <a:ln>
                  <a:noFill/>
                </a:ln>
                <a:gradFill>
                  <a:gsLst>
                    <a:gs pos="0">
                      <a:srgbClr val="FFFFFF"/>
                    </a:gs>
                    <a:gs pos="100000">
                      <a:srgbClr val="FFFFFF"/>
                    </a:gs>
                  </a:gsLst>
                  <a:lin ang="5400000" scaled="0"/>
                </a:gradFill>
                <a:effectLst/>
                <a:uLnTx/>
                <a:uFillTx/>
                <a:ea typeface="Segoe UI" pitchFamily="34" charset="0"/>
                <a:cs typeface="Segoe UI" pitchFamily="34" charset="0"/>
              </a:defRPr>
            </a:lvl1pPr>
          </a:lstStyle>
          <a:p>
            <a:r>
              <a:rPr lang="en-US" sz="2353" dirty="0"/>
              <a:t>Service Fabric: </a:t>
            </a:r>
            <a:r>
              <a:rPr lang="en-US" sz="2353" dirty="0" err="1"/>
              <a:t>Microservices</a:t>
            </a:r>
            <a:r>
              <a:rPr lang="en-US" sz="2353" dirty="0"/>
              <a:t> Platform</a:t>
            </a:r>
          </a:p>
        </p:txBody>
      </p:sp>
      <p:sp>
        <p:nvSpPr>
          <p:cNvPr id="194" name="Rectangle 193"/>
          <p:cNvSpPr/>
          <p:nvPr/>
        </p:nvSpPr>
        <p:spPr bwMode="auto">
          <a:xfrm>
            <a:off x="949214" y="1486747"/>
            <a:ext cx="10483048" cy="893891"/>
          </a:xfrm>
          <a:prstGeom prst="rect">
            <a:avLst/>
          </a:prstGeom>
          <a:solidFill>
            <a:schemeClr val="accent5"/>
          </a:solidFill>
          <a:ln w="6350" cap="flat" cmpd="sng" algn="ctr">
            <a:noFill/>
            <a:prstDash val="solid"/>
            <a:miter lim="800000"/>
            <a:headEnd type="none" w="med" len="med"/>
            <a:tailEnd type="none" w="med" len="med"/>
          </a:ln>
          <a:effectLst/>
        </p:spPr>
        <p:txBody>
          <a:bodyPr tIns="89642" rIns="33620" bIns="33620" anchor="ctr"/>
          <a:lstStyle/>
          <a:p>
            <a:pPr algn="ctr" defTabSz="914038">
              <a:defRPr/>
            </a:pPr>
            <a:r>
              <a:rPr lang="en-US" sz="2353" kern="0" dirty="0">
                <a:gradFill>
                  <a:gsLst>
                    <a:gs pos="0">
                      <a:srgbClr val="FFFFFF"/>
                    </a:gs>
                    <a:gs pos="100000">
                      <a:srgbClr val="FFFFFF"/>
                    </a:gs>
                  </a:gsLst>
                  <a:lin ang="5400000" scaled="0"/>
                </a:gradFill>
                <a:ea typeface="Segoe UI" pitchFamily="34" charset="0"/>
                <a:cs typeface="Segoe UI" pitchFamily="34" charset="0"/>
              </a:rPr>
              <a:t>Build Applications with many Languages, Frameworks, &amp; Runtimes</a:t>
            </a:r>
          </a:p>
        </p:txBody>
      </p:sp>
      <p:sp>
        <p:nvSpPr>
          <p:cNvPr id="58" name="TextBox 57"/>
          <p:cNvSpPr txBox="1"/>
          <p:nvPr/>
        </p:nvSpPr>
        <p:spPr>
          <a:xfrm>
            <a:off x="1449773" y="5606733"/>
            <a:ext cx="2554460" cy="620877"/>
          </a:xfrm>
          <a:prstGeom prst="rect">
            <a:avLst/>
          </a:prstGeom>
          <a:noFill/>
        </p:spPr>
        <p:txBody>
          <a:bodyPr wrap="square" lIns="179057" tIns="143245" rIns="179057" bIns="143245" rtlCol="0">
            <a:spAutoFit/>
          </a:bodyPr>
          <a:lstStyle/>
          <a:p>
            <a:pPr defTabSz="913205">
              <a:lnSpc>
                <a:spcPct val="90000"/>
              </a:lnSpc>
              <a:spcAft>
                <a:spcPts val="587"/>
              </a:spcAft>
            </a:pPr>
            <a:r>
              <a:rPr lang="en-US" sz="2350" kern="0" dirty="0">
                <a:ea typeface="MS PGothic" panose="020B0600070205080204" pitchFamily="34" charset="-128"/>
              </a:rPr>
              <a:t>Public Cloud</a:t>
            </a:r>
          </a:p>
        </p:txBody>
      </p:sp>
      <p:sp>
        <p:nvSpPr>
          <p:cNvPr id="59" name="Freeform 58"/>
          <p:cNvSpPr>
            <a:spLocks/>
          </p:cNvSpPr>
          <p:nvPr/>
        </p:nvSpPr>
        <p:spPr bwMode="auto">
          <a:xfrm>
            <a:off x="1601776" y="4582613"/>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0078D7">
              <a:lumMod val="20000"/>
              <a:lumOff val="80000"/>
            </a:srgbClr>
          </a:solidFill>
          <a:ln>
            <a:noFill/>
          </a:ln>
        </p:spPr>
        <p:txBody>
          <a:bodyPr vert="horz" wrap="square" lIns="89528" tIns="44763" rIns="89528" bIns="44763" numCol="1" anchor="t" anchorCtr="0" compatLnSpc="1">
            <a:prstTxWarp prst="textNoShape">
              <a:avLst/>
            </a:prstTxWarp>
          </a:bodyPr>
          <a:lstStyle/>
          <a:p>
            <a:pPr defTabSz="913205">
              <a:defRPr/>
            </a:pPr>
            <a:endParaRPr lang="en-US" sz="1763" kern="0">
              <a:solidFill>
                <a:srgbClr val="505050"/>
              </a:solidFill>
              <a:ea typeface="MS PGothic" panose="020B0600070205080204" pitchFamily="34" charset="-128"/>
            </a:endParaRPr>
          </a:p>
        </p:txBody>
      </p:sp>
      <p:sp>
        <p:nvSpPr>
          <p:cNvPr id="60" name="TextBox 59"/>
          <p:cNvSpPr txBox="1"/>
          <p:nvPr/>
        </p:nvSpPr>
        <p:spPr>
          <a:xfrm>
            <a:off x="6467048" y="5598549"/>
            <a:ext cx="2168823" cy="620877"/>
          </a:xfrm>
          <a:prstGeom prst="rect">
            <a:avLst/>
          </a:prstGeom>
          <a:noFill/>
        </p:spPr>
        <p:txBody>
          <a:bodyPr wrap="square" lIns="179057" tIns="143245" rIns="179057" bIns="143245" rtlCol="0">
            <a:spAutoFit/>
          </a:bodyPr>
          <a:lstStyle/>
          <a:p>
            <a:pPr defTabSz="913205">
              <a:lnSpc>
                <a:spcPct val="90000"/>
              </a:lnSpc>
              <a:spcAft>
                <a:spcPts val="587"/>
              </a:spcAft>
            </a:pPr>
            <a:r>
              <a:rPr lang="en-US" sz="2350" kern="0" dirty="0">
                <a:ea typeface="MS PGothic" panose="020B0600070205080204" pitchFamily="34" charset="-128"/>
              </a:rPr>
              <a:t>Other Clouds</a:t>
            </a:r>
          </a:p>
        </p:txBody>
      </p:sp>
      <p:sp>
        <p:nvSpPr>
          <p:cNvPr id="61" name="Freeform 60"/>
          <p:cNvSpPr>
            <a:spLocks/>
          </p:cNvSpPr>
          <p:nvPr/>
        </p:nvSpPr>
        <p:spPr bwMode="auto">
          <a:xfrm>
            <a:off x="6730844" y="4562132"/>
            <a:ext cx="1755623" cy="971794"/>
          </a:xfrm>
          <a:custGeom>
            <a:avLst/>
            <a:gdLst>
              <a:gd name="T0" fmla="*/ 1662 w 2136"/>
              <a:gd name="T1" fmla="*/ 1181 h 1181"/>
              <a:gd name="T2" fmla="*/ 239 w 2136"/>
              <a:gd name="T3" fmla="*/ 1181 h 1181"/>
              <a:gd name="T4" fmla="*/ 0 w 2136"/>
              <a:gd name="T5" fmla="*/ 937 h 1181"/>
              <a:gd name="T6" fmla="*/ 181 w 2136"/>
              <a:gd name="T7" fmla="*/ 706 h 1181"/>
              <a:gd name="T8" fmla="*/ 462 w 2136"/>
              <a:gd name="T9" fmla="*/ 487 h 1181"/>
              <a:gd name="T10" fmla="*/ 974 w 2136"/>
              <a:gd name="T11" fmla="*/ 0 h 1181"/>
              <a:gd name="T12" fmla="*/ 1440 w 2136"/>
              <a:gd name="T13" fmla="*/ 294 h 1181"/>
              <a:gd name="T14" fmla="*/ 1662 w 2136"/>
              <a:gd name="T15" fmla="*/ 235 h 1181"/>
              <a:gd name="T16" fmla="*/ 2136 w 2136"/>
              <a:gd name="T17" fmla="*/ 710 h 1181"/>
              <a:gd name="T18" fmla="*/ 1662 w 2136"/>
              <a:gd name="T19" fmla="*/ 1181 h 1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6" h="1181">
                <a:moveTo>
                  <a:pt x="1662" y="1181"/>
                </a:moveTo>
                <a:cubicBezTo>
                  <a:pt x="239" y="1181"/>
                  <a:pt x="239" y="1181"/>
                  <a:pt x="239" y="1181"/>
                </a:cubicBezTo>
                <a:cubicBezTo>
                  <a:pt x="109" y="1181"/>
                  <a:pt x="0" y="1071"/>
                  <a:pt x="0" y="937"/>
                </a:cubicBezTo>
                <a:cubicBezTo>
                  <a:pt x="0" y="823"/>
                  <a:pt x="76" y="731"/>
                  <a:pt x="181" y="706"/>
                </a:cubicBezTo>
                <a:cubicBezTo>
                  <a:pt x="231" y="588"/>
                  <a:pt x="336" y="504"/>
                  <a:pt x="462" y="487"/>
                </a:cubicBezTo>
                <a:cubicBezTo>
                  <a:pt x="474" y="218"/>
                  <a:pt x="701" y="0"/>
                  <a:pt x="974" y="0"/>
                </a:cubicBezTo>
                <a:cubicBezTo>
                  <a:pt x="1175" y="0"/>
                  <a:pt x="1356" y="118"/>
                  <a:pt x="1440" y="294"/>
                </a:cubicBezTo>
                <a:cubicBezTo>
                  <a:pt x="1507" y="256"/>
                  <a:pt x="1582" y="235"/>
                  <a:pt x="1662" y="235"/>
                </a:cubicBezTo>
                <a:cubicBezTo>
                  <a:pt x="1922" y="235"/>
                  <a:pt x="2136" y="449"/>
                  <a:pt x="2136" y="710"/>
                </a:cubicBezTo>
                <a:cubicBezTo>
                  <a:pt x="2136" y="966"/>
                  <a:pt x="1922" y="1181"/>
                  <a:pt x="1662" y="1181"/>
                </a:cubicBezTo>
                <a:close/>
              </a:path>
            </a:pathLst>
          </a:custGeom>
          <a:solidFill>
            <a:srgbClr val="FFC326"/>
          </a:solidFill>
          <a:ln>
            <a:noFill/>
          </a:ln>
        </p:spPr>
        <p:txBody>
          <a:bodyPr vert="horz" wrap="square" lIns="89528" tIns="44763" rIns="89528" bIns="44763" numCol="1" anchor="t" anchorCtr="0" compatLnSpc="1">
            <a:prstTxWarp prst="textNoShape">
              <a:avLst/>
            </a:prstTxWarp>
          </a:bodyPr>
          <a:lstStyle/>
          <a:p>
            <a:pPr defTabSz="913205"/>
            <a:endParaRPr lang="en-US" sz="1763" kern="0">
              <a:solidFill>
                <a:srgbClr val="505050"/>
              </a:solidFill>
              <a:ea typeface="MS PGothic" panose="020B0600070205080204" pitchFamily="34" charset="-128"/>
            </a:endParaRPr>
          </a:p>
        </p:txBody>
      </p:sp>
      <p:sp>
        <p:nvSpPr>
          <p:cNvPr id="62" name="TextBox 61"/>
          <p:cNvSpPr txBox="1"/>
          <p:nvPr/>
        </p:nvSpPr>
        <p:spPr>
          <a:xfrm>
            <a:off x="3705534" y="5598549"/>
            <a:ext cx="2511197" cy="1015693"/>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2350" kern="0" dirty="0">
                <a:ea typeface="MS PGothic" panose="020B0600070205080204" pitchFamily="34" charset="-128"/>
              </a:rPr>
              <a:t>On Premises</a:t>
            </a:r>
          </a:p>
          <a:p>
            <a:pPr algn="ctr" defTabSz="913205">
              <a:lnSpc>
                <a:spcPct val="90000"/>
              </a:lnSpc>
              <a:spcAft>
                <a:spcPts val="587"/>
              </a:spcAft>
            </a:pPr>
            <a:r>
              <a:rPr lang="en-US" sz="2350" kern="0" dirty="0">
                <a:ea typeface="MS PGothic" panose="020B0600070205080204" pitchFamily="34" charset="-128"/>
              </a:rPr>
              <a:t>Private cloud</a:t>
            </a:r>
          </a:p>
        </p:txBody>
      </p:sp>
      <p:grpSp>
        <p:nvGrpSpPr>
          <p:cNvPr id="63" name="Group 8"/>
          <p:cNvGrpSpPr>
            <a:grpSpLocks noChangeAspect="1"/>
          </p:cNvGrpSpPr>
          <p:nvPr/>
        </p:nvGrpSpPr>
        <p:grpSpPr bwMode="auto">
          <a:xfrm>
            <a:off x="4079045" y="4176021"/>
            <a:ext cx="1771583" cy="1770485"/>
            <a:chOff x="4385" y="3099"/>
            <a:chExt cx="1613" cy="1612"/>
          </a:xfrm>
        </p:grpSpPr>
        <p:sp>
          <p:nvSpPr>
            <p:cNvPr id="64" name="AutoShape 7"/>
            <p:cNvSpPr>
              <a:spLocks noChangeAspect="1" noChangeArrowheads="1" noTextEdit="1"/>
            </p:cNvSpPr>
            <p:nvPr/>
          </p:nvSpPr>
          <p:spPr bwMode="auto">
            <a:xfrm>
              <a:off x="4385" y="3099"/>
              <a:ext cx="1613" cy="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65" name="Rectangle 9"/>
            <p:cNvSpPr>
              <a:spLocks noChangeArrowheads="1"/>
            </p:cNvSpPr>
            <p:nvPr/>
          </p:nvSpPr>
          <p:spPr bwMode="auto">
            <a:xfrm>
              <a:off x="5494" y="3463"/>
              <a:ext cx="253"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66" name="Rectangle 10"/>
            <p:cNvSpPr>
              <a:spLocks noChangeArrowheads="1"/>
            </p:cNvSpPr>
            <p:nvPr/>
          </p:nvSpPr>
          <p:spPr bwMode="auto">
            <a:xfrm>
              <a:off x="4638" y="3463"/>
              <a:ext cx="254" cy="89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67" name="Rectangle 11"/>
            <p:cNvSpPr>
              <a:spLocks noChangeArrowheads="1"/>
            </p:cNvSpPr>
            <p:nvPr/>
          </p:nvSpPr>
          <p:spPr bwMode="auto">
            <a:xfrm>
              <a:off x="4704" y="3531"/>
              <a:ext cx="314" cy="8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68" name="Rectangle 67"/>
            <p:cNvSpPr>
              <a:spLocks noChangeArrowheads="1"/>
            </p:cNvSpPr>
            <p:nvPr/>
          </p:nvSpPr>
          <p:spPr bwMode="auto">
            <a:xfrm>
              <a:off x="5367" y="3653"/>
              <a:ext cx="313" cy="70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69" name="Rectangle 13"/>
            <p:cNvSpPr>
              <a:spLocks noChangeArrowheads="1"/>
            </p:cNvSpPr>
            <p:nvPr/>
          </p:nvSpPr>
          <p:spPr bwMode="auto">
            <a:xfrm>
              <a:off x="4968" y="3779"/>
              <a:ext cx="46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0" name="Rectangle 14"/>
            <p:cNvSpPr>
              <a:spLocks noChangeArrowheads="1"/>
            </p:cNvSpPr>
            <p:nvPr/>
          </p:nvSpPr>
          <p:spPr bwMode="auto">
            <a:xfrm>
              <a:off x="4945" y="3761"/>
              <a:ext cx="508" cy="18"/>
            </a:xfrm>
            <a:prstGeom prst="rect">
              <a:avLst/>
            </a:prstGeom>
            <a:solidFill>
              <a:srgbClr val="0078D7">
                <a:lumMod val="20000"/>
                <a:lumOff val="8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1" name="Rectangle 15"/>
            <p:cNvSpPr>
              <a:spLocks noChangeArrowheads="1"/>
            </p:cNvSpPr>
            <p:nvPr/>
          </p:nvSpPr>
          <p:spPr bwMode="auto">
            <a:xfrm>
              <a:off x="5222"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2" name="Rectangle 16"/>
            <p:cNvSpPr>
              <a:spLocks noChangeArrowheads="1"/>
            </p:cNvSpPr>
            <p:nvPr/>
          </p:nvSpPr>
          <p:spPr bwMode="auto">
            <a:xfrm>
              <a:off x="5117" y="4238"/>
              <a:ext cx="61" cy="116"/>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3" name="Rectangle 17"/>
            <p:cNvSpPr>
              <a:spLocks noChangeArrowheads="1"/>
            </p:cNvSpPr>
            <p:nvPr/>
          </p:nvSpPr>
          <p:spPr bwMode="auto">
            <a:xfrm>
              <a:off x="5014" y="3831"/>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4" name="Rectangle 18"/>
            <p:cNvSpPr>
              <a:spLocks noChangeArrowheads="1"/>
            </p:cNvSpPr>
            <p:nvPr/>
          </p:nvSpPr>
          <p:spPr bwMode="auto">
            <a:xfrm>
              <a:off x="5014" y="3934"/>
              <a:ext cx="372" cy="59"/>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5" name="Rectangle 19"/>
            <p:cNvSpPr>
              <a:spLocks noChangeArrowheads="1"/>
            </p:cNvSpPr>
            <p:nvPr/>
          </p:nvSpPr>
          <p:spPr bwMode="auto">
            <a:xfrm>
              <a:off x="5014" y="4038"/>
              <a:ext cx="372" cy="60"/>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6" name="Rectangle 20"/>
            <p:cNvSpPr>
              <a:spLocks noChangeArrowheads="1"/>
            </p:cNvSpPr>
            <p:nvPr/>
          </p:nvSpPr>
          <p:spPr bwMode="auto">
            <a:xfrm>
              <a:off x="5014" y="4141"/>
              <a:ext cx="372" cy="61"/>
            </a:xfrm>
            <a:prstGeom prst="rect">
              <a:avLst/>
            </a:prstGeom>
            <a:solidFill>
              <a:srgbClr val="0078D7">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sp>
          <p:nvSpPr>
            <p:cNvPr id="77" name="Rectangle 21"/>
            <p:cNvSpPr>
              <a:spLocks noChangeArrowheads="1"/>
            </p:cNvSpPr>
            <p:nvPr/>
          </p:nvSpPr>
          <p:spPr bwMode="auto">
            <a:xfrm>
              <a:off x="5043" y="3689"/>
              <a:ext cx="179" cy="7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28" tIns="44763" rIns="89528" bIns="44763" numCol="1" anchor="t" anchorCtr="0" compatLnSpc="1">
              <a:prstTxWarp prst="textNoShape">
                <a:avLst/>
              </a:prstTxWarp>
            </a:bodyPr>
            <a:lstStyle/>
            <a:p>
              <a:pPr defTabSz="913205">
                <a:defRPr/>
              </a:pPr>
              <a:endParaRPr lang="en-US" sz="1763" b="1" kern="0">
                <a:solidFill>
                  <a:srgbClr val="505050"/>
                </a:solidFill>
                <a:ea typeface="MS PGothic" panose="020B0600070205080204" pitchFamily="34" charset="-128"/>
              </a:endParaRPr>
            </a:p>
          </p:txBody>
        </p:sp>
      </p:grpSp>
      <p:sp>
        <p:nvSpPr>
          <p:cNvPr id="79" name="TextBox 78"/>
          <p:cNvSpPr txBox="1"/>
          <p:nvPr/>
        </p:nvSpPr>
        <p:spPr>
          <a:xfrm>
            <a:off x="1244663" y="3095578"/>
            <a:ext cx="1448247" cy="853081"/>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err="1">
                <a:gradFill>
                  <a:gsLst>
                    <a:gs pos="12097">
                      <a:srgbClr val="FFFFFF"/>
                    </a:gs>
                    <a:gs pos="34000">
                      <a:srgbClr val="FFFFFF"/>
                    </a:gs>
                  </a:gsLst>
                  <a:lin ang="5400000" scaled="0"/>
                </a:gradFill>
                <a:ea typeface="MS PGothic" panose="020B0600070205080204" pitchFamily="34" charset="-128"/>
              </a:rPr>
              <a:t>LifecycleMgmt</a:t>
            </a:r>
            <a:endParaRPr lang="en-US" sz="1961" kern="0" dirty="0">
              <a:gradFill>
                <a:gsLst>
                  <a:gs pos="12097">
                    <a:srgbClr val="FFFFFF"/>
                  </a:gs>
                  <a:gs pos="34000">
                    <a:srgbClr val="FFFFFF"/>
                  </a:gs>
                </a:gsLst>
                <a:lin ang="5400000" scaled="0"/>
              </a:gradFill>
              <a:ea typeface="MS PGothic" panose="020B0600070205080204" pitchFamily="34" charset="-128"/>
            </a:endParaRPr>
          </a:p>
        </p:txBody>
      </p:sp>
      <p:sp>
        <p:nvSpPr>
          <p:cNvPr id="80" name="TextBox 79"/>
          <p:cNvSpPr txBox="1"/>
          <p:nvPr/>
        </p:nvSpPr>
        <p:spPr>
          <a:xfrm>
            <a:off x="2714123" y="3116683"/>
            <a:ext cx="1915934" cy="853081"/>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gradFill>
                  <a:gsLst>
                    <a:gs pos="12097">
                      <a:srgbClr val="FFFFFF"/>
                    </a:gs>
                    <a:gs pos="34000">
                      <a:srgbClr val="FFFFFF"/>
                    </a:gs>
                  </a:gsLst>
                  <a:lin ang="5400000" scaled="0"/>
                </a:gradFill>
                <a:ea typeface="MS PGothic" panose="020B0600070205080204" pitchFamily="34" charset="-128"/>
              </a:rPr>
              <a:t>Independent Scaling</a:t>
            </a:r>
          </a:p>
        </p:txBody>
      </p:sp>
      <p:sp>
        <p:nvSpPr>
          <p:cNvPr id="81" name="TextBox 80"/>
          <p:cNvSpPr txBox="1"/>
          <p:nvPr/>
        </p:nvSpPr>
        <p:spPr>
          <a:xfrm>
            <a:off x="4732323" y="3101199"/>
            <a:ext cx="1915934" cy="853081"/>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gradFill>
                  <a:gsLst>
                    <a:gs pos="12097">
                      <a:srgbClr val="FFFFFF"/>
                    </a:gs>
                    <a:gs pos="34000">
                      <a:srgbClr val="FFFFFF"/>
                    </a:gs>
                  </a:gsLst>
                  <a:lin ang="5400000" scaled="0"/>
                </a:gradFill>
                <a:ea typeface="MS PGothic" panose="020B0600070205080204" pitchFamily="34" charset="-128"/>
              </a:rPr>
              <a:t>Independent Updates</a:t>
            </a:r>
          </a:p>
        </p:txBody>
      </p:sp>
      <p:sp>
        <p:nvSpPr>
          <p:cNvPr id="82" name="TextBox 81"/>
          <p:cNvSpPr txBox="1"/>
          <p:nvPr/>
        </p:nvSpPr>
        <p:spPr>
          <a:xfrm>
            <a:off x="6789069" y="3100766"/>
            <a:ext cx="1623593" cy="842703"/>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gradFill>
                  <a:gsLst>
                    <a:gs pos="12097">
                      <a:srgbClr val="FFFFFF"/>
                    </a:gs>
                    <a:gs pos="34000">
                      <a:srgbClr val="FFFFFF"/>
                    </a:gs>
                  </a:gsLst>
                  <a:lin ang="5400000" scaled="0"/>
                </a:gradFill>
                <a:ea typeface="MS PGothic" panose="020B0600070205080204" pitchFamily="34" charset="-128"/>
              </a:rPr>
              <a:t>Always On</a:t>
            </a:r>
            <a:br>
              <a:rPr lang="en-US" sz="1961" kern="0" dirty="0">
                <a:gradFill>
                  <a:gsLst>
                    <a:gs pos="12097">
                      <a:srgbClr val="FFFFFF"/>
                    </a:gs>
                    <a:gs pos="34000">
                      <a:srgbClr val="FFFFFF"/>
                    </a:gs>
                  </a:gsLst>
                  <a:lin ang="5400000" scaled="0"/>
                </a:gradFill>
                <a:ea typeface="MS PGothic" panose="020B0600070205080204" pitchFamily="34" charset="-128"/>
              </a:rPr>
            </a:br>
            <a:r>
              <a:rPr lang="en-US" sz="1961" kern="0" dirty="0">
                <a:gradFill>
                  <a:gsLst>
                    <a:gs pos="12097">
                      <a:srgbClr val="FFFFFF"/>
                    </a:gs>
                    <a:gs pos="34000">
                      <a:srgbClr val="FFFFFF"/>
                    </a:gs>
                  </a:gsLst>
                  <a:lin ang="5400000" scaled="0"/>
                </a:gradFill>
                <a:ea typeface="MS PGothic" panose="020B0600070205080204" pitchFamily="34" charset="-128"/>
              </a:rPr>
              <a:t>Availability</a:t>
            </a:r>
          </a:p>
        </p:txBody>
      </p:sp>
      <p:sp>
        <p:nvSpPr>
          <p:cNvPr id="83" name="TextBox 82"/>
          <p:cNvSpPr txBox="1"/>
          <p:nvPr/>
        </p:nvSpPr>
        <p:spPr>
          <a:xfrm>
            <a:off x="8466815" y="3149722"/>
            <a:ext cx="1623593" cy="832395"/>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gradFill>
                  <a:gsLst>
                    <a:gs pos="12097">
                      <a:srgbClr val="FFFFFF"/>
                    </a:gs>
                    <a:gs pos="34000">
                      <a:srgbClr val="FFFFFF"/>
                    </a:gs>
                  </a:gsLst>
                  <a:lin ang="5400000" scaled="0"/>
                </a:gradFill>
                <a:ea typeface="MS PGothic" panose="020B0600070205080204" pitchFamily="34" charset="-128"/>
              </a:rPr>
              <a:t>Resource</a:t>
            </a:r>
            <a:br>
              <a:rPr lang="en-US" sz="1961" kern="0" dirty="0">
                <a:gradFill>
                  <a:gsLst>
                    <a:gs pos="12097">
                      <a:srgbClr val="FFFFFF"/>
                    </a:gs>
                    <a:gs pos="34000">
                      <a:srgbClr val="FFFFFF"/>
                    </a:gs>
                  </a:gsLst>
                  <a:lin ang="5400000" scaled="0"/>
                </a:gradFill>
                <a:ea typeface="MS PGothic" panose="020B0600070205080204" pitchFamily="34" charset="-128"/>
              </a:rPr>
            </a:br>
            <a:r>
              <a:rPr lang="en-US" sz="1961" kern="0" dirty="0">
                <a:gradFill>
                  <a:gsLst>
                    <a:gs pos="12097">
                      <a:srgbClr val="FFFFFF"/>
                    </a:gs>
                    <a:gs pos="34000">
                      <a:srgbClr val="FFFFFF"/>
                    </a:gs>
                  </a:gsLst>
                  <a:lin ang="5400000" scaled="0"/>
                </a:gradFill>
                <a:ea typeface="MS PGothic" panose="020B0600070205080204" pitchFamily="34" charset="-128"/>
              </a:rPr>
              <a:t>Efficient</a:t>
            </a:r>
          </a:p>
        </p:txBody>
      </p:sp>
      <p:sp>
        <p:nvSpPr>
          <p:cNvPr id="97" name="TextBox 96"/>
          <p:cNvSpPr txBox="1"/>
          <p:nvPr/>
        </p:nvSpPr>
        <p:spPr>
          <a:xfrm>
            <a:off x="9935666" y="3099997"/>
            <a:ext cx="1623593" cy="907826"/>
          </a:xfrm>
          <a:prstGeom prst="rect">
            <a:avLst/>
          </a:prstGeom>
          <a:noFill/>
        </p:spPr>
        <p:txBody>
          <a:bodyPr wrap="square" lIns="179057" tIns="143245" rIns="179057" bIns="143245" rtlCol="0">
            <a:spAutoFit/>
          </a:bodyPr>
          <a:lstStyle/>
          <a:p>
            <a:pPr algn="ctr" defTabSz="913205">
              <a:lnSpc>
                <a:spcPct val="90000"/>
              </a:lnSpc>
              <a:spcAft>
                <a:spcPts val="587"/>
              </a:spcAft>
            </a:pPr>
            <a:r>
              <a:rPr lang="en-US" sz="1961" kern="0" dirty="0">
                <a:gradFill>
                  <a:gsLst>
                    <a:gs pos="12097">
                      <a:srgbClr val="FFFFFF"/>
                    </a:gs>
                    <a:gs pos="34000">
                      <a:srgbClr val="FFFFFF"/>
                    </a:gs>
                  </a:gsLst>
                  <a:lin ang="5400000" scaled="0"/>
                </a:gradFill>
                <a:ea typeface="MS PGothic" panose="020B0600070205080204" pitchFamily="34" charset="-128"/>
              </a:rPr>
              <a:t>Stateless/</a:t>
            </a:r>
          </a:p>
          <a:p>
            <a:pPr algn="ctr" defTabSz="913205">
              <a:lnSpc>
                <a:spcPct val="90000"/>
              </a:lnSpc>
              <a:spcAft>
                <a:spcPts val="587"/>
              </a:spcAft>
            </a:pPr>
            <a:r>
              <a:rPr lang="en-US" sz="1961" kern="0" dirty="0" err="1">
                <a:gradFill>
                  <a:gsLst>
                    <a:gs pos="12097">
                      <a:srgbClr val="FFFFFF"/>
                    </a:gs>
                    <a:gs pos="34000">
                      <a:srgbClr val="FFFFFF"/>
                    </a:gs>
                  </a:gsLst>
                  <a:lin ang="5400000" scaled="0"/>
                </a:gradFill>
                <a:ea typeface="MS PGothic" panose="020B0600070205080204" pitchFamily="34" charset="-128"/>
              </a:rPr>
              <a:t>Stateful</a:t>
            </a:r>
            <a:endParaRPr lang="en-US" sz="1961" kern="0" dirty="0">
              <a:gradFill>
                <a:gsLst>
                  <a:gs pos="12097">
                    <a:srgbClr val="FFFFFF"/>
                  </a:gs>
                  <a:gs pos="34000">
                    <a:srgbClr val="FFFFFF"/>
                  </a:gs>
                </a:gsLst>
                <a:lin ang="5400000" scaled="0"/>
              </a:gradFill>
              <a:ea typeface="MS PGothic" panose="020B0600070205080204" pitchFamily="34" charset="-128"/>
            </a:endParaRPr>
          </a:p>
        </p:txBody>
      </p:sp>
      <p:pic>
        <p:nvPicPr>
          <p:cNvPr id="2" name="Picture 1" descr="2073251155_0451f31674.jpg"/>
          <p:cNvPicPr>
            <a:picLocks noChangeAspect="1"/>
          </p:cNvPicPr>
          <p:nvPr/>
        </p:nvPicPr>
        <p:blipFill>
          <a:blip r:embed="rId3"/>
          <a:stretch>
            <a:fillRect/>
          </a:stretch>
        </p:blipFill>
        <p:spPr>
          <a:xfrm>
            <a:off x="9587455" y="4575809"/>
            <a:ext cx="1289477" cy="1039922"/>
          </a:xfrm>
          <a:prstGeom prst="rect">
            <a:avLst/>
          </a:prstGeom>
          <a:noFill/>
        </p:spPr>
      </p:pic>
      <p:sp>
        <p:nvSpPr>
          <p:cNvPr id="36" name="TextBox 35"/>
          <p:cNvSpPr txBox="1"/>
          <p:nvPr/>
        </p:nvSpPr>
        <p:spPr>
          <a:xfrm>
            <a:off x="9380428" y="5595361"/>
            <a:ext cx="2168823" cy="620877"/>
          </a:xfrm>
          <a:prstGeom prst="rect">
            <a:avLst/>
          </a:prstGeom>
          <a:noFill/>
        </p:spPr>
        <p:txBody>
          <a:bodyPr wrap="square" lIns="179057" tIns="143245" rIns="179057" bIns="143245" rtlCol="0">
            <a:spAutoFit/>
          </a:bodyPr>
          <a:lstStyle/>
          <a:p>
            <a:pPr defTabSz="913205">
              <a:lnSpc>
                <a:spcPct val="90000"/>
              </a:lnSpc>
              <a:spcAft>
                <a:spcPts val="587"/>
              </a:spcAft>
            </a:pPr>
            <a:r>
              <a:rPr lang="en-US" sz="2350" kern="0" dirty="0">
                <a:ea typeface="MS PGothic" panose="020B0600070205080204" pitchFamily="34" charset="-128"/>
              </a:rPr>
              <a:t>Developer</a:t>
            </a:r>
          </a:p>
        </p:txBody>
      </p:sp>
      <p:sp>
        <p:nvSpPr>
          <p:cNvPr id="4" name="Title 3"/>
          <p:cNvSpPr>
            <a:spLocks noGrp="1"/>
          </p:cNvSpPr>
          <p:nvPr>
            <p:ph type="title"/>
          </p:nvPr>
        </p:nvSpPr>
        <p:spPr/>
        <p:txBody>
          <a:bodyPr/>
          <a:lstStyle/>
          <a:p>
            <a:r>
              <a:rPr lang="en-US" dirty="0"/>
              <a:t>Service Fabric: A </a:t>
            </a:r>
            <a:r>
              <a:rPr lang="en-US" dirty="0" err="1"/>
              <a:t>Microservices</a:t>
            </a:r>
            <a:r>
              <a:rPr lang="en-US" dirty="0"/>
              <a:t> Platform</a:t>
            </a:r>
          </a:p>
        </p:txBody>
      </p:sp>
    </p:spTree>
    <p:extLst>
      <p:ext uri="{BB962C8B-B14F-4D97-AF65-F5344CB8AC3E}">
        <p14:creationId xmlns:p14="http://schemas.microsoft.com/office/powerpoint/2010/main" val="35249824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3415525" y="1251979"/>
            <a:ext cx="8552604" cy="5414163"/>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sz="2400" dirty="0">
                <a:solidFill>
                  <a:srgbClr val="FFFFFF"/>
                </a:solidFill>
                <a:latin typeface="Segoe UI" panose="020B0502040204020203" pitchFamily="34" charset="0"/>
                <a:cs typeface="Segoe UI" panose="020B0502040204020203" pitchFamily="34" charset="0"/>
              </a:rPr>
              <a:t>Datacenter (Azure, Amazon, On-Premises)</a:t>
            </a:r>
          </a:p>
          <a:p>
            <a:pPr algn="ctr" defTabSz="914225"/>
            <a:endParaRPr lang="en-US" sz="2400" dirty="0">
              <a:solidFill>
                <a:srgbClr val="FFFFFF"/>
              </a:solidFill>
              <a:latin typeface="Segoe UI" panose="020B0502040204020203" pitchFamily="34" charset="0"/>
              <a:cs typeface="Segoe UI" panose="020B0502040204020203" pitchFamily="34" charset="0"/>
            </a:endParaRPr>
          </a:p>
        </p:txBody>
      </p:sp>
      <p:sp>
        <p:nvSpPr>
          <p:cNvPr id="25" name="Rectangle 24"/>
          <p:cNvSpPr/>
          <p:nvPr/>
        </p:nvSpPr>
        <p:spPr bwMode="auto">
          <a:xfrm>
            <a:off x="3618668" y="4393906"/>
            <a:ext cx="1047719" cy="65726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defTabSz="914225"/>
            <a:r>
              <a:rPr lang="en-US" b="1" dirty="0">
                <a:solidFill>
                  <a:srgbClr val="FFFFFF"/>
                </a:solidFill>
                <a:latin typeface="Segoe UI" panose="020B0502040204020203" pitchFamily="34" charset="0"/>
                <a:cs typeface="Segoe UI" panose="020B0502040204020203" pitchFamily="34" charset="0"/>
              </a:rPr>
              <a:t>Load Balancer</a:t>
            </a:r>
          </a:p>
        </p:txBody>
      </p:sp>
      <p:sp>
        <p:nvSpPr>
          <p:cNvPr id="20" name="Rectangle 19"/>
          <p:cNvSpPr/>
          <p:nvPr/>
        </p:nvSpPr>
        <p:spPr bwMode="auto">
          <a:xfrm>
            <a:off x="5505966" y="3575825"/>
            <a:ext cx="2093916" cy="130297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r>
              <a:rPr lang="en-US" sz="2000" b="1" dirty="0">
                <a:solidFill>
                  <a:srgbClr val="FFFFFF"/>
                </a:solidFill>
                <a:latin typeface="Segoe UI" panose="020B0502040204020203" pitchFamily="34" charset="0"/>
                <a:cs typeface="Segoe UI" panose="020B0502040204020203" pitchFamily="34" charset="0"/>
              </a:rPr>
              <a:t>PC/VM/C #1</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26" name="Rectangle 25"/>
          <p:cNvSpPr/>
          <p:nvPr/>
        </p:nvSpPr>
        <p:spPr>
          <a:xfrm>
            <a:off x="5675077" y="3995492"/>
            <a:ext cx="1770104" cy="34561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Service Fabric</a:t>
            </a:r>
          </a:p>
        </p:txBody>
      </p:sp>
      <p:sp>
        <p:nvSpPr>
          <p:cNvPr id="28" name="Rectangle 27"/>
          <p:cNvSpPr/>
          <p:nvPr/>
        </p:nvSpPr>
        <p:spPr>
          <a:xfrm>
            <a:off x="5668364" y="4446598"/>
            <a:ext cx="1776818" cy="3456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p>
        </p:txBody>
      </p:sp>
      <p:sp>
        <p:nvSpPr>
          <p:cNvPr id="42" name="Rectangle 41"/>
          <p:cNvSpPr/>
          <p:nvPr/>
        </p:nvSpPr>
        <p:spPr bwMode="auto">
          <a:xfrm>
            <a:off x="6845411" y="1863744"/>
            <a:ext cx="2093916" cy="130297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r>
              <a:rPr lang="en-US" sz="2000" b="1" dirty="0">
                <a:solidFill>
                  <a:srgbClr val="FFFFFF"/>
                </a:solidFill>
                <a:latin typeface="Segoe UI" panose="020B0502040204020203" pitchFamily="34" charset="0"/>
                <a:cs typeface="Segoe UI" panose="020B0502040204020203" pitchFamily="34" charset="0"/>
              </a:rPr>
              <a:t>PC/VM/C #2</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44" name="Rectangle 43"/>
          <p:cNvSpPr/>
          <p:nvPr/>
        </p:nvSpPr>
        <p:spPr>
          <a:xfrm>
            <a:off x="7014521" y="2283411"/>
            <a:ext cx="1767571" cy="34561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Service Fabric</a:t>
            </a:r>
          </a:p>
        </p:txBody>
      </p:sp>
      <p:sp>
        <p:nvSpPr>
          <p:cNvPr id="46" name="Rectangle 45"/>
          <p:cNvSpPr/>
          <p:nvPr/>
        </p:nvSpPr>
        <p:spPr>
          <a:xfrm>
            <a:off x="7007808" y="2734517"/>
            <a:ext cx="1776818" cy="3456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p>
        </p:txBody>
      </p:sp>
      <p:sp>
        <p:nvSpPr>
          <p:cNvPr id="50" name="Rectangle 49"/>
          <p:cNvSpPr/>
          <p:nvPr/>
        </p:nvSpPr>
        <p:spPr bwMode="auto">
          <a:xfrm>
            <a:off x="9456866" y="2635019"/>
            <a:ext cx="2093916" cy="130297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r>
              <a:rPr lang="en-US" sz="2000" b="1" dirty="0">
                <a:solidFill>
                  <a:srgbClr val="FFFFFF"/>
                </a:solidFill>
                <a:latin typeface="Segoe UI" panose="020B0502040204020203" pitchFamily="34" charset="0"/>
                <a:cs typeface="Segoe UI" panose="020B0502040204020203" pitchFamily="34" charset="0"/>
              </a:rPr>
              <a:t>PC/VM/C #3</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2" name="Rectangle 51"/>
          <p:cNvSpPr/>
          <p:nvPr/>
        </p:nvSpPr>
        <p:spPr>
          <a:xfrm>
            <a:off x="9642042" y="3065282"/>
            <a:ext cx="1754039" cy="34561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Service Fabric</a:t>
            </a:r>
          </a:p>
        </p:txBody>
      </p:sp>
      <p:sp>
        <p:nvSpPr>
          <p:cNvPr id="53" name="Rectangle 52"/>
          <p:cNvSpPr/>
          <p:nvPr/>
        </p:nvSpPr>
        <p:spPr>
          <a:xfrm>
            <a:off x="9619264" y="3505793"/>
            <a:ext cx="1776818" cy="3456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p>
        </p:txBody>
      </p:sp>
      <p:sp>
        <p:nvSpPr>
          <p:cNvPr id="57" name="Rectangle 56"/>
          <p:cNvSpPr/>
          <p:nvPr/>
        </p:nvSpPr>
        <p:spPr bwMode="auto">
          <a:xfrm>
            <a:off x="9472931" y="4203204"/>
            <a:ext cx="2093916" cy="130297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r>
              <a:rPr lang="en-US" sz="2000" b="1" dirty="0">
                <a:solidFill>
                  <a:srgbClr val="FFFFFF"/>
                </a:solidFill>
                <a:latin typeface="Segoe UI" panose="020B0502040204020203" pitchFamily="34" charset="0"/>
                <a:cs typeface="Segoe UI" panose="020B0502040204020203" pitchFamily="34" charset="0"/>
              </a:rPr>
              <a:t>PC/VM/C #4</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58" name="Rectangle 57"/>
          <p:cNvSpPr/>
          <p:nvPr/>
        </p:nvSpPr>
        <p:spPr>
          <a:xfrm>
            <a:off x="9642042" y="4619407"/>
            <a:ext cx="1770104" cy="34561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Service Fabric</a:t>
            </a:r>
          </a:p>
        </p:txBody>
      </p:sp>
      <p:sp>
        <p:nvSpPr>
          <p:cNvPr id="60" name="Rectangle 59"/>
          <p:cNvSpPr/>
          <p:nvPr/>
        </p:nvSpPr>
        <p:spPr>
          <a:xfrm>
            <a:off x="9635329" y="5073978"/>
            <a:ext cx="1776818" cy="3456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p>
        </p:txBody>
      </p:sp>
      <p:sp>
        <p:nvSpPr>
          <p:cNvPr id="64" name="Rectangle 63"/>
          <p:cNvSpPr/>
          <p:nvPr/>
        </p:nvSpPr>
        <p:spPr bwMode="auto">
          <a:xfrm>
            <a:off x="6842879" y="5221510"/>
            <a:ext cx="2093916" cy="1302970"/>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defTabSz="914225"/>
            <a:r>
              <a:rPr lang="en-US" sz="2000" b="1" dirty="0">
                <a:solidFill>
                  <a:srgbClr val="FFFFFF"/>
                </a:solidFill>
                <a:latin typeface="Segoe UI" panose="020B0502040204020203" pitchFamily="34" charset="0"/>
                <a:cs typeface="Segoe UI" panose="020B0502040204020203" pitchFamily="34" charset="0"/>
              </a:rPr>
              <a:t>PC/VM/C #5</a:t>
            </a:r>
            <a:br>
              <a:rPr lang="en-US" sz="2000" b="1" dirty="0">
                <a:solidFill>
                  <a:srgbClr val="FFFFFF"/>
                </a:solidFill>
                <a:latin typeface="Segoe UI" panose="020B0502040204020203" pitchFamily="34" charset="0"/>
                <a:cs typeface="Segoe UI" panose="020B0502040204020203" pitchFamily="34" charset="0"/>
              </a:rPr>
            </a:br>
            <a:endParaRPr lang="en-US" sz="2000" b="1" dirty="0">
              <a:solidFill>
                <a:srgbClr val="FFFFFF"/>
              </a:solidFill>
              <a:latin typeface="Segoe UI" panose="020B0502040204020203" pitchFamily="34" charset="0"/>
              <a:cs typeface="Segoe UI" panose="020B0502040204020203" pitchFamily="34" charset="0"/>
            </a:endParaRPr>
          </a:p>
        </p:txBody>
      </p:sp>
      <p:sp>
        <p:nvSpPr>
          <p:cNvPr id="65" name="Rectangle 64"/>
          <p:cNvSpPr/>
          <p:nvPr/>
        </p:nvSpPr>
        <p:spPr>
          <a:xfrm>
            <a:off x="7011990" y="5641177"/>
            <a:ext cx="1770102" cy="34561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Service Fabric</a:t>
            </a:r>
          </a:p>
        </p:txBody>
      </p:sp>
      <p:sp>
        <p:nvSpPr>
          <p:cNvPr id="67" name="Rectangle 66"/>
          <p:cNvSpPr/>
          <p:nvPr/>
        </p:nvSpPr>
        <p:spPr>
          <a:xfrm>
            <a:off x="7005277" y="6092282"/>
            <a:ext cx="1776818" cy="34561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p>
        </p:txBody>
      </p:sp>
      <p:sp>
        <p:nvSpPr>
          <p:cNvPr id="34" name="Title 33"/>
          <p:cNvSpPr>
            <a:spLocks noGrp="1"/>
          </p:cNvSpPr>
          <p:nvPr>
            <p:ph type="title"/>
          </p:nvPr>
        </p:nvSpPr>
        <p:spPr/>
        <p:txBody>
          <a:bodyPr/>
          <a:lstStyle/>
          <a:p>
            <a:r>
              <a:rPr lang="en-US"/>
              <a:t>Service Fabric Cluster with 5 Nodes</a:t>
            </a:r>
            <a:br>
              <a:rPr lang="en-US"/>
            </a:br>
            <a:endParaRPr lang="en-US" dirty="0"/>
          </a:p>
        </p:txBody>
      </p:sp>
      <p:cxnSp>
        <p:nvCxnSpPr>
          <p:cNvPr id="97" name="Elbow Connector 96"/>
          <p:cNvCxnSpPr>
            <a:stCxn id="44" idx="3"/>
            <a:endCxn id="52" idx="1"/>
          </p:cNvCxnSpPr>
          <p:nvPr/>
        </p:nvCxnSpPr>
        <p:spPr>
          <a:xfrm>
            <a:off x="8782093" y="2456221"/>
            <a:ext cx="859949" cy="781871"/>
          </a:xfrm>
          <a:prstGeom prst="bentConnector3">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Elbow Connector 105"/>
          <p:cNvCxnSpPr>
            <a:stCxn id="52" idx="3"/>
            <a:endCxn id="58" idx="3"/>
          </p:cNvCxnSpPr>
          <p:nvPr/>
        </p:nvCxnSpPr>
        <p:spPr>
          <a:xfrm>
            <a:off x="11396080" y="3238091"/>
            <a:ext cx="16066" cy="1554125"/>
          </a:xfrm>
          <a:prstGeom prst="bentConnector3">
            <a:avLst>
              <a:gd name="adj1" fmla="val 2139208"/>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09" name="Elbow Connector 108"/>
          <p:cNvCxnSpPr>
            <a:stCxn id="65" idx="3"/>
            <a:endCxn id="58" idx="1"/>
          </p:cNvCxnSpPr>
          <p:nvPr/>
        </p:nvCxnSpPr>
        <p:spPr>
          <a:xfrm flipV="1">
            <a:off x="8782092" y="4792216"/>
            <a:ext cx="859950" cy="1021770"/>
          </a:xfrm>
          <a:prstGeom prst="bentConnector3">
            <a:avLst>
              <a:gd name="adj1" fmla="val 50000"/>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2" name="Elbow Connector 111"/>
          <p:cNvCxnSpPr>
            <a:stCxn id="26" idx="3"/>
            <a:endCxn id="65" idx="1"/>
          </p:cNvCxnSpPr>
          <p:nvPr/>
        </p:nvCxnSpPr>
        <p:spPr>
          <a:xfrm flipH="1">
            <a:off x="7011991" y="4168301"/>
            <a:ext cx="433191" cy="1645685"/>
          </a:xfrm>
          <a:prstGeom prst="bentConnector5">
            <a:avLst>
              <a:gd name="adj1" fmla="val -86265"/>
              <a:gd name="adj2" fmla="val 52778"/>
              <a:gd name="adj3" fmla="val 179146"/>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26" idx="3"/>
            <a:endCxn id="44" idx="1"/>
          </p:cNvCxnSpPr>
          <p:nvPr/>
        </p:nvCxnSpPr>
        <p:spPr>
          <a:xfrm flipH="1" flipV="1">
            <a:off x="7014522" y="2456220"/>
            <a:ext cx="430659" cy="1712081"/>
          </a:xfrm>
          <a:prstGeom prst="bentConnector5">
            <a:avLst>
              <a:gd name="adj1" fmla="val -86772"/>
              <a:gd name="adj2" fmla="val 50000"/>
              <a:gd name="adj3" fmla="val 199071"/>
            </a:avLst>
          </a:prstGeom>
          <a:ln w="57150" cap="sq" cmpd="sng">
            <a:solidFill>
              <a:schemeClr val="tx2"/>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3"/>
            <a:endCxn id="26" idx="1"/>
          </p:cNvCxnSpPr>
          <p:nvPr/>
        </p:nvCxnSpPr>
        <p:spPr>
          <a:xfrm flipV="1">
            <a:off x="4666388" y="4168302"/>
            <a:ext cx="1008690" cy="554237"/>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9" y="3835518"/>
            <a:ext cx="1774039" cy="1774039"/>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59088" y="4722538"/>
            <a:ext cx="1659580" cy="1"/>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p:cNvSpPr/>
          <p:nvPr/>
        </p:nvSpPr>
        <p:spPr>
          <a:xfrm>
            <a:off x="1498767" y="3458282"/>
            <a:ext cx="1776818" cy="56593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Your code, etc.</a:t>
            </a:r>
            <a:br>
              <a:rPr lang="en-US" b="1" dirty="0">
                <a:solidFill>
                  <a:srgbClr val="FFFFFF"/>
                </a:solidFill>
                <a:latin typeface="Segoe UI" panose="020B0502040204020203" pitchFamily="34" charset="0"/>
                <a:cs typeface="Segoe UI" panose="020B0502040204020203" pitchFamily="34" charset="0"/>
              </a:rPr>
            </a:br>
            <a:r>
              <a:rPr lang="en-US" sz="1700" dirty="0">
                <a:solidFill>
                  <a:srgbClr val="FFFFFF"/>
                </a:solidFill>
                <a:latin typeface="Segoe UI" panose="020B0502040204020203" pitchFamily="34" charset="0"/>
                <a:cs typeface="Segoe UI" panose="020B0502040204020203" pitchFamily="34" charset="0"/>
              </a:rPr>
              <a:t>(Port: 19080)</a:t>
            </a:r>
          </a:p>
        </p:txBody>
      </p:sp>
      <p:sp>
        <p:nvSpPr>
          <p:cNvPr id="134" name="Rectangle 133"/>
          <p:cNvSpPr/>
          <p:nvPr/>
        </p:nvSpPr>
        <p:spPr>
          <a:xfrm>
            <a:off x="1498767" y="5415597"/>
            <a:ext cx="1776818" cy="571198"/>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Web Request</a:t>
            </a:r>
            <a:br>
              <a:rPr lang="en-US" b="1" dirty="0">
                <a:solidFill>
                  <a:srgbClr val="FFFFFF"/>
                </a:solidFill>
                <a:latin typeface="Segoe UI" panose="020B0502040204020203" pitchFamily="34" charset="0"/>
                <a:cs typeface="Segoe UI" panose="020B0502040204020203" pitchFamily="34" charset="0"/>
              </a:rPr>
            </a:br>
            <a:r>
              <a:rPr lang="en-US" sz="1700" dirty="0">
                <a:solidFill>
                  <a:srgbClr val="FFFFFF"/>
                </a:solidFill>
                <a:latin typeface="Segoe UI" panose="020B0502040204020203" pitchFamily="34" charset="0"/>
                <a:cs typeface="Segoe UI" panose="020B0502040204020203" pitchFamily="34" charset="0"/>
              </a:rPr>
              <a:t>(Port: 80/443/?)</a:t>
            </a:r>
          </a:p>
        </p:txBody>
      </p:sp>
      <p:cxnSp>
        <p:nvCxnSpPr>
          <p:cNvPr id="135" name="Straight Arrow Connector 134"/>
          <p:cNvCxnSpPr>
            <a:stCxn id="25" idx="3"/>
            <a:endCxn id="67" idx="1"/>
          </p:cNvCxnSpPr>
          <p:nvPr/>
        </p:nvCxnSpPr>
        <p:spPr>
          <a:xfrm>
            <a:off x="4666387" y="4722538"/>
            <a:ext cx="2338889" cy="154255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48043" y="6333559"/>
            <a:ext cx="2867484" cy="343443"/>
          </a:xfrm>
          <a:prstGeom prst="rect">
            <a:avLst/>
          </a:prstGeom>
          <a:noFill/>
        </p:spPr>
        <p:txBody>
          <a:bodyPr wrap="square" rtlCol="0">
            <a:spAutoFit/>
          </a:bodyPr>
          <a:lstStyle/>
          <a:p>
            <a:pPr defTabSz="914225"/>
            <a:r>
              <a:rPr lang="en-US" sz="1600" dirty="0">
                <a:solidFill>
                  <a:srgbClr val="505050"/>
                </a:solidFill>
                <a:latin typeface="Segoe UI" panose="020B0502040204020203" pitchFamily="34" charset="0"/>
                <a:cs typeface="Segoe UI" panose="020B0502040204020203" pitchFamily="34" charset="0"/>
              </a:rPr>
              <a:t>*SF supports 1,000s of nodes</a:t>
            </a:r>
          </a:p>
        </p:txBody>
      </p:sp>
    </p:spTree>
    <p:extLst>
      <p:ext uri="{BB962C8B-B14F-4D97-AF65-F5344CB8AC3E}">
        <p14:creationId xmlns:p14="http://schemas.microsoft.com/office/powerpoint/2010/main" val="3255480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1500"/>
                            </p:stCondLst>
                            <p:childTnLst>
                              <p:par>
                                <p:cTn id="38" presetID="10" presetClass="entr" presetSubtype="0" fill="hold" grpId="0" nodeType="after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fade">
                                      <p:cBhvr>
                                        <p:cTn id="40" dur="500"/>
                                        <p:tgtEl>
                                          <p:spTgt spid="58"/>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dissolve">
                                      <p:cBhvr>
                                        <p:cTn id="49" dur="500"/>
                                        <p:tgtEl>
                                          <p:spTgt spid="116"/>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97"/>
                                        </p:tgtEl>
                                        <p:attrNameLst>
                                          <p:attrName>style.visibility</p:attrName>
                                        </p:attrNameLst>
                                      </p:cBhvr>
                                      <p:to>
                                        <p:strVal val="visible"/>
                                      </p:to>
                                    </p:set>
                                    <p:animEffect transition="in" filter="dissolve">
                                      <p:cBhvr>
                                        <p:cTn id="53" dur="500"/>
                                        <p:tgtEl>
                                          <p:spTgt spid="97"/>
                                        </p:tgtEl>
                                      </p:cBhvr>
                                    </p:animEffect>
                                  </p:childTnLst>
                                </p:cTn>
                              </p:par>
                            </p:childTnLst>
                          </p:cTn>
                        </p:par>
                        <p:par>
                          <p:cTn id="54" fill="hold">
                            <p:stCondLst>
                              <p:cond delay="1000"/>
                            </p:stCondLst>
                            <p:childTnLst>
                              <p:par>
                                <p:cTn id="55" presetID="9" presetClass="entr" presetSubtype="0" fill="hold" nodeType="afterEffect">
                                  <p:stCondLst>
                                    <p:cond delay="0"/>
                                  </p:stCondLst>
                                  <p:childTnLst>
                                    <p:set>
                                      <p:cBhvr>
                                        <p:cTn id="56" dur="1" fill="hold">
                                          <p:stCondLst>
                                            <p:cond delay="0"/>
                                          </p:stCondLst>
                                        </p:cTn>
                                        <p:tgtEl>
                                          <p:spTgt spid="106"/>
                                        </p:tgtEl>
                                        <p:attrNameLst>
                                          <p:attrName>style.visibility</p:attrName>
                                        </p:attrNameLst>
                                      </p:cBhvr>
                                      <p:to>
                                        <p:strVal val="visible"/>
                                      </p:to>
                                    </p:set>
                                    <p:animEffect transition="in" filter="dissolve">
                                      <p:cBhvr>
                                        <p:cTn id="57" dur="500"/>
                                        <p:tgtEl>
                                          <p:spTgt spid="106"/>
                                        </p:tgtEl>
                                      </p:cBhvr>
                                    </p:animEffect>
                                  </p:childTnLst>
                                </p:cTn>
                              </p:par>
                            </p:childTnLst>
                          </p:cTn>
                        </p:par>
                        <p:par>
                          <p:cTn id="58" fill="hold">
                            <p:stCondLst>
                              <p:cond delay="1500"/>
                            </p:stCondLst>
                            <p:childTnLst>
                              <p:par>
                                <p:cTn id="59" presetID="9" presetClass="entr" presetSubtype="0" fill="hold" nodeType="afterEffect">
                                  <p:stCondLst>
                                    <p:cond delay="0"/>
                                  </p:stCondLst>
                                  <p:childTnLst>
                                    <p:set>
                                      <p:cBhvr>
                                        <p:cTn id="60" dur="1" fill="hold">
                                          <p:stCondLst>
                                            <p:cond delay="0"/>
                                          </p:stCondLst>
                                        </p:cTn>
                                        <p:tgtEl>
                                          <p:spTgt spid="109"/>
                                        </p:tgtEl>
                                        <p:attrNameLst>
                                          <p:attrName>style.visibility</p:attrName>
                                        </p:attrNameLst>
                                      </p:cBhvr>
                                      <p:to>
                                        <p:strVal val="visible"/>
                                      </p:to>
                                    </p:set>
                                    <p:animEffect transition="in" filter="dissolve">
                                      <p:cBhvr>
                                        <p:cTn id="61" dur="500"/>
                                        <p:tgtEl>
                                          <p:spTgt spid="109"/>
                                        </p:tgtEl>
                                      </p:cBhvr>
                                    </p:animEffect>
                                  </p:childTnLst>
                                </p:cTn>
                              </p:par>
                            </p:childTnLst>
                          </p:cTn>
                        </p:par>
                        <p:par>
                          <p:cTn id="62" fill="hold">
                            <p:stCondLst>
                              <p:cond delay="2000"/>
                            </p:stCondLst>
                            <p:childTnLst>
                              <p:par>
                                <p:cTn id="63" presetID="9" presetClass="entr" presetSubtype="0" fill="hold" nodeType="afterEffect">
                                  <p:stCondLst>
                                    <p:cond delay="0"/>
                                  </p:stCondLst>
                                  <p:childTnLst>
                                    <p:set>
                                      <p:cBhvr>
                                        <p:cTn id="64" dur="1" fill="hold">
                                          <p:stCondLst>
                                            <p:cond delay="0"/>
                                          </p:stCondLst>
                                        </p:cTn>
                                        <p:tgtEl>
                                          <p:spTgt spid="112"/>
                                        </p:tgtEl>
                                        <p:attrNameLst>
                                          <p:attrName>style.visibility</p:attrName>
                                        </p:attrNameLst>
                                      </p:cBhvr>
                                      <p:to>
                                        <p:strVal val="visible"/>
                                      </p:to>
                                    </p:set>
                                    <p:animEffect transition="in" filter="dissolve">
                                      <p:cBhvr>
                                        <p:cTn id="65" dur="500"/>
                                        <p:tgtEl>
                                          <p:spTgt spid="11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7"/>
                                        </p:tgtEl>
                                        <p:attrNameLst>
                                          <p:attrName>style.visibility</p:attrName>
                                        </p:attrNameLst>
                                      </p:cBhvr>
                                      <p:to>
                                        <p:strVal val="visible"/>
                                      </p:to>
                                    </p:set>
                                    <p:animEffect transition="in" filter="fade">
                                      <p:cBhvr>
                                        <p:cTn id="75" dur="500"/>
                                        <p:tgtEl>
                                          <p:spTgt spid="12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dissolve">
                                      <p:cBhvr>
                                        <p:cTn id="80" dur="500"/>
                                        <p:tgtEl>
                                          <p:spTgt spid="131"/>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28"/>
                                        </p:tgtEl>
                                        <p:attrNameLst>
                                          <p:attrName>style.visibility</p:attrName>
                                        </p:attrNameLst>
                                      </p:cBhvr>
                                      <p:to>
                                        <p:strVal val="visible"/>
                                      </p:to>
                                    </p:set>
                                    <p:animEffect transition="in" filter="wipe(left)">
                                      <p:cBhvr>
                                        <p:cTn id="85" dur="500"/>
                                        <p:tgtEl>
                                          <p:spTgt spid="128"/>
                                        </p:tgtEl>
                                      </p:cBhvr>
                                    </p:animEffect>
                                  </p:childTnLst>
                                </p:cTn>
                              </p:par>
                            </p:childTnLst>
                          </p:cTn>
                        </p:par>
                        <p:par>
                          <p:cTn id="86" fill="hold">
                            <p:stCondLst>
                              <p:cond delay="500"/>
                            </p:stCondLst>
                            <p:childTnLst>
                              <p:par>
                                <p:cTn id="87" presetID="22" presetClass="entr" presetSubtype="8" fill="hold" nodeType="after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left)">
                                      <p:cBhvr>
                                        <p:cTn id="89" dur="500"/>
                                        <p:tgtEl>
                                          <p:spTgt spid="30"/>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fade">
                                      <p:cBhvr>
                                        <p:cTn id="93" dur="500"/>
                                        <p:tgtEl>
                                          <p:spTgt spid="28"/>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46"/>
                                        </p:tgtEl>
                                        <p:attrNameLst>
                                          <p:attrName>style.visibility</p:attrName>
                                        </p:attrNameLst>
                                      </p:cBhvr>
                                      <p:to>
                                        <p:strVal val="visible"/>
                                      </p:to>
                                    </p:set>
                                    <p:animEffect transition="in" filter="fade">
                                      <p:cBhvr>
                                        <p:cTn id="97" dur="500"/>
                                        <p:tgtEl>
                                          <p:spTgt spid="46"/>
                                        </p:tgtEl>
                                      </p:cBhvr>
                                    </p:animEffect>
                                  </p:childTnLst>
                                </p:cTn>
                              </p:par>
                            </p:childTnLst>
                          </p:cTn>
                        </p:par>
                        <p:par>
                          <p:cTn id="98" fill="hold">
                            <p:stCondLst>
                              <p:cond delay="2000"/>
                            </p:stCondLst>
                            <p:childTnLst>
                              <p:par>
                                <p:cTn id="99" presetID="10" presetClass="entr" presetSubtype="0" fill="hold" grpId="0" nodeType="after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par>
                          <p:cTn id="102" fill="hold">
                            <p:stCondLst>
                              <p:cond delay="2500"/>
                            </p:stCondLst>
                            <p:childTnLst>
                              <p:par>
                                <p:cTn id="103" presetID="10" presetClass="entr" presetSubtype="0"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Effect transition="in" filter="fade">
                                      <p:cBhvr>
                                        <p:cTn id="105" dur="500"/>
                                        <p:tgtEl>
                                          <p:spTgt spid="60"/>
                                        </p:tgtEl>
                                      </p:cBhvr>
                                    </p:animEffect>
                                  </p:childTnLst>
                                </p:cTn>
                              </p:par>
                            </p:childTnLst>
                          </p:cTn>
                        </p:par>
                        <p:par>
                          <p:cTn id="106" fill="hold">
                            <p:stCondLst>
                              <p:cond delay="3000"/>
                            </p:stCondLst>
                            <p:childTnLst>
                              <p:par>
                                <p:cTn id="107" presetID="10" presetClass="entr" presetSubtype="0" fill="hold" grpId="0" nodeType="afterEffect">
                                  <p:stCondLst>
                                    <p:cond delay="0"/>
                                  </p:stCondLst>
                                  <p:childTnLst>
                                    <p:set>
                                      <p:cBhvr>
                                        <p:cTn id="108" dur="1" fill="hold">
                                          <p:stCondLst>
                                            <p:cond delay="0"/>
                                          </p:stCondLst>
                                        </p:cTn>
                                        <p:tgtEl>
                                          <p:spTgt spid="67"/>
                                        </p:tgtEl>
                                        <p:attrNameLst>
                                          <p:attrName>style.visibility</p:attrName>
                                        </p:attrNameLst>
                                      </p:cBhvr>
                                      <p:to>
                                        <p:strVal val="visible"/>
                                      </p:to>
                                    </p:set>
                                    <p:animEffect transition="in" filter="fade">
                                      <p:cBhvr>
                                        <p:cTn id="109" dur="500"/>
                                        <p:tgtEl>
                                          <p:spTgt spid="67"/>
                                        </p:tgtEl>
                                      </p:cBhvr>
                                    </p:animEffect>
                                  </p:childTnLst>
                                </p:cTn>
                              </p:par>
                            </p:childTnLst>
                          </p:cTn>
                        </p:par>
                        <p:par>
                          <p:cTn id="110" fill="hold">
                            <p:stCondLst>
                              <p:cond delay="3500"/>
                            </p:stCondLst>
                            <p:childTnLst>
                              <p:par>
                                <p:cTn id="111" presetID="10" presetClass="exit" presetSubtype="0" fill="hold" grpId="1" nodeType="afterEffect">
                                  <p:stCondLst>
                                    <p:cond delay="0"/>
                                  </p:stCondLst>
                                  <p:childTnLst>
                                    <p:animEffect transition="out" filter="fade">
                                      <p:cBhvr>
                                        <p:cTn id="112" dur="500"/>
                                        <p:tgtEl>
                                          <p:spTgt spid="131"/>
                                        </p:tgtEl>
                                      </p:cBhvr>
                                    </p:animEffect>
                                    <p:set>
                                      <p:cBhvr>
                                        <p:cTn id="113" dur="1" fill="hold">
                                          <p:stCondLst>
                                            <p:cond delay="499"/>
                                          </p:stCondLst>
                                        </p:cTn>
                                        <p:tgtEl>
                                          <p:spTgt spid="131"/>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128"/>
                                        </p:tgtEl>
                                      </p:cBhvr>
                                    </p:animEffect>
                                    <p:set>
                                      <p:cBhvr>
                                        <p:cTn id="116" dur="1" fill="hold">
                                          <p:stCondLst>
                                            <p:cond delay="499"/>
                                          </p:stCondLst>
                                        </p:cTn>
                                        <p:tgtEl>
                                          <p:spTgt spid="128"/>
                                        </p:tgtEl>
                                        <p:attrNameLst>
                                          <p:attrName>style.visibility</p:attrName>
                                        </p:attrNameLst>
                                      </p:cBhvr>
                                      <p:to>
                                        <p:strVal val="hidden"/>
                                      </p:to>
                                    </p:set>
                                  </p:childTnLst>
                                </p:cTn>
                              </p:par>
                              <p:par>
                                <p:cTn id="117" presetID="10" presetClass="exit" presetSubtype="0" fill="hold" nodeType="withEffect">
                                  <p:stCondLst>
                                    <p:cond delay="0"/>
                                  </p:stCondLst>
                                  <p:childTnLst>
                                    <p:animEffect transition="out" filter="fade">
                                      <p:cBhvr>
                                        <p:cTn id="118" dur="500"/>
                                        <p:tgtEl>
                                          <p:spTgt spid="30"/>
                                        </p:tgtEl>
                                      </p:cBhvr>
                                    </p:animEffect>
                                    <p:set>
                                      <p:cBhvr>
                                        <p:cTn id="119" dur="1" fill="hold">
                                          <p:stCondLst>
                                            <p:cond delay="499"/>
                                          </p:stCondLst>
                                        </p:cTn>
                                        <p:tgtEl>
                                          <p:spTgt spid="30"/>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34"/>
                                        </p:tgtEl>
                                        <p:attrNameLst>
                                          <p:attrName>style.visibility</p:attrName>
                                        </p:attrNameLst>
                                      </p:cBhvr>
                                      <p:to>
                                        <p:strVal val="visible"/>
                                      </p:to>
                                    </p:set>
                                    <p:animEffect transition="in" filter="dissolve">
                                      <p:cBhvr>
                                        <p:cTn id="124" dur="500"/>
                                        <p:tgtEl>
                                          <p:spTgt spid="13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wipe(down)">
                                      <p:cBhvr>
                                        <p:cTn id="129" dur="500"/>
                                        <p:tgtEl>
                                          <p:spTgt spid="128"/>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135"/>
                                        </p:tgtEl>
                                        <p:attrNameLst>
                                          <p:attrName>style.visibility</p:attrName>
                                        </p:attrNameLst>
                                      </p:cBhvr>
                                      <p:to>
                                        <p:strVal val="visible"/>
                                      </p:to>
                                    </p:set>
                                    <p:animEffect transition="in" filter="wipe(left)">
                                      <p:cBhvr>
                                        <p:cTn id="13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animBg="1"/>
      <p:bldP spid="26" grpId="0" animBg="1"/>
      <p:bldP spid="28" grpId="0" animBg="1"/>
      <p:bldP spid="42" grpId="0" animBg="1"/>
      <p:bldP spid="44" grpId="0" animBg="1"/>
      <p:bldP spid="46" grpId="0" animBg="1"/>
      <p:bldP spid="50" grpId="0" animBg="1"/>
      <p:bldP spid="52" grpId="0" animBg="1"/>
      <p:bldP spid="53" grpId="0" animBg="1"/>
      <p:bldP spid="57" grpId="0" animBg="1"/>
      <p:bldP spid="58" grpId="0" animBg="1"/>
      <p:bldP spid="60" grpId="0" animBg="1"/>
      <p:bldP spid="64" grpId="0" animBg="1"/>
      <p:bldP spid="65" grpId="0" animBg="1"/>
      <p:bldP spid="67" grpId="0" animBg="1"/>
      <p:bldP spid="131" grpId="0" animBg="1"/>
      <p:bldP spid="131" grpId="1" animBg="1"/>
      <p:bldP spid="13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308324"/>
          </a:xfrm>
        </p:spPr>
        <p:txBody>
          <a:bodyPr/>
          <a:lstStyle/>
          <a:p>
            <a:r>
              <a:rPr lang="en-US" dirty="0"/>
              <a:t>All code and programming models</a:t>
            </a:r>
          </a:p>
          <a:p>
            <a:pPr lvl="2"/>
            <a:r>
              <a:rPr lang="en-US" dirty="0"/>
              <a:t>Fast deployment</a:t>
            </a:r>
          </a:p>
          <a:p>
            <a:pPr lvl="2"/>
            <a:r>
              <a:rPr lang="en-US" dirty="0"/>
              <a:t>Placement and activation</a:t>
            </a:r>
          </a:p>
          <a:p>
            <a:pPr lvl="2"/>
            <a:r>
              <a:rPr lang="en-US" dirty="0"/>
              <a:t>Reliability</a:t>
            </a:r>
          </a:p>
          <a:p>
            <a:pPr lvl="2"/>
            <a:r>
              <a:rPr lang="en-US" dirty="0"/>
              <a:t>High density</a:t>
            </a:r>
          </a:p>
        </p:txBody>
      </p:sp>
      <p:sp>
        <p:nvSpPr>
          <p:cNvPr id="2" name="Title 1"/>
          <p:cNvSpPr>
            <a:spLocks noGrp="1"/>
          </p:cNvSpPr>
          <p:nvPr>
            <p:ph type="title"/>
          </p:nvPr>
        </p:nvSpPr>
        <p:spPr/>
        <p:txBody>
          <a:bodyPr/>
          <a:lstStyle/>
          <a:p>
            <a:r>
              <a:rPr lang="en-US"/>
              <a:t>Service Fabric Platform Capabilities</a:t>
            </a:r>
            <a:endParaRPr lang="en-US" dirty="0"/>
          </a:p>
        </p:txBody>
      </p:sp>
      <p:sp>
        <p:nvSpPr>
          <p:cNvPr id="6" name="Text Placeholder 3"/>
          <p:cNvSpPr txBox="1">
            <a:spLocks/>
          </p:cNvSpPr>
          <p:nvPr/>
        </p:nvSpPr>
        <p:spPr>
          <a:xfrm>
            <a:off x="4643119" y="1751695"/>
            <a:ext cx="5453381" cy="132959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a:r>
              <a:rPr lang="en-US" dirty="0"/>
              <a:t>Health reporting</a:t>
            </a:r>
          </a:p>
          <a:p>
            <a:pPr lvl="2"/>
            <a:r>
              <a:rPr lang="en-US" dirty="0"/>
              <a:t>Coordinated upgrades</a:t>
            </a:r>
          </a:p>
          <a:p>
            <a:pPr lvl="2"/>
            <a:r>
              <a:rPr lang="en-US" dirty="0"/>
              <a:t>Service endpoint discovery</a:t>
            </a:r>
          </a:p>
        </p:txBody>
      </p:sp>
    </p:spTree>
    <p:extLst>
      <p:ext uri="{BB962C8B-B14F-4D97-AF65-F5344CB8AC3E}">
        <p14:creationId xmlns:p14="http://schemas.microsoft.com/office/powerpoint/2010/main" val="365685616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p:cNvSpPr>
            <a:spLocks noGrp="1"/>
          </p:cNvSpPr>
          <p:nvPr>
            <p:ph type="title"/>
          </p:nvPr>
        </p:nvSpPr>
        <p:spPr/>
        <p:txBody>
          <a:bodyPr/>
          <a:lstStyle/>
          <a:p>
            <a:r>
              <a:rPr lang="en-US"/>
              <a:t>Website Guest Executable</a:t>
            </a:r>
            <a:br>
              <a:rPr lang="en-US"/>
            </a:br>
            <a:r>
              <a:rPr lang="en-US"/>
              <a:t>ServiceManifest.xml</a:t>
            </a:r>
            <a:endParaRPr lang="en-US" dirty="0"/>
          </a:p>
        </p:txBody>
      </p:sp>
      <p:sp>
        <p:nvSpPr>
          <p:cNvPr id="5" name="Rectangle 4"/>
          <p:cNvSpPr/>
          <p:nvPr/>
        </p:nvSpPr>
        <p:spPr>
          <a:xfrm>
            <a:off x="349158" y="2129697"/>
            <a:ext cx="11642198" cy="3764471"/>
          </a:xfrm>
          <a:prstGeom prst="rect">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dirty="0">
                <a:solidFill>
                  <a:schemeClr val="bg1"/>
                </a:solidFill>
                <a:latin typeface="Consolas" panose="020B0609020204030204" pitchFamily="49" charset="0"/>
                <a:cs typeface="Consolas" panose="020B0609020204030204" pitchFamily="49" charset="0"/>
              </a:rPr>
              <a:t>&lt;</a:t>
            </a:r>
            <a:r>
              <a:rPr lang="en-US" dirty="0" err="1">
                <a:solidFill>
                  <a:schemeClr val="bg1"/>
                </a:solidFill>
                <a:latin typeface="Consolas" panose="020B0609020204030204" pitchFamily="49" charset="0"/>
                <a:cs typeface="Consolas" panose="020B0609020204030204" pitchFamily="49" charset="0"/>
              </a:rPr>
              <a:t>ServiceManifest</a:t>
            </a:r>
            <a:r>
              <a:rPr lang="en-US" dirty="0">
                <a:solidFill>
                  <a:schemeClr val="bg1"/>
                </a:solidFill>
                <a:latin typeface="Consolas" panose="020B0609020204030204" pitchFamily="49" charset="0"/>
                <a:cs typeface="Consolas" panose="020B0609020204030204" pitchFamily="49" charset="0"/>
              </a:rPr>
              <a:t> Name="</a:t>
            </a:r>
            <a:r>
              <a:rPr lang="en-US" dirty="0" err="1">
                <a:solidFill>
                  <a:schemeClr val="bg1"/>
                </a:solidFill>
                <a:latin typeface="Consolas" panose="020B0609020204030204" pitchFamily="49" charset="0"/>
                <a:cs typeface="Consolas" panose="020B0609020204030204" pitchFamily="49" charset="0"/>
              </a:rPr>
              <a:t>Pkg-Svc.Website</a:t>
            </a:r>
            <a:r>
              <a:rPr lang="en-US" dirty="0">
                <a:solidFill>
                  <a:schemeClr val="bg1"/>
                </a:solidFill>
                <a:latin typeface="Consolas" panose="020B0609020204030204" pitchFamily="49" charset="0"/>
                <a:cs typeface="Consolas" panose="020B0609020204030204" pitchFamily="49" charset="0"/>
              </a:rPr>
              <a:t>" Version="1.0.0" …&gt;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ServiceTypes</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StatelessServiceType</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ServiceTypeName</a:t>
            </a:r>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Svc.WebsiteType</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UseImplicitHost</a:t>
            </a:r>
            <a:r>
              <a:rPr lang="en-US" dirty="0">
                <a:solidFill>
                  <a:schemeClr val="bg1"/>
                </a:solidFill>
                <a:latin typeface="Consolas" panose="020B0609020204030204" pitchFamily="49" charset="0"/>
                <a:cs typeface="Consolas" panose="020B0609020204030204" pitchFamily="49" charset="0"/>
              </a:rPr>
              <a:t>="true"/&gt;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ServiceTypes</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CodePackage</a:t>
            </a:r>
            <a:r>
              <a:rPr lang="en-US" dirty="0">
                <a:solidFill>
                  <a:schemeClr val="bg1"/>
                </a:solidFill>
                <a:latin typeface="Consolas" panose="020B0609020204030204" pitchFamily="49" charset="0"/>
                <a:cs typeface="Consolas" panose="020B0609020204030204" pitchFamily="49" charset="0"/>
              </a:rPr>
              <a:t> Name="Code" Version="1.0.0"&gt;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EntryPoint</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a:t>
            </a:r>
            <a:r>
              <a:rPr lang="en-US" b="1" dirty="0">
                <a:solidFill>
                  <a:schemeClr val="bg1"/>
                </a:solidFill>
                <a:latin typeface="Consolas" panose="020B0609020204030204" pitchFamily="49" charset="0"/>
                <a:cs typeface="Consolas" panose="020B0609020204030204" pitchFamily="49" charset="0"/>
              </a:rPr>
              <a:t>&lt;</a:t>
            </a:r>
            <a:r>
              <a:rPr lang="en-US" b="1" dirty="0" err="1">
                <a:solidFill>
                  <a:schemeClr val="bg1"/>
                </a:solidFill>
                <a:latin typeface="Consolas" panose="020B0609020204030204" pitchFamily="49" charset="0"/>
                <a:cs typeface="Consolas" panose="020B0609020204030204" pitchFamily="49" charset="0"/>
              </a:rPr>
              <a:t>ExeHost</a:t>
            </a:r>
            <a:r>
              <a:rPr lang="en-US" b="1" dirty="0">
                <a:solidFill>
                  <a:schemeClr val="bg1"/>
                </a:solidFill>
                <a:latin typeface="Consolas" panose="020B0609020204030204" pitchFamily="49" charset="0"/>
                <a:cs typeface="Consolas" panose="020B0609020204030204" pitchFamily="49" charset="0"/>
              </a:rPr>
              <a:t>&gt;</a:t>
            </a:r>
          </a:p>
          <a:p>
            <a:r>
              <a:rPr lang="en-US" b="1" dirty="0">
                <a:solidFill>
                  <a:schemeClr val="bg1"/>
                </a:solidFill>
                <a:latin typeface="Consolas" panose="020B0609020204030204" pitchFamily="49" charset="0"/>
                <a:cs typeface="Consolas" panose="020B0609020204030204" pitchFamily="49" charset="0"/>
              </a:rPr>
              <a:t>            &lt;Program&gt;node.exe&lt;/Program&gt;</a:t>
            </a:r>
          </a:p>
          <a:p>
            <a:r>
              <a:rPr lang="en-US" b="1" dirty="0">
                <a:solidFill>
                  <a:schemeClr val="bg1"/>
                </a:solidFill>
                <a:latin typeface="Consolas" panose="020B0609020204030204" pitchFamily="49" charset="0"/>
                <a:cs typeface="Consolas" panose="020B0609020204030204" pitchFamily="49" charset="0"/>
              </a:rPr>
              <a:t>            &lt;Arguments&gt;Server.js&lt;/Arguments&gt;</a:t>
            </a:r>
          </a:p>
          <a:p>
            <a:r>
              <a:rPr lang="en-US" b="1" dirty="0">
                <a:solidFill>
                  <a:schemeClr val="bg1"/>
                </a:solidFill>
                <a:latin typeface="Consolas" panose="020B0609020204030204" pitchFamily="49" charset="0"/>
                <a:cs typeface="Consolas" panose="020B0609020204030204" pitchFamily="49" charset="0"/>
              </a:rPr>
              <a:t>         &lt;/</a:t>
            </a:r>
            <a:r>
              <a:rPr lang="en-US" b="1" dirty="0" err="1">
                <a:solidFill>
                  <a:schemeClr val="bg1"/>
                </a:solidFill>
                <a:latin typeface="Consolas" panose="020B0609020204030204" pitchFamily="49" charset="0"/>
                <a:cs typeface="Consolas" panose="020B0609020204030204" pitchFamily="49" charset="0"/>
              </a:rPr>
              <a:t>ExeHost</a:t>
            </a:r>
            <a:r>
              <a:rPr lang="en-US" b="1"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EntryPoint</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   &lt;/</a:t>
            </a:r>
            <a:r>
              <a:rPr lang="en-US" dirty="0" err="1">
                <a:solidFill>
                  <a:schemeClr val="bg1"/>
                </a:solidFill>
                <a:latin typeface="Consolas" panose="020B0609020204030204" pitchFamily="49" charset="0"/>
                <a:cs typeface="Consolas" panose="020B0609020204030204" pitchFamily="49" charset="0"/>
              </a:rPr>
              <a:t>CodePackage</a:t>
            </a:r>
            <a:r>
              <a:rPr lang="en-US" dirty="0">
                <a:solidFill>
                  <a:schemeClr val="bg1"/>
                </a:solidFill>
                <a:latin typeface="Consolas" panose="020B0609020204030204" pitchFamily="49" charset="0"/>
                <a:cs typeface="Consolas" panose="020B0609020204030204" pitchFamily="49" charset="0"/>
              </a:rPr>
              <a:t>&gt;</a:t>
            </a:r>
          </a:p>
          <a:p>
            <a:r>
              <a:rPr lang="en-US" dirty="0">
                <a:solidFill>
                  <a:schemeClr val="bg1"/>
                </a:solidFill>
                <a:latin typeface="Consolas" panose="020B0609020204030204" pitchFamily="49" charset="0"/>
                <a:cs typeface="Consolas" panose="020B0609020204030204" pitchFamily="49" charset="0"/>
              </a:rPr>
              <a:t>&lt;/</a:t>
            </a:r>
            <a:r>
              <a:rPr lang="en-US" dirty="0" err="1">
                <a:solidFill>
                  <a:schemeClr val="bg1"/>
                </a:solidFill>
                <a:latin typeface="Consolas" panose="020B0609020204030204" pitchFamily="49" charset="0"/>
                <a:cs typeface="Consolas" panose="020B0609020204030204" pitchFamily="49" charset="0"/>
              </a:rPr>
              <a:t>ServiceManifest</a:t>
            </a:r>
            <a:r>
              <a:rPr lang="en-US"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401744860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Code solving a </a:t>
            </a:r>
            <a:r>
              <a:rPr lang="en-US" dirty="0">
                <a:solidFill>
                  <a:schemeClr val="tx1"/>
                </a:solidFill>
              </a:rPr>
              <a:t>domain-specific</a:t>
            </a:r>
            <a:r>
              <a:rPr lang="en-US" dirty="0"/>
              <a:t> problem</a:t>
            </a:r>
          </a:p>
          <a:p>
            <a:r>
              <a:rPr lang="en-US" dirty="0"/>
              <a:t>Built by small team using a particular technology stack</a:t>
            </a:r>
          </a:p>
          <a:p>
            <a:r>
              <a:rPr lang="en-US" dirty="0"/>
              <a:t>Exposes features to caller via a well-defined API contract</a:t>
            </a:r>
          </a:p>
          <a:p>
            <a:r>
              <a:rPr lang="en-US" dirty="0"/>
              <a:t>Degrades gracefully when dependent services fail</a:t>
            </a:r>
          </a:p>
          <a:p>
            <a:r>
              <a:rPr lang="en-US" dirty="0"/>
              <a:t>Can be upgraded independently of calling services</a:t>
            </a:r>
          </a:p>
          <a:p>
            <a:r>
              <a:rPr lang="en-US" dirty="0"/>
              <a:t>Dividing a big service into smaller services is often referred to as a </a:t>
            </a:r>
            <a:r>
              <a:rPr lang="en-US" i="1" dirty="0" err="1"/>
              <a:t>microservices</a:t>
            </a:r>
            <a:r>
              <a:rPr lang="en-US" i="1" dirty="0"/>
              <a:t> architecture</a:t>
            </a:r>
            <a:endParaRPr lang="en-US" dirty="0"/>
          </a:p>
        </p:txBody>
      </p:sp>
      <p:sp>
        <p:nvSpPr>
          <p:cNvPr id="5" name="Title 4"/>
          <p:cNvSpPr>
            <a:spLocks noGrp="1"/>
          </p:cNvSpPr>
          <p:nvPr>
            <p:ph type="title"/>
          </p:nvPr>
        </p:nvSpPr>
        <p:spPr/>
        <p:txBody>
          <a:bodyPr/>
          <a:lstStyle/>
          <a:p>
            <a:r>
              <a:rPr lang="en-US" dirty="0"/>
              <a:t>Service </a:t>
            </a:r>
          </a:p>
        </p:txBody>
      </p:sp>
    </p:spTree>
    <p:extLst>
      <p:ext uri="{BB962C8B-B14F-4D97-AF65-F5344CB8AC3E}">
        <p14:creationId xmlns:p14="http://schemas.microsoft.com/office/powerpoint/2010/main" val="88631033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a:t>All code and programming models</a:t>
            </a:r>
          </a:p>
          <a:p>
            <a:pPr lvl="2"/>
            <a:r>
              <a:rPr lang="en-US"/>
              <a:t>Fast deployment</a:t>
            </a:r>
          </a:p>
          <a:p>
            <a:pPr lvl="2"/>
            <a:r>
              <a:rPr lang="en-US"/>
              <a:t>Placement and activation</a:t>
            </a:r>
          </a:p>
          <a:p>
            <a:pPr lvl="2"/>
            <a:r>
              <a:rPr lang="en-US"/>
              <a:t>Reliability</a:t>
            </a:r>
          </a:p>
          <a:p>
            <a:pPr lvl="2"/>
            <a:r>
              <a:rPr lang="en-US"/>
              <a:t>High density</a:t>
            </a:r>
          </a:p>
          <a:p>
            <a:r>
              <a:rPr lang="en-US"/>
              <a:t>Reliable Services programming model</a:t>
            </a:r>
          </a:p>
          <a:p>
            <a:pPr lvl="2"/>
            <a:r>
              <a:rPr lang="en-US"/>
              <a:t>Dynamic resource balancing based on actual resource usage</a:t>
            </a:r>
          </a:p>
          <a:p>
            <a:pPr lvl="2"/>
            <a:r>
              <a:rPr lang="en-US"/>
              <a:t>Integrated application patterns e.g. Actor pattern and WebApi</a:t>
            </a:r>
          </a:p>
          <a:p>
            <a:pPr lvl="2"/>
            <a:r>
              <a:rPr lang="en-US"/>
              <a:t>Visual Studio development e.g. F5 debugging, diagnostics events, package and deploy</a:t>
            </a:r>
            <a:endParaRPr lang="en-US" dirty="0"/>
          </a:p>
        </p:txBody>
      </p:sp>
      <p:sp>
        <p:nvSpPr>
          <p:cNvPr id="2" name="Title 1"/>
          <p:cNvSpPr>
            <a:spLocks noGrp="1"/>
          </p:cNvSpPr>
          <p:nvPr>
            <p:ph type="title"/>
          </p:nvPr>
        </p:nvSpPr>
        <p:spPr/>
        <p:txBody>
          <a:bodyPr/>
          <a:lstStyle/>
          <a:p>
            <a:r>
              <a:rPr lang="en-US"/>
              <a:t>Service Fabric Platform Capabilities</a:t>
            </a:r>
            <a:endParaRPr lang="en-US" dirty="0"/>
          </a:p>
        </p:txBody>
      </p:sp>
      <p:sp>
        <p:nvSpPr>
          <p:cNvPr id="6" name="Text Placeholder 3"/>
          <p:cNvSpPr txBox="1">
            <a:spLocks/>
          </p:cNvSpPr>
          <p:nvPr/>
        </p:nvSpPr>
        <p:spPr>
          <a:xfrm>
            <a:off x="4643119" y="1751695"/>
            <a:ext cx="5453381" cy="132959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a:r>
              <a:rPr lang="en-US" dirty="0"/>
              <a:t>Health reporting</a:t>
            </a:r>
          </a:p>
          <a:p>
            <a:pPr lvl="2"/>
            <a:r>
              <a:rPr lang="en-US" dirty="0"/>
              <a:t>Coordinated upgrades</a:t>
            </a:r>
          </a:p>
          <a:p>
            <a:pPr lvl="2"/>
            <a:r>
              <a:rPr lang="en-US" dirty="0"/>
              <a:t>Service endpoint discovery</a:t>
            </a:r>
          </a:p>
        </p:txBody>
      </p:sp>
    </p:spTree>
    <p:extLst>
      <p:ext uri="{BB962C8B-B14F-4D97-AF65-F5344CB8AC3E}">
        <p14:creationId xmlns:p14="http://schemas.microsoft.com/office/powerpoint/2010/main" val="111419875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a:stCxn id="28" idx="1"/>
            <a:endCxn id="8" idx="1"/>
          </p:cNvCxnSpPr>
          <p:nvPr/>
        </p:nvCxnSpPr>
        <p:spPr>
          <a:xfrm>
            <a:off x="7323464" y="2544127"/>
            <a:ext cx="144215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a:off x="2366785" y="2197153"/>
            <a:ext cx="1216075" cy="72009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defTabSz="914225"/>
            <a:r>
              <a:rPr lang="en-US" sz="2000" b="1" dirty="0">
                <a:solidFill>
                  <a:srgbClr val="FFFFFF"/>
                </a:solidFill>
                <a:latin typeface="Segoe UI" panose="020B0502040204020203" pitchFamily="34" charset="0"/>
                <a:cs typeface="Segoe UI" panose="020B0502040204020203" pitchFamily="34" charset="0"/>
              </a:rPr>
              <a:t>Load Balancer</a:t>
            </a:r>
          </a:p>
        </p:txBody>
      </p:sp>
      <p:sp>
        <p:nvSpPr>
          <p:cNvPr id="6" name="Title 33"/>
          <p:cNvSpPr>
            <a:spLocks noGrp="1"/>
          </p:cNvSpPr>
          <p:nvPr>
            <p:ph type="title"/>
          </p:nvPr>
        </p:nvSpPr>
        <p:spPr/>
        <p:txBody>
          <a:bodyPr/>
          <a:lstStyle/>
          <a:p>
            <a:r>
              <a:rPr lang="en-US"/>
              <a:t>State Architectures: Traditional vs Service Fabric</a:t>
            </a:r>
            <a:endParaRPr lang="en-US" dirty="0"/>
          </a:p>
        </p:txBody>
      </p:sp>
      <p:cxnSp>
        <p:nvCxnSpPr>
          <p:cNvPr id="7" name="Straight Arrow Connector 6"/>
          <p:cNvCxnSpPr>
            <a:endCxn id="5" idx="1"/>
          </p:cNvCxnSpPr>
          <p:nvPr/>
        </p:nvCxnSpPr>
        <p:spPr>
          <a:xfrm flipV="1">
            <a:off x="1806042" y="2557200"/>
            <a:ext cx="560743" cy="890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765614" y="1234352"/>
            <a:ext cx="1229179" cy="2619550"/>
          </a:xfrm>
          <a:prstGeom prst="rect">
            <a:avLst/>
          </a:prstGeom>
          <a:solidFill>
            <a:schemeClr val="accent6"/>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err="1">
                <a:solidFill>
                  <a:srgbClr val="FFFFFF"/>
                </a:solidFill>
                <a:latin typeface="Segoe UI" panose="020B0502040204020203" pitchFamily="34" charset="0"/>
                <a:cs typeface="Segoe UI" panose="020B0502040204020203" pitchFamily="34" charset="0"/>
              </a:rPr>
              <a:t>Stateful</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Data</a:t>
            </a:r>
          </a:p>
        </p:txBody>
      </p:sp>
      <p:cxnSp>
        <p:nvCxnSpPr>
          <p:cNvPr id="9" name="Straight Arrow Connector 8"/>
          <p:cNvCxnSpPr>
            <a:stCxn id="5" idx="3"/>
            <a:endCxn id="30" idx="1"/>
          </p:cNvCxnSpPr>
          <p:nvPr/>
        </p:nvCxnSpPr>
        <p:spPr>
          <a:xfrm flipV="1">
            <a:off x="3582860" y="2544128"/>
            <a:ext cx="561269" cy="1307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74" y="1679569"/>
            <a:ext cx="1774039" cy="177403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2366785" y="5055075"/>
            <a:ext cx="1216075" cy="72009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defTabSz="914225"/>
            <a:r>
              <a:rPr lang="en-US" sz="2000" b="1" dirty="0">
                <a:solidFill>
                  <a:srgbClr val="FFFFFF"/>
                </a:solidFill>
                <a:latin typeface="Segoe UI" panose="020B0502040204020203" pitchFamily="34" charset="0"/>
                <a:cs typeface="Segoe UI" panose="020B0502040204020203" pitchFamily="34" charset="0"/>
              </a:rPr>
              <a:t>Load Balancer</a:t>
            </a:r>
          </a:p>
        </p:txBody>
      </p:sp>
      <p:cxnSp>
        <p:nvCxnSpPr>
          <p:cNvPr id="12" name="Straight Arrow Connector 11"/>
          <p:cNvCxnSpPr>
            <a:endCxn id="11" idx="1"/>
          </p:cNvCxnSpPr>
          <p:nvPr/>
        </p:nvCxnSpPr>
        <p:spPr>
          <a:xfrm flipV="1">
            <a:off x="1806042" y="5415122"/>
            <a:ext cx="560743" cy="890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74" y="4507758"/>
            <a:ext cx="1774039" cy="177403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0533218" y="1934924"/>
            <a:ext cx="1257417" cy="1200158"/>
          </a:xfrm>
          <a:prstGeom prst="rect">
            <a:avLst/>
          </a:prstGeom>
          <a:solidFill>
            <a:schemeClr val="accent6"/>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Other Internal Tiers</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a:t>
            </a:r>
          </a:p>
        </p:txBody>
      </p:sp>
      <p:cxnSp>
        <p:nvCxnSpPr>
          <p:cNvPr id="15" name="Straight Arrow Connector 14"/>
          <p:cNvCxnSpPr>
            <a:stCxn id="8" idx="3"/>
            <a:endCxn id="14" idx="1"/>
          </p:cNvCxnSpPr>
          <p:nvPr/>
        </p:nvCxnSpPr>
        <p:spPr>
          <a:xfrm flipV="1">
            <a:off x="9994794" y="2535004"/>
            <a:ext cx="538424" cy="912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auto">
          <a:xfrm>
            <a:off x="6166134" y="1234351"/>
            <a:ext cx="1157330" cy="2619551"/>
          </a:xfrm>
          <a:prstGeom prst="rect">
            <a:avLst/>
          </a:prstGeom>
          <a:solidFill>
            <a:schemeClr val="accent6"/>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Stateless</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Compute</a:t>
            </a:r>
          </a:p>
        </p:txBody>
      </p:sp>
      <p:sp>
        <p:nvSpPr>
          <p:cNvPr id="17" name="Can 16"/>
          <p:cNvSpPr/>
          <p:nvPr/>
        </p:nvSpPr>
        <p:spPr bwMode="auto">
          <a:xfrm>
            <a:off x="8986854" y="1960931"/>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b="1" dirty="0">
              <a:gradFill>
                <a:gsLst>
                  <a:gs pos="0">
                    <a:srgbClr val="FFFFFF"/>
                  </a:gs>
                  <a:gs pos="100000">
                    <a:srgbClr val="FFFFFF"/>
                  </a:gs>
                </a:gsLst>
                <a:lin ang="5400000" scaled="0"/>
              </a:gradFill>
              <a:latin typeface="Segoe UI"/>
            </a:endParaRPr>
          </a:p>
        </p:txBody>
      </p:sp>
      <p:pic>
        <p:nvPicPr>
          <p:cNvPr id="18" name="Picture 17"/>
          <p:cNvPicPr>
            <a:picLocks noChangeAspect="1"/>
          </p:cNvPicPr>
          <p:nvPr/>
        </p:nvPicPr>
        <p:blipFill>
          <a:blip r:embed="rId4"/>
          <a:stretch>
            <a:fillRect/>
          </a:stretch>
        </p:blipFill>
        <p:spPr>
          <a:xfrm>
            <a:off x="6480491" y="1936113"/>
            <a:ext cx="505055" cy="485629"/>
          </a:xfrm>
          <a:prstGeom prst="rect">
            <a:avLst/>
          </a:prstGeom>
        </p:spPr>
      </p:pic>
      <p:pic>
        <p:nvPicPr>
          <p:cNvPr id="19" name="Picture 18"/>
          <p:cNvPicPr>
            <a:picLocks noChangeAspect="1"/>
          </p:cNvPicPr>
          <p:nvPr/>
        </p:nvPicPr>
        <p:blipFill>
          <a:blip r:embed="rId4"/>
          <a:stretch>
            <a:fillRect/>
          </a:stretch>
        </p:blipFill>
        <p:spPr>
          <a:xfrm>
            <a:off x="6476705" y="2591637"/>
            <a:ext cx="505055" cy="485629"/>
          </a:xfrm>
          <a:prstGeom prst="rect">
            <a:avLst/>
          </a:prstGeom>
        </p:spPr>
      </p:pic>
      <p:pic>
        <p:nvPicPr>
          <p:cNvPr id="20" name="Picture 19"/>
          <p:cNvPicPr>
            <a:picLocks noChangeAspect="1"/>
          </p:cNvPicPr>
          <p:nvPr/>
        </p:nvPicPr>
        <p:blipFill>
          <a:blip r:embed="rId4"/>
          <a:stretch>
            <a:fillRect/>
          </a:stretch>
        </p:blipFill>
        <p:spPr>
          <a:xfrm>
            <a:off x="6476705" y="3209088"/>
            <a:ext cx="505055" cy="485629"/>
          </a:xfrm>
          <a:prstGeom prst="rect">
            <a:avLst/>
          </a:prstGeom>
        </p:spPr>
      </p:pic>
      <p:grpSp>
        <p:nvGrpSpPr>
          <p:cNvPr id="21" name="Group 20"/>
          <p:cNvGrpSpPr/>
          <p:nvPr/>
        </p:nvGrpSpPr>
        <p:grpSpPr>
          <a:xfrm>
            <a:off x="4144129" y="4112588"/>
            <a:ext cx="1236213" cy="2619551"/>
            <a:chOff x="4384644" y="1250329"/>
            <a:chExt cx="1107471" cy="2619922"/>
          </a:xfrm>
          <a:solidFill>
            <a:schemeClr val="accent6"/>
          </a:solidFill>
        </p:grpSpPr>
        <p:sp>
          <p:nvSpPr>
            <p:cNvPr id="22" name="Rectangle 21"/>
            <p:cNvSpPr/>
            <p:nvPr/>
          </p:nvSpPr>
          <p:spPr bwMode="auto">
            <a:xfrm>
              <a:off x="4384644" y="1250329"/>
              <a:ext cx="1107471" cy="2619922"/>
            </a:xfrm>
            <a:prstGeom prst="rect">
              <a:avLst/>
            </a:prstGeom>
            <a:grp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Stateless</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Web</a:t>
              </a:r>
              <a:endParaRPr lang="en-US" dirty="0">
                <a:solidFill>
                  <a:srgbClr val="FFFFFF"/>
                </a:solidFill>
                <a:latin typeface="Segoe UI" panose="020B0502040204020203" pitchFamily="34" charset="0"/>
                <a:cs typeface="Segoe UI" panose="020B0502040204020203" pitchFamily="34" charset="0"/>
              </a:endParaRPr>
            </a:p>
          </p:txBody>
        </p:sp>
        <p:pic>
          <p:nvPicPr>
            <p:cNvPr id="23" name="Picture 22"/>
            <p:cNvPicPr>
              <a:picLocks noChangeAspect="1"/>
            </p:cNvPicPr>
            <p:nvPr/>
          </p:nvPicPr>
          <p:blipFill>
            <a:blip r:embed="rId5"/>
            <a:stretch>
              <a:fillRect/>
            </a:stretch>
          </p:blipFill>
          <p:spPr>
            <a:xfrm>
              <a:off x="4676150" y="1935393"/>
              <a:ext cx="523875" cy="523875"/>
            </a:xfrm>
            <a:prstGeom prst="rect">
              <a:avLst/>
            </a:prstGeom>
            <a:grpFill/>
          </p:spPr>
        </p:pic>
        <p:pic>
          <p:nvPicPr>
            <p:cNvPr id="24" name="Picture 23"/>
            <p:cNvPicPr>
              <a:picLocks noChangeAspect="1"/>
            </p:cNvPicPr>
            <p:nvPr/>
          </p:nvPicPr>
          <p:blipFill>
            <a:blip r:embed="rId5"/>
            <a:stretch>
              <a:fillRect/>
            </a:stretch>
          </p:blipFill>
          <p:spPr>
            <a:xfrm>
              <a:off x="4666776" y="2575478"/>
              <a:ext cx="523875" cy="523875"/>
            </a:xfrm>
            <a:prstGeom prst="rect">
              <a:avLst/>
            </a:prstGeom>
            <a:grpFill/>
          </p:spPr>
        </p:pic>
        <p:pic>
          <p:nvPicPr>
            <p:cNvPr id="25" name="Picture 24"/>
            <p:cNvPicPr>
              <a:picLocks noChangeAspect="1"/>
            </p:cNvPicPr>
            <p:nvPr/>
          </p:nvPicPr>
          <p:blipFill>
            <a:blip r:embed="rId5"/>
            <a:stretch>
              <a:fillRect/>
            </a:stretch>
          </p:blipFill>
          <p:spPr>
            <a:xfrm>
              <a:off x="4666775" y="3186363"/>
              <a:ext cx="523875" cy="523875"/>
            </a:xfrm>
            <a:prstGeom prst="rect">
              <a:avLst/>
            </a:prstGeom>
            <a:grpFill/>
          </p:spPr>
        </p:pic>
      </p:grpSp>
      <p:sp>
        <p:nvSpPr>
          <p:cNvPr id="26" name="Can 25"/>
          <p:cNvSpPr/>
          <p:nvPr/>
        </p:nvSpPr>
        <p:spPr bwMode="auto">
          <a:xfrm>
            <a:off x="8986853" y="2573352"/>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b="1" dirty="0">
              <a:gradFill>
                <a:gsLst>
                  <a:gs pos="0">
                    <a:srgbClr val="FFFFFF"/>
                  </a:gs>
                  <a:gs pos="100000">
                    <a:srgbClr val="FFFFFF"/>
                  </a:gs>
                </a:gsLst>
                <a:lin ang="5400000" scaled="0"/>
              </a:gradFill>
              <a:latin typeface="Segoe UI"/>
            </a:endParaRPr>
          </a:p>
        </p:txBody>
      </p:sp>
      <p:sp>
        <p:nvSpPr>
          <p:cNvPr id="27" name="Can 26"/>
          <p:cNvSpPr/>
          <p:nvPr/>
        </p:nvSpPr>
        <p:spPr bwMode="auto">
          <a:xfrm>
            <a:off x="8986853" y="3152708"/>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b="1" dirty="0">
              <a:gradFill>
                <a:gsLst>
                  <a:gs pos="0">
                    <a:srgbClr val="FFFFFF"/>
                  </a:gs>
                  <a:gs pos="100000">
                    <a:srgbClr val="FFFFFF"/>
                  </a:gs>
                </a:gsLst>
                <a:lin ang="5400000" scaled="0"/>
              </a:gradFill>
              <a:latin typeface="Segoe UI"/>
            </a:endParaRPr>
          </a:p>
        </p:txBody>
      </p:sp>
      <p:sp>
        <p:nvSpPr>
          <p:cNvPr id="28" name="Rectangle 27"/>
          <p:cNvSpPr/>
          <p:nvPr/>
        </p:nvSpPr>
        <p:spPr>
          <a:xfrm>
            <a:off x="7323465" y="1234351"/>
            <a:ext cx="774739" cy="2619551"/>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3500000" scaled="1"/>
            <a:tileRect/>
          </a:gradFill>
          <a:ln w="19050" cap="flat" cmpd="sng" algn="ctr">
            <a:solidFill>
              <a:schemeClr val="tx1"/>
            </a:solidFill>
            <a:prstDash val="solid"/>
            <a:round/>
            <a:headEnd type="none" w="sm" len="sm"/>
            <a:tailEnd type="triangle" w="lg" len="lg"/>
          </a:ln>
          <a:effectLst/>
        </p:spPr>
        <p:txBody>
          <a:bodyPr vert="vert270" wrap="square" lIns="45713" tIns="45713" rIns="45713" bIns="45713" numCol="1" rtlCol="0" anchor="ctr" anchorCtr="1" compatLnSpc="1">
            <a:prstTxWarp prst="textNoShape">
              <a:avLst/>
            </a:prstTxWarp>
            <a:noAutofit/>
          </a:bodyPr>
          <a:lstStyle/>
          <a:p>
            <a:pPr algn="ctr" defTabSz="914225"/>
            <a:r>
              <a:rPr lang="en-US" sz="3600" b="1" dirty="0">
                <a:solidFill>
                  <a:srgbClr val="FFFFFF"/>
                </a:solidFill>
                <a:latin typeface="Segoe UI" panose="020B0502040204020203" pitchFamily="34" charset="0"/>
                <a:cs typeface="Segoe UI" panose="020B0502040204020203" pitchFamily="34" charset="0"/>
              </a:rPr>
              <a:t>Cache</a:t>
            </a:r>
            <a:endParaRPr lang="en-US" sz="3600" dirty="0">
              <a:solidFill>
                <a:srgbClr val="FFFFFF"/>
              </a:solidFill>
              <a:latin typeface="Segoe UI" panose="020B0502040204020203" pitchFamily="34" charset="0"/>
              <a:cs typeface="Segoe UI" panose="020B0502040204020203" pitchFamily="34" charset="0"/>
            </a:endParaRPr>
          </a:p>
        </p:txBody>
      </p:sp>
      <p:grpSp>
        <p:nvGrpSpPr>
          <p:cNvPr id="29" name="Group 28"/>
          <p:cNvGrpSpPr/>
          <p:nvPr/>
        </p:nvGrpSpPr>
        <p:grpSpPr>
          <a:xfrm>
            <a:off x="4144130" y="1234352"/>
            <a:ext cx="1236214" cy="2619549"/>
            <a:chOff x="4384644" y="1250329"/>
            <a:chExt cx="1107471" cy="2619922"/>
          </a:xfrm>
          <a:solidFill>
            <a:schemeClr val="accent6"/>
          </a:solidFill>
        </p:grpSpPr>
        <p:sp>
          <p:nvSpPr>
            <p:cNvPr id="30" name="Rectangle 29"/>
            <p:cNvSpPr/>
            <p:nvPr/>
          </p:nvSpPr>
          <p:spPr bwMode="auto">
            <a:xfrm>
              <a:off x="4384644" y="1250329"/>
              <a:ext cx="1107471" cy="2619922"/>
            </a:xfrm>
            <a:prstGeom prst="rect">
              <a:avLst/>
            </a:prstGeom>
            <a:grp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a:solidFill>
                    <a:srgbClr val="FFFFFF"/>
                  </a:solidFill>
                  <a:latin typeface="Segoe UI" panose="020B0502040204020203" pitchFamily="34" charset="0"/>
                  <a:cs typeface="Segoe UI" panose="020B0502040204020203" pitchFamily="34" charset="0"/>
                </a:rPr>
                <a:t>Stateless</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Web</a:t>
              </a:r>
            </a:p>
          </p:txBody>
        </p:sp>
        <p:pic>
          <p:nvPicPr>
            <p:cNvPr id="31" name="Picture 30"/>
            <p:cNvPicPr>
              <a:picLocks noChangeAspect="1"/>
            </p:cNvPicPr>
            <p:nvPr/>
          </p:nvPicPr>
          <p:blipFill>
            <a:blip r:embed="rId5"/>
            <a:stretch>
              <a:fillRect/>
            </a:stretch>
          </p:blipFill>
          <p:spPr>
            <a:xfrm>
              <a:off x="4676150" y="1935393"/>
              <a:ext cx="523875" cy="523875"/>
            </a:xfrm>
            <a:prstGeom prst="rect">
              <a:avLst/>
            </a:prstGeom>
            <a:grpFill/>
          </p:spPr>
        </p:pic>
        <p:pic>
          <p:nvPicPr>
            <p:cNvPr id="32" name="Picture 31"/>
            <p:cNvPicPr>
              <a:picLocks noChangeAspect="1"/>
            </p:cNvPicPr>
            <p:nvPr/>
          </p:nvPicPr>
          <p:blipFill>
            <a:blip r:embed="rId5"/>
            <a:stretch>
              <a:fillRect/>
            </a:stretch>
          </p:blipFill>
          <p:spPr>
            <a:xfrm>
              <a:off x="4666776" y="2575478"/>
              <a:ext cx="523875" cy="523875"/>
            </a:xfrm>
            <a:prstGeom prst="rect">
              <a:avLst/>
            </a:prstGeom>
            <a:grpFill/>
          </p:spPr>
        </p:pic>
        <p:pic>
          <p:nvPicPr>
            <p:cNvPr id="33" name="Picture 32"/>
            <p:cNvPicPr>
              <a:picLocks noChangeAspect="1"/>
            </p:cNvPicPr>
            <p:nvPr/>
          </p:nvPicPr>
          <p:blipFill>
            <a:blip r:embed="rId5"/>
            <a:stretch>
              <a:fillRect/>
            </a:stretch>
          </p:blipFill>
          <p:spPr>
            <a:xfrm>
              <a:off x="4666775" y="3186363"/>
              <a:ext cx="523875" cy="523875"/>
            </a:xfrm>
            <a:prstGeom prst="rect">
              <a:avLst/>
            </a:prstGeom>
            <a:grpFill/>
          </p:spPr>
        </p:pic>
      </p:grpSp>
      <p:sp>
        <p:nvSpPr>
          <p:cNvPr id="34" name="Rectangle 33"/>
          <p:cNvSpPr/>
          <p:nvPr/>
        </p:nvSpPr>
        <p:spPr bwMode="auto">
          <a:xfrm>
            <a:off x="6164099" y="4112588"/>
            <a:ext cx="1936469" cy="2619551"/>
          </a:xfrm>
          <a:prstGeom prst="rect">
            <a:avLst/>
          </a:prstGeom>
          <a:solidFill>
            <a:schemeClr val="accent6"/>
          </a:soli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defTabSz="914225"/>
            <a:r>
              <a:rPr lang="en-US" b="1" dirty="0" err="1">
                <a:solidFill>
                  <a:srgbClr val="FFFFFF"/>
                </a:solidFill>
                <a:latin typeface="Segoe UI" panose="020B0502040204020203" pitchFamily="34" charset="0"/>
                <a:cs typeface="Segoe UI" panose="020B0502040204020203" pitchFamily="34" charset="0"/>
              </a:rPr>
              <a:t>Stateful</a:t>
            </a:r>
            <a:br>
              <a:rPr lang="en-US" b="1" dirty="0">
                <a:solidFill>
                  <a:srgbClr val="FFFFFF"/>
                </a:solidFill>
                <a:latin typeface="Segoe UI" panose="020B0502040204020203" pitchFamily="34" charset="0"/>
                <a:cs typeface="Segoe UI" panose="020B0502040204020203" pitchFamily="34" charset="0"/>
              </a:rPr>
            </a:br>
            <a:r>
              <a:rPr lang="en-US" b="1" dirty="0">
                <a:solidFill>
                  <a:srgbClr val="FFFFFF"/>
                </a:solidFill>
                <a:latin typeface="Segoe UI" panose="020B0502040204020203" pitchFamily="34" charset="0"/>
                <a:cs typeface="Segoe UI" panose="020B0502040204020203" pitchFamily="34" charset="0"/>
              </a:rPr>
              <a:t>Compute</a:t>
            </a:r>
          </a:p>
        </p:txBody>
      </p:sp>
      <p:pic>
        <p:nvPicPr>
          <p:cNvPr id="35" name="Picture 34"/>
          <p:cNvPicPr>
            <a:picLocks noChangeAspect="1"/>
          </p:cNvPicPr>
          <p:nvPr/>
        </p:nvPicPr>
        <p:blipFill>
          <a:blip r:embed="rId4"/>
          <a:stretch>
            <a:fillRect/>
          </a:stretch>
        </p:blipFill>
        <p:spPr>
          <a:xfrm>
            <a:off x="6475095" y="4799148"/>
            <a:ext cx="505055" cy="485629"/>
          </a:xfrm>
          <a:prstGeom prst="rect">
            <a:avLst/>
          </a:prstGeom>
        </p:spPr>
      </p:pic>
      <p:pic>
        <p:nvPicPr>
          <p:cNvPr id="36" name="Picture 35"/>
          <p:cNvPicPr>
            <a:picLocks noChangeAspect="1"/>
          </p:cNvPicPr>
          <p:nvPr/>
        </p:nvPicPr>
        <p:blipFill>
          <a:blip r:embed="rId4"/>
          <a:stretch>
            <a:fillRect/>
          </a:stretch>
        </p:blipFill>
        <p:spPr>
          <a:xfrm>
            <a:off x="6475095" y="5388478"/>
            <a:ext cx="505055" cy="485629"/>
          </a:xfrm>
          <a:prstGeom prst="rect">
            <a:avLst/>
          </a:prstGeom>
        </p:spPr>
      </p:pic>
      <p:pic>
        <p:nvPicPr>
          <p:cNvPr id="37" name="Picture 36"/>
          <p:cNvPicPr>
            <a:picLocks noChangeAspect="1"/>
          </p:cNvPicPr>
          <p:nvPr/>
        </p:nvPicPr>
        <p:blipFill>
          <a:blip r:embed="rId4"/>
          <a:stretch>
            <a:fillRect/>
          </a:stretch>
        </p:blipFill>
        <p:spPr>
          <a:xfrm>
            <a:off x="6475095" y="5961352"/>
            <a:ext cx="505055" cy="485629"/>
          </a:xfrm>
          <a:prstGeom prst="rect">
            <a:avLst/>
          </a:prstGeom>
        </p:spPr>
      </p:pic>
      <p:sp>
        <p:nvSpPr>
          <p:cNvPr id="38" name="Can 37"/>
          <p:cNvSpPr/>
          <p:nvPr/>
        </p:nvSpPr>
        <p:spPr bwMode="auto">
          <a:xfrm>
            <a:off x="7106366" y="4801105"/>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39" name="Can 38"/>
          <p:cNvSpPr/>
          <p:nvPr/>
        </p:nvSpPr>
        <p:spPr bwMode="auto">
          <a:xfrm>
            <a:off x="7106365" y="5406969"/>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sp>
        <p:nvSpPr>
          <p:cNvPr id="40" name="Can 39"/>
          <p:cNvSpPr/>
          <p:nvPr/>
        </p:nvSpPr>
        <p:spPr bwMode="auto">
          <a:xfrm>
            <a:off x="7106365" y="5992882"/>
            <a:ext cx="786697" cy="536097"/>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latin typeface="Segoe UI"/>
            </a:endParaRPr>
          </a:p>
        </p:txBody>
      </p:sp>
      <p:cxnSp>
        <p:nvCxnSpPr>
          <p:cNvPr id="41" name="Straight Arrow Connector 40"/>
          <p:cNvCxnSpPr>
            <a:stCxn id="30" idx="3"/>
            <a:endCxn id="16" idx="1"/>
          </p:cNvCxnSpPr>
          <p:nvPr/>
        </p:nvCxnSpPr>
        <p:spPr>
          <a:xfrm>
            <a:off x="5380344" y="2544127"/>
            <a:ext cx="785790"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1" idx="3"/>
            <a:endCxn id="22" idx="1"/>
          </p:cNvCxnSpPr>
          <p:nvPr/>
        </p:nvCxnSpPr>
        <p:spPr>
          <a:xfrm>
            <a:off x="3582860" y="5415121"/>
            <a:ext cx="561269" cy="7243"/>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2" idx="3"/>
            <a:endCxn id="34" idx="1"/>
          </p:cNvCxnSpPr>
          <p:nvPr/>
        </p:nvCxnSpPr>
        <p:spPr>
          <a:xfrm>
            <a:off x="5380342" y="5422364"/>
            <a:ext cx="783756" cy="0"/>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275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All code and programming models</a:t>
            </a:r>
          </a:p>
          <a:p>
            <a:pPr lvl="2"/>
            <a:r>
              <a:rPr lang="en-US" dirty="0"/>
              <a:t>Fast deployment</a:t>
            </a:r>
          </a:p>
          <a:p>
            <a:pPr lvl="2"/>
            <a:r>
              <a:rPr lang="en-US" dirty="0"/>
              <a:t>Placement and activation</a:t>
            </a:r>
          </a:p>
          <a:p>
            <a:pPr lvl="2"/>
            <a:r>
              <a:rPr lang="en-US" dirty="0"/>
              <a:t>Reliability</a:t>
            </a:r>
          </a:p>
          <a:p>
            <a:pPr lvl="2"/>
            <a:r>
              <a:rPr lang="en-US" dirty="0"/>
              <a:t>High density</a:t>
            </a:r>
          </a:p>
          <a:p>
            <a:r>
              <a:rPr lang="en-US" dirty="0"/>
              <a:t>Reliable Services programming model</a:t>
            </a:r>
          </a:p>
          <a:p>
            <a:pPr lvl="2"/>
            <a:r>
              <a:rPr lang="en-US" dirty="0"/>
              <a:t>Dynamic resource balancing based on actual resource usage</a:t>
            </a:r>
          </a:p>
          <a:p>
            <a:pPr lvl="2"/>
            <a:r>
              <a:rPr lang="en-US" dirty="0"/>
              <a:t>Integrated application patterns e.g. Actor pattern and </a:t>
            </a:r>
            <a:r>
              <a:rPr lang="en-US" dirty="0" err="1"/>
              <a:t>WebApi</a:t>
            </a:r>
            <a:endParaRPr lang="en-US" dirty="0"/>
          </a:p>
          <a:p>
            <a:pPr lvl="2"/>
            <a:r>
              <a:rPr lang="en-US" dirty="0"/>
              <a:t>Visual Studio development (packaging, deploy, debugging, diagnostics)</a:t>
            </a:r>
          </a:p>
          <a:p>
            <a:r>
              <a:rPr lang="en-US" dirty="0"/>
              <a:t>Reliable Collections programming model</a:t>
            </a:r>
          </a:p>
          <a:p>
            <a:pPr lvl="2"/>
            <a:r>
              <a:rPr lang="en-US" dirty="0"/>
              <a:t>No external storage service</a:t>
            </a:r>
          </a:p>
          <a:p>
            <a:pPr lvl="2"/>
            <a:r>
              <a:rPr lang="en-US" dirty="0"/>
              <a:t>Lower latency compared to external storage</a:t>
            </a:r>
          </a:p>
        </p:txBody>
      </p:sp>
      <p:sp>
        <p:nvSpPr>
          <p:cNvPr id="2" name="Title 1"/>
          <p:cNvSpPr>
            <a:spLocks noGrp="1"/>
          </p:cNvSpPr>
          <p:nvPr>
            <p:ph type="title"/>
          </p:nvPr>
        </p:nvSpPr>
        <p:spPr/>
        <p:txBody>
          <a:bodyPr/>
          <a:lstStyle/>
          <a:p>
            <a:r>
              <a:rPr lang="en-US"/>
              <a:t>Service Fabric Platform Capabilities</a:t>
            </a:r>
            <a:endParaRPr lang="en-US" dirty="0"/>
          </a:p>
        </p:txBody>
      </p:sp>
      <p:sp>
        <p:nvSpPr>
          <p:cNvPr id="6" name="Text Placeholder 3"/>
          <p:cNvSpPr txBox="1">
            <a:spLocks/>
          </p:cNvSpPr>
          <p:nvPr/>
        </p:nvSpPr>
        <p:spPr>
          <a:xfrm>
            <a:off x="4643119" y="1751695"/>
            <a:ext cx="5453381" cy="132959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2"/>
            <a:r>
              <a:rPr lang="en-US" dirty="0"/>
              <a:t>Health reporting</a:t>
            </a:r>
          </a:p>
          <a:p>
            <a:pPr lvl="2"/>
            <a:r>
              <a:rPr lang="en-US" dirty="0"/>
              <a:t>Coordinated upgrades</a:t>
            </a:r>
          </a:p>
          <a:p>
            <a:pPr lvl="2"/>
            <a:r>
              <a:rPr lang="en-US" dirty="0"/>
              <a:t>Service endpoint discovery</a:t>
            </a:r>
          </a:p>
        </p:txBody>
      </p:sp>
    </p:spTree>
    <p:extLst>
      <p:ext uri="{BB962C8B-B14F-4D97-AF65-F5344CB8AC3E}">
        <p14:creationId xmlns:p14="http://schemas.microsoft.com/office/powerpoint/2010/main" val="2826851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54392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0206" y="3083702"/>
            <a:ext cx="3223862" cy="690597"/>
          </a:xfrm>
          <a:prstGeom prst="rect">
            <a:avLst/>
          </a:prstGeom>
        </p:spPr>
      </p:pic>
      <p:sp>
        <p:nvSpPr>
          <p:cNvPr id="5" name="Text Box 3"/>
          <p:cNvSpPr txBox="1">
            <a:spLocks noChangeArrowheads="1"/>
          </p:cNvSpPr>
          <p:nvPr/>
        </p:nvSpPr>
        <p:spPr bwMode="blackWhite">
          <a:xfrm>
            <a:off x="267684" y="5365658"/>
            <a:ext cx="10758655" cy="606470"/>
          </a:xfrm>
          <a:prstGeom prst="rect">
            <a:avLst/>
          </a:prstGeom>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Microsoft, Windows, and other product names are or may be registered trademarks and/or trademarks in the U.S. and/or other countries.</a:t>
            </a:r>
          </a:p>
          <a:p>
            <a:pPr defTabSz="913924" eaLnBrk="0" hangingPunct="0"/>
            <a:r>
              <a:rPr lang="en-US" sz="686"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33430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You need to dynamically scale services to manage tension between processing requests quickly &amp; cost</a:t>
            </a:r>
          </a:p>
          <a:p>
            <a:r>
              <a:rPr lang="en-US"/>
              <a:t>Clients dynamically discover services to communicate</a:t>
            </a:r>
          </a:p>
          <a:p>
            <a:pPr lvl="1"/>
            <a:r>
              <a:rPr lang="en-US"/>
              <a:t>Use load balancer</a:t>
            </a:r>
          </a:p>
          <a:p>
            <a:pPr lvl="1"/>
            <a:r>
              <a:rPr lang="en-US"/>
              <a:t>Use a registry</a:t>
            </a:r>
          </a:p>
          <a:p>
            <a:r>
              <a:rPr lang="en-US"/>
              <a:t>Data must be partitioned for size/speed</a:t>
            </a:r>
          </a:p>
          <a:p>
            <a:r>
              <a:rPr lang="en-US"/>
              <a:t>Diagnostic info must for all instances are buffered and archived in a central, external store</a:t>
            </a:r>
            <a:endParaRPr lang="en-US" dirty="0"/>
          </a:p>
        </p:txBody>
      </p:sp>
      <p:sp>
        <p:nvSpPr>
          <p:cNvPr id="3" name="Title 2"/>
          <p:cNvSpPr>
            <a:spLocks noGrp="1"/>
          </p:cNvSpPr>
          <p:nvPr>
            <p:ph type="title"/>
          </p:nvPr>
        </p:nvSpPr>
        <p:spPr/>
        <p:txBody>
          <a:bodyPr/>
          <a:lstStyle/>
          <a:p>
            <a:r>
              <a:rPr lang="en-US"/>
              <a:t>Scalable service considerations</a:t>
            </a:r>
            <a:endParaRPr lang="en-US" dirty="0"/>
          </a:p>
        </p:txBody>
      </p:sp>
    </p:spTree>
    <p:extLst>
      <p:ext uri="{BB962C8B-B14F-4D97-AF65-F5344CB8AC3E}">
        <p14:creationId xmlns:p14="http://schemas.microsoft.com/office/powerpoint/2010/main" val="2350395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294797" y="1368597"/>
            <a:ext cx="9695083" cy="4027680"/>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endParaRPr lang="en-US" sz="2400" dirty="0">
              <a:latin typeface="Segoe UI" panose="020B0502040204020203" pitchFamily="34" charset="0"/>
              <a:cs typeface="Segoe UI" panose="020B0502040204020203" pitchFamily="34" charset="0"/>
            </a:endParaRPr>
          </a:p>
        </p:txBody>
      </p:sp>
      <p:sp>
        <p:nvSpPr>
          <p:cNvPr id="25" name="Rectangle 24"/>
          <p:cNvSpPr/>
          <p:nvPr/>
        </p:nvSpPr>
        <p:spPr bwMode="auto">
          <a:xfrm>
            <a:off x="2633154" y="1824421"/>
            <a:ext cx="1047719" cy="657265"/>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0" compatLnSpc="1">
            <a:prstTxWarp prst="textNoShape">
              <a:avLst/>
            </a:prstTxWarp>
            <a:spAutoFit/>
          </a:bodyPr>
          <a:lstStyle/>
          <a:p>
            <a:pPr algn="ctr"/>
            <a:r>
              <a:rPr lang="en-US" b="1" dirty="0">
                <a:latin typeface="Segoe UI" panose="020B0502040204020203" pitchFamily="34" charset="0"/>
                <a:cs typeface="Segoe UI" panose="020B0502040204020203" pitchFamily="34" charset="0"/>
              </a:rPr>
              <a:t>Load Balancer</a:t>
            </a:r>
          </a:p>
        </p:txBody>
      </p:sp>
      <p:sp>
        <p:nvSpPr>
          <p:cNvPr id="42" name="Rectangle 41"/>
          <p:cNvSpPr/>
          <p:nvPr/>
        </p:nvSpPr>
        <p:spPr bwMode="auto">
          <a:xfrm>
            <a:off x="4016582" y="1823927"/>
            <a:ext cx="1971783" cy="657265"/>
          </a:xfrm>
          <a:prstGeom prst="rect">
            <a:avLst/>
          </a:prstGeom>
          <a:gradFill flip="none" rotWithShape="1">
            <a:gsLst>
              <a:gs pos="0">
                <a:schemeClr val="accent3">
                  <a:lumMod val="40000"/>
                  <a:lumOff val="60000"/>
                </a:schemeClr>
              </a:gs>
              <a:gs pos="19000">
                <a:schemeClr val="accent3">
                  <a:lumMod val="95000"/>
                  <a:lumOff val="5000"/>
                </a:schemeClr>
              </a:gs>
              <a:gs pos="100000">
                <a:schemeClr val="accent3">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a:r>
              <a:rPr lang="en-US" b="1" dirty="0">
                <a:latin typeface="Segoe UI" panose="020B0502040204020203" pitchFamily="34" charset="0"/>
                <a:cs typeface="Segoe UI" panose="020B0502040204020203" pitchFamily="34" charset="0"/>
              </a:rPr>
              <a:t>Web Site Svc</a:t>
            </a:r>
            <a:br>
              <a:rPr lang="en-US" b="1"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(1+ instances)</a:t>
            </a:r>
          </a:p>
        </p:txBody>
      </p:sp>
      <p:sp>
        <p:nvSpPr>
          <p:cNvPr id="65" name="Rectangle 64"/>
          <p:cNvSpPr/>
          <p:nvPr/>
        </p:nvSpPr>
        <p:spPr>
          <a:xfrm>
            <a:off x="7036204" y="1823927"/>
            <a:ext cx="1963982" cy="65726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a:r>
              <a:rPr lang="en-US" b="1" dirty="0">
                <a:latin typeface="Segoe UI" panose="020B0502040204020203" pitchFamily="34" charset="0"/>
                <a:cs typeface="Segoe UI" panose="020B0502040204020203" pitchFamily="34" charset="0"/>
              </a:rPr>
              <a:t>Internal Svc #1</a:t>
            </a:r>
            <a:br>
              <a:rPr lang="en-US" b="1"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(1+ instances)</a:t>
            </a:r>
          </a:p>
        </p:txBody>
      </p:sp>
      <p:sp>
        <p:nvSpPr>
          <p:cNvPr id="34" name="Title 33"/>
          <p:cNvSpPr>
            <a:spLocks noGrp="1"/>
          </p:cNvSpPr>
          <p:nvPr>
            <p:ph type="title"/>
          </p:nvPr>
        </p:nvSpPr>
        <p:spPr/>
        <p:txBody>
          <a:bodyPr/>
          <a:lstStyle/>
          <a:p>
            <a:r>
              <a:rPr lang="en-US" dirty="0"/>
              <a:t>Canonical Service Architecture</a:t>
            </a:r>
          </a:p>
        </p:txBody>
      </p:sp>
      <p:pic>
        <p:nvPicPr>
          <p:cNvPr id="127" name="Picture 2" descr="C:\Users\Jeffrey\AppData\Local\Microsoft\Windows\Temporary Internet Files\Content.IE5\Z5GQZJYD\MC900432569[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49" y="1266033"/>
            <a:ext cx="1774039" cy="1774039"/>
          </a:xfrm>
          <a:prstGeom prst="rect">
            <a:avLst/>
          </a:prstGeom>
          <a:noFill/>
          <a:extLst>
            <a:ext uri="{909E8E84-426E-40DD-AFC4-6F175D3DCCD1}">
              <a14:hiddenFill xmlns:a14="http://schemas.microsoft.com/office/drawing/2010/main">
                <a:solidFill>
                  <a:srgbClr val="FFFFFF"/>
                </a:solidFill>
              </a14:hiddenFill>
            </a:ext>
          </a:extLst>
        </p:spPr>
      </p:pic>
      <p:cxnSp>
        <p:nvCxnSpPr>
          <p:cNvPr id="128" name="Straight Arrow Connector 127"/>
          <p:cNvCxnSpPr>
            <a:stCxn id="127" idx="3"/>
            <a:endCxn id="25" idx="1"/>
          </p:cNvCxnSpPr>
          <p:nvPr/>
        </p:nvCxnSpPr>
        <p:spPr>
          <a:xfrm>
            <a:off x="1959088" y="2153053"/>
            <a:ext cx="674067" cy="1"/>
          </a:xfrm>
          <a:prstGeom prst="straightConnector1">
            <a:avLst/>
          </a:prstGeom>
          <a:ln w="5715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25" idx="3"/>
            <a:endCxn id="42" idx="1"/>
          </p:cNvCxnSpPr>
          <p:nvPr/>
        </p:nvCxnSpPr>
        <p:spPr>
          <a:xfrm flipV="1">
            <a:off x="3680873" y="2152559"/>
            <a:ext cx="335708" cy="494"/>
          </a:xfrm>
          <a:prstGeom prst="straightConnector1">
            <a:avLst/>
          </a:prstGeom>
          <a:ln w="57150">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026333" y="2633535"/>
            <a:ext cx="1971783" cy="657265"/>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a:r>
              <a:rPr lang="en-US" b="1" dirty="0">
                <a:latin typeface="Segoe UI" panose="020B0502040204020203" pitchFamily="34" charset="0"/>
                <a:cs typeface="Segoe UI" panose="020B0502040204020203" pitchFamily="34" charset="0"/>
              </a:rPr>
              <a:t>Internal Svc #2</a:t>
            </a:r>
            <a:br>
              <a:rPr lang="en-US" b="1"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(1+ instances)</a:t>
            </a:r>
          </a:p>
        </p:txBody>
      </p:sp>
      <p:sp>
        <p:nvSpPr>
          <p:cNvPr id="15" name="Can 14"/>
          <p:cNvSpPr/>
          <p:nvPr/>
        </p:nvSpPr>
        <p:spPr bwMode="auto">
          <a:xfrm>
            <a:off x="9603462" y="2106591"/>
            <a:ext cx="1945790" cy="869542"/>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b="1" dirty="0">
                <a:gradFill>
                  <a:gsLst>
                    <a:gs pos="0">
                      <a:srgbClr val="FFFFFF"/>
                    </a:gs>
                    <a:gs pos="100000">
                      <a:srgbClr val="FFFFFF"/>
                    </a:gs>
                  </a:gsLst>
                  <a:lin ang="5400000" scaled="0"/>
                </a:gradFill>
              </a:rPr>
              <a:t>Data Partition #1</a:t>
            </a:r>
          </a:p>
        </p:txBody>
      </p:sp>
      <p:sp>
        <p:nvSpPr>
          <p:cNvPr id="49" name="Can 48"/>
          <p:cNvSpPr/>
          <p:nvPr/>
        </p:nvSpPr>
        <p:spPr bwMode="auto">
          <a:xfrm>
            <a:off x="9603462" y="3165880"/>
            <a:ext cx="1945790" cy="807814"/>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b="1" dirty="0">
                <a:gradFill>
                  <a:gsLst>
                    <a:gs pos="0">
                      <a:srgbClr val="FFFFFF"/>
                    </a:gs>
                    <a:gs pos="100000">
                      <a:srgbClr val="FFFFFF"/>
                    </a:gs>
                  </a:gsLst>
                  <a:lin ang="5400000" scaled="0"/>
                </a:gradFill>
              </a:rPr>
              <a:t>Data Partition #2</a:t>
            </a:r>
          </a:p>
        </p:txBody>
      </p:sp>
      <p:sp>
        <p:nvSpPr>
          <p:cNvPr id="51" name="Can 50"/>
          <p:cNvSpPr/>
          <p:nvPr/>
        </p:nvSpPr>
        <p:spPr bwMode="auto">
          <a:xfrm>
            <a:off x="9607267" y="4005501"/>
            <a:ext cx="1945790" cy="796195"/>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b="1" dirty="0">
                <a:gradFill>
                  <a:gsLst>
                    <a:gs pos="0">
                      <a:srgbClr val="FFFFFF"/>
                    </a:gs>
                    <a:gs pos="100000">
                      <a:srgbClr val="FFFFFF"/>
                    </a:gs>
                  </a:gsLst>
                  <a:lin ang="5400000" scaled="0"/>
                </a:gradFill>
              </a:rPr>
              <a:t>Data Partition #3</a:t>
            </a:r>
          </a:p>
        </p:txBody>
      </p:sp>
      <p:sp>
        <p:nvSpPr>
          <p:cNvPr id="54" name="Can 53"/>
          <p:cNvSpPr/>
          <p:nvPr/>
        </p:nvSpPr>
        <p:spPr bwMode="auto">
          <a:xfrm>
            <a:off x="9603462" y="5670062"/>
            <a:ext cx="1945790" cy="877810"/>
          </a:xfrm>
          <a:prstGeom prst="can">
            <a:avLst/>
          </a:prstGeom>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r>
              <a:rPr lang="en-US" sz="2000" b="1" dirty="0">
                <a:gradFill>
                  <a:gsLst>
                    <a:gs pos="0">
                      <a:srgbClr val="FFFFFF"/>
                    </a:gs>
                    <a:gs pos="100000">
                      <a:srgbClr val="FFFFFF"/>
                    </a:gs>
                  </a:gsLst>
                  <a:lin ang="5400000" scaled="0"/>
                </a:gradFill>
              </a:rPr>
              <a:t>Diagnostic</a:t>
            </a:r>
            <a:br>
              <a:rPr lang="en-US" sz="2000" b="1" dirty="0">
                <a:gradFill>
                  <a:gsLst>
                    <a:gs pos="0">
                      <a:srgbClr val="FFFFFF"/>
                    </a:gs>
                    <a:gs pos="100000">
                      <a:srgbClr val="FFFFFF"/>
                    </a:gs>
                  </a:gsLst>
                  <a:lin ang="5400000" scaled="0"/>
                </a:gradFill>
              </a:rPr>
            </a:br>
            <a:r>
              <a:rPr lang="en-US" sz="2000" b="1" dirty="0">
                <a:gradFill>
                  <a:gsLst>
                    <a:gs pos="0">
                      <a:srgbClr val="FFFFFF"/>
                    </a:gs>
                    <a:gs pos="100000">
                      <a:srgbClr val="FFFFFF"/>
                    </a:gs>
                  </a:gsLst>
                  <a:lin ang="5400000" scaled="0"/>
                </a:gradFill>
              </a:rPr>
              <a:t>Logs</a:t>
            </a:r>
          </a:p>
        </p:txBody>
      </p:sp>
      <p:sp>
        <p:nvSpPr>
          <p:cNvPr id="36" name="Rectangle 35"/>
          <p:cNvSpPr/>
          <p:nvPr/>
        </p:nvSpPr>
        <p:spPr>
          <a:xfrm>
            <a:off x="7026333" y="3660440"/>
            <a:ext cx="1971783" cy="1636112"/>
          </a:xfrm>
          <a:prstGeom prst="rect">
            <a:avLst/>
          </a:prstGeom>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t" anchorCtr="1" compatLnSpc="1">
            <a:prstTxWarp prst="textNoShape">
              <a:avLst/>
            </a:prstTxWarp>
            <a:noAutofit/>
          </a:bodyPr>
          <a:lstStyle/>
          <a:p>
            <a:pPr algn="ctr"/>
            <a:r>
              <a:rPr lang="en-US" b="1" dirty="0">
                <a:latin typeface="Segoe UI" panose="020B0502040204020203" pitchFamily="34" charset="0"/>
                <a:cs typeface="Segoe UI" panose="020B0502040204020203" pitchFamily="34" charset="0"/>
              </a:rPr>
              <a:t>Service Registry</a:t>
            </a:r>
          </a:p>
        </p:txBody>
      </p:sp>
      <p:sp>
        <p:nvSpPr>
          <p:cNvPr id="55" name="Rectangle 54"/>
          <p:cNvSpPr/>
          <p:nvPr/>
        </p:nvSpPr>
        <p:spPr>
          <a:xfrm>
            <a:off x="7117701" y="4045022"/>
            <a:ext cx="1807688" cy="53173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a:tabLst>
                <a:tab pos="1142781" algn="l"/>
              </a:tabLst>
            </a:pPr>
            <a:r>
              <a:rPr lang="en-US" sz="1400" b="1" dirty="0">
                <a:latin typeface="Segoe UI" panose="020B0502040204020203" pitchFamily="34" charset="0"/>
                <a:cs typeface="Segoe UI" panose="020B0502040204020203" pitchFamily="34" charset="0"/>
              </a:rPr>
              <a:t>IS #1-1 </a:t>
            </a:r>
            <a:r>
              <a:rPr lang="en-US" sz="1400" b="1" dirty="0">
                <a:latin typeface="Segoe UI" panose="020B0502040204020203" pitchFamily="34" charset="0"/>
                <a:cs typeface="Segoe UI" panose="020B0502040204020203" pitchFamily="34" charset="0"/>
                <a:sym typeface="Wingdings" panose="05000000000000000000" pitchFamily="2" charset="2"/>
              </a:rPr>
              <a:t> </a:t>
            </a:r>
            <a:r>
              <a:rPr lang="en-US" sz="1400" b="1" dirty="0">
                <a:latin typeface="Segoe UI" panose="020B0502040204020203" pitchFamily="34" charset="0"/>
                <a:cs typeface="Segoe UI" panose="020B0502040204020203" pitchFamily="34" charset="0"/>
              </a:rPr>
              <a:t>http://...</a:t>
            </a:r>
            <a:br>
              <a:rPr lang="en-US" sz="1400" b="1" dirty="0">
                <a:latin typeface="Segoe UI" panose="020B0502040204020203" pitchFamily="34" charset="0"/>
                <a:cs typeface="Segoe UI" panose="020B0502040204020203" pitchFamily="34" charset="0"/>
              </a:rPr>
            </a:br>
            <a:r>
              <a:rPr lang="en-US" sz="1400" b="1" dirty="0">
                <a:latin typeface="Segoe UI" panose="020B0502040204020203" pitchFamily="34" charset="0"/>
                <a:cs typeface="Segoe UI" panose="020B0502040204020203" pitchFamily="34" charset="0"/>
              </a:rPr>
              <a:t>IS #1-? </a:t>
            </a:r>
            <a:r>
              <a:rPr lang="en-US" sz="1400" b="1" dirty="0">
                <a:latin typeface="Segoe UI" panose="020B0502040204020203" pitchFamily="34" charset="0"/>
                <a:cs typeface="Segoe UI" panose="020B0502040204020203" pitchFamily="34" charset="0"/>
                <a:sym typeface="Wingdings" panose="05000000000000000000" pitchFamily="2" charset="2"/>
              </a:rPr>
              <a:t> http://...</a:t>
            </a:r>
            <a:endParaRPr lang="en-US" sz="1400" b="1" dirty="0">
              <a:latin typeface="Segoe UI" panose="020B0502040204020203" pitchFamily="34" charset="0"/>
              <a:cs typeface="Segoe UI" panose="020B0502040204020203" pitchFamily="34" charset="0"/>
            </a:endParaRPr>
          </a:p>
        </p:txBody>
      </p:sp>
      <p:sp>
        <p:nvSpPr>
          <p:cNvPr id="59" name="Rectangle 58"/>
          <p:cNvSpPr/>
          <p:nvPr/>
        </p:nvSpPr>
        <p:spPr>
          <a:xfrm>
            <a:off x="7112874" y="4657400"/>
            <a:ext cx="1807688" cy="531737"/>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w="19050" cap="flat" cmpd="sng" algn="ctr">
            <a:solidFill>
              <a:schemeClr val="tx1"/>
            </a:solidFill>
            <a:prstDash val="solid"/>
            <a:round/>
            <a:headEnd type="none" w="sm" len="sm"/>
            <a:tailEnd type="triangle" w="lg" len="lg"/>
          </a:ln>
          <a:effectLst/>
        </p:spPr>
        <p:txBody>
          <a:bodyPr vert="horz" wrap="square" lIns="45713" tIns="45713" rIns="45713" bIns="45713" numCol="1" rtlCol="0" anchor="ctr" anchorCtr="1" compatLnSpc="1">
            <a:prstTxWarp prst="textNoShape">
              <a:avLst/>
            </a:prstTxWarp>
            <a:spAutoFit/>
          </a:bodyPr>
          <a:lstStyle/>
          <a:p>
            <a:pPr algn="ctr">
              <a:tabLst>
                <a:tab pos="1142781" algn="l"/>
              </a:tabLst>
            </a:pPr>
            <a:r>
              <a:rPr lang="en-US" sz="1400" b="1" dirty="0">
                <a:latin typeface="Segoe UI" panose="020B0502040204020203" pitchFamily="34" charset="0"/>
                <a:cs typeface="Segoe UI" panose="020B0502040204020203" pitchFamily="34" charset="0"/>
              </a:rPr>
              <a:t>IS #2-1 </a:t>
            </a:r>
            <a:r>
              <a:rPr lang="en-US" sz="1400" b="1" dirty="0">
                <a:latin typeface="Segoe UI" panose="020B0502040204020203" pitchFamily="34" charset="0"/>
                <a:cs typeface="Segoe UI" panose="020B0502040204020203" pitchFamily="34" charset="0"/>
                <a:sym typeface="Wingdings" panose="05000000000000000000" pitchFamily="2" charset="2"/>
              </a:rPr>
              <a:t> </a:t>
            </a:r>
            <a:r>
              <a:rPr lang="en-US" sz="1400" b="1" dirty="0">
                <a:latin typeface="Segoe UI" panose="020B0502040204020203" pitchFamily="34" charset="0"/>
                <a:cs typeface="Segoe UI" panose="020B0502040204020203" pitchFamily="34" charset="0"/>
              </a:rPr>
              <a:t>http://...</a:t>
            </a:r>
            <a:br>
              <a:rPr lang="en-US" sz="1400" b="1" dirty="0">
                <a:latin typeface="Segoe UI" panose="020B0502040204020203" pitchFamily="34" charset="0"/>
                <a:cs typeface="Segoe UI" panose="020B0502040204020203" pitchFamily="34" charset="0"/>
              </a:rPr>
            </a:br>
            <a:r>
              <a:rPr lang="en-US" sz="1400" b="1" dirty="0">
                <a:latin typeface="Segoe UI" panose="020B0502040204020203" pitchFamily="34" charset="0"/>
                <a:cs typeface="Segoe UI" panose="020B0502040204020203" pitchFamily="34" charset="0"/>
              </a:rPr>
              <a:t>IS #2-? </a:t>
            </a:r>
            <a:r>
              <a:rPr lang="en-US" sz="1400" b="1" dirty="0">
                <a:latin typeface="Segoe UI" panose="020B0502040204020203" pitchFamily="34" charset="0"/>
                <a:cs typeface="Segoe UI" panose="020B0502040204020203" pitchFamily="34" charset="0"/>
                <a:sym typeface="Wingdings" panose="05000000000000000000" pitchFamily="2" charset="2"/>
              </a:rPr>
              <a:t> http://...</a:t>
            </a:r>
            <a:endParaRPr lang="en-US" sz="1400" b="1" dirty="0">
              <a:latin typeface="Segoe UI" panose="020B0502040204020203" pitchFamily="34" charset="0"/>
              <a:cs typeface="Segoe UI" panose="020B0502040204020203" pitchFamily="34" charset="0"/>
            </a:endParaRPr>
          </a:p>
        </p:txBody>
      </p:sp>
      <p:cxnSp>
        <p:nvCxnSpPr>
          <p:cNvPr id="63" name="Straight Arrow Connector 62"/>
          <p:cNvCxnSpPr>
            <a:stCxn id="42" idx="3"/>
            <a:endCxn id="65" idx="1"/>
          </p:cNvCxnSpPr>
          <p:nvPr/>
        </p:nvCxnSpPr>
        <p:spPr>
          <a:xfrm>
            <a:off x="5988365" y="2152559"/>
            <a:ext cx="1047840" cy="0"/>
          </a:xfrm>
          <a:prstGeom prst="straightConnector1">
            <a:avLst/>
          </a:prstGeom>
          <a:ln w="57150" cap="rnd">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2" idx="3"/>
            <a:endCxn id="55" idx="1"/>
          </p:cNvCxnSpPr>
          <p:nvPr/>
        </p:nvCxnSpPr>
        <p:spPr>
          <a:xfrm>
            <a:off x="5988365" y="2152559"/>
            <a:ext cx="1129336" cy="2158331"/>
          </a:xfrm>
          <a:prstGeom prst="straightConnector1">
            <a:avLst/>
          </a:prstGeom>
          <a:ln w="57150" cap="rnd">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65" idx="3"/>
            <a:endCxn id="49" idx="2"/>
          </p:cNvCxnSpPr>
          <p:nvPr/>
        </p:nvCxnSpPr>
        <p:spPr>
          <a:xfrm>
            <a:off x="9000186" y="2152559"/>
            <a:ext cx="603275" cy="1417228"/>
          </a:xfrm>
          <a:prstGeom prst="straightConnector1">
            <a:avLst/>
          </a:prstGeom>
          <a:ln w="57150" cap="rnd">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2" idx="3"/>
            <a:endCxn id="54" idx="0"/>
          </p:cNvCxnSpPr>
          <p:nvPr/>
        </p:nvCxnSpPr>
        <p:spPr>
          <a:xfrm>
            <a:off x="5988365" y="2152560"/>
            <a:ext cx="4587992" cy="3736955"/>
          </a:xfrm>
          <a:prstGeom prst="straightConnector1">
            <a:avLst/>
          </a:prstGeom>
          <a:ln w="57150" cap="rnd">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42" idx="3"/>
            <a:endCxn id="15" idx="0"/>
          </p:cNvCxnSpPr>
          <p:nvPr/>
        </p:nvCxnSpPr>
        <p:spPr>
          <a:xfrm>
            <a:off x="5988365" y="2152560"/>
            <a:ext cx="4587992" cy="171418"/>
          </a:xfrm>
          <a:prstGeom prst="bentConnector4">
            <a:avLst>
              <a:gd name="adj1" fmla="val 8893"/>
              <a:gd name="adj2" fmla="val -322452"/>
            </a:avLst>
          </a:prstGeom>
          <a:ln w="57150" cap="rnd">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54" idx="0"/>
          </p:cNvCxnSpPr>
          <p:nvPr/>
        </p:nvCxnSpPr>
        <p:spPr>
          <a:xfrm>
            <a:off x="8998116" y="1916649"/>
            <a:ext cx="1578241" cy="3972866"/>
          </a:xfrm>
          <a:prstGeom prst="straightConnector1">
            <a:avLst/>
          </a:prstGeom>
          <a:ln w="57150" cap="rnd">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47" idx="3"/>
            <a:endCxn id="54" idx="0"/>
          </p:cNvCxnSpPr>
          <p:nvPr/>
        </p:nvCxnSpPr>
        <p:spPr>
          <a:xfrm>
            <a:off x="8998116" y="2962168"/>
            <a:ext cx="1578241" cy="2927347"/>
          </a:xfrm>
          <a:prstGeom prst="straightConnector1">
            <a:avLst/>
          </a:prstGeom>
          <a:ln w="57150" cap="rnd">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394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fade">
                                      <p:cBhvr>
                                        <p:cTn id="26" dur="500"/>
                                        <p:tgtEl>
                                          <p:spTgt spid="47"/>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500"/>
                                        <p:tgtEl>
                                          <p:spTgt spid="5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8"/>
                                        </p:tgtEl>
                                        <p:attrNameLst>
                                          <p:attrName>style.visibility</p:attrName>
                                        </p:attrNameLst>
                                      </p:cBhvr>
                                      <p:to>
                                        <p:strVal val="visible"/>
                                      </p:to>
                                    </p:set>
                                    <p:animEffect transition="in" filter="wipe(left)">
                                      <p:cBhvr>
                                        <p:cTn id="40" dur="500"/>
                                        <p:tgtEl>
                                          <p:spTgt spid="128"/>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35"/>
                                        </p:tgtEl>
                                        <p:attrNameLst>
                                          <p:attrName>style.visibility</p:attrName>
                                        </p:attrNameLst>
                                      </p:cBhvr>
                                      <p:to>
                                        <p:strVal val="visible"/>
                                      </p:to>
                                    </p:set>
                                    <p:animEffect transition="in" filter="wipe(left)">
                                      <p:cBhvr>
                                        <p:cTn id="44" dur="500"/>
                                        <p:tgtEl>
                                          <p:spTgt spid="135"/>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wipe(left)">
                                      <p:cBhvr>
                                        <p:cTn id="48" dur="500"/>
                                        <p:tgtEl>
                                          <p:spTgt spid="6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2" fill="hold" nodeType="clickEffect">
                                  <p:stCondLst>
                                    <p:cond delay="0"/>
                                  </p:stCondLst>
                                  <p:childTnLst>
                                    <p:animEffect transition="out" filter="wipe(right)">
                                      <p:cBhvr>
                                        <p:cTn id="52" dur="500"/>
                                        <p:tgtEl>
                                          <p:spTgt spid="66"/>
                                        </p:tgtEl>
                                      </p:cBhvr>
                                    </p:animEffect>
                                    <p:set>
                                      <p:cBhvr>
                                        <p:cTn id="53" dur="1" fill="hold">
                                          <p:stCondLst>
                                            <p:cond delay="499"/>
                                          </p:stCondLst>
                                        </p:cTn>
                                        <p:tgtEl>
                                          <p:spTgt spid="66"/>
                                        </p:tgtEl>
                                        <p:attrNameLst>
                                          <p:attrName>style.visibility</p:attrName>
                                        </p:attrNameLst>
                                      </p:cBhvr>
                                      <p:to>
                                        <p:strVal val="hidden"/>
                                      </p:to>
                                    </p:se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left)">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2" fill="hold" nodeType="clickEffect">
                                  <p:stCondLst>
                                    <p:cond delay="0"/>
                                  </p:stCondLst>
                                  <p:childTnLst>
                                    <p:animEffect transition="out" filter="wipe(right)">
                                      <p:cBhvr>
                                        <p:cTn id="61" dur="500"/>
                                        <p:tgtEl>
                                          <p:spTgt spid="63"/>
                                        </p:tgtEl>
                                      </p:cBhvr>
                                    </p:animEffect>
                                    <p:set>
                                      <p:cBhvr>
                                        <p:cTn id="62" dur="1" fill="hold">
                                          <p:stCondLst>
                                            <p:cond delay="499"/>
                                          </p:stCondLst>
                                        </p:cTn>
                                        <p:tgtEl>
                                          <p:spTgt spid="6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fade">
                                      <p:cBhvr>
                                        <p:cTn id="75" dur="500"/>
                                        <p:tgtEl>
                                          <p:spTgt spid="51"/>
                                        </p:tgtEl>
                                      </p:cBhvr>
                                    </p:animEffect>
                                  </p:childTnLst>
                                </p:cTn>
                              </p:par>
                            </p:childTnLst>
                          </p:cTn>
                        </p:par>
                        <p:par>
                          <p:cTn id="76" fill="hold">
                            <p:stCondLst>
                              <p:cond delay="1500"/>
                            </p:stCondLst>
                            <p:childTnLst>
                              <p:par>
                                <p:cTn id="77" presetID="22" presetClass="entr" presetSubtype="8" fill="hold"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wipe(left)">
                                      <p:cBhvr>
                                        <p:cTn id="79" dur="500"/>
                                        <p:tgtEl>
                                          <p:spTgt spid="2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2" fill="hold" nodeType="clickEffect">
                                  <p:stCondLst>
                                    <p:cond delay="0"/>
                                  </p:stCondLst>
                                  <p:childTnLst>
                                    <p:animEffect transition="out" filter="wipe(right)">
                                      <p:cBhvr>
                                        <p:cTn id="83" dur="500"/>
                                        <p:tgtEl>
                                          <p:spTgt spid="23"/>
                                        </p:tgtEl>
                                      </p:cBhvr>
                                    </p:animEffect>
                                    <p:set>
                                      <p:cBhvr>
                                        <p:cTn id="84" dur="1" fill="hold">
                                          <p:stCondLst>
                                            <p:cond delay="499"/>
                                          </p:stCondLst>
                                        </p:cTn>
                                        <p:tgtEl>
                                          <p:spTgt spid="23"/>
                                        </p:tgtEl>
                                        <p:attrNameLst>
                                          <p:attrName>style.visibility</p:attrName>
                                        </p:attrNameLst>
                                      </p:cBhvr>
                                      <p:to>
                                        <p:strVal val="hidden"/>
                                      </p:to>
                                    </p:set>
                                  </p:childTnLst>
                                </p:cTn>
                              </p:par>
                            </p:childTnLst>
                          </p:cTn>
                        </p:par>
                        <p:par>
                          <p:cTn id="85" fill="hold">
                            <p:stCondLst>
                              <p:cond delay="500"/>
                            </p:stCondLst>
                            <p:childTnLst>
                              <p:par>
                                <p:cTn id="86" presetID="22" presetClass="entr" presetSubtype="8" fill="hold"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left)">
                                      <p:cBhvr>
                                        <p:cTn id="88" dur="500"/>
                                        <p:tgtEl>
                                          <p:spTgt spid="68"/>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2" fill="hold" nodeType="clickEffect">
                                  <p:stCondLst>
                                    <p:cond delay="0"/>
                                  </p:stCondLst>
                                  <p:childTnLst>
                                    <p:animEffect transition="out" filter="wipe(right)">
                                      <p:cBhvr>
                                        <p:cTn id="92" dur="500"/>
                                        <p:tgtEl>
                                          <p:spTgt spid="68"/>
                                        </p:tgtEl>
                                      </p:cBhvr>
                                    </p:animEffect>
                                    <p:set>
                                      <p:cBhvr>
                                        <p:cTn id="93" dur="1" fill="hold">
                                          <p:stCondLst>
                                            <p:cond delay="499"/>
                                          </p:stCondLst>
                                        </p:cTn>
                                        <p:tgtEl>
                                          <p:spTgt spid="68"/>
                                        </p:tgtEl>
                                        <p:attrNameLst>
                                          <p:attrName>style.visibility</p:attrName>
                                        </p:attrNameLst>
                                      </p:cBhvr>
                                      <p:to>
                                        <p:strVal val="hidden"/>
                                      </p:to>
                                    </p:se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54"/>
                                        </p:tgtEl>
                                        <p:attrNameLst>
                                          <p:attrName>style.visibility</p:attrName>
                                        </p:attrNameLst>
                                      </p:cBhvr>
                                      <p:to>
                                        <p:strVal val="visible"/>
                                      </p:to>
                                    </p:set>
                                    <p:animEffect transition="in" filter="fade">
                                      <p:cBhvr>
                                        <p:cTn id="97" dur="500"/>
                                        <p:tgtEl>
                                          <p:spTgt spid="54"/>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500"/>
                                        <p:tgtEl>
                                          <p:spTgt spid="39"/>
                                        </p:tgtEl>
                                      </p:cBhvr>
                                    </p:animEffect>
                                  </p:childTnLst>
                                </p:cTn>
                              </p:par>
                            </p:childTnLst>
                          </p:cTn>
                        </p:par>
                        <p:par>
                          <p:cTn id="102" fill="hold">
                            <p:stCondLst>
                              <p:cond delay="1500"/>
                            </p:stCondLst>
                            <p:childTnLst>
                              <p:par>
                                <p:cTn id="103" presetID="22" presetClass="entr" presetSubtype="8" fill="hold"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wipe(left)">
                                      <p:cBhvr>
                                        <p:cTn id="105" dur="500"/>
                                        <p:tgtEl>
                                          <p:spTgt spid="24"/>
                                        </p:tgtEl>
                                      </p:cBhvr>
                                    </p:animEffect>
                                  </p:childTnLst>
                                </p:cTn>
                              </p:par>
                            </p:childTnLst>
                          </p:cTn>
                        </p:par>
                        <p:par>
                          <p:cTn id="106" fill="hold">
                            <p:stCondLst>
                              <p:cond delay="2000"/>
                            </p:stCondLst>
                            <p:childTnLst>
                              <p:par>
                                <p:cTn id="107" presetID="22" presetClass="entr" presetSubtype="8" fill="hold" nodeType="after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2" grpId="0" animBg="1"/>
      <p:bldP spid="65" grpId="0" animBg="1"/>
      <p:bldP spid="47" grpId="0" animBg="1"/>
      <p:bldP spid="15" grpId="0" animBg="1"/>
      <p:bldP spid="49" grpId="0" animBg="1"/>
      <p:bldP spid="51" grpId="0" animBg="1"/>
      <p:bldP spid="54" grpId="0" animBg="1"/>
      <p:bldP spid="36" grpId="0" animBg="1"/>
      <p:bldP spid="55" grpId="0" animBg="1"/>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t>More services means more network communication</a:t>
            </a:r>
          </a:p>
          <a:p>
            <a:pPr lvl="1"/>
            <a:r>
              <a:rPr lang="en-US"/>
              <a:t>Decreases overall performance due to network hops &amp; (de)serialization</a:t>
            </a:r>
          </a:p>
          <a:p>
            <a:pPr lvl="1"/>
            <a:r>
              <a:rPr lang="en-US"/>
              <a:t>Requires more failure (timeout) recovery code</a:t>
            </a:r>
          </a:p>
          <a:p>
            <a:r>
              <a:rPr lang="en-US"/>
              <a:t>Hard to test in isolation without dependent services</a:t>
            </a:r>
          </a:p>
          <a:p>
            <a:r>
              <a:rPr lang="en-US"/>
              <a:t>Hard to debug/monitor across services</a:t>
            </a:r>
          </a:p>
          <a:p>
            <a:r>
              <a:rPr lang="en-US"/>
              <a:t>New service versions must support old &amp; new API contracts simultaneously because client services don’t upgrade at the same time</a:t>
            </a:r>
          </a:p>
          <a:p>
            <a:r>
              <a:rPr lang="en-US"/>
              <a:t>Developers trade short-term pain for long-term gain</a:t>
            </a:r>
            <a:endParaRPr lang="en-US" dirty="0"/>
          </a:p>
        </p:txBody>
      </p:sp>
      <p:sp>
        <p:nvSpPr>
          <p:cNvPr id="3" name="Title 2"/>
          <p:cNvSpPr>
            <a:spLocks noGrp="1"/>
          </p:cNvSpPr>
          <p:nvPr>
            <p:ph type="title"/>
          </p:nvPr>
        </p:nvSpPr>
        <p:spPr/>
        <p:txBody>
          <a:bodyPr/>
          <a:lstStyle/>
          <a:p>
            <a:r>
              <a:rPr lang="en-US"/>
              <a:t>Pain points</a:t>
            </a:r>
            <a:endParaRPr lang="en-US" dirty="0"/>
          </a:p>
        </p:txBody>
      </p:sp>
    </p:spTree>
    <p:extLst>
      <p:ext uri="{BB962C8B-B14F-4D97-AF65-F5344CB8AC3E}">
        <p14:creationId xmlns:p14="http://schemas.microsoft.com/office/powerpoint/2010/main" val="303344151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a:t>http://12factor.net</a:t>
            </a:r>
          </a:p>
        </p:txBody>
      </p:sp>
      <p:sp>
        <p:nvSpPr>
          <p:cNvPr id="4" name="Title 3"/>
          <p:cNvSpPr>
            <a:spLocks noGrp="1"/>
          </p:cNvSpPr>
          <p:nvPr>
            <p:ph type="title"/>
          </p:nvPr>
        </p:nvSpPr>
        <p:spPr/>
        <p:txBody>
          <a:bodyPr/>
          <a:lstStyle/>
          <a:p>
            <a:r>
              <a:rPr lang="en-US" dirty="0"/>
              <a:t>12-Factor Apps</a:t>
            </a:r>
            <a:br>
              <a:rPr lang="en-US" dirty="0"/>
            </a:br>
            <a:endParaRPr lang="en-US" dirty="0"/>
          </a:p>
        </p:txBody>
      </p:sp>
    </p:spTree>
    <p:extLst>
      <p:ext uri="{BB962C8B-B14F-4D97-AF65-F5344CB8AC3E}">
        <p14:creationId xmlns:p14="http://schemas.microsoft.com/office/powerpoint/2010/main" val="424656640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0066" y="1189496"/>
            <a:ext cx="11651870" cy="4339650"/>
          </a:xfrm>
        </p:spPr>
        <p:txBody>
          <a:bodyPr/>
          <a:lstStyle/>
          <a:p>
            <a:pPr marL="742808" indent="-742808">
              <a:buFont typeface="+mj-lt"/>
              <a:buAutoNum type="arabicPeriod"/>
            </a:pPr>
            <a:r>
              <a:rPr lang="en-US"/>
              <a:t>Single root repo; don’t share code with another app</a:t>
            </a:r>
          </a:p>
          <a:p>
            <a:pPr marL="742808" indent="-742808">
              <a:buFont typeface="+mj-lt"/>
              <a:buAutoNum type="arabicPeriod"/>
            </a:pPr>
            <a:r>
              <a:rPr lang="en-US"/>
              <a:t>Deploy dependent libs with app</a:t>
            </a:r>
          </a:p>
          <a:p>
            <a:pPr marL="742808" indent="-742808">
              <a:buFont typeface="+mj-lt"/>
              <a:buAutoNum type="arabicPeriod"/>
            </a:pPr>
            <a:r>
              <a:rPr lang="en-US"/>
              <a:t>No config in code; read from environment vars</a:t>
            </a:r>
          </a:p>
          <a:p>
            <a:pPr marL="742808" indent="-742808">
              <a:buFont typeface="+mj-lt"/>
              <a:buAutoNum type="arabicPeriod"/>
            </a:pPr>
            <a:r>
              <a:rPr lang="en-US"/>
              <a:t>Handle unresponsive app dependencies robustly</a:t>
            </a:r>
          </a:p>
          <a:p>
            <a:pPr marL="742808" indent="-742808">
              <a:buFont typeface="+mj-lt"/>
              <a:buAutoNum type="arabicPeriod"/>
            </a:pPr>
            <a:r>
              <a:rPr lang="en-US"/>
              <a:t>Strictly separate build, release, &amp; run steps</a:t>
            </a:r>
          </a:p>
          <a:p>
            <a:pPr marL="1026916" lvl="1" indent="-285695"/>
            <a:r>
              <a:rPr lang="en-US"/>
              <a:t>Build: Builds a version of the code repo &amp; gathers dependencies</a:t>
            </a:r>
          </a:p>
          <a:p>
            <a:pPr marL="1026916" lvl="1" indent="-285695"/>
            <a:r>
              <a:rPr lang="en-US"/>
              <a:t>Release: Combines build with config </a:t>
            </a:r>
            <a:r>
              <a:rPr lang="en-US">
                <a:sym typeface="Wingdings" panose="05000000000000000000" pitchFamily="2" charset="2"/>
              </a:rPr>
              <a:t> ReleaseId (immutable)</a:t>
            </a:r>
            <a:endParaRPr lang="en-US"/>
          </a:p>
          <a:p>
            <a:pPr marL="1026916" lvl="1" indent="-285695"/>
            <a:r>
              <a:rPr lang="en-US"/>
              <a:t>Run: Runs app in execution environment</a:t>
            </a:r>
            <a:endParaRPr lang="en-US" dirty="0"/>
          </a:p>
        </p:txBody>
      </p:sp>
      <p:sp>
        <p:nvSpPr>
          <p:cNvPr id="8" name="Title 7"/>
          <p:cNvSpPr>
            <a:spLocks noGrp="1"/>
          </p:cNvSpPr>
          <p:nvPr>
            <p:ph type="title"/>
          </p:nvPr>
        </p:nvSpPr>
        <p:spPr/>
        <p:txBody>
          <a:bodyPr/>
          <a:lstStyle/>
          <a:p>
            <a:r>
              <a:rPr lang="en-US"/>
              <a:t>12-Factor Apps (1-5)</a:t>
            </a:r>
            <a:endParaRPr lang="en-US" dirty="0"/>
          </a:p>
        </p:txBody>
      </p:sp>
    </p:spTree>
    <p:extLst>
      <p:ext uri="{BB962C8B-B14F-4D97-AF65-F5344CB8AC3E}">
        <p14:creationId xmlns:p14="http://schemas.microsoft.com/office/powerpoint/2010/main" val="36135310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0066" y="1189495"/>
            <a:ext cx="11651870" cy="4339650"/>
          </a:xfrm>
        </p:spPr>
        <p:txBody>
          <a:bodyPr/>
          <a:lstStyle/>
          <a:p>
            <a:pPr marL="742808" indent="-742808">
              <a:buFont typeface="+mj-lt"/>
              <a:buAutoNum type="arabicPeriod" startAt="6"/>
            </a:pPr>
            <a:r>
              <a:rPr lang="en-US" dirty="0"/>
              <a:t>App executes as 1+ stateless process &amp; shares nothing</a:t>
            </a:r>
          </a:p>
          <a:p>
            <a:pPr marL="742808" indent="-742808">
              <a:buFont typeface="+mj-lt"/>
              <a:buAutoNum type="arabicPeriod" startAt="6"/>
            </a:pPr>
            <a:r>
              <a:rPr lang="en-US" dirty="0"/>
              <a:t>App listens on ports; avoid using (web) host</a:t>
            </a:r>
          </a:p>
          <a:p>
            <a:pPr marL="742808" indent="-742808">
              <a:buFont typeface="+mj-lt"/>
              <a:buAutoNum type="arabicPeriod" startAt="6"/>
            </a:pPr>
            <a:r>
              <a:rPr lang="en-US" dirty="0"/>
              <a:t>Use processes for isolation; multiple for concurrency</a:t>
            </a:r>
          </a:p>
          <a:p>
            <a:pPr marL="742808" indent="-742808">
              <a:buFont typeface="+mj-lt"/>
              <a:buAutoNum type="arabicPeriod" startAt="6"/>
            </a:pPr>
            <a:r>
              <a:rPr lang="en-US" dirty="0"/>
              <a:t>Processes can crash/be killed quickly &amp; start fast</a:t>
            </a:r>
          </a:p>
          <a:p>
            <a:pPr marL="742808" indent="-742808">
              <a:buFont typeface="+mj-lt"/>
              <a:buAutoNum type="arabicPeriod" startAt="6"/>
            </a:pPr>
            <a:r>
              <a:rPr lang="en-US" dirty="0"/>
              <a:t>Keep dev, staging, &amp; prod environments similar</a:t>
            </a:r>
          </a:p>
          <a:p>
            <a:pPr marL="742808" indent="-742808">
              <a:buFont typeface="+mj-lt"/>
              <a:buAutoNum type="arabicPeriod" startAt="6"/>
            </a:pPr>
            <a:r>
              <a:rPr lang="en-US" dirty="0"/>
              <a:t>Log to </a:t>
            </a:r>
            <a:r>
              <a:rPr lang="en-US" dirty="0" err="1"/>
              <a:t>stdout</a:t>
            </a:r>
            <a:r>
              <a:rPr lang="en-US" dirty="0"/>
              <a:t> (dev=console; prod=file &amp; archived)</a:t>
            </a:r>
          </a:p>
          <a:p>
            <a:pPr marL="742808" indent="-742808">
              <a:buFont typeface="+mj-lt"/>
              <a:buAutoNum type="arabicPeriod" startAt="6"/>
            </a:pPr>
            <a:r>
              <a:rPr lang="en-US" dirty="0"/>
              <a:t>Deploy &amp; run admin tasks (scripts) as processes</a:t>
            </a:r>
          </a:p>
        </p:txBody>
      </p:sp>
      <p:sp>
        <p:nvSpPr>
          <p:cNvPr id="3" name="Title 2"/>
          <p:cNvSpPr>
            <a:spLocks noGrp="1"/>
          </p:cNvSpPr>
          <p:nvPr>
            <p:ph type="title"/>
          </p:nvPr>
        </p:nvSpPr>
        <p:spPr/>
        <p:txBody>
          <a:bodyPr/>
          <a:lstStyle/>
          <a:p>
            <a:r>
              <a:rPr lang="en-US" dirty="0"/>
              <a:t>12-Factor Apps (6-12)</a:t>
            </a:r>
          </a:p>
        </p:txBody>
      </p:sp>
    </p:spTree>
    <p:extLst>
      <p:ext uri="{BB962C8B-B14F-4D97-AF65-F5344CB8AC3E}">
        <p14:creationId xmlns:p14="http://schemas.microsoft.com/office/powerpoint/2010/main" val="3909249040"/>
      </p:ext>
    </p:extLst>
  </p:cSld>
  <p:clrMapOvr>
    <a:masterClrMapping/>
  </p:clrMapOvr>
  <p:transition>
    <p:fade/>
  </p:transition>
</p:sld>
</file>

<file path=ppt/theme/theme1.xml><?xml version="1.0" encoding="utf-8"?>
<a:theme xmlns:a="http://schemas.openxmlformats.org/drawingml/2006/main" name="Jeffrey Richter">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ffrey Richter PPT Template.potx" id="{0EC3B29B-1691-4021-B91F-DD4F9F467C43}" vid="{219876D6-05DE-4F5A-B736-86EA333E6746}"/>
    </a:ext>
  </a:extLst>
</a:theme>
</file>

<file path=ppt/theme/theme2.xml><?xml version="1.0" encoding="utf-8"?>
<a:theme xmlns:a="http://schemas.openxmlformats.org/drawingml/2006/main" name="1_5-30610_Microsoft_Ignite_Keynote_Template">
  <a:themeElements>
    <a:clrScheme name="Ignite - Breakout - Gray Back">
      <a:dk1>
        <a:srgbClr val="000000"/>
      </a:dk1>
      <a:lt1>
        <a:srgbClr val="FFFFFF"/>
      </a:lt1>
      <a:dk2>
        <a:srgbClr val="505050"/>
      </a:dk2>
      <a:lt2>
        <a:srgbClr val="47D8FF"/>
      </a:lt2>
      <a:accent1>
        <a:srgbClr val="0078D7"/>
      </a:accent1>
      <a:accent2>
        <a:srgbClr val="5C2D91"/>
      </a:accent2>
      <a:accent3>
        <a:srgbClr val="B4009E"/>
      </a:accent3>
      <a:accent4>
        <a:srgbClr val="00BCF2"/>
      </a:accent4>
      <a:accent5>
        <a:srgbClr val="BAD80A"/>
      </a:accent5>
      <a:accent6>
        <a:srgbClr val="FF8C00"/>
      </a:accent6>
      <a:hlink>
        <a:srgbClr val="47D8FF"/>
      </a:hlink>
      <a:folHlink>
        <a:srgbClr val="47D8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398" fontAlgn="base">
          <a:spcBef>
            <a:spcPct val="0"/>
          </a:spcBef>
          <a:spcAft>
            <a:spcPct val="0"/>
          </a:spcAft>
          <a:defRPr sz="2000" dirty="0">
            <a:gradFill>
              <a:gsLst>
                <a:gs pos="16814">
                  <a:srgbClr val="FFFFFF"/>
                </a:gs>
                <a:gs pos="46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Breakout_Template.potx" id="{1A2CE55D-C0EF-4064-A39F-620642E032AA}" vid="{A3A9C9DA-6617-4D3E-A382-CDB23C8F3B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18908</TotalTime>
  <Words>4736</Words>
  <Application>Microsoft Office PowerPoint</Application>
  <PresentationFormat>Widescreen</PresentationFormat>
  <Paragraphs>583</Paragraphs>
  <Slides>34</Slides>
  <Notes>34</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MS PGothic</vt:lpstr>
      <vt:lpstr>Arial</vt:lpstr>
      <vt:lpstr>Calibri</vt:lpstr>
      <vt:lpstr>Consolas</vt:lpstr>
      <vt:lpstr>Core Sans NR 35 Light</vt:lpstr>
      <vt:lpstr>Segoe</vt:lpstr>
      <vt:lpstr>Segoe UI</vt:lpstr>
      <vt:lpstr>Segoe UI Light</vt:lpstr>
      <vt:lpstr>Segoe UI Semibold</vt:lpstr>
      <vt:lpstr>Symbol</vt:lpstr>
      <vt:lpstr>Times New Roman</vt:lpstr>
      <vt:lpstr>Wingdings</vt:lpstr>
      <vt:lpstr>Jeffrey Richter</vt:lpstr>
      <vt:lpstr>1_5-30610_Microsoft_Ignite_Keynote_Template</vt:lpstr>
      <vt:lpstr>Introduction to service architectures and Azure platform  </vt:lpstr>
      <vt:lpstr>Introduction</vt:lpstr>
      <vt:lpstr>Service </vt:lpstr>
      <vt:lpstr>Scalable service considerations</vt:lpstr>
      <vt:lpstr>Canonical Service Architecture</vt:lpstr>
      <vt:lpstr>Pain points</vt:lpstr>
      <vt:lpstr>12-Factor Apps </vt:lpstr>
      <vt:lpstr>12-Factor Apps (1-5)</vt:lpstr>
      <vt:lpstr>12-Factor Apps (6-12)</vt:lpstr>
      <vt:lpstr>Containers</vt:lpstr>
      <vt:lpstr>Density &amp; Isolation levels</vt:lpstr>
      <vt:lpstr>What is a container</vt:lpstr>
      <vt:lpstr>“Docker Run App-A:v1”</vt:lpstr>
      <vt:lpstr>Microservices and containers</vt:lpstr>
      <vt:lpstr>Azure Compute Platform</vt:lpstr>
      <vt:lpstr>Azure Compute Platform Overview</vt:lpstr>
      <vt:lpstr>What are Virtual Machine Scale Sets?</vt:lpstr>
      <vt:lpstr>VM Scale Sets in ARM</vt:lpstr>
      <vt:lpstr>PowerPoint Presentation</vt:lpstr>
      <vt:lpstr>Azure Container Services</vt:lpstr>
      <vt:lpstr>Docker Swarm Mode</vt:lpstr>
      <vt:lpstr>PowerPoint Presentation</vt:lpstr>
      <vt:lpstr>Building service based applications on ACS</vt:lpstr>
      <vt:lpstr>Demo</vt:lpstr>
      <vt:lpstr>Azure Service Fabric</vt:lpstr>
      <vt:lpstr>Service Fabric: A Microservices Platform</vt:lpstr>
      <vt:lpstr>Service Fabric Cluster with 5 Nodes </vt:lpstr>
      <vt:lpstr>Service Fabric Platform Capabilities</vt:lpstr>
      <vt:lpstr>Website Guest Executable ServiceManifest.xml</vt:lpstr>
      <vt:lpstr>Service Fabric Platform Capabilities</vt:lpstr>
      <vt:lpstr>State Architectures: Traditional vs Service Fabric</vt:lpstr>
      <vt:lpstr>Service Fabric Platform Capabilities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 Richter</dc:creator>
  <cp:lastModifiedBy>Ralph Squillace</cp:lastModifiedBy>
  <cp:revision>697</cp:revision>
  <dcterms:created xsi:type="dcterms:W3CDTF">2015-05-23T03:01:29Z</dcterms:created>
  <dcterms:modified xsi:type="dcterms:W3CDTF">2017-05-23T00:14:17Z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rasquill@microsoft.com</vt:lpwstr>
  </property>
  <property fmtid="{D5CDD505-2E9C-101B-9397-08002B2CF9AE}" pid="6" name="MSIP_Label_f42aa342-8706-4288-bd11-ebb85995028c_SetDate">
    <vt:lpwstr>2017-05-23T01:52:56.7459908+02:00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