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22"/>
  </p:notesMasterIdLst>
  <p:handoutMasterIdLst>
    <p:handoutMasterId r:id="rId23"/>
  </p:handoutMasterIdLst>
  <p:sldIdLst>
    <p:sldId id="1332" r:id="rId5"/>
    <p:sldId id="1339" r:id="rId6"/>
    <p:sldId id="1334" r:id="rId7"/>
    <p:sldId id="1340" r:id="rId8"/>
    <p:sldId id="1337" r:id="rId9"/>
    <p:sldId id="1341" r:id="rId10"/>
    <p:sldId id="1333" r:id="rId11"/>
    <p:sldId id="1342" r:id="rId12"/>
    <p:sldId id="1343" r:id="rId13"/>
    <p:sldId id="1318" r:id="rId14"/>
    <p:sldId id="1320" r:id="rId15"/>
    <p:sldId id="1330" r:id="rId16"/>
    <p:sldId id="1322" r:id="rId17"/>
    <p:sldId id="1323" r:id="rId18"/>
    <p:sldId id="1324" r:id="rId19"/>
    <p:sldId id="1325" r:id="rId20"/>
    <p:sldId id="1326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T Color Template" id="{A073DAE3-B461-442F-A3D3-6642BD875E45}">
          <p14:sldIdLst>
            <p14:sldId id="1332"/>
            <p14:sldId id="1339"/>
            <p14:sldId id="1334"/>
            <p14:sldId id="1340"/>
            <p14:sldId id="1337"/>
            <p14:sldId id="1341"/>
            <p14:sldId id="1333"/>
            <p14:sldId id="1342"/>
            <p14:sldId id="1343"/>
            <p14:sldId id="1318"/>
            <p14:sldId id="1320"/>
            <p14:sldId id="1330"/>
            <p14:sldId id="1322"/>
            <p14:sldId id="1323"/>
            <p14:sldId id="1324"/>
            <p14:sldId id="1325"/>
            <p14:sldId id="132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D65"/>
    <a:srgbClr val="517E74"/>
    <a:srgbClr val="534E49"/>
    <a:srgbClr val="004B50"/>
    <a:srgbClr val="008272"/>
    <a:srgbClr val="FFFFFF"/>
    <a:srgbClr val="5D005D"/>
    <a:srgbClr val="004B1C"/>
    <a:srgbClr val="002050"/>
    <a:srgbClr val="D83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22" autoAdjust="0"/>
    <p:restoredTop sz="96260" autoAdjust="0"/>
  </p:normalViewPr>
  <p:slideViewPr>
    <p:cSldViewPr snapToGrid="0">
      <p:cViewPr varScale="1">
        <p:scale>
          <a:sx n="185" d="100"/>
          <a:sy n="185" d="100"/>
        </p:scale>
        <p:origin x="192" y="19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03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9/25/15 2:25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9/25/15 2:25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9/25/15 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4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EA2B2ED8-C573-45EF-BF68-CEC19505703A}" type="datetime8">
              <a:rPr lang="en-US" smtClean="0"/>
              <a:t>9/25/15 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53B9473-204C-4147-A2E0-C3E143278840}" type="datetime8">
              <a:rPr lang="en-US" smtClean="0"/>
              <a:t>9/25/15 2:25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6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/>
              <a:t>9/25/15 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1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23A5C127-CB05-47B6-8D1E-7BC74A68F508}" type="datetime8">
              <a:rPr lang="en-US" smtClean="0"/>
              <a:t>9/25/15 2:25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fld id="{6108602D-D426-4C00-B215-BFA18C076426}" type="datetime8">
              <a:rPr lang="en-US" smtClean="0"/>
              <a:t>9/25/15 2:25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95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AF79BC0-7BC2-4444-8D01-A1A1A5DBD253}" type="datetime8">
              <a:rPr lang="en-US" smtClean="0">
                <a:solidFill>
                  <a:prstClr val="black"/>
                </a:solidFill>
              </a:rPr>
              <a:t>9/25/15 2:25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2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9/25/15 2:25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 smtClean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Relationship Id="rId3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Relationship Id="rId3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4004700" cy="6994526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0"/>
            <a:ext cx="3292189" cy="6994525"/>
          </a:xfrm>
          <a:prstGeom prst="rect">
            <a:avLst/>
          </a:prstGeom>
          <a:gradFill>
            <a:gsLst>
              <a:gs pos="85366">
                <a:schemeClr val="bg1">
                  <a:alpha val="0"/>
                </a:schemeClr>
              </a:gs>
              <a:gs pos="50000">
                <a:schemeClr val="bg1">
                  <a:alpha val="22000"/>
                </a:scheme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25663"/>
            <a:ext cx="6400800" cy="356616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25677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1616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57"/>
            <a:ext cx="6402388" cy="1737360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61616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443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940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3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9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64007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85366">
                      <a:schemeClr val="bg1"/>
                    </a:gs>
                    <a:gs pos="5000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7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5366">
                      <a:schemeClr val="bg1"/>
                    </a:gs>
                    <a:gs pos="50000">
                      <a:schemeClr val="bg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589" y="488164"/>
            <a:ext cx="1645920" cy="35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8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39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116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3145040"/>
            <a:ext cx="3288506" cy="7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64007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4643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64007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4643">
                      <a:schemeClr val="tx1"/>
                    </a:gs>
                    <a:gs pos="3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2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089" cy="6994525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auto">
          <a:xfrm>
            <a:off x="1" y="-1"/>
            <a:ext cx="5395285" cy="6994525"/>
          </a:xfrm>
          <a:prstGeom prst="rect">
            <a:avLst/>
          </a:prstGeom>
          <a:gradFill>
            <a:gsLst>
              <a:gs pos="15854">
                <a:srgbClr val="476D65">
                  <a:alpha val="38000"/>
                </a:srgbClr>
              </a:gs>
              <a:gs pos="77000">
                <a:srgbClr val="476D65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274638" y="2125663"/>
            <a:ext cx="6400800" cy="3566160"/>
          </a:xfrm>
          <a:prstGeom prst="rect">
            <a:avLst/>
          </a:prstGeom>
          <a:solidFill>
            <a:schemeClr val="bg2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25677"/>
            <a:ext cx="6402388" cy="1828800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1616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57"/>
            <a:ext cx="6402388" cy="1737360"/>
          </a:xfrm>
        </p:spPr>
        <p:txBody>
          <a:bodyPr tIns="109728" bIns="109728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>
                <a:gradFill>
                  <a:gsLst>
                    <a:gs pos="61616">
                      <a:srgbClr val="FFFFFF"/>
                    </a:gs>
                    <a:gs pos="4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Microsoft IT</a:t>
            </a:r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3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58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t="37191" r="25922" b="491"/>
          <a:stretch/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74638" y="2125663"/>
            <a:ext cx="7315200" cy="36591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7313297" cy="1830388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5000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pPr lvl="0"/>
            <a:r>
              <a:rPr lang="en-US" dirty="0" smtClean="0"/>
              <a:t>Microsoft IT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7315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250">
                      <a:schemeClr val="tx1"/>
                    </a:gs>
                    <a:gs pos="7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grpSp>
        <p:nvGrpSpPr>
          <p:cNvPr id="14" name="Group 13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6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92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6" cy="699452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6401051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6071">
                      <a:schemeClr val="tx1"/>
                    </a:gs>
                    <a:gs pos="37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2" name="Right Triangle 11"/>
          <p:cNvSpPr/>
          <p:nvPr userDrawn="1"/>
        </p:nvSpPr>
        <p:spPr bwMode="auto">
          <a:xfrm>
            <a:off x="0" y="4648200"/>
            <a:ext cx="5981700" cy="2346325"/>
          </a:xfrm>
          <a:prstGeom prst="rtTriangle">
            <a:avLst/>
          </a:prstGeom>
          <a:gradFill>
            <a:gsLst>
              <a:gs pos="12000">
                <a:schemeClr val="tx1">
                  <a:lumMod val="50000"/>
                  <a:alpha val="60000"/>
                </a:schemeClr>
              </a:gs>
              <a:gs pos="45000">
                <a:schemeClr val="tx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6540" y="3954457"/>
            <a:ext cx="6399213" cy="1830388"/>
          </a:xfrm>
          <a:noFill/>
        </p:spPr>
        <p:txBody>
          <a:bodyPr lIns="146304" tIns="109728" rIns="146304" bIns="109728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spc="0" baseline="0">
                <a:gradFill>
                  <a:gsLst>
                    <a:gs pos="75000">
                      <a:schemeClr val="tx1"/>
                    </a:gs>
                    <a:gs pos="51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Microsoft IT</a:t>
            </a: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44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73151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black">
          <a:xfrm>
            <a:off x="457200" y="477776"/>
            <a:ext cx="1646238" cy="353427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black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black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23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71" r:id="rId3"/>
    <p:sldLayoutId id="2147484272" r:id="rId4"/>
    <p:sldLayoutId id="2147484273" r:id="rId5"/>
    <p:sldLayoutId id="2147484274" r:id="rId6"/>
    <p:sldLayoutId id="2147484236" r:id="rId7"/>
    <p:sldLayoutId id="2147484240" r:id="rId8"/>
    <p:sldLayoutId id="2147484241" r:id="rId9"/>
    <p:sldLayoutId id="2147484244" r:id="rId10"/>
    <p:sldLayoutId id="2147484245" r:id="rId11"/>
    <p:sldLayoutId id="2147484247" r:id="rId12"/>
    <p:sldLayoutId id="2147484249" r:id="rId13"/>
    <p:sldLayoutId id="2147484250" r:id="rId14"/>
    <p:sldLayoutId id="2147484264" r:id="rId15"/>
    <p:sldLayoutId id="2147484251" r:id="rId16"/>
    <p:sldLayoutId id="2147484252" r:id="rId17"/>
    <p:sldLayoutId id="2147484253" r:id="rId18"/>
    <p:sldLayoutId id="2147484254" r:id="rId19"/>
    <p:sldLayoutId id="2147484256" r:id="rId20"/>
    <p:sldLayoutId id="2147484257" r:id="rId21"/>
    <p:sldLayoutId id="2147484258" r:id="rId22"/>
    <p:sldLayoutId id="2147484259" r:id="rId23"/>
    <p:sldLayoutId id="2147484268" r:id="rId24"/>
    <p:sldLayoutId id="2147484260" r:id="rId25"/>
    <p:sldLayoutId id="2147484261" r:id="rId26"/>
    <p:sldLayoutId id="2147484263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microsoft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en-US" dirty="0" smtClean="0"/>
              <a:t>Presentation title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 bwMode="black"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Preferred text layout (no bullets)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Main topic 1: size 40pt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r>
              <a:rPr lang="en-US" dirty="0" smtClean="0"/>
              <a:t>Main topic 2: size 40pt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r>
              <a:rPr lang="en-US" dirty="0" smtClean="0"/>
              <a:t>Main topic 3: size 40pt</a:t>
            </a:r>
          </a:p>
          <a:p>
            <a:pPr lvl="1"/>
            <a:r>
              <a:rPr lang="en-US" dirty="0" smtClean="0"/>
              <a:t>Size 20pt for the subtopics</a:t>
            </a:r>
          </a:p>
          <a:p>
            <a:pPr lvl="1"/>
            <a:r>
              <a:rPr lang="en-US" dirty="0" smtClean="0"/>
              <a:t>Size 20pt for the subtopics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9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942799"/>
            <a:ext cx="11887200" cy="2025170"/>
          </a:xfrm>
        </p:spPr>
        <p:txBody>
          <a:bodyPr/>
          <a:lstStyle/>
          <a:p>
            <a:r>
              <a:rPr lang="en-US" dirty="0" smtClean="0"/>
              <a:t>Example of a bulleted slide with a subhead</a:t>
            </a:r>
          </a:p>
          <a:p>
            <a:pPr lvl="1"/>
            <a:r>
              <a:rPr lang="en-US" dirty="0" smtClean="0"/>
              <a:t>Set the slide title to “Sentence case”</a:t>
            </a:r>
          </a:p>
          <a:p>
            <a:pPr lvl="1"/>
            <a:r>
              <a:rPr lang="en-US" dirty="0" smtClean="0"/>
              <a:t>Set subheads to “Sentence case”</a:t>
            </a:r>
          </a:p>
          <a:p>
            <a:pPr lvl="0"/>
            <a:r>
              <a:rPr lang="en-US" dirty="0" smtClean="0"/>
              <a:t>Hyperlink style</a:t>
            </a:r>
          </a:p>
          <a:p>
            <a:pPr lvl="1"/>
            <a:r>
              <a:rPr lang="en-US" dirty="0" smtClean="0">
                <a:hlinkClick r:id="rId3"/>
              </a:rPr>
              <a:t>www.microsoft.com</a:t>
            </a:r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Bullet points layout with subtitle</a:t>
            </a:r>
            <a:br>
              <a:rPr lang="en-US" smtClean="0"/>
            </a:br>
            <a:r>
              <a:rPr lang="en-US" sz="4000" smtClean="0">
                <a:gradFill>
                  <a:gsLst>
                    <a:gs pos="10101">
                      <a:schemeClr val="tx1"/>
                    </a:gs>
                    <a:gs pos="54000">
                      <a:schemeClr val="tx1"/>
                    </a:gs>
                  </a:gsLst>
                  <a:lin ang="5400000" scaled="0"/>
                </a:gradFill>
              </a:rPr>
              <a:t>Subtitle</a:t>
            </a:r>
            <a:endParaRPr lang="en-US" sz="4000" dirty="0">
              <a:gradFill>
                <a:gsLst>
                  <a:gs pos="10101">
                    <a:schemeClr val="tx1"/>
                  </a:gs>
                  <a:gs pos="54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6128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61051" y="2973695"/>
            <a:ext cx="1655780" cy="2959995"/>
            <a:chOff x="455598" y="2738312"/>
            <a:chExt cx="1655780" cy="2959995"/>
          </a:xfrm>
        </p:grpSpPr>
        <p:grpSp>
          <p:nvGrpSpPr>
            <p:cNvPr id="21" name="Group 20"/>
            <p:cNvGrpSpPr/>
            <p:nvPr/>
          </p:nvGrpSpPr>
          <p:grpSpPr>
            <a:xfrm>
              <a:off x="455598" y="2738312"/>
              <a:ext cx="1655780" cy="2959995"/>
              <a:chOff x="427020" y="2462076"/>
              <a:chExt cx="1655780" cy="2959995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27021" y="4672484"/>
                <a:ext cx="1655779" cy="749587"/>
              </a:xfrm>
              <a:prstGeom prst="rect">
                <a:avLst/>
              </a:prstGeom>
            </p:spPr>
          </p:pic>
          <p:sp>
            <p:nvSpPr>
              <p:cNvPr id="23" name="Rectangle 22"/>
              <p:cNvSpPr/>
              <p:nvPr/>
            </p:nvSpPr>
            <p:spPr bwMode="auto">
              <a:xfrm>
                <a:off x="427020" y="2462076"/>
                <a:ext cx="1649429" cy="2954474"/>
              </a:xfrm>
              <a:prstGeom prst="rect">
                <a:avLst/>
              </a:prstGeom>
              <a:noFill/>
              <a:ln w="6350" cap="sq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 err="1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9724" y="2740121"/>
              <a:ext cx="1647528" cy="22387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en-US" dirty="0" smtClean="0"/>
              <a:t>palette info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630747" y="3490898"/>
            <a:ext cx="7127758" cy="1438579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61410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056434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51458" y="3629641"/>
            <a:ext cx="1206527" cy="1206042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9736779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05220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666388" y="3764983"/>
            <a:ext cx="935733" cy="935357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7856" y="2973695"/>
            <a:ext cx="7060545" cy="313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51456" y="3056428"/>
            <a:ext cx="6921056" cy="455867"/>
            <a:chOff x="5099206" y="3872901"/>
            <a:chExt cx="6165897" cy="363048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/>
          <p:cNvSpPr txBox="1">
            <a:spLocks/>
          </p:cNvSpPr>
          <p:nvPr/>
        </p:nvSpPr>
        <p:spPr>
          <a:xfrm>
            <a:off x="274638" y="1227844"/>
            <a:ext cx="11887200" cy="1209562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gradFill>
                  <a:gsLst>
                    <a:gs pos="79798">
                      <a:schemeClr val="tx1"/>
                    </a:gs>
                    <a:gs pos="58000">
                      <a:schemeClr val="tx1"/>
                    </a:gs>
                  </a:gsLst>
                  <a:lin ang="5400000" scaled="0"/>
                </a:gradFill>
              </a:rPr>
              <a:t>The PowerPoint palette for this template has been built for you and is shown below. Avoid using too many colors in your presentation. </a:t>
            </a:r>
          </a:p>
        </p:txBody>
      </p:sp>
      <p:sp>
        <p:nvSpPr>
          <p:cNvPr id="20" name="Text Placeholder 2"/>
          <p:cNvSpPr txBox="1">
            <a:spLocks/>
          </p:cNvSpPr>
          <p:nvPr/>
        </p:nvSpPr>
        <p:spPr>
          <a:xfrm>
            <a:off x="3751456" y="5079947"/>
            <a:ext cx="3816481" cy="762786"/>
          </a:xfrm>
          <a:prstGeom prst="rect">
            <a:avLst/>
          </a:prstGeom>
        </p:spPr>
        <p:txBody>
          <a:bodyPr vert="horz" wrap="square" lIns="182880" tIns="0" rIns="18288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Use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8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319146" y="3199564"/>
            <a:ext cx="980023" cy="15543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Text Placeholder 2"/>
          <p:cNvSpPr txBox="1">
            <a:spLocks/>
          </p:cNvSpPr>
          <p:nvPr/>
        </p:nvSpPr>
        <p:spPr>
          <a:xfrm>
            <a:off x="7823759" y="4978821"/>
            <a:ext cx="3006124" cy="45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6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6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62281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Section title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4420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Photo layout 1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71688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code slide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This slide layout uses Consolas, a monotype font which is ideal for showing software code.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8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Some speakers at Microsoft like to use this slide for hidden “notes slides”. </a:t>
            </a:r>
          </a:p>
          <a:p>
            <a:r>
              <a:rPr lang="en-US" dirty="0" smtClean="0"/>
              <a:t>Delete it if you don’t want to use it.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NEXT: &lt;next slide title&gt;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(hidden)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8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7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Speaker Name</a:t>
            </a:r>
          </a:p>
          <a:p>
            <a:r>
              <a:rPr lang="en-US" dirty="0" smtClean="0"/>
              <a:t>Title</a:t>
            </a:r>
          </a:p>
          <a:p>
            <a:r>
              <a:rPr lang="en-US" dirty="0" smtClean="0"/>
              <a:t>Microsoft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88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2125678"/>
            <a:ext cx="11385617" cy="1828786"/>
          </a:xfrm>
        </p:spPr>
        <p:txBody>
          <a:bodyPr/>
          <a:lstStyle/>
          <a:p>
            <a:r>
              <a:rPr lang="en-US" b="1"/>
              <a:t>Open authoring</a:t>
            </a:r>
            <a:r>
              <a:rPr lang="en-US" b="1"/>
              <a:t>: </a:t>
            </a:r>
            <a:r>
              <a:rPr lang="en-US" b="1" smtClean="0"/>
              <a:t/>
            </a:r>
            <a:br>
              <a:rPr lang="en-US" b="1" smtClean="0"/>
            </a:br>
            <a:r>
              <a:rPr lang="en-US" b="1" smtClean="0"/>
              <a:t>Content </a:t>
            </a:r>
            <a:r>
              <a:rPr lang="en-US" b="1"/>
              <a:t>collaboration across disciplines</a:t>
            </a:r>
            <a:r>
              <a:rPr lang="en-US"/>
              <a:t/>
            </a:r>
            <a:br>
              <a:rPr lang="en-US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Ralph </a:t>
            </a:r>
            <a:r>
              <a:rPr lang="en-US" dirty="0" err="1" smtClean="0"/>
              <a:t>Squillace</a:t>
            </a:r>
            <a:endParaRPr lang="en-US" dirty="0" smtClean="0"/>
          </a:p>
          <a:p>
            <a:r>
              <a:rPr lang="en-US" dirty="0" smtClean="0"/>
              <a:t>Senior Content Engineer (or something)</a:t>
            </a:r>
            <a:endParaRPr lang="en-US" dirty="0" smtClean="0"/>
          </a:p>
          <a:p>
            <a:r>
              <a:rPr lang="en-US" dirty="0" smtClean="0"/>
              <a:t>Microsoft </a:t>
            </a:r>
            <a:r>
              <a:rPr lang="en-US" dirty="0" smtClean="0"/>
              <a:t>Cloud + Enterprise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9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5768" y="1861968"/>
            <a:ext cx="10724938" cy="44379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collaboration across disciplines drives customer satisfaction</a:t>
            </a:r>
          </a:p>
          <a:p>
            <a:r>
              <a:rPr lang="en-US" dirty="0" smtClean="0"/>
              <a:t>Open authoring strategies and tools that allow active collaboration across engineering, consulting, architecture, and support teams</a:t>
            </a:r>
          </a:p>
          <a:p>
            <a:r>
              <a:rPr lang="en-US" dirty="0" smtClean="0"/>
              <a:t>Challenges of open authoring and cross-discipline content accountability</a:t>
            </a:r>
          </a:p>
          <a:p>
            <a:r>
              <a:rPr lang="en-US" dirty="0" smtClean="0"/>
              <a:t>Best practices for sustainable collaboration</a:t>
            </a:r>
          </a:p>
          <a:p>
            <a:pPr marL="0" indent="0">
              <a:buNone/>
            </a:pPr>
            <a:r>
              <a:rPr lang="en-US" smtClean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</a:t>
            </a:r>
            <a:r>
              <a:rPr lang="en-US" dirty="0" err="1" smtClean="0"/>
              <a:t>liff’s</a:t>
            </a:r>
            <a:r>
              <a:rPr lang="en-US" dirty="0" smtClean="0"/>
              <a:t>™ </a:t>
            </a:r>
            <a:r>
              <a:rPr lang="en-US" dirty="0" err="1" smtClean="0"/>
              <a:t>Notz</a:t>
            </a:r>
            <a:r>
              <a:rPr lang="en-US" dirty="0" smtClean="0"/>
              <a:t>™ </a:t>
            </a:r>
            <a:r>
              <a:rPr lang="en-US" dirty="0" smtClean="0"/>
              <a:t>Bullets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55768" y="1861968"/>
            <a:ext cx="10724938" cy="44379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our work to date</a:t>
            </a:r>
          </a:p>
          <a:p>
            <a:r>
              <a:rPr lang="en-US" dirty="0" smtClean="0"/>
              <a:t>tools and best practices that are evolving to allow for collaboration</a:t>
            </a:r>
          </a:p>
          <a:p>
            <a:r>
              <a:rPr lang="en-US" dirty="0" smtClean="0"/>
              <a:t>some of our plans for the future</a:t>
            </a:r>
          </a:p>
          <a:p>
            <a:r>
              <a:rPr lang="en-US" dirty="0" smtClean="0"/>
              <a:t>lessons learned.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LOR TEMPLATE">
  <a:themeElements>
    <a:clrScheme name="Custom 84">
      <a:dk1>
        <a:srgbClr val="505050"/>
      </a:dk1>
      <a:lt1>
        <a:srgbClr val="FFFFFF"/>
      </a:lt1>
      <a:dk2>
        <a:srgbClr val="004B50"/>
      </a:dk2>
      <a:lt2>
        <a:srgbClr val="D5F7F6"/>
      </a:lt2>
      <a:accent1>
        <a:srgbClr val="008272"/>
      </a:accent1>
      <a:accent2>
        <a:srgbClr val="002050"/>
      </a:accent2>
      <a:accent3>
        <a:srgbClr val="0078D7"/>
      </a:accent3>
      <a:accent4>
        <a:srgbClr val="5C2D91"/>
      </a:accent4>
      <a:accent5>
        <a:srgbClr val="B4009E"/>
      </a:accent5>
      <a:accent6>
        <a:srgbClr val="D83B01"/>
      </a:accent6>
      <a:hlink>
        <a:srgbClr val="00B0F0"/>
      </a:hlink>
      <a:folHlink>
        <a:srgbClr val="B4009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T_Template_16-9_DARK_TEAL_v02.potx" id="{5BD2ED8A-0CE9-49B7-9BA8-C79FB0D6AC11}" vid="{D7C0EC7E-3ECC-43D3-99D3-8F84874C14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FE94448FF9D348AB06124809ED2553" ma:contentTypeVersion="2" ma:contentTypeDescription="Create a new document." ma:contentTypeScope="" ma:versionID="7164a092d25aaf9eb65e13522bd6bfff">
  <xsd:schema xmlns:xsd="http://www.w3.org/2001/XMLSchema" xmlns:xs="http://www.w3.org/2001/XMLSchema" xmlns:p="http://schemas.microsoft.com/office/2006/metadata/properties" xmlns:ns2="15bd87d4-fd86-4466-8fa5-0ddd0607e0e4" targetNamespace="http://schemas.microsoft.com/office/2006/metadata/properties" ma:root="true" ma:fieldsID="fb5d6800d5b316bb005779c03c283360" ns2:_="">
    <xsd:import namespace="15bd87d4-fd86-4466-8fa5-0ddd0607e0e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d87d4-fd86-4466-8fa5-0ddd0607e0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5bd87d4-fd86-4466-8fa5-0ddd0607e0e4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A0D04-C81C-4357-BDE9-C1DC5924C3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d87d4-fd86-4466-8fa5-0ddd0607e0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schemas.microsoft.com/office/infopath/2007/PartnerControls"/>
    <ds:schemaRef ds:uri="15bd87d4-fd86-4466-8fa5-0ddd0607e0e4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MicrosoftIT_Template_16-9_DARK_TEAL</Template>
  <TotalTime>5</TotalTime>
  <Words>603</Words>
  <Application>Microsoft Macintosh PowerPoint</Application>
  <PresentationFormat>Custom</PresentationFormat>
  <Paragraphs>98</Paragraphs>
  <Slides>17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Consolas</vt:lpstr>
      <vt:lpstr>Segoe UI</vt:lpstr>
      <vt:lpstr>Segoe UI Light</vt:lpstr>
      <vt:lpstr>Wingdings</vt:lpstr>
      <vt:lpstr>Arial</vt:lpstr>
      <vt:lpstr>COLOR TEMPLATE</vt:lpstr>
      <vt:lpstr>Presentation title  goes here</vt:lpstr>
      <vt:lpstr>Presentation title goes here</vt:lpstr>
      <vt:lpstr>Presentation title goes here</vt:lpstr>
      <vt:lpstr>Presentation title goes here</vt:lpstr>
      <vt:lpstr>Presentation title goes here</vt:lpstr>
      <vt:lpstr>Presentation title goes here</vt:lpstr>
      <vt:lpstr>Open authoring:  Content collaboration across disciplines </vt:lpstr>
      <vt:lpstr>Key takeaways</vt:lpstr>
      <vt:lpstr>Kliff’s™ Notz™ Bullets slide</vt:lpstr>
      <vt:lpstr>Preferred text layout (no bullets)</vt:lpstr>
      <vt:lpstr>Bullet points layout with subtitle Subtitle</vt:lpstr>
      <vt:lpstr>Slide palette info</vt:lpstr>
      <vt:lpstr>Section title</vt:lpstr>
      <vt:lpstr>Photo layout 1</vt:lpstr>
      <vt:lpstr>Software code slide</vt:lpstr>
      <vt:lpstr>Notes (hidden)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goes here</dc:title>
  <dc:subject>&lt;Speech title here&gt;</dc:subject>
  <dc:creator>Ralph Squillace</dc:creator>
  <cp:keywords>MSVID, Brand Guidelines, Branding, Visual Identity, grid</cp:keywords>
  <dc:description>Template: Maryfj_x000d_
Formatting:_x000d_
Audience Type: l</dc:description>
  <cp:lastModifiedBy>Ralph Squillace</cp:lastModifiedBy>
  <cp:revision>1</cp:revision>
  <dcterms:created xsi:type="dcterms:W3CDTF">2015-09-25T21:25:57Z</dcterms:created>
  <dcterms:modified xsi:type="dcterms:W3CDTF">2015-09-25T21:31:43Z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0x0101009BFE94448FF9D348AB06124809ED2553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</Properties>
</file>