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3" r:id="rId1"/>
  </p:sldMasterIdLst>
  <p:notesMasterIdLst>
    <p:notesMasterId r:id="rId5"/>
  </p:notesMasterIdLst>
  <p:sldIdLst>
    <p:sldId id="264" r:id="rId2"/>
    <p:sldId id="265" r:id="rId3"/>
    <p:sldId id="266" r:id="rId4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706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BD270-52F4-42D1-8AA4-C202F918B230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4013" y="125730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0DF125-6537-46F9-8C7C-C8EEF2DC0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003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DF125-6537-46F9-8C7C-C8EEF2DC0B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507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DF125-6537-46F9-8C7C-C8EEF2DC0B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20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DF125-6537-46F9-8C7C-C8EEF2DC0B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84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192" y="1595933"/>
            <a:ext cx="7299157" cy="3670246"/>
          </a:xfrm>
        </p:spPr>
        <p:txBody>
          <a:bodyPr anchor="b"/>
          <a:lstStyle>
            <a:lvl1pPr>
              <a:defRPr sz="793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5192" y="5266177"/>
            <a:ext cx="7299157" cy="949556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9923-E3EC-48CC-9721-9F39E972B268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A266-EA63-46D0-B356-130B5D620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811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194" y="5291758"/>
            <a:ext cx="7299156" cy="624724"/>
          </a:xfrm>
        </p:spPr>
        <p:txBody>
          <a:bodyPr anchor="b">
            <a:normAutofit/>
          </a:bodyPr>
          <a:lstStyle>
            <a:lvl1pPr algn="l">
              <a:defRPr sz="2646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55192" y="755968"/>
            <a:ext cx="7299157" cy="401316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5193" y="5916482"/>
            <a:ext cx="7299155" cy="544226"/>
          </a:xfrm>
        </p:spPr>
        <p:txBody>
          <a:bodyPr>
            <a:normAutofit/>
          </a:bodyPr>
          <a:lstStyle>
            <a:lvl1pPr marL="0" indent="0">
              <a:buNone/>
              <a:defRPr sz="132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B58933A-80B2-487C-9EE2-6BDF82962702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619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192" y="1595931"/>
            <a:ext cx="7299157" cy="2183906"/>
          </a:xfrm>
        </p:spPr>
        <p:txBody>
          <a:bodyPr/>
          <a:lstStyle>
            <a:lvl1pPr>
              <a:defRPr sz="52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955192" y="4031827"/>
            <a:ext cx="7299157" cy="2603888"/>
          </a:xfrm>
        </p:spPr>
        <p:txBody>
          <a:bodyPr anchor="ctr">
            <a:normAutofit/>
          </a:bodyPr>
          <a:lstStyle>
            <a:lvl1pPr marL="0" indent="0">
              <a:buNone/>
              <a:defRPr sz="1984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B58933A-80B2-487C-9EE2-6BDF82962702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19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2422" y="1595931"/>
            <a:ext cx="6615740" cy="2561090"/>
          </a:xfrm>
        </p:spPr>
        <p:txBody>
          <a:bodyPr/>
          <a:lstStyle>
            <a:lvl1pPr>
              <a:defRPr sz="52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596515" y="4157021"/>
            <a:ext cx="6020549" cy="377183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543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955192" y="4795793"/>
            <a:ext cx="7299157" cy="1847921"/>
          </a:xfrm>
        </p:spPr>
        <p:txBody>
          <a:bodyPr anchor="ctr">
            <a:normAutofit/>
          </a:bodyPr>
          <a:lstStyle>
            <a:lvl1pPr marL="0" indent="0">
              <a:buNone/>
              <a:defRPr sz="1984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B58933A-80B2-487C-9EE2-6BDF82962702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42925" y="1070627"/>
            <a:ext cx="663212" cy="2161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3448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6673" y="2881216"/>
            <a:ext cx="663212" cy="2161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3448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8962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191" y="3443853"/>
            <a:ext cx="7299159" cy="1822325"/>
          </a:xfrm>
        </p:spPr>
        <p:txBody>
          <a:bodyPr anchor="b"/>
          <a:lstStyle>
            <a:lvl1pPr algn="l">
              <a:defRPr sz="440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5192" y="5266178"/>
            <a:ext cx="7299157" cy="948432"/>
          </a:xfrm>
        </p:spPr>
        <p:txBody>
          <a:bodyPr anchor="t"/>
          <a:lstStyle>
            <a:lvl1pPr marL="0" indent="0" algn="l">
              <a:buNone/>
              <a:defRPr sz="2205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B58933A-80B2-487C-9EE2-6BDF82962702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280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472" y="2183906"/>
            <a:ext cx="243717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612" y="2939874"/>
            <a:ext cx="2421030" cy="3956580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11936" y="2183906"/>
            <a:ext cx="2428383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203207" y="2939874"/>
            <a:ext cx="2437111" cy="3956580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92400" y="2183906"/>
            <a:ext cx="2424970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92400" y="2939874"/>
            <a:ext cx="2424970" cy="3956580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081662" y="2351899"/>
            <a:ext cx="0" cy="436781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758028" y="2351899"/>
            <a:ext cx="0" cy="437275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B58933A-80B2-487C-9EE2-6BDF82962702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818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612" y="4685884"/>
            <a:ext cx="2431534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9612" y="2435895"/>
            <a:ext cx="2431534" cy="167992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9612" y="5321108"/>
            <a:ext cx="2431534" cy="726634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16663" y="4685884"/>
            <a:ext cx="2423656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16662" y="2435895"/>
            <a:ext cx="2423656" cy="167992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15543" y="5321107"/>
            <a:ext cx="2426866" cy="726634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92400" y="4685884"/>
            <a:ext cx="2424970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92399" y="2435895"/>
            <a:ext cx="2424970" cy="167992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92298" y="5321104"/>
            <a:ext cx="2428182" cy="726634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081662" y="2351899"/>
            <a:ext cx="0" cy="436781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758028" y="2351899"/>
            <a:ext cx="0" cy="437275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B58933A-80B2-487C-9EE2-6BDF82962702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5740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B58933A-80B2-487C-9EE2-6BDF82962702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7965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67903" y="474232"/>
            <a:ext cx="1449468" cy="6422224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612" y="852315"/>
            <a:ext cx="6139229" cy="60441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B58933A-80B2-487C-9EE2-6BDF82962702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45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B58933A-80B2-487C-9EE2-6BDF82962702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08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194" y="3154532"/>
            <a:ext cx="7299156" cy="2111646"/>
          </a:xfrm>
        </p:spPr>
        <p:txBody>
          <a:bodyPr anchor="b"/>
          <a:lstStyle>
            <a:lvl1pPr algn="l">
              <a:defRPr sz="440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5192" y="5266178"/>
            <a:ext cx="7299157" cy="948432"/>
          </a:xfrm>
        </p:spPr>
        <p:txBody>
          <a:bodyPr anchor="t"/>
          <a:lstStyle>
            <a:lvl1pPr marL="0" indent="0" algn="l">
              <a:buNone/>
              <a:defRPr sz="2205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B58933A-80B2-487C-9EE2-6BDF82962702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203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482" y="2271404"/>
            <a:ext cx="3635941" cy="4625052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6483" y="2266462"/>
            <a:ext cx="3635943" cy="4629992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B58933A-80B2-487C-9EE2-6BDF82962702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23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482" y="2099910"/>
            <a:ext cx="3635939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2482" y="2771881"/>
            <a:ext cx="3635941" cy="4124573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76484" y="2099910"/>
            <a:ext cx="363594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6484" y="2771881"/>
            <a:ext cx="3635941" cy="4124573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B58933A-80B2-487C-9EE2-6BDF82962702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7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9923-E3EC-48CC-9721-9F39E972B268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A266-EA63-46D0-B356-130B5D620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5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B58933A-80B2-487C-9EE2-6BDF82962702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28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191" y="1595932"/>
            <a:ext cx="2812810" cy="1595931"/>
          </a:xfrm>
        </p:spPr>
        <p:txBody>
          <a:bodyPr anchor="b"/>
          <a:lstStyle>
            <a:lvl1pPr algn="l">
              <a:defRPr sz="2646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061" y="1595932"/>
            <a:ext cx="4297289" cy="5039783"/>
          </a:xfrm>
        </p:spPr>
        <p:txBody>
          <a:bodyPr anchor="ctr">
            <a:normAutofit/>
          </a:bodyPr>
          <a:lstStyle>
            <a:lvl1pPr>
              <a:defRPr sz="2205"/>
            </a:lvl1pPr>
            <a:lvl2pPr>
              <a:defRPr sz="1984"/>
            </a:lvl2pPr>
            <a:lvl3pPr>
              <a:defRPr sz="1764"/>
            </a:lvl3pPr>
            <a:lvl4pPr>
              <a:defRPr sz="1543"/>
            </a:lvl4pPr>
            <a:lvl5pPr>
              <a:defRPr sz="1543"/>
            </a:lvl5pPr>
            <a:lvl6pPr>
              <a:defRPr sz="1543"/>
            </a:lvl6pPr>
            <a:lvl7pPr>
              <a:defRPr sz="1543"/>
            </a:lvl7pPr>
            <a:lvl8pPr>
              <a:defRPr sz="1543"/>
            </a:lvl8pPr>
            <a:lvl9pPr>
              <a:defRPr sz="154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5191" y="3449453"/>
            <a:ext cx="2812810" cy="3191862"/>
          </a:xfrm>
        </p:spPr>
        <p:txBody>
          <a:bodyPr/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B58933A-80B2-487C-9EE2-6BDF82962702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947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326" y="2043903"/>
            <a:ext cx="4212028" cy="1735934"/>
          </a:xfrm>
        </p:spPr>
        <p:txBody>
          <a:bodyPr anchor="b">
            <a:normAutofit/>
          </a:bodyPr>
          <a:lstStyle>
            <a:lvl1pPr algn="l">
              <a:defRPr sz="3968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47541" y="1259946"/>
            <a:ext cx="2646853" cy="503978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5191" y="4031827"/>
            <a:ext cx="4205473" cy="1511935"/>
          </a:xfrm>
        </p:spPr>
        <p:txBody>
          <a:bodyPr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B58933A-80B2-487C-9EE2-6BDF82962702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98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944686" y="1847921"/>
            <a:ext cx="3108193" cy="3107866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6272645" y="-503978"/>
            <a:ext cx="1764109" cy="1763924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944686" y="6719711"/>
            <a:ext cx="1092068" cy="1091953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69761" y="2939874"/>
            <a:ext cx="4620286" cy="4619801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925808" y="3191863"/>
            <a:ext cx="2604161" cy="2603888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8539035" y="0"/>
            <a:ext cx="756047" cy="12119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9" y="499038"/>
            <a:ext cx="7778066" cy="15438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482" y="2262970"/>
            <a:ext cx="7399132" cy="4624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8262763" y="2015869"/>
            <a:ext cx="1091952" cy="25208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13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sz="140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872043" y="3597249"/>
            <a:ext cx="4254709" cy="25208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13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algn="ctr"/>
            <a:r>
              <a:rPr lang="en-US" sz="140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561951" y="325995"/>
            <a:ext cx="693223" cy="8462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088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1B58933A-80B2-487C-9EE2-6BDF82962702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504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</p:sldLayoutIdLst>
  <p:txStyles>
    <p:titleStyle>
      <a:lvl1pPr algn="l" defTabSz="503979" rtl="0" eaLnBrk="1" latinLnBrk="0" hangingPunct="1">
        <a:spcBef>
          <a:spcPct val="0"/>
        </a:spcBef>
        <a:buNone/>
        <a:defRPr sz="463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985" indent="-377985" algn="l" defTabSz="503979" rtl="0" eaLnBrk="1" latinLnBrk="0" hangingPunct="1">
        <a:spcBef>
          <a:spcPts val="110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205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818967" indent="-314988" algn="l" defTabSz="503979" rtl="0" eaLnBrk="1" latinLnBrk="0" hangingPunct="1">
        <a:spcBef>
          <a:spcPts val="110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984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259951" indent="-251990" algn="l" defTabSz="503979" rtl="0" eaLnBrk="1" latinLnBrk="0" hangingPunct="1">
        <a:spcBef>
          <a:spcPts val="110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764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763930" indent="-251990" algn="l" defTabSz="503979" rtl="0" eaLnBrk="1" latinLnBrk="0" hangingPunct="1">
        <a:spcBef>
          <a:spcPts val="110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43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267909" indent="-251990" algn="l" defTabSz="503979" rtl="0" eaLnBrk="1" latinLnBrk="0" hangingPunct="1">
        <a:spcBef>
          <a:spcPts val="110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43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771890" indent="-251990" algn="l" defTabSz="503979" rtl="0" eaLnBrk="1" latinLnBrk="0" hangingPunct="1">
        <a:spcBef>
          <a:spcPts val="110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43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3275869" indent="-251990" algn="l" defTabSz="503979" rtl="0" eaLnBrk="1" latinLnBrk="0" hangingPunct="1">
        <a:spcBef>
          <a:spcPts val="110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43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779850" indent="-251990" algn="l" defTabSz="503979" rtl="0" eaLnBrk="1" latinLnBrk="0" hangingPunct="1">
        <a:spcBef>
          <a:spcPts val="110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43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4283829" indent="-251990" algn="l" defTabSz="503979" rtl="0" eaLnBrk="1" latinLnBrk="0" hangingPunct="1">
        <a:spcBef>
          <a:spcPts val="110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43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503979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9" algn="l" defTabSz="503979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60" algn="l" defTabSz="503979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39" algn="l" defTabSz="503979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920" algn="l" defTabSz="503979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900" algn="l" defTabSz="503979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80" algn="l" defTabSz="503979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59" algn="l" defTabSz="503979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840" algn="l" defTabSz="503979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lizrice/status/866872425278996484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Narrative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482" y="1424066"/>
            <a:ext cx="7399132" cy="546364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Everything you’ve done up until now has probably been right.</a:t>
            </a:r>
          </a:p>
          <a:p>
            <a:pPr lvl="1"/>
            <a:r>
              <a:rPr lang="en-US" dirty="0"/>
              <a:t>We’re now discussing how to do better.</a:t>
            </a:r>
          </a:p>
          <a:p>
            <a:r>
              <a:rPr lang="en-US" dirty="0"/>
              <a:t>You need to know the choices you face because everything is faster. We’ll do that.</a:t>
            </a:r>
          </a:p>
          <a:p>
            <a:pPr lvl="1"/>
            <a:r>
              <a:rPr lang="en-US" dirty="0" err="1"/>
              <a:t>Microservices</a:t>
            </a:r>
            <a:endParaRPr lang="en-US" dirty="0"/>
          </a:p>
          <a:p>
            <a:pPr lvl="1"/>
            <a:r>
              <a:rPr lang="en-US" dirty="0"/>
              <a:t>Containers</a:t>
            </a:r>
          </a:p>
          <a:p>
            <a:pPr lvl="1"/>
            <a:r>
              <a:rPr lang="en-US" dirty="0"/>
              <a:t>Orchestration systems</a:t>
            </a:r>
          </a:p>
          <a:p>
            <a:pPr lvl="1"/>
            <a:r>
              <a:rPr lang="en-US" dirty="0"/>
              <a:t>Live monitoring and testing</a:t>
            </a:r>
          </a:p>
          <a:p>
            <a:pPr lvl="1"/>
            <a:r>
              <a:rPr lang="en-US" dirty="0"/>
              <a:t>Service Fabric and the Container Service</a:t>
            </a:r>
          </a:p>
          <a:p>
            <a:r>
              <a:rPr lang="en-US" dirty="0"/>
              <a:t>You’ll need to know how to navigate those choices. We’ll do that, too. Arguments welcome.</a:t>
            </a:r>
          </a:p>
          <a:p>
            <a:pPr lvl="1"/>
            <a:r>
              <a:rPr lang="en-US" dirty="0"/>
              <a:t>Migrate – do not sprint -- toward agile </a:t>
            </a:r>
            <a:r>
              <a:rPr lang="en-US" dirty="0" err="1"/>
              <a:t>devops</a:t>
            </a:r>
            <a:r>
              <a:rPr lang="en-US" dirty="0"/>
              <a:t> workflows and </a:t>
            </a:r>
            <a:r>
              <a:rPr lang="en-US" dirty="0" err="1"/>
              <a:t>microservice</a:t>
            </a:r>
            <a:r>
              <a:rPr lang="en-US" dirty="0"/>
              <a:t> architecture approach</a:t>
            </a:r>
          </a:p>
          <a:p>
            <a:pPr lvl="1"/>
            <a:r>
              <a:rPr lang="en-US" dirty="0"/>
              <a:t>Automate, orchestrate, monitor</a:t>
            </a:r>
          </a:p>
          <a:p>
            <a:pPr lvl="1"/>
            <a:r>
              <a:rPr lang="en-US" dirty="0"/>
              <a:t>Get the little things right</a:t>
            </a:r>
          </a:p>
          <a:p>
            <a:pPr lvl="1"/>
            <a:r>
              <a:rPr lang="en-US" dirty="0"/>
              <a:t>Choose a great partner, but have more than one</a:t>
            </a:r>
          </a:p>
          <a:p>
            <a:pPr lvl="1"/>
            <a:r>
              <a:rPr lang="en-US" dirty="0"/>
              <a:t>Security first</a:t>
            </a:r>
          </a:p>
        </p:txBody>
      </p:sp>
    </p:spTree>
    <p:extLst>
      <p:ext uri="{BB962C8B-B14F-4D97-AF65-F5344CB8AC3E}">
        <p14:creationId xmlns:p14="http://schemas.microsoft.com/office/powerpoint/2010/main" val="61723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need from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Pretend you’re an obnoxious American from San Francisco. I’ll teach you how!</a:t>
            </a:r>
          </a:p>
          <a:p>
            <a:r>
              <a:rPr lang="en-US" dirty="0"/>
              <a:t>Where my brain is: note, I’m trying to bring it here, but….</a:t>
            </a:r>
          </a:p>
          <a:p>
            <a:r>
              <a:rPr lang="en-US" dirty="0"/>
              <a:t>Your job today: Call “rat-hole”!!! </a:t>
            </a:r>
          </a:p>
          <a:p>
            <a:pPr lvl="1"/>
            <a:r>
              <a:rPr lang="en-US" dirty="0"/>
              <a:t>I’ll teach you.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71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for thought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841829" y="1246892"/>
            <a:ext cx="3227010" cy="522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Stuff you wrote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841829" y="1810528"/>
            <a:ext cx="3227010" cy="522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Stuff Framework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841829" y="2388555"/>
            <a:ext cx="3227010" cy="522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Language for Stuff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841829" y="2966582"/>
            <a:ext cx="3227010" cy="522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Software distribution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841829" y="3544609"/>
            <a:ext cx="3227010" cy="522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OS/Kernel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841829" y="4129091"/>
            <a:ext cx="3227010" cy="522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CPU/disk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841829" y="4726012"/>
            <a:ext cx="3227010" cy="522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Building for CPUs/Disks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841829" y="5329389"/>
            <a:ext cx="3227010" cy="522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Electricity,Water</a:t>
            </a:r>
            <a:r>
              <a:rPr lang="en-US" dirty="0"/>
              <a:t> for Building</a:t>
            </a:r>
          </a:p>
        </p:txBody>
      </p:sp>
      <p:sp>
        <p:nvSpPr>
          <p:cNvPr id="15" name="Rectangle: Rounded Corners 14"/>
          <p:cNvSpPr/>
          <p:nvPr/>
        </p:nvSpPr>
        <p:spPr>
          <a:xfrm>
            <a:off x="892628" y="5932766"/>
            <a:ext cx="3227010" cy="522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Mafia/govt protecting electricity/water/roads</a:t>
            </a:r>
          </a:p>
        </p:txBody>
      </p:sp>
      <p:sp>
        <p:nvSpPr>
          <p:cNvPr id="16" name="Rectangle: Rounded Corners 15"/>
          <p:cNvSpPr/>
          <p:nvPr/>
        </p:nvSpPr>
        <p:spPr>
          <a:xfrm>
            <a:off x="892628" y="6510793"/>
            <a:ext cx="3227010" cy="522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Laws/Guns </a:t>
            </a:r>
          </a:p>
        </p:txBody>
      </p:sp>
      <p:sp>
        <p:nvSpPr>
          <p:cNvPr id="18" name="Right Brace 17"/>
          <p:cNvSpPr/>
          <p:nvPr/>
        </p:nvSpPr>
        <p:spPr>
          <a:xfrm>
            <a:off x="4528457" y="1246892"/>
            <a:ext cx="599924" cy="52251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205791" y="1323483"/>
            <a:ext cx="2359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Solution to problem</a:t>
            </a:r>
          </a:p>
        </p:txBody>
      </p:sp>
      <p:sp>
        <p:nvSpPr>
          <p:cNvPr id="20" name="Right Brace 19"/>
          <p:cNvSpPr/>
          <p:nvPr/>
        </p:nvSpPr>
        <p:spPr>
          <a:xfrm>
            <a:off x="4596191" y="2293662"/>
            <a:ext cx="599924" cy="1773462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285620" y="2966582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Toolbox</a:t>
            </a:r>
          </a:p>
        </p:txBody>
      </p:sp>
      <p:sp>
        <p:nvSpPr>
          <p:cNvPr id="22" name="Right Brace 21"/>
          <p:cNvSpPr/>
          <p:nvPr/>
        </p:nvSpPr>
        <p:spPr>
          <a:xfrm>
            <a:off x="4562323" y="4390348"/>
            <a:ext cx="599924" cy="2542642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285620" y="5286435"/>
            <a:ext cx="3357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Oh, yeah. Infrastructure you </a:t>
            </a:r>
          </a:p>
          <a:p>
            <a:r>
              <a:rPr lang="en-US" dirty="0"/>
              <a:t>have forgotten until tax time</a:t>
            </a:r>
          </a:p>
        </p:txBody>
      </p:sp>
      <p:sp>
        <p:nvSpPr>
          <p:cNvPr id="25" name="Rectangle 24"/>
          <p:cNvSpPr/>
          <p:nvPr/>
        </p:nvSpPr>
        <p:spPr>
          <a:xfrm rot="16200000">
            <a:off x="5920542" y="3642266"/>
            <a:ext cx="71120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https://twitter.com/lizrice/status/866872425278996484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8069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1806</TotalTime>
  <Words>224</Words>
  <Application>Microsoft Office PowerPoint</Application>
  <PresentationFormat>Custom</PresentationFormat>
  <Paragraphs>39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Century Gothic</vt:lpstr>
      <vt:lpstr>Times New Roman</vt:lpstr>
      <vt:lpstr>Wingdings 3</vt:lpstr>
      <vt:lpstr>Ion</vt:lpstr>
      <vt:lpstr>Today’s Narrative</vt:lpstr>
      <vt:lpstr>What I need from YOU</vt:lpstr>
      <vt:lpstr>Food for thought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Ralph Squillace</cp:lastModifiedBy>
  <cp:revision>28</cp:revision>
  <dcterms:modified xsi:type="dcterms:W3CDTF">2017-05-23T05:27:03Z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rasquill@microsoft.com</vt:lpwstr>
  </property>
  <property fmtid="{D5CDD505-2E9C-101B-9397-08002B2CF9AE}" pid="6" name="MSIP_Label_f42aa342-8706-4288-bd11-ebb85995028c_SetDate">
    <vt:lpwstr>2017-05-22T23:37:37.5087501+02:00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