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31"/>
  </p:notesMasterIdLst>
  <p:handoutMasterIdLst>
    <p:handoutMasterId r:id="rId32"/>
  </p:handoutMasterIdLst>
  <p:sldIdLst>
    <p:sldId id="1332" r:id="rId5"/>
    <p:sldId id="1339" r:id="rId6"/>
    <p:sldId id="1334" r:id="rId7"/>
    <p:sldId id="1340" r:id="rId8"/>
    <p:sldId id="1337" r:id="rId9"/>
    <p:sldId id="1341" r:id="rId10"/>
    <p:sldId id="1333" r:id="rId11"/>
    <p:sldId id="1342" r:id="rId12"/>
    <p:sldId id="1343" r:id="rId13"/>
    <p:sldId id="1318" r:id="rId14"/>
    <p:sldId id="1348" r:id="rId15"/>
    <p:sldId id="1320" r:id="rId16"/>
    <p:sldId id="1330" r:id="rId17"/>
    <p:sldId id="1322" r:id="rId18"/>
    <p:sldId id="1347" r:id="rId19"/>
    <p:sldId id="1344" r:id="rId20"/>
    <p:sldId id="1351" r:id="rId21"/>
    <p:sldId id="1350" r:id="rId22"/>
    <p:sldId id="1349" r:id="rId23"/>
    <p:sldId id="1345" r:id="rId24"/>
    <p:sldId id="1346" r:id="rId25"/>
    <p:sldId id="1352" r:id="rId26"/>
    <p:sldId id="1323" r:id="rId27"/>
    <p:sldId id="1324" r:id="rId28"/>
    <p:sldId id="1325" r:id="rId29"/>
    <p:sldId id="1326" r:id="rId3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T Color Template" id="{A073DAE3-B461-442F-A3D3-6642BD875E45}">
          <p14:sldIdLst>
            <p14:sldId id="1332"/>
            <p14:sldId id="1339"/>
            <p14:sldId id="1334"/>
            <p14:sldId id="1340"/>
            <p14:sldId id="1337"/>
            <p14:sldId id="1341"/>
            <p14:sldId id="1333"/>
            <p14:sldId id="1342"/>
            <p14:sldId id="1343"/>
            <p14:sldId id="1318"/>
            <p14:sldId id="1348"/>
            <p14:sldId id="1320"/>
            <p14:sldId id="1330"/>
            <p14:sldId id="1322"/>
            <p14:sldId id="1347"/>
            <p14:sldId id="1344"/>
            <p14:sldId id="1351"/>
            <p14:sldId id="1350"/>
            <p14:sldId id="1349"/>
            <p14:sldId id="1345"/>
            <p14:sldId id="1346"/>
            <p14:sldId id="1352"/>
            <p14:sldId id="1323"/>
            <p14:sldId id="1324"/>
            <p14:sldId id="1325"/>
            <p14:sldId id="132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6D65"/>
    <a:srgbClr val="517E74"/>
    <a:srgbClr val="534E49"/>
    <a:srgbClr val="004B50"/>
    <a:srgbClr val="008272"/>
    <a:srgbClr val="FFFFFF"/>
    <a:srgbClr val="5D005D"/>
    <a:srgbClr val="004B1C"/>
    <a:srgbClr val="002050"/>
    <a:srgbClr val="D83B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85" autoAdjust="0"/>
    <p:restoredTop sz="96215" autoAdjust="0"/>
  </p:normalViewPr>
  <p:slideViewPr>
    <p:cSldViewPr snapToGrid="0">
      <p:cViewPr varScale="1">
        <p:scale>
          <a:sx n="172" d="100"/>
          <a:sy n="172" d="100"/>
        </p:scale>
        <p:origin x="232" y="274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3" d="100"/>
          <a:sy n="83" d="100"/>
        </p:scale>
        <p:origin x="303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commentAuthors" Target="commentAuthors.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9/28/15 1:26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9/28/15 1:26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9/28/15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782844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10C09F-FCA1-48C8-B40D-42E1045D109E}" type="datetime8">
              <a:rPr lang="en-US" smtClean="0"/>
              <a:t>9/28/15 1:45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842705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10C09F-FCA1-48C8-B40D-42E1045D109E}" type="datetime8">
              <a:rPr lang="en-US" smtClean="0"/>
              <a:t>9/28/15 1:45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271038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9/28/15 5:20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05178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3A5C127-CB05-47B6-8D1E-7BC74A68F508}" type="datetime8">
              <a:rPr lang="en-US" smtClean="0"/>
              <a:t>9/28/15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05656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24</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9/28/15 1:26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937951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9AF79BC0-7BC2-4444-8D01-A1A1A5DBD253}" type="datetime8">
              <a:rPr lang="en-US" smtClean="0">
                <a:solidFill>
                  <a:prstClr val="black"/>
                </a:solidFill>
              </a:rPr>
              <a:t>9/28/15 1:26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25</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03928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17D118-1690-458F-B4D2-F9DA5D6F5033}" type="datetime8">
              <a:rPr lang="en-US" smtClean="0">
                <a:solidFill>
                  <a:prstClr val="black"/>
                </a:solidFill>
              </a:rPr>
              <a:t>9/28/15 1:26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149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9/28/15 4:22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289931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9/28/15 1:26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3510216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53B9473-204C-4147-A2E0-C3E143278840}" type="datetime8">
              <a:rPr lang="en-US" smtClean="0"/>
              <a:t>9/28/15 1:26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13</a:t>
            </a:fld>
            <a:endParaRPr lang="en-US" dirty="0"/>
          </a:p>
        </p:txBody>
      </p:sp>
    </p:spTree>
    <p:extLst>
      <p:ext uri="{BB962C8B-B14F-4D97-AF65-F5344CB8AC3E}">
        <p14:creationId xmlns:p14="http://schemas.microsoft.com/office/powerpoint/2010/main" val="2220964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10C09F-FCA1-48C8-B40D-42E1045D109E}" type="datetime8">
              <a:rPr lang="en-US" smtClean="0"/>
              <a:t>9/28/15 1:26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829710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9/28/15 2:21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381032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7D10C09F-FCA1-48C8-B40D-42E1045D109E}" type="datetime8">
              <a:rPr lang="en-US" smtClean="0"/>
              <a:t>9/28/15 1:45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662190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9/28/15 5:17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50118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0EC29EE-A8AD-4CE0-9C0B-116E0D4D7533}" type="datetime8">
              <a:rPr lang="en-US" smtClean="0"/>
              <a:t>9/28/15 4:58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09300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5.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eg"/><Relationship Id="rId3"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eg"/><Relationship Id="rId3"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 Id="rId3" Type="http://schemas.openxmlformats.org/officeDocument/2006/relationships/image" Target="../media/image3.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4004700" cy="6994526"/>
          </a:xfrm>
          <a:prstGeom prst="rect">
            <a:avLst/>
          </a:prstGeom>
        </p:spPr>
      </p:pic>
      <p:sp>
        <p:nvSpPr>
          <p:cNvPr id="5" name="Rectangle 4"/>
          <p:cNvSpPr/>
          <p:nvPr userDrawn="1"/>
        </p:nvSpPr>
        <p:spPr bwMode="auto">
          <a:xfrm>
            <a:off x="0" y="0"/>
            <a:ext cx="3292189" cy="6994525"/>
          </a:xfrm>
          <a:prstGeom prst="rect">
            <a:avLst/>
          </a:prstGeom>
          <a:gradFill>
            <a:gsLst>
              <a:gs pos="85366">
                <a:schemeClr val="bg1">
                  <a:alpha val="0"/>
                </a:schemeClr>
              </a:gs>
              <a:gs pos="50000">
                <a:schemeClr val="bg1">
                  <a:alpha val="2200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74638" y="2125663"/>
            <a:ext cx="6400800" cy="3566160"/>
          </a:xfrm>
          <a:prstGeom prst="rect">
            <a:avLst/>
          </a:prstGeom>
          <a:solidFill>
            <a:schemeClr val="accent1">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25677"/>
            <a:ext cx="6402388" cy="1828800"/>
          </a:xfrm>
          <a:noFill/>
        </p:spPr>
        <p:txBody>
          <a:bodyPr lIns="146304" tIns="91440" rIns="146304" bIns="91440" anchor="t" anchorCtr="0"/>
          <a:lstStyle>
            <a:lvl1pPr>
              <a:defRPr sz="5400" spc="-100" baseline="0">
                <a:gradFill>
                  <a:gsLst>
                    <a:gs pos="61616">
                      <a:srgbClr val="FFFFFF"/>
                    </a:gs>
                    <a:gs pos="43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273050" y="3954457"/>
            <a:ext cx="6402388" cy="1737360"/>
          </a:xfrm>
        </p:spPr>
        <p:txBody>
          <a:bodyPr tIns="109728" bIns="109728">
            <a:noAutofit/>
          </a:bodyPr>
          <a:lstStyle>
            <a:lvl1pPr marL="0" indent="0">
              <a:spcBef>
                <a:spcPts val="0"/>
              </a:spcBef>
              <a:buNone/>
              <a:defRPr sz="3200">
                <a:gradFill>
                  <a:gsLst>
                    <a:gs pos="61616">
                      <a:srgbClr val="FFFFFF"/>
                    </a:gs>
                    <a:gs pos="43000">
                      <a:srgbClr val="FFFFFF"/>
                    </a:gs>
                  </a:gsLst>
                  <a:lin ang="5400000" scaled="0"/>
                </a:gradFill>
              </a:defRPr>
            </a:lvl1pPr>
          </a:lstStyle>
          <a:p>
            <a:pPr lvl="0"/>
            <a:r>
              <a:rPr lang="en-US" dirty="0" smtClean="0"/>
              <a:t>Speaker Name</a:t>
            </a:r>
          </a:p>
          <a:p>
            <a:pPr lvl="0"/>
            <a:r>
              <a:rPr lang="en-US" dirty="0" smtClean="0"/>
              <a:t>Title</a:t>
            </a:r>
          </a:p>
          <a:p>
            <a:r>
              <a:rPr lang="en-US" dirty="0" smtClean="0"/>
              <a:t>Microsoft IT</a:t>
            </a:r>
            <a:endParaRPr lang="en-US" dirty="0"/>
          </a:p>
        </p:txBody>
      </p:sp>
      <p:grpSp>
        <p:nvGrpSpPr>
          <p:cNvPr id="8" name="Group 7"/>
          <p:cNvGrpSpPr>
            <a:grpSpLocks noChangeAspect="1"/>
          </p:cNvGrpSpPr>
          <p:nvPr userDrawn="1"/>
        </p:nvGrpSpPr>
        <p:grpSpPr bwMode="black">
          <a:xfrm>
            <a:off x="457200" y="477776"/>
            <a:ext cx="1646238" cy="353427"/>
            <a:chOff x="457200" y="1643393"/>
            <a:chExt cx="4492753" cy="964540"/>
          </a:xfrm>
        </p:grpSpPr>
        <p:pic>
          <p:nvPicPr>
            <p:cNvPr id="10" name="Picture 9"/>
            <p:cNvPicPr>
              <a:picLocks noChangeAspect="1"/>
            </p:cNvPicPr>
            <p:nvPr/>
          </p:nvPicPr>
          <p:blipFill>
            <a:blip r:embed="rId3"/>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0443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95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99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28849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168934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90869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6629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smtClean="0"/>
              <a:t>50/50 photo layout</a:t>
            </a:r>
            <a:endParaRPr lang="en-US" dirty="0"/>
          </a:p>
        </p:txBody>
      </p:sp>
      <p:sp>
        <p:nvSpPr>
          <p:cNvPr id="5" name="Picture Placeholder 4"/>
          <p:cNvSpPr>
            <a:spLocks noGrp="1"/>
          </p:cNvSpPr>
          <p:nvPr>
            <p:ph type="pic" sz="quarter" idx="10"/>
          </p:nvPr>
        </p:nvSpPr>
        <p:spPr bwMode="ltGray">
          <a:xfrm>
            <a:off x="6219825" y="0"/>
            <a:ext cx="6216650" cy="6992587"/>
          </a:xfrm>
          <a:blipFill>
            <a:blip r:embed="rId2" cstate="email">
              <a:extLst>
                <a:ext uri="{28A0092B-C50C-407E-A947-70E740481C1C}">
                  <a14:useLocalDpi xmlns:a14="http://schemas.microsoft.com/office/drawing/2010/main"/>
                </a:ext>
              </a:extLst>
            </a:blip>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236697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 Layout 2">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l="-2"/>
          <a:stretch/>
        </p:blipFill>
        <p:spPr>
          <a:xfrm>
            <a:off x="0" y="0"/>
            <a:ext cx="12436475" cy="6994525"/>
          </a:xfrm>
          <a:prstGeom prst="rect">
            <a:avLst/>
          </a:prstGeom>
        </p:spPr>
      </p:pic>
      <p:sp>
        <p:nvSpPr>
          <p:cNvPr id="6" name="Title 1"/>
          <p:cNvSpPr>
            <a:spLocks noGrp="1"/>
          </p:cNvSpPr>
          <p:nvPr>
            <p:ph type="title" hasCustomPrompt="1"/>
          </p:nvPr>
        </p:nvSpPr>
        <p:spPr>
          <a:xfrm>
            <a:off x="274702" y="2125678"/>
            <a:ext cx="6400736" cy="1828786"/>
          </a:xfrm>
          <a:noFill/>
        </p:spPr>
        <p:txBody>
          <a:bodyPr lIns="146304" tIns="91440" rIns="146304" bIns="91440" anchor="t" anchorCtr="0"/>
          <a:lstStyle>
            <a:lvl1pPr>
              <a:defRPr sz="5400" spc="-100" baseline="0">
                <a:gradFill>
                  <a:gsLst>
                    <a:gs pos="85366">
                      <a:schemeClr val="bg1"/>
                    </a:gs>
                    <a:gs pos="50000">
                      <a:schemeClr val="bg1"/>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a:xfrm>
            <a:off x="274701" y="3955786"/>
            <a:ext cx="6400737" cy="1828007"/>
          </a:xfrm>
          <a:noFill/>
        </p:spPr>
        <p:txBody>
          <a:bodyPr lIns="146304" tIns="109728" rIns="146304" bIns="109728">
            <a:noAutofit/>
          </a:bodyPr>
          <a:lstStyle>
            <a:lvl1pPr marL="0" indent="0">
              <a:spcBef>
                <a:spcPts val="0"/>
              </a:spcBef>
              <a:buNone/>
              <a:defRPr sz="3200" spc="0" baseline="0">
                <a:gradFill>
                  <a:gsLst>
                    <a:gs pos="85366">
                      <a:schemeClr val="bg1"/>
                    </a:gs>
                    <a:gs pos="50000">
                      <a:schemeClr val="bg1"/>
                    </a:gs>
                  </a:gsLst>
                  <a:lin ang="5400000" scaled="0"/>
                </a:gradFill>
                <a:latin typeface="+mj-lt"/>
              </a:defRPr>
            </a:lvl1pPr>
          </a:lstStyle>
          <a:p>
            <a:pPr lvl="0"/>
            <a:r>
              <a:rPr lang="en-US" dirty="0" smtClean="0"/>
              <a:t>Speaker Name</a:t>
            </a:r>
          </a:p>
          <a:p>
            <a:pPr lvl="0"/>
            <a:r>
              <a:rPr lang="en-US" dirty="0" smtClean="0"/>
              <a:t>Title</a:t>
            </a:r>
          </a:p>
          <a:p>
            <a:r>
              <a:rPr lang="en-US" dirty="0" smtClean="0"/>
              <a:t>Microsoft IT</a:t>
            </a:r>
            <a:endParaRPr lang="en-US" dirty="0"/>
          </a:p>
        </p:txBody>
      </p:sp>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465589" y="488164"/>
            <a:ext cx="1645920" cy="353591"/>
          </a:xfrm>
          <a:prstGeom prst="rect">
            <a:avLst/>
          </a:prstGeom>
        </p:spPr>
      </p:pic>
    </p:spTree>
    <p:extLst>
      <p:ext uri="{BB962C8B-B14F-4D97-AF65-F5344CB8AC3E}">
        <p14:creationId xmlns:p14="http://schemas.microsoft.com/office/powerpoint/2010/main" val="2161685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4">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1164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99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a:t>
            </a:r>
            <a:r>
              <a:rPr lang="en-US" sz="700" dirty="0" smtClean="0">
                <a:gradFill>
                  <a:gsLst>
                    <a:gs pos="0">
                      <a:schemeClr val="tx1"/>
                    </a:gs>
                    <a:gs pos="100000">
                      <a:schemeClr val="tx1"/>
                    </a:gs>
                  </a:gsLst>
                  <a:lin ang="5400000" scaled="0"/>
                </a:gradFill>
                <a:cs typeface="Segoe UI" pitchFamily="34" charset="0"/>
              </a:rPr>
              <a:t>2015 </a:t>
            </a:r>
            <a:r>
              <a:rPr lang="en-US" sz="700"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hoto Layout 3">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436475" cy="6994525"/>
          </a:xfrm>
          <a:prstGeom prst="rect">
            <a:avLst/>
          </a:prstGeom>
        </p:spPr>
      </p:pic>
      <p:sp>
        <p:nvSpPr>
          <p:cNvPr id="6" name="Title 1"/>
          <p:cNvSpPr>
            <a:spLocks noGrp="1"/>
          </p:cNvSpPr>
          <p:nvPr>
            <p:ph type="title" hasCustomPrompt="1"/>
          </p:nvPr>
        </p:nvSpPr>
        <p:spPr>
          <a:xfrm>
            <a:off x="274702" y="2125678"/>
            <a:ext cx="6400736" cy="1828786"/>
          </a:xfrm>
          <a:noFill/>
        </p:spPr>
        <p:txBody>
          <a:bodyPr lIns="146304" tIns="91440" rIns="146304" bIns="91440" anchor="t" anchorCtr="0"/>
          <a:lstStyle>
            <a:lvl1pPr>
              <a:defRPr sz="5400" spc="-100" baseline="0">
                <a:gradFill>
                  <a:gsLst>
                    <a:gs pos="94643">
                      <a:schemeClr val="tx1"/>
                    </a:gs>
                    <a:gs pos="33000">
                      <a:schemeClr val="tx1"/>
                    </a:gs>
                  </a:gsLst>
                  <a:lin ang="5400000" scaled="0"/>
                </a:gradFill>
              </a:defRPr>
            </a:lvl1pPr>
          </a:lstStyle>
          <a:p>
            <a:r>
              <a:rPr lang="en-US" dirty="0" smtClean="0"/>
              <a:t>Presentation title</a:t>
            </a:r>
            <a:endParaRPr lang="en-US" dirty="0"/>
          </a:p>
        </p:txBody>
      </p:sp>
      <p:sp>
        <p:nvSpPr>
          <p:cNvPr id="7" name="Text Placeholder 4"/>
          <p:cNvSpPr>
            <a:spLocks noGrp="1"/>
          </p:cNvSpPr>
          <p:nvPr>
            <p:ph type="body" sz="quarter" idx="12" hasCustomPrompt="1"/>
          </p:nvPr>
        </p:nvSpPr>
        <p:spPr>
          <a:xfrm>
            <a:off x="274701" y="3955786"/>
            <a:ext cx="6400737" cy="1828007"/>
          </a:xfrm>
          <a:noFill/>
        </p:spPr>
        <p:txBody>
          <a:bodyPr lIns="146304" tIns="109728" rIns="146304" bIns="109728">
            <a:noAutofit/>
          </a:bodyPr>
          <a:lstStyle>
            <a:lvl1pPr marL="0" indent="0">
              <a:spcBef>
                <a:spcPts val="0"/>
              </a:spcBef>
              <a:buNone/>
              <a:defRPr sz="3200" spc="0" baseline="0">
                <a:gradFill>
                  <a:gsLst>
                    <a:gs pos="94643">
                      <a:schemeClr val="tx1"/>
                    </a:gs>
                    <a:gs pos="33000">
                      <a:schemeClr val="tx1"/>
                    </a:gs>
                  </a:gsLst>
                  <a:lin ang="5400000" scaled="0"/>
                </a:gradFill>
                <a:latin typeface="+mj-lt"/>
              </a:defRPr>
            </a:lvl1pPr>
          </a:lstStyle>
          <a:p>
            <a:pPr lvl="0"/>
            <a:r>
              <a:rPr lang="en-US" dirty="0" smtClean="0"/>
              <a:t>Speaker Name</a:t>
            </a:r>
          </a:p>
          <a:p>
            <a:pPr lvl="0"/>
            <a:r>
              <a:rPr lang="en-US" dirty="0" smtClean="0"/>
              <a:t>Title</a:t>
            </a:r>
          </a:p>
          <a:p>
            <a:r>
              <a:rPr lang="en-US" dirty="0" smtClean="0"/>
              <a:t>Microsoft IT</a:t>
            </a:r>
            <a:endParaRPr lang="en-US" dirty="0"/>
          </a:p>
        </p:txBody>
      </p:sp>
      <p:grpSp>
        <p:nvGrpSpPr>
          <p:cNvPr id="9" name="Group 8"/>
          <p:cNvGrpSpPr>
            <a:grpSpLocks noChangeAspect="1"/>
          </p:cNvGrpSpPr>
          <p:nvPr userDrawn="1"/>
        </p:nvGrpSpPr>
        <p:grpSpPr bwMode="black">
          <a:xfrm>
            <a:off x="457200" y="477776"/>
            <a:ext cx="1646238" cy="353427"/>
            <a:chOff x="457200" y="1643393"/>
            <a:chExt cx="4492753" cy="964540"/>
          </a:xfrm>
        </p:grpSpPr>
        <p:pic>
          <p:nvPicPr>
            <p:cNvPr id="10" name="Picture 9"/>
            <p:cNvPicPr>
              <a:picLocks noChangeAspect="1"/>
            </p:cNvPicPr>
            <p:nvPr/>
          </p:nvPicPr>
          <p:blipFill>
            <a:blip r:embed="rId3"/>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06288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436089" cy="6994525"/>
          </a:xfrm>
          <a:prstGeom prst="rect">
            <a:avLst/>
          </a:prstGeom>
        </p:spPr>
      </p:pic>
      <p:sp>
        <p:nvSpPr>
          <p:cNvPr id="11" name="Rectangle 10"/>
          <p:cNvSpPr/>
          <p:nvPr userDrawn="1"/>
        </p:nvSpPr>
        <p:spPr bwMode="auto">
          <a:xfrm>
            <a:off x="1" y="-1"/>
            <a:ext cx="5395285" cy="6994525"/>
          </a:xfrm>
          <a:prstGeom prst="rect">
            <a:avLst/>
          </a:prstGeom>
          <a:gradFill>
            <a:gsLst>
              <a:gs pos="15854">
                <a:srgbClr val="476D65">
                  <a:alpha val="38000"/>
                </a:srgbClr>
              </a:gs>
              <a:gs pos="77000">
                <a:srgbClr val="476D65">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userDrawn="1"/>
        </p:nvSpPr>
        <p:spPr bwMode="auto">
          <a:xfrm>
            <a:off x="274638" y="2125663"/>
            <a:ext cx="6400800" cy="3566160"/>
          </a:xfrm>
          <a:prstGeom prst="rect">
            <a:avLst/>
          </a:prstGeom>
          <a:solidFill>
            <a:schemeClr val="bg2">
              <a:alpha val="82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25677"/>
            <a:ext cx="6402388" cy="1828800"/>
          </a:xfrm>
          <a:noFill/>
        </p:spPr>
        <p:txBody>
          <a:bodyPr lIns="146304" tIns="91440" rIns="146304" bIns="91440" anchor="t" anchorCtr="0"/>
          <a:lstStyle>
            <a:lvl1pPr>
              <a:defRPr sz="5400" spc="-100" baseline="0">
                <a:gradFill>
                  <a:gsLst>
                    <a:gs pos="61616">
                      <a:srgbClr val="FFFFFF"/>
                    </a:gs>
                    <a:gs pos="43000">
                      <a:srgbClr val="FFFFFF"/>
                    </a:gs>
                  </a:gsLst>
                  <a:lin ang="5400000" scaled="0"/>
                </a:gradFill>
              </a:defRPr>
            </a:lvl1pPr>
          </a:lstStyle>
          <a:p>
            <a:r>
              <a:rPr lang="en-US" dirty="0" smtClean="0"/>
              <a:t>Presentation title</a:t>
            </a:r>
            <a:endParaRPr lang="en-US" dirty="0"/>
          </a:p>
        </p:txBody>
      </p:sp>
      <p:sp>
        <p:nvSpPr>
          <p:cNvPr id="3" name="Text Placeholder 2"/>
          <p:cNvSpPr>
            <a:spLocks noGrp="1"/>
          </p:cNvSpPr>
          <p:nvPr>
            <p:ph type="body" sz="quarter" idx="14" hasCustomPrompt="1"/>
          </p:nvPr>
        </p:nvSpPr>
        <p:spPr bwMode="auto">
          <a:xfrm>
            <a:off x="273050" y="3954457"/>
            <a:ext cx="6402388" cy="1737360"/>
          </a:xfrm>
        </p:spPr>
        <p:txBody>
          <a:bodyPr tIns="109728" bIns="109728">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a:gradFill>
                  <a:gsLst>
                    <a:gs pos="61616">
                      <a:srgbClr val="FFFFFF"/>
                    </a:gs>
                    <a:gs pos="43000">
                      <a:srgbClr val="FFFFFF"/>
                    </a:gs>
                  </a:gsLst>
                  <a:lin ang="5400000" scaled="0"/>
                </a:gradFill>
              </a:defRPr>
            </a:lvl1pPr>
          </a:lstStyle>
          <a:p>
            <a:pPr lvl="0"/>
            <a:r>
              <a:rPr lang="en-US" dirty="0" smtClean="0"/>
              <a:t>Speaker Name</a:t>
            </a:r>
          </a:p>
          <a:p>
            <a:pPr lvl="0"/>
            <a:r>
              <a:rPr lang="en-US" dirty="0" smtClean="0"/>
              <a:t>Title</a:t>
            </a:r>
          </a:p>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r>
              <a:rPr lang="en-US" dirty="0" smtClean="0"/>
              <a:t>Microsoft IT</a:t>
            </a:r>
          </a:p>
        </p:txBody>
      </p:sp>
      <p:grpSp>
        <p:nvGrpSpPr>
          <p:cNvPr id="8" name="Group 7"/>
          <p:cNvGrpSpPr>
            <a:grpSpLocks noChangeAspect="1"/>
          </p:cNvGrpSpPr>
          <p:nvPr userDrawn="1"/>
        </p:nvGrpSpPr>
        <p:grpSpPr bwMode="black">
          <a:xfrm>
            <a:off x="457200" y="477776"/>
            <a:ext cx="1646238" cy="353427"/>
            <a:chOff x="457200" y="1643393"/>
            <a:chExt cx="4492753" cy="964540"/>
          </a:xfrm>
        </p:grpSpPr>
        <p:pic>
          <p:nvPicPr>
            <p:cNvPr id="10" name="Picture 9"/>
            <p:cNvPicPr>
              <a:picLocks noChangeAspect="1"/>
            </p:cNvPicPr>
            <p:nvPr/>
          </p:nvPicPr>
          <p:blipFill>
            <a:blip r:embed="rId3"/>
            <a:stretch>
              <a:fillRect/>
            </a:stretch>
          </p:blipFill>
          <p:spPr bwMode="black">
            <a:xfrm>
              <a:off x="457200" y="1643393"/>
              <a:ext cx="964540" cy="964540"/>
            </a:xfrm>
            <a:prstGeom prst="rect">
              <a:avLst/>
            </a:prstGeom>
          </p:spPr>
        </p:pic>
        <p:sp>
          <p:nvSpPr>
            <p:cNvPr id="13"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2587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hoto Layout 2">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349" t="37191" r="25922" b="491"/>
          <a:stretch/>
        </p:blipFill>
        <p:spPr>
          <a:xfrm>
            <a:off x="0" y="0"/>
            <a:ext cx="12436475" cy="6994525"/>
          </a:xfrm>
          <a:prstGeom prst="rect">
            <a:avLst/>
          </a:prstGeom>
        </p:spPr>
      </p:pic>
      <p:sp>
        <p:nvSpPr>
          <p:cNvPr id="2" name="Rectangle 1"/>
          <p:cNvSpPr/>
          <p:nvPr userDrawn="1"/>
        </p:nvSpPr>
        <p:spPr bwMode="auto">
          <a:xfrm>
            <a:off x="274638" y="2125663"/>
            <a:ext cx="7315200" cy="3659182"/>
          </a:xfrm>
          <a:prstGeom prst="rect">
            <a:avLst/>
          </a:prstGeom>
          <a:solidFill>
            <a:schemeClr val="bg1">
              <a:alpha val="73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4"/>
          <p:cNvSpPr>
            <a:spLocks noGrp="1"/>
          </p:cNvSpPr>
          <p:nvPr>
            <p:ph type="body" sz="quarter" idx="12" hasCustomPrompt="1"/>
          </p:nvPr>
        </p:nvSpPr>
        <p:spPr>
          <a:xfrm>
            <a:off x="276540" y="3954457"/>
            <a:ext cx="7313297" cy="1830388"/>
          </a:xfrm>
          <a:noFill/>
        </p:spPr>
        <p:txBody>
          <a:bodyPr lIns="146304" tIns="109728" rIns="146304" bIns="109728">
            <a:noAutofit/>
          </a:bodyPr>
          <a:lstStyle>
            <a:lvl1pPr marL="0" indent="0">
              <a:spcBef>
                <a:spcPts val="0"/>
              </a:spcBef>
              <a:buNone/>
              <a:defRPr sz="3200" spc="0" baseline="0">
                <a:gradFill>
                  <a:gsLst>
                    <a:gs pos="5000">
                      <a:schemeClr val="tx1"/>
                    </a:gs>
                    <a:gs pos="55000">
                      <a:schemeClr val="tx1"/>
                    </a:gs>
                  </a:gsLst>
                  <a:lin ang="5400000" scaled="0"/>
                </a:gradFill>
                <a:latin typeface="+mj-lt"/>
              </a:defRPr>
            </a:lvl1pPr>
          </a:lstStyle>
          <a:p>
            <a:pPr lvl="0"/>
            <a:r>
              <a:rPr lang="en-US" dirty="0" smtClean="0"/>
              <a:t>Speaker Name</a:t>
            </a:r>
          </a:p>
          <a:p>
            <a:pPr lvl="0"/>
            <a:r>
              <a:rPr lang="en-US" dirty="0" smtClean="0"/>
              <a:t>Title</a:t>
            </a:r>
          </a:p>
          <a:p>
            <a:pPr lvl="0"/>
            <a:r>
              <a:rPr lang="en-US" dirty="0" smtClean="0"/>
              <a:t>Microsoft IT</a:t>
            </a:r>
          </a:p>
        </p:txBody>
      </p:sp>
      <p:sp>
        <p:nvSpPr>
          <p:cNvPr id="7" name="Title 1"/>
          <p:cNvSpPr>
            <a:spLocks noGrp="1"/>
          </p:cNvSpPr>
          <p:nvPr>
            <p:ph type="title" hasCustomPrompt="1"/>
          </p:nvPr>
        </p:nvSpPr>
        <p:spPr>
          <a:xfrm>
            <a:off x="274702" y="2117165"/>
            <a:ext cx="7315135" cy="1837298"/>
          </a:xfrm>
          <a:noFill/>
        </p:spPr>
        <p:txBody>
          <a:bodyPr lIns="146304" tIns="91440" rIns="146304" bIns="91440" anchor="t" anchorCtr="0"/>
          <a:lstStyle>
            <a:lvl1pPr>
              <a:defRPr sz="5400" spc="-100" baseline="0">
                <a:gradFill>
                  <a:gsLst>
                    <a:gs pos="1250">
                      <a:schemeClr val="tx1"/>
                    </a:gs>
                    <a:gs pos="78000">
                      <a:schemeClr val="tx1"/>
                    </a:gs>
                  </a:gsLst>
                  <a:lin ang="5400000" scaled="0"/>
                </a:gradFill>
              </a:defRPr>
            </a:lvl1pPr>
          </a:lstStyle>
          <a:p>
            <a:r>
              <a:rPr lang="en-US" dirty="0" smtClean="0"/>
              <a:t>Presentation title</a:t>
            </a:r>
            <a:br>
              <a:rPr lang="en-US" dirty="0" smtClean="0"/>
            </a:br>
            <a:r>
              <a:rPr lang="en-US" dirty="0" smtClean="0"/>
              <a:t>goes here</a:t>
            </a:r>
            <a:endParaRPr lang="en-US" dirty="0"/>
          </a:p>
        </p:txBody>
      </p:sp>
      <p:grpSp>
        <p:nvGrpSpPr>
          <p:cNvPr id="14" name="Group 13"/>
          <p:cNvGrpSpPr>
            <a:grpSpLocks noChangeAspect="1"/>
          </p:cNvGrpSpPr>
          <p:nvPr userDrawn="1"/>
        </p:nvGrpSpPr>
        <p:grpSpPr bwMode="black">
          <a:xfrm>
            <a:off x="457200" y="477776"/>
            <a:ext cx="1646238" cy="353427"/>
            <a:chOff x="457200" y="1643393"/>
            <a:chExt cx="4492753" cy="964540"/>
          </a:xfrm>
        </p:grpSpPr>
        <p:pic>
          <p:nvPicPr>
            <p:cNvPr id="15" name="Picture 14"/>
            <p:cNvPicPr>
              <a:picLocks noChangeAspect="1"/>
            </p:cNvPicPr>
            <p:nvPr/>
          </p:nvPicPr>
          <p:blipFill>
            <a:blip r:embed="rId3"/>
            <a:stretch>
              <a:fillRect/>
            </a:stretch>
          </p:blipFill>
          <p:spPr bwMode="black">
            <a:xfrm>
              <a:off x="457200" y="1643393"/>
              <a:ext cx="964540" cy="964540"/>
            </a:xfrm>
            <a:prstGeom prst="rect">
              <a:avLst/>
            </a:prstGeom>
          </p:spPr>
        </p:pic>
        <p:sp>
          <p:nvSpPr>
            <p:cNvPr id="16"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53925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hoto Layout 3">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436476" cy="6994525"/>
          </a:xfrm>
          <a:prstGeom prst="rect">
            <a:avLst/>
          </a:prstGeom>
        </p:spPr>
      </p:pic>
      <p:sp>
        <p:nvSpPr>
          <p:cNvPr id="7" name="Title 1"/>
          <p:cNvSpPr>
            <a:spLocks noGrp="1"/>
          </p:cNvSpPr>
          <p:nvPr>
            <p:ph type="title" hasCustomPrompt="1"/>
          </p:nvPr>
        </p:nvSpPr>
        <p:spPr>
          <a:xfrm>
            <a:off x="274702" y="2117165"/>
            <a:ext cx="6401051" cy="1837298"/>
          </a:xfrm>
          <a:noFill/>
        </p:spPr>
        <p:txBody>
          <a:bodyPr lIns="146304" tIns="91440" rIns="146304" bIns="91440" anchor="t" anchorCtr="0"/>
          <a:lstStyle>
            <a:lvl1pPr>
              <a:defRPr sz="5400" spc="-100" baseline="0">
                <a:gradFill>
                  <a:gsLst>
                    <a:gs pos="16071">
                      <a:schemeClr val="tx1"/>
                    </a:gs>
                    <a:gs pos="37000">
                      <a:schemeClr val="tx1"/>
                    </a:gs>
                  </a:gsLst>
                  <a:lin ang="5400000" scaled="0"/>
                </a:gradFill>
              </a:defRPr>
            </a:lvl1pPr>
          </a:lstStyle>
          <a:p>
            <a:r>
              <a:rPr lang="en-US" dirty="0" smtClean="0"/>
              <a:t>Presentation title</a:t>
            </a:r>
            <a:endParaRPr lang="en-US" dirty="0"/>
          </a:p>
        </p:txBody>
      </p:sp>
      <p:sp>
        <p:nvSpPr>
          <p:cNvPr id="12" name="Right Triangle 11"/>
          <p:cNvSpPr/>
          <p:nvPr userDrawn="1"/>
        </p:nvSpPr>
        <p:spPr bwMode="auto">
          <a:xfrm>
            <a:off x="0" y="4648200"/>
            <a:ext cx="5981700" cy="2346325"/>
          </a:xfrm>
          <a:prstGeom prst="rtTriangle">
            <a:avLst/>
          </a:prstGeom>
          <a:gradFill>
            <a:gsLst>
              <a:gs pos="12000">
                <a:schemeClr val="tx1">
                  <a:lumMod val="50000"/>
                  <a:alpha val="60000"/>
                </a:schemeClr>
              </a:gs>
              <a:gs pos="45000">
                <a:schemeClr val="tx1">
                  <a:lumMod val="50000"/>
                  <a:alpha val="0"/>
                </a:schemeClr>
              </a:gs>
            </a:gsLst>
            <a:lin ang="180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spc="0" baseline="0">
                <a:gradFill>
                  <a:gsLst>
                    <a:gs pos="75000">
                      <a:schemeClr val="tx1"/>
                    </a:gs>
                    <a:gs pos="51000">
                      <a:schemeClr val="tx1"/>
                    </a:gs>
                  </a:gsLst>
                  <a:lin ang="5400000" scaled="0"/>
                </a:gradFill>
                <a:latin typeface="+mj-lt"/>
              </a:defRPr>
            </a:lvl1pPr>
          </a:lstStyle>
          <a:p>
            <a:pPr lvl="0"/>
            <a:r>
              <a:rPr lang="en-US" dirty="0" smtClean="0"/>
              <a:t>Speaker Name</a:t>
            </a:r>
          </a:p>
          <a:p>
            <a:pPr lvl="0"/>
            <a:r>
              <a:rPr lang="en-US" dirty="0" smtClean="0"/>
              <a:t>Title</a:t>
            </a:r>
          </a:p>
          <a:p>
            <a:pPr marL="0" marR="0" lvl="0" indent="0" algn="l" defTabSz="932742" rtl="0" eaLnBrk="1" fontAlgn="auto" latinLnBrk="0" hangingPunct="1">
              <a:lnSpc>
                <a:spcPct val="90000"/>
              </a:lnSpc>
              <a:spcBef>
                <a:spcPts val="0"/>
              </a:spcBef>
              <a:spcAft>
                <a:spcPts val="0"/>
              </a:spcAft>
              <a:buClrTx/>
              <a:buSzPct val="90000"/>
              <a:buFont typeface="Arial" pitchFamily="34" charset="0"/>
              <a:buNone/>
              <a:tabLst/>
              <a:defRPr/>
            </a:pPr>
            <a:r>
              <a:rPr lang="en-US" dirty="0" smtClean="0"/>
              <a:t>Microsoft IT</a:t>
            </a:r>
          </a:p>
        </p:txBody>
      </p:sp>
      <p:grpSp>
        <p:nvGrpSpPr>
          <p:cNvPr id="9" name="Group 8"/>
          <p:cNvGrpSpPr>
            <a:grpSpLocks noChangeAspect="1"/>
          </p:cNvGrpSpPr>
          <p:nvPr userDrawn="1"/>
        </p:nvGrpSpPr>
        <p:grpSpPr bwMode="black">
          <a:xfrm>
            <a:off x="457200" y="477776"/>
            <a:ext cx="1646238" cy="353427"/>
            <a:chOff x="457200" y="1643393"/>
            <a:chExt cx="4492753" cy="964540"/>
          </a:xfrm>
        </p:grpSpPr>
        <p:pic>
          <p:nvPicPr>
            <p:cNvPr id="10" name="Picture 9"/>
            <p:cNvPicPr>
              <a:picLocks noChangeAspect="1"/>
            </p:cNvPicPr>
            <p:nvPr/>
          </p:nvPicPr>
          <p:blipFill>
            <a:blip r:embed="rId3"/>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8744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73151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smtClean="0"/>
              <a:t>Speaker Name</a:t>
            </a:r>
          </a:p>
          <a:p>
            <a:pPr lvl="0"/>
            <a:r>
              <a:rPr lang="en-US" dirty="0" smtClean="0"/>
              <a:t>Title</a:t>
            </a:r>
          </a:p>
          <a:p>
            <a:r>
              <a:rPr lang="en-US" dirty="0" smtClean="0"/>
              <a:t>Microsoft IT</a:t>
            </a:r>
            <a:endParaRPr lang="en-US" dirty="0"/>
          </a:p>
        </p:txBody>
      </p:sp>
      <p:grpSp>
        <p:nvGrpSpPr>
          <p:cNvPr id="6" name="Group 5"/>
          <p:cNvGrpSpPr>
            <a:grpSpLocks noChangeAspect="1"/>
          </p:cNvGrpSpPr>
          <p:nvPr userDrawn="1"/>
        </p:nvGrpSpPr>
        <p:grpSpPr bwMode="black">
          <a:xfrm>
            <a:off x="457200" y="477776"/>
            <a:ext cx="1646238" cy="353427"/>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133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032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theme" Target="../theme/theme1.xml"/><Relationship Id="rId29"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6"/>
          <p:cNvPicPr>
            <a:picLocks noChangeAspect="1"/>
          </p:cNvPicPr>
          <p:nvPr userDrawn="1"/>
        </p:nvPicPr>
        <p:blipFill>
          <a:blip r:embed="rId29" cstate="email">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5" r:id="rId1"/>
    <p:sldLayoutId id="2147484266" r:id="rId2"/>
    <p:sldLayoutId id="2147484271" r:id="rId3"/>
    <p:sldLayoutId id="2147484272" r:id="rId4"/>
    <p:sldLayoutId id="2147484273" r:id="rId5"/>
    <p:sldLayoutId id="2147484274" r:id="rId6"/>
    <p:sldLayoutId id="2147484236" r:id="rId7"/>
    <p:sldLayoutId id="2147484240" r:id="rId8"/>
    <p:sldLayoutId id="2147484241" r:id="rId9"/>
    <p:sldLayoutId id="2147484244" r:id="rId10"/>
    <p:sldLayoutId id="2147484245" r:id="rId11"/>
    <p:sldLayoutId id="2147484247" r:id="rId12"/>
    <p:sldLayoutId id="2147484249" r:id="rId13"/>
    <p:sldLayoutId id="2147484250" r:id="rId14"/>
    <p:sldLayoutId id="2147484264" r:id="rId15"/>
    <p:sldLayoutId id="2147484251" r:id="rId16"/>
    <p:sldLayoutId id="2147484252" r:id="rId17"/>
    <p:sldLayoutId id="2147484253" r:id="rId18"/>
    <p:sldLayoutId id="2147484254" r:id="rId19"/>
    <p:sldLayoutId id="2147484256" r:id="rId20"/>
    <p:sldLayoutId id="2147484257" r:id="rId21"/>
    <p:sldLayoutId id="2147484258" r:id="rId22"/>
    <p:sldLayoutId id="2147484259" r:id="rId23"/>
    <p:sldLayoutId id="2147484268" r:id="rId24"/>
    <p:sldLayoutId id="2147484260" r:id="rId25"/>
    <p:sldLayoutId id="2147484261" r:id="rId26"/>
    <p:sldLayoutId id="2147484263" r:id="rId2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hyperlink" Target="http://www.microsoft.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com/" TargetMode="External"/><Relationship Id="rId4" Type="http://schemas.openxmlformats.org/officeDocument/2006/relationships/hyperlink" Target="https://github.com/" TargetMode="External"/><Relationship Id="rId5" Type="http://schemas.openxmlformats.org/officeDocument/2006/relationships/hyperlink" Target="https://github.com/azure/azure-content" TargetMode="External"/><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 Id="rId3" Type="http://schemas.openxmlformats.org/officeDocument/2006/relationships/image" Target="../media/image1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bwMode="black"/>
        <p:txBody>
          <a:bodyPr/>
          <a:lstStyle/>
          <a:p>
            <a:r>
              <a:rPr lang="en-US" dirty="0" smtClean="0"/>
              <a:t>Presentation title </a:t>
            </a:r>
            <a:br>
              <a:rPr lang="en-US" dirty="0" smtClean="0"/>
            </a:br>
            <a:r>
              <a:rPr lang="en-US" dirty="0" smtClean="0"/>
              <a:t>goes here</a:t>
            </a:r>
            <a:endParaRPr lang="en-US" dirty="0"/>
          </a:p>
        </p:txBody>
      </p:sp>
      <p:sp>
        <p:nvSpPr>
          <p:cNvPr id="5" name="Text Placeholder 4"/>
          <p:cNvSpPr>
            <a:spLocks noGrp="1"/>
          </p:cNvSpPr>
          <p:nvPr>
            <p:ph type="body" sz="quarter" idx="14"/>
          </p:nvPr>
        </p:nvSpPr>
        <p:spPr bwMode="black"/>
        <p:txBody>
          <a:bodyPr/>
          <a:lstStyle/>
          <a:p>
            <a:r>
              <a:rPr lang="en-US" dirty="0" smtClean="0"/>
              <a:t>Speaker name</a:t>
            </a:r>
          </a:p>
          <a:p>
            <a:r>
              <a:rPr lang="en-US" dirty="0" smtClean="0"/>
              <a:t>Title</a:t>
            </a:r>
          </a:p>
          <a:p>
            <a:r>
              <a:rPr lang="en-US" dirty="0" smtClean="0"/>
              <a:t>Microsoft IT</a:t>
            </a:r>
            <a:endParaRPr lang="en-US" dirty="0"/>
          </a:p>
        </p:txBody>
      </p:sp>
    </p:spTree>
    <p:extLst>
      <p:ext uri="{BB962C8B-B14F-4D97-AF65-F5344CB8AC3E}">
        <p14:creationId xmlns:p14="http://schemas.microsoft.com/office/powerpoint/2010/main" val="4125644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Preferred text layout (no bullets)</a:t>
            </a:r>
            <a:endParaRPr lang="en-US" dirty="0"/>
          </a:p>
        </p:txBody>
      </p:sp>
      <p:sp>
        <p:nvSpPr>
          <p:cNvPr id="6" name="Text Placeholder 5"/>
          <p:cNvSpPr>
            <a:spLocks noGrp="1"/>
          </p:cNvSpPr>
          <p:nvPr>
            <p:ph type="body" sz="quarter" idx="10"/>
          </p:nvPr>
        </p:nvSpPr>
        <p:spPr/>
        <p:txBody>
          <a:bodyPr/>
          <a:lstStyle/>
          <a:p>
            <a:r>
              <a:rPr lang="en-US" dirty="0" smtClean="0"/>
              <a:t>Main topic 1: size 40pt</a:t>
            </a:r>
          </a:p>
          <a:p>
            <a:pPr lvl="1"/>
            <a:r>
              <a:rPr lang="en-US" dirty="0" smtClean="0"/>
              <a:t>Size 20pt for the subtopics</a:t>
            </a:r>
          </a:p>
          <a:p>
            <a:pPr lvl="1"/>
            <a:r>
              <a:rPr lang="en-US" dirty="0" smtClean="0"/>
              <a:t>Size 20pt for the subtopics</a:t>
            </a:r>
          </a:p>
          <a:p>
            <a:r>
              <a:rPr lang="en-US" dirty="0" smtClean="0"/>
              <a:t>Main topic 2: size 40pt</a:t>
            </a:r>
          </a:p>
          <a:p>
            <a:pPr lvl="1"/>
            <a:r>
              <a:rPr lang="en-US" dirty="0" smtClean="0"/>
              <a:t>Size 20pt for the subtopics</a:t>
            </a:r>
          </a:p>
          <a:p>
            <a:pPr lvl="1"/>
            <a:r>
              <a:rPr lang="en-US" dirty="0" smtClean="0"/>
              <a:t>Size 20pt for the subtopics</a:t>
            </a:r>
          </a:p>
          <a:p>
            <a:r>
              <a:rPr lang="en-US" dirty="0" smtClean="0"/>
              <a:t>Main topic 3: size 40pt</a:t>
            </a:r>
          </a:p>
          <a:p>
            <a:pPr lvl="1"/>
            <a:r>
              <a:rPr lang="en-US" dirty="0" smtClean="0"/>
              <a:t>Size 20pt for the subtopics</a:t>
            </a:r>
          </a:p>
          <a:p>
            <a:pPr lvl="1"/>
            <a:r>
              <a:rPr lang="en-US" dirty="0" smtClean="0"/>
              <a:t>Size 20pt for the subtopics</a:t>
            </a:r>
            <a:endParaRPr lang="en-US" dirty="0"/>
          </a:p>
        </p:txBody>
      </p:sp>
    </p:spTree>
    <p:extLst>
      <p:ext uri="{BB962C8B-B14F-4D97-AF65-F5344CB8AC3E}">
        <p14:creationId xmlns:p14="http://schemas.microsoft.com/office/powerpoint/2010/main" val="3695894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Where I’m going today…</a:t>
            </a:r>
            <a:endParaRPr lang="en-US" dirty="0"/>
          </a:p>
        </p:txBody>
      </p:sp>
      <p:sp>
        <p:nvSpPr>
          <p:cNvPr id="6" name="Text Placeholder 5"/>
          <p:cNvSpPr>
            <a:spLocks noGrp="1"/>
          </p:cNvSpPr>
          <p:nvPr>
            <p:ph type="body" sz="quarter" idx="10"/>
          </p:nvPr>
        </p:nvSpPr>
        <p:spPr>
          <a:xfrm>
            <a:off x="274638" y="1212850"/>
            <a:ext cx="11887200" cy="2492990"/>
          </a:xfrm>
        </p:spPr>
        <p:txBody>
          <a:bodyPr/>
          <a:lstStyle/>
          <a:p>
            <a:pPr lvl="1"/>
            <a:r>
              <a:rPr lang="en-US" dirty="0"/>
              <a:t>2:00pm-2:45pm </a:t>
            </a:r>
            <a:r>
              <a:rPr lang="en-US" b="1" u="sng" dirty="0" err="1" smtClean="0"/>
              <a:t>DocOps</a:t>
            </a:r>
            <a:r>
              <a:rPr lang="en-US" b="1" u="sng" dirty="0" smtClean="0"/>
              <a:t> </a:t>
            </a:r>
            <a:r>
              <a:rPr lang="en-US" b="1" u="sng" dirty="0"/>
              <a:t>— The Analytical Window to Your Customer’s </a:t>
            </a:r>
            <a:r>
              <a:rPr lang="en-US" b="1" u="sng" dirty="0" smtClean="0"/>
              <a:t>Experience</a:t>
            </a:r>
            <a:r>
              <a:rPr lang="en-US" dirty="0" smtClean="0"/>
              <a:t>: Donner </a:t>
            </a:r>
            <a:r>
              <a:rPr lang="en-US" dirty="0"/>
              <a:t>(1st </a:t>
            </a:r>
            <a:r>
              <a:rPr lang="en-US" dirty="0" smtClean="0"/>
              <a:t>floor)</a:t>
            </a:r>
          </a:p>
          <a:p>
            <a:pPr lvl="1"/>
            <a:r>
              <a:rPr lang="en-US" dirty="0"/>
              <a:t>2:00pm-2:45pm </a:t>
            </a:r>
            <a:r>
              <a:rPr lang="en-US" b="1" u="sng" dirty="0" smtClean="0"/>
              <a:t>Boost </a:t>
            </a:r>
            <a:r>
              <a:rPr lang="en-US" b="1" u="sng" dirty="0"/>
              <a:t>Your Content Strategy for REST </a:t>
            </a:r>
            <a:r>
              <a:rPr lang="en-US" b="1" u="sng" dirty="0" smtClean="0"/>
              <a:t>APIs: </a:t>
            </a:r>
            <a:r>
              <a:rPr lang="en-US" dirty="0" smtClean="0"/>
              <a:t>Cascade </a:t>
            </a:r>
            <a:r>
              <a:rPr lang="en-US" dirty="0"/>
              <a:t>Room (1st floor</a:t>
            </a:r>
            <a:r>
              <a:rPr lang="en-US" dirty="0" smtClean="0"/>
              <a:t>) </a:t>
            </a:r>
          </a:p>
          <a:p>
            <a:pPr lvl="1"/>
            <a:r>
              <a:rPr lang="en-US" dirty="0" smtClean="0"/>
              <a:t>Size </a:t>
            </a:r>
            <a:r>
              <a:rPr lang="en-US" dirty="0" smtClean="0"/>
              <a:t>20pt for the subtopics</a:t>
            </a:r>
          </a:p>
          <a:p>
            <a:pPr lvl="1"/>
            <a:r>
              <a:rPr lang="en-US" dirty="0" smtClean="0"/>
              <a:t>Size </a:t>
            </a:r>
            <a:r>
              <a:rPr lang="en-US" dirty="0" smtClean="0"/>
              <a:t>20pt for the subtopics</a:t>
            </a:r>
          </a:p>
          <a:p>
            <a:pPr lvl="1"/>
            <a:r>
              <a:rPr lang="en-US" dirty="0" smtClean="0"/>
              <a:t>Size 20pt for the subtopics</a:t>
            </a:r>
          </a:p>
          <a:p>
            <a:pPr lvl="1"/>
            <a:r>
              <a:rPr lang="en-US" dirty="0" smtClean="0"/>
              <a:t>Size </a:t>
            </a:r>
            <a:r>
              <a:rPr lang="en-US" dirty="0" smtClean="0"/>
              <a:t>20pt for the subtopics</a:t>
            </a:r>
          </a:p>
          <a:p>
            <a:pPr lvl="1"/>
            <a:r>
              <a:rPr lang="en-US" dirty="0" smtClean="0"/>
              <a:t>Size 20pt for the subtopics</a:t>
            </a:r>
            <a:endParaRPr lang="en-US" dirty="0"/>
          </a:p>
        </p:txBody>
      </p:sp>
    </p:spTree>
    <p:extLst>
      <p:ext uri="{BB962C8B-B14F-4D97-AF65-F5344CB8AC3E}">
        <p14:creationId xmlns:p14="http://schemas.microsoft.com/office/powerpoint/2010/main" val="35094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942799"/>
            <a:ext cx="11887200" cy="2025170"/>
          </a:xfrm>
        </p:spPr>
        <p:txBody>
          <a:bodyPr/>
          <a:lstStyle/>
          <a:p>
            <a:r>
              <a:rPr lang="en-US" dirty="0" smtClean="0"/>
              <a:t>Example of a bulleted slide with a subhead</a:t>
            </a:r>
          </a:p>
          <a:p>
            <a:pPr lvl="1"/>
            <a:r>
              <a:rPr lang="en-US" dirty="0" smtClean="0"/>
              <a:t>Set the slide title to “Sentence case”</a:t>
            </a:r>
          </a:p>
          <a:p>
            <a:pPr lvl="1"/>
            <a:r>
              <a:rPr lang="en-US" dirty="0" smtClean="0"/>
              <a:t>Set subheads to “Sentence case”</a:t>
            </a:r>
          </a:p>
          <a:p>
            <a:pPr lvl="0"/>
            <a:r>
              <a:rPr lang="en-US" dirty="0" smtClean="0"/>
              <a:t>Hyperlink style</a:t>
            </a:r>
          </a:p>
          <a:p>
            <a:pPr lvl="1"/>
            <a:r>
              <a:rPr lang="en-US" dirty="0" smtClean="0">
                <a:hlinkClick r:id="rId3"/>
              </a:rPr>
              <a:t>www.microsoft.com</a:t>
            </a:r>
            <a:r>
              <a:rPr lang="en-US" dirty="0" smtClean="0"/>
              <a:t> </a:t>
            </a:r>
          </a:p>
        </p:txBody>
      </p:sp>
      <p:sp>
        <p:nvSpPr>
          <p:cNvPr id="2" name="Title 1"/>
          <p:cNvSpPr>
            <a:spLocks noGrp="1"/>
          </p:cNvSpPr>
          <p:nvPr>
            <p:ph type="title"/>
          </p:nvPr>
        </p:nvSpPr>
        <p:spPr/>
        <p:txBody>
          <a:bodyPr/>
          <a:lstStyle/>
          <a:p>
            <a:r>
              <a:rPr lang="en-US" smtClean="0"/>
              <a:t>Bullet points layout with subtitle</a:t>
            </a:r>
            <a:br>
              <a:rPr lang="en-US" smtClean="0"/>
            </a:br>
            <a:r>
              <a:rPr lang="en-US" sz="4000" smtClean="0">
                <a:gradFill>
                  <a:gsLst>
                    <a:gs pos="10101">
                      <a:schemeClr val="tx1"/>
                    </a:gs>
                    <a:gs pos="54000">
                      <a:schemeClr val="tx1"/>
                    </a:gs>
                  </a:gsLst>
                  <a:lin ang="5400000" scaled="0"/>
                </a:gradFill>
              </a:rPr>
              <a:t>Subtitle</a:t>
            </a:r>
            <a:endParaRPr lang="en-US" sz="4000" dirty="0">
              <a:gradFill>
                <a:gsLst>
                  <a:gs pos="10101">
                    <a:schemeClr val="tx1"/>
                  </a:gs>
                  <a:gs pos="54000">
                    <a:schemeClr val="tx1"/>
                  </a:gs>
                </a:gsLst>
                <a:lin ang="5400000" scaled="0"/>
              </a:gradFill>
            </a:endParaRPr>
          </a:p>
        </p:txBody>
      </p:sp>
    </p:spTree>
    <p:extLst>
      <p:ext uri="{BB962C8B-B14F-4D97-AF65-F5344CB8AC3E}">
        <p14:creationId xmlns:p14="http://schemas.microsoft.com/office/powerpoint/2010/main" val="361285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1661051" y="2973695"/>
            <a:ext cx="1655780" cy="2959995"/>
            <a:chOff x="455598" y="2738312"/>
            <a:chExt cx="1655780" cy="2959995"/>
          </a:xfrm>
        </p:grpSpPr>
        <p:grpSp>
          <p:nvGrpSpPr>
            <p:cNvPr id="21" name="Group 20"/>
            <p:cNvGrpSpPr/>
            <p:nvPr/>
          </p:nvGrpSpPr>
          <p:grpSpPr>
            <a:xfrm>
              <a:off x="455598" y="2738312"/>
              <a:ext cx="1655780" cy="2959995"/>
              <a:chOff x="427020" y="2462076"/>
              <a:chExt cx="1655780" cy="2959995"/>
            </a:xfrm>
          </p:grpSpPr>
          <p:pic>
            <p:nvPicPr>
              <p:cNvPr id="24" name="Picture 23"/>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427021" y="4672484"/>
                <a:ext cx="1655779" cy="749587"/>
              </a:xfrm>
              <a:prstGeom prst="rect">
                <a:avLst/>
              </a:prstGeom>
            </p:spPr>
          </p:pic>
          <p:sp>
            <p:nvSpPr>
              <p:cNvPr id="23" name="Rectangle 22"/>
              <p:cNvSpPr/>
              <p:nvPr/>
            </p:nvSpPr>
            <p:spPr bwMode="auto">
              <a:xfrm>
                <a:off x="427020" y="2462076"/>
                <a:ext cx="1649429" cy="2954474"/>
              </a:xfrm>
              <a:prstGeom prst="rect">
                <a:avLst/>
              </a:prstGeom>
              <a:noFill/>
              <a:ln w="6350" cap="sq">
                <a:solidFill>
                  <a:schemeClr val="tx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grpSp>
        <p:pic>
          <p:nvPicPr>
            <p:cNvPr id="11" name="Picture 10"/>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59724" y="2740121"/>
              <a:ext cx="1647528" cy="2238700"/>
            </a:xfrm>
            <a:prstGeom prst="rect">
              <a:avLst/>
            </a:prstGeom>
          </p:spPr>
        </p:pic>
      </p:grpSp>
      <p:sp>
        <p:nvSpPr>
          <p:cNvPr id="2" name="Title 1"/>
          <p:cNvSpPr>
            <a:spLocks noGrp="1"/>
          </p:cNvSpPr>
          <p:nvPr>
            <p:ph type="title"/>
          </p:nvPr>
        </p:nvSpPr>
        <p:spPr/>
        <p:txBody>
          <a:bodyPr/>
          <a:lstStyle/>
          <a:p>
            <a:r>
              <a:rPr lang="en-US" dirty="0"/>
              <a:t>Slide </a:t>
            </a:r>
            <a:r>
              <a:rPr lang="en-US" dirty="0" smtClean="0"/>
              <a:t>palette info</a:t>
            </a:r>
            <a:endParaRPr lang="en-US" dirty="0"/>
          </a:p>
        </p:txBody>
      </p:sp>
      <p:sp>
        <p:nvSpPr>
          <p:cNvPr id="4" name="Rectangle 3"/>
          <p:cNvSpPr/>
          <p:nvPr/>
        </p:nvSpPr>
        <p:spPr bwMode="auto">
          <a:xfrm>
            <a:off x="3630747" y="3490898"/>
            <a:ext cx="7127758" cy="1438579"/>
          </a:xfrm>
          <a:custGeom>
            <a:avLst/>
            <a:gdLst/>
            <a:ahLst/>
            <a:cxnLst/>
            <a:rect l="l" t="t" r="r" b="b"/>
            <a:pathLst>
              <a:path w="6985822" h="1410500">
                <a:moveTo>
                  <a:pt x="0" y="0"/>
                </a:moveTo>
                <a:lnTo>
                  <a:pt x="3955278" y="0"/>
                </a:lnTo>
                <a:lnTo>
                  <a:pt x="3955278" y="170496"/>
                </a:lnTo>
                <a:lnTo>
                  <a:pt x="6985822" y="170496"/>
                </a:lnTo>
                <a:lnTo>
                  <a:pt x="6985822" y="1284072"/>
                </a:lnTo>
                <a:lnTo>
                  <a:pt x="3955278" y="1284072"/>
                </a:lnTo>
                <a:lnTo>
                  <a:pt x="3955278" y="1410500"/>
                </a:lnTo>
                <a:lnTo>
                  <a:pt x="0" y="1410500"/>
                </a:lnTo>
                <a:close/>
              </a:path>
            </a:pathLst>
          </a:custGeom>
          <a:noFill/>
          <a:ln w="3175">
            <a:solidFill>
              <a:schemeClr val="tx1">
                <a:alpha val="27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p:nvSpPr>
        <p:spPr bwMode="auto">
          <a:xfrm>
            <a:off x="6361410" y="3629641"/>
            <a:ext cx="1206527" cy="1206042"/>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3</a:t>
            </a:r>
          </a:p>
        </p:txBody>
      </p:sp>
      <p:sp>
        <p:nvSpPr>
          <p:cNvPr id="6" name="Rectangle 5"/>
          <p:cNvSpPr/>
          <p:nvPr/>
        </p:nvSpPr>
        <p:spPr bwMode="auto">
          <a:xfrm>
            <a:off x="5056434" y="3629641"/>
            <a:ext cx="1206527" cy="1206042"/>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2</a:t>
            </a:r>
          </a:p>
        </p:txBody>
      </p:sp>
      <p:sp>
        <p:nvSpPr>
          <p:cNvPr id="7" name="Rectangle 6"/>
          <p:cNvSpPr/>
          <p:nvPr/>
        </p:nvSpPr>
        <p:spPr bwMode="auto">
          <a:xfrm>
            <a:off x="3751458" y="3629641"/>
            <a:ext cx="1206527" cy="1206042"/>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Accent 1</a:t>
            </a:r>
          </a:p>
        </p:txBody>
      </p:sp>
      <p:sp>
        <p:nvSpPr>
          <p:cNvPr id="8" name="Rectangle 7"/>
          <p:cNvSpPr/>
          <p:nvPr/>
        </p:nvSpPr>
        <p:spPr bwMode="auto">
          <a:xfrm>
            <a:off x="9736779" y="3764983"/>
            <a:ext cx="935733" cy="935357"/>
          </a:xfrm>
          <a:prstGeom prst="rect">
            <a:avLst/>
          </a:prstGeom>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6</a:t>
            </a:r>
          </a:p>
        </p:txBody>
      </p:sp>
      <p:sp>
        <p:nvSpPr>
          <p:cNvPr id="9" name="Rectangle 8"/>
          <p:cNvSpPr/>
          <p:nvPr/>
        </p:nvSpPr>
        <p:spPr bwMode="auto">
          <a:xfrm>
            <a:off x="8705220" y="3764983"/>
            <a:ext cx="935733" cy="935357"/>
          </a:xfrm>
          <a:prstGeom prst="rect">
            <a:avLst/>
          </a:prstGeom>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5</a:t>
            </a:r>
          </a:p>
        </p:txBody>
      </p:sp>
      <p:sp>
        <p:nvSpPr>
          <p:cNvPr id="10" name="Rectangle 9"/>
          <p:cNvSpPr/>
          <p:nvPr/>
        </p:nvSpPr>
        <p:spPr bwMode="auto">
          <a:xfrm>
            <a:off x="7666388" y="3764983"/>
            <a:ext cx="935733" cy="935357"/>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Accent 4</a:t>
            </a:r>
          </a:p>
        </p:txBody>
      </p:sp>
      <p:sp>
        <p:nvSpPr>
          <p:cNvPr id="14" name="TextBox 13"/>
          <p:cNvSpPr txBox="1"/>
          <p:nvPr/>
        </p:nvSpPr>
        <p:spPr>
          <a:xfrm>
            <a:off x="3757856" y="2973695"/>
            <a:ext cx="7060545" cy="313904"/>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Accent colors 1-6 – (6 Theme Colors to the far right)</a:t>
            </a:r>
          </a:p>
        </p:txBody>
      </p:sp>
      <p:grpSp>
        <p:nvGrpSpPr>
          <p:cNvPr id="15" name="Group 14"/>
          <p:cNvGrpSpPr/>
          <p:nvPr/>
        </p:nvGrpSpPr>
        <p:grpSpPr>
          <a:xfrm>
            <a:off x="3751456" y="3056428"/>
            <a:ext cx="6921056" cy="455867"/>
            <a:chOff x="5099206" y="3872901"/>
            <a:chExt cx="6165897" cy="363048"/>
          </a:xfrm>
        </p:grpSpPr>
        <p:cxnSp>
          <p:nvCxnSpPr>
            <p:cNvPr id="16" name="Straight Connector 15"/>
            <p:cNvCxnSpPr/>
            <p:nvPr/>
          </p:nvCxnSpPr>
          <p:spPr>
            <a:xfrm>
              <a:off x="5104785" y="4099191"/>
              <a:ext cx="6154739" cy="0"/>
            </a:xfrm>
            <a:prstGeom prst="line">
              <a:avLst/>
            </a:prstGeom>
            <a:noFill/>
            <a:ln>
              <a:solidFill>
                <a:schemeClr val="tx1"/>
              </a:solidFill>
              <a:headEnd type="arrow" w="med" len="med"/>
              <a:tailEnd type="arrow" w="med" len="med"/>
            </a:ln>
            <a:effectLst/>
          </p:spPr>
          <p:style>
            <a:lnRef idx="1">
              <a:schemeClr val="accent2"/>
            </a:lnRef>
            <a:fillRef idx="3">
              <a:schemeClr val="accent2"/>
            </a:fillRef>
            <a:effectRef idx="2">
              <a:schemeClr val="accent2"/>
            </a:effectRef>
            <a:fontRef idx="minor">
              <a:schemeClr val="lt1"/>
            </a:fontRef>
          </p:style>
        </p:cxnSp>
        <p:cxnSp>
          <p:nvCxnSpPr>
            <p:cNvPr id="17" name="Straight Connector 16"/>
            <p:cNvCxnSpPr/>
            <p:nvPr/>
          </p:nvCxnSpPr>
          <p:spPr>
            <a:xfrm>
              <a:off x="5099206" y="3872901"/>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1265103" y="3872902"/>
              <a:ext cx="0" cy="3630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 Placeholder 2"/>
          <p:cNvSpPr txBox="1">
            <a:spLocks/>
          </p:cNvSpPr>
          <p:nvPr/>
        </p:nvSpPr>
        <p:spPr>
          <a:xfrm>
            <a:off x="274638" y="1227844"/>
            <a:ext cx="11887200" cy="1209562"/>
          </a:xfrm>
          <a:prstGeom prst="rect">
            <a:avLst/>
          </a:prstGeom>
        </p:spPr>
        <p:txBody>
          <a:bodyPr vert="horz" wrap="square" lIns="182880" tIns="146304" rIns="182880" bIns="146304"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200" dirty="0">
                <a:gradFill>
                  <a:gsLst>
                    <a:gs pos="79798">
                      <a:schemeClr val="tx1"/>
                    </a:gs>
                    <a:gs pos="58000">
                      <a:schemeClr val="tx1"/>
                    </a:gs>
                  </a:gsLst>
                  <a:lin ang="5400000" scaled="0"/>
                </a:gradFill>
              </a:rPr>
              <a:t>The PowerPoint palette for this template has been built for you and is shown below. Avoid using too many colors in your presentation. </a:t>
            </a:r>
          </a:p>
        </p:txBody>
      </p:sp>
      <p:sp>
        <p:nvSpPr>
          <p:cNvPr id="20" name="Text Placeholder 2"/>
          <p:cNvSpPr txBox="1">
            <a:spLocks/>
          </p:cNvSpPr>
          <p:nvPr/>
        </p:nvSpPr>
        <p:spPr>
          <a:xfrm>
            <a:off x="3751456" y="5079947"/>
            <a:ext cx="3816481" cy="762786"/>
          </a:xfrm>
          <a:prstGeom prst="rect">
            <a:avLst/>
          </a:prstGeom>
        </p:spPr>
        <p:txBody>
          <a:bodyPr vert="horz" wrap="square" lIns="182880" tIns="0" rIns="18288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gradFill>
                  <a:gsLst>
                    <a:gs pos="2917">
                      <a:schemeClr val="tx1"/>
                    </a:gs>
                    <a:gs pos="30000">
                      <a:schemeClr val="tx1"/>
                    </a:gs>
                  </a:gsLst>
                  <a:lin ang="5400000" scaled="0"/>
                </a:gradFill>
                <a:latin typeface="+mn-lt"/>
              </a:rPr>
              <a:t>Use </a:t>
            </a:r>
            <a:r>
              <a:rPr lang="en-US" sz="1800" b="1" dirty="0">
                <a:gradFill>
                  <a:gsLst>
                    <a:gs pos="2917">
                      <a:schemeClr val="tx1"/>
                    </a:gs>
                    <a:gs pos="30000">
                      <a:schemeClr val="tx1"/>
                    </a:gs>
                  </a:gsLst>
                  <a:lin ang="5400000" scaled="0"/>
                </a:gradFill>
                <a:latin typeface="+mn-lt"/>
              </a:rPr>
              <a:t>Accent 1</a:t>
            </a:r>
            <a:r>
              <a:rPr lang="en-US" sz="1800" dirty="0">
                <a:gradFill>
                  <a:gsLst>
                    <a:gs pos="2917">
                      <a:schemeClr val="tx1"/>
                    </a:gs>
                    <a:gs pos="30000">
                      <a:schemeClr val="tx1"/>
                    </a:gs>
                  </a:gsLst>
                  <a:lin ang="5400000" scaled="0"/>
                </a:gradFill>
                <a:latin typeface="+mn-lt"/>
              </a:rPr>
              <a:t> as the main accent color. Use </a:t>
            </a:r>
            <a:r>
              <a:rPr lang="en-US" sz="1800" b="1" dirty="0">
                <a:gradFill>
                  <a:gsLst>
                    <a:gs pos="2917">
                      <a:schemeClr val="tx1"/>
                    </a:gs>
                    <a:gs pos="30000">
                      <a:schemeClr val="tx1"/>
                    </a:gs>
                  </a:gsLst>
                  <a:lin ang="5400000" scaled="0"/>
                </a:gradFill>
                <a:latin typeface="+mn-lt"/>
              </a:rPr>
              <a:t>Accent 2</a:t>
            </a:r>
            <a:r>
              <a:rPr lang="en-US" sz="1800" dirty="0">
                <a:gradFill>
                  <a:gsLst>
                    <a:gs pos="2917">
                      <a:schemeClr val="tx1"/>
                    </a:gs>
                    <a:gs pos="30000">
                      <a:schemeClr val="tx1"/>
                    </a:gs>
                  </a:gsLst>
                  <a:lin ang="5400000" scaled="0"/>
                </a:gradFill>
                <a:latin typeface="+mn-lt"/>
              </a:rPr>
              <a:t> and </a:t>
            </a:r>
            <a:r>
              <a:rPr lang="en-US" sz="1800" b="1" dirty="0">
                <a:gradFill>
                  <a:gsLst>
                    <a:gs pos="2917">
                      <a:schemeClr val="tx1"/>
                    </a:gs>
                    <a:gs pos="30000">
                      <a:schemeClr val="tx1"/>
                    </a:gs>
                  </a:gsLst>
                  <a:lin ang="5400000" scaled="0"/>
                </a:gradFill>
                <a:latin typeface="+mn-lt"/>
              </a:rPr>
              <a:t>Accent 3</a:t>
            </a:r>
            <a:r>
              <a:rPr lang="en-US" sz="1800" dirty="0">
                <a:gradFill>
                  <a:gsLst>
                    <a:gs pos="2917">
                      <a:schemeClr val="tx1"/>
                    </a:gs>
                    <a:gs pos="30000">
                      <a:schemeClr val="tx1"/>
                    </a:gs>
                  </a:gsLst>
                  <a:lin ang="5400000" scaled="0"/>
                </a:gradFill>
                <a:latin typeface="+mn-lt"/>
              </a:rPr>
              <a:t> when </a:t>
            </a:r>
            <a:r>
              <a:rPr lang="en-US" sz="1800" dirty="0">
                <a:gradFill>
                  <a:gsLst>
                    <a:gs pos="0">
                      <a:schemeClr val="tx1"/>
                    </a:gs>
                    <a:gs pos="86000">
                      <a:schemeClr val="tx1"/>
                    </a:gs>
                  </a:gsLst>
                  <a:lin ang="5400000" scaled="0"/>
                </a:gradFill>
                <a:latin typeface="+mn-lt"/>
              </a:rPr>
              <a:t>additional colors are needed. </a:t>
            </a:r>
          </a:p>
        </p:txBody>
      </p:sp>
      <p:sp>
        <p:nvSpPr>
          <p:cNvPr id="29" name="Rectangle 28"/>
          <p:cNvSpPr/>
          <p:nvPr/>
        </p:nvSpPr>
        <p:spPr bwMode="auto">
          <a:xfrm>
            <a:off x="2319146" y="3199564"/>
            <a:ext cx="980023" cy="155434"/>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 name="Text Placeholder 2"/>
          <p:cNvSpPr txBox="1">
            <a:spLocks/>
          </p:cNvSpPr>
          <p:nvPr/>
        </p:nvSpPr>
        <p:spPr>
          <a:xfrm>
            <a:off x="7823759" y="4978821"/>
            <a:ext cx="3006124" cy="452021"/>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gradFill>
                  <a:gsLst>
                    <a:gs pos="0">
                      <a:schemeClr val="tx1"/>
                    </a:gs>
                    <a:gs pos="86000">
                      <a:schemeClr val="tx1"/>
                    </a:gs>
                  </a:gsLst>
                  <a:lin ang="5400000" scaled="0"/>
                </a:gradFill>
                <a:latin typeface="+mn-lt"/>
              </a:rPr>
              <a:t>Use </a:t>
            </a:r>
            <a:r>
              <a:rPr lang="en-US" sz="1600" b="1" dirty="0">
                <a:gradFill>
                  <a:gsLst>
                    <a:gs pos="0">
                      <a:schemeClr val="tx1"/>
                    </a:gs>
                    <a:gs pos="86000">
                      <a:schemeClr val="tx1"/>
                    </a:gs>
                  </a:gsLst>
                  <a:lin ang="5400000" scaled="0"/>
                </a:gradFill>
                <a:latin typeface="+mn-lt"/>
              </a:rPr>
              <a:t>Accents 4-6 </a:t>
            </a:r>
            <a:r>
              <a:rPr lang="en-US" sz="1600" dirty="0">
                <a:gradFill>
                  <a:gsLst>
                    <a:gs pos="0">
                      <a:schemeClr val="tx1"/>
                    </a:gs>
                    <a:gs pos="86000">
                      <a:schemeClr val="tx1"/>
                    </a:gs>
                  </a:gsLst>
                  <a:lin ang="5400000" scaled="0"/>
                </a:gradFill>
                <a:latin typeface="+mn-lt"/>
              </a:rPr>
              <a:t>sparingly – only when more colors are necessary. </a:t>
            </a:r>
          </a:p>
        </p:txBody>
      </p:sp>
    </p:spTree>
    <p:extLst>
      <p:ext uri="{BB962C8B-B14F-4D97-AF65-F5344CB8AC3E}">
        <p14:creationId xmlns:p14="http://schemas.microsoft.com/office/powerpoint/2010/main" val="622816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to date</a:t>
            </a:r>
            <a:endParaRPr lang="en-US" sz="7200" dirty="0"/>
          </a:p>
        </p:txBody>
      </p:sp>
      <p:sp>
        <p:nvSpPr>
          <p:cNvPr id="3" name="TextBox 2"/>
          <p:cNvSpPr txBox="1"/>
          <p:nvPr/>
        </p:nvSpPr>
        <p:spPr>
          <a:xfrm>
            <a:off x="2653990" y="3947532"/>
            <a:ext cx="7917366"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Let’s catch up to that crusty old </a:t>
            </a:r>
            <a:r>
              <a:rPr lang="en-US" sz="2400" smtClean="0">
                <a:gradFill>
                  <a:gsLst>
                    <a:gs pos="2917">
                      <a:schemeClr val="tx1"/>
                    </a:gs>
                    <a:gs pos="30000">
                      <a:schemeClr val="tx1"/>
                    </a:gs>
                  </a:gsLst>
                  <a:lin ang="5400000" scaled="0"/>
                </a:gradFill>
              </a:rPr>
              <a:t>Microsoft corporation….</a:t>
            </a:r>
            <a:endParaRPr lang="en-US" sz="2400" dirty="0" err="1"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4420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Where we were</a:t>
            </a:r>
            <a:endParaRPr lang="en-US" dirty="0"/>
          </a:p>
        </p:txBody>
      </p:sp>
      <p:sp>
        <p:nvSpPr>
          <p:cNvPr id="6" name="Text Placeholder 5"/>
          <p:cNvSpPr>
            <a:spLocks noGrp="1"/>
          </p:cNvSpPr>
          <p:nvPr>
            <p:ph type="body" sz="quarter" idx="10"/>
          </p:nvPr>
        </p:nvSpPr>
        <p:spPr>
          <a:xfrm>
            <a:off x="274638" y="1212850"/>
            <a:ext cx="11887200" cy="4124206"/>
          </a:xfrm>
        </p:spPr>
        <p:txBody>
          <a:bodyPr/>
          <a:lstStyle/>
          <a:p>
            <a:r>
              <a:rPr lang="en-US" dirty="0" smtClean="0"/>
              <a:t>MSDN/</a:t>
            </a:r>
            <a:r>
              <a:rPr lang="en-US" dirty="0" err="1" smtClean="0"/>
              <a:t>Technet</a:t>
            </a:r>
            <a:endParaRPr lang="en-US" dirty="0" smtClean="0"/>
          </a:p>
          <a:p>
            <a:pPr lvl="1"/>
            <a:r>
              <a:rPr lang="en-US" dirty="0" smtClean="0"/>
              <a:t>Custom XML authoring environmen</a:t>
            </a:r>
            <a:r>
              <a:rPr lang="en-US" dirty="0" smtClean="0"/>
              <a:t>t based on Word™®© </a:t>
            </a:r>
            <a:endParaRPr lang="en-US" dirty="0" smtClean="0"/>
          </a:p>
          <a:p>
            <a:pPr lvl="1"/>
            <a:r>
              <a:rPr lang="en-US" dirty="0" smtClean="0"/>
              <a:t>Collaboration was in Word revisions and </a:t>
            </a:r>
            <a:r>
              <a:rPr lang="en-US" dirty="0" err="1" smtClean="0"/>
              <a:t>sharepoint</a:t>
            </a:r>
            <a:r>
              <a:rPr lang="en-US" dirty="0" smtClean="0"/>
              <a:t> and… hindered. (I </a:t>
            </a:r>
            <a:r>
              <a:rPr lang="en-US" dirty="0"/>
              <a:t>believe “</a:t>
            </a:r>
            <a:r>
              <a:rPr lang="en-US" dirty="0" err="1"/>
              <a:t>vetus-schola</a:t>
            </a:r>
            <a:r>
              <a:rPr lang="en-US" dirty="0"/>
              <a:t>” </a:t>
            </a:r>
            <a:r>
              <a:rPr lang="en-US" dirty="0" smtClean="0"/>
              <a:t>is the Latin term…)</a:t>
            </a:r>
          </a:p>
          <a:p>
            <a:r>
              <a:rPr lang="en-US" dirty="0" smtClean="0"/>
              <a:t>Rebuilt </a:t>
            </a:r>
          </a:p>
          <a:p>
            <a:pPr lvl="1"/>
            <a:r>
              <a:rPr lang="en-US" dirty="0" smtClean="0"/>
              <a:t>Size </a:t>
            </a:r>
            <a:r>
              <a:rPr lang="en-US" dirty="0" smtClean="0"/>
              <a:t>20pt for the subtopics</a:t>
            </a:r>
          </a:p>
          <a:p>
            <a:pPr lvl="1"/>
            <a:r>
              <a:rPr lang="en-US" dirty="0" smtClean="0"/>
              <a:t>Size 20pt for the subtopics</a:t>
            </a:r>
          </a:p>
          <a:p>
            <a:r>
              <a:rPr lang="en-US" dirty="0" smtClean="0"/>
              <a:t>Main topic 3: size 40pt</a:t>
            </a:r>
          </a:p>
          <a:p>
            <a:pPr lvl="1"/>
            <a:r>
              <a:rPr lang="en-US" dirty="0" smtClean="0"/>
              <a:t>Size 20pt for the subtopics</a:t>
            </a:r>
          </a:p>
          <a:p>
            <a:pPr lvl="1"/>
            <a:r>
              <a:rPr lang="en-US" dirty="0" smtClean="0"/>
              <a:t>Size 20pt for the subtopics</a:t>
            </a:r>
            <a:endParaRPr lang="en-US" dirty="0"/>
          </a:p>
        </p:txBody>
      </p:sp>
    </p:spTree>
    <p:extLst>
      <p:ext uri="{BB962C8B-B14F-4D97-AF65-F5344CB8AC3E}">
        <p14:creationId xmlns:p14="http://schemas.microsoft.com/office/powerpoint/2010/main" val="52778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Best </a:t>
            </a:r>
            <a:r>
              <a:rPr lang="en-US" dirty="0" err="1" smtClean="0"/>
              <a:t>Practies</a:t>
            </a:r>
            <a:endParaRPr lang="en-US" sz="7200" dirty="0"/>
          </a:p>
        </p:txBody>
      </p:sp>
    </p:spTree>
    <p:extLst>
      <p:ext uri="{BB962C8B-B14F-4D97-AF65-F5344CB8AC3E}">
        <p14:creationId xmlns:p14="http://schemas.microsoft.com/office/powerpoint/2010/main" val="1374682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Where we are</a:t>
            </a:r>
            <a:endParaRPr lang="en-US" dirty="0"/>
          </a:p>
        </p:txBody>
      </p:sp>
      <p:sp>
        <p:nvSpPr>
          <p:cNvPr id="6" name="Text Placeholder 5"/>
          <p:cNvSpPr>
            <a:spLocks noGrp="1"/>
          </p:cNvSpPr>
          <p:nvPr>
            <p:ph type="body" sz="quarter" idx="10"/>
          </p:nvPr>
        </p:nvSpPr>
        <p:spPr>
          <a:xfrm>
            <a:off x="274638" y="1212850"/>
            <a:ext cx="11887200" cy="3785652"/>
          </a:xfrm>
        </p:spPr>
        <p:txBody>
          <a:bodyPr/>
          <a:lstStyle/>
          <a:p>
            <a:r>
              <a:rPr lang="en-US" dirty="0" smtClean="0">
                <a:hlinkClick r:id="rId3"/>
              </a:rPr>
              <a:t>https://</a:t>
            </a:r>
            <a:r>
              <a:rPr lang="en-US" dirty="0" err="1" smtClean="0">
                <a:hlinkClick r:id="rId3"/>
              </a:rPr>
              <a:t>azure.com</a:t>
            </a:r>
            <a:endParaRPr lang="en-US" dirty="0" smtClean="0"/>
          </a:p>
          <a:p>
            <a:r>
              <a:rPr lang="en-US" dirty="0" err="1" smtClean="0"/>
              <a:t>Opensource</a:t>
            </a:r>
            <a:r>
              <a:rPr lang="en-US" dirty="0" smtClean="0"/>
              <a:t>: </a:t>
            </a:r>
          </a:p>
          <a:p>
            <a:pPr lvl="1"/>
            <a:r>
              <a:rPr lang="en-US" dirty="0" smtClean="0"/>
              <a:t>Two repositories on </a:t>
            </a:r>
            <a:r>
              <a:rPr lang="en-US" dirty="0" smtClean="0">
                <a:hlinkClick r:id="rId4"/>
              </a:rPr>
              <a:t>https://github.com</a:t>
            </a:r>
            <a:r>
              <a:rPr lang="en-US" dirty="0" smtClean="0"/>
              <a:t>: public is </a:t>
            </a:r>
            <a:r>
              <a:rPr lang="en-US" dirty="0" smtClean="0">
                <a:hlinkClick r:id="rId5"/>
              </a:rPr>
              <a:t>https://github.com/azure/azure-content</a:t>
            </a:r>
            <a:r>
              <a:rPr lang="en-US" dirty="0" smtClean="0"/>
              <a:t>. </a:t>
            </a:r>
            <a:endParaRPr lang="en-US" dirty="0" smtClean="0"/>
          </a:p>
          <a:p>
            <a:pPr lvl="1"/>
            <a:r>
              <a:rPr lang="en-US" dirty="0" smtClean="0"/>
              <a:t>File format is markdown, with custom extensions for reuse, standardized </a:t>
            </a:r>
            <a:r>
              <a:rPr lang="en-US" dirty="0" err="1" smtClean="0"/>
              <a:t>javascript</a:t>
            </a:r>
            <a:r>
              <a:rPr lang="en-US" dirty="0" smtClean="0"/>
              <a:t>, and other special features.</a:t>
            </a:r>
          </a:p>
          <a:p>
            <a:pPr lvl="1"/>
            <a:r>
              <a:rPr lang="en-US" dirty="0" smtClean="0"/>
              <a:t>Size </a:t>
            </a:r>
            <a:r>
              <a:rPr lang="en-US" dirty="0" smtClean="0"/>
              <a:t>20pt for the subtopics</a:t>
            </a:r>
          </a:p>
          <a:p>
            <a:r>
              <a:rPr lang="en-US" dirty="0" smtClean="0"/>
              <a:t>Main topic 3: size 40pt</a:t>
            </a:r>
          </a:p>
          <a:p>
            <a:pPr lvl="1"/>
            <a:r>
              <a:rPr lang="en-US" dirty="0" smtClean="0"/>
              <a:t>Size 20pt for the subtopics</a:t>
            </a:r>
          </a:p>
          <a:p>
            <a:pPr lvl="1"/>
            <a:r>
              <a:rPr lang="en-US" dirty="0" smtClean="0"/>
              <a:t>Size 20pt for the subtopics</a:t>
            </a:r>
            <a:endParaRPr lang="en-US" dirty="0"/>
          </a:p>
        </p:txBody>
      </p:sp>
    </p:spTree>
    <p:extLst>
      <p:ext uri="{BB962C8B-B14F-4D97-AF65-F5344CB8AC3E}">
        <p14:creationId xmlns:p14="http://schemas.microsoft.com/office/powerpoint/2010/main" val="121154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Who’s committing…</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462" y="1136429"/>
            <a:ext cx="10058400" cy="870221"/>
          </a:xfrm>
          <a:prstGeom prst="rect">
            <a:avLst/>
          </a:prstGeom>
        </p:spPr>
      </p:pic>
      <p:sp>
        <p:nvSpPr>
          <p:cNvPr id="4" name="TextBox 3"/>
          <p:cNvSpPr txBox="1"/>
          <p:nvPr/>
        </p:nvSpPr>
        <p:spPr>
          <a:xfrm>
            <a:off x="488462" y="2334322"/>
            <a:ext cx="9465860" cy="960263"/>
          </a:xfrm>
          <a:prstGeom prst="rect">
            <a:avLst/>
          </a:prstGeom>
          <a:noFill/>
        </p:spPr>
        <p:txBody>
          <a:bodyPr wrap="square" lIns="182880" tIns="146304" rIns="182880" bIns="146304" rtlCol="0">
            <a:spAutoFit/>
          </a:bodyPr>
          <a:lstStyle/>
          <a:p>
            <a:pPr>
              <a:lnSpc>
                <a:spcPct val="90000"/>
              </a:lnSpc>
              <a:spcAft>
                <a:spcPts val="600"/>
              </a:spcAft>
            </a:pPr>
            <a:r>
              <a:rPr lang="en-US" sz="2400" dirty="0" smtClean="0">
                <a:gradFill>
                  <a:gsLst>
                    <a:gs pos="2917">
                      <a:schemeClr val="tx1"/>
                    </a:gs>
                    <a:gs pos="30000">
                      <a:schemeClr val="tx1"/>
                    </a:gs>
                  </a:gsLst>
                  <a:lin ang="5400000" scaled="0"/>
                </a:gradFill>
              </a:rPr>
              <a:t>Of course, with </a:t>
            </a:r>
            <a:r>
              <a:rPr lang="en-US" sz="2400" dirty="0" err="1" smtClean="0">
                <a:gradFill>
                  <a:gsLst>
                    <a:gs pos="2917">
                      <a:schemeClr val="tx1"/>
                    </a:gs>
                    <a:gs pos="30000">
                      <a:schemeClr val="tx1"/>
                    </a:gs>
                  </a:gsLst>
                  <a:lin ang="5400000" scaled="0"/>
                </a:gradFill>
              </a:rPr>
              <a:t>dupicates</a:t>
            </a:r>
            <a:r>
              <a:rPr lang="en-US" sz="2400" dirty="0" smtClean="0">
                <a:gradFill>
                  <a:gsLst>
                    <a:gs pos="2917">
                      <a:schemeClr val="tx1"/>
                    </a:gs>
                    <a:gs pos="30000">
                      <a:schemeClr val="tx1"/>
                    </a:gs>
                  </a:gsLst>
                  <a:lin ang="5400000" scaled="0"/>
                </a:gradFill>
              </a:rPr>
              <a:t> and new accounts, it’s really on the order of about 900 contributions, in a normal distribution, as you’d expect….</a:t>
            </a:r>
            <a:endParaRPr lang="en-US" sz="2400" dirty="0" smtClean="0">
              <a:gradFill>
                <a:gsLst>
                  <a:gs pos="2917">
                    <a:schemeClr val="tx1"/>
                  </a:gs>
                  <a:gs pos="30000">
                    <a:schemeClr val="tx1"/>
                  </a:gs>
                </a:gsLst>
                <a:lin ang="5400000" scaled="0"/>
              </a:gradFill>
            </a:endParaRPr>
          </a:p>
        </p:txBody>
      </p:sp>
      <p:sp>
        <p:nvSpPr>
          <p:cNvPr id="5" name="TextBox 4"/>
          <p:cNvSpPr txBox="1"/>
          <p:nvPr/>
        </p:nvSpPr>
        <p:spPr>
          <a:xfrm>
            <a:off x="488462" y="3235112"/>
            <a:ext cx="9723863" cy="1895134"/>
          </a:xfrm>
          <a:prstGeom prst="rect">
            <a:avLst/>
          </a:prstGeom>
          <a:noFill/>
        </p:spPr>
        <p:txBody>
          <a:bodyPr wrap="square" lIns="182880" tIns="146304" rIns="182880" bIns="146304" rtlCol="0">
            <a:spAutoFit/>
          </a:bodyPr>
          <a:lstStyle/>
          <a:p>
            <a:pPr>
              <a:lnSpc>
                <a:spcPct val="90000"/>
              </a:lnSpc>
              <a:spcAft>
                <a:spcPts val="600"/>
              </a:spcAft>
            </a:pPr>
            <a:r>
              <a:rPr lang="en-US" sz="1050" dirty="0"/>
              <a:t>3966  Sebastian </a:t>
            </a:r>
            <a:r>
              <a:rPr lang="en-US" sz="1050" dirty="0" err="1"/>
              <a:t>Durandeu</a:t>
            </a:r>
            <a:r>
              <a:rPr lang="en-US" sz="1050" dirty="0"/>
              <a:t>  2830  Molly </a:t>
            </a:r>
            <a:r>
              <a:rPr lang="en-US" sz="1050" dirty="0" err="1"/>
              <a:t>Bostic</a:t>
            </a:r>
            <a:r>
              <a:rPr lang="en-US" sz="1050" dirty="0"/>
              <a:t>  2105  v-</a:t>
            </a:r>
            <a:r>
              <a:rPr lang="en-US" sz="1050" dirty="0" err="1"/>
              <a:t>aljenk</a:t>
            </a:r>
            <a:r>
              <a:rPr lang="en-US" sz="1050" dirty="0"/>
              <a:t>  1891  Dene Hager  1739  Jim Becker  1621  Tyson </a:t>
            </a:r>
            <a:r>
              <a:rPr lang="en-US" sz="1050" dirty="0" err="1"/>
              <a:t>Nevil</a:t>
            </a:r>
            <a:r>
              <a:rPr lang="en-US" sz="1050" dirty="0"/>
              <a:t>  1527  Ross McAllister  1279  C.J. </a:t>
            </a:r>
            <a:r>
              <a:rPr lang="en-US" sz="1050" dirty="0" err="1"/>
              <a:t>Gronlund</a:t>
            </a:r>
            <a:r>
              <a:rPr lang="en-US" sz="1050" dirty="0"/>
              <a:t>   961  unknown   751  ggailey777   741  Ty   678  Tom Dykstra   673  Larry Franks   668  </a:t>
            </a:r>
            <a:r>
              <a:rPr lang="en-US" sz="1050" dirty="0" err="1"/>
              <a:t>Sreedhar</a:t>
            </a:r>
            <a:r>
              <a:rPr lang="en-US" sz="1050" dirty="0"/>
              <a:t> </a:t>
            </a:r>
            <a:r>
              <a:rPr lang="en-US" sz="1050" dirty="0" err="1"/>
              <a:t>Pelluru</a:t>
            </a:r>
            <a:r>
              <a:rPr lang="en-US" sz="1050" dirty="0"/>
              <a:t>   570  David </a:t>
            </a:r>
            <a:r>
              <a:rPr lang="en-US" sz="1050" dirty="0" err="1"/>
              <a:t>Wrede</a:t>
            </a:r>
            <a:r>
              <a:rPr lang="en-US" sz="1050" dirty="0"/>
              <a:t>   524  </a:t>
            </a:r>
            <a:r>
              <a:rPr lang="en-US" sz="1050" dirty="0" err="1"/>
              <a:t>Jemash</a:t>
            </a:r>
            <a:r>
              <a:rPr lang="en-US" sz="1050" dirty="0"/>
              <a:t>   512  Monica Rush   431  </a:t>
            </a:r>
            <a:r>
              <a:rPr lang="en-US" sz="1050" dirty="0" err="1"/>
              <a:t>SharS</a:t>
            </a:r>
            <a:r>
              <a:rPr lang="en-US" sz="1050" dirty="0"/>
              <a:t>   418  Glenn </a:t>
            </a:r>
            <a:r>
              <a:rPr lang="en-US" sz="1050" dirty="0" err="1"/>
              <a:t>Gailey</a:t>
            </a:r>
            <a:r>
              <a:rPr lang="en-US" sz="1050" dirty="0"/>
              <a:t>   416  Andy Pasic   387  </a:t>
            </a:r>
            <a:r>
              <a:rPr lang="en-US" sz="1050" dirty="0" err="1"/>
              <a:t>pennij</a:t>
            </a:r>
            <a:r>
              <a:rPr lang="en-US" sz="1050" dirty="0"/>
              <a:t>   383  Tom </a:t>
            </a:r>
            <a:r>
              <a:rPr lang="en-US" sz="1050" dirty="0" err="1"/>
              <a:t>FitzMacken</a:t>
            </a:r>
            <a:r>
              <a:rPr lang="en-US" sz="1050" dirty="0"/>
              <a:t>   360  </a:t>
            </a:r>
            <a:r>
              <a:rPr lang="en-US" sz="1050" dirty="0" err="1"/>
              <a:t>CherylMc</a:t>
            </a:r>
            <a:r>
              <a:rPr lang="en-US" sz="1050" dirty="0"/>
              <a:t>   351  Matt LaBelle   316  Ralph </a:t>
            </a:r>
            <a:r>
              <a:rPr lang="en-US" sz="1050" dirty="0" err="1"/>
              <a:t>Squillace</a:t>
            </a:r>
            <a:r>
              <a:rPr lang="en-US" sz="1050" dirty="0"/>
              <a:t>   312  Carolyn </a:t>
            </a:r>
            <a:r>
              <a:rPr lang="en-US" sz="1050" dirty="0" err="1"/>
              <a:t>Gronlund</a:t>
            </a:r>
            <a:r>
              <a:rPr lang="en-US" sz="1050" dirty="0"/>
              <a:t>   305  Kathy Davies   286  </a:t>
            </a:r>
            <a:r>
              <a:rPr lang="en-US" sz="1050" dirty="0" err="1"/>
              <a:t>ShawnJackson</a:t>
            </a:r>
            <a:r>
              <a:rPr lang="en-US" sz="1050" dirty="0"/>
              <a:t>   284  Bryan </a:t>
            </a:r>
            <a:r>
              <a:rPr lang="en-US" sz="1050" dirty="0" err="1"/>
              <a:t>Lamos</a:t>
            </a:r>
            <a:r>
              <a:rPr lang="en-US" sz="1050" dirty="0"/>
              <a:t>   279  </a:t>
            </a:r>
            <a:r>
              <a:rPr lang="en-US" sz="1050" dirty="0" err="1"/>
              <a:t>Juliako</a:t>
            </a:r>
            <a:r>
              <a:rPr lang="en-US" sz="1050" dirty="0"/>
              <a:t>   276  Walter </a:t>
            </a:r>
            <a:r>
              <a:rPr lang="en-US" sz="1050" dirty="0" err="1"/>
              <a:t>Poupore</a:t>
            </a:r>
            <a:r>
              <a:rPr lang="en-US" sz="1050" dirty="0"/>
              <a:t> (Microsoft)   273  Joao </a:t>
            </a:r>
            <a:r>
              <a:rPr lang="en-US" sz="1050" dirty="0" err="1"/>
              <a:t>Madureira</a:t>
            </a:r>
            <a:r>
              <a:rPr lang="en-US" sz="1050" dirty="0"/>
              <a:t>   272  </a:t>
            </a:r>
            <a:r>
              <a:rPr lang="en-US" sz="1050" dirty="0" err="1"/>
              <a:t>jimbe</a:t>
            </a:r>
            <a:r>
              <a:rPr lang="en-US" sz="1050" dirty="0"/>
              <a:t>   271  </a:t>
            </a:r>
            <a:r>
              <a:rPr lang="en-US" sz="1050" dirty="0" err="1"/>
              <a:t>davidwrede</a:t>
            </a:r>
            <a:r>
              <a:rPr lang="en-US" sz="1050" dirty="0"/>
              <a:t>   271  </a:t>
            </a:r>
            <a:r>
              <a:rPr lang="en-US" sz="1050" dirty="0" err="1"/>
              <a:t>Tamra</a:t>
            </a:r>
            <a:r>
              <a:rPr lang="en-US" sz="1050" dirty="0"/>
              <a:t> Myers   269  Alan Cameron Wills   265  </a:t>
            </a:r>
            <a:r>
              <a:rPr lang="en-US" sz="1050" dirty="0" err="1"/>
              <a:t>cherylmc</a:t>
            </a:r>
            <a:r>
              <a:rPr lang="en-US" sz="1050" dirty="0"/>
              <a:t>   264  Brian Swan   257  Jonathan Gao   242  Gary Ericson   236  </a:t>
            </a:r>
            <a:r>
              <a:rPr lang="en-US" sz="1050" dirty="0" err="1"/>
              <a:t>HeidiSteen</a:t>
            </a:r>
            <a:r>
              <a:rPr lang="en-US" sz="1050" dirty="0"/>
              <a:t>   236  Bill </a:t>
            </a:r>
            <a:r>
              <a:rPr lang="en-US" sz="1050" dirty="0" err="1"/>
              <a:t>Mathers</a:t>
            </a:r>
            <a:r>
              <a:rPr lang="en-US" sz="1050" dirty="0"/>
              <a:t>   235  Seth Manheim   230  Steve Stein   228  Andy (</a:t>
            </a:r>
            <a:r>
              <a:rPr lang="en-US" sz="1050" dirty="0" err="1"/>
              <a:t>adegeo</a:t>
            </a:r>
            <a:r>
              <a:rPr lang="en-US" sz="1050" dirty="0"/>
              <a:t>)   226  Jeff Stokes   224  </a:t>
            </a:r>
            <a:r>
              <a:rPr lang="en-US" sz="1050" dirty="0" err="1"/>
              <a:t>Alpa</a:t>
            </a:r>
            <a:r>
              <a:rPr lang="en-US" sz="1050" dirty="0"/>
              <a:t> </a:t>
            </a:r>
            <a:r>
              <a:rPr lang="en-US" sz="1050" dirty="0" err="1"/>
              <a:t>Kohli</a:t>
            </a:r>
            <a:r>
              <a:rPr lang="en-US" sz="1050" dirty="0"/>
              <a:t>   221  Dan </a:t>
            </a:r>
            <a:r>
              <a:rPr lang="en-US" sz="1050" dirty="0" err="1"/>
              <a:t>Lepow</a:t>
            </a:r>
            <a:r>
              <a:rPr lang="en-US" sz="1050" dirty="0"/>
              <a:t>   217  </a:t>
            </a:r>
            <a:r>
              <a:rPr lang="en-US" sz="1050" dirty="0" err="1"/>
              <a:t>tysonn</a:t>
            </a:r>
            <a:r>
              <a:rPr lang="en-US" sz="1050" dirty="0"/>
              <a:t>   217  Steve Danielson   217  Ryan </a:t>
            </a:r>
            <a:r>
              <a:rPr lang="en-US" sz="1050" dirty="0" err="1"/>
              <a:t>Wike</a:t>
            </a:r>
            <a:r>
              <a:rPr lang="en-US" sz="1050" dirty="0"/>
              <a:t>   209  Katie Griffith   207  </a:t>
            </a:r>
            <a:r>
              <a:rPr lang="en-US" sz="1050" dirty="0" err="1"/>
              <a:t>Blackmist</a:t>
            </a:r>
            <a:r>
              <a:rPr lang="en-US" sz="1050" dirty="0"/>
              <a:t>   206  </a:t>
            </a:r>
            <a:r>
              <a:rPr lang="en-US" sz="1050" dirty="0" err="1"/>
              <a:t>Penni</a:t>
            </a:r>
            <a:r>
              <a:rPr lang="en-US" sz="1050" dirty="0"/>
              <a:t> Johnson   190  v-</a:t>
            </a:r>
            <a:r>
              <a:rPr lang="en-US" sz="1050" dirty="0" err="1"/>
              <a:t>kagri</a:t>
            </a:r>
            <a:r>
              <a:rPr lang="en-US" sz="1050" dirty="0"/>
              <a:t>   188  </a:t>
            </a:r>
            <a:r>
              <a:rPr lang="en-US" sz="1050" dirty="0" err="1"/>
              <a:t>cephalin</a:t>
            </a:r>
            <a:r>
              <a:rPr lang="en-US" sz="1050" dirty="0"/>
              <a:t>   186  Matthew Henderson   185  Alma Jenks   183  </a:t>
            </a:r>
            <a:r>
              <a:rPr lang="en-US" sz="1050" dirty="0" err="1"/>
              <a:t>deneha</a:t>
            </a:r>
            <a:r>
              <a:rPr lang="en-US" sz="1050" dirty="0"/>
              <a:t>   182  Curtis Love   177  </a:t>
            </a:r>
            <a:r>
              <a:rPr lang="en-US" sz="1050" dirty="0" err="1"/>
              <a:t>mimig</a:t>
            </a:r>
            <a:r>
              <a:rPr lang="en-US" sz="1050" dirty="0"/>
              <a:t>   168  Sigrid </a:t>
            </a:r>
            <a:r>
              <a:rPr lang="en-US" sz="1050" dirty="0" err="1"/>
              <a:t>Elenga</a:t>
            </a:r>
            <a:r>
              <a:rPr lang="en-US" sz="1050" dirty="0"/>
              <a:t>   160  </a:t>
            </a:r>
            <a:r>
              <a:rPr lang="en-US" sz="1050" dirty="0" err="1"/>
              <a:t>bradsev</a:t>
            </a:r>
            <a:r>
              <a:rPr lang="en-US" sz="1050" dirty="0"/>
              <a:t>   157  pcw3187   157  </a:t>
            </a:r>
            <a:r>
              <a:rPr lang="en-US" sz="1050" dirty="0" err="1"/>
              <a:t>Dhanashri</a:t>
            </a:r>
            <a:r>
              <a:rPr lang="en-US" sz="1050" dirty="0"/>
              <a:t> </a:t>
            </a:r>
            <a:r>
              <a:rPr lang="en-US" sz="1050" dirty="0" err="1"/>
              <a:t>Kshirsagar</a:t>
            </a:r>
            <a:r>
              <a:rPr lang="en-US" sz="1050" dirty="0"/>
              <a:t>   155  Tom Archer   155  </a:t>
            </a:r>
            <a:r>
              <a:rPr lang="en-US" sz="1050" dirty="0" err="1"/>
              <a:t>RickSaling</a:t>
            </a:r>
            <a:r>
              <a:rPr lang="en-US" sz="1050" dirty="0"/>
              <a:t>   149  Jim-Parker   146  </a:t>
            </a:r>
            <a:r>
              <a:rPr lang="en-US" sz="1050" dirty="0" err="1"/>
              <a:t>barbkess</a:t>
            </a:r>
            <a:r>
              <a:rPr lang="en-US" sz="1050" dirty="0"/>
              <a:t>   144  </a:t>
            </a:r>
            <a:r>
              <a:rPr lang="en-US" sz="1050" dirty="0" err="1"/>
              <a:t>Joost</a:t>
            </a:r>
            <a:r>
              <a:rPr lang="en-US" sz="1050" dirty="0"/>
              <a:t> de </a:t>
            </a:r>
            <a:r>
              <a:rPr lang="en-US" sz="1050" dirty="0" err="1"/>
              <a:t>Nijs</a:t>
            </a:r>
            <a:r>
              <a:rPr lang="en-US" sz="1050" dirty="0"/>
              <a:t>   142  Patrick </a:t>
            </a:r>
            <a:r>
              <a:rPr lang="en-US" sz="1050" dirty="0" err="1"/>
              <a:t>Sheahan</a:t>
            </a:r>
            <a:r>
              <a:rPr lang="en-US" sz="1050" dirty="0"/>
              <a:t>   139  </a:t>
            </a:r>
            <a:r>
              <a:rPr lang="en-US" sz="1050" dirty="0" err="1"/>
              <a:t>krisragh</a:t>
            </a:r>
            <a:r>
              <a:rPr lang="en-US" sz="1050" dirty="0"/>
              <a:t>   139  Erik </a:t>
            </a:r>
            <a:r>
              <a:rPr lang="en-US" sz="1050" dirty="0" err="1"/>
              <a:t>Reitan</a:t>
            </a:r>
            <a:r>
              <a:rPr lang="en-US" sz="1050" dirty="0"/>
              <a:t>   138  </a:t>
            </a:r>
            <a:r>
              <a:rPr lang="en-US" sz="1050" dirty="0" err="1"/>
              <a:t>sidneyh</a:t>
            </a:r>
            <a:r>
              <a:rPr lang="en-US" sz="1050" dirty="0"/>
              <a:t>   136  </a:t>
            </a:r>
            <a:r>
              <a:rPr lang="en-US" sz="1050" dirty="0" err="1"/>
              <a:t>ghogen</a:t>
            </a:r>
            <a:r>
              <a:rPr lang="en-US" sz="1050" dirty="0"/>
              <a:t>   135  </a:t>
            </a:r>
            <a:r>
              <a:rPr lang="en-US" sz="1050" dirty="0" err="1"/>
              <a:t>mattshel</a:t>
            </a:r>
            <a:r>
              <a:rPr lang="en-US" sz="1050" dirty="0"/>
              <a:t>   135  </a:t>
            </a:r>
            <a:r>
              <a:rPr lang="en-US" sz="1050" dirty="0" err="1"/>
              <a:t>GeneMi-MightyPen</a:t>
            </a:r>
            <a:r>
              <a:rPr lang="en-US" sz="1050" dirty="0"/>
              <a:t>   131  jeffstokes72   130  Donna </a:t>
            </a:r>
            <a:r>
              <a:rPr lang="en-US" sz="1050" dirty="0" err="1"/>
              <a:t>Malayeri</a:t>
            </a:r>
            <a:r>
              <a:rPr lang="en-US" sz="1050" dirty="0"/>
              <a:t>   128  </a:t>
            </a:r>
            <a:r>
              <a:rPr lang="en-US" sz="1050" dirty="0" err="1"/>
              <a:t>curtand</a:t>
            </a:r>
            <a:r>
              <a:rPr lang="en-US" sz="1050" dirty="0"/>
              <a:t>   125  Bill Anderson   122  </a:t>
            </a:r>
            <a:r>
              <a:rPr lang="en-US" sz="1050" dirty="0" err="1"/>
              <a:t>Telmo</a:t>
            </a:r>
            <a:r>
              <a:rPr lang="en-US" sz="1050" dirty="0"/>
              <a:t> </a:t>
            </a:r>
            <a:r>
              <a:rPr lang="en-US" sz="1050" dirty="0" err="1"/>
              <a:t>Sampaio</a:t>
            </a:r>
            <a:r>
              <a:rPr lang="en-US" sz="1050" dirty="0"/>
              <a:t>   120  </a:t>
            </a:r>
            <a:r>
              <a:rPr lang="en-US" sz="1050" dirty="0" err="1"/>
              <a:t>tfitzmac</a:t>
            </a:r>
            <a:r>
              <a:rPr lang="en-US" sz="1050" dirty="0"/>
              <a:t>   119  Mimi Xu   117  Brian Wren   115  v-</a:t>
            </a:r>
            <a:r>
              <a:rPr lang="en-US" sz="1050" dirty="0" err="1"/>
              <a:t>lincan</a:t>
            </a:r>
            <a:r>
              <a:rPr lang="en-US" sz="1050" dirty="0"/>
              <a:t>   113  Stephen </a:t>
            </a:r>
            <a:r>
              <a:rPr lang="en-US" sz="1050" dirty="0" err="1"/>
              <a:t>Siciliano</a:t>
            </a:r>
            <a:r>
              <a:rPr lang="en-US" sz="1050" dirty="0"/>
              <a:t>   111  </a:t>
            </a:r>
            <a:r>
              <a:rPr lang="en-US" sz="1050" dirty="0" err="1"/>
              <a:t>jessebenson</a:t>
            </a:r>
            <a:r>
              <a:rPr lang="en-US" sz="1050" dirty="0"/>
              <a:t>   110  Ken Hoff   109  Christopher Anderson   108  Liza </a:t>
            </a:r>
            <a:r>
              <a:rPr lang="en-US" sz="1050" dirty="0" err="1"/>
              <a:t>Poggemeyer</a:t>
            </a:r>
            <a:r>
              <a:rPr lang="en-US" sz="1050" dirty="0"/>
              <a:t>   106  Jason Roth</a:t>
            </a:r>
            <a:endParaRPr lang="en-US" sz="1050" dirty="0" smtClean="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14486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8" y="2125662"/>
            <a:ext cx="11887200" cy="2899255"/>
          </a:xfrm>
        </p:spPr>
        <p:txBody>
          <a:bodyPr/>
          <a:lstStyle/>
          <a:p>
            <a:r>
              <a:rPr lang="en-US" sz="1400" dirty="0"/>
              <a:t>3966  Sebastian </a:t>
            </a:r>
            <a:r>
              <a:rPr lang="en-US" sz="1400" dirty="0" err="1"/>
              <a:t>Durandeu</a:t>
            </a:r>
            <a:r>
              <a:rPr lang="en-US" sz="1400" dirty="0"/>
              <a:t>  2830  Molly </a:t>
            </a:r>
            <a:r>
              <a:rPr lang="en-US" sz="1400" dirty="0" err="1"/>
              <a:t>Bostic</a:t>
            </a:r>
            <a:r>
              <a:rPr lang="en-US" sz="1400" dirty="0"/>
              <a:t>  2105  v-</a:t>
            </a:r>
            <a:r>
              <a:rPr lang="en-US" sz="1400" dirty="0" err="1"/>
              <a:t>aljenk</a:t>
            </a:r>
            <a:r>
              <a:rPr lang="en-US" sz="1400" dirty="0"/>
              <a:t>  1891  Dene Hager  1739  Jim Becker  1621  Tyson </a:t>
            </a:r>
            <a:r>
              <a:rPr lang="en-US" sz="1400" dirty="0" err="1"/>
              <a:t>Nevil</a:t>
            </a:r>
            <a:r>
              <a:rPr lang="en-US" sz="1400" dirty="0"/>
              <a:t>  1527  Ross McAllister  1279  C.J. </a:t>
            </a:r>
            <a:r>
              <a:rPr lang="en-US" sz="1400" dirty="0" err="1"/>
              <a:t>Gronlund</a:t>
            </a:r>
            <a:r>
              <a:rPr lang="en-US" sz="1400" dirty="0"/>
              <a:t>   961  unknown   751  ggailey777   741  Ty   678  Tom Dykstra   673  Larry Franks   668  </a:t>
            </a:r>
            <a:r>
              <a:rPr lang="en-US" sz="1400" dirty="0" err="1"/>
              <a:t>Sreedhar</a:t>
            </a:r>
            <a:r>
              <a:rPr lang="en-US" sz="1400" dirty="0"/>
              <a:t> </a:t>
            </a:r>
            <a:r>
              <a:rPr lang="en-US" sz="1400" dirty="0" err="1"/>
              <a:t>Pelluru</a:t>
            </a:r>
            <a:r>
              <a:rPr lang="en-US" sz="1400" dirty="0"/>
              <a:t>   570  David </a:t>
            </a:r>
            <a:r>
              <a:rPr lang="en-US" sz="1400" dirty="0" err="1"/>
              <a:t>Wrede</a:t>
            </a:r>
            <a:r>
              <a:rPr lang="en-US" sz="1400" dirty="0"/>
              <a:t>   524  </a:t>
            </a:r>
            <a:r>
              <a:rPr lang="en-US" sz="1400" dirty="0" err="1"/>
              <a:t>Jemash</a:t>
            </a:r>
            <a:r>
              <a:rPr lang="en-US" sz="1400" dirty="0"/>
              <a:t>   512  Monica Rush   431  </a:t>
            </a:r>
            <a:r>
              <a:rPr lang="en-US" sz="1400" dirty="0" err="1"/>
              <a:t>SharS</a:t>
            </a:r>
            <a:r>
              <a:rPr lang="en-US" sz="1400" dirty="0"/>
              <a:t>   418  Glenn </a:t>
            </a:r>
            <a:r>
              <a:rPr lang="en-US" sz="1400" dirty="0" err="1"/>
              <a:t>Gailey</a:t>
            </a:r>
            <a:r>
              <a:rPr lang="en-US" sz="1400" dirty="0"/>
              <a:t>   416  Andy Pasic   387  </a:t>
            </a:r>
            <a:r>
              <a:rPr lang="en-US" sz="1400" dirty="0" err="1"/>
              <a:t>pennij</a:t>
            </a:r>
            <a:r>
              <a:rPr lang="en-US" sz="1400" dirty="0"/>
              <a:t>   383  Tom </a:t>
            </a:r>
            <a:r>
              <a:rPr lang="en-US" sz="1400" dirty="0" err="1"/>
              <a:t>FitzMacken</a:t>
            </a:r>
            <a:r>
              <a:rPr lang="en-US" sz="1400" dirty="0"/>
              <a:t>   360  </a:t>
            </a:r>
            <a:r>
              <a:rPr lang="en-US" sz="1400" dirty="0" err="1"/>
              <a:t>CherylMc</a:t>
            </a:r>
            <a:r>
              <a:rPr lang="en-US" sz="1400" dirty="0"/>
              <a:t>   351  Matt LaBelle   316  Ralph </a:t>
            </a:r>
            <a:r>
              <a:rPr lang="en-US" sz="1400" dirty="0" err="1"/>
              <a:t>Squillace</a:t>
            </a:r>
            <a:r>
              <a:rPr lang="en-US" sz="1400" dirty="0"/>
              <a:t>   312  Carolyn </a:t>
            </a:r>
            <a:r>
              <a:rPr lang="en-US" sz="1400" dirty="0" err="1"/>
              <a:t>Gronlund</a:t>
            </a:r>
            <a:r>
              <a:rPr lang="en-US" sz="1400" dirty="0"/>
              <a:t>   305  Kathy Davies   286  </a:t>
            </a:r>
            <a:r>
              <a:rPr lang="en-US" sz="1400" dirty="0" err="1"/>
              <a:t>ShawnJackson</a:t>
            </a:r>
            <a:r>
              <a:rPr lang="en-US" sz="1400" dirty="0"/>
              <a:t>   284  Bryan </a:t>
            </a:r>
            <a:r>
              <a:rPr lang="en-US" sz="1400" dirty="0" err="1"/>
              <a:t>Lamos</a:t>
            </a:r>
            <a:r>
              <a:rPr lang="en-US" sz="1400" dirty="0"/>
              <a:t>   279  </a:t>
            </a:r>
            <a:r>
              <a:rPr lang="en-US" sz="1400" dirty="0" err="1"/>
              <a:t>Juliako</a:t>
            </a:r>
            <a:r>
              <a:rPr lang="en-US" sz="1400" dirty="0"/>
              <a:t>   276  Walter </a:t>
            </a:r>
            <a:r>
              <a:rPr lang="en-US" sz="1400" dirty="0" err="1"/>
              <a:t>Poupore</a:t>
            </a:r>
            <a:r>
              <a:rPr lang="en-US" sz="1400" dirty="0"/>
              <a:t> (Microsoft)   273  Joao </a:t>
            </a:r>
            <a:r>
              <a:rPr lang="en-US" sz="1400" dirty="0" err="1"/>
              <a:t>Madureira</a:t>
            </a:r>
            <a:r>
              <a:rPr lang="en-US" sz="1400" dirty="0"/>
              <a:t>   272  </a:t>
            </a:r>
            <a:r>
              <a:rPr lang="en-US" sz="1400" dirty="0" err="1"/>
              <a:t>jimbe</a:t>
            </a:r>
            <a:r>
              <a:rPr lang="en-US" sz="1400" dirty="0"/>
              <a:t>   271  </a:t>
            </a:r>
            <a:r>
              <a:rPr lang="en-US" sz="1400" dirty="0" err="1"/>
              <a:t>davidwrede</a:t>
            </a:r>
            <a:r>
              <a:rPr lang="en-US" sz="1400" dirty="0"/>
              <a:t>   271  </a:t>
            </a:r>
            <a:r>
              <a:rPr lang="en-US" sz="1400" dirty="0" err="1"/>
              <a:t>Tamra</a:t>
            </a:r>
            <a:r>
              <a:rPr lang="en-US" sz="1400" dirty="0"/>
              <a:t> Myers   269  Alan Cameron Wills   265  </a:t>
            </a:r>
            <a:r>
              <a:rPr lang="en-US" sz="1400" dirty="0" err="1"/>
              <a:t>cherylmc</a:t>
            </a:r>
            <a:r>
              <a:rPr lang="en-US" sz="1400" dirty="0"/>
              <a:t>   264  Brian Swan   257  Jonathan Gao   242  Gary Ericson   236  </a:t>
            </a:r>
            <a:r>
              <a:rPr lang="en-US" sz="1400" dirty="0" err="1"/>
              <a:t>HeidiSteen</a:t>
            </a:r>
            <a:r>
              <a:rPr lang="en-US" sz="1400" dirty="0"/>
              <a:t>   236  Bill </a:t>
            </a:r>
            <a:r>
              <a:rPr lang="en-US" sz="1400" dirty="0" err="1"/>
              <a:t>Mathers</a:t>
            </a:r>
            <a:r>
              <a:rPr lang="en-US" sz="1400" dirty="0"/>
              <a:t>   235  Seth Manheim   230  Steve Stein   228  Andy (</a:t>
            </a:r>
            <a:r>
              <a:rPr lang="en-US" sz="1400" dirty="0" err="1"/>
              <a:t>adegeo</a:t>
            </a:r>
            <a:r>
              <a:rPr lang="en-US" sz="1400" dirty="0"/>
              <a:t>)   226  Jeff Stokes   224  </a:t>
            </a:r>
            <a:r>
              <a:rPr lang="en-US" sz="1400" dirty="0" err="1"/>
              <a:t>Alpa</a:t>
            </a:r>
            <a:r>
              <a:rPr lang="en-US" sz="1400" dirty="0"/>
              <a:t> </a:t>
            </a:r>
            <a:r>
              <a:rPr lang="en-US" sz="1400" dirty="0" err="1"/>
              <a:t>Kohli</a:t>
            </a:r>
            <a:r>
              <a:rPr lang="en-US" sz="1400" dirty="0"/>
              <a:t>   221  Dan </a:t>
            </a:r>
            <a:r>
              <a:rPr lang="en-US" sz="1400" dirty="0" err="1"/>
              <a:t>Lepow</a:t>
            </a:r>
            <a:r>
              <a:rPr lang="en-US" sz="1400" dirty="0"/>
              <a:t>   217  </a:t>
            </a:r>
            <a:r>
              <a:rPr lang="en-US" sz="1400" dirty="0" err="1"/>
              <a:t>tysonn</a:t>
            </a:r>
            <a:r>
              <a:rPr lang="en-US" sz="1400" dirty="0"/>
              <a:t>   217  Steve Danielson   217  Ryan </a:t>
            </a:r>
            <a:r>
              <a:rPr lang="en-US" sz="1400" dirty="0" err="1"/>
              <a:t>Wike</a:t>
            </a:r>
            <a:r>
              <a:rPr lang="en-US" sz="1400" dirty="0"/>
              <a:t>   209  Katie Griffith   207  </a:t>
            </a:r>
            <a:r>
              <a:rPr lang="en-US" sz="1400" dirty="0" err="1"/>
              <a:t>Blackmist</a:t>
            </a:r>
            <a:r>
              <a:rPr lang="en-US" sz="1400" dirty="0"/>
              <a:t>   206  </a:t>
            </a:r>
            <a:r>
              <a:rPr lang="en-US" sz="1400" dirty="0" err="1"/>
              <a:t>Penni</a:t>
            </a:r>
            <a:r>
              <a:rPr lang="en-US" sz="1400" dirty="0"/>
              <a:t> Johnson   190  v-</a:t>
            </a:r>
            <a:r>
              <a:rPr lang="en-US" sz="1400" dirty="0" err="1"/>
              <a:t>kagri</a:t>
            </a:r>
            <a:r>
              <a:rPr lang="en-US" sz="1400" dirty="0"/>
              <a:t>   188  </a:t>
            </a:r>
            <a:r>
              <a:rPr lang="en-US" sz="1400" dirty="0" err="1"/>
              <a:t>cephalin</a:t>
            </a:r>
            <a:r>
              <a:rPr lang="en-US" sz="1400" dirty="0"/>
              <a:t>   186  Matthew Henderson   185  Alma Jenks   183  </a:t>
            </a:r>
            <a:r>
              <a:rPr lang="en-US" sz="1400" dirty="0" err="1"/>
              <a:t>deneha</a:t>
            </a:r>
            <a:r>
              <a:rPr lang="en-US" sz="1400" dirty="0"/>
              <a:t>   182  Curtis Love   177  </a:t>
            </a:r>
            <a:r>
              <a:rPr lang="en-US" sz="1400" dirty="0" err="1"/>
              <a:t>mimig</a:t>
            </a:r>
            <a:r>
              <a:rPr lang="en-US" sz="1400" dirty="0"/>
              <a:t>   168  Sigrid </a:t>
            </a:r>
            <a:r>
              <a:rPr lang="en-US" sz="1400" dirty="0" err="1"/>
              <a:t>Elenga</a:t>
            </a:r>
            <a:r>
              <a:rPr lang="en-US" sz="1400" dirty="0"/>
              <a:t>   160  </a:t>
            </a:r>
            <a:r>
              <a:rPr lang="en-US" sz="1400" dirty="0" err="1"/>
              <a:t>bradsev</a:t>
            </a:r>
            <a:r>
              <a:rPr lang="en-US" sz="1400" dirty="0"/>
              <a:t>   157  pcw3187   157  </a:t>
            </a:r>
            <a:r>
              <a:rPr lang="en-US" sz="1400" dirty="0" err="1"/>
              <a:t>Dhanashri</a:t>
            </a:r>
            <a:r>
              <a:rPr lang="en-US" sz="1400" dirty="0"/>
              <a:t> </a:t>
            </a:r>
            <a:r>
              <a:rPr lang="en-US" sz="1400" dirty="0" err="1"/>
              <a:t>Kshirsagar</a:t>
            </a:r>
            <a:r>
              <a:rPr lang="en-US" sz="1400" dirty="0"/>
              <a:t>   155  Tom Archer   155  </a:t>
            </a:r>
            <a:r>
              <a:rPr lang="en-US" sz="1400" dirty="0" err="1"/>
              <a:t>RickSaling</a:t>
            </a:r>
            <a:r>
              <a:rPr lang="en-US" sz="1400" dirty="0"/>
              <a:t>   149  Jim-Parker   146  </a:t>
            </a:r>
            <a:r>
              <a:rPr lang="en-US" sz="1400" dirty="0" err="1"/>
              <a:t>barbkess</a:t>
            </a:r>
            <a:r>
              <a:rPr lang="en-US" sz="1400" dirty="0"/>
              <a:t>   144  </a:t>
            </a:r>
            <a:r>
              <a:rPr lang="en-US" sz="1400" dirty="0" err="1"/>
              <a:t>Joost</a:t>
            </a:r>
            <a:r>
              <a:rPr lang="en-US" sz="1400" dirty="0"/>
              <a:t> de </a:t>
            </a:r>
            <a:r>
              <a:rPr lang="en-US" sz="1400" dirty="0" err="1"/>
              <a:t>Nijs</a:t>
            </a:r>
            <a:r>
              <a:rPr lang="en-US" sz="1400" dirty="0"/>
              <a:t>   142  Patrick </a:t>
            </a:r>
            <a:r>
              <a:rPr lang="en-US" sz="1400" dirty="0" err="1"/>
              <a:t>Sheahan</a:t>
            </a:r>
            <a:r>
              <a:rPr lang="en-US" sz="1400" dirty="0"/>
              <a:t>   139  </a:t>
            </a:r>
            <a:r>
              <a:rPr lang="en-US" sz="1400" dirty="0" err="1"/>
              <a:t>krisragh</a:t>
            </a:r>
            <a:r>
              <a:rPr lang="en-US" sz="1400" dirty="0"/>
              <a:t>   139  Erik </a:t>
            </a:r>
            <a:r>
              <a:rPr lang="en-US" sz="1400" dirty="0" err="1"/>
              <a:t>Reitan</a:t>
            </a:r>
            <a:r>
              <a:rPr lang="en-US" sz="1400" dirty="0"/>
              <a:t>   138  </a:t>
            </a:r>
            <a:r>
              <a:rPr lang="en-US" sz="1400" dirty="0" err="1"/>
              <a:t>sidneyh</a:t>
            </a:r>
            <a:r>
              <a:rPr lang="en-US" sz="1400" dirty="0"/>
              <a:t>   136  </a:t>
            </a:r>
            <a:r>
              <a:rPr lang="en-US" sz="1400" dirty="0" err="1"/>
              <a:t>ghogen</a:t>
            </a:r>
            <a:r>
              <a:rPr lang="en-US" sz="1400" dirty="0"/>
              <a:t>   135  </a:t>
            </a:r>
            <a:r>
              <a:rPr lang="en-US" sz="1400" dirty="0" err="1"/>
              <a:t>mattshel</a:t>
            </a:r>
            <a:r>
              <a:rPr lang="en-US" sz="1400" dirty="0"/>
              <a:t>   135  </a:t>
            </a:r>
            <a:r>
              <a:rPr lang="en-US" sz="1400" dirty="0" err="1"/>
              <a:t>GeneMi-MightyPen</a:t>
            </a:r>
            <a:r>
              <a:rPr lang="en-US" sz="1400" dirty="0"/>
              <a:t>   131  jeffstokes72   130  Donna </a:t>
            </a:r>
            <a:r>
              <a:rPr lang="en-US" sz="1400" dirty="0" err="1"/>
              <a:t>Malayeri</a:t>
            </a:r>
            <a:r>
              <a:rPr lang="en-US" sz="1400" dirty="0"/>
              <a:t>   128  </a:t>
            </a:r>
            <a:r>
              <a:rPr lang="en-US" sz="1400" dirty="0" err="1"/>
              <a:t>curtand</a:t>
            </a:r>
            <a:r>
              <a:rPr lang="en-US" sz="1400" dirty="0"/>
              <a:t>   125  Bill Anderson   122  </a:t>
            </a:r>
            <a:r>
              <a:rPr lang="en-US" sz="1400" dirty="0" err="1"/>
              <a:t>Telmo</a:t>
            </a:r>
            <a:r>
              <a:rPr lang="en-US" sz="1400" dirty="0"/>
              <a:t> </a:t>
            </a:r>
            <a:r>
              <a:rPr lang="en-US" sz="1400" dirty="0" err="1"/>
              <a:t>Sampaio</a:t>
            </a:r>
            <a:r>
              <a:rPr lang="en-US" sz="1400" dirty="0"/>
              <a:t>   120  </a:t>
            </a:r>
            <a:r>
              <a:rPr lang="en-US" sz="1400" dirty="0" err="1"/>
              <a:t>tfitzmac</a:t>
            </a:r>
            <a:r>
              <a:rPr lang="en-US" sz="1400" dirty="0"/>
              <a:t>   119  Mimi Xu   117  Brian Wren   115  v-</a:t>
            </a:r>
            <a:r>
              <a:rPr lang="en-US" sz="1400" dirty="0" err="1"/>
              <a:t>lincan</a:t>
            </a:r>
            <a:r>
              <a:rPr lang="en-US" sz="1400" dirty="0"/>
              <a:t>   113  Stephen </a:t>
            </a:r>
            <a:r>
              <a:rPr lang="en-US" sz="1400" dirty="0" err="1"/>
              <a:t>Siciliano</a:t>
            </a:r>
            <a:r>
              <a:rPr lang="en-US" sz="1400" dirty="0"/>
              <a:t>   111  </a:t>
            </a:r>
            <a:r>
              <a:rPr lang="en-US" sz="1400" dirty="0" err="1"/>
              <a:t>jessebenson</a:t>
            </a:r>
            <a:r>
              <a:rPr lang="en-US" sz="1400" dirty="0"/>
              <a:t>   110  Ken Hoff   109  Christopher Anderson   108  Liza </a:t>
            </a:r>
            <a:r>
              <a:rPr lang="en-US" sz="1400" dirty="0" err="1"/>
              <a:t>Poggemeyer</a:t>
            </a:r>
            <a:r>
              <a:rPr lang="en-US" sz="1400" dirty="0"/>
              <a:t>   106  Jason </a:t>
            </a:r>
            <a:r>
              <a:rPr lang="en-US" sz="1400" dirty="0" smtClean="0"/>
              <a:t>Roth</a:t>
            </a:r>
            <a:br>
              <a:rPr lang="en-US" sz="1400" dirty="0" smtClean="0"/>
            </a:br>
            <a:r>
              <a:rPr lang="en-US" sz="1400" dirty="0"/>
              <a:t/>
            </a:r>
            <a:br>
              <a:rPr lang="en-US" sz="1400" dirty="0"/>
            </a:br>
            <a:r>
              <a:rPr lang="en-US" sz="1400" dirty="0" smtClean="0"/>
              <a:t/>
            </a:r>
            <a:br>
              <a:rPr lang="en-US" sz="1400" dirty="0" smtClean="0"/>
            </a:br>
            <a:r>
              <a:rPr lang="en-US" sz="1400" dirty="0"/>
              <a:t/>
            </a:r>
            <a:br>
              <a:rPr lang="en-US" sz="1400" dirty="0"/>
            </a:br>
            <a:r>
              <a:rPr lang="en-US" sz="1400" dirty="0"/>
              <a:t> ╭─</a:t>
            </a:r>
            <a:r>
              <a:rPr lang="en-US" sz="1400" dirty="0" err="1"/>
              <a:t>rasquill@macbookpro</a:t>
            </a:r>
            <a:r>
              <a:rPr lang="en-US" sz="1400" dirty="0"/>
              <a:t>  ~/workspace/azure-content-</a:t>
            </a:r>
            <a:r>
              <a:rPr lang="en-US" sz="1400" dirty="0" err="1"/>
              <a:t>pr</a:t>
            </a:r>
            <a:r>
              <a:rPr lang="en-US" sz="1400" dirty="0"/>
              <a:t>/articles/virtual-machines  ‹master›╰─$ </a:t>
            </a:r>
            <a:r>
              <a:rPr lang="en-US" sz="1400" dirty="0" err="1"/>
              <a:t>git</a:t>
            </a:r>
            <a:r>
              <a:rPr lang="en-US" sz="1400" dirty="0"/>
              <a:t> </a:t>
            </a:r>
            <a:r>
              <a:rPr lang="en-US" sz="1400" dirty="0" err="1"/>
              <a:t>shortlog</a:t>
            </a:r>
            <a:r>
              <a:rPr lang="en-US" sz="1400" dirty="0"/>
              <a:t> -s | </a:t>
            </a:r>
            <a:r>
              <a:rPr lang="en-US" sz="1400" dirty="0" err="1"/>
              <a:t>wc</a:t>
            </a:r>
            <a:r>
              <a:rPr lang="en-US" sz="1400" dirty="0"/>
              <a:t> -l    </a:t>
            </a:r>
            <a:r>
              <a:rPr lang="en-US" sz="1400" dirty="0" smtClean="0"/>
              <a:t/>
            </a:r>
            <a:br>
              <a:rPr lang="en-US" sz="1400" dirty="0" smtClean="0"/>
            </a:br>
            <a:r>
              <a:rPr lang="en-US" sz="1400" dirty="0" smtClean="0"/>
              <a:t>1036</a:t>
            </a:r>
            <a:endParaRPr lang="en-US" sz="1400" dirty="0"/>
          </a:p>
        </p:txBody>
      </p:sp>
    </p:spTree>
    <p:extLst>
      <p:ext uri="{BB962C8B-B14F-4D97-AF65-F5344CB8AC3E}">
        <p14:creationId xmlns:p14="http://schemas.microsoft.com/office/powerpoint/2010/main" val="9516178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Presentation title</a:t>
            </a:r>
            <a:br>
              <a:rPr lang="en-US" dirty="0" smtClean="0"/>
            </a:br>
            <a:r>
              <a:rPr lang="en-US" dirty="0" smtClean="0"/>
              <a:t>goes here</a:t>
            </a:r>
            <a:endParaRPr lang="en-US" dirty="0"/>
          </a:p>
        </p:txBody>
      </p:sp>
      <p:sp>
        <p:nvSpPr>
          <p:cNvPr id="5" name="Text Placeholder 4"/>
          <p:cNvSpPr>
            <a:spLocks noGrp="1"/>
          </p:cNvSpPr>
          <p:nvPr>
            <p:ph type="body" sz="quarter" idx="14"/>
          </p:nvPr>
        </p:nvSpPr>
        <p:spPr/>
        <p:txBody>
          <a:bodyPr/>
          <a:lstStyle/>
          <a:p>
            <a:r>
              <a:rPr lang="en-US" dirty="0" smtClean="0"/>
              <a:t>Speaker Name</a:t>
            </a:r>
          </a:p>
          <a:p>
            <a:r>
              <a:rPr lang="en-US" dirty="0" smtClean="0"/>
              <a:t>Title</a:t>
            </a:r>
          </a:p>
          <a:p>
            <a:r>
              <a:rPr lang="en-US" dirty="0" smtClean="0"/>
              <a:t>Microsoft IT</a:t>
            </a:r>
            <a:endParaRPr lang="en-US" dirty="0"/>
          </a:p>
        </p:txBody>
      </p:sp>
    </p:spTree>
    <p:extLst>
      <p:ext uri="{BB962C8B-B14F-4D97-AF65-F5344CB8AC3E}">
        <p14:creationId xmlns:p14="http://schemas.microsoft.com/office/powerpoint/2010/main" val="3975204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a:t>
            </a:r>
            <a:endParaRPr lang="en-US" sz="7200" dirty="0"/>
          </a:p>
        </p:txBody>
      </p:sp>
    </p:spTree>
    <p:extLst>
      <p:ext uri="{BB962C8B-B14F-4D97-AF65-F5344CB8AC3E}">
        <p14:creationId xmlns:p14="http://schemas.microsoft.com/office/powerpoint/2010/main" val="339219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Lessons known; lessons learned</a:t>
            </a:r>
            <a:endParaRPr lang="en-US" sz="7200" dirty="0"/>
          </a:p>
        </p:txBody>
      </p:sp>
    </p:spTree>
    <p:extLst>
      <p:ext uri="{BB962C8B-B14F-4D97-AF65-F5344CB8AC3E}">
        <p14:creationId xmlns:p14="http://schemas.microsoft.com/office/powerpoint/2010/main" val="140498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DRAGONS: Markdown is not structured.</a:t>
            </a:r>
            <a:endParaRPr lang="en-US" dirty="0"/>
          </a:p>
        </p:txBody>
      </p:sp>
      <p:sp>
        <p:nvSpPr>
          <p:cNvPr id="6" name="Text Placeholder 5"/>
          <p:cNvSpPr>
            <a:spLocks noGrp="1"/>
          </p:cNvSpPr>
          <p:nvPr>
            <p:ph type="body" sz="quarter" idx="10"/>
          </p:nvPr>
        </p:nvSpPr>
        <p:spPr>
          <a:xfrm>
            <a:off x="274638" y="1212850"/>
            <a:ext cx="11887200" cy="3447098"/>
          </a:xfrm>
        </p:spPr>
        <p:txBody>
          <a:bodyPr/>
          <a:lstStyle/>
          <a:p>
            <a:r>
              <a:rPr lang="en-US" dirty="0" smtClean="0"/>
              <a:t>Implications:</a:t>
            </a:r>
            <a:endParaRPr lang="en-US" dirty="0" smtClean="0"/>
          </a:p>
          <a:p>
            <a:r>
              <a:rPr lang="en-US" dirty="0" smtClean="0"/>
              <a:t>Rebuilt </a:t>
            </a:r>
          </a:p>
          <a:p>
            <a:pPr lvl="1"/>
            <a:r>
              <a:rPr lang="en-US" dirty="0" smtClean="0"/>
              <a:t>Size </a:t>
            </a:r>
            <a:r>
              <a:rPr lang="en-US" dirty="0" smtClean="0"/>
              <a:t>20pt for the subtopics</a:t>
            </a:r>
          </a:p>
          <a:p>
            <a:pPr lvl="1"/>
            <a:r>
              <a:rPr lang="en-US" dirty="0" smtClean="0"/>
              <a:t>Size 20pt for the subtopics</a:t>
            </a:r>
          </a:p>
          <a:p>
            <a:r>
              <a:rPr lang="en-US" dirty="0" smtClean="0"/>
              <a:t>Main topic 3: size 40pt</a:t>
            </a:r>
          </a:p>
          <a:p>
            <a:pPr lvl="1"/>
            <a:r>
              <a:rPr lang="en-US" dirty="0" smtClean="0"/>
              <a:t>Size 20pt for the subtopics</a:t>
            </a:r>
          </a:p>
          <a:p>
            <a:pPr lvl="1"/>
            <a:r>
              <a:rPr lang="en-US" dirty="0" smtClean="0"/>
              <a:t>Size 20pt for the subtopics</a:t>
            </a:r>
            <a:endParaRPr lang="en-US" dirty="0"/>
          </a:p>
        </p:txBody>
      </p:sp>
    </p:spTree>
    <p:extLst>
      <p:ext uri="{BB962C8B-B14F-4D97-AF65-F5344CB8AC3E}">
        <p14:creationId xmlns:p14="http://schemas.microsoft.com/office/powerpoint/2010/main" val="82863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Photo layout 1</a:t>
            </a:r>
            <a:endParaRPr lang="en-US" dirty="0"/>
          </a:p>
        </p:txBody>
      </p:sp>
      <p:pic>
        <p:nvPicPr>
          <p:cNvPr id="3" name="Picture Placeholder 2"/>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a:stretch/>
        </p:blipFill>
        <p:spPr/>
      </p:pic>
    </p:spTree>
    <p:extLst>
      <p:ext uri="{BB962C8B-B14F-4D97-AF65-F5344CB8AC3E}">
        <p14:creationId xmlns:p14="http://schemas.microsoft.com/office/powerpoint/2010/main" val="371688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Software code slide</a:t>
            </a:r>
            <a:endParaRPr lang="en-US" dirty="0"/>
          </a:p>
        </p:txBody>
      </p:sp>
      <p:sp>
        <p:nvSpPr>
          <p:cNvPr id="5" name="Text Placeholder 4"/>
          <p:cNvSpPr>
            <a:spLocks noGrp="1"/>
          </p:cNvSpPr>
          <p:nvPr>
            <p:ph type="body" sz="quarter" idx="10"/>
          </p:nvPr>
        </p:nvSpPr>
        <p:spPr/>
        <p:txBody>
          <a:bodyPr/>
          <a:lstStyle/>
          <a:p>
            <a:r>
              <a:rPr lang="en-US" dirty="0" smtClean="0"/>
              <a:t>This slide layout uses Consolas, a monotype font which is ideal for showing software code. </a:t>
            </a:r>
            <a:endParaRPr lang="en-US" dirty="0"/>
          </a:p>
        </p:txBody>
      </p:sp>
    </p:spTree>
    <p:extLst>
      <p:ext uri="{BB962C8B-B14F-4D97-AF65-F5344CB8AC3E}">
        <p14:creationId xmlns:p14="http://schemas.microsoft.com/office/powerpoint/2010/main" val="306618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Some speakers at Microsoft like to use this slide for hidden “notes slides”. </a:t>
            </a:r>
          </a:p>
          <a:p>
            <a:r>
              <a:rPr lang="en-US" dirty="0" smtClean="0"/>
              <a:t>Delete it if you don’t want to use it.</a:t>
            </a:r>
            <a:endParaRPr lang="en-US" dirty="0"/>
          </a:p>
        </p:txBody>
      </p:sp>
      <p:sp>
        <p:nvSpPr>
          <p:cNvPr id="7" name="Text Placeholder 6"/>
          <p:cNvSpPr>
            <a:spLocks noGrp="1"/>
          </p:cNvSpPr>
          <p:nvPr>
            <p:ph type="body" sz="quarter" idx="11"/>
          </p:nvPr>
        </p:nvSpPr>
        <p:spPr/>
        <p:txBody>
          <a:bodyPr/>
          <a:lstStyle/>
          <a:p>
            <a:r>
              <a:rPr lang="en-US" dirty="0" smtClean="0"/>
              <a:t>NEXT: &lt;next slide title&gt;</a:t>
            </a:r>
            <a:endParaRPr lang="en-US" dirty="0"/>
          </a:p>
        </p:txBody>
      </p:sp>
      <p:sp>
        <p:nvSpPr>
          <p:cNvPr id="4" name="Title 3"/>
          <p:cNvSpPr>
            <a:spLocks noGrp="1"/>
          </p:cNvSpPr>
          <p:nvPr>
            <p:ph type="title"/>
          </p:nvPr>
        </p:nvSpPr>
        <p:spPr/>
        <p:txBody>
          <a:bodyPr/>
          <a:lstStyle/>
          <a:p>
            <a:r>
              <a:rPr lang="en-US" dirty="0" smtClean="0"/>
              <a:t>Notes (hidden)</a:t>
            </a:r>
            <a:endParaRPr lang="en-US" dirty="0"/>
          </a:p>
        </p:txBody>
      </p:sp>
    </p:spTree>
    <p:extLst>
      <p:ext uri="{BB962C8B-B14F-4D97-AF65-F5344CB8AC3E}">
        <p14:creationId xmlns:p14="http://schemas.microsoft.com/office/powerpoint/2010/main" val="223945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Presentation title</a:t>
            </a:r>
            <a:br>
              <a:rPr lang="en-US" dirty="0" smtClean="0"/>
            </a:br>
            <a:r>
              <a:rPr lang="en-US" dirty="0" smtClean="0"/>
              <a:t>goes here</a:t>
            </a:r>
            <a:endParaRPr lang="en-US" dirty="0"/>
          </a:p>
        </p:txBody>
      </p:sp>
      <p:sp>
        <p:nvSpPr>
          <p:cNvPr id="5" name="Text Placeholder 4"/>
          <p:cNvSpPr>
            <a:spLocks noGrp="1"/>
          </p:cNvSpPr>
          <p:nvPr>
            <p:ph type="body" sz="quarter" idx="12"/>
          </p:nvPr>
        </p:nvSpPr>
        <p:spPr/>
        <p:txBody>
          <a:bodyPr/>
          <a:lstStyle/>
          <a:p>
            <a:r>
              <a:rPr lang="en-US" dirty="0" smtClean="0"/>
              <a:t>Speaker Name</a:t>
            </a:r>
          </a:p>
          <a:p>
            <a:r>
              <a:rPr lang="en-US" dirty="0" smtClean="0"/>
              <a:t>Title</a:t>
            </a:r>
          </a:p>
          <a:p>
            <a:r>
              <a:rPr lang="en-US" dirty="0" smtClean="0"/>
              <a:t>Microsoft IT</a:t>
            </a:r>
            <a:endParaRPr lang="en-US" dirty="0"/>
          </a:p>
        </p:txBody>
      </p:sp>
    </p:spTree>
    <p:extLst>
      <p:ext uri="{BB962C8B-B14F-4D97-AF65-F5344CB8AC3E}">
        <p14:creationId xmlns:p14="http://schemas.microsoft.com/office/powerpoint/2010/main" val="3570884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dirty="0" smtClean="0"/>
              <a:t>Speaker Name</a:t>
            </a:r>
          </a:p>
          <a:p>
            <a:r>
              <a:rPr lang="en-US" dirty="0" smtClean="0"/>
              <a:t>Title</a:t>
            </a:r>
          </a:p>
          <a:p>
            <a:r>
              <a:rPr lang="en-US" dirty="0" smtClean="0"/>
              <a:t>Microsoft IT</a:t>
            </a:r>
            <a:endParaRPr lang="en-US" dirty="0"/>
          </a:p>
        </p:txBody>
      </p:sp>
      <p:sp>
        <p:nvSpPr>
          <p:cNvPr id="4" name="Title 3"/>
          <p:cNvSpPr>
            <a:spLocks noGrp="1"/>
          </p:cNvSpPr>
          <p:nvPr>
            <p:ph type="title"/>
          </p:nvPr>
        </p:nvSpPr>
        <p:spPr/>
        <p:txBody>
          <a:bodyPr/>
          <a:lstStyle/>
          <a:p>
            <a:r>
              <a:rPr lang="en-US" dirty="0" smtClean="0"/>
              <a:t>Presentation title</a:t>
            </a:r>
            <a:br>
              <a:rPr lang="en-US" dirty="0" smtClean="0"/>
            </a:br>
            <a:r>
              <a:rPr lang="en-US" dirty="0" smtClean="0"/>
              <a:t>goes here</a:t>
            </a:r>
            <a:endParaRPr lang="en-US" dirty="0"/>
          </a:p>
        </p:txBody>
      </p:sp>
    </p:spTree>
    <p:extLst>
      <p:ext uri="{BB962C8B-B14F-4D97-AF65-F5344CB8AC3E}">
        <p14:creationId xmlns:p14="http://schemas.microsoft.com/office/powerpoint/2010/main" val="429611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Presentation title</a:t>
            </a:r>
            <a:br>
              <a:rPr lang="en-US" dirty="0" smtClean="0"/>
            </a:br>
            <a:r>
              <a:rPr lang="en-US" dirty="0" smtClean="0"/>
              <a:t>goes here</a:t>
            </a:r>
            <a:endParaRPr lang="en-US" dirty="0"/>
          </a:p>
        </p:txBody>
      </p:sp>
      <p:sp>
        <p:nvSpPr>
          <p:cNvPr id="5" name="Text Placeholder 4"/>
          <p:cNvSpPr>
            <a:spLocks noGrp="1"/>
          </p:cNvSpPr>
          <p:nvPr>
            <p:ph type="body" sz="quarter" idx="12"/>
          </p:nvPr>
        </p:nvSpPr>
        <p:spPr/>
        <p:txBody>
          <a:bodyPr/>
          <a:lstStyle/>
          <a:p>
            <a:r>
              <a:rPr lang="en-US" dirty="0" smtClean="0"/>
              <a:t>Speaker Name</a:t>
            </a:r>
          </a:p>
          <a:p>
            <a:r>
              <a:rPr lang="en-US" dirty="0" smtClean="0"/>
              <a:t>Title</a:t>
            </a:r>
          </a:p>
          <a:p>
            <a:r>
              <a:rPr lang="en-US" dirty="0" smtClean="0"/>
              <a:t>Microsoft IT</a:t>
            </a:r>
            <a:endParaRPr lang="en-US" dirty="0"/>
          </a:p>
        </p:txBody>
      </p:sp>
    </p:spTree>
    <p:extLst>
      <p:ext uri="{BB962C8B-B14F-4D97-AF65-F5344CB8AC3E}">
        <p14:creationId xmlns:p14="http://schemas.microsoft.com/office/powerpoint/2010/main" val="3486671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Presentation title</a:t>
            </a:r>
            <a:br>
              <a:rPr lang="en-US" dirty="0" smtClean="0"/>
            </a:br>
            <a:r>
              <a:rPr lang="en-US" dirty="0" smtClean="0"/>
              <a:t>goes here</a:t>
            </a:r>
            <a:endParaRPr lang="en-US" dirty="0"/>
          </a:p>
        </p:txBody>
      </p:sp>
      <p:sp>
        <p:nvSpPr>
          <p:cNvPr id="5" name="Text Placeholder 4"/>
          <p:cNvSpPr>
            <a:spLocks noGrp="1"/>
          </p:cNvSpPr>
          <p:nvPr>
            <p:ph type="body" sz="quarter" idx="12"/>
          </p:nvPr>
        </p:nvSpPr>
        <p:spPr/>
        <p:txBody>
          <a:bodyPr/>
          <a:lstStyle/>
          <a:p>
            <a:r>
              <a:rPr lang="en-US" dirty="0" smtClean="0"/>
              <a:t>Speaker Name</a:t>
            </a:r>
          </a:p>
          <a:p>
            <a:r>
              <a:rPr lang="en-US" dirty="0" smtClean="0"/>
              <a:t>Title</a:t>
            </a:r>
          </a:p>
          <a:p>
            <a:r>
              <a:rPr lang="en-US" dirty="0" smtClean="0"/>
              <a:t>Microsoft IT</a:t>
            </a:r>
            <a:endParaRPr lang="en-US" dirty="0"/>
          </a:p>
        </p:txBody>
      </p:sp>
    </p:spTree>
    <p:extLst>
      <p:ext uri="{BB962C8B-B14F-4D97-AF65-F5344CB8AC3E}">
        <p14:creationId xmlns:p14="http://schemas.microsoft.com/office/powerpoint/2010/main" val="222388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4701" y="2125678"/>
            <a:ext cx="11385617" cy="1828786"/>
          </a:xfrm>
        </p:spPr>
        <p:txBody>
          <a:bodyPr/>
          <a:lstStyle/>
          <a:p>
            <a:r>
              <a:rPr lang="en-US" b="1"/>
              <a:t>Open authoring: </a:t>
            </a:r>
            <a:r>
              <a:rPr lang="en-US" b="1" smtClean="0"/>
              <a:t/>
            </a:r>
            <a:br>
              <a:rPr lang="en-US" b="1" smtClean="0"/>
            </a:br>
            <a:r>
              <a:rPr lang="en-US" b="1" smtClean="0"/>
              <a:t>Content </a:t>
            </a:r>
            <a:r>
              <a:rPr lang="en-US" b="1"/>
              <a:t>collaboration across disciplines</a:t>
            </a:r>
            <a:r>
              <a:rPr lang="en-US"/>
              <a:t/>
            </a:r>
            <a:br>
              <a:rPr lang="en-US"/>
            </a:br>
            <a:endParaRPr lang="en-US" dirty="0"/>
          </a:p>
        </p:txBody>
      </p:sp>
      <p:sp>
        <p:nvSpPr>
          <p:cNvPr id="5" name="Text Placeholder 4"/>
          <p:cNvSpPr>
            <a:spLocks noGrp="1"/>
          </p:cNvSpPr>
          <p:nvPr>
            <p:ph type="body" sz="quarter" idx="12"/>
          </p:nvPr>
        </p:nvSpPr>
        <p:spPr>
          <a:xfrm>
            <a:off x="274701" y="3955786"/>
            <a:ext cx="10109814" cy="1828007"/>
          </a:xfrm>
        </p:spPr>
        <p:txBody>
          <a:bodyPr/>
          <a:lstStyle/>
          <a:p>
            <a:r>
              <a:rPr lang="en-US" dirty="0" smtClean="0"/>
              <a:t>Ralph </a:t>
            </a:r>
            <a:r>
              <a:rPr lang="en-US" dirty="0" err="1" smtClean="0"/>
              <a:t>Squillace</a:t>
            </a:r>
            <a:endParaRPr lang="en-US" dirty="0" smtClean="0"/>
          </a:p>
          <a:p>
            <a:r>
              <a:rPr lang="en-US" dirty="0" smtClean="0"/>
              <a:t>Senior (means “old”) </a:t>
            </a:r>
            <a:r>
              <a:rPr lang="en-US" dirty="0" smtClean="0"/>
              <a:t>Content Engineer </a:t>
            </a:r>
            <a:r>
              <a:rPr lang="en-US" dirty="0" smtClean="0"/>
              <a:t>(</a:t>
            </a:r>
            <a:r>
              <a:rPr lang="en-US" dirty="0" smtClean="0"/>
              <a:t>What?</a:t>
            </a:r>
            <a:r>
              <a:rPr lang="en-US" dirty="0" smtClean="0"/>
              <a:t>)</a:t>
            </a:r>
            <a:endParaRPr lang="en-US" dirty="0" smtClean="0"/>
          </a:p>
          <a:p>
            <a:r>
              <a:rPr lang="en-US" dirty="0" smtClean="0"/>
              <a:t>Microsoft Cloud + </a:t>
            </a:r>
            <a:r>
              <a:rPr lang="en-US" dirty="0" smtClean="0"/>
              <a:t>Enterprise (must be large)</a:t>
            </a:r>
            <a:endParaRPr lang="en-US" dirty="0"/>
          </a:p>
        </p:txBody>
      </p:sp>
    </p:spTree>
    <p:extLst>
      <p:ext uri="{BB962C8B-B14F-4D97-AF65-F5344CB8AC3E}">
        <p14:creationId xmlns:p14="http://schemas.microsoft.com/office/powerpoint/2010/main" val="3431891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takeaways</a:t>
            </a:r>
            <a:endParaRPr lang="en-US" dirty="0"/>
          </a:p>
        </p:txBody>
      </p:sp>
      <p:sp>
        <p:nvSpPr>
          <p:cNvPr id="3" name="Content Placeholder 2"/>
          <p:cNvSpPr>
            <a:spLocks noGrp="1"/>
          </p:cNvSpPr>
          <p:nvPr>
            <p:ph idx="4294967295"/>
          </p:nvPr>
        </p:nvSpPr>
        <p:spPr>
          <a:xfrm>
            <a:off x="855768" y="1861968"/>
            <a:ext cx="10724938" cy="4437962"/>
          </a:xfrm>
          <a:prstGeom prst="rect">
            <a:avLst/>
          </a:prstGeom>
        </p:spPr>
        <p:txBody>
          <a:bodyPr>
            <a:normAutofit fontScale="92500" lnSpcReduction="20000"/>
          </a:bodyPr>
          <a:lstStyle/>
          <a:p>
            <a:r>
              <a:rPr lang="en-US" dirty="0"/>
              <a:t>C</a:t>
            </a:r>
            <a:r>
              <a:rPr lang="en-US" dirty="0" smtClean="0"/>
              <a:t>ollaboration </a:t>
            </a:r>
            <a:r>
              <a:rPr lang="en-US" dirty="0" smtClean="0"/>
              <a:t>across disciplines drives customer satisfaction</a:t>
            </a:r>
          </a:p>
          <a:p>
            <a:r>
              <a:rPr lang="en-US" dirty="0" smtClean="0"/>
              <a:t>Open authoring strategies and tools that allow active collaboration across engineering, consulting, architecture, and support teams</a:t>
            </a:r>
          </a:p>
          <a:p>
            <a:r>
              <a:rPr lang="en-US" dirty="0" smtClean="0"/>
              <a:t>Challenges of open authoring and cross-discipline content accountability</a:t>
            </a:r>
          </a:p>
          <a:p>
            <a:r>
              <a:rPr lang="en-US" dirty="0" smtClean="0"/>
              <a:t>Best practices for sustainable collaboration</a:t>
            </a:r>
          </a:p>
          <a:p>
            <a:pPr marL="0" indent="0">
              <a:buNone/>
            </a:pPr>
            <a:r>
              <a:rPr lang="en-US" dirty="0" smtClean="0"/>
              <a:t> </a:t>
            </a:r>
            <a:endParaRPr lang="en-US" dirty="0"/>
          </a:p>
        </p:txBody>
      </p:sp>
    </p:spTree>
    <p:extLst>
      <p:ext uri="{BB962C8B-B14F-4D97-AF65-F5344CB8AC3E}">
        <p14:creationId xmlns:p14="http://schemas.microsoft.com/office/powerpoint/2010/main" val="9829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a:t>
            </a:r>
            <a:r>
              <a:rPr lang="en-US" dirty="0" err="1" smtClean="0"/>
              <a:t>liff’s</a:t>
            </a:r>
            <a:r>
              <a:rPr lang="en-US" dirty="0" smtClean="0"/>
              <a:t>™ </a:t>
            </a:r>
            <a:r>
              <a:rPr lang="en-US" dirty="0" err="1" smtClean="0"/>
              <a:t>Notz</a:t>
            </a:r>
            <a:r>
              <a:rPr lang="en-US" dirty="0" smtClean="0"/>
              <a:t>™ Bullets slide</a:t>
            </a:r>
            <a:endParaRPr lang="en-US" dirty="0"/>
          </a:p>
        </p:txBody>
      </p:sp>
      <p:sp>
        <p:nvSpPr>
          <p:cNvPr id="3" name="Content Placeholder 2"/>
          <p:cNvSpPr>
            <a:spLocks noGrp="1"/>
          </p:cNvSpPr>
          <p:nvPr>
            <p:ph idx="4294967295"/>
          </p:nvPr>
        </p:nvSpPr>
        <p:spPr>
          <a:xfrm>
            <a:off x="855768" y="1861968"/>
            <a:ext cx="10724938" cy="4437962"/>
          </a:xfrm>
          <a:prstGeom prst="rect">
            <a:avLst/>
          </a:prstGeom>
        </p:spPr>
        <p:txBody>
          <a:bodyPr/>
          <a:lstStyle/>
          <a:p>
            <a:r>
              <a:rPr lang="en-US" dirty="0" smtClean="0"/>
              <a:t>our work to date</a:t>
            </a:r>
          </a:p>
          <a:p>
            <a:r>
              <a:rPr lang="en-US" dirty="0" smtClean="0"/>
              <a:t>tools and best practices that are evolving to allow for collaboration</a:t>
            </a:r>
          </a:p>
          <a:p>
            <a:r>
              <a:rPr lang="en-US" dirty="0" smtClean="0"/>
              <a:t>some of our plans for the future</a:t>
            </a:r>
          </a:p>
          <a:p>
            <a:r>
              <a:rPr lang="en-US" dirty="0" smtClean="0"/>
              <a:t>lessons learned.</a:t>
            </a:r>
            <a:endParaRPr lang="en-US" dirty="0"/>
          </a:p>
        </p:txBody>
      </p:sp>
    </p:spTree>
    <p:extLst>
      <p:ext uri="{BB962C8B-B14F-4D97-AF65-F5344CB8AC3E}">
        <p14:creationId xmlns:p14="http://schemas.microsoft.com/office/powerpoint/2010/main" val="572500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LOR TEMPLATE">
  <a:themeElements>
    <a:clrScheme name="Custom 84">
      <a:dk1>
        <a:srgbClr val="505050"/>
      </a:dk1>
      <a:lt1>
        <a:srgbClr val="FFFFFF"/>
      </a:lt1>
      <a:dk2>
        <a:srgbClr val="004B50"/>
      </a:dk2>
      <a:lt2>
        <a:srgbClr val="D5F7F6"/>
      </a:lt2>
      <a:accent1>
        <a:srgbClr val="008272"/>
      </a:accent1>
      <a:accent2>
        <a:srgbClr val="002050"/>
      </a:accent2>
      <a:accent3>
        <a:srgbClr val="0078D7"/>
      </a:accent3>
      <a:accent4>
        <a:srgbClr val="5C2D91"/>
      </a:accent4>
      <a:accent5>
        <a:srgbClr val="B4009E"/>
      </a:accent5>
      <a:accent6>
        <a:srgbClr val="D83B01"/>
      </a:accent6>
      <a:hlink>
        <a:srgbClr val="00B0F0"/>
      </a:hlink>
      <a:folHlink>
        <a:srgbClr val="B4009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IT_Template_16-9_DARK_TEAL_v02.potx" id="{5BD2ED8A-0CE9-49B7-9BA8-C79FB0D6AC11}" vid="{D7C0EC7E-3ECC-43D3-99D3-8F84874C14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FE94448FF9D348AB06124809ED2553" ma:contentTypeVersion="2" ma:contentTypeDescription="Create a new document." ma:contentTypeScope="" ma:versionID="7164a092d25aaf9eb65e13522bd6bfff">
  <xsd:schema xmlns:xsd="http://www.w3.org/2001/XMLSchema" xmlns:xs="http://www.w3.org/2001/XMLSchema" xmlns:p="http://schemas.microsoft.com/office/2006/metadata/properties" xmlns:ns2="15bd87d4-fd86-4466-8fa5-0ddd0607e0e4" targetNamespace="http://schemas.microsoft.com/office/2006/metadata/properties" ma:root="true" ma:fieldsID="fb5d6800d5b316bb005779c03c283360" ns2:_="">
    <xsd:import namespace="15bd87d4-fd86-4466-8fa5-0ddd0607e0e4"/>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bd87d4-fd86-4466-8fa5-0ddd0607e0e4"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15bd87d4-fd86-4466-8fa5-0ddd0607e0e4">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BA0D04-C81C-4357-BDE9-C1DC5924C3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bd87d4-fd86-4466-8fa5-0ddd0607e0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15bd87d4-fd86-4466-8fa5-0ddd0607e0e4"/>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MicrosoftIT_Template_16-9_DARK_TEAL</Template>
  <TotalTime>250</TotalTime>
  <Words>1623</Words>
  <Application>Microsoft Macintosh PowerPoint</Application>
  <PresentationFormat>Custom</PresentationFormat>
  <Paragraphs>165</Paragraphs>
  <Slides>26</Slides>
  <Notes>16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Consolas</vt:lpstr>
      <vt:lpstr>Segoe UI</vt:lpstr>
      <vt:lpstr>Segoe UI Light</vt:lpstr>
      <vt:lpstr>Wingdings</vt:lpstr>
      <vt:lpstr>Arial</vt:lpstr>
      <vt:lpstr>COLOR TEMPLATE</vt:lpstr>
      <vt:lpstr>Presentation title  goes here</vt:lpstr>
      <vt:lpstr>Presentation title goes here</vt:lpstr>
      <vt:lpstr>Presentation title goes here</vt:lpstr>
      <vt:lpstr>Presentation title goes here</vt:lpstr>
      <vt:lpstr>Presentation title goes here</vt:lpstr>
      <vt:lpstr>Presentation title goes here</vt:lpstr>
      <vt:lpstr>Open authoring:  Content collaboration across disciplines </vt:lpstr>
      <vt:lpstr>Key takeaways</vt:lpstr>
      <vt:lpstr>Kliff’s™ Notz™ Bullets slide</vt:lpstr>
      <vt:lpstr>Preferred text layout (no bullets)</vt:lpstr>
      <vt:lpstr>Where I’m going today…</vt:lpstr>
      <vt:lpstr>Bullet points layout with subtitle Subtitle</vt:lpstr>
      <vt:lpstr>Slide palette info</vt:lpstr>
      <vt:lpstr>Work to date</vt:lpstr>
      <vt:lpstr>Where we were</vt:lpstr>
      <vt:lpstr>Tools and Best Practies</vt:lpstr>
      <vt:lpstr>Where we are</vt:lpstr>
      <vt:lpstr>Who’s committing…</vt:lpstr>
      <vt:lpstr>3966  Sebastian Durandeu  2830  Molly Bostic  2105  v-aljenk  1891  Dene Hager  1739  Jim Becker  1621  Tyson Nevil  1527  Ross McAllister  1279  C.J. Gronlund   961  unknown   751  ggailey777   741  Ty   678  Tom Dykstra   673  Larry Franks   668  Sreedhar Pelluru   570  David Wrede   524  Jemash   512  Monica Rush   431  SharS   418  Glenn Gailey   416  Andy Pasic   387  pennij   383  Tom FitzMacken   360  CherylMc   351  Matt LaBelle   316  Ralph Squillace   312  Carolyn Gronlund   305  Kathy Davies   286  ShawnJackson   284  Bryan Lamos   279  Juliako   276  Walter Poupore (Microsoft)   273  Joao Madureira   272  jimbe   271  davidwrede   271  Tamra Myers   269  Alan Cameron Wills   265  cherylmc   264  Brian Swan   257  Jonathan Gao   242  Gary Ericson   236  HeidiSteen   236  Bill Mathers   235  Seth Manheim   230  Steve Stein   228  Andy (adegeo)   226  Jeff Stokes   224  Alpa Kohli   221  Dan Lepow   217  tysonn   217  Steve Danielson   217  Ryan Wike   209  Katie Griffith   207  Blackmist   206  Penni Johnson   190  v-kagri   188  cephalin   186  Matthew Henderson   185  Alma Jenks   183  deneha   182  Curtis Love   177  mimig   168  Sigrid Elenga   160  bradsev   157  pcw3187   157  Dhanashri Kshirsagar   155  Tom Archer   155  RickSaling   149  Jim-Parker   146  barbkess   144  Joost de Nijs   142  Patrick Sheahan   139  krisragh   139  Erik Reitan   138  sidneyh   136  ghogen   135  mattshel   135  GeneMi-MightyPen   131  jeffstokes72   130  Donna Malayeri   128  curtand   125  Bill Anderson   122  Telmo Sampaio   120  tfitzmac   119  Mimi Xu   117  Brian Wren   115  v-lincan   113  Stephen Siciliano   111  jessebenson   110  Ken Hoff   109  Christopher Anderson   108  Liza Poggemeyer   106  Jason Roth     ╭─rasquill@macbookpro  ~/workspace/azure-content-pr/articles/virtual-machines  ‹master›╰─$ git shortlog -s | wc -l     1036</vt:lpstr>
      <vt:lpstr>Future plans</vt:lpstr>
      <vt:lpstr>Lessons known; lessons learned</vt:lpstr>
      <vt:lpstr>DRAGONS: Markdown is not structured.</vt:lpstr>
      <vt:lpstr>Photo layout 1</vt:lpstr>
      <vt:lpstr>Software code slide</vt:lpstr>
      <vt:lpstr>Notes (hidden)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Ralph Squillace</dc:creator>
  <cp:keywords>MSVID, Brand Guidelines, Branding, Visual Identity, grid</cp:keywords>
  <dc:description>Template: Maryfj_x000d_
Formatting:_x000d_
Audience Type: l</dc:description>
  <cp:lastModifiedBy>Ralph Squillace</cp:lastModifiedBy>
  <cp:revision>12</cp:revision>
  <dcterms:created xsi:type="dcterms:W3CDTF">2015-09-25T21:25:57Z</dcterms:created>
  <dcterms:modified xsi:type="dcterms:W3CDTF">2015-09-29T00:31:43Z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0x0101009BFE94448FF9D348AB06124809ED2553</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