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278" r:id="rId5"/>
    <p:sldMasterId id="2147484310" r:id="rId6"/>
  </p:sldMasterIdLst>
  <p:notesMasterIdLst>
    <p:notesMasterId r:id="rId34"/>
  </p:notesMasterIdLst>
  <p:handoutMasterIdLst>
    <p:handoutMasterId r:id="rId35"/>
  </p:handoutMasterIdLst>
  <p:sldIdLst>
    <p:sldId id="256" r:id="rId7"/>
    <p:sldId id="390" r:id="rId8"/>
    <p:sldId id="412" r:id="rId9"/>
    <p:sldId id="413" r:id="rId10"/>
    <p:sldId id="414" r:id="rId11"/>
    <p:sldId id="415" r:id="rId12"/>
    <p:sldId id="416" r:id="rId13"/>
    <p:sldId id="417" r:id="rId14"/>
    <p:sldId id="418" r:id="rId15"/>
    <p:sldId id="419" r:id="rId16"/>
    <p:sldId id="420" r:id="rId17"/>
    <p:sldId id="421" r:id="rId18"/>
    <p:sldId id="422" r:id="rId19"/>
    <p:sldId id="423" r:id="rId20"/>
    <p:sldId id="424" r:id="rId21"/>
    <p:sldId id="425" r:id="rId22"/>
    <p:sldId id="426" r:id="rId23"/>
    <p:sldId id="427" r:id="rId24"/>
    <p:sldId id="428" r:id="rId25"/>
    <p:sldId id="429" r:id="rId26"/>
    <p:sldId id="430" r:id="rId27"/>
    <p:sldId id="431" r:id="rId28"/>
    <p:sldId id="432" r:id="rId29"/>
    <p:sldId id="433" r:id="rId30"/>
    <p:sldId id="434" r:id="rId31"/>
    <p:sldId id="411" r:id="rId32"/>
    <p:sldId id="299" r:id="rId3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uild 2015 Breakout Template" id="{D75A0D65-BF15-4822-BC6D-74C66FDCD9EE}">
          <p14:sldIdLst>
            <p14:sldId id="256"/>
            <p14:sldId id="390"/>
            <p14:sldId id="412"/>
            <p14:sldId id="413"/>
            <p14:sldId id="414"/>
            <p14:sldId id="415"/>
            <p14:sldId id="416"/>
            <p14:sldId id="417"/>
            <p14:sldId id="418"/>
            <p14:sldId id="419"/>
            <p14:sldId id="420"/>
            <p14:sldId id="421"/>
            <p14:sldId id="422"/>
            <p14:sldId id="423"/>
            <p14:sldId id="424"/>
            <p14:sldId id="425"/>
            <p14:sldId id="426"/>
            <p14:sldId id="427"/>
            <p14:sldId id="428"/>
            <p14:sldId id="429"/>
            <p14:sldId id="430"/>
            <p14:sldId id="431"/>
            <p14:sldId id="432"/>
            <p14:sldId id="433"/>
            <p14:sldId id="434"/>
            <p14:sldId id="411"/>
            <p14:sldId id="29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ark Fussell" initials="MF" lastIdx="1" clrIdx="4">
    <p:extLst>
      <p:ext uri="{19B8F6BF-5375-455C-9EA6-DF929625EA0E}">
        <p15:presenceInfo xmlns:p15="http://schemas.microsoft.com/office/powerpoint/2012/main" userId="S-1-5-21-2127521184-1604012920-1887927527-2831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900"/>
    <a:srgbClr val="B4D00A"/>
    <a:srgbClr val="FFFFFF"/>
    <a:srgbClr val="9EB91B"/>
    <a:srgbClr val="C8D77C"/>
    <a:srgbClr val="00B294"/>
    <a:srgbClr val="E3008C"/>
    <a:srgbClr val="00176B"/>
    <a:srgbClr val="00188F"/>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361" autoAdjust="0"/>
    <p:restoredTop sz="94173" autoAdjust="0"/>
  </p:normalViewPr>
  <p:slideViewPr>
    <p:cSldViewPr>
      <p:cViewPr varScale="1">
        <p:scale>
          <a:sx n="130" d="100"/>
          <a:sy n="130" d="100"/>
        </p:scale>
        <p:origin x="198" y="120"/>
      </p:cViewPr>
      <p:guideLst/>
    </p:cSldViewPr>
  </p:slideViewPr>
  <p:outlineViewPr>
    <p:cViewPr>
      <p:scale>
        <a:sx n="33" d="100"/>
        <a:sy n="33" d="100"/>
      </p:scale>
      <p:origin x="0" y="-852"/>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83" d="100"/>
          <a:sy n="83" d="100"/>
        </p:scale>
        <p:origin x="299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handoutMaster" Target="handoutMasters/handoutMaster1.xml"/><Relationship Id="rId8" Type="http://schemas.openxmlformats.org/officeDocument/2006/relationships/slide" Target="slides/slide2.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Build 2015</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4/30/2015 6:21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Build 2015</a:t>
            </a:r>
            <a:endParaRPr lang="en-US" dirty="0">
              <a:latin typeface="Segoe UI" pitchFamily="34" charset="0"/>
            </a:endParaRP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4/30/2015 6:21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Build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F00D60D-1703-4D24-8308-FEE06A50A69C}" type="datetime1">
              <a:rPr lang="en-US" smtClean="0"/>
              <a:t>4/30/2015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57700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4/30/2015 6:21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867014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4/30/2015 6:21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4161204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4/30/2015 6:21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4205622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ctr">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4/30/2015 6:21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1763961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4/30/2015 6:21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1434837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4/30/2015 6:21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40620167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4/30/2015 6:21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8886930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4/30/2015 6:21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417365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4/30/2015 6:21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45428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4/30/2015 6:21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505477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solidFill>
                  <a:prstClr val="black"/>
                </a:solidFill>
              </a:rPr>
              <a:pPr/>
              <a:t>4/30/2015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6131965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4/30/2015 6:21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36625239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1228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ctr">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4/30/2015 6:21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38308416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32742" rtl="0" eaLnBrk="1" fontAlgn="ctr"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4/30/2015 6:21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497885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4/30/2015 6:21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15229271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4/30/2015 6:21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428124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solidFill>
                  <a:prstClr val="black"/>
                </a:solidFill>
              </a:rPr>
              <a:pPr/>
              <a:t>4/30/2015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462466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4/30/2015 6:21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554199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4/30/2015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42612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4/30/2015 6:21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790536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4/30/2015 6:21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747868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4/30/2015 6:21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899698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201F18-C7BD-4C07-B05C-F9BF48195D78}"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7021153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4460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195251010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29109240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5129481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693302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7427232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7268126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678278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480475423"/>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6648442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2348856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62707096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4361490"/>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51226347"/>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1991446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4170496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442633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1772869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1763048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68646782"/>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845744362"/>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8910632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354089609"/>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62338728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23651712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26532589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8708706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6567089"/>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3484550997"/>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a:t>
            </a:r>
            <a:r>
              <a:rPr lang="en-US" sz="700" dirty="0" smtClean="0">
                <a:gradFill>
                  <a:gsLst>
                    <a:gs pos="0">
                      <a:srgbClr val="404040"/>
                    </a:gs>
                    <a:gs pos="100000">
                      <a:srgbClr val="404040"/>
                    </a:gs>
                  </a:gsLst>
                  <a:lin ang="5400000" scaled="0"/>
                </a:gradFill>
                <a:cs typeface="Segoe UI" pitchFamily="34" charset="0"/>
              </a:rPr>
              <a:t>2015 </a:t>
            </a:r>
            <a:r>
              <a:rPr lang="en-US" sz="700"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2186344204"/>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202461572"/>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3633708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8641062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28139037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20628718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7928033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1.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heme" Target="../theme/theme2.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image" Target="../media/image1.png"/><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theme" Target="../theme/theme3.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5" r:id="rId2"/>
    <p:sldLayoutId id="2147484266" r:id="rId3"/>
    <p:sldLayoutId id="2147484267" r:id="rId4"/>
    <p:sldLayoutId id="2147484268" r:id="rId5"/>
    <p:sldLayoutId id="2147484269" r:id="rId6"/>
    <p:sldLayoutId id="2147484270" r:id="rId7"/>
    <p:sldLayoutId id="2147484271" r:id="rId8"/>
    <p:sldLayoutId id="2147484272" r:id="rId9"/>
    <p:sldLayoutId id="2147484273" r:id="rId10"/>
    <p:sldLayoutId id="2147484274" r:id="rId11"/>
    <p:sldLayoutId id="2147484275" r:id="rId12"/>
    <p:sldLayoutId id="2147484276" r:id="rId13"/>
    <p:sldLayoutId id="2147484277" r:id="rId14"/>
    <p:sldLayoutId id="2147484263" r:id="rId15"/>
    <p:sldLayoutId id="2147484307"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6"/>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4" r:id="rId1"/>
    <p:sldLayoutId id="2147484295" r:id="rId2"/>
    <p:sldLayoutId id="2147484296" r:id="rId3"/>
    <p:sldLayoutId id="2147484297" r:id="rId4"/>
    <p:sldLayoutId id="2147484298" r:id="rId5"/>
    <p:sldLayoutId id="2147484299" r:id="rId6"/>
    <p:sldLayoutId id="2147484300" r:id="rId7"/>
    <p:sldLayoutId id="2147484301" r:id="rId8"/>
    <p:sldLayoutId id="2147484302" r:id="rId9"/>
    <p:sldLayoutId id="2147484303" r:id="rId10"/>
    <p:sldLayoutId id="2147484306" r:id="rId11"/>
    <p:sldLayoutId id="2147484304" r:id="rId12"/>
    <p:sldLayoutId id="2147484305" r:id="rId13"/>
    <p:sldLayoutId id="2147484327" r:id="rId14"/>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280715"/>
      </p:ext>
    </p:extLst>
  </p:cSld>
  <p:clrMap bg1="lt1" tx1="dk1" bg2="lt2" tx2="dk2" accent1="accent1" accent2="accent2" accent3="accent3" accent4="accent4" accent5="accent5" accent6="accent6" hlink="hlink" folHlink="folHlink"/>
  <p:sldLayoutIdLst>
    <p:sldLayoutId id="2147484311" r:id="rId1"/>
    <p:sldLayoutId id="2147484312" r:id="rId2"/>
    <p:sldLayoutId id="2147484313" r:id="rId3"/>
    <p:sldLayoutId id="2147484314" r:id="rId4"/>
    <p:sldLayoutId id="2147484315" r:id="rId5"/>
    <p:sldLayoutId id="2147484316" r:id="rId6"/>
    <p:sldLayoutId id="2147484317" r:id="rId7"/>
    <p:sldLayoutId id="2147484318" r:id="rId8"/>
    <p:sldLayoutId id="2147484319" r:id="rId9"/>
    <p:sldLayoutId id="2147484320" r:id="rId10"/>
    <p:sldLayoutId id="2147484321" r:id="rId11"/>
    <p:sldLayoutId id="2147484322" r:id="rId12"/>
    <p:sldLayoutId id="2147484323" r:id="rId13"/>
    <p:sldLayoutId id="2147484324" r:id="rId14"/>
    <p:sldLayoutId id="2147484325" r:id="rId15"/>
    <p:sldLayoutId id="2147484326"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hyperlink" Target="http://channel9.msdn.com/Events/Build/2015/2-66" TargetMode="External"/><Relationship Id="rId2" Type="http://schemas.openxmlformats.org/officeDocument/2006/relationships/notesSlide" Target="../notesSlides/notesSlide12.xml"/><Relationship Id="rId1" Type="http://schemas.openxmlformats.org/officeDocument/2006/relationships/slideLayout" Target="../slideLayouts/slideLayout21.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1.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1.xml"/><Relationship Id="rId6" Type="http://schemas.openxmlformats.org/officeDocument/2006/relationships/image" Target="../media/image21.png"/><Relationship Id="rId5" Type="http://schemas.openxmlformats.org/officeDocument/2006/relationships/image" Target="../media/image16.png"/><Relationship Id="rId10" Type="http://schemas.openxmlformats.org/officeDocument/2006/relationships/image" Target="../media/image26.png"/><Relationship Id="rId4" Type="http://schemas.openxmlformats.org/officeDocument/2006/relationships/image" Target="../media/image23.png"/><Relationship Id="rId9"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hyperlink" Target="http://aka.ms/ServiceFabric" TargetMode="External"/><Relationship Id="rId7" Type="http://schemas.openxmlformats.org/officeDocument/2006/relationships/hyperlink" Target="http://stackoverflow.com/questions/tagged/azure-service-fabric" TargetMode="External"/><Relationship Id="rId2" Type="http://schemas.openxmlformats.org/officeDocument/2006/relationships/notesSlide" Target="../notesSlides/notesSlide25.xml"/><Relationship Id="rId1" Type="http://schemas.openxmlformats.org/officeDocument/2006/relationships/slideLayout" Target="../slideLayouts/slideLayout21.xml"/><Relationship Id="rId6" Type="http://schemas.openxmlformats.org/officeDocument/2006/relationships/hyperlink" Target="http://aka.ms/ServiceFabricforum" TargetMode="External"/><Relationship Id="rId5" Type="http://schemas.openxmlformats.org/officeDocument/2006/relationships/hyperlink" Target="http://aka.ms/ServiceFabricdocs" TargetMode="External"/><Relationship Id="rId4" Type="http://schemas.openxmlformats.org/officeDocument/2006/relationships/hyperlink" Target="http://github.com/Azure/ServiceFabric-Samples"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www.microsoft.com/click/services/Redirect2.ashx?CR_CC=200623246" TargetMode="External"/><Relationship Id="rId2" Type="http://schemas.openxmlformats.org/officeDocument/2006/relationships/hyperlink" Target="http://www.microsoft.com/click/services/Redirect2.ashx?CR_CC=200623237" TargetMode="External"/><Relationship Id="rId1" Type="http://schemas.openxmlformats.org/officeDocument/2006/relationships/slideLayout" Target="../slideLayouts/slideLayout33.xml"/><Relationship Id="rId4" Type="http://schemas.openxmlformats.org/officeDocument/2006/relationships/hyperlink" Target="http://www.microsoft.com/click/services/Redirect2.ashx?CR_CC=200623236"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282283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74639" y="295274"/>
            <a:ext cx="11889564" cy="917575"/>
          </a:xfrm>
        </p:spPr>
        <p:txBody>
          <a:bodyPr/>
          <a:lstStyle/>
          <a:p>
            <a:r>
              <a:rPr lang="en-US" dirty="0" smtClean="0"/>
              <a:t>Reliable Actor API</a:t>
            </a:r>
            <a:endParaRPr lang="en-US" dirty="0"/>
          </a:p>
        </p:txBody>
      </p:sp>
      <p:sp>
        <p:nvSpPr>
          <p:cNvPr id="6" name="Text Placeholder 1"/>
          <p:cNvSpPr txBox="1">
            <a:spLocks/>
          </p:cNvSpPr>
          <p:nvPr/>
        </p:nvSpPr>
        <p:spPr>
          <a:xfrm>
            <a:off x="198438" y="1783417"/>
            <a:ext cx="12238037" cy="475012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ctr"/>
            <a:r>
              <a:rPr lang="en-US" sz="3200" dirty="0" smtClean="0">
                <a:gradFill>
                  <a:gsLst>
                    <a:gs pos="1250">
                      <a:srgbClr val="FFFFFF"/>
                    </a:gs>
                    <a:gs pos="100000">
                      <a:srgbClr val="FFFFFF"/>
                    </a:gs>
                  </a:gsLst>
                  <a:lin ang="5400000" scaled="0"/>
                </a:gradFill>
              </a:rPr>
              <a:t>Build reliable stateless and </a:t>
            </a:r>
            <a:r>
              <a:rPr lang="en-US" sz="3200" dirty="0" err="1" smtClean="0">
                <a:gradFill>
                  <a:gsLst>
                    <a:gs pos="1250">
                      <a:srgbClr val="FFFFFF"/>
                    </a:gs>
                    <a:gs pos="100000">
                      <a:srgbClr val="FFFFFF"/>
                    </a:gs>
                  </a:gsLst>
                  <a:lin ang="5400000" scaled="0"/>
                </a:gradFill>
              </a:rPr>
              <a:t>stateful</a:t>
            </a:r>
            <a:r>
              <a:rPr lang="en-US" sz="3200" dirty="0" smtClean="0">
                <a:gradFill>
                  <a:gsLst>
                    <a:gs pos="1250">
                      <a:srgbClr val="FFFFFF"/>
                    </a:gs>
                    <a:gs pos="100000">
                      <a:srgbClr val="FFFFFF"/>
                    </a:gs>
                  </a:gsLst>
                  <a:lin ang="5400000" scaled="0"/>
                </a:gradFill>
              </a:rPr>
              <a:t> objects with a virtual Actor Programming Model</a:t>
            </a:r>
          </a:p>
          <a:p>
            <a:pPr fontAlgn="ctr"/>
            <a:endParaRPr lang="en-US" sz="3200" dirty="0" smtClean="0">
              <a:gradFill>
                <a:gsLst>
                  <a:gs pos="1250">
                    <a:srgbClr val="FFFFFF"/>
                  </a:gs>
                  <a:gs pos="100000">
                    <a:srgbClr val="FFFFFF"/>
                  </a:gs>
                </a:gsLst>
                <a:lin ang="5400000" scaled="0"/>
              </a:gradFill>
            </a:endParaRPr>
          </a:p>
          <a:p>
            <a:pPr fontAlgn="ctr"/>
            <a:r>
              <a:rPr lang="en-US" sz="3200" dirty="0" smtClean="0">
                <a:gradFill>
                  <a:gsLst>
                    <a:gs pos="1250">
                      <a:srgbClr val="FFFFFF"/>
                    </a:gs>
                    <a:gs pos="100000">
                      <a:srgbClr val="FFFFFF"/>
                    </a:gs>
                  </a:gsLst>
                  <a:lin ang="5400000" scaled="0"/>
                </a:gradFill>
              </a:rPr>
              <a:t>Suitable for applications with multiple independent units of state and compute	</a:t>
            </a:r>
          </a:p>
          <a:p>
            <a:pPr fontAlgn="ctr"/>
            <a:endParaRPr lang="en-US" sz="3200" dirty="0" smtClean="0">
              <a:gradFill>
                <a:gsLst>
                  <a:gs pos="1250">
                    <a:srgbClr val="FFFFFF"/>
                  </a:gs>
                  <a:gs pos="100000">
                    <a:srgbClr val="FFFFFF"/>
                  </a:gs>
                </a:gsLst>
                <a:lin ang="5400000" scaled="0"/>
              </a:gradFill>
            </a:endParaRPr>
          </a:p>
          <a:p>
            <a:pPr fontAlgn="ctr"/>
            <a:r>
              <a:rPr lang="en-US" sz="3200" dirty="0" smtClean="0">
                <a:gradFill>
                  <a:gsLst>
                    <a:gs pos="1250">
                      <a:srgbClr val="FFFFFF"/>
                    </a:gs>
                    <a:gs pos="100000">
                      <a:srgbClr val="FFFFFF"/>
                    </a:gs>
                  </a:gsLst>
                  <a:lin ang="5400000" scaled="0"/>
                </a:gradFill>
              </a:rPr>
              <a:t>Automatic state management and turn based concurrency (single threaded execution)</a:t>
            </a: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marL="0" indent="0">
              <a:buFont typeface="Arial" pitchFamily="34" charset="0"/>
              <a:buNone/>
            </a:pPr>
            <a:endParaRPr lang="en-US" sz="3200" dirty="0" smtClean="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2808565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32255" y="2024240"/>
            <a:ext cx="10058399" cy="1828800"/>
          </a:xfrm>
        </p:spPr>
        <p:txBody>
          <a:bodyPr/>
          <a:lstStyle/>
          <a:p>
            <a:r>
              <a:rPr lang="en-US" b="1" dirty="0" smtClean="0"/>
              <a:t>DEMO - Reliable Actor API</a:t>
            </a:r>
            <a:br>
              <a:rPr lang="en-US" b="1" dirty="0" smtClean="0"/>
            </a:br>
            <a:r>
              <a:rPr lang="en-US" sz="4000" b="1" dirty="0" smtClean="0"/>
              <a:t>Stateless and </a:t>
            </a:r>
            <a:r>
              <a:rPr lang="en-US" sz="4000" b="1" dirty="0" err="1"/>
              <a:t>s</a:t>
            </a:r>
            <a:r>
              <a:rPr lang="en-US" sz="4000" b="1" dirty="0" err="1" smtClean="0"/>
              <a:t>tateful</a:t>
            </a:r>
            <a:r>
              <a:rPr lang="en-US" sz="4000" b="1" dirty="0" smtClean="0"/>
              <a:t> counter actors</a:t>
            </a:r>
            <a:endParaRPr lang="en-US" b="1" dirty="0"/>
          </a:p>
        </p:txBody>
      </p:sp>
      <p:sp>
        <p:nvSpPr>
          <p:cNvPr id="5" name="Freeform 46"/>
          <p:cNvSpPr>
            <a:spLocks noEditPoints="1"/>
          </p:cNvSpPr>
          <p:nvPr/>
        </p:nvSpPr>
        <p:spPr bwMode="black">
          <a:xfrm>
            <a:off x="322420" y="1385507"/>
            <a:ext cx="911481" cy="901140"/>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sp>
        <p:nvSpPr>
          <p:cNvPr id="6" name="Freeform 22"/>
          <p:cNvSpPr>
            <a:spLocks noEditPoints="1"/>
          </p:cNvSpPr>
          <p:nvPr/>
        </p:nvSpPr>
        <p:spPr bwMode="black">
          <a:xfrm>
            <a:off x="3217417" y="993191"/>
            <a:ext cx="893463" cy="938835"/>
          </a:xfrm>
          <a:custGeom>
            <a:avLst/>
            <a:gdLst>
              <a:gd name="T0" fmla="*/ 89 w 150"/>
              <a:gd name="T1" fmla="*/ 78 h 150"/>
              <a:gd name="T2" fmla="*/ 75 w 150"/>
              <a:gd name="T3" fmla="*/ 64 h 150"/>
              <a:gd name="T4" fmla="*/ 61 w 150"/>
              <a:gd name="T5" fmla="*/ 78 h 150"/>
              <a:gd name="T6" fmla="*/ 75 w 150"/>
              <a:gd name="T7" fmla="*/ 92 h 150"/>
              <a:gd name="T8" fmla="*/ 89 w 150"/>
              <a:gd name="T9" fmla="*/ 78 h 150"/>
              <a:gd name="T10" fmla="*/ 54 w 150"/>
              <a:gd name="T11" fmla="*/ 63 h 150"/>
              <a:gd name="T12" fmla="*/ 51 w 150"/>
              <a:gd name="T13" fmla="*/ 60 h 150"/>
              <a:gd name="T14" fmla="*/ 48 w 150"/>
              <a:gd name="T15" fmla="*/ 63 h 150"/>
              <a:gd name="T16" fmla="*/ 51 w 150"/>
              <a:gd name="T17" fmla="*/ 66 h 150"/>
              <a:gd name="T18" fmla="*/ 54 w 150"/>
              <a:gd name="T19" fmla="*/ 63 h 150"/>
              <a:gd name="T20" fmla="*/ 111 w 150"/>
              <a:gd name="T21" fmla="*/ 61 h 150"/>
              <a:gd name="T22" fmla="*/ 111 w 150"/>
              <a:gd name="T23" fmla="*/ 92 h 150"/>
              <a:gd name="T24" fmla="*/ 102 w 150"/>
              <a:gd name="T25" fmla="*/ 100 h 150"/>
              <a:gd name="T26" fmla="*/ 48 w 150"/>
              <a:gd name="T27" fmla="*/ 100 h 150"/>
              <a:gd name="T28" fmla="*/ 39 w 150"/>
              <a:gd name="T29" fmla="*/ 92 h 150"/>
              <a:gd name="T30" fmla="*/ 39 w 150"/>
              <a:gd name="T31" fmla="*/ 61 h 150"/>
              <a:gd name="T32" fmla="*/ 48 w 150"/>
              <a:gd name="T33" fmla="*/ 52 h 150"/>
              <a:gd name="T34" fmla="*/ 60 w 150"/>
              <a:gd name="T35" fmla="*/ 52 h 150"/>
              <a:gd name="T36" fmla="*/ 62 w 150"/>
              <a:gd name="T37" fmla="*/ 48 h 150"/>
              <a:gd name="T38" fmla="*/ 69 w 150"/>
              <a:gd name="T39" fmla="*/ 43 h 150"/>
              <a:gd name="T40" fmla="*/ 81 w 150"/>
              <a:gd name="T41" fmla="*/ 43 h 150"/>
              <a:gd name="T42" fmla="*/ 88 w 150"/>
              <a:gd name="T43" fmla="*/ 48 h 150"/>
              <a:gd name="T44" fmla="*/ 90 w 150"/>
              <a:gd name="T45" fmla="*/ 52 h 150"/>
              <a:gd name="T46" fmla="*/ 102 w 150"/>
              <a:gd name="T47" fmla="*/ 52 h 150"/>
              <a:gd name="T48" fmla="*/ 111 w 150"/>
              <a:gd name="T49" fmla="*/ 61 h 150"/>
              <a:gd name="T50" fmla="*/ 84 w 150"/>
              <a:gd name="T51" fmla="*/ 78 h 150"/>
              <a:gd name="T52" fmla="*/ 75 w 150"/>
              <a:gd name="T53" fmla="*/ 87 h 150"/>
              <a:gd name="T54" fmla="*/ 66 w 150"/>
              <a:gd name="T55" fmla="*/ 78 h 150"/>
              <a:gd name="T56" fmla="*/ 75 w 150"/>
              <a:gd name="T57" fmla="*/ 69 h 150"/>
              <a:gd name="T58" fmla="*/ 84 w 150"/>
              <a:gd name="T59" fmla="*/ 78 h 150"/>
              <a:gd name="T60" fmla="*/ 75 w 150"/>
              <a:gd name="T61" fmla="*/ 10 h 150"/>
              <a:gd name="T62" fmla="*/ 10 w 150"/>
              <a:gd name="T63" fmla="*/ 75 h 150"/>
              <a:gd name="T64" fmla="*/ 75 w 150"/>
              <a:gd name="T65" fmla="*/ 140 h 150"/>
              <a:gd name="T66" fmla="*/ 140 w 150"/>
              <a:gd name="T67" fmla="*/ 75 h 150"/>
              <a:gd name="T68" fmla="*/ 75 w 150"/>
              <a:gd name="T69" fmla="*/ 10 h 150"/>
              <a:gd name="T70" fmla="*/ 75 w 150"/>
              <a:gd name="T71" fmla="*/ 0 h 150"/>
              <a:gd name="T72" fmla="*/ 150 w 150"/>
              <a:gd name="T73" fmla="*/ 75 h 150"/>
              <a:gd name="T74" fmla="*/ 75 w 150"/>
              <a:gd name="T75" fmla="*/ 150 h 150"/>
              <a:gd name="T76" fmla="*/ 0 w 150"/>
              <a:gd name="T77" fmla="*/ 75 h 150"/>
              <a:gd name="T78" fmla="*/ 75 w 150"/>
              <a:gd name="T7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150">
                <a:moveTo>
                  <a:pt x="89" y="78"/>
                </a:moveTo>
                <a:cubicBezTo>
                  <a:pt x="89" y="71"/>
                  <a:pt x="83" y="64"/>
                  <a:pt x="75" y="64"/>
                </a:cubicBezTo>
                <a:cubicBezTo>
                  <a:pt x="67" y="64"/>
                  <a:pt x="61" y="71"/>
                  <a:pt x="61" y="78"/>
                </a:cubicBezTo>
                <a:cubicBezTo>
                  <a:pt x="61" y="86"/>
                  <a:pt x="67" y="92"/>
                  <a:pt x="75" y="92"/>
                </a:cubicBezTo>
                <a:cubicBezTo>
                  <a:pt x="83" y="92"/>
                  <a:pt x="89" y="86"/>
                  <a:pt x="89" y="78"/>
                </a:cubicBezTo>
                <a:moveTo>
                  <a:pt x="54" y="63"/>
                </a:moveTo>
                <a:cubicBezTo>
                  <a:pt x="54" y="61"/>
                  <a:pt x="52" y="60"/>
                  <a:pt x="51" y="60"/>
                </a:cubicBezTo>
                <a:cubicBezTo>
                  <a:pt x="49" y="60"/>
                  <a:pt x="48" y="61"/>
                  <a:pt x="48" y="63"/>
                </a:cubicBezTo>
                <a:cubicBezTo>
                  <a:pt x="48" y="65"/>
                  <a:pt x="49" y="66"/>
                  <a:pt x="51" y="66"/>
                </a:cubicBezTo>
                <a:cubicBezTo>
                  <a:pt x="52" y="66"/>
                  <a:pt x="54" y="65"/>
                  <a:pt x="54" y="63"/>
                </a:cubicBezTo>
                <a:moveTo>
                  <a:pt x="111" y="61"/>
                </a:moveTo>
                <a:cubicBezTo>
                  <a:pt x="111" y="92"/>
                  <a:pt x="111" y="92"/>
                  <a:pt x="111" y="92"/>
                </a:cubicBezTo>
                <a:cubicBezTo>
                  <a:pt x="111" y="96"/>
                  <a:pt x="107" y="100"/>
                  <a:pt x="102" y="100"/>
                </a:cubicBezTo>
                <a:cubicBezTo>
                  <a:pt x="48" y="100"/>
                  <a:pt x="48" y="100"/>
                  <a:pt x="48" y="100"/>
                </a:cubicBezTo>
                <a:cubicBezTo>
                  <a:pt x="43" y="100"/>
                  <a:pt x="39" y="96"/>
                  <a:pt x="39" y="92"/>
                </a:cubicBezTo>
                <a:cubicBezTo>
                  <a:pt x="39" y="61"/>
                  <a:pt x="39" y="61"/>
                  <a:pt x="39" y="61"/>
                </a:cubicBezTo>
                <a:cubicBezTo>
                  <a:pt x="39" y="56"/>
                  <a:pt x="43" y="52"/>
                  <a:pt x="48" y="52"/>
                </a:cubicBezTo>
                <a:cubicBezTo>
                  <a:pt x="60" y="52"/>
                  <a:pt x="60" y="52"/>
                  <a:pt x="60" y="52"/>
                </a:cubicBezTo>
                <a:cubicBezTo>
                  <a:pt x="62" y="48"/>
                  <a:pt x="62" y="48"/>
                  <a:pt x="62" y="48"/>
                </a:cubicBezTo>
                <a:cubicBezTo>
                  <a:pt x="63" y="45"/>
                  <a:pt x="66" y="43"/>
                  <a:pt x="69" y="43"/>
                </a:cubicBezTo>
                <a:cubicBezTo>
                  <a:pt x="81" y="43"/>
                  <a:pt x="81" y="43"/>
                  <a:pt x="81" y="43"/>
                </a:cubicBezTo>
                <a:cubicBezTo>
                  <a:pt x="84" y="43"/>
                  <a:pt x="87" y="45"/>
                  <a:pt x="88" y="48"/>
                </a:cubicBezTo>
                <a:cubicBezTo>
                  <a:pt x="90" y="52"/>
                  <a:pt x="90" y="52"/>
                  <a:pt x="90" y="52"/>
                </a:cubicBezTo>
                <a:cubicBezTo>
                  <a:pt x="102" y="52"/>
                  <a:pt x="102" y="52"/>
                  <a:pt x="102" y="52"/>
                </a:cubicBezTo>
                <a:cubicBezTo>
                  <a:pt x="107" y="52"/>
                  <a:pt x="111" y="56"/>
                  <a:pt x="111" y="61"/>
                </a:cubicBezTo>
                <a:moveTo>
                  <a:pt x="84" y="78"/>
                </a:moveTo>
                <a:cubicBezTo>
                  <a:pt x="84" y="83"/>
                  <a:pt x="80" y="87"/>
                  <a:pt x="75" y="87"/>
                </a:cubicBezTo>
                <a:cubicBezTo>
                  <a:pt x="70" y="87"/>
                  <a:pt x="66" y="83"/>
                  <a:pt x="66" y="78"/>
                </a:cubicBezTo>
                <a:cubicBezTo>
                  <a:pt x="66" y="73"/>
                  <a:pt x="70" y="69"/>
                  <a:pt x="75" y="69"/>
                </a:cubicBezTo>
                <a:cubicBezTo>
                  <a:pt x="80" y="69"/>
                  <a:pt x="84" y="73"/>
                  <a:pt x="84" y="78"/>
                </a:cubicBezTo>
                <a:moveTo>
                  <a:pt x="75" y="10"/>
                </a:moveTo>
                <a:cubicBezTo>
                  <a:pt x="39" y="10"/>
                  <a:pt x="10" y="39"/>
                  <a:pt x="10" y="75"/>
                </a:cubicBezTo>
                <a:cubicBezTo>
                  <a:pt x="10" y="111"/>
                  <a:pt x="39" y="140"/>
                  <a:pt x="75" y="140"/>
                </a:cubicBezTo>
                <a:cubicBezTo>
                  <a:pt x="111" y="140"/>
                  <a:pt x="140" y="111"/>
                  <a:pt x="140" y="75"/>
                </a:cubicBezTo>
                <a:cubicBezTo>
                  <a:pt x="140" y="39"/>
                  <a:pt x="111" y="10"/>
                  <a:pt x="75" y="10"/>
                </a:cubicBezTo>
                <a:moveTo>
                  <a:pt x="75" y="0"/>
                </a:moveTo>
                <a:cubicBezTo>
                  <a:pt x="116" y="0"/>
                  <a:pt x="150" y="34"/>
                  <a:pt x="150" y="75"/>
                </a:cubicBezTo>
                <a:cubicBezTo>
                  <a:pt x="150" y="116"/>
                  <a:pt x="116" y="150"/>
                  <a:pt x="75" y="150"/>
                </a:cubicBezTo>
                <a:cubicBezTo>
                  <a:pt x="34" y="150"/>
                  <a:pt x="0" y="116"/>
                  <a:pt x="0" y="75"/>
                </a:cubicBezTo>
                <a:cubicBezTo>
                  <a:pt x="0" y="34"/>
                  <a:pt x="34" y="0"/>
                  <a:pt x="75"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7" name="Group 6"/>
          <p:cNvGrpSpPr/>
          <p:nvPr/>
        </p:nvGrpSpPr>
        <p:grpSpPr>
          <a:xfrm>
            <a:off x="2628275" y="135397"/>
            <a:ext cx="889855" cy="931293"/>
            <a:chOff x="4604545" y="1640238"/>
            <a:chExt cx="392110" cy="392110"/>
          </a:xfrm>
          <a:solidFill>
            <a:srgbClr val="00B0F0"/>
          </a:solidFill>
        </p:grpSpPr>
        <p:grpSp>
          <p:nvGrpSpPr>
            <p:cNvPr id="205" name="Group 36"/>
            <p:cNvGrpSpPr/>
            <p:nvPr/>
          </p:nvGrpSpPr>
          <p:grpSpPr bwMode="black">
            <a:xfrm>
              <a:off x="4673640" y="1736214"/>
              <a:ext cx="253920" cy="200159"/>
              <a:chOff x="3358790" y="376388"/>
              <a:chExt cx="1516063" cy="1195388"/>
            </a:xfrm>
            <a:grpFill/>
          </p:grpSpPr>
          <p:sp>
            <p:nvSpPr>
              <p:cNvPr id="207"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208"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209"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210"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211" name="Oval 30"/>
              <p:cNvSpPr>
                <a:spLocks noChangeArrowheads="1"/>
              </p:cNvSpPr>
              <p:nvPr/>
            </p:nvSpPr>
            <p:spPr bwMode="black">
              <a:xfrm>
                <a:off x="3647715" y="930426"/>
                <a:ext cx="239713" cy="239713"/>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212" name="Oval 31"/>
              <p:cNvSpPr>
                <a:spLocks noChangeArrowheads="1"/>
              </p:cNvSpPr>
              <p:nvPr/>
            </p:nvSpPr>
            <p:spPr bwMode="black">
              <a:xfrm>
                <a:off x="3933465" y="1020913"/>
                <a:ext cx="182563" cy="179388"/>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grpSp>
        <p:sp>
          <p:nvSpPr>
            <p:cNvPr id="206" name="Donut 205"/>
            <p:cNvSpPr>
              <a:spLocks noChangeAspect="1"/>
            </p:cNvSpPr>
            <p:nvPr/>
          </p:nvSpPr>
          <p:spPr bwMode="auto">
            <a:xfrm>
              <a:off x="4604545" y="164023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8" name="Group 7"/>
          <p:cNvGrpSpPr/>
          <p:nvPr/>
        </p:nvGrpSpPr>
        <p:grpSpPr>
          <a:xfrm>
            <a:off x="4792229" y="3489052"/>
            <a:ext cx="889855" cy="931293"/>
            <a:chOff x="4046256" y="2408118"/>
            <a:chExt cx="392110" cy="392110"/>
          </a:xfrm>
          <a:solidFill>
            <a:srgbClr val="00B0F0"/>
          </a:solidFill>
        </p:grpSpPr>
        <p:grpSp>
          <p:nvGrpSpPr>
            <p:cNvPr id="192" name="Group 142"/>
            <p:cNvGrpSpPr/>
            <p:nvPr/>
          </p:nvGrpSpPr>
          <p:grpSpPr bwMode="black">
            <a:xfrm>
              <a:off x="4134994" y="2521400"/>
              <a:ext cx="214635" cy="165546"/>
              <a:chOff x="6673850" y="4338638"/>
              <a:chExt cx="1403351" cy="1082675"/>
            </a:xfrm>
            <a:grpFill/>
          </p:grpSpPr>
          <p:sp>
            <p:nvSpPr>
              <p:cNvPr id="194"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95"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96"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97" name="Oval 250"/>
              <p:cNvSpPr>
                <a:spLocks noChangeArrowheads="1"/>
              </p:cNvSpPr>
              <p:nvPr/>
            </p:nvSpPr>
            <p:spPr bwMode="black">
              <a:xfrm>
                <a:off x="7351713" y="4338638"/>
                <a:ext cx="209550" cy="214313"/>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98"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99"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200"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201" name="Oval 254"/>
              <p:cNvSpPr>
                <a:spLocks noChangeArrowheads="1"/>
              </p:cNvSpPr>
              <p:nvPr/>
            </p:nvSpPr>
            <p:spPr bwMode="black">
              <a:xfrm>
                <a:off x="6888163" y="4386263"/>
                <a:ext cx="274638" cy="269875"/>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202"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203"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204"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grpSp>
        <p:sp>
          <p:nvSpPr>
            <p:cNvPr id="193" name="Donut 192"/>
            <p:cNvSpPr>
              <a:spLocks noChangeAspect="1"/>
            </p:cNvSpPr>
            <p:nvPr/>
          </p:nvSpPr>
          <p:spPr bwMode="auto">
            <a:xfrm>
              <a:off x="4046256" y="240811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9" name="Group 8"/>
          <p:cNvGrpSpPr/>
          <p:nvPr/>
        </p:nvGrpSpPr>
        <p:grpSpPr>
          <a:xfrm>
            <a:off x="3975109" y="174632"/>
            <a:ext cx="889855" cy="931293"/>
            <a:chOff x="4046256" y="2408118"/>
            <a:chExt cx="392110" cy="392110"/>
          </a:xfrm>
          <a:solidFill>
            <a:srgbClr val="00B0F0"/>
          </a:solidFill>
        </p:grpSpPr>
        <p:grpSp>
          <p:nvGrpSpPr>
            <p:cNvPr id="179" name="Group 142"/>
            <p:cNvGrpSpPr/>
            <p:nvPr/>
          </p:nvGrpSpPr>
          <p:grpSpPr bwMode="black">
            <a:xfrm>
              <a:off x="4134994" y="2521400"/>
              <a:ext cx="214635" cy="165546"/>
              <a:chOff x="6673850" y="4338638"/>
              <a:chExt cx="1403351" cy="1082675"/>
            </a:xfrm>
            <a:grpFill/>
          </p:grpSpPr>
          <p:sp>
            <p:nvSpPr>
              <p:cNvPr id="181"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82"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83"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84" name="Oval 250"/>
              <p:cNvSpPr>
                <a:spLocks noChangeArrowheads="1"/>
              </p:cNvSpPr>
              <p:nvPr/>
            </p:nvSpPr>
            <p:spPr bwMode="black">
              <a:xfrm>
                <a:off x="7351713" y="4338638"/>
                <a:ext cx="209550" cy="214313"/>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85"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86"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87"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88" name="Oval 254"/>
              <p:cNvSpPr>
                <a:spLocks noChangeArrowheads="1"/>
              </p:cNvSpPr>
              <p:nvPr/>
            </p:nvSpPr>
            <p:spPr bwMode="black">
              <a:xfrm>
                <a:off x="6888163" y="4386263"/>
                <a:ext cx="274638" cy="269875"/>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89"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90"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91"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grpSp>
        <p:sp>
          <p:nvSpPr>
            <p:cNvPr id="180" name="Donut 179"/>
            <p:cNvSpPr>
              <a:spLocks noChangeAspect="1"/>
            </p:cNvSpPr>
            <p:nvPr/>
          </p:nvSpPr>
          <p:spPr bwMode="auto">
            <a:xfrm>
              <a:off x="4046256" y="240811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10" name="Group 9"/>
          <p:cNvGrpSpPr/>
          <p:nvPr/>
        </p:nvGrpSpPr>
        <p:grpSpPr>
          <a:xfrm>
            <a:off x="2508927" y="3489052"/>
            <a:ext cx="889855" cy="931293"/>
            <a:chOff x="3233165" y="1874357"/>
            <a:chExt cx="392110" cy="392110"/>
          </a:xfrm>
          <a:solidFill>
            <a:srgbClr val="00B0F0"/>
          </a:solidFill>
        </p:grpSpPr>
        <p:sp>
          <p:nvSpPr>
            <p:cNvPr id="177"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2295" tIns="41147" rIns="82295" bIns="41147"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78" name="Donut 177"/>
            <p:cNvSpPr>
              <a:spLocks noChangeAspect="1"/>
            </p:cNvSpPr>
            <p:nvPr/>
          </p:nvSpPr>
          <p:spPr bwMode="auto">
            <a:xfrm>
              <a:off x="3233165" y="1874357"/>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
        <p:nvSpPr>
          <p:cNvPr id="11" name="Freeform 10"/>
          <p:cNvSpPr>
            <a:spLocks noEditPoints="1"/>
          </p:cNvSpPr>
          <p:nvPr/>
        </p:nvSpPr>
        <p:spPr bwMode="black">
          <a:xfrm>
            <a:off x="474951" y="89033"/>
            <a:ext cx="889863" cy="931301"/>
          </a:xfrm>
          <a:custGeom>
            <a:avLst/>
            <a:gdLst>
              <a:gd name="T0" fmla="*/ 81 w 149"/>
              <a:gd name="T1" fmla="*/ 87 h 149"/>
              <a:gd name="T2" fmla="*/ 62 w 149"/>
              <a:gd name="T3" fmla="*/ 81 h 149"/>
              <a:gd name="T4" fmla="*/ 68 w 149"/>
              <a:gd name="T5" fmla="*/ 62 h 149"/>
              <a:gd name="T6" fmla="*/ 87 w 149"/>
              <a:gd name="T7" fmla="*/ 68 h 149"/>
              <a:gd name="T8" fmla="*/ 81 w 149"/>
              <a:gd name="T9" fmla="*/ 87 h 149"/>
              <a:gd name="T10" fmla="*/ 105 w 149"/>
              <a:gd name="T11" fmla="*/ 72 h 149"/>
              <a:gd name="T12" fmla="*/ 102 w 149"/>
              <a:gd name="T13" fmla="*/ 62 h 149"/>
              <a:gd name="T14" fmla="*/ 94 w 149"/>
              <a:gd name="T15" fmla="*/ 63 h 149"/>
              <a:gd name="T16" fmla="*/ 91 w 149"/>
              <a:gd name="T17" fmla="*/ 59 h 149"/>
              <a:gd name="T18" fmla="*/ 94 w 149"/>
              <a:gd name="T19" fmla="*/ 51 h 149"/>
              <a:gd name="T20" fmla="*/ 85 w 149"/>
              <a:gd name="T21" fmla="*/ 46 h 149"/>
              <a:gd name="T22" fmla="*/ 80 w 149"/>
              <a:gd name="T23" fmla="*/ 53 h 149"/>
              <a:gd name="T24" fmla="*/ 74 w 149"/>
              <a:gd name="T25" fmla="*/ 52 h 149"/>
              <a:gd name="T26" fmla="*/ 71 w 149"/>
              <a:gd name="T27" fmla="*/ 44 h 149"/>
              <a:gd name="T28" fmla="*/ 61 w 149"/>
              <a:gd name="T29" fmla="*/ 47 h 149"/>
              <a:gd name="T30" fmla="*/ 62 w 149"/>
              <a:gd name="T31" fmla="*/ 55 h 149"/>
              <a:gd name="T32" fmla="*/ 59 w 149"/>
              <a:gd name="T33" fmla="*/ 58 h 149"/>
              <a:gd name="T34" fmla="*/ 51 w 149"/>
              <a:gd name="T35" fmla="*/ 55 h 149"/>
              <a:gd name="T36" fmla="*/ 46 w 149"/>
              <a:gd name="T37" fmla="*/ 64 h 149"/>
              <a:gd name="T38" fmla="*/ 52 w 149"/>
              <a:gd name="T39" fmla="*/ 69 h 149"/>
              <a:gd name="T40" fmla="*/ 51 w 149"/>
              <a:gd name="T41" fmla="*/ 74 h 149"/>
              <a:gd name="T42" fmla="*/ 44 w 149"/>
              <a:gd name="T43" fmla="*/ 77 h 149"/>
              <a:gd name="T44" fmla="*/ 47 w 149"/>
              <a:gd name="T45" fmla="*/ 87 h 149"/>
              <a:gd name="T46" fmla="*/ 55 w 149"/>
              <a:gd name="T47" fmla="*/ 86 h 149"/>
              <a:gd name="T48" fmla="*/ 58 w 149"/>
              <a:gd name="T49" fmla="*/ 91 h 149"/>
              <a:gd name="T50" fmla="*/ 55 w 149"/>
              <a:gd name="T51" fmla="*/ 98 h 149"/>
              <a:gd name="T52" fmla="*/ 64 w 149"/>
              <a:gd name="T53" fmla="*/ 103 h 149"/>
              <a:gd name="T54" fmla="*/ 69 w 149"/>
              <a:gd name="T55" fmla="*/ 97 h 149"/>
              <a:gd name="T56" fmla="*/ 74 w 149"/>
              <a:gd name="T57" fmla="*/ 97 h 149"/>
              <a:gd name="T58" fmla="*/ 77 w 149"/>
              <a:gd name="T59" fmla="*/ 105 h 149"/>
              <a:gd name="T60" fmla="*/ 87 w 149"/>
              <a:gd name="T61" fmla="*/ 102 h 149"/>
              <a:gd name="T62" fmla="*/ 86 w 149"/>
              <a:gd name="T63" fmla="*/ 94 h 149"/>
              <a:gd name="T64" fmla="*/ 90 w 149"/>
              <a:gd name="T65" fmla="*/ 91 h 149"/>
              <a:gd name="T66" fmla="*/ 98 w 149"/>
              <a:gd name="T67" fmla="*/ 94 h 149"/>
              <a:gd name="T68" fmla="*/ 103 w 149"/>
              <a:gd name="T69" fmla="*/ 85 h 149"/>
              <a:gd name="T70" fmla="*/ 96 w 149"/>
              <a:gd name="T71" fmla="*/ 80 h 149"/>
              <a:gd name="T72" fmla="*/ 97 w 149"/>
              <a:gd name="T73" fmla="*/ 75 h 149"/>
              <a:gd name="T74" fmla="*/ 105 w 149"/>
              <a:gd name="T75" fmla="*/ 72 h 149"/>
              <a:gd name="T76" fmla="*/ 79 w 149"/>
              <a:gd name="T77" fmla="*/ 72 h 149"/>
              <a:gd name="T78" fmla="*/ 72 w 149"/>
              <a:gd name="T79" fmla="*/ 70 h 149"/>
              <a:gd name="T80" fmla="*/ 70 w 149"/>
              <a:gd name="T81" fmla="*/ 77 h 149"/>
              <a:gd name="T82" fmla="*/ 77 w 149"/>
              <a:gd name="T83" fmla="*/ 79 h 149"/>
              <a:gd name="T84" fmla="*/ 79 w 149"/>
              <a:gd name="T85" fmla="*/ 72 h 149"/>
              <a:gd name="T86" fmla="*/ 74 w 149"/>
              <a:gd name="T87" fmla="*/ 9 h 149"/>
              <a:gd name="T88" fmla="*/ 9 w 149"/>
              <a:gd name="T89" fmla="*/ 75 h 149"/>
              <a:gd name="T90" fmla="*/ 74 w 149"/>
              <a:gd name="T91" fmla="*/ 140 h 149"/>
              <a:gd name="T92" fmla="*/ 140 w 149"/>
              <a:gd name="T93" fmla="*/ 75 h 149"/>
              <a:gd name="T94" fmla="*/ 74 w 149"/>
              <a:gd name="T95" fmla="*/ 9 h 149"/>
              <a:gd name="T96" fmla="*/ 74 w 149"/>
              <a:gd name="T97" fmla="*/ 0 h 149"/>
              <a:gd name="T98" fmla="*/ 149 w 149"/>
              <a:gd name="T99" fmla="*/ 75 h 149"/>
              <a:gd name="T100" fmla="*/ 74 w 149"/>
              <a:gd name="T101" fmla="*/ 149 h 149"/>
              <a:gd name="T102" fmla="*/ 0 w 149"/>
              <a:gd name="T103" fmla="*/ 75 h 149"/>
              <a:gd name="T104" fmla="*/ 74 w 149"/>
              <a:gd name="T10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149">
                <a:moveTo>
                  <a:pt x="81" y="87"/>
                </a:moveTo>
                <a:cubicBezTo>
                  <a:pt x="74" y="91"/>
                  <a:pt x="65" y="88"/>
                  <a:pt x="62" y="81"/>
                </a:cubicBezTo>
                <a:cubicBezTo>
                  <a:pt x="58" y="74"/>
                  <a:pt x="61" y="66"/>
                  <a:pt x="68" y="62"/>
                </a:cubicBezTo>
                <a:cubicBezTo>
                  <a:pt x="75" y="58"/>
                  <a:pt x="83" y="61"/>
                  <a:pt x="87" y="68"/>
                </a:cubicBezTo>
                <a:cubicBezTo>
                  <a:pt x="91" y="75"/>
                  <a:pt x="88" y="84"/>
                  <a:pt x="81" y="87"/>
                </a:cubicBezTo>
                <a:moveTo>
                  <a:pt x="105" y="72"/>
                </a:moveTo>
                <a:cubicBezTo>
                  <a:pt x="102" y="62"/>
                  <a:pt x="102" y="62"/>
                  <a:pt x="102" y="62"/>
                </a:cubicBezTo>
                <a:cubicBezTo>
                  <a:pt x="94" y="63"/>
                  <a:pt x="94" y="63"/>
                  <a:pt x="94" y="63"/>
                </a:cubicBezTo>
                <a:cubicBezTo>
                  <a:pt x="93" y="62"/>
                  <a:pt x="92" y="60"/>
                  <a:pt x="91" y="59"/>
                </a:cubicBezTo>
                <a:cubicBezTo>
                  <a:pt x="94" y="51"/>
                  <a:pt x="94" y="51"/>
                  <a:pt x="94" y="51"/>
                </a:cubicBezTo>
                <a:cubicBezTo>
                  <a:pt x="85" y="46"/>
                  <a:pt x="85" y="46"/>
                  <a:pt x="85" y="46"/>
                </a:cubicBezTo>
                <a:cubicBezTo>
                  <a:pt x="80" y="53"/>
                  <a:pt x="80" y="53"/>
                  <a:pt x="80" y="53"/>
                </a:cubicBezTo>
                <a:cubicBezTo>
                  <a:pt x="78" y="52"/>
                  <a:pt x="76" y="52"/>
                  <a:pt x="74" y="52"/>
                </a:cubicBezTo>
                <a:cubicBezTo>
                  <a:pt x="71" y="44"/>
                  <a:pt x="71" y="44"/>
                  <a:pt x="71" y="44"/>
                </a:cubicBezTo>
                <a:cubicBezTo>
                  <a:pt x="61" y="47"/>
                  <a:pt x="61" y="47"/>
                  <a:pt x="61" y="47"/>
                </a:cubicBezTo>
                <a:cubicBezTo>
                  <a:pt x="62" y="55"/>
                  <a:pt x="62" y="55"/>
                  <a:pt x="62" y="55"/>
                </a:cubicBezTo>
                <a:cubicBezTo>
                  <a:pt x="61" y="56"/>
                  <a:pt x="60" y="57"/>
                  <a:pt x="59" y="58"/>
                </a:cubicBezTo>
                <a:cubicBezTo>
                  <a:pt x="51" y="55"/>
                  <a:pt x="51" y="55"/>
                  <a:pt x="51" y="55"/>
                </a:cubicBezTo>
                <a:cubicBezTo>
                  <a:pt x="46" y="64"/>
                  <a:pt x="46" y="64"/>
                  <a:pt x="46" y="64"/>
                </a:cubicBezTo>
                <a:cubicBezTo>
                  <a:pt x="52" y="69"/>
                  <a:pt x="52" y="69"/>
                  <a:pt x="52" y="69"/>
                </a:cubicBezTo>
                <a:cubicBezTo>
                  <a:pt x="52" y="71"/>
                  <a:pt x="51" y="72"/>
                  <a:pt x="51" y="74"/>
                </a:cubicBezTo>
                <a:cubicBezTo>
                  <a:pt x="44" y="77"/>
                  <a:pt x="44" y="77"/>
                  <a:pt x="44" y="77"/>
                </a:cubicBezTo>
                <a:cubicBezTo>
                  <a:pt x="47" y="87"/>
                  <a:pt x="47" y="87"/>
                  <a:pt x="47" y="87"/>
                </a:cubicBezTo>
                <a:cubicBezTo>
                  <a:pt x="55" y="86"/>
                  <a:pt x="55" y="86"/>
                  <a:pt x="55" y="86"/>
                </a:cubicBezTo>
                <a:cubicBezTo>
                  <a:pt x="56" y="88"/>
                  <a:pt x="57" y="89"/>
                  <a:pt x="58" y="91"/>
                </a:cubicBezTo>
                <a:cubicBezTo>
                  <a:pt x="55" y="98"/>
                  <a:pt x="55" y="98"/>
                  <a:pt x="55" y="98"/>
                </a:cubicBezTo>
                <a:cubicBezTo>
                  <a:pt x="64" y="103"/>
                  <a:pt x="64" y="103"/>
                  <a:pt x="64" y="103"/>
                </a:cubicBezTo>
                <a:cubicBezTo>
                  <a:pt x="69" y="97"/>
                  <a:pt x="69" y="97"/>
                  <a:pt x="69" y="97"/>
                </a:cubicBezTo>
                <a:cubicBezTo>
                  <a:pt x="70" y="97"/>
                  <a:pt x="72" y="97"/>
                  <a:pt x="74" y="97"/>
                </a:cubicBezTo>
                <a:cubicBezTo>
                  <a:pt x="77" y="105"/>
                  <a:pt x="77" y="105"/>
                  <a:pt x="77" y="105"/>
                </a:cubicBezTo>
                <a:cubicBezTo>
                  <a:pt x="87" y="102"/>
                  <a:pt x="87" y="102"/>
                  <a:pt x="87" y="102"/>
                </a:cubicBezTo>
                <a:cubicBezTo>
                  <a:pt x="86" y="94"/>
                  <a:pt x="86" y="94"/>
                  <a:pt x="86" y="94"/>
                </a:cubicBezTo>
                <a:cubicBezTo>
                  <a:pt x="88" y="93"/>
                  <a:pt x="89" y="92"/>
                  <a:pt x="90" y="91"/>
                </a:cubicBezTo>
                <a:cubicBezTo>
                  <a:pt x="98" y="94"/>
                  <a:pt x="98" y="94"/>
                  <a:pt x="98" y="94"/>
                </a:cubicBezTo>
                <a:cubicBezTo>
                  <a:pt x="103" y="85"/>
                  <a:pt x="103" y="85"/>
                  <a:pt x="103" y="85"/>
                </a:cubicBezTo>
                <a:cubicBezTo>
                  <a:pt x="96" y="80"/>
                  <a:pt x="96" y="80"/>
                  <a:pt x="96" y="80"/>
                </a:cubicBezTo>
                <a:cubicBezTo>
                  <a:pt x="97" y="78"/>
                  <a:pt x="97" y="77"/>
                  <a:pt x="97" y="75"/>
                </a:cubicBezTo>
                <a:lnTo>
                  <a:pt x="105" y="72"/>
                </a:lnTo>
                <a:close/>
                <a:moveTo>
                  <a:pt x="79" y="72"/>
                </a:moveTo>
                <a:cubicBezTo>
                  <a:pt x="78" y="70"/>
                  <a:pt x="75" y="69"/>
                  <a:pt x="72" y="70"/>
                </a:cubicBezTo>
                <a:cubicBezTo>
                  <a:pt x="70" y="71"/>
                  <a:pt x="69" y="74"/>
                  <a:pt x="70" y="77"/>
                </a:cubicBezTo>
                <a:cubicBezTo>
                  <a:pt x="71" y="80"/>
                  <a:pt x="74" y="81"/>
                  <a:pt x="77" y="79"/>
                </a:cubicBezTo>
                <a:cubicBezTo>
                  <a:pt x="79" y="78"/>
                  <a:pt x="80" y="75"/>
                  <a:pt x="79" y="72"/>
                </a:cubicBezTo>
                <a:moveTo>
                  <a:pt x="74" y="9"/>
                </a:moveTo>
                <a:cubicBezTo>
                  <a:pt x="38" y="9"/>
                  <a:pt x="9" y="39"/>
                  <a:pt x="9" y="75"/>
                </a:cubicBezTo>
                <a:cubicBezTo>
                  <a:pt x="9" y="111"/>
                  <a:pt x="38" y="140"/>
                  <a:pt x="74" y="140"/>
                </a:cubicBezTo>
                <a:cubicBezTo>
                  <a:pt x="110" y="140"/>
                  <a:pt x="140" y="111"/>
                  <a:pt x="140" y="75"/>
                </a:cubicBezTo>
                <a:cubicBezTo>
                  <a:pt x="140" y="39"/>
                  <a:pt x="110" y="9"/>
                  <a:pt x="74" y="9"/>
                </a:cubicBezTo>
                <a:moveTo>
                  <a:pt x="74" y="0"/>
                </a:moveTo>
                <a:cubicBezTo>
                  <a:pt x="116" y="0"/>
                  <a:pt x="149" y="33"/>
                  <a:pt x="149" y="75"/>
                </a:cubicBezTo>
                <a:cubicBezTo>
                  <a:pt x="149" y="116"/>
                  <a:pt x="116" y="149"/>
                  <a:pt x="74" y="149"/>
                </a:cubicBezTo>
                <a:cubicBezTo>
                  <a:pt x="33" y="149"/>
                  <a:pt x="0" y="116"/>
                  <a:pt x="0" y="75"/>
                </a:cubicBezTo>
                <a:cubicBezTo>
                  <a:pt x="0" y="33"/>
                  <a:pt x="33" y="0"/>
                  <a:pt x="74"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sp>
        <p:nvSpPr>
          <p:cNvPr id="12" name="Freeform 14"/>
          <p:cNvSpPr>
            <a:spLocks noEditPoints="1"/>
          </p:cNvSpPr>
          <p:nvPr/>
        </p:nvSpPr>
        <p:spPr bwMode="black">
          <a:xfrm>
            <a:off x="5054787" y="765804"/>
            <a:ext cx="893463" cy="931296"/>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13" name="Group 12"/>
          <p:cNvGrpSpPr/>
          <p:nvPr/>
        </p:nvGrpSpPr>
        <p:grpSpPr>
          <a:xfrm>
            <a:off x="1544728" y="731625"/>
            <a:ext cx="889855" cy="931293"/>
            <a:chOff x="4179295" y="3183652"/>
            <a:chExt cx="392110" cy="392110"/>
          </a:xfrm>
          <a:solidFill>
            <a:srgbClr val="00B0F0"/>
          </a:solidFill>
        </p:grpSpPr>
        <p:sp>
          <p:nvSpPr>
            <p:cNvPr id="175" name="Freeform 15"/>
            <p:cNvSpPr>
              <a:spLocks noEditPoints="1"/>
            </p:cNvSpPr>
            <p:nvPr/>
          </p:nvSpPr>
          <p:spPr bwMode="black">
            <a:xfrm>
              <a:off x="4254000" y="3269045"/>
              <a:ext cx="242700" cy="221324"/>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grpFill/>
            <a:ln/>
          </p:spPr>
          <p:style>
            <a:lnRef idx="2">
              <a:schemeClr val="dk1"/>
            </a:lnRef>
            <a:fillRef idx="1">
              <a:schemeClr val="lt1"/>
            </a:fillRef>
            <a:effectRef idx="0">
              <a:schemeClr val="dk1"/>
            </a:effectRef>
            <a:fontRef idx="minor">
              <a:schemeClr val="dk1"/>
            </a:fontRef>
          </p:style>
          <p:txBody>
            <a:bodyPr vert="horz" wrap="square" lIns="82298" tIns="41150" rIns="82298" bIns="41150"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76" name="Donut 175"/>
            <p:cNvSpPr>
              <a:spLocks noChangeAspect="1"/>
            </p:cNvSpPr>
            <p:nvPr/>
          </p:nvSpPr>
          <p:spPr bwMode="auto">
            <a:xfrm>
              <a:off x="4179295" y="3183652"/>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
        <p:nvSpPr>
          <p:cNvPr id="14" name="Freeform 46"/>
          <p:cNvSpPr>
            <a:spLocks noEditPoints="1"/>
          </p:cNvSpPr>
          <p:nvPr/>
        </p:nvSpPr>
        <p:spPr bwMode="black">
          <a:xfrm>
            <a:off x="7428245" y="199823"/>
            <a:ext cx="911481" cy="901140"/>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sp>
        <p:nvSpPr>
          <p:cNvPr id="15" name="Freeform 22"/>
          <p:cNvSpPr>
            <a:spLocks noEditPoints="1"/>
          </p:cNvSpPr>
          <p:nvPr/>
        </p:nvSpPr>
        <p:spPr bwMode="black">
          <a:xfrm>
            <a:off x="6055266" y="231626"/>
            <a:ext cx="893463" cy="938835"/>
          </a:xfrm>
          <a:custGeom>
            <a:avLst/>
            <a:gdLst>
              <a:gd name="T0" fmla="*/ 89 w 150"/>
              <a:gd name="T1" fmla="*/ 78 h 150"/>
              <a:gd name="T2" fmla="*/ 75 w 150"/>
              <a:gd name="T3" fmla="*/ 64 h 150"/>
              <a:gd name="T4" fmla="*/ 61 w 150"/>
              <a:gd name="T5" fmla="*/ 78 h 150"/>
              <a:gd name="T6" fmla="*/ 75 w 150"/>
              <a:gd name="T7" fmla="*/ 92 h 150"/>
              <a:gd name="T8" fmla="*/ 89 w 150"/>
              <a:gd name="T9" fmla="*/ 78 h 150"/>
              <a:gd name="T10" fmla="*/ 54 w 150"/>
              <a:gd name="T11" fmla="*/ 63 h 150"/>
              <a:gd name="T12" fmla="*/ 51 w 150"/>
              <a:gd name="T13" fmla="*/ 60 h 150"/>
              <a:gd name="T14" fmla="*/ 48 w 150"/>
              <a:gd name="T15" fmla="*/ 63 h 150"/>
              <a:gd name="T16" fmla="*/ 51 w 150"/>
              <a:gd name="T17" fmla="*/ 66 h 150"/>
              <a:gd name="T18" fmla="*/ 54 w 150"/>
              <a:gd name="T19" fmla="*/ 63 h 150"/>
              <a:gd name="T20" fmla="*/ 111 w 150"/>
              <a:gd name="T21" fmla="*/ 61 h 150"/>
              <a:gd name="T22" fmla="*/ 111 w 150"/>
              <a:gd name="T23" fmla="*/ 92 h 150"/>
              <a:gd name="T24" fmla="*/ 102 w 150"/>
              <a:gd name="T25" fmla="*/ 100 h 150"/>
              <a:gd name="T26" fmla="*/ 48 w 150"/>
              <a:gd name="T27" fmla="*/ 100 h 150"/>
              <a:gd name="T28" fmla="*/ 39 w 150"/>
              <a:gd name="T29" fmla="*/ 92 h 150"/>
              <a:gd name="T30" fmla="*/ 39 w 150"/>
              <a:gd name="T31" fmla="*/ 61 h 150"/>
              <a:gd name="T32" fmla="*/ 48 w 150"/>
              <a:gd name="T33" fmla="*/ 52 h 150"/>
              <a:gd name="T34" fmla="*/ 60 w 150"/>
              <a:gd name="T35" fmla="*/ 52 h 150"/>
              <a:gd name="T36" fmla="*/ 62 w 150"/>
              <a:gd name="T37" fmla="*/ 48 h 150"/>
              <a:gd name="T38" fmla="*/ 69 w 150"/>
              <a:gd name="T39" fmla="*/ 43 h 150"/>
              <a:gd name="T40" fmla="*/ 81 w 150"/>
              <a:gd name="T41" fmla="*/ 43 h 150"/>
              <a:gd name="T42" fmla="*/ 88 w 150"/>
              <a:gd name="T43" fmla="*/ 48 h 150"/>
              <a:gd name="T44" fmla="*/ 90 w 150"/>
              <a:gd name="T45" fmla="*/ 52 h 150"/>
              <a:gd name="T46" fmla="*/ 102 w 150"/>
              <a:gd name="T47" fmla="*/ 52 h 150"/>
              <a:gd name="T48" fmla="*/ 111 w 150"/>
              <a:gd name="T49" fmla="*/ 61 h 150"/>
              <a:gd name="T50" fmla="*/ 84 w 150"/>
              <a:gd name="T51" fmla="*/ 78 h 150"/>
              <a:gd name="T52" fmla="*/ 75 w 150"/>
              <a:gd name="T53" fmla="*/ 87 h 150"/>
              <a:gd name="T54" fmla="*/ 66 w 150"/>
              <a:gd name="T55" fmla="*/ 78 h 150"/>
              <a:gd name="T56" fmla="*/ 75 w 150"/>
              <a:gd name="T57" fmla="*/ 69 h 150"/>
              <a:gd name="T58" fmla="*/ 84 w 150"/>
              <a:gd name="T59" fmla="*/ 78 h 150"/>
              <a:gd name="T60" fmla="*/ 75 w 150"/>
              <a:gd name="T61" fmla="*/ 10 h 150"/>
              <a:gd name="T62" fmla="*/ 10 w 150"/>
              <a:gd name="T63" fmla="*/ 75 h 150"/>
              <a:gd name="T64" fmla="*/ 75 w 150"/>
              <a:gd name="T65" fmla="*/ 140 h 150"/>
              <a:gd name="T66" fmla="*/ 140 w 150"/>
              <a:gd name="T67" fmla="*/ 75 h 150"/>
              <a:gd name="T68" fmla="*/ 75 w 150"/>
              <a:gd name="T69" fmla="*/ 10 h 150"/>
              <a:gd name="T70" fmla="*/ 75 w 150"/>
              <a:gd name="T71" fmla="*/ 0 h 150"/>
              <a:gd name="T72" fmla="*/ 150 w 150"/>
              <a:gd name="T73" fmla="*/ 75 h 150"/>
              <a:gd name="T74" fmla="*/ 75 w 150"/>
              <a:gd name="T75" fmla="*/ 150 h 150"/>
              <a:gd name="T76" fmla="*/ 0 w 150"/>
              <a:gd name="T77" fmla="*/ 75 h 150"/>
              <a:gd name="T78" fmla="*/ 75 w 150"/>
              <a:gd name="T7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150">
                <a:moveTo>
                  <a:pt x="89" y="78"/>
                </a:moveTo>
                <a:cubicBezTo>
                  <a:pt x="89" y="71"/>
                  <a:pt x="83" y="64"/>
                  <a:pt x="75" y="64"/>
                </a:cubicBezTo>
                <a:cubicBezTo>
                  <a:pt x="67" y="64"/>
                  <a:pt x="61" y="71"/>
                  <a:pt x="61" y="78"/>
                </a:cubicBezTo>
                <a:cubicBezTo>
                  <a:pt x="61" y="86"/>
                  <a:pt x="67" y="92"/>
                  <a:pt x="75" y="92"/>
                </a:cubicBezTo>
                <a:cubicBezTo>
                  <a:pt x="83" y="92"/>
                  <a:pt x="89" y="86"/>
                  <a:pt x="89" y="78"/>
                </a:cubicBezTo>
                <a:moveTo>
                  <a:pt x="54" y="63"/>
                </a:moveTo>
                <a:cubicBezTo>
                  <a:pt x="54" y="61"/>
                  <a:pt x="52" y="60"/>
                  <a:pt x="51" y="60"/>
                </a:cubicBezTo>
                <a:cubicBezTo>
                  <a:pt x="49" y="60"/>
                  <a:pt x="48" y="61"/>
                  <a:pt x="48" y="63"/>
                </a:cubicBezTo>
                <a:cubicBezTo>
                  <a:pt x="48" y="65"/>
                  <a:pt x="49" y="66"/>
                  <a:pt x="51" y="66"/>
                </a:cubicBezTo>
                <a:cubicBezTo>
                  <a:pt x="52" y="66"/>
                  <a:pt x="54" y="65"/>
                  <a:pt x="54" y="63"/>
                </a:cubicBezTo>
                <a:moveTo>
                  <a:pt x="111" y="61"/>
                </a:moveTo>
                <a:cubicBezTo>
                  <a:pt x="111" y="92"/>
                  <a:pt x="111" y="92"/>
                  <a:pt x="111" y="92"/>
                </a:cubicBezTo>
                <a:cubicBezTo>
                  <a:pt x="111" y="96"/>
                  <a:pt x="107" y="100"/>
                  <a:pt x="102" y="100"/>
                </a:cubicBezTo>
                <a:cubicBezTo>
                  <a:pt x="48" y="100"/>
                  <a:pt x="48" y="100"/>
                  <a:pt x="48" y="100"/>
                </a:cubicBezTo>
                <a:cubicBezTo>
                  <a:pt x="43" y="100"/>
                  <a:pt x="39" y="96"/>
                  <a:pt x="39" y="92"/>
                </a:cubicBezTo>
                <a:cubicBezTo>
                  <a:pt x="39" y="61"/>
                  <a:pt x="39" y="61"/>
                  <a:pt x="39" y="61"/>
                </a:cubicBezTo>
                <a:cubicBezTo>
                  <a:pt x="39" y="56"/>
                  <a:pt x="43" y="52"/>
                  <a:pt x="48" y="52"/>
                </a:cubicBezTo>
                <a:cubicBezTo>
                  <a:pt x="60" y="52"/>
                  <a:pt x="60" y="52"/>
                  <a:pt x="60" y="52"/>
                </a:cubicBezTo>
                <a:cubicBezTo>
                  <a:pt x="62" y="48"/>
                  <a:pt x="62" y="48"/>
                  <a:pt x="62" y="48"/>
                </a:cubicBezTo>
                <a:cubicBezTo>
                  <a:pt x="63" y="45"/>
                  <a:pt x="66" y="43"/>
                  <a:pt x="69" y="43"/>
                </a:cubicBezTo>
                <a:cubicBezTo>
                  <a:pt x="81" y="43"/>
                  <a:pt x="81" y="43"/>
                  <a:pt x="81" y="43"/>
                </a:cubicBezTo>
                <a:cubicBezTo>
                  <a:pt x="84" y="43"/>
                  <a:pt x="87" y="45"/>
                  <a:pt x="88" y="48"/>
                </a:cubicBezTo>
                <a:cubicBezTo>
                  <a:pt x="90" y="52"/>
                  <a:pt x="90" y="52"/>
                  <a:pt x="90" y="52"/>
                </a:cubicBezTo>
                <a:cubicBezTo>
                  <a:pt x="102" y="52"/>
                  <a:pt x="102" y="52"/>
                  <a:pt x="102" y="52"/>
                </a:cubicBezTo>
                <a:cubicBezTo>
                  <a:pt x="107" y="52"/>
                  <a:pt x="111" y="56"/>
                  <a:pt x="111" y="61"/>
                </a:cubicBezTo>
                <a:moveTo>
                  <a:pt x="84" y="78"/>
                </a:moveTo>
                <a:cubicBezTo>
                  <a:pt x="84" y="83"/>
                  <a:pt x="80" y="87"/>
                  <a:pt x="75" y="87"/>
                </a:cubicBezTo>
                <a:cubicBezTo>
                  <a:pt x="70" y="87"/>
                  <a:pt x="66" y="83"/>
                  <a:pt x="66" y="78"/>
                </a:cubicBezTo>
                <a:cubicBezTo>
                  <a:pt x="66" y="73"/>
                  <a:pt x="70" y="69"/>
                  <a:pt x="75" y="69"/>
                </a:cubicBezTo>
                <a:cubicBezTo>
                  <a:pt x="80" y="69"/>
                  <a:pt x="84" y="73"/>
                  <a:pt x="84" y="78"/>
                </a:cubicBezTo>
                <a:moveTo>
                  <a:pt x="75" y="10"/>
                </a:moveTo>
                <a:cubicBezTo>
                  <a:pt x="39" y="10"/>
                  <a:pt x="10" y="39"/>
                  <a:pt x="10" y="75"/>
                </a:cubicBezTo>
                <a:cubicBezTo>
                  <a:pt x="10" y="111"/>
                  <a:pt x="39" y="140"/>
                  <a:pt x="75" y="140"/>
                </a:cubicBezTo>
                <a:cubicBezTo>
                  <a:pt x="111" y="140"/>
                  <a:pt x="140" y="111"/>
                  <a:pt x="140" y="75"/>
                </a:cubicBezTo>
                <a:cubicBezTo>
                  <a:pt x="140" y="39"/>
                  <a:pt x="111" y="10"/>
                  <a:pt x="75" y="10"/>
                </a:cubicBezTo>
                <a:moveTo>
                  <a:pt x="75" y="0"/>
                </a:moveTo>
                <a:cubicBezTo>
                  <a:pt x="116" y="0"/>
                  <a:pt x="150" y="34"/>
                  <a:pt x="150" y="75"/>
                </a:cubicBezTo>
                <a:cubicBezTo>
                  <a:pt x="150" y="116"/>
                  <a:pt x="116" y="150"/>
                  <a:pt x="75" y="150"/>
                </a:cubicBezTo>
                <a:cubicBezTo>
                  <a:pt x="34" y="150"/>
                  <a:pt x="0" y="116"/>
                  <a:pt x="0" y="75"/>
                </a:cubicBezTo>
                <a:cubicBezTo>
                  <a:pt x="0" y="34"/>
                  <a:pt x="34" y="0"/>
                  <a:pt x="75"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16" name="Group 15"/>
          <p:cNvGrpSpPr/>
          <p:nvPr/>
        </p:nvGrpSpPr>
        <p:grpSpPr>
          <a:xfrm>
            <a:off x="2452958" y="4534458"/>
            <a:ext cx="889855" cy="931293"/>
            <a:chOff x="4604545" y="1640238"/>
            <a:chExt cx="392110" cy="392110"/>
          </a:xfrm>
          <a:solidFill>
            <a:srgbClr val="00B0F0"/>
          </a:solidFill>
        </p:grpSpPr>
        <p:grpSp>
          <p:nvGrpSpPr>
            <p:cNvPr id="167" name="Group 36"/>
            <p:cNvGrpSpPr/>
            <p:nvPr/>
          </p:nvGrpSpPr>
          <p:grpSpPr bwMode="black">
            <a:xfrm>
              <a:off x="4673640" y="1736214"/>
              <a:ext cx="253920" cy="200159"/>
              <a:chOff x="3358790" y="376388"/>
              <a:chExt cx="1516063" cy="1195388"/>
            </a:xfrm>
            <a:grpFill/>
          </p:grpSpPr>
          <p:sp>
            <p:nvSpPr>
              <p:cNvPr id="169"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70"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71"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72"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73" name="Oval 30"/>
              <p:cNvSpPr>
                <a:spLocks noChangeArrowheads="1"/>
              </p:cNvSpPr>
              <p:nvPr/>
            </p:nvSpPr>
            <p:spPr bwMode="black">
              <a:xfrm>
                <a:off x="3647715" y="930426"/>
                <a:ext cx="239713" cy="239713"/>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74" name="Oval 31"/>
              <p:cNvSpPr>
                <a:spLocks noChangeArrowheads="1"/>
              </p:cNvSpPr>
              <p:nvPr/>
            </p:nvSpPr>
            <p:spPr bwMode="black">
              <a:xfrm>
                <a:off x="3933465" y="1020913"/>
                <a:ext cx="182563" cy="179388"/>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grpSp>
        <p:sp>
          <p:nvSpPr>
            <p:cNvPr id="168" name="Donut 167"/>
            <p:cNvSpPr>
              <a:spLocks noChangeAspect="1"/>
            </p:cNvSpPr>
            <p:nvPr/>
          </p:nvSpPr>
          <p:spPr bwMode="auto">
            <a:xfrm>
              <a:off x="4604545" y="164023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17" name="Group 16"/>
          <p:cNvGrpSpPr/>
          <p:nvPr/>
        </p:nvGrpSpPr>
        <p:grpSpPr>
          <a:xfrm>
            <a:off x="4742640" y="5821785"/>
            <a:ext cx="889855" cy="931293"/>
            <a:chOff x="4046256" y="2408118"/>
            <a:chExt cx="392110" cy="392110"/>
          </a:xfrm>
          <a:solidFill>
            <a:srgbClr val="00B0F0"/>
          </a:solidFill>
        </p:grpSpPr>
        <p:grpSp>
          <p:nvGrpSpPr>
            <p:cNvPr id="154" name="Group 142"/>
            <p:cNvGrpSpPr/>
            <p:nvPr/>
          </p:nvGrpSpPr>
          <p:grpSpPr bwMode="black">
            <a:xfrm>
              <a:off x="4134994" y="2521400"/>
              <a:ext cx="214635" cy="165546"/>
              <a:chOff x="6673850" y="4338638"/>
              <a:chExt cx="1403351" cy="1082675"/>
            </a:xfrm>
            <a:grpFill/>
          </p:grpSpPr>
          <p:sp>
            <p:nvSpPr>
              <p:cNvPr id="156"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57"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58"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59" name="Oval 250"/>
              <p:cNvSpPr>
                <a:spLocks noChangeArrowheads="1"/>
              </p:cNvSpPr>
              <p:nvPr/>
            </p:nvSpPr>
            <p:spPr bwMode="black">
              <a:xfrm>
                <a:off x="7351713" y="4338638"/>
                <a:ext cx="209550" cy="214313"/>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60"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61"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62"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63" name="Oval 254"/>
              <p:cNvSpPr>
                <a:spLocks noChangeArrowheads="1"/>
              </p:cNvSpPr>
              <p:nvPr/>
            </p:nvSpPr>
            <p:spPr bwMode="black">
              <a:xfrm>
                <a:off x="6888163" y="4386263"/>
                <a:ext cx="274638" cy="269875"/>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64"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65"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66"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grpSp>
        <p:sp>
          <p:nvSpPr>
            <p:cNvPr id="155" name="Donut 154"/>
            <p:cNvSpPr>
              <a:spLocks noChangeAspect="1"/>
            </p:cNvSpPr>
            <p:nvPr/>
          </p:nvSpPr>
          <p:spPr bwMode="auto">
            <a:xfrm>
              <a:off x="4046256" y="240811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18" name="Group 17"/>
          <p:cNvGrpSpPr/>
          <p:nvPr/>
        </p:nvGrpSpPr>
        <p:grpSpPr>
          <a:xfrm>
            <a:off x="3670886" y="3893712"/>
            <a:ext cx="889855" cy="931293"/>
            <a:chOff x="4046256" y="2408118"/>
            <a:chExt cx="392110" cy="392110"/>
          </a:xfrm>
          <a:solidFill>
            <a:srgbClr val="00B0F0"/>
          </a:solidFill>
        </p:grpSpPr>
        <p:grpSp>
          <p:nvGrpSpPr>
            <p:cNvPr id="141" name="Group 142"/>
            <p:cNvGrpSpPr/>
            <p:nvPr/>
          </p:nvGrpSpPr>
          <p:grpSpPr bwMode="black">
            <a:xfrm>
              <a:off x="4134994" y="2521400"/>
              <a:ext cx="214635" cy="165546"/>
              <a:chOff x="6673850" y="4338638"/>
              <a:chExt cx="1403351" cy="1082675"/>
            </a:xfrm>
            <a:grpFill/>
          </p:grpSpPr>
          <p:sp>
            <p:nvSpPr>
              <p:cNvPr id="143"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44"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45"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46" name="Oval 250"/>
              <p:cNvSpPr>
                <a:spLocks noChangeArrowheads="1"/>
              </p:cNvSpPr>
              <p:nvPr/>
            </p:nvSpPr>
            <p:spPr bwMode="black">
              <a:xfrm>
                <a:off x="7351713" y="4338638"/>
                <a:ext cx="209550" cy="214313"/>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47"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48"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49"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50" name="Oval 254"/>
              <p:cNvSpPr>
                <a:spLocks noChangeArrowheads="1"/>
              </p:cNvSpPr>
              <p:nvPr/>
            </p:nvSpPr>
            <p:spPr bwMode="black">
              <a:xfrm>
                <a:off x="6888163" y="4386263"/>
                <a:ext cx="274638" cy="269875"/>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51"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52"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53"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grpSp>
        <p:sp>
          <p:nvSpPr>
            <p:cNvPr id="142" name="Donut 141"/>
            <p:cNvSpPr>
              <a:spLocks noChangeAspect="1"/>
            </p:cNvSpPr>
            <p:nvPr/>
          </p:nvSpPr>
          <p:spPr bwMode="auto">
            <a:xfrm>
              <a:off x="4046256" y="240811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19" name="Group 18"/>
          <p:cNvGrpSpPr/>
          <p:nvPr/>
        </p:nvGrpSpPr>
        <p:grpSpPr>
          <a:xfrm>
            <a:off x="116981" y="3100346"/>
            <a:ext cx="889855" cy="931293"/>
            <a:chOff x="3233165" y="1874357"/>
            <a:chExt cx="392110" cy="392110"/>
          </a:xfrm>
          <a:solidFill>
            <a:srgbClr val="00B0F0"/>
          </a:solidFill>
        </p:grpSpPr>
        <p:sp>
          <p:nvSpPr>
            <p:cNvPr id="139"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2295" tIns="41147" rIns="82295" bIns="41147"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40" name="Donut 139"/>
            <p:cNvSpPr>
              <a:spLocks noChangeAspect="1"/>
            </p:cNvSpPr>
            <p:nvPr/>
          </p:nvSpPr>
          <p:spPr bwMode="auto">
            <a:xfrm>
              <a:off x="3233165" y="1874357"/>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
        <p:nvSpPr>
          <p:cNvPr id="20" name="Freeform 10"/>
          <p:cNvSpPr>
            <a:spLocks noEditPoints="1"/>
          </p:cNvSpPr>
          <p:nvPr/>
        </p:nvSpPr>
        <p:spPr bwMode="black">
          <a:xfrm>
            <a:off x="1304676" y="3636952"/>
            <a:ext cx="889863" cy="931301"/>
          </a:xfrm>
          <a:custGeom>
            <a:avLst/>
            <a:gdLst>
              <a:gd name="T0" fmla="*/ 81 w 149"/>
              <a:gd name="T1" fmla="*/ 87 h 149"/>
              <a:gd name="T2" fmla="*/ 62 w 149"/>
              <a:gd name="T3" fmla="*/ 81 h 149"/>
              <a:gd name="T4" fmla="*/ 68 w 149"/>
              <a:gd name="T5" fmla="*/ 62 h 149"/>
              <a:gd name="T6" fmla="*/ 87 w 149"/>
              <a:gd name="T7" fmla="*/ 68 h 149"/>
              <a:gd name="T8" fmla="*/ 81 w 149"/>
              <a:gd name="T9" fmla="*/ 87 h 149"/>
              <a:gd name="T10" fmla="*/ 105 w 149"/>
              <a:gd name="T11" fmla="*/ 72 h 149"/>
              <a:gd name="T12" fmla="*/ 102 w 149"/>
              <a:gd name="T13" fmla="*/ 62 h 149"/>
              <a:gd name="T14" fmla="*/ 94 w 149"/>
              <a:gd name="T15" fmla="*/ 63 h 149"/>
              <a:gd name="T16" fmla="*/ 91 w 149"/>
              <a:gd name="T17" fmla="*/ 59 h 149"/>
              <a:gd name="T18" fmla="*/ 94 w 149"/>
              <a:gd name="T19" fmla="*/ 51 h 149"/>
              <a:gd name="T20" fmla="*/ 85 w 149"/>
              <a:gd name="T21" fmla="*/ 46 h 149"/>
              <a:gd name="T22" fmla="*/ 80 w 149"/>
              <a:gd name="T23" fmla="*/ 53 h 149"/>
              <a:gd name="T24" fmla="*/ 74 w 149"/>
              <a:gd name="T25" fmla="*/ 52 h 149"/>
              <a:gd name="T26" fmla="*/ 71 w 149"/>
              <a:gd name="T27" fmla="*/ 44 h 149"/>
              <a:gd name="T28" fmla="*/ 61 w 149"/>
              <a:gd name="T29" fmla="*/ 47 h 149"/>
              <a:gd name="T30" fmla="*/ 62 w 149"/>
              <a:gd name="T31" fmla="*/ 55 h 149"/>
              <a:gd name="T32" fmla="*/ 59 w 149"/>
              <a:gd name="T33" fmla="*/ 58 h 149"/>
              <a:gd name="T34" fmla="*/ 51 w 149"/>
              <a:gd name="T35" fmla="*/ 55 h 149"/>
              <a:gd name="T36" fmla="*/ 46 w 149"/>
              <a:gd name="T37" fmla="*/ 64 h 149"/>
              <a:gd name="T38" fmla="*/ 52 w 149"/>
              <a:gd name="T39" fmla="*/ 69 h 149"/>
              <a:gd name="T40" fmla="*/ 51 w 149"/>
              <a:gd name="T41" fmla="*/ 74 h 149"/>
              <a:gd name="T42" fmla="*/ 44 w 149"/>
              <a:gd name="T43" fmla="*/ 77 h 149"/>
              <a:gd name="T44" fmla="*/ 47 w 149"/>
              <a:gd name="T45" fmla="*/ 87 h 149"/>
              <a:gd name="T46" fmla="*/ 55 w 149"/>
              <a:gd name="T47" fmla="*/ 86 h 149"/>
              <a:gd name="T48" fmla="*/ 58 w 149"/>
              <a:gd name="T49" fmla="*/ 91 h 149"/>
              <a:gd name="T50" fmla="*/ 55 w 149"/>
              <a:gd name="T51" fmla="*/ 98 h 149"/>
              <a:gd name="T52" fmla="*/ 64 w 149"/>
              <a:gd name="T53" fmla="*/ 103 h 149"/>
              <a:gd name="T54" fmla="*/ 69 w 149"/>
              <a:gd name="T55" fmla="*/ 97 h 149"/>
              <a:gd name="T56" fmla="*/ 74 w 149"/>
              <a:gd name="T57" fmla="*/ 97 h 149"/>
              <a:gd name="T58" fmla="*/ 77 w 149"/>
              <a:gd name="T59" fmla="*/ 105 h 149"/>
              <a:gd name="T60" fmla="*/ 87 w 149"/>
              <a:gd name="T61" fmla="*/ 102 h 149"/>
              <a:gd name="T62" fmla="*/ 86 w 149"/>
              <a:gd name="T63" fmla="*/ 94 h 149"/>
              <a:gd name="T64" fmla="*/ 90 w 149"/>
              <a:gd name="T65" fmla="*/ 91 h 149"/>
              <a:gd name="T66" fmla="*/ 98 w 149"/>
              <a:gd name="T67" fmla="*/ 94 h 149"/>
              <a:gd name="T68" fmla="*/ 103 w 149"/>
              <a:gd name="T69" fmla="*/ 85 h 149"/>
              <a:gd name="T70" fmla="*/ 96 w 149"/>
              <a:gd name="T71" fmla="*/ 80 h 149"/>
              <a:gd name="T72" fmla="*/ 97 w 149"/>
              <a:gd name="T73" fmla="*/ 75 h 149"/>
              <a:gd name="T74" fmla="*/ 105 w 149"/>
              <a:gd name="T75" fmla="*/ 72 h 149"/>
              <a:gd name="T76" fmla="*/ 79 w 149"/>
              <a:gd name="T77" fmla="*/ 72 h 149"/>
              <a:gd name="T78" fmla="*/ 72 w 149"/>
              <a:gd name="T79" fmla="*/ 70 h 149"/>
              <a:gd name="T80" fmla="*/ 70 w 149"/>
              <a:gd name="T81" fmla="*/ 77 h 149"/>
              <a:gd name="T82" fmla="*/ 77 w 149"/>
              <a:gd name="T83" fmla="*/ 79 h 149"/>
              <a:gd name="T84" fmla="*/ 79 w 149"/>
              <a:gd name="T85" fmla="*/ 72 h 149"/>
              <a:gd name="T86" fmla="*/ 74 w 149"/>
              <a:gd name="T87" fmla="*/ 9 h 149"/>
              <a:gd name="T88" fmla="*/ 9 w 149"/>
              <a:gd name="T89" fmla="*/ 75 h 149"/>
              <a:gd name="T90" fmla="*/ 74 w 149"/>
              <a:gd name="T91" fmla="*/ 140 h 149"/>
              <a:gd name="T92" fmla="*/ 140 w 149"/>
              <a:gd name="T93" fmla="*/ 75 h 149"/>
              <a:gd name="T94" fmla="*/ 74 w 149"/>
              <a:gd name="T95" fmla="*/ 9 h 149"/>
              <a:gd name="T96" fmla="*/ 74 w 149"/>
              <a:gd name="T97" fmla="*/ 0 h 149"/>
              <a:gd name="T98" fmla="*/ 149 w 149"/>
              <a:gd name="T99" fmla="*/ 75 h 149"/>
              <a:gd name="T100" fmla="*/ 74 w 149"/>
              <a:gd name="T101" fmla="*/ 149 h 149"/>
              <a:gd name="T102" fmla="*/ 0 w 149"/>
              <a:gd name="T103" fmla="*/ 75 h 149"/>
              <a:gd name="T104" fmla="*/ 74 w 149"/>
              <a:gd name="T10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149">
                <a:moveTo>
                  <a:pt x="81" y="87"/>
                </a:moveTo>
                <a:cubicBezTo>
                  <a:pt x="74" y="91"/>
                  <a:pt x="65" y="88"/>
                  <a:pt x="62" y="81"/>
                </a:cubicBezTo>
                <a:cubicBezTo>
                  <a:pt x="58" y="74"/>
                  <a:pt x="61" y="66"/>
                  <a:pt x="68" y="62"/>
                </a:cubicBezTo>
                <a:cubicBezTo>
                  <a:pt x="75" y="58"/>
                  <a:pt x="83" y="61"/>
                  <a:pt x="87" y="68"/>
                </a:cubicBezTo>
                <a:cubicBezTo>
                  <a:pt x="91" y="75"/>
                  <a:pt x="88" y="84"/>
                  <a:pt x="81" y="87"/>
                </a:cubicBezTo>
                <a:moveTo>
                  <a:pt x="105" y="72"/>
                </a:moveTo>
                <a:cubicBezTo>
                  <a:pt x="102" y="62"/>
                  <a:pt x="102" y="62"/>
                  <a:pt x="102" y="62"/>
                </a:cubicBezTo>
                <a:cubicBezTo>
                  <a:pt x="94" y="63"/>
                  <a:pt x="94" y="63"/>
                  <a:pt x="94" y="63"/>
                </a:cubicBezTo>
                <a:cubicBezTo>
                  <a:pt x="93" y="62"/>
                  <a:pt x="92" y="60"/>
                  <a:pt x="91" y="59"/>
                </a:cubicBezTo>
                <a:cubicBezTo>
                  <a:pt x="94" y="51"/>
                  <a:pt x="94" y="51"/>
                  <a:pt x="94" y="51"/>
                </a:cubicBezTo>
                <a:cubicBezTo>
                  <a:pt x="85" y="46"/>
                  <a:pt x="85" y="46"/>
                  <a:pt x="85" y="46"/>
                </a:cubicBezTo>
                <a:cubicBezTo>
                  <a:pt x="80" y="53"/>
                  <a:pt x="80" y="53"/>
                  <a:pt x="80" y="53"/>
                </a:cubicBezTo>
                <a:cubicBezTo>
                  <a:pt x="78" y="52"/>
                  <a:pt x="76" y="52"/>
                  <a:pt x="74" y="52"/>
                </a:cubicBezTo>
                <a:cubicBezTo>
                  <a:pt x="71" y="44"/>
                  <a:pt x="71" y="44"/>
                  <a:pt x="71" y="44"/>
                </a:cubicBezTo>
                <a:cubicBezTo>
                  <a:pt x="61" y="47"/>
                  <a:pt x="61" y="47"/>
                  <a:pt x="61" y="47"/>
                </a:cubicBezTo>
                <a:cubicBezTo>
                  <a:pt x="62" y="55"/>
                  <a:pt x="62" y="55"/>
                  <a:pt x="62" y="55"/>
                </a:cubicBezTo>
                <a:cubicBezTo>
                  <a:pt x="61" y="56"/>
                  <a:pt x="60" y="57"/>
                  <a:pt x="59" y="58"/>
                </a:cubicBezTo>
                <a:cubicBezTo>
                  <a:pt x="51" y="55"/>
                  <a:pt x="51" y="55"/>
                  <a:pt x="51" y="55"/>
                </a:cubicBezTo>
                <a:cubicBezTo>
                  <a:pt x="46" y="64"/>
                  <a:pt x="46" y="64"/>
                  <a:pt x="46" y="64"/>
                </a:cubicBezTo>
                <a:cubicBezTo>
                  <a:pt x="52" y="69"/>
                  <a:pt x="52" y="69"/>
                  <a:pt x="52" y="69"/>
                </a:cubicBezTo>
                <a:cubicBezTo>
                  <a:pt x="52" y="71"/>
                  <a:pt x="51" y="72"/>
                  <a:pt x="51" y="74"/>
                </a:cubicBezTo>
                <a:cubicBezTo>
                  <a:pt x="44" y="77"/>
                  <a:pt x="44" y="77"/>
                  <a:pt x="44" y="77"/>
                </a:cubicBezTo>
                <a:cubicBezTo>
                  <a:pt x="47" y="87"/>
                  <a:pt x="47" y="87"/>
                  <a:pt x="47" y="87"/>
                </a:cubicBezTo>
                <a:cubicBezTo>
                  <a:pt x="55" y="86"/>
                  <a:pt x="55" y="86"/>
                  <a:pt x="55" y="86"/>
                </a:cubicBezTo>
                <a:cubicBezTo>
                  <a:pt x="56" y="88"/>
                  <a:pt x="57" y="89"/>
                  <a:pt x="58" y="91"/>
                </a:cubicBezTo>
                <a:cubicBezTo>
                  <a:pt x="55" y="98"/>
                  <a:pt x="55" y="98"/>
                  <a:pt x="55" y="98"/>
                </a:cubicBezTo>
                <a:cubicBezTo>
                  <a:pt x="64" y="103"/>
                  <a:pt x="64" y="103"/>
                  <a:pt x="64" y="103"/>
                </a:cubicBezTo>
                <a:cubicBezTo>
                  <a:pt x="69" y="97"/>
                  <a:pt x="69" y="97"/>
                  <a:pt x="69" y="97"/>
                </a:cubicBezTo>
                <a:cubicBezTo>
                  <a:pt x="70" y="97"/>
                  <a:pt x="72" y="97"/>
                  <a:pt x="74" y="97"/>
                </a:cubicBezTo>
                <a:cubicBezTo>
                  <a:pt x="77" y="105"/>
                  <a:pt x="77" y="105"/>
                  <a:pt x="77" y="105"/>
                </a:cubicBezTo>
                <a:cubicBezTo>
                  <a:pt x="87" y="102"/>
                  <a:pt x="87" y="102"/>
                  <a:pt x="87" y="102"/>
                </a:cubicBezTo>
                <a:cubicBezTo>
                  <a:pt x="86" y="94"/>
                  <a:pt x="86" y="94"/>
                  <a:pt x="86" y="94"/>
                </a:cubicBezTo>
                <a:cubicBezTo>
                  <a:pt x="88" y="93"/>
                  <a:pt x="89" y="92"/>
                  <a:pt x="90" y="91"/>
                </a:cubicBezTo>
                <a:cubicBezTo>
                  <a:pt x="98" y="94"/>
                  <a:pt x="98" y="94"/>
                  <a:pt x="98" y="94"/>
                </a:cubicBezTo>
                <a:cubicBezTo>
                  <a:pt x="103" y="85"/>
                  <a:pt x="103" y="85"/>
                  <a:pt x="103" y="85"/>
                </a:cubicBezTo>
                <a:cubicBezTo>
                  <a:pt x="96" y="80"/>
                  <a:pt x="96" y="80"/>
                  <a:pt x="96" y="80"/>
                </a:cubicBezTo>
                <a:cubicBezTo>
                  <a:pt x="97" y="78"/>
                  <a:pt x="97" y="77"/>
                  <a:pt x="97" y="75"/>
                </a:cubicBezTo>
                <a:lnTo>
                  <a:pt x="105" y="72"/>
                </a:lnTo>
                <a:close/>
                <a:moveTo>
                  <a:pt x="79" y="72"/>
                </a:moveTo>
                <a:cubicBezTo>
                  <a:pt x="78" y="70"/>
                  <a:pt x="75" y="69"/>
                  <a:pt x="72" y="70"/>
                </a:cubicBezTo>
                <a:cubicBezTo>
                  <a:pt x="70" y="71"/>
                  <a:pt x="69" y="74"/>
                  <a:pt x="70" y="77"/>
                </a:cubicBezTo>
                <a:cubicBezTo>
                  <a:pt x="71" y="80"/>
                  <a:pt x="74" y="81"/>
                  <a:pt x="77" y="79"/>
                </a:cubicBezTo>
                <a:cubicBezTo>
                  <a:pt x="79" y="78"/>
                  <a:pt x="80" y="75"/>
                  <a:pt x="79" y="72"/>
                </a:cubicBezTo>
                <a:moveTo>
                  <a:pt x="74" y="9"/>
                </a:moveTo>
                <a:cubicBezTo>
                  <a:pt x="38" y="9"/>
                  <a:pt x="9" y="39"/>
                  <a:pt x="9" y="75"/>
                </a:cubicBezTo>
                <a:cubicBezTo>
                  <a:pt x="9" y="111"/>
                  <a:pt x="38" y="140"/>
                  <a:pt x="74" y="140"/>
                </a:cubicBezTo>
                <a:cubicBezTo>
                  <a:pt x="110" y="140"/>
                  <a:pt x="140" y="111"/>
                  <a:pt x="140" y="75"/>
                </a:cubicBezTo>
                <a:cubicBezTo>
                  <a:pt x="140" y="39"/>
                  <a:pt x="110" y="9"/>
                  <a:pt x="74" y="9"/>
                </a:cubicBezTo>
                <a:moveTo>
                  <a:pt x="74" y="0"/>
                </a:moveTo>
                <a:cubicBezTo>
                  <a:pt x="116" y="0"/>
                  <a:pt x="149" y="33"/>
                  <a:pt x="149" y="75"/>
                </a:cubicBezTo>
                <a:cubicBezTo>
                  <a:pt x="149" y="116"/>
                  <a:pt x="116" y="149"/>
                  <a:pt x="74" y="149"/>
                </a:cubicBezTo>
                <a:cubicBezTo>
                  <a:pt x="33" y="149"/>
                  <a:pt x="0" y="116"/>
                  <a:pt x="0" y="75"/>
                </a:cubicBezTo>
                <a:cubicBezTo>
                  <a:pt x="0" y="33"/>
                  <a:pt x="33" y="0"/>
                  <a:pt x="74"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sp>
        <p:nvSpPr>
          <p:cNvPr id="21" name="Freeform 14"/>
          <p:cNvSpPr>
            <a:spLocks noEditPoints="1"/>
          </p:cNvSpPr>
          <p:nvPr/>
        </p:nvSpPr>
        <p:spPr bwMode="black">
          <a:xfrm>
            <a:off x="4797615" y="4636418"/>
            <a:ext cx="893463" cy="931296"/>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22" name="Group 21"/>
          <p:cNvGrpSpPr/>
          <p:nvPr/>
        </p:nvGrpSpPr>
        <p:grpSpPr>
          <a:xfrm>
            <a:off x="122237" y="4396334"/>
            <a:ext cx="889855" cy="931293"/>
            <a:chOff x="4179295" y="3183652"/>
            <a:chExt cx="392110" cy="392110"/>
          </a:xfrm>
          <a:solidFill>
            <a:srgbClr val="00B0F0"/>
          </a:solidFill>
        </p:grpSpPr>
        <p:sp>
          <p:nvSpPr>
            <p:cNvPr id="137" name="Freeform 15"/>
            <p:cNvSpPr>
              <a:spLocks noEditPoints="1"/>
            </p:cNvSpPr>
            <p:nvPr/>
          </p:nvSpPr>
          <p:spPr bwMode="black">
            <a:xfrm>
              <a:off x="4254000" y="3269045"/>
              <a:ext cx="242700" cy="221324"/>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grpFill/>
            <a:ln/>
          </p:spPr>
          <p:style>
            <a:lnRef idx="2">
              <a:schemeClr val="dk1"/>
            </a:lnRef>
            <a:fillRef idx="1">
              <a:schemeClr val="lt1"/>
            </a:fillRef>
            <a:effectRef idx="0">
              <a:schemeClr val="dk1"/>
            </a:effectRef>
            <a:fontRef idx="minor">
              <a:schemeClr val="dk1"/>
            </a:fontRef>
          </p:style>
          <p:txBody>
            <a:bodyPr vert="horz" wrap="square" lIns="82298" tIns="41150" rIns="82298" bIns="41150"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38" name="Donut 137"/>
            <p:cNvSpPr>
              <a:spLocks noChangeAspect="1"/>
            </p:cNvSpPr>
            <p:nvPr/>
          </p:nvSpPr>
          <p:spPr bwMode="auto">
            <a:xfrm>
              <a:off x="4179295" y="3183652"/>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
        <p:nvSpPr>
          <p:cNvPr id="23" name="Freeform 46"/>
          <p:cNvSpPr>
            <a:spLocks noEditPoints="1"/>
          </p:cNvSpPr>
          <p:nvPr/>
        </p:nvSpPr>
        <p:spPr bwMode="black">
          <a:xfrm>
            <a:off x="8728118" y="2643053"/>
            <a:ext cx="911481" cy="901140"/>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sp>
        <p:nvSpPr>
          <p:cNvPr id="24" name="Freeform 22"/>
          <p:cNvSpPr>
            <a:spLocks noEditPoints="1"/>
          </p:cNvSpPr>
          <p:nvPr/>
        </p:nvSpPr>
        <p:spPr bwMode="black">
          <a:xfrm>
            <a:off x="11202314" y="2161511"/>
            <a:ext cx="893463" cy="938835"/>
          </a:xfrm>
          <a:custGeom>
            <a:avLst/>
            <a:gdLst>
              <a:gd name="T0" fmla="*/ 89 w 150"/>
              <a:gd name="T1" fmla="*/ 78 h 150"/>
              <a:gd name="T2" fmla="*/ 75 w 150"/>
              <a:gd name="T3" fmla="*/ 64 h 150"/>
              <a:gd name="T4" fmla="*/ 61 w 150"/>
              <a:gd name="T5" fmla="*/ 78 h 150"/>
              <a:gd name="T6" fmla="*/ 75 w 150"/>
              <a:gd name="T7" fmla="*/ 92 h 150"/>
              <a:gd name="T8" fmla="*/ 89 w 150"/>
              <a:gd name="T9" fmla="*/ 78 h 150"/>
              <a:gd name="T10" fmla="*/ 54 w 150"/>
              <a:gd name="T11" fmla="*/ 63 h 150"/>
              <a:gd name="T12" fmla="*/ 51 w 150"/>
              <a:gd name="T13" fmla="*/ 60 h 150"/>
              <a:gd name="T14" fmla="*/ 48 w 150"/>
              <a:gd name="T15" fmla="*/ 63 h 150"/>
              <a:gd name="T16" fmla="*/ 51 w 150"/>
              <a:gd name="T17" fmla="*/ 66 h 150"/>
              <a:gd name="T18" fmla="*/ 54 w 150"/>
              <a:gd name="T19" fmla="*/ 63 h 150"/>
              <a:gd name="T20" fmla="*/ 111 w 150"/>
              <a:gd name="T21" fmla="*/ 61 h 150"/>
              <a:gd name="T22" fmla="*/ 111 w 150"/>
              <a:gd name="T23" fmla="*/ 92 h 150"/>
              <a:gd name="T24" fmla="*/ 102 w 150"/>
              <a:gd name="T25" fmla="*/ 100 h 150"/>
              <a:gd name="T26" fmla="*/ 48 w 150"/>
              <a:gd name="T27" fmla="*/ 100 h 150"/>
              <a:gd name="T28" fmla="*/ 39 w 150"/>
              <a:gd name="T29" fmla="*/ 92 h 150"/>
              <a:gd name="T30" fmla="*/ 39 w 150"/>
              <a:gd name="T31" fmla="*/ 61 h 150"/>
              <a:gd name="T32" fmla="*/ 48 w 150"/>
              <a:gd name="T33" fmla="*/ 52 h 150"/>
              <a:gd name="T34" fmla="*/ 60 w 150"/>
              <a:gd name="T35" fmla="*/ 52 h 150"/>
              <a:gd name="T36" fmla="*/ 62 w 150"/>
              <a:gd name="T37" fmla="*/ 48 h 150"/>
              <a:gd name="T38" fmla="*/ 69 w 150"/>
              <a:gd name="T39" fmla="*/ 43 h 150"/>
              <a:gd name="T40" fmla="*/ 81 w 150"/>
              <a:gd name="T41" fmla="*/ 43 h 150"/>
              <a:gd name="T42" fmla="*/ 88 w 150"/>
              <a:gd name="T43" fmla="*/ 48 h 150"/>
              <a:gd name="T44" fmla="*/ 90 w 150"/>
              <a:gd name="T45" fmla="*/ 52 h 150"/>
              <a:gd name="T46" fmla="*/ 102 w 150"/>
              <a:gd name="T47" fmla="*/ 52 h 150"/>
              <a:gd name="T48" fmla="*/ 111 w 150"/>
              <a:gd name="T49" fmla="*/ 61 h 150"/>
              <a:gd name="T50" fmla="*/ 84 w 150"/>
              <a:gd name="T51" fmla="*/ 78 h 150"/>
              <a:gd name="T52" fmla="*/ 75 w 150"/>
              <a:gd name="T53" fmla="*/ 87 h 150"/>
              <a:gd name="T54" fmla="*/ 66 w 150"/>
              <a:gd name="T55" fmla="*/ 78 h 150"/>
              <a:gd name="T56" fmla="*/ 75 w 150"/>
              <a:gd name="T57" fmla="*/ 69 h 150"/>
              <a:gd name="T58" fmla="*/ 84 w 150"/>
              <a:gd name="T59" fmla="*/ 78 h 150"/>
              <a:gd name="T60" fmla="*/ 75 w 150"/>
              <a:gd name="T61" fmla="*/ 10 h 150"/>
              <a:gd name="T62" fmla="*/ 10 w 150"/>
              <a:gd name="T63" fmla="*/ 75 h 150"/>
              <a:gd name="T64" fmla="*/ 75 w 150"/>
              <a:gd name="T65" fmla="*/ 140 h 150"/>
              <a:gd name="T66" fmla="*/ 140 w 150"/>
              <a:gd name="T67" fmla="*/ 75 h 150"/>
              <a:gd name="T68" fmla="*/ 75 w 150"/>
              <a:gd name="T69" fmla="*/ 10 h 150"/>
              <a:gd name="T70" fmla="*/ 75 w 150"/>
              <a:gd name="T71" fmla="*/ 0 h 150"/>
              <a:gd name="T72" fmla="*/ 150 w 150"/>
              <a:gd name="T73" fmla="*/ 75 h 150"/>
              <a:gd name="T74" fmla="*/ 75 w 150"/>
              <a:gd name="T75" fmla="*/ 150 h 150"/>
              <a:gd name="T76" fmla="*/ 0 w 150"/>
              <a:gd name="T77" fmla="*/ 75 h 150"/>
              <a:gd name="T78" fmla="*/ 75 w 150"/>
              <a:gd name="T7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150">
                <a:moveTo>
                  <a:pt x="89" y="78"/>
                </a:moveTo>
                <a:cubicBezTo>
                  <a:pt x="89" y="71"/>
                  <a:pt x="83" y="64"/>
                  <a:pt x="75" y="64"/>
                </a:cubicBezTo>
                <a:cubicBezTo>
                  <a:pt x="67" y="64"/>
                  <a:pt x="61" y="71"/>
                  <a:pt x="61" y="78"/>
                </a:cubicBezTo>
                <a:cubicBezTo>
                  <a:pt x="61" y="86"/>
                  <a:pt x="67" y="92"/>
                  <a:pt x="75" y="92"/>
                </a:cubicBezTo>
                <a:cubicBezTo>
                  <a:pt x="83" y="92"/>
                  <a:pt x="89" y="86"/>
                  <a:pt x="89" y="78"/>
                </a:cubicBezTo>
                <a:moveTo>
                  <a:pt x="54" y="63"/>
                </a:moveTo>
                <a:cubicBezTo>
                  <a:pt x="54" y="61"/>
                  <a:pt x="52" y="60"/>
                  <a:pt x="51" y="60"/>
                </a:cubicBezTo>
                <a:cubicBezTo>
                  <a:pt x="49" y="60"/>
                  <a:pt x="48" y="61"/>
                  <a:pt x="48" y="63"/>
                </a:cubicBezTo>
                <a:cubicBezTo>
                  <a:pt x="48" y="65"/>
                  <a:pt x="49" y="66"/>
                  <a:pt x="51" y="66"/>
                </a:cubicBezTo>
                <a:cubicBezTo>
                  <a:pt x="52" y="66"/>
                  <a:pt x="54" y="65"/>
                  <a:pt x="54" y="63"/>
                </a:cubicBezTo>
                <a:moveTo>
                  <a:pt x="111" y="61"/>
                </a:moveTo>
                <a:cubicBezTo>
                  <a:pt x="111" y="92"/>
                  <a:pt x="111" y="92"/>
                  <a:pt x="111" y="92"/>
                </a:cubicBezTo>
                <a:cubicBezTo>
                  <a:pt x="111" y="96"/>
                  <a:pt x="107" y="100"/>
                  <a:pt x="102" y="100"/>
                </a:cubicBezTo>
                <a:cubicBezTo>
                  <a:pt x="48" y="100"/>
                  <a:pt x="48" y="100"/>
                  <a:pt x="48" y="100"/>
                </a:cubicBezTo>
                <a:cubicBezTo>
                  <a:pt x="43" y="100"/>
                  <a:pt x="39" y="96"/>
                  <a:pt x="39" y="92"/>
                </a:cubicBezTo>
                <a:cubicBezTo>
                  <a:pt x="39" y="61"/>
                  <a:pt x="39" y="61"/>
                  <a:pt x="39" y="61"/>
                </a:cubicBezTo>
                <a:cubicBezTo>
                  <a:pt x="39" y="56"/>
                  <a:pt x="43" y="52"/>
                  <a:pt x="48" y="52"/>
                </a:cubicBezTo>
                <a:cubicBezTo>
                  <a:pt x="60" y="52"/>
                  <a:pt x="60" y="52"/>
                  <a:pt x="60" y="52"/>
                </a:cubicBezTo>
                <a:cubicBezTo>
                  <a:pt x="62" y="48"/>
                  <a:pt x="62" y="48"/>
                  <a:pt x="62" y="48"/>
                </a:cubicBezTo>
                <a:cubicBezTo>
                  <a:pt x="63" y="45"/>
                  <a:pt x="66" y="43"/>
                  <a:pt x="69" y="43"/>
                </a:cubicBezTo>
                <a:cubicBezTo>
                  <a:pt x="81" y="43"/>
                  <a:pt x="81" y="43"/>
                  <a:pt x="81" y="43"/>
                </a:cubicBezTo>
                <a:cubicBezTo>
                  <a:pt x="84" y="43"/>
                  <a:pt x="87" y="45"/>
                  <a:pt x="88" y="48"/>
                </a:cubicBezTo>
                <a:cubicBezTo>
                  <a:pt x="90" y="52"/>
                  <a:pt x="90" y="52"/>
                  <a:pt x="90" y="52"/>
                </a:cubicBezTo>
                <a:cubicBezTo>
                  <a:pt x="102" y="52"/>
                  <a:pt x="102" y="52"/>
                  <a:pt x="102" y="52"/>
                </a:cubicBezTo>
                <a:cubicBezTo>
                  <a:pt x="107" y="52"/>
                  <a:pt x="111" y="56"/>
                  <a:pt x="111" y="61"/>
                </a:cubicBezTo>
                <a:moveTo>
                  <a:pt x="84" y="78"/>
                </a:moveTo>
                <a:cubicBezTo>
                  <a:pt x="84" y="83"/>
                  <a:pt x="80" y="87"/>
                  <a:pt x="75" y="87"/>
                </a:cubicBezTo>
                <a:cubicBezTo>
                  <a:pt x="70" y="87"/>
                  <a:pt x="66" y="83"/>
                  <a:pt x="66" y="78"/>
                </a:cubicBezTo>
                <a:cubicBezTo>
                  <a:pt x="66" y="73"/>
                  <a:pt x="70" y="69"/>
                  <a:pt x="75" y="69"/>
                </a:cubicBezTo>
                <a:cubicBezTo>
                  <a:pt x="80" y="69"/>
                  <a:pt x="84" y="73"/>
                  <a:pt x="84" y="78"/>
                </a:cubicBezTo>
                <a:moveTo>
                  <a:pt x="75" y="10"/>
                </a:moveTo>
                <a:cubicBezTo>
                  <a:pt x="39" y="10"/>
                  <a:pt x="10" y="39"/>
                  <a:pt x="10" y="75"/>
                </a:cubicBezTo>
                <a:cubicBezTo>
                  <a:pt x="10" y="111"/>
                  <a:pt x="39" y="140"/>
                  <a:pt x="75" y="140"/>
                </a:cubicBezTo>
                <a:cubicBezTo>
                  <a:pt x="111" y="140"/>
                  <a:pt x="140" y="111"/>
                  <a:pt x="140" y="75"/>
                </a:cubicBezTo>
                <a:cubicBezTo>
                  <a:pt x="140" y="39"/>
                  <a:pt x="111" y="10"/>
                  <a:pt x="75" y="10"/>
                </a:cubicBezTo>
                <a:moveTo>
                  <a:pt x="75" y="0"/>
                </a:moveTo>
                <a:cubicBezTo>
                  <a:pt x="116" y="0"/>
                  <a:pt x="150" y="34"/>
                  <a:pt x="150" y="75"/>
                </a:cubicBezTo>
                <a:cubicBezTo>
                  <a:pt x="150" y="116"/>
                  <a:pt x="116" y="150"/>
                  <a:pt x="75" y="150"/>
                </a:cubicBezTo>
                <a:cubicBezTo>
                  <a:pt x="34" y="150"/>
                  <a:pt x="0" y="116"/>
                  <a:pt x="0" y="75"/>
                </a:cubicBezTo>
                <a:cubicBezTo>
                  <a:pt x="0" y="34"/>
                  <a:pt x="34" y="0"/>
                  <a:pt x="75"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25" name="Group 24"/>
          <p:cNvGrpSpPr/>
          <p:nvPr/>
        </p:nvGrpSpPr>
        <p:grpSpPr>
          <a:xfrm>
            <a:off x="9629007" y="1496900"/>
            <a:ext cx="889855" cy="931293"/>
            <a:chOff x="4604545" y="1640238"/>
            <a:chExt cx="392110" cy="392110"/>
          </a:xfrm>
          <a:solidFill>
            <a:srgbClr val="00B0F0"/>
          </a:solidFill>
        </p:grpSpPr>
        <p:grpSp>
          <p:nvGrpSpPr>
            <p:cNvPr id="129" name="Group 36"/>
            <p:cNvGrpSpPr/>
            <p:nvPr/>
          </p:nvGrpSpPr>
          <p:grpSpPr bwMode="black">
            <a:xfrm>
              <a:off x="4673640" y="1736214"/>
              <a:ext cx="253920" cy="200159"/>
              <a:chOff x="3358790" y="376388"/>
              <a:chExt cx="1516063" cy="1195388"/>
            </a:xfrm>
            <a:grpFill/>
          </p:grpSpPr>
          <p:sp>
            <p:nvSpPr>
              <p:cNvPr id="131"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32"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33"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34"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35" name="Oval 30"/>
              <p:cNvSpPr>
                <a:spLocks noChangeArrowheads="1"/>
              </p:cNvSpPr>
              <p:nvPr/>
            </p:nvSpPr>
            <p:spPr bwMode="black">
              <a:xfrm>
                <a:off x="3647715" y="930426"/>
                <a:ext cx="239713" cy="239713"/>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36" name="Oval 31"/>
              <p:cNvSpPr>
                <a:spLocks noChangeArrowheads="1"/>
              </p:cNvSpPr>
              <p:nvPr/>
            </p:nvSpPr>
            <p:spPr bwMode="black">
              <a:xfrm>
                <a:off x="3933465" y="1020913"/>
                <a:ext cx="182563" cy="179388"/>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grpSp>
        <p:sp>
          <p:nvSpPr>
            <p:cNvPr id="130" name="Donut 129"/>
            <p:cNvSpPr>
              <a:spLocks noChangeAspect="1"/>
            </p:cNvSpPr>
            <p:nvPr/>
          </p:nvSpPr>
          <p:spPr bwMode="auto">
            <a:xfrm>
              <a:off x="4604545" y="164023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26" name="Group 25"/>
          <p:cNvGrpSpPr/>
          <p:nvPr/>
        </p:nvGrpSpPr>
        <p:grpSpPr>
          <a:xfrm>
            <a:off x="10023653" y="228217"/>
            <a:ext cx="889855" cy="931293"/>
            <a:chOff x="4046256" y="2408118"/>
            <a:chExt cx="392110" cy="392110"/>
          </a:xfrm>
          <a:solidFill>
            <a:srgbClr val="00B0F0"/>
          </a:solidFill>
        </p:grpSpPr>
        <p:grpSp>
          <p:nvGrpSpPr>
            <p:cNvPr id="116" name="Group 142"/>
            <p:cNvGrpSpPr/>
            <p:nvPr/>
          </p:nvGrpSpPr>
          <p:grpSpPr bwMode="black">
            <a:xfrm>
              <a:off x="4134994" y="2521400"/>
              <a:ext cx="214635" cy="165546"/>
              <a:chOff x="6673850" y="4338638"/>
              <a:chExt cx="1403351" cy="1082675"/>
            </a:xfrm>
            <a:grpFill/>
          </p:grpSpPr>
          <p:sp>
            <p:nvSpPr>
              <p:cNvPr id="118"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19"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20"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21" name="Oval 250"/>
              <p:cNvSpPr>
                <a:spLocks noChangeArrowheads="1"/>
              </p:cNvSpPr>
              <p:nvPr/>
            </p:nvSpPr>
            <p:spPr bwMode="black">
              <a:xfrm>
                <a:off x="7351713" y="4338638"/>
                <a:ext cx="209550" cy="214313"/>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22"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23"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24"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25" name="Oval 254"/>
              <p:cNvSpPr>
                <a:spLocks noChangeArrowheads="1"/>
              </p:cNvSpPr>
              <p:nvPr/>
            </p:nvSpPr>
            <p:spPr bwMode="black">
              <a:xfrm>
                <a:off x="6888163" y="4386263"/>
                <a:ext cx="274638" cy="269875"/>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26"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27"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28"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grpSp>
        <p:sp>
          <p:nvSpPr>
            <p:cNvPr id="117" name="Donut 116"/>
            <p:cNvSpPr>
              <a:spLocks noChangeAspect="1"/>
            </p:cNvSpPr>
            <p:nvPr/>
          </p:nvSpPr>
          <p:spPr bwMode="auto">
            <a:xfrm>
              <a:off x="4046256" y="240811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27" name="Group 26"/>
          <p:cNvGrpSpPr/>
          <p:nvPr/>
        </p:nvGrpSpPr>
        <p:grpSpPr>
          <a:xfrm>
            <a:off x="6634739" y="1096912"/>
            <a:ext cx="889855" cy="931293"/>
            <a:chOff x="4046256" y="2408118"/>
            <a:chExt cx="392110" cy="392110"/>
          </a:xfrm>
          <a:solidFill>
            <a:srgbClr val="00B0F0"/>
          </a:solidFill>
        </p:grpSpPr>
        <p:grpSp>
          <p:nvGrpSpPr>
            <p:cNvPr id="103" name="Group 142"/>
            <p:cNvGrpSpPr/>
            <p:nvPr/>
          </p:nvGrpSpPr>
          <p:grpSpPr bwMode="black">
            <a:xfrm>
              <a:off x="4134994" y="2521400"/>
              <a:ext cx="214635" cy="165546"/>
              <a:chOff x="6673850" y="4338638"/>
              <a:chExt cx="1403351" cy="1082675"/>
            </a:xfrm>
            <a:grpFill/>
          </p:grpSpPr>
          <p:sp>
            <p:nvSpPr>
              <p:cNvPr id="105"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06"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07"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08" name="Oval 250"/>
              <p:cNvSpPr>
                <a:spLocks noChangeArrowheads="1"/>
              </p:cNvSpPr>
              <p:nvPr/>
            </p:nvSpPr>
            <p:spPr bwMode="black">
              <a:xfrm>
                <a:off x="7351713" y="4338638"/>
                <a:ext cx="209550" cy="214313"/>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09"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10"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11"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12" name="Oval 254"/>
              <p:cNvSpPr>
                <a:spLocks noChangeArrowheads="1"/>
              </p:cNvSpPr>
              <p:nvPr/>
            </p:nvSpPr>
            <p:spPr bwMode="black">
              <a:xfrm>
                <a:off x="6888163" y="4386263"/>
                <a:ext cx="274638" cy="269875"/>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13"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14"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15"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grpSp>
        <p:sp>
          <p:nvSpPr>
            <p:cNvPr id="104" name="Donut 103"/>
            <p:cNvSpPr>
              <a:spLocks noChangeAspect="1"/>
            </p:cNvSpPr>
            <p:nvPr/>
          </p:nvSpPr>
          <p:spPr bwMode="auto">
            <a:xfrm>
              <a:off x="4046256" y="240811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28" name="Group 27"/>
          <p:cNvGrpSpPr/>
          <p:nvPr/>
        </p:nvGrpSpPr>
        <p:grpSpPr>
          <a:xfrm>
            <a:off x="10125300" y="2833700"/>
            <a:ext cx="889855" cy="931293"/>
            <a:chOff x="3233165" y="1874357"/>
            <a:chExt cx="392110" cy="392110"/>
          </a:xfrm>
          <a:solidFill>
            <a:srgbClr val="00B0F0"/>
          </a:solidFill>
        </p:grpSpPr>
        <p:sp>
          <p:nvSpPr>
            <p:cNvPr id="101"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2295" tIns="41147" rIns="82295" bIns="41147"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02" name="Donut 101"/>
            <p:cNvSpPr>
              <a:spLocks noChangeAspect="1"/>
            </p:cNvSpPr>
            <p:nvPr/>
          </p:nvSpPr>
          <p:spPr bwMode="auto">
            <a:xfrm>
              <a:off x="3233165" y="1874357"/>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
        <p:nvSpPr>
          <p:cNvPr id="29" name="Freeform 10"/>
          <p:cNvSpPr>
            <a:spLocks noEditPoints="1"/>
          </p:cNvSpPr>
          <p:nvPr/>
        </p:nvSpPr>
        <p:spPr bwMode="black">
          <a:xfrm>
            <a:off x="8574573" y="351857"/>
            <a:ext cx="889863" cy="931301"/>
          </a:xfrm>
          <a:custGeom>
            <a:avLst/>
            <a:gdLst>
              <a:gd name="T0" fmla="*/ 81 w 149"/>
              <a:gd name="T1" fmla="*/ 87 h 149"/>
              <a:gd name="T2" fmla="*/ 62 w 149"/>
              <a:gd name="T3" fmla="*/ 81 h 149"/>
              <a:gd name="T4" fmla="*/ 68 w 149"/>
              <a:gd name="T5" fmla="*/ 62 h 149"/>
              <a:gd name="T6" fmla="*/ 87 w 149"/>
              <a:gd name="T7" fmla="*/ 68 h 149"/>
              <a:gd name="T8" fmla="*/ 81 w 149"/>
              <a:gd name="T9" fmla="*/ 87 h 149"/>
              <a:gd name="T10" fmla="*/ 105 w 149"/>
              <a:gd name="T11" fmla="*/ 72 h 149"/>
              <a:gd name="T12" fmla="*/ 102 w 149"/>
              <a:gd name="T13" fmla="*/ 62 h 149"/>
              <a:gd name="T14" fmla="*/ 94 w 149"/>
              <a:gd name="T15" fmla="*/ 63 h 149"/>
              <a:gd name="T16" fmla="*/ 91 w 149"/>
              <a:gd name="T17" fmla="*/ 59 h 149"/>
              <a:gd name="T18" fmla="*/ 94 w 149"/>
              <a:gd name="T19" fmla="*/ 51 h 149"/>
              <a:gd name="T20" fmla="*/ 85 w 149"/>
              <a:gd name="T21" fmla="*/ 46 h 149"/>
              <a:gd name="T22" fmla="*/ 80 w 149"/>
              <a:gd name="T23" fmla="*/ 53 h 149"/>
              <a:gd name="T24" fmla="*/ 74 w 149"/>
              <a:gd name="T25" fmla="*/ 52 h 149"/>
              <a:gd name="T26" fmla="*/ 71 w 149"/>
              <a:gd name="T27" fmla="*/ 44 h 149"/>
              <a:gd name="T28" fmla="*/ 61 w 149"/>
              <a:gd name="T29" fmla="*/ 47 h 149"/>
              <a:gd name="T30" fmla="*/ 62 w 149"/>
              <a:gd name="T31" fmla="*/ 55 h 149"/>
              <a:gd name="T32" fmla="*/ 59 w 149"/>
              <a:gd name="T33" fmla="*/ 58 h 149"/>
              <a:gd name="T34" fmla="*/ 51 w 149"/>
              <a:gd name="T35" fmla="*/ 55 h 149"/>
              <a:gd name="T36" fmla="*/ 46 w 149"/>
              <a:gd name="T37" fmla="*/ 64 h 149"/>
              <a:gd name="T38" fmla="*/ 52 w 149"/>
              <a:gd name="T39" fmla="*/ 69 h 149"/>
              <a:gd name="T40" fmla="*/ 51 w 149"/>
              <a:gd name="T41" fmla="*/ 74 h 149"/>
              <a:gd name="T42" fmla="*/ 44 w 149"/>
              <a:gd name="T43" fmla="*/ 77 h 149"/>
              <a:gd name="T44" fmla="*/ 47 w 149"/>
              <a:gd name="T45" fmla="*/ 87 h 149"/>
              <a:gd name="T46" fmla="*/ 55 w 149"/>
              <a:gd name="T47" fmla="*/ 86 h 149"/>
              <a:gd name="T48" fmla="*/ 58 w 149"/>
              <a:gd name="T49" fmla="*/ 91 h 149"/>
              <a:gd name="T50" fmla="*/ 55 w 149"/>
              <a:gd name="T51" fmla="*/ 98 h 149"/>
              <a:gd name="T52" fmla="*/ 64 w 149"/>
              <a:gd name="T53" fmla="*/ 103 h 149"/>
              <a:gd name="T54" fmla="*/ 69 w 149"/>
              <a:gd name="T55" fmla="*/ 97 h 149"/>
              <a:gd name="T56" fmla="*/ 74 w 149"/>
              <a:gd name="T57" fmla="*/ 97 h 149"/>
              <a:gd name="T58" fmla="*/ 77 w 149"/>
              <a:gd name="T59" fmla="*/ 105 h 149"/>
              <a:gd name="T60" fmla="*/ 87 w 149"/>
              <a:gd name="T61" fmla="*/ 102 h 149"/>
              <a:gd name="T62" fmla="*/ 86 w 149"/>
              <a:gd name="T63" fmla="*/ 94 h 149"/>
              <a:gd name="T64" fmla="*/ 90 w 149"/>
              <a:gd name="T65" fmla="*/ 91 h 149"/>
              <a:gd name="T66" fmla="*/ 98 w 149"/>
              <a:gd name="T67" fmla="*/ 94 h 149"/>
              <a:gd name="T68" fmla="*/ 103 w 149"/>
              <a:gd name="T69" fmla="*/ 85 h 149"/>
              <a:gd name="T70" fmla="*/ 96 w 149"/>
              <a:gd name="T71" fmla="*/ 80 h 149"/>
              <a:gd name="T72" fmla="*/ 97 w 149"/>
              <a:gd name="T73" fmla="*/ 75 h 149"/>
              <a:gd name="T74" fmla="*/ 105 w 149"/>
              <a:gd name="T75" fmla="*/ 72 h 149"/>
              <a:gd name="T76" fmla="*/ 79 w 149"/>
              <a:gd name="T77" fmla="*/ 72 h 149"/>
              <a:gd name="T78" fmla="*/ 72 w 149"/>
              <a:gd name="T79" fmla="*/ 70 h 149"/>
              <a:gd name="T80" fmla="*/ 70 w 149"/>
              <a:gd name="T81" fmla="*/ 77 h 149"/>
              <a:gd name="T82" fmla="*/ 77 w 149"/>
              <a:gd name="T83" fmla="*/ 79 h 149"/>
              <a:gd name="T84" fmla="*/ 79 w 149"/>
              <a:gd name="T85" fmla="*/ 72 h 149"/>
              <a:gd name="T86" fmla="*/ 74 w 149"/>
              <a:gd name="T87" fmla="*/ 9 h 149"/>
              <a:gd name="T88" fmla="*/ 9 w 149"/>
              <a:gd name="T89" fmla="*/ 75 h 149"/>
              <a:gd name="T90" fmla="*/ 74 w 149"/>
              <a:gd name="T91" fmla="*/ 140 h 149"/>
              <a:gd name="T92" fmla="*/ 140 w 149"/>
              <a:gd name="T93" fmla="*/ 75 h 149"/>
              <a:gd name="T94" fmla="*/ 74 w 149"/>
              <a:gd name="T95" fmla="*/ 9 h 149"/>
              <a:gd name="T96" fmla="*/ 74 w 149"/>
              <a:gd name="T97" fmla="*/ 0 h 149"/>
              <a:gd name="T98" fmla="*/ 149 w 149"/>
              <a:gd name="T99" fmla="*/ 75 h 149"/>
              <a:gd name="T100" fmla="*/ 74 w 149"/>
              <a:gd name="T101" fmla="*/ 149 h 149"/>
              <a:gd name="T102" fmla="*/ 0 w 149"/>
              <a:gd name="T103" fmla="*/ 75 h 149"/>
              <a:gd name="T104" fmla="*/ 74 w 149"/>
              <a:gd name="T10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149">
                <a:moveTo>
                  <a:pt x="81" y="87"/>
                </a:moveTo>
                <a:cubicBezTo>
                  <a:pt x="74" y="91"/>
                  <a:pt x="65" y="88"/>
                  <a:pt x="62" y="81"/>
                </a:cubicBezTo>
                <a:cubicBezTo>
                  <a:pt x="58" y="74"/>
                  <a:pt x="61" y="66"/>
                  <a:pt x="68" y="62"/>
                </a:cubicBezTo>
                <a:cubicBezTo>
                  <a:pt x="75" y="58"/>
                  <a:pt x="83" y="61"/>
                  <a:pt x="87" y="68"/>
                </a:cubicBezTo>
                <a:cubicBezTo>
                  <a:pt x="91" y="75"/>
                  <a:pt x="88" y="84"/>
                  <a:pt x="81" y="87"/>
                </a:cubicBezTo>
                <a:moveTo>
                  <a:pt x="105" y="72"/>
                </a:moveTo>
                <a:cubicBezTo>
                  <a:pt x="102" y="62"/>
                  <a:pt x="102" y="62"/>
                  <a:pt x="102" y="62"/>
                </a:cubicBezTo>
                <a:cubicBezTo>
                  <a:pt x="94" y="63"/>
                  <a:pt x="94" y="63"/>
                  <a:pt x="94" y="63"/>
                </a:cubicBezTo>
                <a:cubicBezTo>
                  <a:pt x="93" y="62"/>
                  <a:pt x="92" y="60"/>
                  <a:pt x="91" y="59"/>
                </a:cubicBezTo>
                <a:cubicBezTo>
                  <a:pt x="94" y="51"/>
                  <a:pt x="94" y="51"/>
                  <a:pt x="94" y="51"/>
                </a:cubicBezTo>
                <a:cubicBezTo>
                  <a:pt x="85" y="46"/>
                  <a:pt x="85" y="46"/>
                  <a:pt x="85" y="46"/>
                </a:cubicBezTo>
                <a:cubicBezTo>
                  <a:pt x="80" y="53"/>
                  <a:pt x="80" y="53"/>
                  <a:pt x="80" y="53"/>
                </a:cubicBezTo>
                <a:cubicBezTo>
                  <a:pt x="78" y="52"/>
                  <a:pt x="76" y="52"/>
                  <a:pt x="74" y="52"/>
                </a:cubicBezTo>
                <a:cubicBezTo>
                  <a:pt x="71" y="44"/>
                  <a:pt x="71" y="44"/>
                  <a:pt x="71" y="44"/>
                </a:cubicBezTo>
                <a:cubicBezTo>
                  <a:pt x="61" y="47"/>
                  <a:pt x="61" y="47"/>
                  <a:pt x="61" y="47"/>
                </a:cubicBezTo>
                <a:cubicBezTo>
                  <a:pt x="62" y="55"/>
                  <a:pt x="62" y="55"/>
                  <a:pt x="62" y="55"/>
                </a:cubicBezTo>
                <a:cubicBezTo>
                  <a:pt x="61" y="56"/>
                  <a:pt x="60" y="57"/>
                  <a:pt x="59" y="58"/>
                </a:cubicBezTo>
                <a:cubicBezTo>
                  <a:pt x="51" y="55"/>
                  <a:pt x="51" y="55"/>
                  <a:pt x="51" y="55"/>
                </a:cubicBezTo>
                <a:cubicBezTo>
                  <a:pt x="46" y="64"/>
                  <a:pt x="46" y="64"/>
                  <a:pt x="46" y="64"/>
                </a:cubicBezTo>
                <a:cubicBezTo>
                  <a:pt x="52" y="69"/>
                  <a:pt x="52" y="69"/>
                  <a:pt x="52" y="69"/>
                </a:cubicBezTo>
                <a:cubicBezTo>
                  <a:pt x="52" y="71"/>
                  <a:pt x="51" y="72"/>
                  <a:pt x="51" y="74"/>
                </a:cubicBezTo>
                <a:cubicBezTo>
                  <a:pt x="44" y="77"/>
                  <a:pt x="44" y="77"/>
                  <a:pt x="44" y="77"/>
                </a:cubicBezTo>
                <a:cubicBezTo>
                  <a:pt x="47" y="87"/>
                  <a:pt x="47" y="87"/>
                  <a:pt x="47" y="87"/>
                </a:cubicBezTo>
                <a:cubicBezTo>
                  <a:pt x="55" y="86"/>
                  <a:pt x="55" y="86"/>
                  <a:pt x="55" y="86"/>
                </a:cubicBezTo>
                <a:cubicBezTo>
                  <a:pt x="56" y="88"/>
                  <a:pt x="57" y="89"/>
                  <a:pt x="58" y="91"/>
                </a:cubicBezTo>
                <a:cubicBezTo>
                  <a:pt x="55" y="98"/>
                  <a:pt x="55" y="98"/>
                  <a:pt x="55" y="98"/>
                </a:cubicBezTo>
                <a:cubicBezTo>
                  <a:pt x="64" y="103"/>
                  <a:pt x="64" y="103"/>
                  <a:pt x="64" y="103"/>
                </a:cubicBezTo>
                <a:cubicBezTo>
                  <a:pt x="69" y="97"/>
                  <a:pt x="69" y="97"/>
                  <a:pt x="69" y="97"/>
                </a:cubicBezTo>
                <a:cubicBezTo>
                  <a:pt x="70" y="97"/>
                  <a:pt x="72" y="97"/>
                  <a:pt x="74" y="97"/>
                </a:cubicBezTo>
                <a:cubicBezTo>
                  <a:pt x="77" y="105"/>
                  <a:pt x="77" y="105"/>
                  <a:pt x="77" y="105"/>
                </a:cubicBezTo>
                <a:cubicBezTo>
                  <a:pt x="87" y="102"/>
                  <a:pt x="87" y="102"/>
                  <a:pt x="87" y="102"/>
                </a:cubicBezTo>
                <a:cubicBezTo>
                  <a:pt x="86" y="94"/>
                  <a:pt x="86" y="94"/>
                  <a:pt x="86" y="94"/>
                </a:cubicBezTo>
                <a:cubicBezTo>
                  <a:pt x="88" y="93"/>
                  <a:pt x="89" y="92"/>
                  <a:pt x="90" y="91"/>
                </a:cubicBezTo>
                <a:cubicBezTo>
                  <a:pt x="98" y="94"/>
                  <a:pt x="98" y="94"/>
                  <a:pt x="98" y="94"/>
                </a:cubicBezTo>
                <a:cubicBezTo>
                  <a:pt x="103" y="85"/>
                  <a:pt x="103" y="85"/>
                  <a:pt x="103" y="85"/>
                </a:cubicBezTo>
                <a:cubicBezTo>
                  <a:pt x="96" y="80"/>
                  <a:pt x="96" y="80"/>
                  <a:pt x="96" y="80"/>
                </a:cubicBezTo>
                <a:cubicBezTo>
                  <a:pt x="97" y="78"/>
                  <a:pt x="97" y="77"/>
                  <a:pt x="97" y="75"/>
                </a:cubicBezTo>
                <a:lnTo>
                  <a:pt x="105" y="72"/>
                </a:lnTo>
                <a:close/>
                <a:moveTo>
                  <a:pt x="79" y="72"/>
                </a:moveTo>
                <a:cubicBezTo>
                  <a:pt x="78" y="70"/>
                  <a:pt x="75" y="69"/>
                  <a:pt x="72" y="70"/>
                </a:cubicBezTo>
                <a:cubicBezTo>
                  <a:pt x="70" y="71"/>
                  <a:pt x="69" y="74"/>
                  <a:pt x="70" y="77"/>
                </a:cubicBezTo>
                <a:cubicBezTo>
                  <a:pt x="71" y="80"/>
                  <a:pt x="74" y="81"/>
                  <a:pt x="77" y="79"/>
                </a:cubicBezTo>
                <a:cubicBezTo>
                  <a:pt x="79" y="78"/>
                  <a:pt x="80" y="75"/>
                  <a:pt x="79" y="72"/>
                </a:cubicBezTo>
                <a:moveTo>
                  <a:pt x="74" y="9"/>
                </a:moveTo>
                <a:cubicBezTo>
                  <a:pt x="38" y="9"/>
                  <a:pt x="9" y="39"/>
                  <a:pt x="9" y="75"/>
                </a:cubicBezTo>
                <a:cubicBezTo>
                  <a:pt x="9" y="111"/>
                  <a:pt x="38" y="140"/>
                  <a:pt x="74" y="140"/>
                </a:cubicBezTo>
                <a:cubicBezTo>
                  <a:pt x="110" y="140"/>
                  <a:pt x="140" y="111"/>
                  <a:pt x="140" y="75"/>
                </a:cubicBezTo>
                <a:cubicBezTo>
                  <a:pt x="140" y="39"/>
                  <a:pt x="110" y="9"/>
                  <a:pt x="74" y="9"/>
                </a:cubicBezTo>
                <a:moveTo>
                  <a:pt x="74" y="0"/>
                </a:moveTo>
                <a:cubicBezTo>
                  <a:pt x="116" y="0"/>
                  <a:pt x="149" y="33"/>
                  <a:pt x="149" y="75"/>
                </a:cubicBezTo>
                <a:cubicBezTo>
                  <a:pt x="149" y="116"/>
                  <a:pt x="116" y="149"/>
                  <a:pt x="74" y="149"/>
                </a:cubicBezTo>
                <a:cubicBezTo>
                  <a:pt x="33" y="149"/>
                  <a:pt x="0" y="116"/>
                  <a:pt x="0" y="75"/>
                </a:cubicBezTo>
                <a:cubicBezTo>
                  <a:pt x="0" y="33"/>
                  <a:pt x="33" y="0"/>
                  <a:pt x="74"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sp>
        <p:nvSpPr>
          <p:cNvPr id="30" name="Freeform 14"/>
          <p:cNvSpPr>
            <a:spLocks noEditPoints="1"/>
          </p:cNvSpPr>
          <p:nvPr/>
        </p:nvSpPr>
        <p:spPr bwMode="black">
          <a:xfrm>
            <a:off x="7239134" y="3338781"/>
            <a:ext cx="893463" cy="931296"/>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31" name="Group 30"/>
          <p:cNvGrpSpPr/>
          <p:nvPr/>
        </p:nvGrpSpPr>
        <p:grpSpPr>
          <a:xfrm>
            <a:off x="8157633" y="1322362"/>
            <a:ext cx="889855" cy="931293"/>
            <a:chOff x="4179295" y="3183652"/>
            <a:chExt cx="392110" cy="392110"/>
          </a:xfrm>
          <a:solidFill>
            <a:srgbClr val="00B0F0"/>
          </a:solidFill>
        </p:grpSpPr>
        <p:sp>
          <p:nvSpPr>
            <p:cNvPr id="99" name="Freeform 15"/>
            <p:cNvSpPr>
              <a:spLocks noEditPoints="1"/>
            </p:cNvSpPr>
            <p:nvPr/>
          </p:nvSpPr>
          <p:spPr bwMode="black">
            <a:xfrm>
              <a:off x="4254000" y="3269045"/>
              <a:ext cx="242700" cy="221324"/>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grpFill/>
            <a:ln/>
          </p:spPr>
          <p:style>
            <a:lnRef idx="2">
              <a:schemeClr val="dk1"/>
            </a:lnRef>
            <a:fillRef idx="1">
              <a:schemeClr val="lt1"/>
            </a:fillRef>
            <a:effectRef idx="0">
              <a:schemeClr val="dk1"/>
            </a:effectRef>
            <a:fontRef idx="minor">
              <a:schemeClr val="dk1"/>
            </a:fontRef>
          </p:style>
          <p:txBody>
            <a:bodyPr vert="horz" wrap="square" lIns="82298" tIns="41150" rIns="82298" bIns="41150"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00" name="Donut 99"/>
            <p:cNvSpPr>
              <a:spLocks noChangeAspect="1"/>
            </p:cNvSpPr>
            <p:nvPr/>
          </p:nvSpPr>
          <p:spPr bwMode="auto">
            <a:xfrm>
              <a:off x="4179295" y="3183652"/>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
        <p:nvSpPr>
          <p:cNvPr id="32" name="Freeform 46"/>
          <p:cNvSpPr>
            <a:spLocks noEditPoints="1"/>
          </p:cNvSpPr>
          <p:nvPr/>
        </p:nvSpPr>
        <p:spPr bwMode="black">
          <a:xfrm>
            <a:off x="6003560" y="5260554"/>
            <a:ext cx="911481" cy="901140"/>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sp>
        <p:nvSpPr>
          <p:cNvPr id="33" name="Freeform 22"/>
          <p:cNvSpPr>
            <a:spLocks noEditPoints="1"/>
          </p:cNvSpPr>
          <p:nvPr/>
        </p:nvSpPr>
        <p:spPr bwMode="black">
          <a:xfrm>
            <a:off x="8351258" y="5235070"/>
            <a:ext cx="893463" cy="938835"/>
          </a:xfrm>
          <a:custGeom>
            <a:avLst/>
            <a:gdLst>
              <a:gd name="T0" fmla="*/ 89 w 150"/>
              <a:gd name="T1" fmla="*/ 78 h 150"/>
              <a:gd name="T2" fmla="*/ 75 w 150"/>
              <a:gd name="T3" fmla="*/ 64 h 150"/>
              <a:gd name="T4" fmla="*/ 61 w 150"/>
              <a:gd name="T5" fmla="*/ 78 h 150"/>
              <a:gd name="T6" fmla="*/ 75 w 150"/>
              <a:gd name="T7" fmla="*/ 92 h 150"/>
              <a:gd name="T8" fmla="*/ 89 w 150"/>
              <a:gd name="T9" fmla="*/ 78 h 150"/>
              <a:gd name="T10" fmla="*/ 54 w 150"/>
              <a:gd name="T11" fmla="*/ 63 h 150"/>
              <a:gd name="T12" fmla="*/ 51 w 150"/>
              <a:gd name="T13" fmla="*/ 60 h 150"/>
              <a:gd name="T14" fmla="*/ 48 w 150"/>
              <a:gd name="T15" fmla="*/ 63 h 150"/>
              <a:gd name="T16" fmla="*/ 51 w 150"/>
              <a:gd name="T17" fmla="*/ 66 h 150"/>
              <a:gd name="T18" fmla="*/ 54 w 150"/>
              <a:gd name="T19" fmla="*/ 63 h 150"/>
              <a:gd name="T20" fmla="*/ 111 w 150"/>
              <a:gd name="T21" fmla="*/ 61 h 150"/>
              <a:gd name="T22" fmla="*/ 111 w 150"/>
              <a:gd name="T23" fmla="*/ 92 h 150"/>
              <a:gd name="T24" fmla="*/ 102 w 150"/>
              <a:gd name="T25" fmla="*/ 100 h 150"/>
              <a:gd name="T26" fmla="*/ 48 w 150"/>
              <a:gd name="T27" fmla="*/ 100 h 150"/>
              <a:gd name="T28" fmla="*/ 39 w 150"/>
              <a:gd name="T29" fmla="*/ 92 h 150"/>
              <a:gd name="T30" fmla="*/ 39 w 150"/>
              <a:gd name="T31" fmla="*/ 61 h 150"/>
              <a:gd name="T32" fmla="*/ 48 w 150"/>
              <a:gd name="T33" fmla="*/ 52 h 150"/>
              <a:gd name="T34" fmla="*/ 60 w 150"/>
              <a:gd name="T35" fmla="*/ 52 h 150"/>
              <a:gd name="T36" fmla="*/ 62 w 150"/>
              <a:gd name="T37" fmla="*/ 48 h 150"/>
              <a:gd name="T38" fmla="*/ 69 w 150"/>
              <a:gd name="T39" fmla="*/ 43 h 150"/>
              <a:gd name="T40" fmla="*/ 81 w 150"/>
              <a:gd name="T41" fmla="*/ 43 h 150"/>
              <a:gd name="T42" fmla="*/ 88 w 150"/>
              <a:gd name="T43" fmla="*/ 48 h 150"/>
              <a:gd name="T44" fmla="*/ 90 w 150"/>
              <a:gd name="T45" fmla="*/ 52 h 150"/>
              <a:gd name="T46" fmla="*/ 102 w 150"/>
              <a:gd name="T47" fmla="*/ 52 h 150"/>
              <a:gd name="T48" fmla="*/ 111 w 150"/>
              <a:gd name="T49" fmla="*/ 61 h 150"/>
              <a:gd name="T50" fmla="*/ 84 w 150"/>
              <a:gd name="T51" fmla="*/ 78 h 150"/>
              <a:gd name="T52" fmla="*/ 75 w 150"/>
              <a:gd name="T53" fmla="*/ 87 h 150"/>
              <a:gd name="T54" fmla="*/ 66 w 150"/>
              <a:gd name="T55" fmla="*/ 78 h 150"/>
              <a:gd name="T56" fmla="*/ 75 w 150"/>
              <a:gd name="T57" fmla="*/ 69 h 150"/>
              <a:gd name="T58" fmla="*/ 84 w 150"/>
              <a:gd name="T59" fmla="*/ 78 h 150"/>
              <a:gd name="T60" fmla="*/ 75 w 150"/>
              <a:gd name="T61" fmla="*/ 10 h 150"/>
              <a:gd name="T62" fmla="*/ 10 w 150"/>
              <a:gd name="T63" fmla="*/ 75 h 150"/>
              <a:gd name="T64" fmla="*/ 75 w 150"/>
              <a:gd name="T65" fmla="*/ 140 h 150"/>
              <a:gd name="T66" fmla="*/ 140 w 150"/>
              <a:gd name="T67" fmla="*/ 75 h 150"/>
              <a:gd name="T68" fmla="*/ 75 w 150"/>
              <a:gd name="T69" fmla="*/ 10 h 150"/>
              <a:gd name="T70" fmla="*/ 75 w 150"/>
              <a:gd name="T71" fmla="*/ 0 h 150"/>
              <a:gd name="T72" fmla="*/ 150 w 150"/>
              <a:gd name="T73" fmla="*/ 75 h 150"/>
              <a:gd name="T74" fmla="*/ 75 w 150"/>
              <a:gd name="T75" fmla="*/ 150 h 150"/>
              <a:gd name="T76" fmla="*/ 0 w 150"/>
              <a:gd name="T77" fmla="*/ 75 h 150"/>
              <a:gd name="T78" fmla="*/ 75 w 150"/>
              <a:gd name="T7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150">
                <a:moveTo>
                  <a:pt x="89" y="78"/>
                </a:moveTo>
                <a:cubicBezTo>
                  <a:pt x="89" y="71"/>
                  <a:pt x="83" y="64"/>
                  <a:pt x="75" y="64"/>
                </a:cubicBezTo>
                <a:cubicBezTo>
                  <a:pt x="67" y="64"/>
                  <a:pt x="61" y="71"/>
                  <a:pt x="61" y="78"/>
                </a:cubicBezTo>
                <a:cubicBezTo>
                  <a:pt x="61" y="86"/>
                  <a:pt x="67" y="92"/>
                  <a:pt x="75" y="92"/>
                </a:cubicBezTo>
                <a:cubicBezTo>
                  <a:pt x="83" y="92"/>
                  <a:pt x="89" y="86"/>
                  <a:pt x="89" y="78"/>
                </a:cubicBezTo>
                <a:moveTo>
                  <a:pt x="54" y="63"/>
                </a:moveTo>
                <a:cubicBezTo>
                  <a:pt x="54" y="61"/>
                  <a:pt x="52" y="60"/>
                  <a:pt x="51" y="60"/>
                </a:cubicBezTo>
                <a:cubicBezTo>
                  <a:pt x="49" y="60"/>
                  <a:pt x="48" y="61"/>
                  <a:pt x="48" y="63"/>
                </a:cubicBezTo>
                <a:cubicBezTo>
                  <a:pt x="48" y="65"/>
                  <a:pt x="49" y="66"/>
                  <a:pt x="51" y="66"/>
                </a:cubicBezTo>
                <a:cubicBezTo>
                  <a:pt x="52" y="66"/>
                  <a:pt x="54" y="65"/>
                  <a:pt x="54" y="63"/>
                </a:cubicBezTo>
                <a:moveTo>
                  <a:pt x="111" y="61"/>
                </a:moveTo>
                <a:cubicBezTo>
                  <a:pt x="111" y="92"/>
                  <a:pt x="111" y="92"/>
                  <a:pt x="111" y="92"/>
                </a:cubicBezTo>
                <a:cubicBezTo>
                  <a:pt x="111" y="96"/>
                  <a:pt x="107" y="100"/>
                  <a:pt x="102" y="100"/>
                </a:cubicBezTo>
                <a:cubicBezTo>
                  <a:pt x="48" y="100"/>
                  <a:pt x="48" y="100"/>
                  <a:pt x="48" y="100"/>
                </a:cubicBezTo>
                <a:cubicBezTo>
                  <a:pt x="43" y="100"/>
                  <a:pt x="39" y="96"/>
                  <a:pt x="39" y="92"/>
                </a:cubicBezTo>
                <a:cubicBezTo>
                  <a:pt x="39" y="61"/>
                  <a:pt x="39" y="61"/>
                  <a:pt x="39" y="61"/>
                </a:cubicBezTo>
                <a:cubicBezTo>
                  <a:pt x="39" y="56"/>
                  <a:pt x="43" y="52"/>
                  <a:pt x="48" y="52"/>
                </a:cubicBezTo>
                <a:cubicBezTo>
                  <a:pt x="60" y="52"/>
                  <a:pt x="60" y="52"/>
                  <a:pt x="60" y="52"/>
                </a:cubicBezTo>
                <a:cubicBezTo>
                  <a:pt x="62" y="48"/>
                  <a:pt x="62" y="48"/>
                  <a:pt x="62" y="48"/>
                </a:cubicBezTo>
                <a:cubicBezTo>
                  <a:pt x="63" y="45"/>
                  <a:pt x="66" y="43"/>
                  <a:pt x="69" y="43"/>
                </a:cubicBezTo>
                <a:cubicBezTo>
                  <a:pt x="81" y="43"/>
                  <a:pt x="81" y="43"/>
                  <a:pt x="81" y="43"/>
                </a:cubicBezTo>
                <a:cubicBezTo>
                  <a:pt x="84" y="43"/>
                  <a:pt x="87" y="45"/>
                  <a:pt x="88" y="48"/>
                </a:cubicBezTo>
                <a:cubicBezTo>
                  <a:pt x="90" y="52"/>
                  <a:pt x="90" y="52"/>
                  <a:pt x="90" y="52"/>
                </a:cubicBezTo>
                <a:cubicBezTo>
                  <a:pt x="102" y="52"/>
                  <a:pt x="102" y="52"/>
                  <a:pt x="102" y="52"/>
                </a:cubicBezTo>
                <a:cubicBezTo>
                  <a:pt x="107" y="52"/>
                  <a:pt x="111" y="56"/>
                  <a:pt x="111" y="61"/>
                </a:cubicBezTo>
                <a:moveTo>
                  <a:pt x="84" y="78"/>
                </a:moveTo>
                <a:cubicBezTo>
                  <a:pt x="84" y="83"/>
                  <a:pt x="80" y="87"/>
                  <a:pt x="75" y="87"/>
                </a:cubicBezTo>
                <a:cubicBezTo>
                  <a:pt x="70" y="87"/>
                  <a:pt x="66" y="83"/>
                  <a:pt x="66" y="78"/>
                </a:cubicBezTo>
                <a:cubicBezTo>
                  <a:pt x="66" y="73"/>
                  <a:pt x="70" y="69"/>
                  <a:pt x="75" y="69"/>
                </a:cubicBezTo>
                <a:cubicBezTo>
                  <a:pt x="80" y="69"/>
                  <a:pt x="84" y="73"/>
                  <a:pt x="84" y="78"/>
                </a:cubicBezTo>
                <a:moveTo>
                  <a:pt x="75" y="10"/>
                </a:moveTo>
                <a:cubicBezTo>
                  <a:pt x="39" y="10"/>
                  <a:pt x="10" y="39"/>
                  <a:pt x="10" y="75"/>
                </a:cubicBezTo>
                <a:cubicBezTo>
                  <a:pt x="10" y="111"/>
                  <a:pt x="39" y="140"/>
                  <a:pt x="75" y="140"/>
                </a:cubicBezTo>
                <a:cubicBezTo>
                  <a:pt x="111" y="140"/>
                  <a:pt x="140" y="111"/>
                  <a:pt x="140" y="75"/>
                </a:cubicBezTo>
                <a:cubicBezTo>
                  <a:pt x="140" y="39"/>
                  <a:pt x="111" y="10"/>
                  <a:pt x="75" y="10"/>
                </a:cubicBezTo>
                <a:moveTo>
                  <a:pt x="75" y="0"/>
                </a:moveTo>
                <a:cubicBezTo>
                  <a:pt x="116" y="0"/>
                  <a:pt x="150" y="34"/>
                  <a:pt x="150" y="75"/>
                </a:cubicBezTo>
                <a:cubicBezTo>
                  <a:pt x="150" y="116"/>
                  <a:pt x="116" y="150"/>
                  <a:pt x="75" y="150"/>
                </a:cubicBezTo>
                <a:cubicBezTo>
                  <a:pt x="34" y="150"/>
                  <a:pt x="0" y="116"/>
                  <a:pt x="0" y="75"/>
                </a:cubicBezTo>
                <a:cubicBezTo>
                  <a:pt x="0" y="34"/>
                  <a:pt x="34" y="0"/>
                  <a:pt x="75"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34" name="Group 33"/>
          <p:cNvGrpSpPr/>
          <p:nvPr/>
        </p:nvGrpSpPr>
        <p:grpSpPr>
          <a:xfrm>
            <a:off x="7141066" y="4469971"/>
            <a:ext cx="889855" cy="931293"/>
            <a:chOff x="4604545" y="1640238"/>
            <a:chExt cx="392110" cy="392110"/>
          </a:xfrm>
          <a:solidFill>
            <a:srgbClr val="00B0F0"/>
          </a:solidFill>
        </p:grpSpPr>
        <p:grpSp>
          <p:nvGrpSpPr>
            <p:cNvPr id="91" name="Group 36"/>
            <p:cNvGrpSpPr/>
            <p:nvPr/>
          </p:nvGrpSpPr>
          <p:grpSpPr bwMode="black">
            <a:xfrm>
              <a:off x="4673640" y="1736214"/>
              <a:ext cx="253920" cy="200159"/>
              <a:chOff x="3358790" y="376388"/>
              <a:chExt cx="1516063" cy="1195388"/>
            </a:xfrm>
            <a:grpFill/>
          </p:grpSpPr>
          <p:sp>
            <p:nvSpPr>
              <p:cNvPr id="93"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94"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95"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96"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97" name="Oval 30"/>
              <p:cNvSpPr>
                <a:spLocks noChangeArrowheads="1"/>
              </p:cNvSpPr>
              <p:nvPr/>
            </p:nvSpPr>
            <p:spPr bwMode="black">
              <a:xfrm>
                <a:off x="3647715" y="930426"/>
                <a:ext cx="239713" cy="239713"/>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98" name="Oval 31"/>
              <p:cNvSpPr>
                <a:spLocks noChangeArrowheads="1"/>
              </p:cNvSpPr>
              <p:nvPr/>
            </p:nvSpPr>
            <p:spPr bwMode="black">
              <a:xfrm>
                <a:off x="3933465" y="1020913"/>
                <a:ext cx="182563" cy="179388"/>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grpSp>
        <p:sp>
          <p:nvSpPr>
            <p:cNvPr id="92" name="Donut 91"/>
            <p:cNvSpPr>
              <a:spLocks noChangeAspect="1"/>
            </p:cNvSpPr>
            <p:nvPr/>
          </p:nvSpPr>
          <p:spPr bwMode="auto">
            <a:xfrm>
              <a:off x="4604545" y="164023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35" name="Group 34"/>
          <p:cNvGrpSpPr/>
          <p:nvPr/>
        </p:nvGrpSpPr>
        <p:grpSpPr>
          <a:xfrm>
            <a:off x="11167653" y="5262883"/>
            <a:ext cx="889855" cy="931293"/>
            <a:chOff x="4046256" y="2408118"/>
            <a:chExt cx="392110" cy="392110"/>
          </a:xfrm>
          <a:solidFill>
            <a:srgbClr val="00B0F0"/>
          </a:solidFill>
        </p:grpSpPr>
        <p:grpSp>
          <p:nvGrpSpPr>
            <p:cNvPr id="78" name="Group 142"/>
            <p:cNvGrpSpPr/>
            <p:nvPr/>
          </p:nvGrpSpPr>
          <p:grpSpPr bwMode="black">
            <a:xfrm>
              <a:off x="4134994" y="2521400"/>
              <a:ext cx="214635" cy="165546"/>
              <a:chOff x="6673850" y="4338638"/>
              <a:chExt cx="1403351" cy="1082675"/>
            </a:xfrm>
            <a:grpFill/>
          </p:grpSpPr>
          <p:sp>
            <p:nvSpPr>
              <p:cNvPr id="80"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81"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82"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83" name="Oval 250"/>
              <p:cNvSpPr>
                <a:spLocks noChangeArrowheads="1"/>
              </p:cNvSpPr>
              <p:nvPr/>
            </p:nvSpPr>
            <p:spPr bwMode="black">
              <a:xfrm>
                <a:off x="7351713" y="4338638"/>
                <a:ext cx="209550" cy="214313"/>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84"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85"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86"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87" name="Oval 254"/>
              <p:cNvSpPr>
                <a:spLocks noChangeArrowheads="1"/>
              </p:cNvSpPr>
              <p:nvPr/>
            </p:nvSpPr>
            <p:spPr bwMode="black">
              <a:xfrm>
                <a:off x="6888163" y="4386263"/>
                <a:ext cx="274638" cy="269875"/>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88"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89"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90"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grpSp>
        <p:sp>
          <p:nvSpPr>
            <p:cNvPr id="79" name="Donut 78"/>
            <p:cNvSpPr>
              <a:spLocks noChangeAspect="1"/>
            </p:cNvSpPr>
            <p:nvPr/>
          </p:nvSpPr>
          <p:spPr bwMode="auto">
            <a:xfrm>
              <a:off x="4046256" y="240811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36" name="Group 35"/>
          <p:cNvGrpSpPr/>
          <p:nvPr/>
        </p:nvGrpSpPr>
        <p:grpSpPr>
          <a:xfrm>
            <a:off x="8574581" y="3979306"/>
            <a:ext cx="889855" cy="931293"/>
            <a:chOff x="4046256" y="2408118"/>
            <a:chExt cx="392110" cy="392110"/>
          </a:xfrm>
          <a:solidFill>
            <a:srgbClr val="00B0F0"/>
          </a:solidFill>
        </p:grpSpPr>
        <p:grpSp>
          <p:nvGrpSpPr>
            <p:cNvPr id="65" name="Group 142"/>
            <p:cNvGrpSpPr/>
            <p:nvPr/>
          </p:nvGrpSpPr>
          <p:grpSpPr bwMode="black">
            <a:xfrm>
              <a:off x="4134994" y="2521400"/>
              <a:ext cx="214635" cy="165546"/>
              <a:chOff x="6673850" y="4338638"/>
              <a:chExt cx="1403351" cy="1082675"/>
            </a:xfrm>
            <a:grpFill/>
          </p:grpSpPr>
          <p:sp>
            <p:nvSpPr>
              <p:cNvPr id="67"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68"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69"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70" name="Oval 250"/>
              <p:cNvSpPr>
                <a:spLocks noChangeArrowheads="1"/>
              </p:cNvSpPr>
              <p:nvPr/>
            </p:nvSpPr>
            <p:spPr bwMode="black">
              <a:xfrm>
                <a:off x="7351713" y="4338638"/>
                <a:ext cx="209550" cy="214313"/>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71"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72"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73"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74" name="Oval 254"/>
              <p:cNvSpPr>
                <a:spLocks noChangeArrowheads="1"/>
              </p:cNvSpPr>
              <p:nvPr/>
            </p:nvSpPr>
            <p:spPr bwMode="black">
              <a:xfrm>
                <a:off x="6888163" y="4386263"/>
                <a:ext cx="274638" cy="269875"/>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75"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76"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77"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grpSp>
        <p:sp>
          <p:nvSpPr>
            <p:cNvPr id="66" name="Donut 65"/>
            <p:cNvSpPr>
              <a:spLocks noChangeAspect="1"/>
            </p:cNvSpPr>
            <p:nvPr/>
          </p:nvSpPr>
          <p:spPr bwMode="auto">
            <a:xfrm>
              <a:off x="4046256" y="240811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37" name="Group 36"/>
          <p:cNvGrpSpPr/>
          <p:nvPr/>
        </p:nvGrpSpPr>
        <p:grpSpPr>
          <a:xfrm>
            <a:off x="11185277" y="4137332"/>
            <a:ext cx="889855" cy="931293"/>
            <a:chOff x="3233165" y="1874357"/>
            <a:chExt cx="392110" cy="392110"/>
          </a:xfrm>
          <a:solidFill>
            <a:srgbClr val="00B0F0"/>
          </a:solidFill>
        </p:grpSpPr>
        <p:sp>
          <p:nvSpPr>
            <p:cNvPr id="63"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2295" tIns="41147" rIns="82295" bIns="41147"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64" name="Donut 63"/>
            <p:cNvSpPr>
              <a:spLocks noChangeAspect="1"/>
            </p:cNvSpPr>
            <p:nvPr/>
          </p:nvSpPr>
          <p:spPr bwMode="auto">
            <a:xfrm>
              <a:off x="3233165" y="1874357"/>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
        <p:nvSpPr>
          <p:cNvPr id="38" name="Freeform 10"/>
          <p:cNvSpPr>
            <a:spLocks noEditPoints="1"/>
          </p:cNvSpPr>
          <p:nvPr/>
        </p:nvSpPr>
        <p:spPr bwMode="black">
          <a:xfrm>
            <a:off x="5973151" y="3669777"/>
            <a:ext cx="889863" cy="931301"/>
          </a:xfrm>
          <a:custGeom>
            <a:avLst/>
            <a:gdLst>
              <a:gd name="T0" fmla="*/ 81 w 149"/>
              <a:gd name="T1" fmla="*/ 87 h 149"/>
              <a:gd name="T2" fmla="*/ 62 w 149"/>
              <a:gd name="T3" fmla="*/ 81 h 149"/>
              <a:gd name="T4" fmla="*/ 68 w 149"/>
              <a:gd name="T5" fmla="*/ 62 h 149"/>
              <a:gd name="T6" fmla="*/ 87 w 149"/>
              <a:gd name="T7" fmla="*/ 68 h 149"/>
              <a:gd name="T8" fmla="*/ 81 w 149"/>
              <a:gd name="T9" fmla="*/ 87 h 149"/>
              <a:gd name="T10" fmla="*/ 105 w 149"/>
              <a:gd name="T11" fmla="*/ 72 h 149"/>
              <a:gd name="T12" fmla="*/ 102 w 149"/>
              <a:gd name="T13" fmla="*/ 62 h 149"/>
              <a:gd name="T14" fmla="*/ 94 w 149"/>
              <a:gd name="T15" fmla="*/ 63 h 149"/>
              <a:gd name="T16" fmla="*/ 91 w 149"/>
              <a:gd name="T17" fmla="*/ 59 h 149"/>
              <a:gd name="T18" fmla="*/ 94 w 149"/>
              <a:gd name="T19" fmla="*/ 51 h 149"/>
              <a:gd name="T20" fmla="*/ 85 w 149"/>
              <a:gd name="T21" fmla="*/ 46 h 149"/>
              <a:gd name="T22" fmla="*/ 80 w 149"/>
              <a:gd name="T23" fmla="*/ 53 h 149"/>
              <a:gd name="T24" fmla="*/ 74 w 149"/>
              <a:gd name="T25" fmla="*/ 52 h 149"/>
              <a:gd name="T26" fmla="*/ 71 w 149"/>
              <a:gd name="T27" fmla="*/ 44 h 149"/>
              <a:gd name="T28" fmla="*/ 61 w 149"/>
              <a:gd name="T29" fmla="*/ 47 h 149"/>
              <a:gd name="T30" fmla="*/ 62 w 149"/>
              <a:gd name="T31" fmla="*/ 55 h 149"/>
              <a:gd name="T32" fmla="*/ 59 w 149"/>
              <a:gd name="T33" fmla="*/ 58 h 149"/>
              <a:gd name="T34" fmla="*/ 51 w 149"/>
              <a:gd name="T35" fmla="*/ 55 h 149"/>
              <a:gd name="T36" fmla="*/ 46 w 149"/>
              <a:gd name="T37" fmla="*/ 64 h 149"/>
              <a:gd name="T38" fmla="*/ 52 w 149"/>
              <a:gd name="T39" fmla="*/ 69 h 149"/>
              <a:gd name="T40" fmla="*/ 51 w 149"/>
              <a:gd name="T41" fmla="*/ 74 h 149"/>
              <a:gd name="T42" fmla="*/ 44 w 149"/>
              <a:gd name="T43" fmla="*/ 77 h 149"/>
              <a:gd name="T44" fmla="*/ 47 w 149"/>
              <a:gd name="T45" fmla="*/ 87 h 149"/>
              <a:gd name="T46" fmla="*/ 55 w 149"/>
              <a:gd name="T47" fmla="*/ 86 h 149"/>
              <a:gd name="T48" fmla="*/ 58 w 149"/>
              <a:gd name="T49" fmla="*/ 91 h 149"/>
              <a:gd name="T50" fmla="*/ 55 w 149"/>
              <a:gd name="T51" fmla="*/ 98 h 149"/>
              <a:gd name="T52" fmla="*/ 64 w 149"/>
              <a:gd name="T53" fmla="*/ 103 h 149"/>
              <a:gd name="T54" fmla="*/ 69 w 149"/>
              <a:gd name="T55" fmla="*/ 97 h 149"/>
              <a:gd name="T56" fmla="*/ 74 w 149"/>
              <a:gd name="T57" fmla="*/ 97 h 149"/>
              <a:gd name="T58" fmla="*/ 77 w 149"/>
              <a:gd name="T59" fmla="*/ 105 h 149"/>
              <a:gd name="T60" fmla="*/ 87 w 149"/>
              <a:gd name="T61" fmla="*/ 102 h 149"/>
              <a:gd name="T62" fmla="*/ 86 w 149"/>
              <a:gd name="T63" fmla="*/ 94 h 149"/>
              <a:gd name="T64" fmla="*/ 90 w 149"/>
              <a:gd name="T65" fmla="*/ 91 h 149"/>
              <a:gd name="T66" fmla="*/ 98 w 149"/>
              <a:gd name="T67" fmla="*/ 94 h 149"/>
              <a:gd name="T68" fmla="*/ 103 w 149"/>
              <a:gd name="T69" fmla="*/ 85 h 149"/>
              <a:gd name="T70" fmla="*/ 96 w 149"/>
              <a:gd name="T71" fmla="*/ 80 h 149"/>
              <a:gd name="T72" fmla="*/ 97 w 149"/>
              <a:gd name="T73" fmla="*/ 75 h 149"/>
              <a:gd name="T74" fmla="*/ 105 w 149"/>
              <a:gd name="T75" fmla="*/ 72 h 149"/>
              <a:gd name="T76" fmla="*/ 79 w 149"/>
              <a:gd name="T77" fmla="*/ 72 h 149"/>
              <a:gd name="T78" fmla="*/ 72 w 149"/>
              <a:gd name="T79" fmla="*/ 70 h 149"/>
              <a:gd name="T80" fmla="*/ 70 w 149"/>
              <a:gd name="T81" fmla="*/ 77 h 149"/>
              <a:gd name="T82" fmla="*/ 77 w 149"/>
              <a:gd name="T83" fmla="*/ 79 h 149"/>
              <a:gd name="T84" fmla="*/ 79 w 149"/>
              <a:gd name="T85" fmla="*/ 72 h 149"/>
              <a:gd name="T86" fmla="*/ 74 w 149"/>
              <a:gd name="T87" fmla="*/ 9 h 149"/>
              <a:gd name="T88" fmla="*/ 9 w 149"/>
              <a:gd name="T89" fmla="*/ 75 h 149"/>
              <a:gd name="T90" fmla="*/ 74 w 149"/>
              <a:gd name="T91" fmla="*/ 140 h 149"/>
              <a:gd name="T92" fmla="*/ 140 w 149"/>
              <a:gd name="T93" fmla="*/ 75 h 149"/>
              <a:gd name="T94" fmla="*/ 74 w 149"/>
              <a:gd name="T95" fmla="*/ 9 h 149"/>
              <a:gd name="T96" fmla="*/ 74 w 149"/>
              <a:gd name="T97" fmla="*/ 0 h 149"/>
              <a:gd name="T98" fmla="*/ 149 w 149"/>
              <a:gd name="T99" fmla="*/ 75 h 149"/>
              <a:gd name="T100" fmla="*/ 74 w 149"/>
              <a:gd name="T101" fmla="*/ 149 h 149"/>
              <a:gd name="T102" fmla="*/ 0 w 149"/>
              <a:gd name="T103" fmla="*/ 75 h 149"/>
              <a:gd name="T104" fmla="*/ 74 w 149"/>
              <a:gd name="T10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149">
                <a:moveTo>
                  <a:pt x="81" y="87"/>
                </a:moveTo>
                <a:cubicBezTo>
                  <a:pt x="74" y="91"/>
                  <a:pt x="65" y="88"/>
                  <a:pt x="62" y="81"/>
                </a:cubicBezTo>
                <a:cubicBezTo>
                  <a:pt x="58" y="74"/>
                  <a:pt x="61" y="66"/>
                  <a:pt x="68" y="62"/>
                </a:cubicBezTo>
                <a:cubicBezTo>
                  <a:pt x="75" y="58"/>
                  <a:pt x="83" y="61"/>
                  <a:pt x="87" y="68"/>
                </a:cubicBezTo>
                <a:cubicBezTo>
                  <a:pt x="91" y="75"/>
                  <a:pt x="88" y="84"/>
                  <a:pt x="81" y="87"/>
                </a:cubicBezTo>
                <a:moveTo>
                  <a:pt x="105" y="72"/>
                </a:moveTo>
                <a:cubicBezTo>
                  <a:pt x="102" y="62"/>
                  <a:pt x="102" y="62"/>
                  <a:pt x="102" y="62"/>
                </a:cubicBezTo>
                <a:cubicBezTo>
                  <a:pt x="94" y="63"/>
                  <a:pt x="94" y="63"/>
                  <a:pt x="94" y="63"/>
                </a:cubicBezTo>
                <a:cubicBezTo>
                  <a:pt x="93" y="62"/>
                  <a:pt x="92" y="60"/>
                  <a:pt x="91" y="59"/>
                </a:cubicBezTo>
                <a:cubicBezTo>
                  <a:pt x="94" y="51"/>
                  <a:pt x="94" y="51"/>
                  <a:pt x="94" y="51"/>
                </a:cubicBezTo>
                <a:cubicBezTo>
                  <a:pt x="85" y="46"/>
                  <a:pt x="85" y="46"/>
                  <a:pt x="85" y="46"/>
                </a:cubicBezTo>
                <a:cubicBezTo>
                  <a:pt x="80" y="53"/>
                  <a:pt x="80" y="53"/>
                  <a:pt x="80" y="53"/>
                </a:cubicBezTo>
                <a:cubicBezTo>
                  <a:pt x="78" y="52"/>
                  <a:pt x="76" y="52"/>
                  <a:pt x="74" y="52"/>
                </a:cubicBezTo>
                <a:cubicBezTo>
                  <a:pt x="71" y="44"/>
                  <a:pt x="71" y="44"/>
                  <a:pt x="71" y="44"/>
                </a:cubicBezTo>
                <a:cubicBezTo>
                  <a:pt x="61" y="47"/>
                  <a:pt x="61" y="47"/>
                  <a:pt x="61" y="47"/>
                </a:cubicBezTo>
                <a:cubicBezTo>
                  <a:pt x="62" y="55"/>
                  <a:pt x="62" y="55"/>
                  <a:pt x="62" y="55"/>
                </a:cubicBezTo>
                <a:cubicBezTo>
                  <a:pt x="61" y="56"/>
                  <a:pt x="60" y="57"/>
                  <a:pt x="59" y="58"/>
                </a:cubicBezTo>
                <a:cubicBezTo>
                  <a:pt x="51" y="55"/>
                  <a:pt x="51" y="55"/>
                  <a:pt x="51" y="55"/>
                </a:cubicBezTo>
                <a:cubicBezTo>
                  <a:pt x="46" y="64"/>
                  <a:pt x="46" y="64"/>
                  <a:pt x="46" y="64"/>
                </a:cubicBezTo>
                <a:cubicBezTo>
                  <a:pt x="52" y="69"/>
                  <a:pt x="52" y="69"/>
                  <a:pt x="52" y="69"/>
                </a:cubicBezTo>
                <a:cubicBezTo>
                  <a:pt x="52" y="71"/>
                  <a:pt x="51" y="72"/>
                  <a:pt x="51" y="74"/>
                </a:cubicBezTo>
                <a:cubicBezTo>
                  <a:pt x="44" y="77"/>
                  <a:pt x="44" y="77"/>
                  <a:pt x="44" y="77"/>
                </a:cubicBezTo>
                <a:cubicBezTo>
                  <a:pt x="47" y="87"/>
                  <a:pt x="47" y="87"/>
                  <a:pt x="47" y="87"/>
                </a:cubicBezTo>
                <a:cubicBezTo>
                  <a:pt x="55" y="86"/>
                  <a:pt x="55" y="86"/>
                  <a:pt x="55" y="86"/>
                </a:cubicBezTo>
                <a:cubicBezTo>
                  <a:pt x="56" y="88"/>
                  <a:pt x="57" y="89"/>
                  <a:pt x="58" y="91"/>
                </a:cubicBezTo>
                <a:cubicBezTo>
                  <a:pt x="55" y="98"/>
                  <a:pt x="55" y="98"/>
                  <a:pt x="55" y="98"/>
                </a:cubicBezTo>
                <a:cubicBezTo>
                  <a:pt x="64" y="103"/>
                  <a:pt x="64" y="103"/>
                  <a:pt x="64" y="103"/>
                </a:cubicBezTo>
                <a:cubicBezTo>
                  <a:pt x="69" y="97"/>
                  <a:pt x="69" y="97"/>
                  <a:pt x="69" y="97"/>
                </a:cubicBezTo>
                <a:cubicBezTo>
                  <a:pt x="70" y="97"/>
                  <a:pt x="72" y="97"/>
                  <a:pt x="74" y="97"/>
                </a:cubicBezTo>
                <a:cubicBezTo>
                  <a:pt x="77" y="105"/>
                  <a:pt x="77" y="105"/>
                  <a:pt x="77" y="105"/>
                </a:cubicBezTo>
                <a:cubicBezTo>
                  <a:pt x="87" y="102"/>
                  <a:pt x="87" y="102"/>
                  <a:pt x="87" y="102"/>
                </a:cubicBezTo>
                <a:cubicBezTo>
                  <a:pt x="86" y="94"/>
                  <a:pt x="86" y="94"/>
                  <a:pt x="86" y="94"/>
                </a:cubicBezTo>
                <a:cubicBezTo>
                  <a:pt x="88" y="93"/>
                  <a:pt x="89" y="92"/>
                  <a:pt x="90" y="91"/>
                </a:cubicBezTo>
                <a:cubicBezTo>
                  <a:pt x="98" y="94"/>
                  <a:pt x="98" y="94"/>
                  <a:pt x="98" y="94"/>
                </a:cubicBezTo>
                <a:cubicBezTo>
                  <a:pt x="103" y="85"/>
                  <a:pt x="103" y="85"/>
                  <a:pt x="103" y="85"/>
                </a:cubicBezTo>
                <a:cubicBezTo>
                  <a:pt x="96" y="80"/>
                  <a:pt x="96" y="80"/>
                  <a:pt x="96" y="80"/>
                </a:cubicBezTo>
                <a:cubicBezTo>
                  <a:pt x="97" y="78"/>
                  <a:pt x="97" y="77"/>
                  <a:pt x="97" y="75"/>
                </a:cubicBezTo>
                <a:lnTo>
                  <a:pt x="105" y="72"/>
                </a:lnTo>
                <a:close/>
                <a:moveTo>
                  <a:pt x="79" y="72"/>
                </a:moveTo>
                <a:cubicBezTo>
                  <a:pt x="78" y="70"/>
                  <a:pt x="75" y="69"/>
                  <a:pt x="72" y="70"/>
                </a:cubicBezTo>
                <a:cubicBezTo>
                  <a:pt x="70" y="71"/>
                  <a:pt x="69" y="74"/>
                  <a:pt x="70" y="77"/>
                </a:cubicBezTo>
                <a:cubicBezTo>
                  <a:pt x="71" y="80"/>
                  <a:pt x="74" y="81"/>
                  <a:pt x="77" y="79"/>
                </a:cubicBezTo>
                <a:cubicBezTo>
                  <a:pt x="79" y="78"/>
                  <a:pt x="80" y="75"/>
                  <a:pt x="79" y="72"/>
                </a:cubicBezTo>
                <a:moveTo>
                  <a:pt x="74" y="9"/>
                </a:moveTo>
                <a:cubicBezTo>
                  <a:pt x="38" y="9"/>
                  <a:pt x="9" y="39"/>
                  <a:pt x="9" y="75"/>
                </a:cubicBezTo>
                <a:cubicBezTo>
                  <a:pt x="9" y="111"/>
                  <a:pt x="38" y="140"/>
                  <a:pt x="74" y="140"/>
                </a:cubicBezTo>
                <a:cubicBezTo>
                  <a:pt x="110" y="140"/>
                  <a:pt x="140" y="111"/>
                  <a:pt x="140" y="75"/>
                </a:cubicBezTo>
                <a:cubicBezTo>
                  <a:pt x="140" y="39"/>
                  <a:pt x="110" y="9"/>
                  <a:pt x="74" y="9"/>
                </a:cubicBezTo>
                <a:moveTo>
                  <a:pt x="74" y="0"/>
                </a:moveTo>
                <a:cubicBezTo>
                  <a:pt x="116" y="0"/>
                  <a:pt x="149" y="33"/>
                  <a:pt x="149" y="75"/>
                </a:cubicBezTo>
                <a:cubicBezTo>
                  <a:pt x="149" y="116"/>
                  <a:pt x="116" y="149"/>
                  <a:pt x="74" y="149"/>
                </a:cubicBezTo>
                <a:cubicBezTo>
                  <a:pt x="33" y="149"/>
                  <a:pt x="0" y="116"/>
                  <a:pt x="0" y="75"/>
                </a:cubicBezTo>
                <a:cubicBezTo>
                  <a:pt x="0" y="33"/>
                  <a:pt x="33" y="0"/>
                  <a:pt x="74"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sp>
        <p:nvSpPr>
          <p:cNvPr id="39" name="Freeform 14"/>
          <p:cNvSpPr>
            <a:spLocks noEditPoints="1"/>
          </p:cNvSpPr>
          <p:nvPr/>
        </p:nvSpPr>
        <p:spPr bwMode="black">
          <a:xfrm>
            <a:off x="9872531" y="4422085"/>
            <a:ext cx="893463" cy="931296"/>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40" name="Group 39"/>
          <p:cNvGrpSpPr/>
          <p:nvPr/>
        </p:nvGrpSpPr>
        <p:grpSpPr>
          <a:xfrm>
            <a:off x="11283179" y="776902"/>
            <a:ext cx="889855" cy="931293"/>
            <a:chOff x="4179295" y="3183652"/>
            <a:chExt cx="392110" cy="392110"/>
          </a:xfrm>
          <a:solidFill>
            <a:srgbClr val="00B0F0"/>
          </a:solidFill>
        </p:grpSpPr>
        <p:sp>
          <p:nvSpPr>
            <p:cNvPr id="61" name="Freeform 15"/>
            <p:cNvSpPr>
              <a:spLocks noEditPoints="1"/>
            </p:cNvSpPr>
            <p:nvPr/>
          </p:nvSpPr>
          <p:spPr bwMode="black">
            <a:xfrm>
              <a:off x="4254000" y="3269045"/>
              <a:ext cx="242700" cy="221324"/>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grpFill/>
            <a:ln/>
          </p:spPr>
          <p:style>
            <a:lnRef idx="2">
              <a:schemeClr val="dk1"/>
            </a:lnRef>
            <a:fillRef idx="1">
              <a:schemeClr val="lt1"/>
            </a:fillRef>
            <a:effectRef idx="0">
              <a:schemeClr val="dk1"/>
            </a:effectRef>
            <a:fontRef idx="minor">
              <a:schemeClr val="dk1"/>
            </a:fontRef>
          </p:style>
          <p:txBody>
            <a:bodyPr vert="horz" wrap="square" lIns="82298" tIns="41150" rIns="82298" bIns="41150"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62" name="Donut 61"/>
            <p:cNvSpPr>
              <a:spLocks noChangeAspect="1"/>
            </p:cNvSpPr>
            <p:nvPr/>
          </p:nvSpPr>
          <p:spPr bwMode="auto">
            <a:xfrm>
              <a:off x="4179295" y="3183652"/>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41" name="Group 40"/>
          <p:cNvGrpSpPr/>
          <p:nvPr/>
        </p:nvGrpSpPr>
        <p:grpSpPr>
          <a:xfrm>
            <a:off x="3499746" y="5254177"/>
            <a:ext cx="889855" cy="931293"/>
            <a:chOff x="4604545" y="1640238"/>
            <a:chExt cx="392110" cy="392110"/>
          </a:xfrm>
          <a:solidFill>
            <a:srgbClr val="00B0F0"/>
          </a:solidFill>
        </p:grpSpPr>
        <p:grpSp>
          <p:nvGrpSpPr>
            <p:cNvPr id="53" name="Group 36"/>
            <p:cNvGrpSpPr/>
            <p:nvPr/>
          </p:nvGrpSpPr>
          <p:grpSpPr bwMode="black">
            <a:xfrm>
              <a:off x="4673640" y="1736214"/>
              <a:ext cx="253920" cy="200159"/>
              <a:chOff x="3358790" y="376388"/>
              <a:chExt cx="1516063" cy="1195388"/>
            </a:xfrm>
            <a:grpFill/>
          </p:grpSpPr>
          <p:sp>
            <p:nvSpPr>
              <p:cNvPr id="55"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56"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57"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58"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59" name="Oval 30"/>
              <p:cNvSpPr>
                <a:spLocks noChangeArrowheads="1"/>
              </p:cNvSpPr>
              <p:nvPr/>
            </p:nvSpPr>
            <p:spPr bwMode="black">
              <a:xfrm>
                <a:off x="3647715" y="930426"/>
                <a:ext cx="239713" cy="239713"/>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60" name="Oval 31"/>
              <p:cNvSpPr>
                <a:spLocks noChangeArrowheads="1"/>
              </p:cNvSpPr>
              <p:nvPr/>
            </p:nvSpPr>
            <p:spPr bwMode="black">
              <a:xfrm>
                <a:off x="3933465" y="1020913"/>
                <a:ext cx="182563" cy="179388"/>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grpSp>
        <p:sp>
          <p:nvSpPr>
            <p:cNvPr id="54" name="Donut 53"/>
            <p:cNvSpPr>
              <a:spLocks noChangeAspect="1"/>
            </p:cNvSpPr>
            <p:nvPr/>
          </p:nvSpPr>
          <p:spPr bwMode="auto">
            <a:xfrm>
              <a:off x="4604545" y="164023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
        <p:nvSpPr>
          <p:cNvPr id="42" name="Freeform 14"/>
          <p:cNvSpPr>
            <a:spLocks noEditPoints="1"/>
          </p:cNvSpPr>
          <p:nvPr/>
        </p:nvSpPr>
        <p:spPr bwMode="black">
          <a:xfrm>
            <a:off x="1385493" y="5132588"/>
            <a:ext cx="893463" cy="931296"/>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43" name="Group 42"/>
          <p:cNvGrpSpPr/>
          <p:nvPr/>
        </p:nvGrpSpPr>
        <p:grpSpPr>
          <a:xfrm>
            <a:off x="9812184" y="5758710"/>
            <a:ext cx="889855" cy="931293"/>
            <a:chOff x="4179295" y="3183652"/>
            <a:chExt cx="392110" cy="392110"/>
          </a:xfrm>
          <a:solidFill>
            <a:srgbClr val="00B0F0"/>
          </a:solidFill>
        </p:grpSpPr>
        <p:sp>
          <p:nvSpPr>
            <p:cNvPr id="51" name="Freeform 15"/>
            <p:cNvSpPr>
              <a:spLocks noEditPoints="1"/>
            </p:cNvSpPr>
            <p:nvPr/>
          </p:nvSpPr>
          <p:spPr bwMode="black">
            <a:xfrm>
              <a:off x="4254000" y="3269045"/>
              <a:ext cx="242700" cy="221324"/>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grpFill/>
            <a:ln/>
          </p:spPr>
          <p:style>
            <a:lnRef idx="2">
              <a:schemeClr val="dk1"/>
            </a:lnRef>
            <a:fillRef idx="1">
              <a:schemeClr val="lt1"/>
            </a:fillRef>
            <a:effectRef idx="0">
              <a:schemeClr val="dk1"/>
            </a:effectRef>
            <a:fontRef idx="minor">
              <a:schemeClr val="dk1"/>
            </a:fontRef>
          </p:style>
          <p:txBody>
            <a:bodyPr vert="horz" wrap="square" lIns="82298" tIns="41150" rIns="82298" bIns="41150"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52" name="Donut 51"/>
            <p:cNvSpPr>
              <a:spLocks noChangeAspect="1"/>
            </p:cNvSpPr>
            <p:nvPr/>
          </p:nvSpPr>
          <p:spPr bwMode="auto">
            <a:xfrm>
              <a:off x="4179295" y="3183652"/>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44" name="Group 43"/>
          <p:cNvGrpSpPr/>
          <p:nvPr/>
        </p:nvGrpSpPr>
        <p:grpSpPr>
          <a:xfrm>
            <a:off x="2413646" y="5671742"/>
            <a:ext cx="889855" cy="931293"/>
            <a:chOff x="3233165" y="1874357"/>
            <a:chExt cx="392110" cy="392110"/>
          </a:xfrm>
          <a:solidFill>
            <a:srgbClr val="00B0F0"/>
          </a:solidFill>
        </p:grpSpPr>
        <p:sp>
          <p:nvSpPr>
            <p:cNvPr id="49"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2295" tIns="41147" rIns="82295" bIns="41147"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50" name="Donut 49"/>
            <p:cNvSpPr>
              <a:spLocks noChangeAspect="1"/>
            </p:cNvSpPr>
            <p:nvPr/>
          </p:nvSpPr>
          <p:spPr bwMode="auto">
            <a:xfrm>
              <a:off x="3233165" y="1874357"/>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
        <p:nvSpPr>
          <p:cNvPr id="45" name="Freeform 44"/>
          <p:cNvSpPr>
            <a:spLocks noEditPoints="1"/>
          </p:cNvSpPr>
          <p:nvPr/>
        </p:nvSpPr>
        <p:spPr bwMode="black">
          <a:xfrm>
            <a:off x="224242" y="5758710"/>
            <a:ext cx="889863" cy="931301"/>
          </a:xfrm>
          <a:custGeom>
            <a:avLst/>
            <a:gdLst>
              <a:gd name="T0" fmla="*/ 81 w 149"/>
              <a:gd name="T1" fmla="*/ 87 h 149"/>
              <a:gd name="T2" fmla="*/ 62 w 149"/>
              <a:gd name="T3" fmla="*/ 81 h 149"/>
              <a:gd name="T4" fmla="*/ 68 w 149"/>
              <a:gd name="T5" fmla="*/ 62 h 149"/>
              <a:gd name="T6" fmla="*/ 87 w 149"/>
              <a:gd name="T7" fmla="*/ 68 h 149"/>
              <a:gd name="T8" fmla="*/ 81 w 149"/>
              <a:gd name="T9" fmla="*/ 87 h 149"/>
              <a:gd name="T10" fmla="*/ 105 w 149"/>
              <a:gd name="T11" fmla="*/ 72 h 149"/>
              <a:gd name="T12" fmla="*/ 102 w 149"/>
              <a:gd name="T13" fmla="*/ 62 h 149"/>
              <a:gd name="T14" fmla="*/ 94 w 149"/>
              <a:gd name="T15" fmla="*/ 63 h 149"/>
              <a:gd name="T16" fmla="*/ 91 w 149"/>
              <a:gd name="T17" fmla="*/ 59 h 149"/>
              <a:gd name="T18" fmla="*/ 94 w 149"/>
              <a:gd name="T19" fmla="*/ 51 h 149"/>
              <a:gd name="T20" fmla="*/ 85 w 149"/>
              <a:gd name="T21" fmla="*/ 46 h 149"/>
              <a:gd name="T22" fmla="*/ 80 w 149"/>
              <a:gd name="T23" fmla="*/ 53 h 149"/>
              <a:gd name="T24" fmla="*/ 74 w 149"/>
              <a:gd name="T25" fmla="*/ 52 h 149"/>
              <a:gd name="T26" fmla="*/ 71 w 149"/>
              <a:gd name="T27" fmla="*/ 44 h 149"/>
              <a:gd name="T28" fmla="*/ 61 w 149"/>
              <a:gd name="T29" fmla="*/ 47 h 149"/>
              <a:gd name="T30" fmla="*/ 62 w 149"/>
              <a:gd name="T31" fmla="*/ 55 h 149"/>
              <a:gd name="T32" fmla="*/ 59 w 149"/>
              <a:gd name="T33" fmla="*/ 58 h 149"/>
              <a:gd name="T34" fmla="*/ 51 w 149"/>
              <a:gd name="T35" fmla="*/ 55 h 149"/>
              <a:gd name="T36" fmla="*/ 46 w 149"/>
              <a:gd name="T37" fmla="*/ 64 h 149"/>
              <a:gd name="T38" fmla="*/ 52 w 149"/>
              <a:gd name="T39" fmla="*/ 69 h 149"/>
              <a:gd name="T40" fmla="*/ 51 w 149"/>
              <a:gd name="T41" fmla="*/ 74 h 149"/>
              <a:gd name="T42" fmla="*/ 44 w 149"/>
              <a:gd name="T43" fmla="*/ 77 h 149"/>
              <a:gd name="T44" fmla="*/ 47 w 149"/>
              <a:gd name="T45" fmla="*/ 87 h 149"/>
              <a:gd name="T46" fmla="*/ 55 w 149"/>
              <a:gd name="T47" fmla="*/ 86 h 149"/>
              <a:gd name="T48" fmla="*/ 58 w 149"/>
              <a:gd name="T49" fmla="*/ 91 h 149"/>
              <a:gd name="T50" fmla="*/ 55 w 149"/>
              <a:gd name="T51" fmla="*/ 98 h 149"/>
              <a:gd name="T52" fmla="*/ 64 w 149"/>
              <a:gd name="T53" fmla="*/ 103 h 149"/>
              <a:gd name="T54" fmla="*/ 69 w 149"/>
              <a:gd name="T55" fmla="*/ 97 h 149"/>
              <a:gd name="T56" fmla="*/ 74 w 149"/>
              <a:gd name="T57" fmla="*/ 97 h 149"/>
              <a:gd name="T58" fmla="*/ 77 w 149"/>
              <a:gd name="T59" fmla="*/ 105 h 149"/>
              <a:gd name="T60" fmla="*/ 87 w 149"/>
              <a:gd name="T61" fmla="*/ 102 h 149"/>
              <a:gd name="T62" fmla="*/ 86 w 149"/>
              <a:gd name="T63" fmla="*/ 94 h 149"/>
              <a:gd name="T64" fmla="*/ 90 w 149"/>
              <a:gd name="T65" fmla="*/ 91 h 149"/>
              <a:gd name="T66" fmla="*/ 98 w 149"/>
              <a:gd name="T67" fmla="*/ 94 h 149"/>
              <a:gd name="T68" fmla="*/ 103 w 149"/>
              <a:gd name="T69" fmla="*/ 85 h 149"/>
              <a:gd name="T70" fmla="*/ 96 w 149"/>
              <a:gd name="T71" fmla="*/ 80 h 149"/>
              <a:gd name="T72" fmla="*/ 97 w 149"/>
              <a:gd name="T73" fmla="*/ 75 h 149"/>
              <a:gd name="T74" fmla="*/ 105 w 149"/>
              <a:gd name="T75" fmla="*/ 72 h 149"/>
              <a:gd name="T76" fmla="*/ 79 w 149"/>
              <a:gd name="T77" fmla="*/ 72 h 149"/>
              <a:gd name="T78" fmla="*/ 72 w 149"/>
              <a:gd name="T79" fmla="*/ 70 h 149"/>
              <a:gd name="T80" fmla="*/ 70 w 149"/>
              <a:gd name="T81" fmla="*/ 77 h 149"/>
              <a:gd name="T82" fmla="*/ 77 w 149"/>
              <a:gd name="T83" fmla="*/ 79 h 149"/>
              <a:gd name="T84" fmla="*/ 79 w 149"/>
              <a:gd name="T85" fmla="*/ 72 h 149"/>
              <a:gd name="T86" fmla="*/ 74 w 149"/>
              <a:gd name="T87" fmla="*/ 9 h 149"/>
              <a:gd name="T88" fmla="*/ 9 w 149"/>
              <a:gd name="T89" fmla="*/ 75 h 149"/>
              <a:gd name="T90" fmla="*/ 74 w 149"/>
              <a:gd name="T91" fmla="*/ 140 h 149"/>
              <a:gd name="T92" fmla="*/ 140 w 149"/>
              <a:gd name="T93" fmla="*/ 75 h 149"/>
              <a:gd name="T94" fmla="*/ 74 w 149"/>
              <a:gd name="T95" fmla="*/ 9 h 149"/>
              <a:gd name="T96" fmla="*/ 74 w 149"/>
              <a:gd name="T97" fmla="*/ 0 h 149"/>
              <a:gd name="T98" fmla="*/ 149 w 149"/>
              <a:gd name="T99" fmla="*/ 75 h 149"/>
              <a:gd name="T100" fmla="*/ 74 w 149"/>
              <a:gd name="T101" fmla="*/ 149 h 149"/>
              <a:gd name="T102" fmla="*/ 0 w 149"/>
              <a:gd name="T103" fmla="*/ 75 h 149"/>
              <a:gd name="T104" fmla="*/ 74 w 149"/>
              <a:gd name="T10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149">
                <a:moveTo>
                  <a:pt x="81" y="87"/>
                </a:moveTo>
                <a:cubicBezTo>
                  <a:pt x="74" y="91"/>
                  <a:pt x="65" y="88"/>
                  <a:pt x="62" y="81"/>
                </a:cubicBezTo>
                <a:cubicBezTo>
                  <a:pt x="58" y="74"/>
                  <a:pt x="61" y="66"/>
                  <a:pt x="68" y="62"/>
                </a:cubicBezTo>
                <a:cubicBezTo>
                  <a:pt x="75" y="58"/>
                  <a:pt x="83" y="61"/>
                  <a:pt x="87" y="68"/>
                </a:cubicBezTo>
                <a:cubicBezTo>
                  <a:pt x="91" y="75"/>
                  <a:pt x="88" y="84"/>
                  <a:pt x="81" y="87"/>
                </a:cubicBezTo>
                <a:moveTo>
                  <a:pt x="105" y="72"/>
                </a:moveTo>
                <a:cubicBezTo>
                  <a:pt x="102" y="62"/>
                  <a:pt x="102" y="62"/>
                  <a:pt x="102" y="62"/>
                </a:cubicBezTo>
                <a:cubicBezTo>
                  <a:pt x="94" y="63"/>
                  <a:pt x="94" y="63"/>
                  <a:pt x="94" y="63"/>
                </a:cubicBezTo>
                <a:cubicBezTo>
                  <a:pt x="93" y="62"/>
                  <a:pt x="92" y="60"/>
                  <a:pt x="91" y="59"/>
                </a:cubicBezTo>
                <a:cubicBezTo>
                  <a:pt x="94" y="51"/>
                  <a:pt x="94" y="51"/>
                  <a:pt x="94" y="51"/>
                </a:cubicBezTo>
                <a:cubicBezTo>
                  <a:pt x="85" y="46"/>
                  <a:pt x="85" y="46"/>
                  <a:pt x="85" y="46"/>
                </a:cubicBezTo>
                <a:cubicBezTo>
                  <a:pt x="80" y="53"/>
                  <a:pt x="80" y="53"/>
                  <a:pt x="80" y="53"/>
                </a:cubicBezTo>
                <a:cubicBezTo>
                  <a:pt x="78" y="52"/>
                  <a:pt x="76" y="52"/>
                  <a:pt x="74" y="52"/>
                </a:cubicBezTo>
                <a:cubicBezTo>
                  <a:pt x="71" y="44"/>
                  <a:pt x="71" y="44"/>
                  <a:pt x="71" y="44"/>
                </a:cubicBezTo>
                <a:cubicBezTo>
                  <a:pt x="61" y="47"/>
                  <a:pt x="61" y="47"/>
                  <a:pt x="61" y="47"/>
                </a:cubicBezTo>
                <a:cubicBezTo>
                  <a:pt x="62" y="55"/>
                  <a:pt x="62" y="55"/>
                  <a:pt x="62" y="55"/>
                </a:cubicBezTo>
                <a:cubicBezTo>
                  <a:pt x="61" y="56"/>
                  <a:pt x="60" y="57"/>
                  <a:pt x="59" y="58"/>
                </a:cubicBezTo>
                <a:cubicBezTo>
                  <a:pt x="51" y="55"/>
                  <a:pt x="51" y="55"/>
                  <a:pt x="51" y="55"/>
                </a:cubicBezTo>
                <a:cubicBezTo>
                  <a:pt x="46" y="64"/>
                  <a:pt x="46" y="64"/>
                  <a:pt x="46" y="64"/>
                </a:cubicBezTo>
                <a:cubicBezTo>
                  <a:pt x="52" y="69"/>
                  <a:pt x="52" y="69"/>
                  <a:pt x="52" y="69"/>
                </a:cubicBezTo>
                <a:cubicBezTo>
                  <a:pt x="52" y="71"/>
                  <a:pt x="51" y="72"/>
                  <a:pt x="51" y="74"/>
                </a:cubicBezTo>
                <a:cubicBezTo>
                  <a:pt x="44" y="77"/>
                  <a:pt x="44" y="77"/>
                  <a:pt x="44" y="77"/>
                </a:cubicBezTo>
                <a:cubicBezTo>
                  <a:pt x="47" y="87"/>
                  <a:pt x="47" y="87"/>
                  <a:pt x="47" y="87"/>
                </a:cubicBezTo>
                <a:cubicBezTo>
                  <a:pt x="55" y="86"/>
                  <a:pt x="55" y="86"/>
                  <a:pt x="55" y="86"/>
                </a:cubicBezTo>
                <a:cubicBezTo>
                  <a:pt x="56" y="88"/>
                  <a:pt x="57" y="89"/>
                  <a:pt x="58" y="91"/>
                </a:cubicBezTo>
                <a:cubicBezTo>
                  <a:pt x="55" y="98"/>
                  <a:pt x="55" y="98"/>
                  <a:pt x="55" y="98"/>
                </a:cubicBezTo>
                <a:cubicBezTo>
                  <a:pt x="64" y="103"/>
                  <a:pt x="64" y="103"/>
                  <a:pt x="64" y="103"/>
                </a:cubicBezTo>
                <a:cubicBezTo>
                  <a:pt x="69" y="97"/>
                  <a:pt x="69" y="97"/>
                  <a:pt x="69" y="97"/>
                </a:cubicBezTo>
                <a:cubicBezTo>
                  <a:pt x="70" y="97"/>
                  <a:pt x="72" y="97"/>
                  <a:pt x="74" y="97"/>
                </a:cubicBezTo>
                <a:cubicBezTo>
                  <a:pt x="77" y="105"/>
                  <a:pt x="77" y="105"/>
                  <a:pt x="77" y="105"/>
                </a:cubicBezTo>
                <a:cubicBezTo>
                  <a:pt x="87" y="102"/>
                  <a:pt x="87" y="102"/>
                  <a:pt x="87" y="102"/>
                </a:cubicBezTo>
                <a:cubicBezTo>
                  <a:pt x="86" y="94"/>
                  <a:pt x="86" y="94"/>
                  <a:pt x="86" y="94"/>
                </a:cubicBezTo>
                <a:cubicBezTo>
                  <a:pt x="88" y="93"/>
                  <a:pt x="89" y="92"/>
                  <a:pt x="90" y="91"/>
                </a:cubicBezTo>
                <a:cubicBezTo>
                  <a:pt x="98" y="94"/>
                  <a:pt x="98" y="94"/>
                  <a:pt x="98" y="94"/>
                </a:cubicBezTo>
                <a:cubicBezTo>
                  <a:pt x="103" y="85"/>
                  <a:pt x="103" y="85"/>
                  <a:pt x="103" y="85"/>
                </a:cubicBezTo>
                <a:cubicBezTo>
                  <a:pt x="96" y="80"/>
                  <a:pt x="96" y="80"/>
                  <a:pt x="96" y="80"/>
                </a:cubicBezTo>
                <a:cubicBezTo>
                  <a:pt x="97" y="78"/>
                  <a:pt x="97" y="77"/>
                  <a:pt x="97" y="75"/>
                </a:cubicBezTo>
                <a:lnTo>
                  <a:pt x="105" y="72"/>
                </a:lnTo>
                <a:close/>
                <a:moveTo>
                  <a:pt x="79" y="72"/>
                </a:moveTo>
                <a:cubicBezTo>
                  <a:pt x="78" y="70"/>
                  <a:pt x="75" y="69"/>
                  <a:pt x="72" y="70"/>
                </a:cubicBezTo>
                <a:cubicBezTo>
                  <a:pt x="70" y="71"/>
                  <a:pt x="69" y="74"/>
                  <a:pt x="70" y="77"/>
                </a:cubicBezTo>
                <a:cubicBezTo>
                  <a:pt x="71" y="80"/>
                  <a:pt x="74" y="81"/>
                  <a:pt x="77" y="79"/>
                </a:cubicBezTo>
                <a:cubicBezTo>
                  <a:pt x="79" y="78"/>
                  <a:pt x="80" y="75"/>
                  <a:pt x="79" y="72"/>
                </a:cubicBezTo>
                <a:moveTo>
                  <a:pt x="74" y="9"/>
                </a:moveTo>
                <a:cubicBezTo>
                  <a:pt x="38" y="9"/>
                  <a:pt x="9" y="39"/>
                  <a:pt x="9" y="75"/>
                </a:cubicBezTo>
                <a:cubicBezTo>
                  <a:pt x="9" y="111"/>
                  <a:pt x="38" y="140"/>
                  <a:pt x="74" y="140"/>
                </a:cubicBezTo>
                <a:cubicBezTo>
                  <a:pt x="110" y="140"/>
                  <a:pt x="140" y="111"/>
                  <a:pt x="140" y="75"/>
                </a:cubicBezTo>
                <a:cubicBezTo>
                  <a:pt x="140" y="39"/>
                  <a:pt x="110" y="9"/>
                  <a:pt x="74" y="9"/>
                </a:cubicBezTo>
                <a:moveTo>
                  <a:pt x="74" y="0"/>
                </a:moveTo>
                <a:cubicBezTo>
                  <a:pt x="116" y="0"/>
                  <a:pt x="149" y="33"/>
                  <a:pt x="149" y="75"/>
                </a:cubicBezTo>
                <a:cubicBezTo>
                  <a:pt x="149" y="116"/>
                  <a:pt x="116" y="149"/>
                  <a:pt x="74" y="149"/>
                </a:cubicBezTo>
                <a:cubicBezTo>
                  <a:pt x="33" y="149"/>
                  <a:pt x="0" y="116"/>
                  <a:pt x="0" y="75"/>
                </a:cubicBezTo>
                <a:cubicBezTo>
                  <a:pt x="0" y="33"/>
                  <a:pt x="33" y="0"/>
                  <a:pt x="74"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46" name="Group 45"/>
          <p:cNvGrpSpPr/>
          <p:nvPr/>
        </p:nvGrpSpPr>
        <p:grpSpPr>
          <a:xfrm>
            <a:off x="7080156" y="5766328"/>
            <a:ext cx="889855" cy="931293"/>
            <a:chOff x="3233165" y="1874357"/>
            <a:chExt cx="392110" cy="392110"/>
          </a:xfrm>
          <a:solidFill>
            <a:srgbClr val="00B0F0"/>
          </a:solidFill>
        </p:grpSpPr>
        <p:sp>
          <p:nvSpPr>
            <p:cNvPr id="47"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2295" tIns="41147" rIns="82295" bIns="41147"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48" name="Donut 47"/>
            <p:cNvSpPr>
              <a:spLocks noChangeAspect="1"/>
            </p:cNvSpPr>
            <p:nvPr/>
          </p:nvSpPr>
          <p:spPr bwMode="auto">
            <a:xfrm>
              <a:off x="3233165" y="1874357"/>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Tree>
    <p:extLst>
      <p:ext uri="{BB962C8B-B14F-4D97-AF65-F5344CB8AC3E}">
        <p14:creationId xmlns:p14="http://schemas.microsoft.com/office/powerpoint/2010/main" val="1348452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74639" y="295274"/>
            <a:ext cx="11889564" cy="917575"/>
          </a:xfrm>
        </p:spPr>
        <p:txBody>
          <a:bodyPr/>
          <a:lstStyle/>
          <a:p>
            <a:r>
              <a:rPr lang="en-US" dirty="0" smtClean="0"/>
              <a:t>Learn more about Reliable Actors APIs</a:t>
            </a:r>
            <a:endParaRPr lang="en-US" dirty="0"/>
          </a:p>
        </p:txBody>
      </p:sp>
      <p:sp>
        <p:nvSpPr>
          <p:cNvPr id="6" name="Text Placeholder 1"/>
          <p:cNvSpPr txBox="1">
            <a:spLocks/>
          </p:cNvSpPr>
          <p:nvPr/>
        </p:nvSpPr>
        <p:spPr>
          <a:xfrm>
            <a:off x="274639" y="1363662"/>
            <a:ext cx="12238037" cy="475012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ctr"/>
            <a:r>
              <a:rPr lang="en-US" sz="3200" dirty="0" smtClean="0">
                <a:gradFill>
                  <a:gsLst>
                    <a:gs pos="1250">
                      <a:srgbClr val="FFFFFF"/>
                    </a:gs>
                    <a:gs pos="100000">
                      <a:srgbClr val="FFFFFF"/>
                    </a:gs>
                  </a:gsLst>
                  <a:lin ang="5400000" scaled="0"/>
                </a:gradFill>
              </a:rPr>
              <a:t>Watch pre-recorded session</a:t>
            </a:r>
          </a:p>
          <a:p>
            <a:pPr fontAlgn="ctr"/>
            <a:r>
              <a:rPr lang="en-US" sz="3200" dirty="0" smtClean="0">
                <a:gradFill>
                  <a:gsLst>
                    <a:gs pos="1250">
                      <a:srgbClr val="FFFFFF"/>
                    </a:gs>
                    <a:gs pos="100000">
                      <a:srgbClr val="FFFFFF"/>
                    </a:gs>
                  </a:gsLst>
                  <a:lin ang="5400000" scaled="0"/>
                </a:gradFill>
                <a:hlinkClick r:id="rId3"/>
              </a:rPr>
              <a:t>http</a:t>
            </a:r>
            <a:r>
              <a:rPr lang="en-US" sz="3200" dirty="0">
                <a:gradFill>
                  <a:gsLst>
                    <a:gs pos="1250">
                      <a:srgbClr val="FFFFFF"/>
                    </a:gs>
                    <a:gs pos="100000">
                      <a:srgbClr val="FFFFFF"/>
                    </a:gs>
                  </a:gsLst>
                  <a:lin ang="5400000" scaled="0"/>
                </a:gradFill>
                <a:hlinkClick r:id="rId3"/>
              </a:rPr>
              <a:t>://</a:t>
            </a:r>
            <a:r>
              <a:rPr lang="en-US" sz="3200" dirty="0" smtClean="0">
                <a:gradFill>
                  <a:gsLst>
                    <a:gs pos="1250">
                      <a:srgbClr val="FFFFFF"/>
                    </a:gs>
                    <a:gs pos="100000">
                      <a:srgbClr val="FFFFFF"/>
                    </a:gs>
                  </a:gsLst>
                  <a:lin ang="5400000" scaled="0"/>
                </a:gradFill>
                <a:hlinkClick r:id="rId3"/>
              </a:rPr>
              <a:t>channel9.msdn.com/Events/Build/2015/2-66</a:t>
            </a:r>
            <a:endParaRPr lang="en-US" sz="3200" dirty="0" smtClean="0">
              <a:gradFill>
                <a:gsLst>
                  <a:gs pos="1250">
                    <a:srgbClr val="FFFFFF"/>
                  </a:gs>
                  <a:gs pos="100000">
                    <a:srgbClr val="FFFFFF"/>
                  </a:gs>
                </a:gsLst>
                <a:lin ang="5400000" scaled="0"/>
              </a:gradFill>
            </a:endParaRP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marL="0" indent="0">
              <a:buFont typeface="Arial" pitchFamily="34" charset="0"/>
              <a:buNone/>
            </a:pPr>
            <a:endParaRPr lang="en-US" sz="3200" dirty="0" smtClean="0">
              <a:gradFill>
                <a:gsLst>
                  <a:gs pos="1250">
                    <a:srgbClr val="FFFFFF"/>
                  </a:gs>
                  <a:gs pos="100000">
                    <a:srgbClr val="FFFFFF"/>
                  </a:gs>
                </a:gsLst>
                <a:lin ang="5400000" scaled="0"/>
              </a:gradFill>
            </a:endParaRPr>
          </a:p>
        </p:txBody>
      </p:sp>
      <p:pic>
        <p:nvPicPr>
          <p:cNvPr id="2" name="Picture 1"/>
          <p:cNvPicPr>
            <a:picLocks noChangeAspect="1"/>
          </p:cNvPicPr>
          <p:nvPr/>
        </p:nvPicPr>
        <p:blipFill>
          <a:blip r:embed="rId4"/>
          <a:stretch>
            <a:fillRect/>
          </a:stretch>
        </p:blipFill>
        <p:spPr>
          <a:xfrm>
            <a:off x="3398838" y="3418944"/>
            <a:ext cx="8582152" cy="2504477"/>
          </a:xfrm>
          <a:prstGeom prst="rect">
            <a:avLst/>
          </a:prstGeom>
        </p:spPr>
      </p:pic>
      <p:pic>
        <p:nvPicPr>
          <p:cNvPr id="3" name="Picture 2"/>
          <p:cNvPicPr>
            <a:picLocks noChangeAspect="1"/>
          </p:cNvPicPr>
          <p:nvPr/>
        </p:nvPicPr>
        <p:blipFill>
          <a:blip r:embed="rId5"/>
          <a:stretch>
            <a:fillRect/>
          </a:stretch>
        </p:blipFill>
        <p:spPr>
          <a:xfrm>
            <a:off x="731837" y="3421062"/>
            <a:ext cx="2386420" cy="2502359"/>
          </a:xfrm>
          <a:prstGeom prst="rect">
            <a:avLst/>
          </a:prstGeom>
        </p:spPr>
      </p:pic>
    </p:spTree>
    <p:extLst>
      <p:ext uri="{BB962C8B-B14F-4D97-AF65-F5344CB8AC3E}">
        <p14:creationId xmlns:p14="http://schemas.microsoft.com/office/powerpoint/2010/main" val="148401050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flipH="1">
            <a:off x="4132596" y="0"/>
            <a:ext cx="8305800" cy="7024999"/>
          </a:xfrm>
          <a:prstGeom prst="rect">
            <a:avLst/>
          </a:prstGeom>
        </p:spPr>
      </p:pic>
      <p:sp>
        <p:nvSpPr>
          <p:cNvPr id="7" name="TextBox 6"/>
          <p:cNvSpPr txBox="1"/>
          <p:nvPr/>
        </p:nvSpPr>
        <p:spPr>
          <a:xfrm>
            <a:off x="10104437" y="2349587"/>
            <a:ext cx="2180842" cy="830997"/>
          </a:xfrm>
          <a:prstGeom prst="rect">
            <a:avLst/>
          </a:prstGeom>
          <a:noFill/>
          <a:ln w="22225">
            <a:noFill/>
          </a:ln>
        </p:spPr>
        <p:txBody>
          <a:bodyPr wrap="square" rtlCol="0">
            <a:spAutoFit/>
          </a:bodyPr>
          <a:lstStyle/>
          <a:p>
            <a:r>
              <a:rPr lang="en-US" sz="2400" dirty="0">
                <a:solidFill>
                  <a:srgbClr val="FFFFFF"/>
                </a:solidFill>
              </a:rPr>
              <a:t>Application </a:t>
            </a:r>
            <a:endParaRPr lang="en-US" sz="2400" dirty="0" smtClean="0">
              <a:solidFill>
                <a:srgbClr val="FFFFFF"/>
              </a:solidFill>
            </a:endParaRPr>
          </a:p>
          <a:p>
            <a:r>
              <a:rPr lang="en-US" sz="2400" dirty="0" smtClean="0">
                <a:solidFill>
                  <a:srgbClr val="FFFFFF"/>
                </a:solidFill>
              </a:rPr>
              <a:t>Package</a:t>
            </a:r>
            <a:endParaRPr lang="en-US" sz="2400" dirty="0">
              <a:solidFill>
                <a:srgbClr val="FFFFFF"/>
              </a:solidFill>
            </a:endParaRPr>
          </a:p>
        </p:txBody>
      </p:sp>
      <p:sp>
        <p:nvSpPr>
          <p:cNvPr id="16" name="TextBox 15"/>
          <p:cNvSpPr txBox="1"/>
          <p:nvPr/>
        </p:nvSpPr>
        <p:spPr>
          <a:xfrm>
            <a:off x="9977715" y="3750450"/>
            <a:ext cx="2115850" cy="1569660"/>
          </a:xfrm>
          <a:prstGeom prst="rect">
            <a:avLst/>
          </a:prstGeom>
          <a:noFill/>
        </p:spPr>
        <p:txBody>
          <a:bodyPr wrap="square" rtlCol="0">
            <a:spAutoFit/>
          </a:bodyPr>
          <a:lstStyle/>
          <a:p>
            <a:r>
              <a:rPr lang="en-US" sz="2400" dirty="0">
                <a:solidFill>
                  <a:srgbClr val="FFFFFF"/>
                </a:solidFill>
              </a:rPr>
              <a:t>Unit of </a:t>
            </a:r>
            <a:endParaRPr lang="en-US" sz="2400" dirty="0" smtClean="0">
              <a:solidFill>
                <a:srgbClr val="FFFFFF"/>
              </a:solidFill>
            </a:endParaRPr>
          </a:p>
          <a:p>
            <a:pPr marL="285750" indent="-285750">
              <a:buFont typeface="Arial" panose="020B0604020202020204" pitchFamily="34" charset="0"/>
              <a:buChar char="•"/>
            </a:pPr>
            <a:r>
              <a:rPr lang="en-US" sz="2400" dirty="0" smtClean="0">
                <a:solidFill>
                  <a:srgbClr val="FFFFFF"/>
                </a:solidFill>
              </a:rPr>
              <a:t>Lifetime</a:t>
            </a:r>
          </a:p>
          <a:p>
            <a:pPr marL="285750" indent="-285750">
              <a:buFont typeface="Arial" panose="020B0604020202020204" pitchFamily="34" charset="0"/>
              <a:buChar char="•"/>
            </a:pPr>
            <a:r>
              <a:rPr lang="en-US" sz="2400" dirty="0" smtClean="0">
                <a:solidFill>
                  <a:srgbClr val="FFFFFF"/>
                </a:solidFill>
              </a:rPr>
              <a:t>Versioning</a:t>
            </a:r>
          </a:p>
          <a:p>
            <a:pPr marL="285750" indent="-285750">
              <a:buFont typeface="Arial" panose="020B0604020202020204" pitchFamily="34" charset="0"/>
              <a:buChar char="•"/>
            </a:pPr>
            <a:r>
              <a:rPr lang="en-US" sz="2400" dirty="0" smtClean="0">
                <a:solidFill>
                  <a:srgbClr val="FFFFFF"/>
                </a:solidFill>
              </a:rPr>
              <a:t>Isolation</a:t>
            </a:r>
            <a:endParaRPr lang="en-US" sz="2400" dirty="0">
              <a:solidFill>
                <a:srgbClr val="FFFFFF"/>
              </a:solidFill>
            </a:endParaRPr>
          </a:p>
        </p:txBody>
      </p:sp>
      <p:sp>
        <p:nvSpPr>
          <p:cNvPr id="44" name="TextBox 43"/>
          <p:cNvSpPr txBox="1"/>
          <p:nvPr/>
        </p:nvSpPr>
        <p:spPr>
          <a:xfrm>
            <a:off x="7173503" y="2507798"/>
            <a:ext cx="2223986" cy="707886"/>
          </a:xfrm>
          <a:prstGeom prst="rect">
            <a:avLst/>
          </a:prstGeom>
          <a:noFill/>
          <a:ln w="22225">
            <a:noFill/>
          </a:ln>
        </p:spPr>
        <p:txBody>
          <a:bodyPr wrap="square" rtlCol="0">
            <a:spAutoFit/>
          </a:bodyPr>
          <a:lstStyle/>
          <a:p>
            <a:r>
              <a:rPr lang="en-US" sz="2000" dirty="0" smtClean="0">
                <a:solidFill>
                  <a:srgbClr val="FFFFFF"/>
                </a:solidFill>
              </a:rPr>
              <a:t>Counter </a:t>
            </a:r>
          </a:p>
          <a:p>
            <a:r>
              <a:rPr lang="en-US" sz="2000" dirty="0">
                <a:solidFill>
                  <a:srgbClr val="FFFFFF"/>
                </a:solidFill>
              </a:rPr>
              <a:t>S</a:t>
            </a:r>
            <a:r>
              <a:rPr lang="en-US" sz="2000" dirty="0" smtClean="0">
                <a:solidFill>
                  <a:srgbClr val="FFFFFF"/>
                </a:solidFill>
              </a:rPr>
              <a:t>ervice type</a:t>
            </a:r>
            <a:endParaRPr lang="en-US" sz="2000" dirty="0">
              <a:solidFill>
                <a:srgbClr val="FFFFFF"/>
              </a:solidFill>
            </a:endParaRPr>
          </a:p>
        </p:txBody>
      </p:sp>
      <p:sp>
        <p:nvSpPr>
          <p:cNvPr id="45" name="TextBox 44"/>
          <p:cNvSpPr txBox="1"/>
          <p:nvPr/>
        </p:nvSpPr>
        <p:spPr>
          <a:xfrm>
            <a:off x="7750555" y="4030662"/>
            <a:ext cx="1972882" cy="707886"/>
          </a:xfrm>
          <a:prstGeom prst="rect">
            <a:avLst/>
          </a:prstGeom>
          <a:noFill/>
          <a:ln w="22225">
            <a:noFill/>
          </a:ln>
        </p:spPr>
        <p:txBody>
          <a:bodyPr wrap="square" rtlCol="0">
            <a:spAutoFit/>
          </a:bodyPr>
          <a:lstStyle/>
          <a:p>
            <a:r>
              <a:rPr lang="en-US" sz="2000" dirty="0" smtClean="0">
                <a:solidFill>
                  <a:srgbClr val="FFFFFF"/>
                </a:solidFill>
              </a:rPr>
              <a:t>Counter </a:t>
            </a:r>
            <a:r>
              <a:rPr lang="en-US" sz="2000" dirty="0" err="1" smtClean="0">
                <a:solidFill>
                  <a:srgbClr val="FFFFFF"/>
                </a:solidFill>
              </a:rPr>
              <a:t>WebApp</a:t>
            </a:r>
            <a:r>
              <a:rPr lang="en-US" sz="2000" dirty="0" smtClean="0">
                <a:solidFill>
                  <a:srgbClr val="FFFFFF"/>
                </a:solidFill>
              </a:rPr>
              <a:t> type</a:t>
            </a:r>
            <a:endParaRPr lang="en-US" sz="2000" dirty="0">
              <a:solidFill>
                <a:srgbClr val="FFFFFF"/>
              </a:solidFill>
            </a:endParaRPr>
          </a:p>
        </p:txBody>
      </p:sp>
      <p:sp>
        <p:nvSpPr>
          <p:cNvPr id="46" name="Title 2"/>
          <p:cNvSpPr>
            <a:spLocks noGrp="1"/>
          </p:cNvSpPr>
          <p:nvPr>
            <p:ph type="title"/>
          </p:nvPr>
        </p:nvSpPr>
        <p:spPr>
          <a:xfrm>
            <a:off x="-106363" y="210412"/>
            <a:ext cx="8791074" cy="917575"/>
          </a:xfrm>
        </p:spPr>
        <p:txBody>
          <a:bodyPr/>
          <a:lstStyle/>
          <a:p>
            <a:r>
              <a:rPr lang="en-US" sz="4400" dirty="0" smtClean="0"/>
              <a:t>Defining applications and services</a:t>
            </a:r>
            <a:endParaRPr lang="en-US" sz="4400" dirty="0"/>
          </a:p>
        </p:txBody>
      </p:sp>
      <p:pic>
        <p:nvPicPr>
          <p:cNvPr id="47" name="Picture 46"/>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94432" y="4158936"/>
            <a:ext cx="2476500" cy="2476500"/>
          </a:xfrm>
          <a:prstGeom prst="rect">
            <a:avLst/>
          </a:prstGeom>
        </p:spPr>
      </p:pic>
      <p:grpSp>
        <p:nvGrpSpPr>
          <p:cNvPr id="6" name="Group 5"/>
          <p:cNvGrpSpPr/>
          <p:nvPr/>
        </p:nvGrpSpPr>
        <p:grpSpPr>
          <a:xfrm>
            <a:off x="123267" y="4289285"/>
            <a:ext cx="2617316" cy="2215802"/>
            <a:chOff x="123267" y="4289285"/>
            <a:chExt cx="2617316" cy="2215802"/>
          </a:xfrm>
        </p:grpSpPr>
        <p:pic>
          <p:nvPicPr>
            <p:cNvPr id="50" name="Picture 49"/>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51" name="Picture 50"/>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52" name="Picture 51"/>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53" name="Rectangle 52"/>
            <p:cNvSpPr/>
            <p:nvPr/>
          </p:nvSpPr>
          <p:spPr>
            <a:xfrm>
              <a:off x="123267" y="5291496"/>
              <a:ext cx="1991360" cy="923330"/>
            </a:xfrm>
            <a:prstGeom prst="rect">
              <a:avLst/>
            </a:prstGeom>
          </p:spPr>
          <p:txBody>
            <a:bodyPr wrap="square">
              <a:spAutoFit/>
            </a:bodyPr>
            <a:lstStyle/>
            <a:p>
              <a:pPr algn="ctr"/>
              <a:r>
                <a:rPr lang="en-US" dirty="0">
                  <a:solidFill>
                    <a:srgbClr val="404040"/>
                  </a:solidFill>
                </a:rPr>
                <a:t>C</a:t>
              </a:r>
              <a:r>
                <a:rPr lang="en-US" dirty="0" smtClean="0">
                  <a:solidFill>
                    <a:srgbClr val="404040"/>
                  </a:solidFill>
                </a:rPr>
                <a:t>ounter</a:t>
              </a:r>
            </a:p>
            <a:p>
              <a:pPr algn="ctr"/>
              <a:r>
                <a:rPr lang="en-US" dirty="0">
                  <a:solidFill>
                    <a:srgbClr val="404040"/>
                  </a:solidFill>
                </a:rPr>
                <a:t>S</a:t>
              </a:r>
              <a:r>
                <a:rPr lang="en-US" dirty="0" smtClean="0">
                  <a:solidFill>
                    <a:srgbClr val="404040"/>
                  </a:solidFill>
                </a:rPr>
                <a:t>ervice</a:t>
              </a:r>
            </a:p>
            <a:p>
              <a:pPr algn="ctr"/>
              <a:r>
                <a:rPr lang="en-US" dirty="0" smtClean="0">
                  <a:solidFill>
                    <a:srgbClr val="404040"/>
                  </a:solidFill>
                </a:rPr>
                <a:t> </a:t>
              </a:r>
              <a:r>
                <a:rPr lang="en-US" dirty="0" err="1" smtClean="0">
                  <a:solidFill>
                    <a:srgbClr val="404040"/>
                  </a:solidFill>
                </a:rPr>
                <a:t>Pkg</a:t>
              </a:r>
              <a:endParaRPr lang="en-US" dirty="0">
                <a:solidFill>
                  <a:srgbClr val="404040"/>
                </a:solidFill>
              </a:endParaRPr>
            </a:p>
          </p:txBody>
        </p:sp>
      </p:grpSp>
      <p:grpSp>
        <p:nvGrpSpPr>
          <p:cNvPr id="4" name="Group 3"/>
          <p:cNvGrpSpPr/>
          <p:nvPr/>
        </p:nvGrpSpPr>
        <p:grpSpPr>
          <a:xfrm>
            <a:off x="364820" y="1316419"/>
            <a:ext cx="1105018" cy="1052437"/>
            <a:chOff x="364820" y="1316419"/>
            <a:chExt cx="1105018" cy="1052437"/>
          </a:xfrm>
        </p:grpSpPr>
        <p:pic>
          <p:nvPicPr>
            <p:cNvPr id="49" name="Picture 48"/>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364820" y="1331439"/>
              <a:ext cx="1037417" cy="1037417"/>
            </a:xfrm>
            <a:prstGeom prst="rect">
              <a:avLst/>
            </a:prstGeom>
          </p:spPr>
        </p:pic>
        <p:sp>
          <p:nvSpPr>
            <p:cNvPr id="55" name="TextBox 54"/>
            <p:cNvSpPr txBox="1"/>
            <p:nvPr/>
          </p:nvSpPr>
          <p:spPr>
            <a:xfrm>
              <a:off x="448626" y="1316419"/>
              <a:ext cx="1021212" cy="400110"/>
            </a:xfrm>
            <a:prstGeom prst="rect">
              <a:avLst/>
            </a:prstGeom>
            <a:noFill/>
            <a:ln w="22225">
              <a:noFill/>
            </a:ln>
          </p:spPr>
          <p:txBody>
            <a:bodyPr wrap="square" rtlCol="0">
              <a:spAutoFit/>
            </a:bodyPr>
            <a:lstStyle/>
            <a:p>
              <a:r>
                <a:rPr lang="en-US" sz="2000" dirty="0" smtClean="0">
                  <a:solidFill>
                    <a:srgbClr val="FFFFFF"/>
                  </a:solidFill>
                </a:rPr>
                <a:t>Code</a:t>
              </a:r>
              <a:endParaRPr lang="en-US" sz="2000" dirty="0">
                <a:solidFill>
                  <a:srgbClr val="FFFFFF"/>
                </a:solidFill>
              </a:endParaRPr>
            </a:p>
          </p:txBody>
        </p:sp>
      </p:grpSp>
      <p:grpSp>
        <p:nvGrpSpPr>
          <p:cNvPr id="5" name="Group 4"/>
          <p:cNvGrpSpPr/>
          <p:nvPr/>
        </p:nvGrpSpPr>
        <p:grpSpPr>
          <a:xfrm>
            <a:off x="1537439" y="1306245"/>
            <a:ext cx="1033769" cy="1058963"/>
            <a:chOff x="1537439" y="1306245"/>
            <a:chExt cx="1033769" cy="1058963"/>
          </a:xfrm>
        </p:grpSpPr>
        <p:pic>
          <p:nvPicPr>
            <p:cNvPr id="48" name="Picture 47"/>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537439" y="1331439"/>
              <a:ext cx="1033769" cy="1033769"/>
            </a:xfrm>
            <a:prstGeom prst="rect">
              <a:avLst/>
            </a:prstGeom>
          </p:spPr>
        </p:pic>
        <p:sp>
          <p:nvSpPr>
            <p:cNvPr id="56" name="TextBox 55"/>
            <p:cNvSpPr txBox="1"/>
            <p:nvPr/>
          </p:nvSpPr>
          <p:spPr>
            <a:xfrm>
              <a:off x="1570094" y="1306245"/>
              <a:ext cx="945541" cy="400110"/>
            </a:xfrm>
            <a:prstGeom prst="rect">
              <a:avLst/>
            </a:prstGeom>
            <a:noFill/>
            <a:ln w="22225">
              <a:noFill/>
            </a:ln>
          </p:spPr>
          <p:txBody>
            <a:bodyPr wrap="square" rtlCol="0">
              <a:spAutoFit/>
            </a:bodyPr>
            <a:lstStyle/>
            <a:p>
              <a:r>
                <a:rPr lang="en-US" sz="2000" dirty="0" err="1" smtClean="0">
                  <a:solidFill>
                    <a:srgbClr val="FFFFFF"/>
                  </a:solidFill>
                </a:rPr>
                <a:t>Config</a:t>
              </a:r>
              <a:endParaRPr lang="en-US" sz="2000" dirty="0">
                <a:solidFill>
                  <a:srgbClr val="FFFFFF"/>
                </a:solidFill>
              </a:endParaRPr>
            </a:p>
          </p:txBody>
        </p:sp>
      </p:grpSp>
      <p:grpSp>
        <p:nvGrpSpPr>
          <p:cNvPr id="58" name="Group 57"/>
          <p:cNvGrpSpPr/>
          <p:nvPr/>
        </p:nvGrpSpPr>
        <p:grpSpPr>
          <a:xfrm>
            <a:off x="123267" y="4291877"/>
            <a:ext cx="2617316" cy="2479539"/>
            <a:chOff x="123267" y="4289285"/>
            <a:chExt cx="2617316" cy="2479539"/>
          </a:xfrm>
        </p:grpSpPr>
        <p:pic>
          <p:nvPicPr>
            <p:cNvPr id="59" name="Picture 58"/>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60" name="Picture 59"/>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61" name="Picture 60"/>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62" name="Rectangle 61"/>
            <p:cNvSpPr/>
            <p:nvPr/>
          </p:nvSpPr>
          <p:spPr>
            <a:xfrm>
              <a:off x="123267" y="5291496"/>
              <a:ext cx="1991360" cy="1477328"/>
            </a:xfrm>
            <a:prstGeom prst="rect">
              <a:avLst/>
            </a:prstGeom>
          </p:spPr>
          <p:txBody>
            <a:bodyPr wrap="square">
              <a:spAutoFit/>
            </a:bodyPr>
            <a:lstStyle/>
            <a:p>
              <a:pPr algn="ctr"/>
              <a:r>
                <a:rPr lang="en-US" dirty="0" smtClean="0">
                  <a:solidFill>
                    <a:srgbClr val="404040"/>
                  </a:solidFill>
                </a:rPr>
                <a:t>Counter</a:t>
              </a:r>
            </a:p>
            <a:p>
              <a:pPr algn="ctr"/>
              <a:r>
                <a:rPr lang="en-US" dirty="0" err="1" smtClean="0">
                  <a:solidFill>
                    <a:srgbClr val="404040"/>
                  </a:solidFill>
                </a:rPr>
                <a:t>WebApp</a:t>
              </a:r>
              <a:endParaRPr lang="en-US" dirty="0" smtClean="0">
                <a:solidFill>
                  <a:srgbClr val="404040"/>
                </a:solidFill>
              </a:endParaRPr>
            </a:p>
            <a:p>
              <a:pPr algn="ctr"/>
              <a:r>
                <a:rPr lang="en-US" dirty="0" err="1" smtClean="0">
                  <a:solidFill>
                    <a:srgbClr val="404040"/>
                  </a:solidFill>
                </a:rPr>
                <a:t>Pkg</a:t>
              </a:r>
              <a:endParaRPr lang="en-US" dirty="0" smtClean="0">
                <a:solidFill>
                  <a:srgbClr val="404040"/>
                </a:solidFill>
              </a:endParaRPr>
            </a:p>
            <a:p>
              <a:pPr algn="ctr"/>
              <a:endParaRPr lang="en-US" dirty="0" smtClean="0">
                <a:solidFill>
                  <a:srgbClr val="404040"/>
                </a:solidFill>
              </a:endParaRPr>
            </a:p>
            <a:p>
              <a:pPr algn="ctr"/>
              <a:endParaRPr lang="en-US" dirty="0" smtClean="0">
                <a:solidFill>
                  <a:srgbClr val="404040"/>
                </a:solidFill>
              </a:endParaRPr>
            </a:p>
          </p:txBody>
        </p:sp>
      </p:grpSp>
      <p:sp>
        <p:nvSpPr>
          <p:cNvPr id="25" name="TextBox 24"/>
          <p:cNvSpPr txBox="1"/>
          <p:nvPr/>
        </p:nvSpPr>
        <p:spPr>
          <a:xfrm>
            <a:off x="4289174" y="1680307"/>
            <a:ext cx="2081463" cy="400110"/>
          </a:xfrm>
          <a:prstGeom prst="rect">
            <a:avLst/>
          </a:prstGeom>
          <a:noFill/>
          <a:ln w="22225">
            <a:noFill/>
          </a:ln>
        </p:spPr>
        <p:txBody>
          <a:bodyPr wrap="square" rtlCol="0">
            <a:spAutoFit/>
          </a:bodyPr>
          <a:lstStyle/>
          <a:p>
            <a:r>
              <a:rPr lang="en-US" sz="2000" dirty="0" smtClean="0">
                <a:solidFill>
                  <a:srgbClr val="FFFFFF"/>
                </a:solidFill>
              </a:rPr>
              <a:t>Application Type</a:t>
            </a:r>
            <a:endParaRPr lang="en-US" sz="2000" dirty="0">
              <a:solidFill>
                <a:srgbClr val="FFFFFF"/>
              </a:solidFill>
            </a:endParaRPr>
          </a:p>
        </p:txBody>
      </p:sp>
    </p:spTree>
    <p:extLst>
      <p:ext uri="{BB962C8B-B14F-4D97-AF65-F5344CB8AC3E}">
        <p14:creationId xmlns:p14="http://schemas.microsoft.com/office/powerpoint/2010/main" val="30020839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42" presetClass="path" presetSubtype="0" accel="50000" decel="50000" fill="hold" nodeType="withEffect">
                                  <p:stCondLst>
                                    <p:cond delay="0"/>
                                  </p:stCondLst>
                                  <p:childTnLst>
                                    <p:animMotion origin="layout" path="M -9.54812E-7 2.65093E-6 L 0.0637 0.42192 " pathEditMode="relative" rAng="0" ptsTypes="AA">
                                      <p:cBhvr>
                                        <p:cTn id="14" dur="2000" fill="hold"/>
                                        <p:tgtEl>
                                          <p:spTgt spid="4"/>
                                        </p:tgtEl>
                                        <p:attrNameLst>
                                          <p:attrName>ppt_x</p:attrName>
                                          <p:attrName>ppt_y</p:attrName>
                                        </p:attrNameLst>
                                      </p:cBhvr>
                                      <p:rCtr x="3178" y="21085"/>
                                    </p:animMotion>
                                  </p:childTnLst>
                                </p:cTn>
                              </p:par>
                            </p:childTnLst>
                          </p:cTn>
                        </p:par>
                        <p:par>
                          <p:cTn id="15" fill="hold">
                            <p:stCondLst>
                              <p:cond delay="2000"/>
                            </p:stCondLst>
                            <p:childTnLst>
                              <p:par>
                                <p:cTn id="16" presetID="1" presetClass="exit" presetSubtype="0" fill="hold" nodeType="afterEffect">
                                  <p:stCondLst>
                                    <p:cond delay="0"/>
                                  </p:stCondLst>
                                  <p:childTnLst>
                                    <p:set>
                                      <p:cBhvr>
                                        <p:cTn id="17" dur="1" fill="hold">
                                          <p:stCondLst>
                                            <p:cond delay="0"/>
                                          </p:stCondLst>
                                        </p:cTn>
                                        <p:tgtEl>
                                          <p:spTgt spid="4"/>
                                        </p:tgtEl>
                                        <p:attrNameLst>
                                          <p:attrName>style.visibility</p:attrName>
                                        </p:attrNameLst>
                                      </p:cBhvr>
                                      <p:to>
                                        <p:strVal val="hidden"/>
                                      </p:to>
                                    </p:set>
                                  </p:childTnLst>
                                </p:cTn>
                              </p:par>
                              <p:par>
                                <p:cTn id="18" presetID="42" presetClass="path" presetSubtype="0" accel="50000" decel="50000" fill="hold" nodeType="withEffect">
                                  <p:stCondLst>
                                    <p:cond delay="0"/>
                                  </p:stCondLst>
                                  <p:childTnLst>
                                    <p:animMotion origin="layout" path="M 2.56829E-6 5.03858E-7 L -0.03064 0.41285 " pathEditMode="relative" rAng="0" ptsTypes="AA">
                                      <p:cBhvr>
                                        <p:cTn id="19" dur="2000" fill="hold"/>
                                        <p:tgtEl>
                                          <p:spTgt spid="5"/>
                                        </p:tgtEl>
                                        <p:attrNameLst>
                                          <p:attrName>ppt_x</p:attrName>
                                          <p:attrName>ppt_y</p:attrName>
                                        </p:attrNameLst>
                                      </p:cBhvr>
                                      <p:rCtr x="-1532" y="20631"/>
                                    </p:animMotion>
                                  </p:childTnLst>
                                </p:cTn>
                              </p:par>
                            </p:childTnLst>
                          </p:cTn>
                        </p:par>
                        <p:par>
                          <p:cTn id="20" fill="hold">
                            <p:stCondLst>
                              <p:cond delay="4000"/>
                            </p:stCondLst>
                            <p:childTnLst>
                              <p:par>
                                <p:cTn id="21" presetID="1" presetClass="exit" presetSubtype="0" fill="hold" nodeType="afterEffect">
                                  <p:stCondLst>
                                    <p:cond delay="0"/>
                                  </p:stCondLst>
                                  <p:childTnLst>
                                    <p:set>
                                      <p:cBhvr>
                                        <p:cTn id="22" dur="1" fill="hold">
                                          <p:stCondLst>
                                            <p:cond delay="0"/>
                                          </p:stCondLst>
                                        </p:cTn>
                                        <p:tgtEl>
                                          <p:spTgt spid="5"/>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4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8.62905E-7 -4.98865E-6 L 0.35422 -0.2719 " pathEditMode="relative" rAng="0" ptsTypes="AA">
                                      <p:cBhvr>
                                        <p:cTn id="40" dur="2000" fill="hold"/>
                                        <p:tgtEl>
                                          <p:spTgt spid="6"/>
                                        </p:tgtEl>
                                        <p:attrNameLst>
                                          <p:attrName>ppt_x</p:attrName>
                                          <p:attrName>ppt_y</p:attrName>
                                        </p:attrNameLst>
                                      </p:cBhvr>
                                      <p:rCtr x="17705" y="-13595"/>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42" presetClass="path" presetSubtype="0" accel="50000" decel="50000" fill="hold" nodeType="clickEffect">
                                  <p:stCondLst>
                                    <p:cond delay="0"/>
                                  </p:stCondLst>
                                  <p:childTnLst>
                                    <p:animMotion origin="layout" path="M 8.62905E-7 9.98638E-8 L 0.44613 0.02497 " pathEditMode="relative" rAng="0" ptsTypes="AA">
                                      <p:cBhvr>
                                        <p:cTn id="52" dur="2000" fill="hold"/>
                                        <p:tgtEl>
                                          <p:spTgt spid="58"/>
                                        </p:tgtEl>
                                        <p:attrNameLst>
                                          <p:attrName>ppt_x</p:attrName>
                                          <p:attrName>ppt_y</p:attrName>
                                        </p:attrNameLst>
                                      </p:cBhvr>
                                      <p:rCtr x="22300" y="1248"/>
                                    </p:animMotion>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44" grpId="0"/>
      <p:bldP spid="45"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94361" y="125665"/>
            <a:ext cx="11889564" cy="917575"/>
          </a:xfrm>
        </p:spPr>
        <p:txBody>
          <a:bodyPr/>
          <a:lstStyle/>
          <a:p>
            <a:r>
              <a:rPr lang="en-US" dirty="0" smtClean="0"/>
              <a:t>Instantiating an application</a:t>
            </a:r>
            <a:endParaRPr lang="en-US" dirty="0"/>
          </a:p>
        </p:txBody>
      </p:sp>
      <p:grpSp>
        <p:nvGrpSpPr>
          <p:cNvPr id="43" name="Group 42"/>
          <p:cNvGrpSpPr/>
          <p:nvPr/>
        </p:nvGrpSpPr>
        <p:grpSpPr>
          <a:xfrm>
            <a:off x="5887794" y="373062"/>
            <a:ext cx="6274043" cy="5326062"/>
            <a:chOff x="2880909" y="1058863"/>
            <a:chExt cx="9458971" cy="7162799"/>
          </a:xfrm>
        </p:grpSpPr>
        <p:sp>
          <p:nvSpPr>
            <p:cNvPr id="44" name="Oval 43"/>
            <p:cNvSpPr/>
            <p:nvPr/>
          </p:nvSpPr>
          <p:spPr bwMode="auto">
            <a:xfrm>
              <a:off x="3756544" y="1477963"/>
              <a:ext cx="7162800" cy="4800599"/>
            </a:xfrm>
            <a:prstGeom prst="ellipse">
              <a:avLst/>
            </a:prstGeom>
            <a:no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45" name="Picture 44"/>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80909" y="1058863"/>
              <a:ext cx="3326213" cy="3505200"/>
            </a:xfrm>
            <a:prstGeom prst="rect">
              <a:avLst/>
            </a:prstGeom>
          </p:spPr>
        </p:pic>
        <p:pic>
          <p:nvPicPr>
            <p:cNvPr id="46" name="Picture 45"/>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921242" y="3027159"/>
              <a:ext cx="3326213" cy="3505200"/>
            </a:xfrm>
            <a:prstGeom prst="rect">
              <a:avLst/>
            </a:prstGeom>
          </p:spPr>
        </p:pic>
        <p:pic>
          <p:nvPicPr>
            <p:cNvPr id="47" name="Picture 46"/>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51501" y="4716462"/>
              <a:ext cx="3326213" cy="3505200"/>
            </a:xfrm>
            <a:prstGeom prst="rect">
              <a:avLst/>
            </a:prstGeom>
          </p:spPr>
        </p:pic>
        <p:pic>
          <p:nvPicPr>
            <p:cNvPr id="48" name="Picture 47"/>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964012" y="1058863"/>
              <a:ext cx="3326214" cy="3505200"/>
            </a:xfrm>
            <a:prstGeom prst="rect">
              <a:avLst/>
            </a:prstGeom>
          </p:spPr>
        </p:pic>
        <p:pic>
          <p:nvPicPr>
            <p:cNvPr id="49" name="Picture 48"/>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013667" y="3103491"/>
              <a:ext cx="3326213" cy="3505200"/>
            </a:xfrm>
            <a:prstGeom prst="rect">
              <a:avLst/>
            </a:prstGeom>
          </p:spPr>
        </p:pic>
      </p:grpSp>
      <p:sp>
        <p:nvSpPr>
          <p:cNvPr id="77" name="Hexagon 76"/>
          <p:cNvSpPr/>
          <p:nvPr/>
        </p:nvSpPr>
        <p:spPr bwMode="auto">
          <a:xfrm>
            <a:off x="3202517" y="3897676"/>
            <a:ext cx="256485" cy="22829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87" name="Hexagon 86"/>
          <p:cNvSpPr/>
          <p:nvPr/>
        </p:nvSpPr>
        <p:spPr bwMode="auto">
          <a:xfrm>
            <a:off x="3209187" y="3900877"/>
            <a:ext cx="256485" cy="22829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90" name="Hexagon 89"/>
          <p:cNvSpPr/>
          <p:nvPr/>
        </p:nvSpPr>
        <p:spPr bwMode="auto">
          <a:xfrm>
            <a:off x="3421173" y="4329403"/>
            <a:ext cx="256485" cy="241855"/>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6" name="Text Placeholder 1"/>
          <p:cNvSpPr txBox="1">
            <a:spLocks/>
          </p:cNvSpPr>
          <p:nvPr/>
        </p:nvSpPr>
        <p:spPr>
          <a:xfrm>
            <a:off x="294361" y="5087045"/>
            <a:ext cx="11999239" cy="177266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err="1" smtClean="0">
                <a:gradFill>
                  <a:gsLst>
                    <a:gs pos="1250">
                      <a:srgbClr val="FFFFFF"/>
                    </a:gs>
                    <a:gs pos="100000">
                      <a:srgbClr val="FFFFFF"/>
                    </a:gs>
                  </a:gsLst>
                  <a:lin ang="5400000" scaled="0"/>
                </a:gradFill>
              </a:rPr>
              <a:t>ServiceType</a:t>
            </a:r>
            <a:r>
              <a:rPr lang="en-US" sz="1800" dirty="0" smtClean="0">
                <a:gradFill>
                  <a:gsLst>
                    <a:gs pos="1250">
                      <a:srgbClr val="FFFFFF"/>
                    </a:gs>
                    <a:gs pos="100000">
                      <a:srgbClr val="FFFFFF"/>
                    </a:gs>
                  </a:gsLst>
                  <a:lin ang="5400000" scaled="0"/>
                </a:gradFill>
              </a:rPr>
              <a:t> is “</a:t>
            </a:r>
            <a:r>
              <a:rPr lang="en-US" sz="1800" b="1" dirty="0" smtClean="0">
                <a:gradFill>
                  <a:gsLst>
                    <a:gs pos="1250">
                      <a:srgbClr val="FFFFFF"/>
                    </a:gs>
                    <a:gs pos="100000">
                      <a:srgbClr val="FFFFFF"/>
                    </a:gs>
                  </a:gsLst>
                  <a:lin ang="5400000" scaled="0"/>
                </a:gradFill>
              </a:rPr>
              <a:t>like”</a:t>
            </a:r>
            <a:r>
              <a:rPr lang="en-US" sz="1800" dirty="0" smtClean="0">
                <a:gradFill>
                  <a:gsLst>
                    <a:gs pos="1250">
                      <a:srgbClr val="FFFFFF"/>
                    </a:gs>
                    <a:gs pos="100000">
                      <a:srgbClr val="FFFFFF"/>
                    </a:gs>
                  </a:gsLst>
                  <a:lin ang="5400000" scaled="0"/>
                </a:gradFill>
              </a:rPr>
              <a:t> a .NET CLR type (class </a:t>
            </a:r>
            <a:r>
              <a:rPr lang="en-US" sz="1800" dirty="0" err="1" smtClean="0">
                <a:gradFill>
                  <a:gsLst>
                    <a:gs pos="1250">
                      <a:srgbClr val="FFFFFF"/>
                    </a:gs>
                    <a:gs pos="100000">
                      <a:srgbClr val="FFFFFF"/>
                    </a:gs>
                  </a:gsLst>
                  <a:lin ang="5400000" scaled="0"/>
                </a:gradFill>
              </a:rPr>
              <a:t>CounterServiceType</a:t>
            </a:r>
            <a:r>
              <a:rPr lang="en-US" sz="1800" dirty="0" smtClean="0">
                <a:gradFill>
                  <a:gsLst>
                    <a:gs pos="1250">
                      <a:srgbClr val="FFFFFF"/>
                    </a:gs>
                    <a:gs pos="100000">
                      <a:srgbClr val="FFFFFF"/>
                    </a:gs>
                  </a:gsLst>
                  <a:lin ang="5400000" scaled="0"/>
                </a:gradFill>
              </a:rPr>
              <a:t>)</a:t>
            </a:r>
          </a:p>
          <a:p>
            <a:r>
              <a:rPr lang="en-US" sz="1800" dirty="0" err="1" smtClean="0">
                <a:gradFill>
                  <a:gsLst>
                    <a:gs pos="1250">
                      <a:srgbClr val="FFFFFF"/>
                    </a:gs>
                    <a:gs pos="100000">
                      <a:srgbClr val="FFFFFF"/>
                    </a:gs>
                  </a:gsLst>
                  <a:lin ang="5400000" scaled="0"/>
                </a:gradFill>
              </a:rPr>
              <a:t>ApplicationType</a:t>
            </a:r>
            <a:r>
              <a:rPr lang="en-US" sz="1800" dirty="0" smtClean="0">
                <a:gradFill>
                  <a:gsLst>
                    <a:gs pos="1250">
                      <a:srgbClr val="FFFFFF"/>
                    </a:gs>
                    <a:gs pos="100000">
                      <a:srgbClr val="FFFFFF"/>
                    </a:gs>
                  </a:gsLst>
                  <a:lin ang="5400000" scaled="0"/>
                </a:gradFill>
              </a:rPr>
              <a:t> is “</a:t>
            </a:r>
            <a:r>
              <a:rPr lang="en-US" sz="1800" b="1" dirty="0" smtClean="0">
                <a:gradFill>
                  <a:gsLst>
                    <a:gs pos="1250">
                      <a:srgbClr val="FFFFFF"/>
                    </a:gs>
                    <a:gs pos="100000">
                      <a:srgbClr val="FFFFFF"/>
                    </a:gs>
                  </a:gsLst>
                  <a:lin ang="5400000" scaled="0"/>
                </a:gradFill>
              </a:rPr>
              <a:t>like”</a:t>
            </a:r>
            <a:r>
              <a:rPr lang="en-US" sz="1800" dirty="0" smtClean="0">
                <a:gradFill>
                  <a:gsLst>
                    <a:gs pos="1250">
                      <a:srgbClr val="FFFFFF"/>
                    </a:gs>
                    <a:gs pos="100000">
                      <a:srgbClr val="FFFFFF"/>
                    </a:gs>
                  </a:gsLst>
                  <a:lin ang="5400000" scaled="0"/>
                </a:gradFill>
              </a:rPr>
              <a:t> a typed Container (</a:t>
            </a:r>
            <a:r>
              <a:rPr lang="en-US" sz="1800" dirty="0" err="1" smtClean="0">
                <a:gradFill>
                  <a:gsLst>
                    <a:gs pos="1250">
                      <a:srgbClr val="FFFFFF"/>
                    </a:gs>
                    <a:gs pos="100000">
                      <a:srgbClr val="FFFFFF"/>
                    </a:gs>
                  </a:gsLst>
                  <a:lin ang="5400000" scaled="0"/>
                </a:gradFill>
              </a:rPr>
              <a:t>CounterAppType</a:t>
            </a:r>
            <a:r>
              <a:rPr lang="en-US" sz="1800" dirty="0" smtClean="0">
                <a:gradFill>
                  <a:gsLst>
                    <a:gs pos="1250">
                      <a:srgbClr val="FFFFFF"/>
                    </a:gs>
                    <a:gs pos="100000">
                      <a:srgbClr val="FFFFFF"/>
                    </a:gs>
                  </a:gsLst>
                  <a:lin ang="5400000" scaled="0"/>
                </a:gradFill>
              </a:rPr>
              <a:t> : </a:t>
            </a:r>
            <a:r>
              <a:rPr lang="en-US" sz="1800" dirty="0" err="1" smtClean="0">
                <a:gradFill>
                  <a:gsLst>
                    <a:gs pos="1250">
                      <a:srgbClr val="FFFFFF"/>
                    </a:gs>
                    <a:gs pos="100000">
                      <a:srgbClr val="FFFFFF"/>
                    </a:gs>
                  </a:gsLst>
                  <a:lin ang="5400000" scaled="0"/>
                </a:gradFill>
              </a:rPr>
              <a:t>ServiceContainer</a:t>
            </a:r>
            <a:r>
              <a:rPr lang="en-US" sz="1800" dirty="0" smtClean="0">
                <a:gradFill>
                  <a:gsLst>
                    <a:gs pos="1250">
                      <a:srgbClr val="FFFFFF"/>
                    </a:gs>
                    <a:gs pos="100000">
                      <a:srgbClr val="FFFFFF"/>
                    </a:gs>
                  </a:gsLst>
                  <a:lin ang="5400000" scaled="0"/>
                </a:gradFill>
              </a:rPr>
              <a:t>&lt;</a:t>
            </a:r>
            <a:r>
              <a:rPr lang="en-US" sz="1800" dirty="0" err="1" smtClean="0">
                <a:gradFill>
                  <a:gsLst>
                    <a:gs pos="1250">
                      <a:srgbClr val="FFFFFF"/>
                    </a:gs>
                    <a:gs pos="100000">
                      <a:srgbClr val="FFFFFF"/>
                    </a:gs>
                  </a:gsLst>
                  <a:lin ang="5400000" scaled="0"/>
                </a:gradFill>
              </a:rPr>
              <a:t>TServiceType</a:t>
            </a:r>
            <a:r>
              <a:rPr lang="en-US" sz="1800" dirty="0" smtClean="0">
                <a:gradFill>
                  <a:gsLst>
                    <a:gs pos="1250">
                      <a:srgbClr val="FFFFFF"/>
                    </a:gs>
                    <a:gs pos="100000">
                      <a:srgbClr val="FFFFFF"/>
                    </a:gs>
                  </a:gsLst>
                  <a:lin ang="5400000" scaled="0"/>
                </a:gradFill>
              </a:rPr>
              <a:t>&gt; where </a:t>
            </a:r>
            <a:r>
              <a:rPr lang="en-US" sz="1800" dirty="0" err="1" smtClean="0">
                <a:gradFill>
                  <a:gsLst>
                    <a:gs pos="1250">
                      <a:srgbClr val="FFFFFF"/>
                    </a:gs>
                    <a:gs pos="100000">
                      <a:srgbClr val="FFFFFF"/>
                    </a:gs>
                  </a:gsLst>
                  <a:lin ang="5400000" scaled="0"/>
                </a:gradFill>
              </a:rPr>
              <a:t>TServiceType</a:t>
            </a:r>
            <a:r>
              <a:rPr lang="en-US" sz="1800" dirty="0" smtClean="0">
                <a:gradFill>
                  <a:gsLst>
                    <a:gs pos="1250">
                      <a:srgbClr val="FFFFFF"/>
                    </a:gs>
                    <a:gs pos="100000">
                      <a:srgbClr val="FFFFFF"/>
                    </a:gs>
                  </a:gsLst>
                  <a:lin ang="5400000" scaled="0"/>
                </a:gradFill>
              </a:rPr>
              <a:t> is </a:t>
            </a:r>
            <a:r>
              <a:rPr lang="en-US" sz="1800" dirty="0" err="1" smtClean="0">
                <a:gradFill>
                  <a:gsLst>
                    <a:gs pos="1250">
                      <a:srgbClr val="FFFFFF"/>
                    </a:gs>
                    <a:gs pos="100000">
                      <a:srgbClr val="FFFFFF"/>
                    </a:gs>
                  </a:gsLst>
                  <a:lin ang="5400000" scaled="0"/>
                </a:gradFill>
              </a:rPr>
              <a:t>CounterServiceType</a:t>
            </a:r>
            <a:r>
              <a:rPr lang="en-US" sz="1800" dirty="0" smtClean="0">
                <a:gradFill>
                  <a:gsLst>
                    <a:gs pos="1250">
                      <a:srgbClr val="FFFFFF"/>
                    </a:gs>
                    <a:gs pos="100000">
                      <a:srgbClr val="FFFFFF"/>
                    </a:gs>
                  </a:gsLst>
                  <a:lin ang="5400000" scaled="0"/>
                </a:gradFill>
              </a:rPr>
              <a:t>, ServiceType2</a:t>
            </a:r>
          </a:p>
          <a:p>
            <a:r>
              <a:rPr lang="en-US" sz="1800" dirty="0" err="1" smtClean="0">
                <a:gradFill>
                  <a:gsLst>
                    <a:gs pos="1250">
                      <a:srgbClr val="FFFFFF"/>
                    </a:gs>
                    <a:gs pos="100000">
                      <a:srgbClr val="FFFFFF"/>
                    </a:gs>
                  </a:gsLst>
                  <a:lin ang="5400000" scaled="0"/>
                </a:gradFill>
              </a:rPr>
              <a:t>ApplicationInstance</a:t>
            </a:r>
            <a:r>
              <a:rPr lang="en-US" sz="1800" dirty="0" smtClean="0">
                <a:gradFill>
                  <a:gsLst>
                    <a:gs pos="1250">
                      <a:srgbClr val="FFFFFF"/>
                    </a:gs>
                    <a:gs pos="100000">
                      <a:srgbClr val="FFFFFF"/>
                    </a:gs>
                  </a:gsLst>
                  <a:lin ang="5400000" scaled="0"/>
                </a:gradFill>
              </a:rPr>
              <a:t> is an instance of the </a:t>
            </a:r>
            <a:r>
              <a:rPr lang="en-US" sz="1800" dirty="0" err="1" smtClean="0">
                <a:gradFill>
                  <a:gsLst>
                    <a:gs pos="1250">
                      <a:srgbClr val="FFFFFF"/>
                    </a:gs>
                    <a:gs pos="100000">
                      <a:srgbClr val="FFFFFF"/>
                    </a:gs>
                  </a:gsLst>
                  <a:lin ang="5400000" scaled="0"/>
                </a:gradFill>
              </a:rPr>
              <a:t>ApplicationType</a:t>
            </a:r>
            <a:r>
              <a:rPr lang="en-US" sz="1800" dirty="0" smtClean="0">
                <a:gradFill>
                  <a:gsLst>
                    <a:gs pos="1250">
                      <a:srgbClr val="FFFFFF"/>
                    </a:gs>
                    <a:gs pos="100000">
                      <a:srgbClr val="FFFFFF"/>
                    </a:gs>
                  </a:gsLst>
                  <a:lin ang="5400000" scaled="0"/>
                </a:gradFill>
              </a:rPr>
              <a:t> and has an unique name “fabric:/</a:t>
            </a:r>
            <a:r>
              <a:rPr lang="en-US" sz="1800" dirty="0" err="1" smtClean="0">
                <a:gradFill>
                  <a:gsLst>
                    <a:gs pos="1250">
                      <a:srgbClr val="FFFFFF"/>
                    </a:gs>
                    <a:gs pos="100000">
                      <a:srgbClr val="FFFFFF"/>
                    </a:gs>
                  </a:gsLst>
                  <a:lin ang="5400000" scaled="0"/>
                </a:gradFill>
              </a:rPr>
              <a:t>CounterApplication</a:t>
            </a:r>
            <a:r>
              <a:rPr lang="en-US" sz="1800" dirty="0" smtClean="0">
                <a:gradFill>
                  <a:gsLst>
                    <a:gs pos="1250">
                      <a:srgbClr val="FFFFFF"/>
                    </a:gs>
                    <a:gs pos="100000">
                      <a:srgbClr val="FFFFFF"/>
                    </a:gs>
                  </a:gsLst>
                  <a:lin ang="5400000" scaled="0"/>
                </a:gradFill>
              </a:rPr>
              <a:t>”</a:t>
            </a:r>
          </a:p>
          <a:p>
            <a:r>
              <a:rPr lang="en-US" sz="1800" dirty="0" smtClean="0">
                <a:gradFill>
                  <a:gsLst>
                    <a:gs pos="1250">
                      <a:srgbClr val="FFFFFF"/>
                    </a:gs>
                    <a:gs pos="100000">
                      <a:srgbClr val="FFFFFF"/>
                    </a:gs>
                  </a:gsLst>
                  <a:lin ang="5400000" scaled="0"/>
                </a:gradFill>
              </a:rPr>
              <a:t>Each service instance has a unique name in the “namespace” of the application “fabric:/</a:t>
            </a:r>
            <a:r>
              <a:rPr lang="en-US" sz="1800" dirty="0" err="1" smtClean="0">
                <a:gradFill>
                  <a:gsLst>
                    <a:gs pos="1250">
                      <a:srgbClr val="FFFFFF"/>
                    </a:gs>
                    <a:gs pos="100000">
                      <a:srgbClr val="FFFFFF"/>
                    </a:gs>
                  </a:gsLst>
                  <a:lin ang="5400000" scaled="0"/>
                </a:gradFill>
              </a:rPr>
              <a:t>CounterApplication</a:t>
            </a:r>
            <a:r>
              <a:rPr lang="en-US" sz="1800" dirty="0" smtClean="0">
                <a:gradFill>
                  <a:gsLst>
                    <a:gs pos="1250">
                      <a:srgbClr val="FFFFFF"/>
                    </a:gs>
                    <a:gs pos="100000">
                      <a:srgbClr val="FFFFFF"/>
                    </a:gs>
                  </a:gsLst>
                  <a:lin ang="5400000" scaled="0"/>
                </a:gradFill>
              </a:rPr>
              <a:t>/</a:t>
            </a:r>
            <a:r>
              <a:rPr lang="en-US" sz="1800" dirty="0" err="1" smtClean="0">
                <a:gradFill>
                  <a:gsLst>
                    <a:gs pos="1250">
                      <a:srgbClr val="FFFFFF"/>
                    </a:gs>
                    <a:gs pos="100000">
                      <a:srgbClr val="FFFFFF"/>
                    </a:gs>
                  </a:gsLst>
                  <a:lin ang="5400000" scaled="0"/>
                </a:gradFill>
              </a:rPr>
              <a:t>CounterService</a:t>
            </a:r>
            <a:r>
              <a:rPr lang="en-US" sz="1800" dirty="0" smtClean="0">
                <a:gradFill>
                  <a:gsLst>
                    <a:gs pos="1250">
                      <a:srgbClr val="FFFFFF"/>
                    </a:gs>
                    <a:gs pos="100000">
                      <a:srgbClr val="FFFFFF"/>
                    </a:gs>
                  </a:gsLst>
                  <a:lin ang="5400000" scaled="0"/>
                </a:gradFill>
              </a:rPr>
              <a:t>”</a:t>
            </a:r>
          </a:p>
        </p:txBody>
      </p:sp>
      <p:grpSp>
        <p:nvGrpSpPr>
          <p:cNvPr id="110" name="Group 109"/>
          <p:cNvGrpSpPr/>
          <p:nvPr/>
        </p:nvGrpSpPr>
        <p:grpSpPr>
          <a:xfrm>
            <a:off x="600131" y="1492552"/>
            <a:ext cx="1691140" cy="1600201"/>
            <a:chOff x="600131" y="1492552"/>
            <a:chExt cx="1691140" cy="1600201"/>
          </a:xfrm>
        </p:grpSpPr>
        <p:grpSp>
          <p:nvGrpSpPr>
            <p:cNvPr id="94" name="Group 93"/>
            <p:cNvGrpSpPr/>
            <p:nvPr/>
          </p:nvGrpSpPr>
          <p:grpSpPr>
            <a:xfrm>
              <a:off x="691071" y="1492552"/>
              <a:ext cx="1600200" cy="1600201"/>
              <a:chOff x="4132596" y="0"/>
              <a:chExt cx="8305800" cy="7024999"/>
            </a:xfrm>
          </p:grpSpPr>
          <p:pic>
            <p:nvPicPr>
              <p:cNvPr id="95" name="Picture 94"/>
              <p:cNvPicPr>
                <a:picLocks noChangeAspect="1"/>
              </p:cNvPicPr>
              <p:nvPr/>
            </p:nvPicPr>
            <p:blipFill>
              <a:blip r:embed="rId4"/>
              <a:stretch>
                <a:fillRect/>
              </a:stretch>
            </p:blipFill>
            <p:spPr>
              <a:xfrm>
                <a:off x="4132596" y="0"/>
                <a:ext cx="8305800" cy="7024999"/>
              </a:xfrm>
              <a:prstGeom prst="rect">
                <a:avLst/>
              </a:prstGeom>
            </p:spPr>
          </p:pic>
          <p:grpSp>
            <p:nvGrpSpPr>
              <p:cNvPr id="96" name="Group 95"/>
              <p:cNvGrpSpPr/>
              <p:nvPr/>
            </p:nvGrpSpPr>
            <p:grpSpPr>
              <a:xfrm>
                <a:off x="8047037" y="4335462"/>
                <a:ext cx="2617316" cy="2215802"/>
                <a:chOff x="123267" y="4289285"/>
                <a:chExt cx="2617316" cy="2215802"/>
              </a:xfrm>
            </p:grpSpPr>
            <p:pic>
              <p:nvPicPr>
                <p:cNvPr id="102" name="Picture 101"/>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103" name="Picture 102"/>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104" name="Picture 103"/>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105" name="Rectangle 104"/>
                <p:cNvSpPr/>
                <p:nvPr/>
              </p:nvSpPr>
              <p:spPr>
                <a:xfrm>
                  <a:off x="123267" y="5291495"/>
                  <a:ext cx="1991361" cy="1013370"/>
                </a:xfrm>
                <a:prstGeom prst="rect">
                  <a:avLst/>
                </a:prstGeom>
              </p:spPr>
              <p:txBody>
                <a:bodyPr wrap="square">
                  <a:spAutoFit/>
                </a:bodyPr>
                <a:lstStyle/>
                <a:p>
                  <a:pPr algn="ctr"/>
                  <a:r>
                    <a:rPr lang="en-US" sz="300" dirty="0">
                      <a:solidFill>
                        <a:srgbClr val="404040"/>
                      </a:solidFill>
                    </a:rPr>
                    <a:t>Service </a:t>
                  </a:r>
                  <a:endParaRPr lang="en-US" sz="300" dirty="0" smtClean="0">
                    <a:solidFill>
                      <a:srgbClr val="404040"/>
                    </a:solidFill>
                  </a:endParaRPr>
                </a:p>
                <a:p>
                  <a:pPr algn="ctr"/>
                  <a:r>
                    <a:rPr lang="en-US" sz="300" dirty="0" smtClean="0">
                      <a:solidFill>
                        <a:srgbClr val="404040"/>
                      </a:solidFill>
                    </a:rPr>
                    <a:t>Package</a:t>
                  </a:r>
                </a:p>
                <a:p>
                  <a:pPr algn="ctr"/>
                  <a:r>
                    <a:rPr lang="en-US" sz="300" dirty="0" smtClean="0">
                      <a:solidFill>
                        <a:srgbClr val="404040"/>
                      </a:solidFill>
                    </a:rPr>
                    <a:t> </a:t>
                  </a:r>
                  <a:r>
                    <a:rPr lang="en-US" sz="300" dirty="0">
                      <a:solidFill>
                        <a:srgbClr val="404040"/>
                      </a:solidFill>
                    </a:rPr>
                    <a:t>B</a:t>
                  </a:r>
                </a:p>
              </p:txBody>
            </p:sp>
          </p:grpSp>
          <p:grpSp>
            <p:nvGrpSpPr>
              <p:cNvPr id="97" name="Group 96"/>
              <p:cNvGrpSpPr/>
              <p:nvPr/>
            </p:nvGrpSpPr>
            <p:grpSpPr>
              <a:xfrm>
                <a:off x="6912105" y="2324020"/>
                <a:ext cx="2617316" cy="2215802"/>
                <a:chOff x="123267" y="4289285"/>
                <a:chExt cx="2617316" cy="2215802"/>
              </a:xfrm>
            </p:grpSpPr>
            <p:pic>
              <p:nvPicPr>
                <p:cNvPr id="98" name="Picture 97"/>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99" name="Picture 98"/>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100" name="Picture 99"/>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101" name="Rectangle 100"/>
                <p:cNvSpPr/>
                <p:nvPr/>
              </p:nvSpPr>
              <p:spPr>
                <a:xfrm>
                  <a:off x="123267" y="5291495"/>
                  <a:ext cx="1991361" cy="1013370"/>
                </a:xfrm>
                <a:prstGeom prst="rect">
                  <a:avLst/>
                </a:prstGeom>
              </p:spPr>
              <p:txBody>
                <a:bodyPr wrap="square">
                  <a:spAutoFit/>
                </a:bodyPr>
                <a:lstStyle/>
                <a:p>
                  <a:pPr algn="ctr"/>
                  <a:r>
                    <a:rPr lang="en-US" sz="300" dirty="0">
                      <a:solidFill>
                        <a:srgbClr val="404040"/>
                      </a:solidFill>
                    </a:rPr>
                    <a:t>Service </a:t>
                  </a:r>
                  <a:endParaRPr lang="en-US" sz="300" dirty="0" smtClean="0">
                    <a:solidFill>
                      <a:srgbClr val="404040"/>
                    </a:solidFill>
                  </a:endParaRPr>
                </a:p>
                <a:p>
                  <a:pPr algn="ctr"/>
                  <a:r>
                    <a:rPr lang="en-US" sz="300" dirty="0" smtClean="0">
                      <a:solidFill>
                        <a:srgbClr val="404040"/>
                      </a:solidFill>
                    </a:rPr>
                    <a:t>Package</a:t>
                  </a:r>
                </a:p>
                <a:p>
                  <a:pPr algn="ctr"/>
                  <a:r>
                    <a:rPr lang="en-US" sz="300" dirty="0" smtClean="0">
                      <a:solidFill>
                        <a:srgbClr val="404040"/>
                      </a:solidFill>
                    </a:rPr>
                    <a:t> A</a:t>
                  </a:r>
                  <a:endParaRPr lang="en-US" sz="300" dirty="0">
                    <a:solidFill>
                      <a:srgbClr val="404040"/>
                    </a:solidFill>
                  </a:endParaRPr>
                </a:p>
              </p:txBody>
            </p:sp>
          </p:grpSp>
        </p:grpSp>
        <p:sp>
          <p:nvSpPr>
            <p:cNvPr id="3" name="TextBox 2"/>
            <p:cNvSpPr txBox="1"/>
            <p:nvPr/>
          </p:nvSpPr>
          <p:spPr>
            <a:xfrm>
              <a:off x="600131" y="1971286"/>
              <a:ext cx="7620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smtClean="0">
                  <a:gradFill>
                    <a:gsLst>
                      <a:gs pos="2917">
                        <a:srgbClr val="FFFFFF"/>
                      </a:gs>
                      <a:gs pos="30000">
                        <a:srgbClr val="FFFFFF"/>
                      </a:gs>
                    </a:gsLst>
                    <a:lin ang="5400000" scaled="0"/>
                  </a:gradFill>
                </a:rPr>
                <a:t>app1</a:t>
              </a:r>
            </a:p>
          </p:txBody>
        </p:sp>
      </p:grpSp>
      <p:grpSp>
        <p:nvGrpSpPr>
          <p:cNvPr id="112" name="Group 111"/>
          <p:cNvGrpSpPr/>
          <p:nvPr/>
        </p:nvGrpSpPr>
        <p:grpSpPr>
          <a:xfrm>
            <a:off x="2405609" y="3214921"/>
            <a:ext cx="1674136" cy="1600201"/>
            <a:chOff x="2405609" y="3214214"/>
            <a:chExt cx="1674136" cy="1600201"/>
          </a:xfrm>
        </p:grpSpPr>
        <p:pic>
          <p:nvPicPr>
            <p:cNvPr id="66" name="Picture 65"/>
            <p:cNvPicPr>
              <a:picLocks noChangeAspect="1"/>
            </p:cNvPicPr>
            <p:nvPr/>
          </p:nvPicPr>
          <p:blipFill>
            <a:blip r:embed="rId4"/>
            <a:stretch>
              <a:fillRect/>
            </a:stretch>
          </p:blipFill>
          <p:spPr>
            <a:xfrm>
              <a:off x="2479545" y="3214214"/>
              <a:ext cx="1600200" cy="1600201"/>
            </a:xfrm>
            <a:prstGeom prst="rect">
              <a:avLst/>
            </a:prstGeom>
          </p:spPr>
        </p:pic>
        <p:grpSp>
          <p:nvGrpSpPr>
            <p:cNvPr id="67" name="Group 66"/>
            <p:cNvGrpSpPr/>
            <p:nvPr/>
          </p:nvGrpSpPr>
          <p:grpSpPr>
            <a:xfrm>
              <a:off x="3233703" y="4201774"/>
              <a:ext cx="504254" cy="504730"/>
              <a:chOff x="123267" y="4289285"/>
              <a:chExt cx="2617316" cy="2215802"/>
            </a:xfrm>
          </p:grpSpPr>
          <p:pic>
            <p:nvPicPr>
              <p:cNvPr id="73" name="Picture 72"/>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74" name="Picture 73"/>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75" name="Picture 74"/>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76" name="Rectangle 75"/>
              <p:cNvSpPr/>
              <p:nvPr/>
            </p:nvSpPr>
            <p:spPr>
              <a:xfrm>
                <a:off x="123267" y="5291495"/>
                <a:ext cx="1991361" cy="1013370"/>
              </a:xfrm>
              <a:prstGeom prst="rect">
                <a:avLst/>
              </a:prstGeom>
            </p:spPr>
            <p:txBody>
              <a:bodyPr wrap="square">
                <a:spAutoFit/>
              </a:bodyPr>
              <a:lstStyle/>
              <a:p>
                <a:pPr algn="ctr"/>
                <a:r>
                  <a:rPr lang="en-US" sz="300" dirty="0">
                    <a:solidFill>
                      <a:srgbClr val="404040"/>
                    </a:solidFill>
                  </a:rPr>
                  <a:t>Service </a:t>
                </a:r>
                <a:endParaRPr lang="en-US" sz="300" dirty="0" smtClean="0">
                  <a:solidFill>
                    <a:srgbClr val="404040"/>
                  </a:solidFill>
                </a:endParaRPr>
              </a:p>
              <a:p>
                <a:pPr algn="ctr"/>
                <a:r>
                  <a:rPr lang="en-US" sz="300" dirty="0" smtClean="0">
                    <a:solidFill>
                      <a:srgbClr val="404040"/>
                    </a:solidFill>
                  </a:rPr>
                  <a:t>Package</a:t>
                </a:r>
              </a:p>
              <a:p>
                <a:pPr algn="ctr"/>
                <a:r>
                  <a:rPr lang="en-US" sz="300" dirty="0" smtClean="0">
                    <a:solidFill>
                      <a:srgbClr val="404040"/>
                    </a:solidFill>
                  </a:rPr>
                  <a:t> </a:t>
                </a:r>
                <a:r>
                  <a:rPr lang="en-US" sz="300" dirty="0">
                    <a:solidFill>
                      <a:srgbClr val="404040"/>
                    </a:solidFill>
                  </a:rPr>
                  <a:t>B</a:t>
                </a:r>
              </a:p>
            </p:txBody>
          </p:sp>
        </p:grpSp>
        <p:grpSp>
          <p:nvGrpSpPr>
            <p:cNvPr id="68" name="Group 67"/>
            <p:cNvGrpSpPr/>
            <p:nvPr/>
          </p:nvGrpSpPr>
          <p:grpSpPr>
            <a:xfrm>
              <a:off x="3015047" y="3743595"/>
              <a:ext cx="504254" cy="504730"/>
              <a:chOff x="123267" y="4289285"/>
              <a:chExt cx="2617316" cy="2215802"/>
            </a:xfrm>
          </p:grpSpPr>
          <p:pic>
            <p:nvPicPr>
              <p:cNvPr id="69" name="Picture 68"/>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70" name="Picture 69"/>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71" name="Picture 70"/>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72" name="Rectangle 71"/>
              <p:cNvSpPr/>
              <p:nvPr/>
            </p:nvSpPr>
            <p:spPr>
              <a:xfrm>
                <a:off x="123267" y="5291495"/>
                <a:ext cx="1991361" cy="1013370"/>
              </a:xfrm>
              <a:prstGeom prst="rect">
                <a:avLst/>
              </a:prstGeom>
            </p:spPr>
            <p:txBody>
              <a:bodyPr wrap="square">
                <a:spAutoFit/>
              </a:bodyPr>
              <a:lstStyle/>
              <a:p>
                <a:pPr algn="ctr"/>
                <a:r>
                  <a:rPr lang="en-US" sz="300" dirty="0">
                    <a:solidFill>
                      <a:srgbClr val="404040"/>
                    </a:solidFill>
                  </a:rPr>
                  <a:t>Service </a:t>
                </a:r>
                <a:endParaRPr lang="en-US" sz="300" dirty="0" smtClean="0">
                  <a:solidFill>
                    <a:srgbClr val="404040"/>
                  </a:solidFill>
                </a:endParaRPr>
              </a:p>
              <a:p>
                <a:pPr algn="ctr"/>
                <a:r>
                  <a:rPr lang="en-US" sz="300" dirty="0" smtClean="0">
                    <a:solidFill>
                      <a:srgbClr val="404040"/>
                    </a:solidFill>
                  </a:rPr>
                  <a:t>Package</a:t>
                </a:r>
              </a:p>
              <a:p>
                <a:pPr algn="ctr"/>
                <a:r>
                  <a:rPr lang="en-US" sz="300" dirty="0" smtClean="0">
                    <a:solidFill>
                      <a:srgbClr val="404040"/>
                    </a:solidFill>
                  </a:rPr>
                  <a:t> A</a:t>
                </a:r>
                <a:endParaRPr lang="en-US" sz="300" dirty="0">
                  <a:solidFill>
                    <a:srgbClr val="404040"/>
                  </a:solidFill>
                </a:endParaRPr>
              </a:p>
            </p:txBody>
          </p:sp>
        </p:grpSp>
        <p:sp>
          <p:nvSpPr>
            <p:cNvPr id="111" name="TextBox 110"/>
            <p:cNvSpPr txBox="1"/>
            <p:nvPr/>
          </p:nvSpPr>
          <p:spPr>
            <a:xfrm>
              <a:off x="2405609" y="3770339"/>
              <a:ext cx="7620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smtClean="0">
                  <a:gradFill>
                    <a:gsLst>
                      <a:gs pos="2917">
                        <a:srgbClr val="FFFFFF"/>
                      </a:gs>
                      <a:gs pos="30000">
                        <a:srgbClr val="FFFFFF"/>
                      </a:gs>
                    </a:gsLst>
                    <a:lin ang="5400000" scaled="0"/>
                  </a:gradFill>
                </a:rPr>
                <a:t>app4</a:t>
              </a:r>
            </a:p>
          </p:txBody>
        </p:sp>
      </p:grpSp>
      <p:grpSp>
        <p:nvGrpSpPr>
          <p:cNvPr id="116" name="Group 115"/>
          <p:cNvGrpSpPr/>
          <p:nvPr/>
        </p:nvGrpSpPr>
        <p:grpSpPr>
          <a:xfrm>
            <a:off x="2394761" y="1500369"/>
            <a:ext cx="1685187" cy="1600201"/>
            <a:chOff x="2394761" y="1500369"/>
            <a:chExt cx="1685187" cy="1600201"/>
          </a:xfrm>
        </p:grpSpPr>
        <p:pic>
          <p:nvPicPr>
            <p:cNvPr id="20" name="Picture 19"/>
            <p:cNvPicPr>
              <a:picLocks noChangeAspect="1"/>
            </p:cNvPicPr>
            <p:nvPr/>
          </p:nvPicPr>
          <p:blipFill>
            <a:blip r:embed="rId4"/>
            <a:stretch>
              <a:fillRect/>
            </a:stretch>
          </p:blipFill>
          <p:spPr>
            <a:xfrm>
              <a:off x="2479748" y="1500369"/>
              <a:ext cx="1600200" cy="1600201"/>
            </a:xfrm>
            <a:prstGeom prst="rect">
              <a:avLst/>
            </a:prstGeom>
          </p:spPr>
        </p:pic>
        <p:grpSp>
          <p:nvGrpSpPr>
            <p:cNvPr id="21" name="Group 20"/>
            <p:cNvGrpSpPr/>
            <p:nvPr/>
          </p:nvGrpSpPr>
          <p:grpSpPr>
            <a:xfrm>
              <a:off x="3233906" y="2487929"/>
              <a:ext cx="504254" cy="504730"/>
              <a:chOff x="123267" y="4289285"/>
              <a:chExt cx="2617316" cy="2215802"/>
            </a:xfrm>
          </p:grpSpPr>
          <p:pic>
            <p:nvPicPr>
              <p:cNvPr id="27" name="Picture 26"/>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28" name="Picture 27"/>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29" name="Picture 28"/>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30" name="Rectangle 29"/>
              <p:cNvSpPr/>
              <p:nvPr/>
            </p:nvSpPr>
            <p:spPr>
              <a:xfrm>
                <a:off x="123267" y="5291495"/>
                <a:ext cx="1991361" cy="1013370"/>
              </a:xfrm>
              <a:prstGeom prst="rect">
                <a:avLst/>
              </a:prstGeom>
            </p:spPr>
            <p:txBody>
              <a:bodyPr wrap="square">
                <a:spAutoFit/>
              </a:bodyPr>
              <a:lstStyle/>
              <a:p>
                <a:pPr algn="ctr"/>
                <a:r>
                  <a:rPr lang="en-US" sz="300" dirty="0">
                    <a:solidFill>
                      <a:srgbClr val="404040"/>
                    </a:solidFill>
                  </a:rPr>
                  <a:t>Service </a:t>
                </a:r>
                <a:endParaRPr lang="en-US" sz="300" dirty="0" smtClean="0">
                  <a:solidFill>
                    <a:srgbClr val="404040"/>
                  </a:solidFill>
                </a:endParaRPr>
              </a:p>
              <a:p>
                <a:pPr algn="ctr"/>
                <a:r>
                  <a:rPr lang="en-US" sz="300" dirty="0" smtClean="0">
                    <a:solidFill>
                      <a:srgbClr val="404040"/>
                    </a:solidFill>
                  </a:rPr>
                  <a:t>Package</a:t>
                </a:r>
              </a:p>
              <a:p>
                <a:pPr algn="ctr"/>
                <a:r>
                  <a:rPr lang="en-US" sz="300" dirty="0" smtClean="0">
                    <a:solidFill>
                      <a:srgbClr val="404040"/>
                    </a:solidFill>
                  </a:rPr>
                  <a:t> </a:t>
                </a:r>
                <a:r>
                  <a:rPr lang="en-US" sz="300" dirty="0">
                    <a:solidFill>
                      <a:srgbClr val="404040"/>
                    </a:solidFill>
                  </a:rPr>
                  <a:t>B</a:t>
                </a:r>
              </a:p>
            </p:txBody>
          </p:sp>
        </p:grpSp>
        <p:grpSp>
          <p:nvGrpSpPr>
            <p:cNvPr id="22" name="Group 21"/>
            <p:cNvGrpSpPr/>
            <p:nvPr/>
          </p:nvGrpSpPr>
          <p:grpSpPr>
            <a:xfrm>
              <a:off x="3015250" y="2029750"/>
              <a:ext cx="504254" cy="504730"/>
              <a:chOff x="123267" y="4289285"/>
              <a:chExt cx="2617316" cy="2215802"/>
            </a:xfrm>
          </p:grpSpPr>
          <p:pic>
            <p:nvPicPr>
              <p:cNvPr id="23" name="Picture 22"/>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24" name="Picture 23"/>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25" name="Picture 24"/>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26" name="Rectangle 25"/>
              <p:cNvSpPr/>
              <p:nvPr/>
            </p:nvSpPr>
            <p:spPr>
              <a:xfrm>
                <a:off x="123267" y="5291495"/>
                <a:ext cx="1991361" cy="1013370"/>
              </a:xfrm>
              <a:prstGeom prst="rect">
                <a:avLst/>
              </a:prstGeom>
            </p:spPr>
            <p:txBody>
              <a:bodyPr wrap="square">
                <a:spAutoFit/>
              </a:bodyPr>
              <a:lstStyle/>
              <a:p>
                <a:pPr algn="ctr"/>
                <a:r>
                  <a:rPr lang="en-US" sz="300" dirty="0">
                    <a:solidFill>
                      <a:srgbClr val="404040"/>
                    </a:solidFill>
                  </a:rPr>
                  <a:t>Service </a:t>
                </a:r>
                <a:endParaRPr lang="en-US" sz="300" dirty="0" smtClean="0">
                  <a:solidFill>
                    <a:srgbClr val="404040"/>
                  </a:solidFill>
                </a:endParaRPr>
              </a:p>
              <a:p>
                <a:pPr algn="ctr"/>
                <a:r>
                  <a:rPr lang="en-US" sz="300" dirty="0" smtClean="0">
                    <a:solidFill>
                      <a:srgbClr val="404040"/>
                    </a:solidFill>
                  </a:rPr>
                  <a:t>Package</a:t>
                </a:r>
              </a:p>
              <a:p>
                <a:pPr algn="ctr"/>
                <a:r>
                  <a:rPr lang="en-US" sz="300" dirty="0" smtClean="0">
                    <a:solidFill>
                      <a:srgbClr val="404040"/>
                    </a:solidFill>
                  </a:rPr>
                  <a:t> A</a:t>
                </a:r>
                <a:endParaRPr lang="en-US" sz="300" dirty="0">
                  <a:solidFill>
                    <a:srgbClr val="404040"/>
                  </a:solidFill>
                </a:endParaRPr>
              </a:p>
            </p:txBody>
          </p:sp>
        </p:grpSp>
        <p:sp>
          <p:nvSpPr>
            <p:cNvPr id="113" name="TextBox 112"/>
            <p:cNvSpPr txBox="1"/>
            <p:nvPr/>
          </p:nvSpPr>
          <p:spPr>
            <a:xfrm>
              <a:off x="2394761" y="1982673"/>
              <a:ext cx="7620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smtClean="0">
                  <a:gradFill>
                    <a:gsLst>
                      <a:gs pos="2917">
                        <a:srgbClr val="FFFFFF"/>
                      </a:gs>
                      <a:gs pos="30000">
                        <a:srgbClr val="FFFFFF"/>
                      </a:gs>
                    </a:gsLst>
                    <a:lin ang="5400000" scaled="0"/>
                  </a:gradFill>
                </a:rPr>
                <a:t>app2</a:t>
              </a:r>
            </a:p>
          </p:txBody>
        </p:sp>
      </p:grpSp>
      <p:grpSp>
        <p:nvGrpSpPr>
          <p:cNvPr id="115" name="Group 114"/>
          <p:cNvGrpSpPr/>
          <p:nvPr/>
        </p:nvGrpSpPr>
        <p:grpSpPr>
          <a:xfrm>
            <a:off x="571595" y="3217083"/>
            <a:ext cx="1701300" cy="1600201"/>
            <a:chOff x="571595" y="3217083"/>
            <a:chExt cx="1701300" cy="1600201"/>
          </a:xfrm>
        </p:grpSpPr>
        <p:pic>
          <p:nvPicPr>
            <p:cNvPr id="32" name="Picture 31"/>
            <p:cNvPicPr>
              <a:picLocks noChangeAspect="1"/>
            </p:cNvPicPr>
            <p:nvPr/>
          </p:nvPicPr>
          <p:blipFill>
            <a:blip r:embed="rId4"/>
            <a:stretch>
              <a:fillRect/>
            </a:stretch>
          </p:blipFill>
          <p:spPr>
            <a:xfrm>
              <a:off x="672695" y="3217083"/>
              <a:ext cx="1600200" cy="1600201"/>
            </a:xfrm>
            <a:prstGeom prst="rect">
              <a:avLst/>
            </a:prstGeom>
          </p:spPr>
        </p:pic>
        <p:grpSp>
          <p:nvGrpSpPr>
            <p:cNvPr id="33" name="Group 32"/>
            <p:cNvGrpSpPr/>
            <p:nvPr/>
          </p:nvGrpSpPr>
          <p:grpSpPr>
            <a:xfrm>
              <a:off x="1426853" y="4204643"/>
              <a:ext cx="504254" cy="504730"/>
              <a:chOff x="123267" y="4289285"/>
              <a:chExt cx="2617316" cy="2215802"/>
            </a:xfrm>
          </p:grpSpPr>
          <p:pic>
            <p:nvPicPr>
              <p:cNvPr id="39" name="Picture 38"/>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40" name="Picture 39"/>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41" name="Picture 40"/>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42" name="Rectangle 41"/>
              <p:cNvSpPr/>
              <p:nvPr/>
            </p:nvSpPr>
            <p:spPr>
              <a:xfrm>
                <a:off x="123267" y="5291495"/>
                <a:ext cx="1991361" cy="1013370"/>
              </a:xfrm>
              <a:prstGeom prst="rect">
                <a:avLst/>
              </a:prstGeom>
            </p:spPr>
            <p:txBody>
              <a:bodyPr wrap="square">
                <a:spAutoFit/>
              </a:bodyPr>
              <a:lstStyle/>
              <a:p>
                <a:pPr algn="ctr"/>
                <a:r>
                  <a:rPr lang="en-US" sz="300" dirty="0">
                    <a:solidFill>
                      <a:srgbClr val="404040"/>
                    </a:solidFill>
                  </a:rPr>
                  <a:t>Service </a:t>
                </a:r>
                <a:endParaRPr lang="en-US" sz="300" dirty="0" smtClean="0">
                  <a:solidFill>
                    <a:srgbClr val="404040"/>
                  </a:solidFill>
                </a:endParaRPr>
              </a:p>
              <a:p>
                <a:pPr algn="ctr"/>
                <a:r>
                  <a:rPr lang="en-US" sz="300" dirty="0" smtClean="0">
                    <a:solidFill>
                      <a:srgbClr val="404040"/>
                    </a:solidFill>
                  </a:rPr>
                  <a:t>Package</a:t>
                </a:r>
              </a:p>
              <a:p>
                <a:pPr algn="ctr"/>
                <a:r>
                  <a:rPr lang="en-US" sz="300" dirty="0" smtClean="0">
                    <a:solidFill>
                      <a:srgbClr val="404040"/>
                    </a:solidFill>
                  </a:rPr>
                  <a:t> </a:t>
                </a:r>
                <a:r>
                  <a:rPr lang="en-US" sz="300" dirty="0">
                    <a:solidFill>
                      <a:srgbClr val="404040"/>
                    </a:solidFill>
                  </a:rPr>
                  <a:t>B</a:t>
                </a:r>
              </a:p>
            </p:txBody>
          </p:sp>
        </p:grpSp>
        <p:grpSp>
          <p:nvGrpSpPr>
            <p:cNvPr id="34" name="Group 33"/>
            <p:cNvGrpSpPr/>
            <p:nvPr/>
          </p:nvGrpSpPr>
          <p:grpSpPr>
            <a:xfrm>
              <a:off x="1208197" y="3746464"/>
              <a:ext cx="504254" cy="504730"/>
              <a:chOff x="123267" y="4289285"/>
              <a:chExt cx="2617316" cy="2215802"/>
            </a:xfrm>
          </p:grpSpPr>
          <p:pic>
            <p:nvPicPr>
              <p:cNvPr id="35" name="Picture 34"/>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36" name="Picture 35"/>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37" name="Picture 36"/>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38" name="Rectangle 37"/>
              <p:cNvSpPr/>
              <p:nvPr/>
            </p:nvSpPr>
            <p:spPr>
              <a:xfrm>
                <a:off x="123267" y="5291495"/>
                <a:ext cx="1991361" cy="1013370"/>
              </a:xfrm>
              <a:prstGeom prst="rect">
                <a:avLst/>
              </a:prstGeom>
            </p:spPr>
            <p:txBody>
              <a:bodyPr wrap="square">
                <a:spAutoFit/>
              </a:bodyPr>
              <a:lstStyle/>
              <a:p>
                <a:pPr algn="ctr"/>
                <a:r>
                  <a:rPr lang="en-US" sz="300" dirty="0">
                    <a:solidFill>
                      <a:srgbClr val="404040"/>
                    </a:solidFill>
                  </a:rPr>
                  <a:t>Service </a:t>
                </a:r>
                <a:endParaRPr lang="en-US" sz="300" dirty="0" smtClean="0">
                  <a:solidFill>
                    <a:srgbClr val="404040"/>
                  </a:solidFill>
                </a:endParaRPr>
              </a:p>
              <a:p>
                <a:pPr algn="ctr"/>
                <a:r>
                  <a:rPr lang="en-US" sz="300" dirty="0" smtClean="0">
                    <a:solidFill>
                      <a:srgbClr val="404040"/>
                    </a:solidFill>
                  </a:rPr>
                  <a:t>Package</a:t>
                </a:r>
              </a:p>
              <a:p>
                <a:pPr algn="ctr"/>
                <a:r>
                  <a:rPr lang="en-US" sz="300" dirty="0" smtClean="0">
                    <a:solidFill>
                      <a:srgbClr val="404040"/>
                    </a:solidFill>
                  </a:rPr>
                  <a:t> A</a:t>
                </a:r>
                <a:endParaRPr lang="en-US" sz="300" dirty="0">
                  <a:solidFill>
                    <a:srgbClr val="404040"/>
                  </a:solidFill>
                </a:endParaRPr>
              </a:p>
            </p:txBody>
          </p:sp>
        </p:grpSp>
        <p:sp>
          <p:nvSpPr>
            <p:cNvPr id="114" name="TextBox 113"/>
            <p:cNvSpPr txBox="1"/>
            <p:nvPr/>
          </p:nvSpPr>
          <p:spPr>
            <a:xfrm>
              <a:off x="571595" y="3730072"/>
              <a:ext cx="7620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smtClean="0">
                  <a:gradFill>
                    <a:gsLst>
                      <a:gs pos="2917">
                        <a:srgbClr val="FFFFFF"/>
                      </a:gs>
                      <a:gs pos="30000">
                        <a:srgbClr val="FFFFFF"/>
                      </a:gs>
                    </a:gsLst>
                    <a:lin ang="5400000" scaled="0"/>
                  </a:gradFill>
                </a:rPr>
                <a:t>app3</a:t>
              </a:r>
            </a:p>
          </p:txBody>
        </p:sp>
      </p:grpSp>
      <p:sp>
        <p:nvSpPr>
          <p:cNvPr id="93" name="Hexagon 92"/>
          <p:cNvSpPr/>
          <p:nvPr/>
        </p:nvSpPr>
        <p:spPr bwMode="auto">
          <a:xfrm>
            <a:off x="3421172" y="4317787"/>
            <a:ext cx="256485" cy="241855"/>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8" name="Hexagon 107"/>
          <p:cNvSpPr/>
          <p:nvPr/>
        </p:nvSpPr>
        <p:spPr bwMode="auto">
          <a:xfrm>
            <a:off x="3199912" y="3894279"/>
            <a:ext cx="256485" cy="22829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874699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108"/>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9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0" nodeType="clickEffect">
                                  <p:stCondLst>
                                    <p:cond delay="0"/>
                                  </p:stCondLst>
                                  <p:childTnLst>
                                    <p:animMotion origin="layout" path="M 3.00485E-6 3.91285E-6 L 0.38511 0.03132 " pathEditMode="relative" rAng="0" ptsTypes="AA">
                                      <p:cBhvr>
                                        <p:cTn id="34" dur="2000" fill="hold"/>
                                        <p:tgtEl>
                                          <p:spTgt spid="77"/>
                                        </p:tgtEl>
                                        <p:attrNameLst>
                                          <p:attrName>ppt_x</p:attrName>
                                          <p:attrName>ppt_y</p:attrName>
                                        </p:attrNameLst>
                                      </p:cBhvr>
                                      <p:rCtr x="19249" y="1566"/>
                                    </p:animMotion>
                                  </p:childTnLst>
                                </p:cTn>
                              </p:par>
                              <p:par>
                                <p:cTn id="35" presetID="42" presetClass="path" presetSubtype="0" accel="50000" decel="50000" fill="hold" grpId="0" nodeType="withEffect">
                                  <p:stCondLst>
                                    <p:cond delay="0"/>
                                  </p:stCondLst>
                                  <p:childTnLst>
                                    <p:animMotion origin="layout" path="M 2.41001E-6 -1.36178E-8 L 0.22849 -0.36178 " pathEditMode="relative" rAng="0" ptsTypes="AA">
                                      <p:cBhvr>
                                        <p:cTn id="36" dur="2000" fill="hold"/>
                                        <p:tgtEl>
                                          <p:spTgt spid="87"/>
                                        </p:tgtEl>
                                        <p:attrNameLst>
                                          <p:attrName>ppt_x</p:attrName>
                                          <p:attrName>ppt_y</p:attrName>
                                        </p:attrNameLst>
                                      </p:cBhvr>
                                      <p:rCtr x="11425" y="-18089"/>
                                    </p:animMotion>
                                  </p:childTnLst>
                                </p:cTn>
                              </p:par>
                              <p:par>
                                <p:cTn id="37" presetID="42" presetClass="path" presetSubtype="0" accel="50000" decel="50000" fill="hold" grpId="0" nodeType="withEffect">
                                  <p:stCondLst>
                                    <p:cond delay="0"/>
                                  </p:stCondLst>
                                  <p:childTnLst>
                                    <p:animMotion origin="layout" path="M -1.69773E-6 -2.16069E-6 L 0.22913 -0.14934 " pathEditMode="relative" rAng="0" ptsTypes="AA">
                                      <p:cBhvr>
                                        <p:cTn id="38" dur="2000" fill="hold"/>
                                        <p:tgtEl>
                                          <p:spTgt spid="108"/>
                                        </p:tgtEl>
                                        <p:attrNameLst>
                                          <p:attrName>ppt_x</p:attrName>
                                          <p:attrName>ppt_y</p:attrName>
                                        </p:attrNameLst>
                                      </p:cBhvr>
                                      <p:rCtr x="11450" y="-7467"/>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2.51723E-6 2.06083E-6 L 0.53932 -0.20404 " pathEditMode="relative" rAng="0" ptsTypes="AA">
                                      <p:cBhvr>
                                        <p:cTn id="42" dur="2000" fill="hold"/>
                                        <p:tgtEl>
                                          <p:spTgt spid="90"/>
                                        </p:tgtEl>
                                        <p:attrNameLst>
                                          <p:attrName>ppt_x</p:attrName>
                                          <p:attrName>ppt_y</p:attrName>
                                        </p:attrNameLst>
                                      </p:cBhvr>
                                      <p:rCtr x="26959" y="-10213"/>
                                    </p:animMotion>
                                  </p:childTnLst>
                                </p:cTn>
                              </p:par>
                              <p:par>
                                <p:cTn id="43" presetID="42" presetClass="path" presetSubtype="0" accel="50000" decel="50000" fill="hold" grpId="0" nodeType="withEffect">
                                  <p:stCondLst>
                                    <p:cond delay="0"/>
                                  </p:stCondLst>
                                  <p:childTnLst>
                                    <p:animMotion origin="layout" path="M -2.51723E-6 8.0345E-7 L 0.5374 -0.41943 " pathEditMode="relative" rAng="0" ptsTypes="AA">
                                      <p:cBhvr>
                                        <p:cTn id="44" dur="2000" fill="hold"/>
                                        <p:tgtEl>
                                          <p:spTgt spid="93"/>
                                        </p:tgtEl>
                                        <p:attrNameLst>
                                          <p:attrName>ppt_x</p:attrName>
                                          <p:attrName>ppt_y</p:attrName>
                                        </p:attrNameLst>
                                      </p:cBhvr>
                                      <p:rCtr x="26870" y="-2097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7" grpId="1" animBg="1"/>
      <p:bldP spid="87" grpId="0" animBg="1"/>
      <p:bldP spid="87" grpId="1" animBg="1"/>
      <p:bldP spid="90" grpId="0" animBg="1"/>
      <p:bldP spid="90" grpId="1" animBg="1"/>
      <p:bldP spid="106" grpId="0"/>
      <p:bldP spid="93" grpId="0" animBg="1"/>
      <p:bldP spid="93" grpId="1" animBg="1"/>
      <p:bldP spid="108" grpId="0" animBg="1"/>
      <p:bldP spid="108"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74639" y="295274"/>
            <a:ext cx="11889564" cy="917575"/>
          </a:xfrm>
        </p:spPr>
        <p:txBody>
          <a:bodyPr/>
          <a:lstStyle/>
          <a:p>
            <a:r>
              <a:rPr lang="en-US" dirty="0" smtClean="0"/>
              <a:t>Reliable Services API</a:t>
            </a:r>
            <a:endParaRPr lang="en-US" dirty="0"/>
          </a:p>
        </p:txBody>
      </p:sp>
      <p:sp>
        <p:nvSpPr>
          <p:cNvPr id="5" name="Text Placeholder 1"/>
          <p:cNvSpPr txBox="1">
            <a:spLocks/>
          </p:cNvSpPr>
          <p:nvPr/>
        </p:nvSpPr>
        <p:spPr>
          <a:xfrm>
            <a:off x="198438" y="1269349"/>
            <a:ext cx="12238037" cy="504731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ctr"/>
            <a:r>
              <a:rPr lang="en-US" sz="3200" dirty="0">
                <a:gradFill>
                  <a:gsLst>
                    <a:gs pos="1250">
                      <a:srgbClr val="FFFFFF"/>
                    </a:gs>
                    <a:gs pos="100000">
                      <a:srgbClr val="FFFFFF"/>
                    </a:gs>
                  </a:gsLst>
                  <a:lin ang="5400000" scaled="0"/>
                </a:gradFill>
              </a:rPr>
              <a:t>B</a:t>
            </a:r>
            <a:r>
              <a:rPr lang="en-US" sz="3200" dirty="0" smtClean="0">
                <a:gradFill>
                  <a:gsLst>
                    <a:gs pos="1250">
                      <a:srgbClr val="FFFFFF"/>
                    </a:gs>
                    <a:gs pos="100000">
                      <a:srgbClr val="FFFFFF"/>
                    </a:gs>
                  </a:gsLst>
                  <a:lin ang="5400000" scaled="0"/>
                </a:gradFill>
              </a:rPr>
              <a:t>uild stateless services using existing technologies such as ASP.NET</a:t>
            </a: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fontAlgn="ctr"/>
            <a:r>
              <a:rPr lang="en-US" sz="3200" dirty="0" smtClean="0">
                <a:gradFill>
                  <a:gsLst>
                    <a:gs pos="1250">
                      <a:srgbClr val="FFFFFF"/>
                    </a:gs>
                    <a:gs pos="100000">
                      <a:srgbClr val="FFFFFF"/>
                    </a:gs>
                  </a:gsLst>
                  <a:lin ang="5400000" scaled="0"/>
                </a:gradFill>
              </a:rPr>
              <a:t>Build </a:t>
            </a:r>
            <a:r>
              <a:rPr lang="en-US" sz="3200" dirty="0" err="1" smtClean="0">
                <a:gradFill>
                  <a:gsLst>
                    <a:gs pos="1250">
                      <a:srgbClr val="FFFFFF"/>
                    </a:gs>
                    <a:gs pos="100000">
                      <a:srgbClr val="FFFFFF"/>
                    </a:gs>
                  </a:gsLst>
                  <a:lin ang="5400000" scaled="0"/>
                </a:gradFill>
              </a:rPr>
              <a:t>stateful</a:t>
            </a:r>
            <a:r>
              <a:rPr lang="en-US" sz="3200" dirty="0" smtClean="0">
                <a:gradFill>
                  <a:gsLst>
                    <a:gs pos="1250">
                      <a:srgbClr val="FFFFFF"/>
                    </a:gs>
                    <a:gs pos="100000">
                      <a:srgbClr val="FFFFFF"/>
                    </a:gs>
                  </a:gsLst>
                  <a:lin ang="5400000" scaled="0"/>
                </a:gradFill>
              </a:rPr>
              <a:t> services using reliable collections</a:t>
            </a:r>
            <a:endParaRPr lang="en-US" sz="1600" dirty="0" smtClean="0">
              <a:gradFill>
                <a:gsLst>
                  <a:gs pos="1250">
                    <a:srgbClr val="FFFFFF"/>
                  </a:gs>
                  <a:gs pos="100000">
                    <a:srgbClr val="FFFFFF"/>
                  </a:gs>
                </a:gsLst>
                <a:lin ang="5400000" scaled="0"/>
              </a:gradFill>
            </a:endParaRPr>
          </a:p>
          <a:p>
            <a:pPr fontAlgn="ctr"/>
            <a:endParaRPr lang="en-US" sz="3200" dirty="0" smtClean="0">
              <a:gradFill>
                <a:gsLst>
                  <a:gs pos="1250">
                    <a:srgbClr val="FFFFFF"/>
                  </a:gs>
                  <a:gs pos="100000">
                    <a:srgbClr val="FFFFFF"/>
                  </a:gs>
                </a:gsLst>
                <a:lin ang="5400000" scaled="0"/>
              </a:gradFill>
            </a:endParaRPr>
          </a:p>
          <a:p>
            <a:pPr fontAlgn="ctr"/>
            <a:r>
              <a:rPr lang="en-US" sz="3200" dirty="0" smtClean="0">
                <a:gradFill>
                  <a:gsLst>
                    <a:gs pos="1250">
                      <a:srgbClr val="FFFFFF"/>
                    </a:gs>
                    <a:gs pos="100000">
                      <a:srgbClr val="FFFFFF"/>
                    </a:gs>
                  </a:gsLst>
                  <a:lin ang="5400000" scaled="0"/>
                </a:gradFill>
              </a:rPr>
              <a:t>Manage the </a:t>
            </a:r>
            <a:r>
              <a:rPr lang="en-US" sz="3200" dirty="0">
                <a:gradFill>
                  <a:gsLst>
                    <a:gs pos="1250">
                      <a:srgbClr val="FFFFFF"/>
                    </a:gs>
                    <a:gs pos="100000">
                      <a:srgbClr val="FFFFFF"/>
                    </a:gs>
                  </a:gsLst>
                  <a:lin ang="5400000" scaled="0"/>
                </a:gradFill>
              </a:rPr>
              <a:t>concurrency and </a:t>
            </a:r>
            <a:r>
              <a:rPr lang="en-US" sz="3200" dirty="0" smtClean="0">
                <a:gradFill>
                  <a:gsLst>
                    <a:gs pos="1250">
                      <a:srgbClr val="FFFFFF"/>
                    </a:gs>
                    <a:gs pos="100000">
                      <a:srgbClr val="FFFFFF"/>
                    </a:gs>
                  </a:gsLst>
                  <a:lin ang="5400000" scaled="0"/>
                </a:gradFill>
              </a:rPr>
              <a:t>granularity of state changes using transactions</a:t>
            </a:r>
          </a:p>
          <a:p>
            <a:pPr fontAlgn="ctr"/>
            <a:endParaRPr lang="en-US" sz="3200" dirty="0" smtClean="0">
              <a:gradFill>
                <a:gsLst>
                  <a:gs pos="1250">
                    <a:srgbClr val="FFFFFF"/>
                  </a:gs>
                  <a:gs pos="100000">
                    <a:srgbClr val="FFFFFF"/>
                  </a:gs>
                </a:gsLst>
                <a:lin ang="5400000" scaled="0"/>
              </a:gradFill>
            </a:endParaRPr>
          </a:p>
          <a:p>
            <a:pPr fontAlgn="ctr"/>
            <a:r>
              <a:rPr lang="en-US" sz="3200" dirty="0" smtClean="0">
                <a:gradFill>
                  <a:gsLst>
                    <a:gs pos="1250">
                      <a:srgbClr val="FFFFFF"/>
                    </a:gs>
                    <a:gs pos="100000">
                      <a:srgbClr val="FFFFFF"/>
                    </a:gs>
                  </a:gsLst>
                  <a:lin ang="5400000" scaled="0"/>
                </a:gradFill>
              </a:rPr>
              <a:t>Communicate with services using the technology of your choice (</a:t>
            </a:r>
            <a:r>
              <a:rPr lang="en-US" sz="2800" dirty="0" err="1" smtClean="0">
                <a:gradFill>
                  <a:gsLst>
                    <a:gs pos="1250">
                      <a:srgbClr val="FFFFFF"/>
                    </a:gs>
                    <a:gs pos="100000">
                      <a:srgbClr val="FFFFFF"/>
                    </a:gs>
                  </a:gsLst>
                  <a:lin ang="5400000" scaled="0"/>
                </a:gradFill>
              </a:rPr>
              <a:t>e.g</a:t>
            </a:r>
            <a:r>
              <a:rPr lang="en-US" sz="2800" dirty="0" smtClean="0">
                <a:gradFill>
                  <a:gsLst>
                    <a:gs pos="1250">
                      <a:srgbClr val="FFFFFF"/>
                    </a:gs>
                    <a:gs pos="100000">
                      <a:srgbClr val="FFFFFF"/>
                    </a:gs>
                  </a:gsLst>
                  <a:lin ang="5400000" scaled="0"/>
                </a:gradFill>
              </a:rPr>
              <a:t> </a:t>
            </a:r>
            <a:r>
              <a:rPr lang="en-US" sz="2800" dirty="0" err="1" smtClean="0">
                <a:gradFill>
                  <a:gsLst>
                    <a:gs pos="1250">
                      <a:srgbClr val="FFFFFF"/>
                    </a:gs>
                    <a:gs pos="100000">
                      <a:srgbClr val="FFFFFF"/>
                    </a:gs>
                  </a:gsLst>
                  <a:lin ang="5400000" scaled="0"/>
                </a:gradFill>
              </a:rPr>
              <a:t>WebAPI</a:t>
            </a:r>
            <a:r>
              <a:rPr lang="en-US" sz="2800" dirty="0" smtClean="0">
                <a:gradFill>
                  <a:gsLst>
                    <a:gs pos="1250">
                      <a:srgbClr val="FFFFFF"/>
                    </a:gs>
                    <a:gs pos="100000">
                      <a:srgbClr val="FFFFFF"/>
                    </a:gs>
                  </a:gsLst>
                  <a:lin ang="5400000" scaled="0"/>
                </a:gradFill>
              </a:rPr>
              <a:t>, WCF</a:t>
            </a:r>
            <a:r>
              <a:rPr lang="en-US" sz="3200" dirty="0" smtClean="0">
                <a:gradFill>
                  <a:gsLst>
                    <a:gs pos="1250">
                      <a:srgbClr val="FFFFFF"/>
                    </a:gs>
                    <a:gs pos="100000">
                      <a:srgbClr val="FFFFFF"/>
                    </a:gs>
                  </a:gsLst>
                  <a:lin ang="5400000" scaled="0"/>
                </a:gradFill>
              </a:rPr>
              <a:t>)</a:t>
            </a:r>
          </a:p>
          <a:p>
            <a:pPr marL="0" indent="0">
              <a:buFont typeface="Arial" pitchFamily="34" charset="0"/>
              <a:buNone/>
            </a:pPr>
            <a:endParaRPr lang="en-US" sz="3200" dirty="0" smtClean="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356324001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p:cNvSpPr txBox="1">
            <a:spLocks/>
          </p:cNvSpPr>
          <p:nvPr/>
        </p:nvSpPr>
        <p:spPr>
          <a:xfrm>
            <a:off x="208832" y="1179819"/>
            <a:ext cx="12238037" cy="130864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smtClean="0">
                <a:gradFill>
                  <a:gsLst>
                    <a:gs pos="1250">
                      <a:srgbClr val="FFFFFF"/>
                    </a:gs>
                    <a:gs pos="100000">
                      <a:srgbClr val="FFFFFF"/>
                    </a:gs>
                  </a:gsLst>
                  <a:lin ang="5400000" scaled="0"/>
                </a:gradFill>
              </a:rPr>
              <a:t>Reliable collections make it easy to build </a:t>
            </a:r>
            <a:r>
              <a:rPr lang="en-US" sz="3200" dirty="0" err="1" smtClean="0">
                <a:gradFill>
                  <a:gsLst>
                    <a:gs pos="1250">
                      <a:srgbClr val="FFFFFF"/>
                    </a:gs>
                    <a:gs pos="100000">
                      <a:srgbClr val="FFFFFF"/>
                    </a:gs>
                  </a:gsLst>
                  <a:lin ang="5400000" scaled="0"/>
                </a:gradFill>
              </a:rPr>
              <a:t>stateful</a:t>
            </a:r>
            <a:r>
              <a:rPr lang="en-US" sz="3200" dirty="0" smtClean="0">
                <a:gradFill>
                  <a:gsLst>
                    <a:gs pos="1250">
                      <a:srgbClr val="FFFFFF"/>
                    </a:gs>
                    <a:gs pos="100000">
                      <a:srgbClr val="FFFFFF"/>
                    </a:gs>
                  </a:gsLst>
                  <a:lin ang="5400000" scaled="0"/>
                </a:gradFill>
              </a:rPr>
              <a:t> services.</a:t>
            </a:r>
          </a:p>
          <a:p>
            <a:pPr marL="0" indent="0">
              <a:buFont typeface="Arial" pitchFamily="34" charset="0"/>
              <a:buNone/>
            </a:pPr>
            <a:r>
              <a:rPr lang="en-US" sz="3200" dirty="0" smtClean="0">
                <a:gradFill>
                  <a:gsLst>
                    <a:gs pos="1250">
                      <a:srgbClr val="FFFFFF"/>
                    </a:gs>
                    <a:gs pos="100000">
                      <a:srgbClr val="FFFFFF"/>
                    </a:gs>
                  </a:gsLst>
                  <a:lin ang="5400000" scaled="0"/>
                </a:gradFill>
              </a:rPr>
              <a:t>	</a:t>
            </a:r>
          </a:p>
          <a:p>
            <a:r>
              <a:rPr lang="en-US" sz="3200" dirty="0" smtClean="0">
                <a:gradFill>
                  <a:gsLst>
                    <a:gs pos="1250">
                      <a:srgbClr val="FFFFFF"/>
                    </a:gs>
                    <a:gs pos="100000">
                      <a:srgbClr val="FFFFFF"/>
                    </a:gs>
                  </a:gsLst>
                  <a:lin ang="5400000" scaled="0"/>
                </a:gradFill>
              </a:rPr>
              <a:t>Evolution of the .NET collections for the cloud</a:t>
            </a:r>
          </a:p>
          <a:p>
            <a:pPr marL="0" indent="0">
              <a:buFont typeface="Arial" pitchFamily="34" charset="0"/>
              <a:buNone/>
            </a:pPr>
            <a:endParaRPr lang="en-US" sz="3200" dirty="0" smtClean="0">
              <a:gradFill>
                <a:gsLst>
                  <a:gs pos="1250">
                    <a:srgbClr val="FFFFFF"/>
                  </a:gs>
                  <a:gs pos="100000">
                    <a:srgbClr val="FFFFFF"/>
                  </a:gs>
                </a:gsLst>
                <a:lin ang="5400000" scaled="0"/>
              </a:gradFill>
            </a:endParaRPr>
          </a:p>
        </p:txBody>
      </p:sp>
      <p:sp>
        <p:nvSpPr>
          <p:cNvPr id="15" name="Title 2"/>
          <p:cNvSpPr>
            <a:spLocks noGrp="1"/>
          </p:cNvSpPr>
          <p:nvPr>
            <p:ph type="title"/>
          </p:nvPr>
        </p:nvSpPr>
        <p:spPr>
          <a:xfrm>
            <a:off x="274639" y="295274"/>
            <a:ext cx="11889564" cy="917575"/>
          </a:xfrm>
        </p:spPr>
        <p:txBody>
          <a:bodyPr/>
          <a:lstStyle/>
          <a:p>
            <a:r>
              <a:rPr lang="en-US" dirty="0" smtClean="0"/>
              <a:t>Reliable Collections</a:t>
            </a:r>
            <a:endParaRPr lang="en-US" dirty="0"/>
          </a:p>
        </p:txBody>
      </p:sp>
      <p:grpSp>
        <p:nvGrpSpPr>
          <p:cNvPr id="41" name="Group 40"/>
          <p:cNvGrpSpPr/>
          <p:nvPr/>
        </p:nvGrpSpPr>
        <p:grpSpPr>
          <a:xfrm>
            <a:off x="1189037" y="3116262"/>
            <a:ext cx="9296400" cy="3066416"/>
            <a:chOff x="2211187" y="3497262"/>
            <a:chExt cx="5962179" cy="2237767"/>
          </a:xfrm>
        </p:grpSpPr>
        <p:sp>
          <p:nvSpPr>
            <p:cNvPr id="42" name="Right Arrow 41"/>
            <p:cNvSpPr/>
            <p:nvPr/>
          </p:nvSpPr>
          <p:spPr>
            <a:xfrm>
              <a:off x="2941637" y="3497262"/>
              <a:ext cx="5228986" cy="2237767"/>
            </a:xfrm>
            <a:prstGeom prst="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grpSp>
          <p:nvGrpSpPr>
            <p:cNvPr id="43" name="Group 42"/>
            <p:cNvGrpSpPr/>
            <p:nvPr/>
          </p:nvGrpSpPr>
          <p:grpSpPr>
            <a:xfrm>
              <a:off x="2211187" y="3878231"/>
              <a:ext cx="1882651" cy="1426879"/>
              <a:chOff x="7111" y="1180245"/>
              <a:chExt cx="2876117" cy="1573660"/>
            </a:xfrm>
          </p:grpSpPr>
          <p:sp>
            <p:nvSpPr>
              <p:cNvPr id="53" name="Rounded Rectangle 52"/>
              <p:cNvSpPr/>
              <p:nvPr/>
            </p:nvSpPr>
            <p:spPr>
              <a:xfrm>
                <a:off x="7111" y="1180245"/>
                <a:ext cx="2477729" cy="1573660"/>
              </a:xfrm>
              <a:prstGeom prst="roundRect">
                <a:avLst/>
              </a:prstGeom>
              <a:solidFill>
                <a:schemeClr val="lt1">
                  <a:hueOff val="0"/>
                  <a:satOff val="0"/>
                  <a:lumOff val="0"/>
                  <a:alpha val="85000"/>
                </a:schemeClr>
              </a:solidFill>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Rounded Rectangle 4"/>
              <p:cNvSpPr/>
              <p:nvPr/>
            </p:nvSpPr>
            <p:spPr>
              <a:xfrm>
                <a:off x="83932" y="1257065"/>
                <a:ext cx="2799296" cy="14200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5768" tIns="75768" rIns="75768" bIns="75768" numCol="1" spcCol="1270" anchor="t" anchorCtr="0">
                <a:noAutofit/>
              </a:bodyPr>
              <a:lstStyle/>
              <a:p>
                <a:pPr defTabSz="883906">
                  <a:lnSpc>
                    <a:spcPct val="90000"/>
                  </a:lnSpc>
                  <a:spcBef>
                    <a:spcPct val="0"/>
                  </a:spcBef>
                  <a:spcAft>
                    <a:spcPct val="35000"/>
                  </a:spcAft>
                </a:pPr>
                <a:r>
                  <a:rPr lang="en-US" sz="2000" dirty="0">
                    <a:solidFill>
                      <a:srgbClr val="505050">
                        <a:hueOff val="0"/>
                        <a:satOff val="0"/>
                        <a:lumOff val="0"/>
                        <a:alphaOff val="0"/>
                      </a:srgbClr>
                    </a:solidFill>
                  </a:rPr>
                  <a:t>Collections</a:t>
                </a:r>
              </a:p>
              <a:p>
                <a:pPr marL="174838" lvl="1" indent="-174838" defTabSz="679928">
                  <a:lnSpc>
                    <a:spcPct val="90000"/>
                  </a:lnSpc>
                  <a:spcBef>
                    <a:spcPct val="0"/>
                  </a:spcBef>
                  <a:spcAft>
                    <a:spcPct val="15000"/>
                  </a:spcAft>
                  <a:buFontTx/>
                  <a:buChar char="••"/>
                </a:pPr>
                <a:r>
                  <a:rPr lang="en-US" sz="1600" dirty="0" smtClean="0">
                    <a:solidFill>
                      <a:srgbClr val="505050">
                        <a:hueOff val="0"/>
                        <a:satOff val="0"/>
                        <a:lumOff val="0"/>
                        <a:alphaOff val="0"/>
                      </a:srgbClr>
                    </a:solidFill>
                  </a:rPr>
                  <a:t>Single machine</a:t>
                </a:r>
              </a:p>
              <a:p>
                <a:pPr marL="174838" lvl="1" indent="-174838" defTabSz="679928">
                  <a:lnSpc>
                    <a:spcPct val="90000"/>
                  </a:lnSpc>
                  <a:spcBef>
                    <a:spcPct val="0"/>
                  </a:spcBef>
                  <a:spcAft>
                    <a:spcPct val="15000"/>
                  </a:spcAft>
                  <a:buFontTx/>
                  <a:buChar char="••"/>
                </a:pPr>
                <a:r>
                  <a:rPr lang="en-US" sz="1600" dirty="0" smtClean="0">
                    <a:solidFill>
                      <a:srgbClr val="505050">
                        <a:hueOff val="0"/>
                        <a:satOff val="0"/>
                        <a:lumOff val="0"/>
                        <a:alphaOff val="0"/>
                      </a:srgbClr>
                    </a:solidFill>
                  </a:rPr>
                  <a:t>Single </a:t>
                </a:r>
                <a:r>
                  <a:rPr lang="en-US" sz="1600" dirty="0">
                    <a:solidFill>
                      <a:srgbClr val="505050">
                        <a:hueOff val="0"/>
                        <a:satOff val="0"/>
                        <a:lumOff val="0"/>
                        <a:alphaOff val="0"/>
                      </a:srgbClr>
                    </a:solidFill>
                  </a:rPr>
                  <a:t>t</a:t>
                </a:r>
                <a:r>
                  <a:rPr lang="en-US" sz="1600" dirty="0" smtClean="0">
                    <a:solidFill>
                      <a:srgbClr val="505050">
                        <a:hueOff val="0"/>
                        <a:satOff val="0"/>
                        <a:lumOff val="0"/>
                        <a:alphaOff val="0"/>
                      </a:srgbClr>
                    </a:solidFill>
                  </a:rPr>
                  <a:t>hreaded</a:t>
                </a:r>
                <a:endParaRPr lang="en-US" sz="1600" dirty="0">
                  <a:solidFill>
                    <a:srgbClr val="505050">
                      <a:hueOff val="0"/>
                      <a:satOff val="0"/>
                      <a:lumOff val="0"/>
                      <a:alphaOff val="0"/>
                    </a:srgbClr>
                  </a:solidFill>
                </a:endParaRPr>
              </a:p>
            </p:txBody>
          </p:sp>
        </p:grpSp>
        <p:grpSp>
          <p:nvGrpSpPr>
            <p:cNvPr id="44" name="Group 43"/>
            <p:cNvGrpSpPr/>
            <p:nvPr/>
          </p:nvGrpSpPr>
          <p:grpSpPr>
            <a:xfrm>
              <a:off x="4173301" y="3878231"/>
              <a:ext cx="2014339" cy="1375887"/>
              <a:chOff x="2980090" y="757624"/>
              <a:chExt cx="3077296" cy="2418906"/>
            </a:xfrm>
          </p:grpSpPr>
          <p:sp>
            <p:nvSpPr>
              <p:cNvPr id="50" name="Rounded Rectangle 49"/>
              <p:cNvSpPr/>
              <p:nvPr/>
            </p:nvSpPr>
            <p:spPr>
              <a:xfrm>
                <a:off x="2980090" y="757624"/>
                <a:ext cx="2597358" cy="2418906"/>
              </a:xfrm>
              <a:prstGeom prst="roundRect">
                <a:avLst/>
              </a:prstGeom>
              <a:solidFill>
                <a:schemeClr val="lt1">
                  <a:hueOff val="0"/>
                  <a:satOff val="0"/>
                  <a:lumOff val="0"/>
                  <a:alpha val="85000"/>
                </a:schemeClr>
              </a:solidFill>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Rounded Rectangle 6"/>
              <p:cNvSpPr/>
              <p:nvPr/>
            </p:nvSpPr>
            <p:spPr>
              <a:xfrm>
                <a:off x="3340612" y="875704"/>
                <a:ext cx="2716774" cy="218274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5768" tIns="75768" rIns="75768" bIns="75768" numCol="1" spcCol="1270" anchor="t" anchorCtr="0">
                <a:noAutofit/>
              </a:bodyPr>
              <a:lstStyle/>
              <a:p>
                <a:pPr defTabSz="883906">
                  <a:lnSpc>
                    <a:spcPct val="90000"/>
                  </a:lnSpc>
                  <a:spcBef>
                    <a:spcPct val="0"/>
                  </a:spcBef>
                  <a:spcAft>
                    <a:spcPct val="35000"/>
                  </a:spcAft>
                </a:pPr>
                <a:r>
                  <a:rPr lang="en-US" sz="2000" dirty="0">
                    <a:solidFill>
                      <a:srgbClr val="505050">
                        <a:hueOff val="0"/>
                        <a:satOff val="0"/>
                        <a:lumOff val="0"/>
                        <a:alphaOff val="0"/>
                      </a:srgbClr>
                    </a:solidFill>
                  </a:rPr>
                  <a:t>Concurrent </a:t>
                </a:r>
                <a:endParaRPr lang="en-US" sz="2000" dirty="0" smtClean="0">
                  <a:solidFill>
                    <a:srgbClr val="505050">
                      <a:hueOff val="0"/>
                      <a:satOff val="0"/>
                      <a:lumOff val="0"/>
                      <a:alphaOff val="0"/>
                    </a:srgbClr>
                  </a:solidFill>
                </a:endParaRPr>
              </a:p>
              <a:p>
                <a:pPr defTabSz="883906">
                  <a:lnSpc>
                    <a:spcPct val="90000"/>
                  </a:lnSpc>
                  <a:spcBef>
                    <a:spcPct val="0"/>
                  </a:spcBef>
                  <a:spcAft>
                    <a:spcPct val="35000"/>
                  </a:spcAft>
                </a:pPr>
                <a:r>
                  <a:rPr lang="en-US" sz="2000" dirty="0" smtClean="0">
                    <a:solidFill>
                      <a:srgbClr val="505050">
                        <a:hueOff val="0"/>
                        <a:satOff val="0"/>
                        <a:lumOff val="0"/>
                        <a:alphaOff val="0"/>
                      </a:srgbClr>
                    </a:solidFill>
                  </a:rPr>
                  <a:t>Collections</a:t>
                </a:r>
                <a:endParaRPr lang="en-US" sz="2000" dirty="0">
                  <a:solidFill>
                    <a:srgbClr val="505050">
                      <a:hueOff val="0"/>
                      <a:satOff val="0"/>
                      <a:lumOff val="0"/>
                      <a:alphaOff val="0"/>
                    </a:srgbClr>
                  </a:solidFill>
                </a:endParaRPr>
              </a:p>
              <a:p>
                <a:pPr marL="174838" lvl="1" indent="-174838" defTabSz="679928">
                  <a:lnSpc>
                    <a:spcPct val="90000"/>
                  </a:lnSpc>
                  <a:spcBef>
                    <a:spcPct val="0"/>
                  </a:spcBef>
                  <a:spcAft>
                    <a:spcPct val="15000"/>
                  </a:spcAft>
                  <a:buFontTx/>
                  <a:buChar char="••"/>
                </a:pPr>
                <a:r>
                  <a:rPr lang="en-US" sz="1600" dirty="0" smtClean="0">
                    <a:solidFill>
                      <a:srgbClr val="505050">
                        <a:hueOff val="0"/>
                        <a:satOff val="0"/>
                        <a:lumOff val="0"/>
                        <a:alphaOff val="0"/>
                      </a:srgbClr>
                    </a:solidFill>
                  </a:rPr>
                  <a:t>Single machine</a:t>
                </a:r>
              </a:p>
              <a:p>
                <a:pPr marL="174838" lvl="1" indent="-174838" defTabSz="679928">
                  <a:lnSpc>
                    <a:spcPct val="90000"/>
                  </a:lnSpc>
                  <a:spcBef>
                    <a:spcPct val="0"/>
                  </a:spcBef>
                  <a:spcAft>
                    <a:spcPct val="15000"/>
                  </a:spcAft>
                  <a:buFontTx/>
                  <a:buChar char="••"/>
                </a:pPr>
                <a:r>
                  <a:rPr lang="en-US" sz="1600" dirty="0" smtClean="0">
                    <a:solidFill>
                      <a:srgbClr val="505050">
                        <a:hueOff val="0"/>
                        <a:satOff val="0"/>
                        <a:lumOff val="0"/>
                        <a:alphaOff val="0"/>
                      </a:srgbClr>
                    </a:solidFill>
                  </a:rPr>
                  <a:t>Multi threaded</a:t>
                </a:r>
                <a:endParaRPr lang="en-US" sz="1600" dirty="0">
                  <a:solidFill>
                    <a:srgbClr val="505050">
                      <a:hueOff val="0"/>
                      <a:satOff val="0"/>
                      <a:lumOff val="0"/>
                      <a:alphaOff val="0"/>
                    </a:srgbClr>
                  </a:solidFill>
                </a:endParaRPr>
              </a:p>
            </p:txBody>
          </p:sp>
        </p:grpSp>
        <p:grpSp>
          <p:nvGrpSpPr>
            <p:cNvPr id="45" name="Group 44"/>
            <p:cNvGrpSpPr/>
            <p:nvPr/>
          </p:nvGrpSpPr>
          <p:grpSpPr>
            <a:xfrm>
              <a:off x="6240434" y="3625922"/>
              <a:ext cx="1932932" cy="1949859"/>
              <a:chOff x="5651140" y="319814"/>
              <a:chExt cx="2952934" cy="3673677"/>
            </a:xfrm>
            <a:effectLst>
              <a:reflection endPos="0" dist="50800" dir="5400000" sy="-100000" algn="bl" rotWithShape="0"/>
            </a:effectLst>
          </p:grpSpPr>
          <p:sp>
            <p:nvSpPr>
              <p:cNvPr id="48" name="Rounded Rectangle 47"/>
              <p:cNvSpPr/>
              <p:nvPr/>
            </p:nvSpPr>
            <p:spPr>
              <a:xfrm>
                <a:off x="5651140" y="319814"/>
                <a:ext cx="2952934" cy="3543004"/>
              </a:xfrm>
              <a:prstGeom prst="roundRect">
                <a:avLst/>
              </a:prstGeom>
              <a:solidFill>
                <a:srgbClr val="92D050">
                  <a:alpha val="85000"/>
                </a:srgbClr>
              </a:solidFill>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49" name="Rounded Rectangle 8"/>
              <p:cNvSpPr/>
              <p:nvPr/>
            </p:nvSpPr>
            <p:spPr>
              <a:xfrm>
                <a:off x="5907503" y="738789"/>
                <a:ext cx="2664636" cy="32547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5768" tIns="75768" rIns="75768" bIns="75768" numCol="1" spcCol="1270" anchor="t" anchorCtr="0">
                <a:noAutofit/>
              </a:bodyPr>
              <a:lstStyle/>
              <a:p>
                <a:pPr defTabSz="883906">
                  <a:lnSpc>
                    <a:spcPct val="90000"/>
                  </a:lnSpc>
                  <a:spcBef>
                    <a:spcPct val="0"/>
                  </a:spcBef>
                  <a:spcAft>
                    <a:spcPct val="35000"/>
                  </a:spcAft>
                </a:pPr>
                <a:r>
                  <a:rPr lang="en-US" sz="2000" b="1" dirty="0" smtClean="0">
                    <a:solidFill>
                      <a:srgbClr val="505050"/>
                    </a:solidFill>
                  </a:rPr>
                  <a:t>Reliable Collections</a:t>
                </a:r>
                <a:endParaRPr lang="en-US" sz="2000" b="1" dirty="0">
                  <a:solidFill>
                    <a:srgbClr val="505050"/>
                  </a:solidFill>
                </a:endParaRPr>
              </a:p>
              <a:p>
                <a:pPr marL="285750" lvl="1" indent="-285750" defTabSz="679928">
                  <a:lnSpc>
                    <a:spcPct val="90000"/>
                  </a:lnSpc>
                  <a:spcBef>
                    <a:spcPct val="0"/>
                  </a:spcBef>
                  <a:spcAft>
                    <a:spcPct val="15000"/>
                  </a:spcAft>
                  <a:buFont typeface="Arial" panose="020B0604020202020204" pitchFamily="34" charset="0"/>
                  <a:buChar char="•"/>
                </a:pPr>
                <a:r>
                  <a:rPr lang="en-US" sz="1600" b="1" dirty="0" smtClean="0">
                    <a:solidFill>
                      <a:srgbClr val="505050"/>
                    </a:solidFill>
                  </a:rPr>
                  <a:t>Multi machine</a:t>
                </a:r>
              </a:p>
              <a:p>
                <a:pPr marL="285750" lvl="1" indent="-285750" defTabSz="679928">
                  <a:lnSpc>
                    <a:spcPct val="90000"/>
                  </a:lnSpc>
                  <a:spcBef>
                    <a:spcPct val="0"/>
                  </a:spcBef>
                  <a:spcAft>
                    <a:spcPct val="15000"/>
                  </a:spcAft>
                  <a:buFont typeface="Arial" panose="020B0604020202020204" pitchFamily="34" charset="0"/>
                  <a:buChar char="•"/>
                </a:pPr>
                <a:r>
                  <a:rPr lang="en-US" sz="1600" b="1" dirty="0" smtClean="0">
                    <a:solidFill>
                      <a:srgbClr val="505050"/>
                    </a:solidFill>
                  </a:rPr>
                  <a:t>Replicated </a:t>
                </a:r>
                <a:r>
                  <a:rPr lang="en-US" sz="1600" b="1" dirty="0">
                    <a:solidFill>
                      <a:srgbClr val="505050"/>
                    </a:solidFill>
                  </a:rPr>
                  <a:t>(HA)</a:t>
                </a:r>
              </a:p>
              <a:p>
                <a:pPr marL="285750" lvl="1" indent="-285750" defTabSz="679928">
                  <a:lnSpc>
                    <a:spcPct val="90000"/>
                  </a:lnSpc>
                  <a:spcBef>
                    <a:spcPct val="0"/>
                  </a:spcBef>
                  <a:spcAft>
                    <a:spcPct val="15000"/>
                  </a:spcAft>
                  <a:buFont typeface="Arial" panose="020B0604020202020204" pitchFamily="34" charset="0"/>
                  <a:buChar char="•"/>
                </a:pPr>
                <a:r>
                  <a:rPr lang="en-US" sz="1600" b="1" dirty="0" smtClean="0">
                    <a:solidFill>
                      <a:srgbClr val="505050"/>
                    </a:solidFill>
                  </a:rPr>
                  <a:t>Persistence (durable)</a:t>
                </a:r>
                <a:endParaRPr lang="en-US" sz="1600" b="1" dirty="0">
                  <a:solidFill>
                    <a:srgbClr val="505050"/>
                  </a:solidFill>
                </a:endParaRPr>
              </a:p>
              <a:p>
                <a:pPr marL="285750" lvl="1" indent="-285750" defTabSz="679928">
                  <a:lnSpc>
                    <a:spcPct val="90000"/>
                  </a:lnSpc>
                  <a:spcBef>
                    <a:spcPct val="0"/>
                  </a:spcBef>
                  <a:spcAft>
                    <a:spcPct val="15000"/>
                  </a:spcAft>
                  <a:buFont typeface="Arial" panose="020B0604020202020204" pitchFamily="34" charset="0"/>
                  <a:buChar char="•"/>
                </a:pPr>
                <a:r>
                  <a:rPr lang="en-US" sz="1600" b="1" dirty="0">
                    <a:solidFill>
                      <a:srgbClr val="505050"/>
                    </a:solidFill>
                  </a:rPr>
                  <a:t>Asynchronous</a:t>
                </a:r>
              </a:p>
              <a:p>
                <a:pPr marL="285750" lvl="1" indent="-285750" defTabSz="679928">
                  <a:lnSpc>
                    <a:spcPct val="90000"/>
                  </a:lnSpc>
                  <a:spcBef>
                    <a:spcPct val="0"/>
                  </a:spcBef>
                  <a:spcAft>
                    <a:spcPct val="15000"/>
                  </a:spcAft>
                  <a:buFont typeface="Arial" panose="020B0604020202020204" pitchFamily="34" charset="0"/>
                  <a:buChar char="•"/>
                </a:pPr>
                <a:r>
                  <a:rPr lang="en-US" sz="1600" b="1" dirty="0">
                    <a:solidFill>
                      <a:srgbClr val="505050"/>
                    </a:solidFill>
                  </a:rPr>
                  <a:t>Transactional</a:t>
                </a:r>
              </a:p>
            </p:txBody>
          </p:sp>
        </p:grpSp>
      </p:grpSp>
    </p:spTree>
    <p:extLst>
      <p:ext uri="{BB962C8B-B14F-4D97-AF65-F5344CB8AC3E}">
        <p14:creationId xmlns:p14="http://schemas.microsoft.com/office/powerpoint/2010/main" val="133016522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p:cNvSpPr txBox="1">
            <a:spLocks/>
          </p:cNvSpPr>
          <p:nvPr/>
        </p:nvSpPr>
        <p:spPr>
          <a:xfrm>
            <a:off x="274639" y="3224519"/>
            <a:ext cx="12238037" cy="316834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smtClean="0">
                <a:gradFill>
                  <a:gsLst>
                    <a:gs pos="1250">
                      <a:srgbClr val="FFFFFF"/>
                    </a:gs>
                    <a:gs pos="100000">
                      <a:srgbClr val="FFFFFF"/>
                    </a:gs>
                  </a:gsLst>
                  <a:lin ang="5400000" scaled="0"/>
                </a:gradFill>
              </a:rPr>
              <a:t>Atomically update one or more collections using transactions</a:t>
            </a:r>
          </a:p>
          <a:p>
            <a:r>
              <a:rPr lang="en-US" sz="3200" dirty="0" smtClean="0">
                <a:gradFill>
                  <a:gsLst>
                    <a:gs pos="1250">
                      <a:srgbClr val="FFFFFF"/>
                    </a:gs>
                    <a:gs pos="100000">
                      <a:srgbClr val="FFFFFF"/>
                    </a:gs>
                  </a:gsLst>
                  <a:lin ang="5400000" scaled="0"/>
                </a:gradFill>
              </a:rPr>
              <a:t>Changes </a:t>
            </a:r>
            <a:r>
              <a:rPr lang="en-US" sz="3200" dirty="0">
                <a:gradFill>
                  <a:gsLst>
                    <a:gs pos="1250">
                      <a:srgbClr val="FFFFFF"/>
                    </a:gs>
                    <a:gs pos="100000">
                      <a:srgbClr val="FFFFFF"/>
                    </a:gs>
                  </a:gsLst>
                  <a:lin ang="5400000" scaled="0"/>
                </a:gradFill>
              </a:rPr>
              <a:t>are replicated and durably stored on multiple replicas</a:t>
            </a:r>
          </a:p>
          <a:p>
            <a:r>
              <a:rPr lang="en-US" sz="3200" dirty="0" smtClean="0">
                <a:gradFill>
                  <a:gsLst>
                    <a:gs pos="1250">
                      <a:srgbClr val="FFFFFF"/>
                    </a:gs>
                    <a:gs pos="100000">
                      <a:srgbClr val="FFFFFF"/>
                    </a:gs>
                  </a:gsLst>
                  <a:lin ang="5400000" scaled="0"/>
                </a:gradFill>
              </a:rPr>
              <a:t>Reads are repeatable within the transaction</a:t>
            </a:r>
          </a:p>
          <a:p>
            <a:r>
              <a:rPr lang="en-US" sz="3200" dirty="0" smtClean="0">
                <a:gradFill>
                  <a:gsLst>
                    <a:gs pos="1250">
                      <a:srgbClr val="FFFFFF"/>
                    </a:gs>
                    <a:gs pos="100000">
                      <a:srgbClr val="FFFFFF"/>
                    </a:gs>
                  </a:gsLst>
                  <a:lin ang="5400000" scaled="0"/>
                </a:gradFill>
              </a:rPr>
              <a:t>Enumerations are snapshot based</a:t>
            </a:r>
          </a:p>
          <a:p>
            <a:pPr marL="0" indent="0">
              <a:buFont typeface="Arial" pitchFamily="34" charset="0"/>
              <a:buNone/>
            </a:pPr>
            <a:endParaRPr lang="en-US" sz="3200" dirty="0" smtClean="0">
              <a:gradFill>
                <a:gsLst>
                  <a:gs pos="1250">
                    <a:srgbClr val="FFFFFF"/>
                  </a:gs>
                  <a:gs pos="100000">
                    <a:srgbClr val="FFFFFF"/>
                  </a:gs>
                </a:gsLst>
                <a:lin ang="5400000" scaled="0"/>
              </a:gradFill>
            </a:endParaRPr>
          </a:p>
        </p:txBody>
      </p:sp>
      <p:sp>
        <p:nvSpPr>
          <p:cNvPr id="15" name="Title 2"/>
          <p:cNvSpPr>
            <a:spLocks noGrp="1"/>
          </p:cNvSpPr>
          <p:nvPr>
            <p:ph type="title"/>
          </p:nvPr>
        </p:nvSpPr>
        <p:spPr>
          <a:xfrm>
            <a:off x="274639" y="295274"/>
            <a:ext cx="11889564" cy="917575"/>
          </a:xfrm>
        </p:spPr>
        <p:txBody>
          <a:bodyPr/>
          <a:lstStyle/>
          <a:p>
            <a:r>
              <a:rPr lang="en-US" dirty="0" smtClean="0"/>
              <a:t>Reliable Collections</a:t>
            </a:r>
            <a:endParaRPr lang="en-US" dirty="0"/>
          </a:p>
        </p:txBody>
      </p:sp>
      <p:sp>
        <p:nvSpPr>
          <p:cNvPr id="32" name="Text Placeholder 1"/>
          <p:cNvSpPr txBox="1">
            <a:spLocks/>
          </p:cNvSpPr>
          <p:nvPr/>
        </p:nvSpPr>
        <p:spPr>
          <a:xfrm>
            <a:off x="8778020" y="1731606"/>
            <a:ext cx="4510058" cy="63224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err="1" smtClean="0">
                <a:gradFill>
                  <a:gsLst>
                    <a:gs pos="1250">
                      <a:srgbClr val="FFFFFF"/>
                    </a:gs>
                    <a:gs pos="100000">
                      <a:srgbClr val="FFFFFF"/>
                    </a:gs>
                  </a:gsLst>
                  <a:lin ang="5400000" scaled="0"/>
                </a:gradFill>
              </a:rPr>
              <a:t>IReliableQueue</a:t>
            </a:r>
            <a:r>
              <a:rPr lang="en-US" sz="2800" dirty="0" smtClean="0">
                <a:gradFill>
                  <a:gsLst>
                    <a:gs pos="1250">
                      <a:srgbClr val="FFFFFF"/>
                    </a:gs>
                    <a:gs pos="100000">
                      <a:srgbClr val="FFFFFF"/>
                    </a:gs>
                  </a:gsLst>
                  <a:lin ang="5400000" scaled="0"/>
                </a:gradFill>
              </a:rPr>
              <a:t>&lt;T&gt;</a:t>
            </a:r>
            <a:endParaRPr lang="en-US" sz="3200" dirty="0" smtClean="0">
              <a:gradFill>
                <a:gsLst>
                  <a:gs pos="1250">
                    <a:srgbClr val="FFFFFF"/>
                  </a:gs>
                  <a:gs pos="100000">
                    <a:srgbClr val="FFFFFF"/>
                  </a:gs>
                </a:gsLst>
                <a:lin ang="5400000" scaled="0"/>
              </a:gradFill>
            </a:endParaRPr>
          </a:p>
        </p:txBody>
      </p:sp>
      <p:grpSp>
        <p:nvGrpSpPr>
          <p:cNvPr id="39" name="Group 38"/>
          <p:cNvGrpSpPr/>
          <p:nvPr/>
        </p:nvGrpSpPr>
        <p:grpSpPr>
          <a:xfrm>
            <a:off x="731838" y="1633514"/>
            <a:ext cx="6278120" cy="912041"/>
            <a:chOff x="579437" y="2610881"/>
            <a:chExt cx="6728739" cy="912041"/>
          </a:xfrm>
        </p:grpSpPr>
        <p:grpSp>
          <p:nvGrpSpPr>
            <p:cNvPr id="40" name="Group 39"/>
            <p:cNvGrpSpPr/>
            <p:nvPr/>
          </p:nvGrpSpPr>
          <p:grpSpPr>
            <a:xfrm>
              <a:off x="579437" y="2610881"/>
              <a:ext cx="1571681" cy="912041"/>
              <a:chOff x="514118" y="5078322"/>
              <a:chExt cx="1961420" cy="1113098"/>
            </a:xfrm>
          </p:grpSpPr>
          <p:pic>
            <p:nvPicPr>
              <p:cNvPr id="42" name="Picture 41"/>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61020" y="5078322"/>
                <a:ext cx="685800" cy="685800"/>
              </a:xfrm>
              <a:prstGeom prst="rect">
                <a:avLst/>
              </a:prstGeom>
            </p:spPr>
          </p:pic>
          <p:pic>
            <p:nvPicPr>
              <p:cNvPr id="43" name="Picture 42"/>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4118" y="5726795"/>
                <a:ext cx="464625" cy="464625"/>
              </a:xfrm>
              <a:prstGeom prst="rect">
                <a:avLst/>
              </a:prstGeom>
            </p:spPr>
          </p:pic>
          <p:pic>
            <p:nvPicPr>
              <p:cNvPr id="44" name="Picture 43"/>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10913" y="5726795"/>
                <a:ext cx="464625" cy="464625"/>
              </a:xfrm>
              <a:prstGeom prst="rect">
                <a:avLst/>
              </a:prstGeom>
            </p:spPr>
          </p:pic>
          <p:cxnSp>
            <p:nvCxnSpPr>
              <p:cNvPr id="45" name="Straight Connector 44"/>
              <p:cNvCxnSpPr>
                <a:endCxn id="44" idx="1"/>
              </p:cNvCxnSpPr>
              <p:nvPr/>
            </p:nvCxnSpPr>
            <p:spPr>
              <a:xfrm>
                <a:off x="1825707" y="5750932"/>
                <a:ext cx="185206" cy="20817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cxnSp>
            <p:nvCxnSpPr>
              <p:cNvPr id="48" name="Straight Connector 47"/>
              <p:cNvCxnSpPr>
                <a:endCxn id="43" idx="3"/>
              </p:cNvCxnSpPr>
              <p:nvPr/>
            </p:nvCxnSpPr>
            <p:spPr>
              <a:xfrm flipH="1">
                <a:off x="978743" y="5753012"/>
                <a:ext cx="185190" cy="20609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grpSp>
        <p:sp>
          <p:nvSpPr>
            <p:cNvPr id="41" name="Text Placeholder 1"/>
            <p:cNvSpPr txBox="1">
              <a:spLocks/>
            </p:cNvSpPr>
            <p:nvPr/>
          </p:nvSpPr>
          <p:spPr>
            <a:xfrm>
              <a:off x="2474404" y="2826098"/>
              <a:ext cx="4833772" cy="63224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err="1" smtClean="0">
                  <a:gradFill>
                    <a:gsLst>
                      <a:gs pos="1250">
                        <a:srgbClr val="FFFFFF"/>
                      </a:gs>
                      <a:gs pos="100000">
                        <a:srgbClr val="FFFFFF"/>
                      </a:gs>
                    </a:gsLst>
                    <a:lin ang="5400000" scaled="0"/>
                  </a:gradFill>
                </a:rPr>
                <a:t>I</a:t>
              </a:r>
              <a:r>
                <a:rPr lang="en-US" sz="2800" dirty="0" err="1" smtClean="0">
                  <a:gradFill>
                    <a:gsLst>
                      <a:gs pos="1250">
                        <a:srgbClr val="FFFFFF"/>
                      </a:gs>
                      <a:gs pos="100000">
                        <a:srgbClr val="FFFFFF"/>
                      </a:gs>
                    </a:gsLst>
                    <a:lin ang="5400000" scaled="0"/>
                  </a:gradFill>
                </a:rPr>
                <a:t>ReliableDictionary</a:t>
              </a:r>
              <a:r>
                <a:rPr lang="en-US" sz="2800" dirty="0" smtClean="0">
                  <a:gradFill>
                    <a:gsLst>
                      <a:gs pos="1250">
                        <a:srgbClr val="FFFFFF"/>
                      </a:gs>
                      <a:gs pos="100000">
                        <a:srgbClr val="FFFFFF"/>
                      </a:gs>
                    </a:gsLst>
                    <a:lin ang="5400000" scaled="0"/>
                  </a:gradFill>
                </a:rPr>
                <a:t>&lt;K,V&gt;</a:t>
              </a:r>
              <a:endParaRPr lang="en-US" sz="3200" dirty="0" smtClean="0">
                <a:gradFill>
                  <a:gsLst>
                    <a:gs pos="1250">
                      <a:srgbClr val="FFFFFF"/>
                    </a:gs>
                    <a:gs pos="100000">
                      <a:srgbClr val="FFFFFF"/>
                    </a:gs>
                  </a:gsLst>
                  <a:lin ang="5400000" scaled="0"/>
                </a:gradFill>
              </a:endParaRPr>
            </a:p>
          </p:txBody>
        </p:sp>
      </p:grpSp>
      <p:grpSp>
        <p:nvGrpSpPr>
          <p:cNvPr id="49" name="Group 48"/>
          <p:cNvGrpSpPr/>
          <p:nvPr/>
        </p:nvGrpSpPr>
        <p:grpSpPr>
          <a:xfrm>
            <a:off x="6740682" y="1212849"/>
            <a:ext cx="2037338" cy="1674813"/>
            <a:chOff x="126834" y="4165624"/>
            <a:chExt cx="3181494" cy="2022233"/>
          </a:xfrm>
        </p:grpSpPr>
        <p:pic>
          <p:nvPicPr>
            <p:cNvPr id="50" name="Picture 49"/>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14516" y="4165624"/>
              <a:ext cx="1264353" cy="1688905"/>
            </a:xfrm>
            <a:prstGeom prst="rect">
              <a:avLst/>
            </a:prstGeom>
          </p:spPr>
        </p:pic>
        <p:pic>
          <p:nvPicPr>
            <p:cNvPr id="52" name="Picture 51"/>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429880" y="4975533"/>
              <a:ext cx="878448" cy="1212324"/>
            </a:xfrm>
            <a:prstGeom prst="rect">
              <a:avLst/>
            </a:prstGeom>
          </p:spPr>
        </p:pic>
        <p:pic>
          <p:nvPicPr>
            <p:cNvPr id="53" name="Picture 52"/>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26834" y="4975533"/>
              <a:ext cx="878448" cy="1212324"/>
            </a:xfrm>
            <a:prstGeom prst="rect">
              <a:avLst/>
            </a:prstGeom>
          </p:spPr>
        </p:pic>
        <p:cxnSp>
          <p:nvCxnSpPr>
            <p:cNvPr id="54" name="Straight Connector 53"/>
            <p:cNvCxnSpPr/>
            <p:nvPr/>
          </p:nvCxnSpPr>
          <p:spPr>
            <a:xfrm>
              <a:off x="2242067" y="5235412"/>
              <a:ext cx="200788" cy="185810"/>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cxnSp>
          <p:nvCxnSpPr>
            <p:cNvPr id="55" name="Straight Connector 54"/>
            <p:cNvCxnSpPr/>
            <p:nvPr/>
          </p:nvCxnSpPr>
          <p:spPr>
            <a:xfrm flipV="1">
              <a:off x="910726" y="5241965"/>
              <a:ext cx="228600" cy="16981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97333107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pPr marL="0" indent="0">
              <a:buNone/>
            </a:pPr>
            <a:r>
              <a:rPr lang="en-US" sz="4800" dirty="0"/>
              <a:t>Reliable Service API</a:t>
            </a:r>
            <a:r>
              <a:rPr lang="en-US" sz="4400" dirty="0"/>
              <a:t/>
            </a:r>
            <a:br>
              <a:rPr lang="en-US" sz="4400" dirty="0"/>
            </a:br>
            <a:r>
              <a:rPr lang="en-US" sz="4400" dirty="0"/>
              <a:t>Stateless Word count service</a:t>
            </a:r>
          </a:p>
        </p:txBody>
      </p:sp>
      <p:sp>
        <p:nvSpPr>
          <p:cNvPr id="4" name="Title 3"/>
          <p:cNvSpPr>
            <a:spLocks noGrp="1"/>
          </p:cNvSpPr>
          <p:nvPr>
            <p:ph type="ctrTitle"/>
          </p:nvPr>
        </p:nvSpPr>
        <p:spPr>
          <a:solidFill>
            <a:srgbClr val="00B0F0"/>
          </a:solidFill>
        </p:spPr>
        <p:txBody>
          <a:bodyPr/>
          <a:lstStyle/>
          <a:p>
            <a:r>
              <a:rPr lang="en-US" dirty="0" smtClean="0"/>
              <a:t>DEMO</a:t>
            </a:r>
            <a:endParaRPr lang="en-US" dirty="0"/>
          </a:p>
        </p:txBody>
      </p:sp>
    </p:spTree>
    <p:extLst>
      <p:ext uri="{BB962C8B-B14F-4D97-AF65-F5344CB8AC3E}">
        <p14:creationId xmlns:p14="http://schemas.microsoft.com/office/powerpoint/2010/main" val="87703616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198437" y="901717"/>
            <a:ext cx="0" cy="5943600"/>
          </a:xfrm>
          <a:prstGeom prst="line">
            <a:avLst/>
          </a:prstGeom>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425499" y="1934409"/>
            <a:ext cx="3877094" cy="735793"/>
            <a:chOff x="4077299" y="667800"/>
            <a:chExt cx="1987354" cy="415637"/>
          </a:xfrm>
        </p:grpSpPr>
        <p:pic>
          <p:nvPicPr>
            <p:cNvPr id="77" name="Picture 7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077299" y="667800"/>
              <a:ext cx="415637" cy="415637"/>
            </a:xfrm>
            <a:prstGeom prst="rect">
              <a:avLst/>
            </a:prstGeom>
          </p:spPr>
        </p:pic>
        <p:sp>
          <p:nvSpPr>
            <p:cNvPr id="78" name="TextBox 77"/>
            <p:cNvSpPr txBox="1"/>
            <p:nvPr/>
          </p:nvSpPr>
          <p:spPr>
            <a:xfrm>
              <a:off x="4500102" y="708779"/>
              <a:ext cx="1564551" cy="338554"/>
            </a:xfrm>
            <a:prstGeom prst="rect">
              <a:avLst/>
            </a:prstGeom>
            <a:noFill/>
          </p:spPr>
          <p:txBody>
            <a:bodyPr wrap="none" rtlCol="0">
              <a:spAutoFit/>
            </a:bodyPr>
            <a:lstStyle/>
            <a:p>
              <a:r>
                <a:rPr lang="en-US" sz="1600" dirty="0" smtClean="0">
                  <a:solidFill>
                    <a:prstClr val="white">
                      <a:lumMod val="85000"/>
                    </a:prstClr>
                  </a:solidFill>
                  <a:latin typeface="Segoe UI Light" panose="020B0502040204020203" pitchFamily="34" charset="0"/>
                  <a:ea typeface="Arial Unicode MS" panose="020B0604020202020204" pitchFamily="34" charset="-128"/>
                  <a:cs typeface="Segoe UI Light" panose="020B0502040204020203" pitchFamily="34" charset="0"/>
                </a:rPr>
                <a:t>Cloud Services</a:t>
              </a:r>
              <a:endParaRPr lang="en-US" sz="1600" dirty="0">
                <a:solidFill>
                  <a:prstClr val="white">
                    <a:lumMod val="85000"/>
                  </a:prstClr>
                </a:solidFill>
                <a:latin typeface="Segoe UI Light" panose="020B0502040204020203" pitchFamily="34" charset="0"/>
                <a:ea typeface="Arial Unicode MS" panose="020B0604020202020204" pitchFamily="34" charset="-128"/>
                <a:cs typeface="Segoe UI Light" panose="020B0502040204020203" pitchFamily="34" charset="0"/>
              </a:endParaRPr>
            </a:p>
          </p:txBody>
        </p:sp>
      </p:grpSp>
      <p:grpSp>
        <p:nvGrpSpPr>
          <p:cNvPr id="162" name="Group 161"/>
          <p:cNvGrpSpPr/>
          <p:nvPr/>
        </p:nvGrpSpPr>
        <p:grpSpPr>
          <a:xfrm>
            <a:off x="1796627" y="2606287"/>
            <a:ext cx="3596812" cy="4289566"/>
            <a:chOff x="2922443" y="3424584"/>
            <a:chExt cx="2861953" cy="3247428"/>
          </a:xfrm>
        </p:grpSpPr>
        <p:grpSp>
          <p:nvGrpSpPr>
            <p:cNvPr id="12" name="Group 11"/>
            <p:cNvGrpSpPr/>
            <p:nvPr/>
          </p:nvGrpSpPr>
          <p:grpSpPr>
            <a:xfrm>
              <a:off x="3202507" y="3424584"/>
              <a:ext cx="697998" cy="633380"/>
              <a:chOff x="6413287" y="1383004"/>
              <a:chExt cx="357786" cy="357786"/>
            </a:xfrm>
          </p:grpSpPr>
          <p:sp>
            <p:nvSpPr>
              <p:cNvPr id="67" name="Rectangle 66"/>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68" name="Picture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sp>
          <p:nvSpPr>
            <p:cNvPr id="20" name="Rounded Rectangle 19"/>
            <p:cNvSpPr/>
            <p:nvPr/>
          </p:nvSpPr>
          <p:spPr>
            <a:xfrm>
              <a:off x="2922443" y="5749027"/>
              <a:ext cx="2405446" cy="814878"/>
            </a:xfrm>
            <a:prstGeom prst="roundRect">
              <a:avLst>
                <a:gd name="adj" fmla="val 4266"/>
              </a:avLst>
            </a:prstGeom>
            <a:solidFill>
              <a:srgbClr val="00ADE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21" name="Picture 20" descr="Storage table.png"/>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3804906" y="5797261"/>
              <a:ext cx="632880" cy="574292"/>
            </a:xfrm>
            <a:prstGeom prst="rect">
              <a:avLst/>
            </a:prstGeom>
          </p:spPr>
        </p:pic>
        <p:sp>
          <p:nvSpPr>
            <p:cNvPr id="22" name="TextBox 21"/>
            <p:cNvSpPr txBox="1"/>
            <p:nvPr/>
          </p:nvSpPr>
          <p:spPr>
            <a:xfrm>
              <a:off x="3726465" y="6385604"/>
              <a:ext cx="811079" cy="286408"/>
            </a:xfrm>
            <a:prstGeom prst="rect">
              <a:avLst/>
            </a:prstGeom>
            <a:noFill/>
            <a:ln>
              <a:noFill/>
            </a:ln>
          </p:spPr>
          <p:txBody>
            <a:bodyPr wrap="none" lIns="0" tIns="27432" rIns="0" bIns="0" rtlCol="0">
              <a:noAutofit/>
            </a:bodyPr>
            <a:lstStyle/>
            <a:p>
              <a:pPr>
                <a:lnSpc>
                  <a:spcPts val="800"/>
                </a:lnSpc>
              </a:pPr>
              <a:r>
                <a:rPr lang="en-US" sz="1100" b="1" dirty="0" smtClean="0">
                  <a:solidFill>
                    <a:srgbClr val="184381"/>
                  </a:solidFill>
                  <a:ea typeface="Arial Unicode MS" panose="020B0604020202020204" pitchFamily="34" charset="-128"/>
                  <a:cs typeface="Segoe UI" panose="020B0502040204020203" pitchFamily="34" charset="0"/>
                </a:rPr>
                <a:t>Azure Tables/NoSQL</a:t>
              </a:r>
              <a:endParaRPr lang="en-US" sz="1000" b="1" dirty="0" smtClean="0">
                <a:solidFill>
                  <a:srgbClr val="184381"/>
                </a:solidFill>
                <a:ea typeface="Arial Unicode MS" panose="020B0604020202020204" pitchFamily="34" charset="-128"/>
                <a:cs typeface="Segoe UI" panose="020B0502040204020203" pitchFamily="34" charset="0"/>
              </a:endParaRPr>
            </a:p>
          </p:txBody>
        </p:sp>
        <p:grpSp>
          <p:nvGrpSpPr>
            <p:cNvPr id="24" name="Group 23"/>
            <p:cNvGrpSpPr/>
            <p:nvPr/>
          </p:nvGrpSpPr>
          <p:grpSpPr>
            <a:xfrm>
              <a:off x="4625025" y="4724788"/>
              <a:ext cx="738569" cy="670196"/>
              <a:chOff x="3877859" y="2328517"/>
              <a:chExt cx="378582" cy="378582"/>
            </a:xfrm>
          </p:grpSpPr>
          <p:sp>
            <p:nvSpPr>
              <p:cNvPr id="55" name="Rectangle 54"/>
              <p:cNvSpPr/>
              <p:nvPr/>
            </p:nvSpPr>
            <p:spPr>
              <a:xfrm>
                <a:off x="3903242" y="2385357"/>
                <a:ext cx="303801" cy="1948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57" name="Picture 5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77859" y="2328517"/>
                <a:ext cx="378582" cy="378582"/>
              </a:xfrm>
              <a:prstGeom prst="rect">
                <a:avLst/>
              </a:prstGeom>
            </p:spPr>
          </p:pic>
        </p:grpSp>
        <p:pic>
          <p:nvPicPr>
            <p:cNvPr id="26" name="Picture 25"/>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4195351" y="3711668"/>
              <a:ext cx="1522254" cy="1199211"/>
            </a:xfrm>
            <a:prstGeom prst="rect">
              <a:avLst/>
            </a:prstGeom>
          </p:spPr>
        </p:pic>
        <p:cxnSp>
          <p:nvCxnSpPr>
            <p:cNvPr id="27" name="Straight Connector 26"/>
            <p:cNvCxnSpPr/>
            <p:nvPr/>
          </p:nvCxnSpPr>
          <p:spPr>
            <a:xfrm flipH="1">
              <a:off x="4967871" y="5324597"/>
              <a:ext cx="8740" cy="429983"/>
            </a:xfrm>
            <a:prstGeom prst="line">
              <a:avLst/>
            </a:prstGeom>
            <a:ln w="28575">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3016798" y="4082548"/>
              <a:ext cx="738569" cy="1672032"/>
              <a:chOff x="4483054" y="1847873"/>
              <a:chExt cx="378582" cy="944503"/>
            </a:xfrm>
          </p:grpSpPr>
          <p:grpSp>
            <p:nvGrpSpPr>
              <p:cNvPr id="39" name="Group 38"/>
              <p:cNvGrpSpPr/>
              <p:nvPr/>
            </p:nvGrpSpPr>
            <p:grpSpPr>
              <a:xfrm>
                <a:off x="4483054" y="2210662"/>
                <a:ext cx="378582" cy="378582"/>
                <a:chOff x="3877859" y="2328517"/>
                <a:chExt cx="378582" cy="378582"/>
              </a:xfrm>
            </p:grpSpPr>
            <p:sp>
              <p:nvSpPr>
                <p:cNvPr id="42" name="Rectangle 41"/>
                <p:cNvSpPr/>
                <p:nvPr/>
              </p:nvSpPr>
              <p:spPr>
                <a:xfrm>
                  <a:off x="3903242" y="2385357"/>
                  <a:ext cx="303801" cy="1948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44" name="Picture 4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77859" y="2328517"/>
                  <a:ext cx="378582" cy="378582"/>
                </a:xfrm>
                <a:prstGeom prst="rect">
                  <a:avLst/>
                </a:prstGeom>
              </p:spPr>
            </p:pic>
          </p:grpSp>
          <p:cxnSp>
            <p:nvCxnSpPr>
              <p:cNvPr id="40" name="Straight Connector 39"/>
              <p:cNvCxnSpPr/>
              <p:nvPr/>
            </p:nvCxnSpPr>
            <p:spPr>
              <a:xfrm flipH="1">
                <a:off x="4653012" y="2549486"/>
                <a:ext cx="4480" cy="242890"/>
              </a:xfrm>
              <a:prstGeom prst="line">
                <a:avLst/>
              </a:prstGeom>
              <a:ln w="28575">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644672" y="1847873"/>
                <a:ext cx="0" cy="360393"/>
              </a:xfrm>
              <a:prstGeom prst="line">
                <a:avLst/>
              </a:prstGeom>
              <a:ln w="28575">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flipH="1">
              <a:off x="5447326" y="4329648"/>
              <a:ext cx="337070" cy="639145"/>
              <a:chOff x="4909933" y="1723258"/>
              <a:chExt cx="172778" cy="361042"/>
            </a:xfrm>
          </p:grpSpPr>
          <p:cxnSp>
            <p:nvCxnSpPr>
              <p:cNvPr id="35" name="Straight Connector 34"/>
              <p:cNvCxnSpPr/>
              <p:nvPr/>
            </p:nvCxnSpPr>
            <p:spPr>
              <a:xfrm>
                <a:off x="4909933" y="1723258"/>
                <a:ext cx="5316" cy="361042"/>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909933" y="2078984"/>
                <a:ext cx="172778" cy="0"/>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3786001" y="4081661"/>
              <a:ext cx="337070" cy="248184"/>
              <a:chOff x="4813600" y="1859143"/>
              <a:chExt cx="172778" cy="140195"/>
            </a:xfrm>
          </p:grpSpPr>
          <p:cxnSp>
            <p:nvCxnSpPr>
              <p:cNvPr id="33" name="Straight Connector 32"/>
              <p:cNvCxnSpPr/>
              <p:nvPr/>
            </p:nvCxnSpPr>
            <p:spPr>
              <a:xfrm>
                <a:off x="4818968" y="1859143"/>
                <a:ext cx="0" cy="135634"/>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813600" y="1999338"/>
                <a:ext cx="172778" cy="0"/>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4203402" y="4568321"/>
              <a:ext cx="1196880" cy="269424"/>
            </a:xfrm>
            <a:prstGeom prst="rect">
              <a:avLst/>
            </a:prstGeom>
            <a:noFill/>
            <a:ln>
              <a:noFill/>
            </a:ln>
          </p:spPr>
          <p:txBody>
            <a:bodyPr wrap="none" lIns="0" tIns="27432" rIns="0" bIns="0" rtlCol="0">
              <a:noAutofit/>
            </a:bodyPr>
            <a:lstStyle/>
            <a:p>
              <a:pPr>
                <a:lnSpc>
                  <a:spcPts val="800"/>
                </a:lnSpc>
              </a:pPr>
              <a:r>
                <a:rPr lang="en-US" sz="1000" b="1" dirty="0" smtClean="0">
                  <a:solidFill>
                    <a:prstClr val="white"/>
                  </a:solidFill>
                  <a:ea typeface="Arial Unicode MS" panose="020B0604020202020204" pitchFamily="34" charset="-128"/>
                  <a:cs typeface="Segoe UI" panose="020B0502040204020203" pitchFamily="34" charset="0"/>
                </a:rPr>
                <a:t>Reliable Azure Queue</a:t>
              </a:r>
            </a:p>
          </p:txBody>
        </p:sp>
      </p:grpSp>
      <p:sp>
        <p:nvSpPr>
          <p:cNvPr id="130" name="TextBox 129"/>
          <p:cNvSpPr txBox="1"/>
          <p:nvPr/>
        </p:nvSpPr>
        <p:spPr>
          <a:xfrm>
            <a:off x="8270455" y="1874544"/>
            <a:ext cx="1359026" cy="584775"/>
          </a:xfrm>
          <a:prstGeom prst="rect">
            <a:avLst/>
          </a:prstGeom>
          <a:noFill/>
        </p:spPr>
        <p:txBody>
          <a:bodyPr wrap="none" rtlCol="0">
            <a:spAutoFit/>
          </a:bodyPr>
          <a:lstStyle/>
          <a:p>
            <a:r>
              <a:rPr lang="en-US" sz="1600" dirty="0" smtClean="0">
                <a:solidFill>
                  <a:prstClr val="white">
                    <a:lumMod val="85000"/>
                  </a:prstClr>
                </a:solidFill>
                <a:latin typeface="Segoe UI Light" panose="020B0502040204020203" pitchFamily="34" charset="0"/>
                <a:ea typeface="Arial Unicode MS" panose="020B0604020202020204" pitchFamily="34" charset="-128"/>
                <a:cs typeface="Segoe UI Light" panose="020B0502040204020203" pitchFamily="34" charset="0"/>
              </a:rPr>
              <a:t>Service Fabric</a:t>
            </a:r>
          </a:p>
          <a:p>
            <a:r>
              <a:rPr lang="en-US" sz="1600" dirty="0" smtClean="0">
                <a:solidFill>
                  <a:prstClr val="white">
                    <a:lumMod val="85000"/>
                  </a:prstClr>
                </a:solidFill>
                <a:latin typeface="Segoe UI Light" panose="020B0502040204020203" pitchFamily="34" charset="0"/>
                <a:ea typeface="Arial Unicode MS" panose="020B0604020202020204" pitchFamily="34" charset="-128"/>
                <a:cs typeface="Segoe UI Light" panose="020B0502040204020203" pitchFamily="34" charset="0"/>
              </a:rPr>
              <a:t>(</a:t>
            </a:r>
            <a:r>
              <a:rPr lang="en-US" sz="1600" dirty="0" err="1" smtClean="0">
                <a:solidFill>
                  <a:prstClr val="white">
                    <a:lumMod val="85000"/>
                  </a:prstClr>
                </a:solidFill>
                <a:latin typeface="Segoe UI Light" panose="020B0502040204020203" pitchFamily="34" charset="0"/>
                <a:ea typeface="Arial Unicode MS" panose="020B0604020202020204" pitchFamily="34" charset="-128"/>
                <a:cs typeface="Segoe UI Light" panose="020B0502040204020203" pitchFamily="34" charset="0"/>
              </a:rPr>
              <a:t>Stateful</a:t>
            </a:r>
            <a:r>
              <a:rPr lang="en-US" sz="1600" dirty="0" smtClean="0">
                <a:solidFill>
                  <a:prstClr val="white">
                    <a:lumMod val="85000"/>
                  </a:prstClr>
                </a:solidFill>
                <a:latin typeface="Segoe UI Light" panose="020B0502040204020203" pitchFamily="34" charset="0"/>
                <a:ea typeface="Arial Unicode MS" panose="020B0604020202020204" pitchFamily="34" charset="-128"/>
                <a:cs typeface="Segoe UI Light" panose="020B0502040204020203" pitchFamily="34" charset="0"/>
              </a:rPr>
              <a:t>)</a:t>
            </a:r>
            <a:endParaRPr lang="en-US" sz="1600" dirty="0">
              <a:solidFill>
                <a:prstClr val="white">
                  <a:lumMod val="85000"/>
                </a:prstClr>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49" name="Picture 1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78050" y="1829851"/>
            <a:ext cx="723200" cy="713391"/>
          </a:xfrm>
          <a:prstGeom prst="rect">
            <a:avLst/>
          </a:prstGeom>
        </p:spPr>
      </p:pic>
      <p:grpSp>
        <p:nvGrpSpPr>
          <p:cNvPr id="85" name="Group 84"/>
          <p:cNvGrpSpPr/>
          <p:nvPr/>
        </p:nvGrpSpPr>
        <p:grpSpPr>
          <a:xfrm>
            <a:off x="8360286" y="2630395"/>
            <a:ext cx="967833" cy="859947"/>
            <a:chOff x="6413287" y="1383004"/>
            <a:chExt cx="357786" cy="357786"/>
          </a:xfrm>
        </p:grpSpPr>
        <p:sp>
          <p:nvSpPr>
            <p:cNvPr id="125" name="Rectangle 124"/>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cxnSp>
        <p:nvCxnSpPr>
          <p:cNvPr id="108" name="Straight Connector 107"/>
          <p:cNvCxnSpPr/>
          <p:nvPr/>
        </p:nvCxnSpPr>
        <p:spPr>
          <a:xfrm>
            <a:off x="8859958" y="3576341"/>
            <a:ext cx="0" cy="866213"/>
          </a:xfrm>
          <a:prstGeom prst="line">
            <a:avLst/>
          </a:prstGeom>
          <a:ln w="28575">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64" name="Group 163"/>
          <p:cNvGrpSpPr/>
          <p:nvPr/>
        </p:nvGrpSpPr>
        <p:grpSpPr>
          <a:xfrm>
            <a:off x="7958380" y="4343307"/>
            <a:ext cx="2013979" cy="1837192"/>
            <a:chOff x="7793807" y="3925234"/>
            <a:chExt cx="2525548" cy="2384914"/>
          </a:xfrm>
        </p:grpSpPr>
        <p:grpSp>
          <p:nvGrpSpPr>
            <p:cNvPr id="151" name="Group 150"/>
            <p:cNvGrpSpPr/>
            <p:nvPr/>
          </p:nvGrpSpPr>
          <p:grpSpPr>
            <a:xfrm>
              <a:off x="7793807" y="3925234"/>
              <a:ext cx="2525548" cy="2384914"/>
              <a:chOff x="6570137" y="3793280"/>
              <a:chExt cx="2748127" cy="2448951"/>
            </a:xfrm>
          </p:grpSpPr>
          <p:pic>
            <p:nvPicPr>
              <p:cNvPr id="111" name="Picture 1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0137" y="3793280"/>
                <a:ext cx="2748127" cy="2448951"/>
              </a:xfrm>
              <a:prstGeom prst="rect">
                <a:avLst/>
              </a:prstGeom>
            </p:spPr>
          </p:pic>
          <p:grpSp>
            <p:nvGrpSpPr>
              <p:cNvPr id="131" name="Group 130"/>
              <p:cNvGrpSpPr/>
              <p:nvPr/>
            </p:nvGrpSpPr>
            <p:grpSpPr>
              <a:xfrm>
                <a:off x="6656553" y="5122301"/>
                <a:ext cx="742804" cy="449899"/>
                <a:chOff x="514118" y="5078322"/>
                <a:chExt cx="1961420" cy="1113098"/>
              </a:xfrm>
            </p:grpSpPr>
            <p:pic>
              <p:nvPicPr>
                <p:cNvPr id="132" name="Picture 131"/>
                <p:cNvPicPr>
                  <a:picLocks noChangeAspect="1"/>
                </p:cNvPicPr>
                <p:nvPr/>
              </p:nvPicPr>
              <p:blipFill>
                <a:blip r:embed="rId9">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61020" y="5078322"/>
                  <a:ext cx="685800" cy="685800"/>
                </a:xfrm>
                <a:prstGeom prst="rect">
                  <a:avLst/>
                </a:prstGeom>
              </p:spPr>
            </p:pic>
            <p:pic>
              <p:nvPicPr>
                <p:cNvPr id="133" name="Picture 132"/>
                <p:cNvPicPr>
                  <a:picLocks noChangeAspect="1"/>
                </p:cNvPicPr>
                <p:nvPr/>
              </p:nvPicPr>
              <p:blipFill>
                <a:blip r:embed="rId9">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4118" y="5726795"/>
                  <a:ext cx="464625" cy="464625"/>
                </a:xfrm>
                <a:prstGeom prst="rect">
                  <a:avLst/>
                </a:prstGeom>
              </p:spPr>
            </p:pic>
            <p:pic>
              <p:nvPicPr>
                <p:cNvPr id="134" name="Picture 133"/>
                <p:cNvPicPr>
                  <a:picLocks noChangeAspect="1"/>
                </p:cNvPicPr>
                <p:nvPr/>
              </p:nvPicPr>
              <p:blipFill>
                <a:blip r:embed="rId9">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10913" y="5726795"/>
                  <a:ext cx="464625" cy="464625"/>
                </a:xfrm>
                <a:prstGeom prst="rect">
                  <a:avLst/>
                </a:prstGeom>
              </p:spPr>
            </p:pic>
            <p:cxnSp>
              <p:nvCxnSpPr>
                <p:cNvPr id="135" name="Straight Connector 134"/>
                <p:cNvCxnSpPr>
                  <a:endCxn id="134" idx="1"/>
                </p:cNvCxnSpPr>
                <p:nvPr/>
              </p:nvCxnSpPr>
              <p:spPr>
                <a:xfrm>
                  <a:off x="1825707" y="5750932"/>
                  <a:ext cx="185206" cy="20817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endCxn id="133" idx="3"/>
                </p:cNvCxnSpPr>
                <p:nvPr/>
              </p:nvCxnSpPr>
              <p:spPr>
                <a:xfrm flipH="1">
                  <a:off x="978743" y="5753012"/>
                  <a:ext cx="185190" cy="20609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37" name="Group 136"/>
              <p:cNvGrpSpPr/>
              <p:nvPr/>
            </p:nvGrpSpPr>
            <p:grpSpPr>
              <a:xfrm>
                <a:off x="6655610" y="3917880"/>
                <a:ext cx="777187" cy="653827"/>
                <a:chOff x="-2215617" y="4294686"/>
                <a:chExt cx="2682677" cy="2022233"/>
              </a:xfrm>
            </p:grpSpPr>
            <p:pic>
              <p:nvPicPr>
                <p:cNvPr id="138" name="Picture 137"/>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525730" y="4294686"/>
                  <a:ext cx="1264349" cy="1688904"/>
                </a:xfrm>
                <a:prstGeom prst="rect">
                  <a:avLst/>
                </a:prstGeom>
              </p:spPr>
            </p:pic>
            <p:pic>
              <p:nvPicPr>
                <p:cNvPr id="139" name="Picture 138"/>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11387" y="5104595"/>
                  <a:ext cx="878447" cy="1212324"/>
                </a:xfrm>
                <a:prstGeom prst="rect">
                  <a:avLst/>
                </a:prstGeom>
              </p:spPr>
            </p:pic>
            <p:pic>
              <p:nvPicPr>
                <p:cNvPr id="140" name="Picture 139"/>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215617" y="5104595"/>
                  <a:ext cx="878449" cy="1212324"/>
                </a:xfrm>
                <a:prstGeom prst="rect">
                  <a:avLst/>
                </a:prstGeom>
              </p:spPr>
            </p:pic>
            <p:cxnSp>
              <p:nvCxnSpPr>
                <p:cNvPr id="141" name="Straight Connector 140"/>
                <p:cNvCxnSpPr/>
                <p:nvPr/>
              </p:nvCxnSpPr>
              <p:spPr>
                <a:xfrm>
                  <a:off x="-398182" y="5364476"/>
                  <a:ext cx="200788" cy="185809"/>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1729521" y="5371029"/>
                  <a:ext cx="228602" cy="169816"/>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154" name="Picture 153"/>
            <p:cNvPicPr>
              <a:picLocks noChangeAspect="1"/>
            </p:cNvPicPr>
            <p:nvPr/>
          </p:nvPicPr>
          <p:blipFill>
            <a:blip r:embed="rId9">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438325" y="5296252"/>
              <a:ext cx="238682" cy="269943"/>
            </a:xfrm>
            <a:prstGeom prst="rect">
              <a:avLst/>
            </a:prstGeom>
          </p:spPr>
        </p:pic>
        <p:pic>
          <p:nvPicPr>
            <p:cNvPr id="155" name="Picture 154"/>
            <p:cNvPicPr>
              <a:picLocks noChangeAspect="1"/>
            </p:cNvPicPr>
            <p:nvPr/>
          </p:nvPicPr>
          <p:blipFill>
            <a:blip r:embed="rId9">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213180" y="5551503"/>
              <a:ext cx="161706" cy="182885"/>
            </a:xfrm>
            <a:prstGeom prst="rect">
              <a:avLst/>
            </a:prstGeom>
          </p:spPr>
        </p:pic>
        <p:pic>
          <p:nvPicPr>
            <p:cNvPr id="156" name="Picture 155"/>
            <p:cNvPicPr>
              <a:picLocks noChangeAspect="1"/>
            </p:cNvPicPr>
            <p:nvPr/>
          </p:nvPicPr>
          <p:blipFill>
            <a:blip r:embed="rId9">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734117" y="5551503"/>
              <a:ext cx="161706" cy="182885"/>
            </a:xfrm>
            <a:prstGeom prst="rect">
              <a:avLst/>
            </a:prstGeom>
          </p:spPr>
        </p:pic>
        <p:cxnSp>
          <p:nvCxnSpPr>
            <p:cNvPr id="157" name="Straight Connector 156"/>
            <p:cNvCxnSpPr>
              <a:endCxn id="156" idx="1"/>
            </p:cNvCxnSpPr>
            <p:nvPr/>
          </p:nvCxnSpPr>
          <p:spPr>
            <a:xfrm>
              <a:off x="9669659" y="5561004"/>
              <a:ext cx="64458" cy="81942"/>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a:endCxn id="155" idx="3"/>
            </p:cNvCxnSpPr>
            <p:nvPr/>
          </p:nvCxnSpPr>
          <p:spPr>
            <a:xfrm flipH="1">
              <a:off x="9374886" y="5561822"/>
              <a:ext cx="64452" cy="81123"/>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60" name="Title 2"/>
          <p:cNvSpPr>
            <a:spLocks noGrp="1"/>
          </p:cNvSpPr>
          <p:nvPr>
            <p:ph type="title"/>
          </p:nvPr>
        </p:nvSpPr>
        <p:spPr>
          <a:xfrm>
            <a:off x="274639" y="295274"/>
            <a:ext cx="11889564" cy="917575"/>
          </a:xfrm>
        </p:spPr>
        <p:txBody>
          <a:bodyPr/>
          <a:lstStyle/>
          <a:p>
            <a:r>
              <a:rPr lang="en-US" dirty="0" smtClean="0"/>
              <a:t>Word count </a:t>
            </a:r>
            <a:r>
              <a:rPr lang="en-US" dirty="0"/>
              <a:t>s</a:t>
            </a:r>
            <a:r>
              <a:rPr lang="en-US" dirty="0" smtClean="0"/>
              <a:t>ervice</a:t>
            </a:r>
            <a:br>
              <a:rPr lang="en-US" dirty="0" smtClean="0"/>
            </a:br>
            <a:r>
              <a:rPr lang="en-US" sz="3600" dirty="0" smtClean="0"/>
              <a:t>Cloud Service vs </a:t>
            </a:r>
            <a:r>
              <a:rPr lang="en-US" sz="3600" dirty="0" err="1" smtClean="0"/>
              <a:t>Stateful</a:t>
            </a:r>
            <a:r>
              <a:rPr lang="en-US" sz="3600" dirty="0" smtClean="0"/>
              <a:t> Service Fabric</a:t>
            </a:r>
            <a:endParaRPr lang="en-US" dirty="0"/>
          </a:p>
        </p:txBody>
      </p:sp>
    </p:spTree>
    <p:extLst>
      <p:ext uri="{BB962C8B-B14F-4D97-AF65-F5344CB8AC3E}">
        <p14:creationId xmlns:p14="http://schemas.microsoft.com/office/powerpoint/2010/main" val="156627148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en-US" smtClean="0"/>
              <a:t>Mark Fussell </a:t>
            </a:r>
          </a:p>
          <a:p>
            <a:r>
              <a:rPr lang="en-US" smtClean="0"/>
              <a:t>Principal Program Manager</a:t>
            </a:r>
          </a:p>
          <a:p>
            <a:endParaRPr lang="en-US" smtClean="0"/>
          </a:p>
          <a:p>
            <a:r>
              <a:rPr lang="en-US" smtClean="0"/>
              <a:t>Vipul Modi</a:t>
            </a:r>
          </a:p>
          <a:p>
            <a:r>
              <a:rPr lang="en-US" smtClean="0"/>
              <a:t>Principal Software Engineering Manager</a:t>
            </a:r>
            <a:endParaRPr lang="en-US" dirty="0"/>
          </a:p>
        </p:txBody>
      </p:sp>
      <p:sp>
        <p:nvSpPr>
          <p:cNvPr id="2" name="Title 1"/>
          <p:cNvSpPr>
            <a:spLocks noGrp="1"/>
          </p:cNvSpPr>
          <p:nvPr>
            <p:ph type="ctrTitle"/>
          </p:nvPr>
        </p:nvSpPr>
        <p:spPr/>
        <p:txBody>
          <a:bodyPr/>
          <a:lstStyle/>
          <a:p>
            <a:r>
              <a:rPr lang="en-US" smtClean="0"/>
              <a:t>Building Resilient, Scalable Services with Microsoft Azure Service Fabric</a:t>
            </a:r>
            <a:endParaRPr lang="en-US" dirty="0"/>
          </a:p>
        </p:txBody>
      </p:sp>
      <p:sp>
        <p:nvSpPr>
          <p:cNvPr id="6" name="Text Placeholder 5"/>
          <p:cNvSpPr>
            <a:spLocks noGrp="1"/>
          </p:cNvSpPr>
          <p:nvPr>
            <p:ph type="body" sz="quarter" idx="13"/>
          </p:nvPr>
        </p:nvSpPr>
        <p:spPr/>
        <p:txBody>
          <a:bodyPr/>
          <a:lstStyle/>
          <a:p>
            <a:r>
              <a:rPr lang="en-US" smtClean="0"/>
              <a:t>2-700</a:t>
            </a:r>
            <a:endParaRPr lang="en-US" dirty="0"/>
          </a:p>
        </p:txBody>
      </p:sp>
    </p:spTree>
    <p:extLst>
      <p:ext uri="{BB962C8B-B14F-4D97-AF65-F5344CB8AC3E}">
        <p14:creationId xmlns:p14="http://schemas.microsoft.com/office/powerpoint/2010/main" val="1174365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pPr marL="0" indent="0">
              <a:buNone/>
            </a:pPr>
            <a:r>
              <a:rPr lang="en-US" sz="4800" dirty="0"/>
              <a:t>Reliable Service API</a:t>
            </a:r>
            <a:r>
              <a:rPr lang="en-US" sz="4400" dirty="0"/>
              <a:t/>
            </a:r>
            <a:br>
              <a:rPr lang="en-US" sz="4400" dirty="0"/>
            </a:br>
            <a:r>
              <a:rPr lang="en-US" sz="4400" dirty="0" err="1" smtClean="0"/>
              <a:t>Stateful</a:t>
            </a:r>
            <a:r>
              <a:rPr lang="en-US" sz="4400" dirty="0" smtClean="0"/>
              <a:t> </a:t>
            </a:r>
            <a:r>
              <a:rPr lang="en-US" sz="4400" dirty="0"/>
              <a:t>Word count service</a:t>
            </a:r>
          </a:p>
        </p:txBody>
      </p:sp>
      <p:sp>
        <p:nvSpPr>
          <p:cNvPr id="4" name="Title 3"/>
          <p:cNvSpPr>
            <a:spLocks noGrp="1"/>
          </p:cNvSpPr>
          <p:nvPr>
            <p:ph type="ctrTitle"/>
          </p:nvPr>
        </p:nvSpPr>
        <p:spPr>
          <a:solidFill>
            <a:srgbClr val="00B0F0"/>
          </a:solidFill>
        </p:spPr>
        <p:txBody>
          <a:bodyPr/>
          <a:lstStyle/>
          <a:p>
            <a:r>
              <a:rPr lang="en-US" dirty="0" smtClean="0"/>
              <a:t>DEMO</a:t>
            </a:r>
            <a:endParaRPr lang="en-US" dirty="0"/>
          </a:p>
        </p:txBody>
      </p:sp>
    </p:spTree>
    <p:extLst>
      <p:ext uri="{BB962C8B-B14F-4D97-AF65-F5344CB8AC3E}">
        <p14:creationId xmlns:p14="http://schemas.microsoft.com/office/powerpoint/2010/main" val="239009750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itle 158"/>
          <p:cNvSpPr>
            <a:spLocks noGrp="1"/>
          </p:cNvSpPr>
          <p:nvPr>
            <p:ph type="title"/>
          </p:nvPr>
        </p:nvSpPr>
        <p:spPr/>
        <p:txBody>
          <a:bodyPr/>
          <a:lstStyle/>
          <a:p>
            <a:r>
              <a:rPr lang="en-US" dirty="0" smtClean="0"/>
              <a:t>Service partitioning</a:t>
            </a:r>
            <a:endParaRPr lang="en-US" dirty="0"/>
          </a:p>
        </p:txBody>
      </p:sp>
      <p:cxnSp>
        <p:nvCxnSpPr>
          <p:cNvPr id="52" name="Elbow Connector 51"/>
          <p:cNvCxnSpPr/>
          <p:nvPr/>
        </p:nvCxnSpPr>
        <p:spPr>
          <a:xfrm rot="10800000">
            <a:off x="4114852" y="4680834"/>
            <a:ext cx="516859" cy="2634"/>
          </a:xfrm>
          <a:prstGeom prst="bentConnector3">
            <a:avLst>
              <a:gd name="adj1" fmla="val 50000"/>
            </a:avLst>
          </a:prstGeom>
          <a:noFill/>
          <a:ln w="19050" cap="flat" cmpd="sng" algn="ctr">
            <a:solidFill>
              <a:sysClr val="windowText" lastClr="000000">
                <a:lumMod val="95000"/>
                <a:lumOff val="5000"/>
              </a:sysClr>
            </a:solidFill>
            <a:prstDash val="solid"/>
            <a:headEnd type="arrow"/>
            <a:tailEnd type="arrow"/>
          </a:ln>
          <a:effectLst/>
        </p:spPr>
      </p:cxnSp>
      <p:cxnSp>
        <p:nvCxnSpPr>
          <p:cNvPr id="53" name="Elbow Connector 52"/>
          <p:cNvCxnSpPr/>
          <p:nvPr/>
        </p:nvCxnSpPr>
        <p:spPr>
          <a:xfrm rot="10800000">
            <a:off x="5975541" y="4680834"/>
            <a:ext cx="516859" cy="2634"/>
          </a:xfrm>
          <a:prstGeom prst="bentConnector3">
            <a:avLst>
              <a:gd name="adj1" fmla="val 50000"/>
            </a:avLst>
          </a:prstGeom>
          <a:noFill/>
          <a:ln w="19050" cap="flat" cmpd="sng" algn="ctr">
            <a:solidFill>
              <a:sysClr val="windowText" lastClr="000000">
                <a:lumMod val="95000"/>
                <a:lumOff val="5000"/>
              </a:sysClr>
            </a:solidFill>
            <a:prstDash val="solid"/>
            <a:headEnd type="arrow"/>
            <a:tailEnd type="arrow"/>
          </a:ln>
          <a:effectLst/>
        </p:spPr>
      </p:cxnSp>
      <p:cxnSp>
        <p:nvCxnSpPr>
          <p:cNvPr id="54" name="Elbow Connector 53"/>
          <p:cNvCxnSpPr/>
          <p:nvPr/>
        </p:nvCxnSpPr>
        <p:spPr>
          <a:xfrm rot="10800000">
            <a:off x="7836231" y="4680834"/>
            <a:ext cx="516859" cy="2634"/>
          </a:xfrm>
          <a:prstGeom prst="bentConnector3">
            <a:avLst>
              <a:gd name="adj1" fmla="val 50000"/>
            </a:avLst>
          </a:prstGeom>
          <a:noFill/>
          <a:ln w="19050" cap="flat" cmpd="sng" algn="ctr">
            <a:solidFill>
              <a:sysClr val="windowText" lastClr="000000">
                <a:lumMod val="95000"/>
                <a:lumOff val="5000"/>
              </a:sysClr>
            </a:solidFill>
            <a:prstDash val="solid"/>
            <a:headEnd type="arrow"/>
            <a:tailEnd type="arrow"/>
          </a:ln>
          <a:effectLst/>
        </p:spPr>
      </p:cxnSp>
      <p:sp>
        <p:nvSpPr>
          <p:cNvPr id="55" name="Rectangle 54"/>
          <p:cNvSpPr/>
          <p:nvPr/>
        </p:nvSpPr>
        <p:spPr>
          <a:xfrm>
            <a:off x="6492402" y="3815917"/>
            <a:ext cx="1343831" cy="2907698"/>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ctr"/>
          <a:lstStyle/>
          <a:p>
            <a:pPr algn="ctr" defTabSz="1243493">
              <a:defRPr/>
            </a:pPr>
            <a:endParaRPr lang="en-US" sz="2448" kern="0">
              <a:solidFill>
                <a:sysClr val="windowText" lastClr="000000"/>
              </a:solidFill>
              <a:latin typeface="Segoe UI Light"/>
            </a:endParaRPr>
          </a:p>
        </p:txBody>
      </p:sp>
      <p:sp>
        <p:nvSpPr>
          <p:cNvPr id="57" name="Rectangle 56"/>
          <p:cNvSpPr/>
          <p:nvPr/>
        </p:nvSpPr>
        <p:spPr>
          <a:xfrm>
            <a:off x="6706900" y="4553755"/>
            <a:ext cx="858559" cy="379265"/>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9BBB59">
                <a:tint val="100000"/>
                <a:shade val="100000"/>
                <a:hueMod val="100000"/>
                <a:satMod val="100000"/>
              </a:srgbClr>
            </a:contourClr>
          </a:sp3d>
        </p:spPr>
        <p:txBody>
          <a:bodyPr rtlCol="0" anchor="ctr"/>
          <a:lstStyle/>
          <a:p>
            <a:pPr algn="ctr" defTabSz="1243493">
              <a:defRPr/>
            </a:pPr>
            <a:r>
              <a:rPr lang="en-US" sz="2448" kern="0" dirty="0" smtClean="0">
                <a:solidFill>
                  <a:sysClr val="window" lastClr="FFFFFF"/>
                </a:solidFill>
                <a:latin typeface="Segoe UI Light"/>
              </a:rPr>
              <a:t>P2</a:t>
            </a:r>
            <a:endParaRPr lang="en-US" sz="2448" kern="0" dirty="0">
              <a:solidFill>
                <a:sysClr val="window" lastClr="FFFFFF"/>
              </a:solidFill>
              <a:latin typeface="Segoe UI Light"/>
            </a:endParaRPr>
          </a:p>
        </p:txBody>
      </p:sp>
      <p:sp>
        <p:nvSpPr>
          <p:cNvPr id="59" name="Rectangle 58"/>
          <p:cNvSpPr/>
          <p:nvPr/>
        </p:nvSpPr>
        <p:spPr>
          <a:xfrm>
            <a:off x="6706900" y="5368309"/>
            <a:ext cx="858559" cy="379265"/>
          </a:xfrm>
          <a:prstGeom prst="rect">
            <a:avLst/>
          </a:prstGeom>
          <a:gradFill rotWithShape="1">
            <a:gsLst>
              <a:gs pos="0">
                <a:srgbClr val="F79646">
                  <a:shade val="63000"/>
                </a:srgbClr>
              </a:gs>
              <a:gs pos="30000">
                <a:srgbClr val="F79646">
                  <a:shade val="90000"/>
                  <a:satMod val="110000"/>
                </a:srgbClr>
              </a:gs>
              <a:gs pos="45000">
                <a:srgbClr val="F79646">
                  <a:shade val="100000"/>
                  <a:satMod val="118000"/>
                </a:srgbClr>
              </a:gs>
              <a:gs pos="55000">
                <a:srgbClr val="F79646">
                  <a:shade val="100000"/>
                  <a:satMod val="118000"/>
                </a:srgbClr>
              </a:gs>
              <a:gs pos="73000">
                <a:srgbClr val="F79646">
                  <a:shade val="90000"/>
                  <a:satMod val="110000"/>
                </a:srgbClr>
              </a:gs>
              <a:gs pos="100000">
                <a:srgbClr val="F79646">
                  <a:shade val="63000"/>
                </a:srgbClr>
              </a:gs>
            </a:gsLst>
            <a:lin ang="950000" scaled="1"/>
          </a:gradFill>
          <a:ln w="9525" cap="flat" cmpd="sng" algn="ctr">
            <a:solidFill>
              <a:srgbClr val="F79646"/>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F79646">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S</a:t>
            </a:r>
          </a:p>
        </p:txBody>
      </p:sp>
      <p:sp>
        <p:nvSpPr>
          <p:cNvPr id="60" name="Rectangle 59"/>
          <p:cNvSpPr/>
          <p:nvPr/>
        </p:nvSpPr>
        <p:spPr>
          <a:xfrm>
            <a:off x="6706900" y="5775585"/>
            <a:ext cx="858559" cy="379265"/>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C0504D">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S</a:t>
            </a:r>
          </a:p>
        </p:txBody>
      </p:sp>
      <p:sp>
        <p:nvSpPr>
          <p:cNvPr id="61" name="Rectangle 60"/>
          <p:cNvSpPr/>
          <p:nvPr/>
        </p:nvSpPr>
        <p:spPr>
          <a:xfrm>
            <a:off x="6698942" y="6182861"/>
            <a:ext cx="874469" cy="338804"/>
          </a:xfrm>
          <a:prstGeom prst="rect">
            <a:avLst/>
          </a:prstGeom>
          <a:gradFill rotWithShape="1">
            <a:gsLst>
              <a:gs pos="0">
                <a:srgbClr val="8064A2">
                  <a:shade val="63000"/>
                </a:srgbClr>
              </a:gs>
              <a:gs pos="30000">
                <a:srgbClr val="8064A2">
                  <a:shade val="90000"/>
                  <a:satMod val="110000"/>
                </a:srgbClr>
              </a:gs>
              <a:gs pos="45000">
                <a:srgbClr val="8064A2">
                  <a:shade val="100000"/>
                  <a:satMod val="118000"/>
                </a:srgbClr>
              </a:gs>
              <a:gs pos="55000">
                <a:srgbClr val="8064A2">
                  <a:shade val="100000"/>
                  <a:satMod val="118000"/>
                </a:srgbClr>
              </a:gs>
              <a:gs pos="73000">
                <a:srgbClr val="8064A2">
                  <a:shade val="90000"/>
                  <a:satMod val="110000"/>
                </a:srgbClr>
              </a:gs>
              <a:gs pos="100000">
                <a:srgbClr val="8064A2">
                  <a:shade val="63000"/>
                </a:srgbClr>
              </a:gs>
            </a:gsLst>
            <a:lin ang="950000" scaled="1"/>
          </a:gradFill>
          <a:ln w="9525" cap="flat" cmpd="sng" algn="ctr">
            <a:solidFill>
              <a:srgbClr val="8064A2"/>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8064A2">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P</a:t>
            </a:r>
          </a:p>
        </p:txBody>
      </p:sp>
      <p:cxnSp>
        <p:nvCxnSpPr>
          <p:cNvPr id="62" name="Elbow Connector 61"/>
          <p:cNvCxnSpPr/>
          <p:nvPr/>
        </p:nvCxnSpPr>
        <p:spPr>
          <a:xfrm rot="10800000">
            <a:off x="9696927" y="4709786"/>
            <a:ext cx="413485" cy="2634"/>
          </a:xfrm>
          <a:prstGeom prst="bentConnector3">
            <a:avLst>
              <a:gd name="adj1" fmla="val 50000"/>
            </a:avLst>
          </a:prstGeom>
          <a:noFill/>
          <a:ln w="19050" cap="flat" cmpd="sng" algn="ctr">
            <a:solidFill>
              <a:sysClr val="windowText" lastClr="000000">
                <a:lumMod val="95000"/>
                <a:lumOff val="5000"/>
              </a:sysClr>
            </a:solidFill>
            <a:prstDash val="solid"/>
            <a:headEnd type="arrow"/>
            <a:tailEnd type="arrow"/>
          </a:ln>
          <a:effectLst/>
        </p:spPr>
      </p:cxnSp>
      <p:sp>
        <p:nvSpPr>
          <p:cNvPr id="63" name="Rectangle 62"/>
          <p:cNvSpPr/>
          <p:nvPr/>
        </p:nvSpPr>
        <p:spPr>
          <a:xfrm>
            <a:off x="8353093" y="3815917"/>
            <a:ext cx="1343831" cy="2907698"/>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ctr"/>
          <a:lstStyle/>
          <a:p>
            <a:pPr algn="ctr" defTabSz="1243493">
              <a:defRPr/>
            </a:pPr>
            <a:endParaRPr lang="en-US" sz="2448" kern="0">
              <a:solidFill>
                <a:sysClr val="windowText" lastClr="000000"/>
              </a:solidFill>
              <a:latin typeface="Segoe UI Light"/>
            </a:endParaRPr>
          </a:p>
        </p:txBody>
      </p:sp>
      <p:sp>
        <p:nvSpPr>
          <p:cNvPr id="67" name="Rectangle 66"/>
          <p:cNvSpPr/>
          <p:nvPr/>
        </p:nvSpPr>
        <p:spPr>
          <a:xfrm>
            <a:off x="8598863" y="5366675"/>
            <a:ext cx="858559" cy="379265"/>
          </a:xfrm>
          <a:prstGeom prst="rect">
            <a:avLst/>
          </a:prstGeom>
          <a:gradFill rotWithShape="1">
            <a:gsLst>
              <a:gs pos="0">
                <a:srgbClr val="F79646">
                  <a:shade val="63000"/>
                </a:srgbClr>
              </a:gs>
              <a:gs pos="30000">
                <a:srgbClr val="F79646">
                  <a:shade val="90000"/>
                  <a:satMod val="110000"/>
                </a:srgbClr>
              </a:gs>
              <a:gs pos="45000">
                <a:srgbClr val="F79646">
                  <a:shade val="100000"/>
                  <a:satMod val="118000"/>
                </a:srgbClr>
              </a:gs>
              <a:gs pos="55000">
                <a:srgbClr val="F79646">
                  <a:shade val="100000"/>
                  <a:satMod val="118000"/>
                </a:srgbClr>
              </a:gs>
              <a:gs pos="73000">
                <a:srgbClr val="F79646">
                  <a:shade val="90000"/>
                  <a:satMod val="110000"/>
                </a:srgbClr>
              </a:gs>
              <a:gs pos="100000">
                <a:srgbClr val="F79646">
                  <a:shade val="63000"/>
                </a:srgbClr>
              </a:gs>
            </a:gsLst>
            <a:lin ang="950000" scaled="1"/>
          </a:gradFill>
          <a:ln w="9525" cap="flat" cmpd="sng" algn="ctr">
            <a:solidFill>
              <a:srgbClr val="F79646"/>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F79646">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S</a:t>
            </a:r>
          </a:p>
        </p:txBody>
      </p:sp>
      <p:sp>
        <p:nvSpPr>
          <p:cNvPr id="68" name="Rectangle 67"/>
          <p:cNvSpPr/>
          <p:nvPr/>
        </p:nvSpPr>
        <p:spPr>
          <a:xfrm>
            <a:off x="8598863" y="5773136"/>
            <a:ext cx="858559" cy="379265"/>
          </a:xfrm>
          <a:prstGeom prst="rect">
            <a:avLst/>
          </a:prstGeom>
          <a:solidFill>
            <a:srgbClr val="4F81BD">
              <a:lumMod val="40000"/>
              <a:lumOff val="60000"/>
            </a:srgbClr>
          </a:solidFill>
          <a:ln w="9525" cap="flat" cmpd="sng" algn="ctr">
            <a:solidFill>
              <a:srgbClr val="8064A2"/>
            </a:solidFill>
            <a:prstDash val="solid"/>
          </a:ln>
          <a:effectLst>
            <a:outerShdw blurRad="38100" dist="25400" dir="5400000" rotWithShape="0">
              <a:srgbClr val="000000">
                <a:alpha val="40000"/>
              </a:srgbClr>
            </a:outerShdw>
          </a:effectLst>
        </p:spPr>
        <p:txBody>
          <a:bodyPr rtlCol="0" anchor="ctr"/>
          <a:lstStyle/>
          <a:p>
            <a:pPr algn="ctr" defTabSz="1243493">
              <a:defRPr/>
            </a:pPr>
            <a:r>
              <a:rPr lang="en-US" sz="2448" kern="0" dirty="0" smtClean="0">
                <a:solidFill>
                  <a:sysClr val="windowText" lastClr="000000"/>
                </a:solidFill>
                <a:latin typeface="Segoe UI Light"/>
              </a:rPr>
              <a:t>P4</a:t>
            </a:r>
            <a:endParaRPr lang="en-US" sz="2448" kern="0" dirty="0">
              <a:solidFill>
                <a:sysClr val="windowText" lastClr="000000"/>
              </a:solidFill>
              <a:latin typeface="Segoe UI Light"/>
            </a:endParaRPr>
          </a:p>
        </p:txBody>
      </p:sp>
      <p:sp>
        <p:nvSpPr>
          <p:cNvPr id="69" name="Rectangle 68"/>
          <p:cNvSpPr/>
          <p:nvPr/>
        </p:nvSpPr>
        <p:spPr>
          <a:xfrm>
            <a:off x="8598863" y="6179596"/>
            <a:ext cx="858559" cy="379265"/>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9BBB59">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S</a:t>
            </a:r>
          </a:p>
        </p:txBody>
      </p:sp>
      <p:sp>
        <p:nvSpPr>
          <p:cNvPr id="70" name="Rectangle 69"/>
          <p:cNvSpPr/>
          <p:nvPr/>
        </p:nvSpPr>
        <p:spPr>
          <a:xfrm>
            <a:off x="4631713" y="3815917"/>
            <a:ext cx="1343831" cy="2907698"/>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ctr"/>
          <a:lstStyle/>
          <a:p>
            <a:pPr algn="ctr" defTabSz="1243493">
              <a:defRPr/>
            </a:pPr>
            <a:endParaRPr lang="en-US" sz="2448" kern="0">
              <a:solidFill>
                <a:sysClr val="windowText" lastClr="000000"/>
              </a:solidFill>
              <a:latin typeface="Segoe UI Light"/>
            </a:endParaRPr>
          </a:p>
        </p:txBody>
      </p:sp>
      <p:sp>
        <p:nvSpPr>
          <p:cNvPr id="72" name="Rectangle 71"/>
          <p:cNvSpPr/>
          <p:nvPr/>
        </p:nvSpPr>
        <p:spPr>
          <a:xfrm>
            <a:off x="4873543" y="4553755"/>
            <a:ext cx="858559" cy="379265"/>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C0504D">
                <a:tint val="100000"/>
                <a:shade val="100000"/>
                <a:hueMod val="100000"/>
                <a:satMod val="100000"/>
              </a:srgbClr>
            </a:contourClr>
          </a:sp3d>
        </p:spPr>
        <p:txBody>
          <a:bodyPr rtlCol="0" anchor="ctr"/>
          <a:lstStyle/>
          <a:p>
            <a:pPr algn="ctr" defTabSz="1243493">
              <a:defRPr/>
            </a:pPr>
            <a:r>
              <a:rPr lang="en-US" sz="2448" kern="0" dirty="0" smtClean="0">
                <a:solidFill>
                  <a:sysClr val="window" lastClr="FFFFFF"/>
                </a:solidFill>
                <a:latin typeface="Segoe UI Light"/>
              </a:rPr>
              <a:t>P1</a:t>
            </a:r>
            <a:endParaRPr lang="en-US" sz="2448" kern="0" dirty="0">
              <a:solidFill>
                <a:sysClr val="window" lastClr="FFFFFF"/>
              </a:solidFill>
              <a:latin typeface="Segoe UI Light"/>
            </a:endParaRPr>
          </a:p>
        </p:txBody>
      </p:sp>
      <p:sp>
        <p:nvSpPr>
          <p:cNvPr id="74" name="Rectangle 73"/>
          <p:cNvSpPr/>
          <p:nvPr/>
        </p:nvSpPr>
        <p:spPr>
          <a:xfrm>
            <a:off x="4873543" y="5327817"/>
            <a:ext cx="858559" cy="379265"/>
          </a:xfrm>
          <a:prstGeom prst="rect">
            <a:avLst/>
          </a:prstGeom>
          <a:solidFill>
            <a:srgbClr val="4F81BD">
              <a:lumMod val="40000"/>
              <a:lumOff val="60000"/>
            </a:srgbClr>
          </a:solidFill>
          <a:ln w="9525" cap="flat" cmpd="sng" algn="ctr">
            <a:solidFill>
              <a:srgbClr val="8064A2"/>
            </a:solidFill>
            <a:prstDash val="solid"/>
          </a:ln>
          <a:effectLst>
            <a:outerShdw blurRad="38100" dist="25400" dir="5400000" rotWithShape="0">
              <a:srgbClr val="000000">
                <a:alpha val="40000"/>
              </a:srgbClr>
            </a:outerShdw>
          </a:effectLst>
        </p:spPr>
        <p:txBody>
          <a:bodyPr rtlCol="0" anchor="ctr"/>
          <a:lstStyle/>
          <a:p>
            <a:pPr algn="ctr" defTabSz="1243493">
              <a:defRPr/>
            </a:pPr>
            <a:r>
              <a:rPr lang="en-US" sz="2448" kern="0" dirty="0">
                <a:solidFill>
                  <a:sysClr val="windowText" lastClr="000000"/>
                </a:solidFill>
                <a:latin typeface="Segoe UI Light"/>
              </a:rPr>
              <a:t>S</a:t>
            </a:r>
          </a:p>
        </p:txBody>
      </p:sp>
      <p:sp>
        <p:nvSpPr>
          <p:cNvPr id="76" name="Rectangle 75"/>
          <p:cNvSpPr/>
          <p:nvPr/>
        </p:nvSpPr>
        <p:spPr>
          <a:xfrm>
            <a:off x="4873543" y="6101879"/>
            <a:ext cx="858559" cy="379265"/>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9BBB59">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S</a:t>
            </a:r>
          </a:p>
        </p:txBody>
      </p:sp>
      <p:sp>
        <p:nvSpPr>
          <p:cNvPr id="77" name="Rectangle 76"/>
          <p:cNvSpPr/>
          <p:nvPr/>
        </p:nvSpPr>
        <p:spPr>
          <a:xfrm>
            <a:off x="10110412" y="3815917"/>
            <a:ext cx="1343831" cy="2907698"/>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ctr"/>
          <a:lstStyle/>
          <a:p>
            <a:pPr algn="ctr" defTabSz="1243493">
              <a:defRPr/>
            </a:pPr>
            <a:endParaRPr lang="en-US" sz="2448" kern="0">
              <a:solidFill>
                <a:sysClr val="windowText" lastClr="000000"/>
              </a:solidFill>
              <a:latin typeface="Segoe UI Light"/>
            </a:endParaRPr>
          </a:p>
        </p:txBody>
      </p:sp>
      <p:sp>
        <p:nvSpPr>
          <p:cNvPr id="79" name="Rectangle 78"/>
          <p:cNvSpPr/>
          <p:nvPr/>
        </p:nvSpPr>
        <p:spPr>
          <a:xfrm>
            <a:off x="10330189" y="4553755"/>
            <a:ext cx="858559" cy="379265"/>
          </a:xfrm>
          <a:prstGeom prst="rect">
            <a:avLst/>
          </a:prstGeom>
          <a:gradFill rotWithShape="1">
            <a:gsLst>
              <a:gs pos="0">
                <a:srgbClr val="F79646">
                  <a:shade val="63000"/>
                </a:srgbClr>
              </a:gs>
              <a:gs pos="30000">
                <a:srgbClr val="F79646">
                  <a:shade val="90000"/>
                  <a:satMod val="110000"/>
                </a:srgbClr>
              </a:gs>
              <a:gs pos="45000">
                <a:srgbClr val="F79646">
                  <a:shade val="100000"/>
                  <a:satMod val="118000"/>
                </a:srgbClr>
              </a:gs>
              <a:gs pos="55000">
                <a:srgbClr val="F79646">
                  <a:shade val="100000"/>
                  <a:satMod val="118000"/>
                </a:srgbClr>
              </a:gs>
              <a:gs pos="73000">
                <a:srgbClr val="F79646">
                  <a:shade val="90000"/>
                  <a:satMod val="110000"/>
                </a:srgbClr>
              </a:gs>
              <a:gs pos="100000">
                <a:srgbClr val="F79646">
                  <a:shade val="63000"/>
                </a:srgbClr>
              </a:gs>
            </a:gsLst>
            <a:lin ang="950000" scaled="1"/>
          </a:gradFill>
          <a:ln w="9525" cap="flat" cmpd="sng" algn="ctr">
            <a:solidFill>
              <a:srgbClr val="F79646"/>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F79646">
                <a:tint val="100000"/>
                <a:shade val="100000"/>
                <a:hueMod val="100000"/>
                <a:satMod val="100000"/>
              </a:srgbClr>
            </a:contourClr>
          </a:sp3d>
        </p:spPr>
        <p:txBody>
          <a:bodyPr rtlCol="0" anchor="ctr"/>
          <a:lstStyle/>
          <a:p>
            <a:pPr algn="ctr" defTabSz="1243493">
              <a:defRPr/>
            </a:pPr>
            <a:r>
              <a:rPr lang="en-US" sz="2448" kern="0" dirty="0" smtClean="0">
                <a:solidFill>
                  <a:sysClr val="window" lastClr="FFFFFF"/>
                </a:solidFill>
                <a:latin typeface="Segoe UI Light"/>
              </a:rPr>
              <a:t>P3</a:t>
            </a:r>
            <a:endParaRPr lang="en-US" sz="2448" kern="0" dirty="0">
              <a:solidFill>
                <a:sysClr val="window" lastClr="FFFFFF"/>
              </a:solidFill>
              <a:latin typeface="Segoe UI Light"/>
            </a:endParaRPr>
          </a:p>
        </p:txBody>
      </p:sp>
      <p:sp>
        <p:nvSpPr>
          <p:cNvPr id="80" name="Rectangle 79"/>
          <p:cNvSpPr/>
          <p:nvPr/>
        </p:nvSpPr>
        <p:spPr>
          <a:xfrm>
            <a:off x="10330189" y="4944292"/>
            <a:ext cx="858559" cy="379265"/>
          </a:xfrm>
          <a:prstGeom prst="rect">
            <a:avLst/>
          </a:prstGeom>
          <a:solidFill>
            <a:srgbClr val="4F81BD">
              <a:lumMod val="40000"/>
              <a:lumOff val="60000"/>
            </a:srgbClr>
          </a:solidFill>
          <a:ln w="9525" cap="flat" cmpd="sng" algn="ctr">
            <a:solidFill>
              <a:sysClr val="windowText" lastClr="000000"/>
            </a:solidFill>
            <a:prstDash val="solid"/>
          </a:ln>
          <a:effectLst>
            <a:outerShdw blurRad="38100" dist="25400" dir="5400000" rotWithShape="0">
              <a:srgbClr val="000000">
                <a:alpha val="40000"/>
              </a:srgbClr>
            </a:outerShdw>
          </a:effectLst>
        </p:spPr>
        <p:txBody>
          <a:bodyPr rtlCol="0" anchor="ctr"/>
          <a:lstStyle/>
          <a:p>
            <a:pPr algn="ctr" defTabSz="1243493">
              <a:defRPr/>
            </a:pPr>
            <a:r>
              <a:rPr lang="en-US" sz="2448" kern="0" dirty="0">
                <a:solidFill>
                  <a:sysClr val="windowText" lastClr="000000"/>
                </a:solidFill>
                <a:latin typeface="Segoe UI Light"/>
              </a:rPr>
              <a:t>S</a:t>
            </a:r>
          </a:p>
        </p:txBody>
      </p:sp>
      <p:sp>
        <p:nvSpPr>
          <p:cNvPr id="83" name="Rectangle 82"/>
          <p:cNvSpPr/>
          <p:nvPr/>
        </p:nvSpPr>
        <p:spPr>
          <a:xfrm>
            <a:off x="10330189" y="6115902"/>
            <a:ext cx="858559" cy="379265"/>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9BBB59">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S</a:t>
            </a:r>
          </a:p>
        </p:txBody>
      </p:sp>
      <p:sp>
        <p:nvSpPr>
          <p:cNvPr id="84" name="Rectangle 83"/>
          <p:cNvSpPr/>
          <p:nvPr/>
        </p:nvSpPr>
        <p:spPr>
          <a:xfrm>
            <a:off x="2771021" y="3815917"/>
            <a:ext cx="1343831" cy="2907698"/>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ctr"/>
          <a:lstStyle/>
          <a:p>
            <a:pPr algn="ctr" defTabSz="1243493">
              <a:defRPr/>
            </a:pPr>
            <a:endParaRPr lang="en-US" kern="0" dirty="0">
              <a:solidFill>
                <a:sysClr val="windowText" lastClr="000000"/>
              </a:solidFill>
              <a:latin typeface="Segoe UI Light"/>
            </a:endParaRPr>
          </a:p>
          <a:p>
            <a:pPr algn="ctr" defTabSz="1243493">
              <a:defRPr/>
            </a:pPr>
            <a:endParaRPr lang="en-US" kern="0" dirty="0" smtClean="0">
              <a:solidFill>
                <a:sysClr val="windowText" lastClr="000000"/>
              </a:solidFill>
              <a:latin typeface="Segoe UI Light"/>
            </a:endParaRPr>
          </a:p>
          <a:p>
            <a:pPr algn="ctr" defTabSz="1243493">
              <a:defRPr/>
            </a:pPr>
            <a:endParaRPr lang="en-US" sz="2400" kern="0" dirty="0" smtClean="0">
              <a:solidFill>
                <a:sysClr val="windowText" lastClr="000000"/>
              </a:solidFill>
              <a:latin typeface="Segoe UI Light"/>
            </a:endParaRPr>
          </a:p>
          <a:p>
            <a:pPr algn="ctr" defTabSz="1243493">
              <a:defRPr/>
            </a:pPr>
            <a:endParaRPr lang="en-US" sz="2400" kern="0" dirty="0">
              <a:solidFill>
                <a:sysClr val="windowText" lastClr="000000"/>
              </a:solidFill>
              <a:latin typeface="Segoe UI Light"/>
            </a:endParaRPr>
          </a:p>
          <a:p>
            <a:pPr algn="ctr" defTabSz="1243493">
              <a:defRPr/>
            </a:pPr>
            <a:endParaRPr lang="en-US" sz="2400" kern="0" dirty="0" smtClean="0">
              <a:solidFill>
                <a:sysClr val="windowText" lastClr="000000"/>
              </a:solidFill>
              <a:latin typeface="Segoe UI Light"/>
            </a:endParaRPr>
          </a:p>
          <a:p>
            <a:pPr algn="ctr" defTabSz="1243493">
              <a:defRPr/>
            </a:pPr>
            <a:endParaRPr lang="en-US" sz="2400" kern="0" dirty="0">
              <a:solidFill>
                <a:sysClr val="windowText" lastClr="000000"/>
              </a:solidFill>
              <a:latin typeface="Segoe UI Light"/>
            </a:endParaRPr>
          </a:p>
          <a:p>
            <a:pPr algn="ctr" defTabSz="1243493">
              <a:defRPr/>
            </a:pPr>
            <a:endParaRPr lang="en-US" sz="2400" kern="0" dirty="0" smtClean="0">
              <a:solidFill>
                <a:sysClr val="windowText" lastClr="000000"/>
              </a:solidFill>
              <a:latin typeface="Segoe UI Light"/>
            </a:endParaRPr>
          </a:p>
          <a:p>
            <a:pPr algn="ctr" defTabSz="1243493">
              <a:defRPr/>
            </a:pPr>
            <a:endParaRPr lang="en-US" sz="2400" kern="0" dirty="0" smtClean="0">
              <a:solidFill>
                <a:sysClr val="windowText" lastClr="000000"/>
              </a:solidFill>
              <a:latin typeface="Segoe UI Light"/>
            </a:endParaRPr>
          </a:p>
        </p:txBody>
      </p:sp>
      <p:sp>
        <p:nvSpPr>
          <p:cNvPr id="87" name="Rectangle 86"/>
          <p:cNvSpPr/>
          <p:nvPr/>
        </p:nvSpPr>
        <p:spPr>
          <a:xfrm>
            <a:off x="3000710" y="4947460"/>
            <a:ext cx="858559" cy="379265"/>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C0504D">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S</a:t>
            </a:r>
          </a:p>
        </p:txBody>
      </p:sp>
      <p:sp>
        <p:nvSpPr>
          <p:cNvPr id="90" name="Rectangle 89"/>
          <p:cNvSpPr/>
          <p:nvPr/>
        </p:nvSpPr>
        <p:spPr>
          <a:xfrm>
            <a:off x="3000710" y="6128568"/>
            <a:ext cx="858559" cy="379265"/>
          </a:xfrm>
          <a:prstGeom prst="rect">
            <a:avLst/>
          </a:prstGeom>
          <a:solidFill>
            <a:srgbClr val="4F81BD">
              <a:lumMod val="40000"/>
              <a:lumOff val="60000"/>
            </a:srgbClr>
          </a:solidFill>
          <a:ln w="9525" cap="flat" cmpd="sng" algn="ctr">
            <a:solidFill>
              <a:srgbClr val="8064A2"/>
            </a:solidFill>
            <a:prstDash val="solid"/>
          </a:ln>
          <a:effectLst>
            <a:outerShdw blurRad="38100" dist="25400" dir="5400000" rotWithShape="0">
              <a:srgbClr val="000000">
                <a:alpha val="40000"/>
              </a:srgbClr>
            </a:outerShdw>
          </a:effectLst>
        </p:spPr>
        <p:txBody>
          <a:bodyPr rtlCol="0" anchor="ctr"/>
          <a:lstStyle/>
          <a:p>
            <a:pPr algn="ctr" defTabSz="1243493">
              <a:defRPr/>
            </a:pPr>
            <a:r>
              <a:rPr lang="en-US" sz="2448" kern="0" dirty="0">
                <a:solidFill>
                  <a:sysClr val="windowText" lastClr="000000"/>
                </a:solidFill>
                <a:latin typeface="Segoe UI Light"/>
              </a:rPr>
              <a:t>S</a:t>
            </a:r>
          </a:p>
        </p:txBody>
      </p:sp>
      <p:cxnSp>
        <p:nvCxnSpPr>
          <p:cNvPr id="91" name="Straight Arrow Connector 90"/>
          <p:cNvCxnSpPr/>
          <p:nvPr/>
        </p:nvCxnSpPr>
        <p:spPr>
          <a:xfrm rot="10800000" flipV="1">
            <a:off x="3853552" y="4764079"/>
            <a:ext cx="1002131" cy="379265"/>
          </a:xfrm>
          <a:prstGeom prst="straightConnector1">
            <a:avLst/>
          </a:prstGeom>
          <a:noFill/>
          <a:ln w="19050" cap="flat" cmpd="sng" algn="ctr">
            <a:solidFill>
              <a:srgbClr val="00B050"/>
            </a:solidFill>
            <a:prstDash val="solid"/>
            <a:tailEnd type="arrow"/>
          </a:ln>
          <a:effectLst/>
        </p:spPr>
      </p:cxnSp>
      <p:cxnSp>
        <p:nvCxnSpPr>
          <p:cNvPr id="92" name="Straight Arrow Connector 91"/>
          <p:cNvCxnSpPr/>
          <p:nvPr/>
        </p:nvCxnSpPr>
        <p:spPr>
          <a:xfrm>
            <a:off x="5714241" y="4764078"/>
            <a:ext cx="1002131" cy="1137795"/>
          </a:xfrm>
          <a:prstGeom prst="straightConnector1">
            <a:avLst/>
          </a:prstGeom>
          <a:noFill/>
          <a:ln w="19050" cap="flat" cmpd="sng" algn="ctr">
            <a:solidFill>
              <a:srgbClr val="00B050"/>
            </a:solidFill>
            <a:prstDash val="solid"/>
            <a:tailEnd type="arrow"/>
          </a:ln>
          <a:effectLst/>
        </p:spPr>
      </p:cxnSp>
      <p:cxnSp>
        <p:nvCxnSpPr>
          <p:cNvPr id="93" name="Straight Arrow Connector 92"/>
          <p:cNvCxnSpPr/>
          <p:nvPr/>
        </p:nvCxnSpPr>
        <p:spPr>
          <a:xfrm rot="10800000" flipV="1">
            <a:off x="7574932" y="4764078"/>
            <a:ext cx="2759451" cy="758530"/>
          </a:xfrm>
          <a:prstGeom prst="straightConnector1">
            <a:avLst/>
          </a:prstGeom>
          <a:noFill/>
          <a:ln w="19050" cap="flat" cmpd="sng" algn="ctr">
            <a:solidFill>
              <a:srgbClr val="00B050"/>
            </a:solidFill>
            <a:prstDash val="solid"/>
            <a:tailEnd type="arrow"/>
          </a:ln>
          <a:effectLst/>
        </p:spPr>
      </p:cxnSp>
      <p:cxnSp>
        <p:nvCxnSpPr>
          <p:cNvPr id="94" name="Straight Arrow Connector 93"/>
          <p:cNvCxnSpPr>
            <a:endCxn id="67" idx="3"/>
          </p:cNvCxnSpPr>
          <p:nvPr/>
        </p:nvCxnSpPr>
        <p:spPr>
          <a:xfrm flipH="1">
            <a:off x="9457421" y="4743387"/>
            <a:ext cx="876965" cy="812921"/>
          </a:xfrm>
          <a:prstGeom prst="straightConnector1">
            <a:avLst/>
          </a:prstGeom>
          <a:noFill/>
          <a:ln w="19050" cap="flat" cmpd="sng" algn="ctr">
            <a:solidFill>
              <a:srgbClr val="00B050"/>
            </a:solidFill>
            <a:prstDash val="solid"/>
            <a:tailEnd type="arrow"/>
          </a:ln>
          <a:effectLst/>
        </p:spPr>
      </p:cxnSp>
      <p:cxnSp>
        <p:nvCxnSpPr>
          <p:cNvPr id="95" name="Straight Arrow Connector 94"/>
          <p:cNvCxnSpPr/>
          <p:nvPr/>
        </p:nvCxnSpPr>
        <p:spPr>
          <a:xfrm>
            <a:off x="11192940" y="4764079"/>
            <a:ext cx="468045" cy="189632"/>
          </a:xfrm>
          <a:prstGeom prst="straightConnector1">
            <a:avLst/>
          </a:prstGeom>
          <a:noFill/>
          <a:ln w="19050" cap="flat" cmpd="sng" algn="ctr">
            <a:solidFill>
              <a:srgbClr val="00B050"/>
            </a:solidFill>
            <a:prstDash val="solid"/>
            <a:tailEnd type="arrow"/>
          </a:ln>
          <a:effectLst/>
        </p:spPr>
      </p:cxnSp>
      <p:cxnSp>
        <p:nvCxnSpPr>
          <p:cNvPr id="96" name="Straight Arrow Connector 95"/>
          <p:cNvCxnSpPr>
            <a:stCxn id="57" idx="1"/>
            <a:endCxn id="76" idx="3"/>
          </p:cNvCxnSpPr>
          <p:nvPr/>
        </p:nvCxnSpPr>
        <p:spPr>
          <a:xfrm flipH="1">
            <a:off x="5732100" y="4743388"/>
            <a:ext cx="974798" cy="1548124"/>
          </a:xfrm>
          <a:prstGeom prst="straightConnector1">
            <a:avLst/>
          </a:prstGeom>
          <a:noFill/>
          <a:ln w="19050" cap="flat" cmpd="sng" algn="ctr">
            <a:solidFill>
              <a:srgbClr val="00B050"/>
            </a:solidFill>
            <a:prstDash val="solid"/>
            <a:tailEnd type="arrow"/>
          </a:ln>
          <a:effectLst/>
        </p:spPr>
      </p:cxnSp>
      <p:cxnSp>
        <p:nvCxnSpPr>
          <p:cNvPr id="97" name="Straight Arrow Connector 96"/>
          <p:cNvCxnSpPr>
            <a:endCxn id="69" idx="1"/>
          </p:cNvCxnSpPr>
          <p:nvPr/>
        </p:nvCxnSpPr>
        <p:spPr>
          <a:xfrm>
            <a:off x="7539765" y="4679868"/>
            <a:ext cx="1059096" cy="1689361"/>
          </a:xfrm>
          <a:prstGeom prst="straightConnector1">
            <a:avLst/>
          </a:prstGeom>
          <a:noFill/>
          <a:ln w="19050" cap="flat" cmpd="sng" algn="ctr">
            <a:solidFill>
              <a:srgbClr val="00B050"/>
            </a:solidFill>
            <a:prstDash val="solid"/>
            <a:tailEnd type="arrow"/>
          </a:ln>
          <a:effectLst/>
        </p:spPr>
      </p:cxnSp>
      <p:cxnSp>
        <p:nvCxnSpPr>
          <p:cNvPr id="98" name="Straight Arrow Connector 97"/>
          <p:cNvCxnSpPr>
            <a:endCxn id="83" idx="1"/>
          </p:cNvCxnSpPr>
          <p:nvPr/>
        </p:nvCxnSpPr>
        <p:spPr>
          <a:xfrm>
            <a:off x="7577663" y="4761010"/>
            <a:ext cx="2752523" cy="1544523"/>
          </a:xfrm>
          <a:prstGeom prst="straightConnector1">
            <a:avLst/>
          </a:prstGeom>
          <a:noFill/>
          <a:ln w="19050" cap="flat" cmpd="sng" algn="ctr">
            <a:solidFill>
              <a:srgbClr val="00B050"/>
            </a:solidFill>
            <a:prstDash val="solid"/>
            <a:tailEnd type="arrow"/>
          </a:ln>
          <a:effectLst/>
        </p:spPr>
      </p:cxnSp>
      <p:sp>
        <p:nvSpPr>
          <p:cNvPr id="105" name="Rectangle 104"/>
          <p:cNvSpPr/>
          <p:nvPr/>
        </p:nvSpPr>
        <p:spPr>
          <a:xfrm>
            <a:off x="884237" y="3802062"/>
            <a:ext cx="1343831" cy="2907698"/>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ctr"/>
          <a:lstStyle/>
          <a:p>
            <a:pPr algn="ctr" defTabSz="1243493">
              <a:defRPr/>
            </a:pPr>
            <a:r>
              <a:rPr lang="en-US" kern="0" dirty="0" smtClean="0">
                <a:solidFill>
                  <a:sysClr val="windowText" lastClr="000000"/>
                </a:solidFill>
                <a:latin typeface="Segoe UI Light"/>
              </a:rPr>
              <a:t>Node 100</a:t>
            </a:r>
          </a:p>
          <a:p>
            <a:pPr algn="ctr" defTabSz="1243493">
              <a:defRPr/>
            </a:pPr>
            <a:endParaRPr lang="en-US" sz="2800" kern="0" dirty="0" smtClean="0">
              <a:solidFill>
                <a:sysClr val="windowText" lastClr="000000"/>
              </a:solidFill>
              <a:latin typeface="Segoe UI Light"/>
            </a:endParaRPr>
          </a:p>
          <a:p>
            <a:pPr algn="ctr" defTabSz="1243493">
              <a:defRPr/>
            </a:pPr>
            <a:endParaRPr lang="en-US" sz="2800" kern="0" dirty="0" smtClean="0">
              <a:solidFill>
                <a:sysClr val="windowText" lastClr="000000"/>
              </a:solidFill>
              <a:latin typeface="Segoe UI Light"/>
            </a:endParaRPr>
          </a:p>
          <a:p>
            <a:pPr algn="ctr" defTabSz="1243493">
              <a:defRPr/>
            </a:pPr>
            <a:endParaRPr lang="en-US" sz="2800" kern="0" dirty="0">
              <a:solidFill>
                <a:sysClr val="windowText" lastClr="000000"/>
              </a:solidFill>
              <a:latin typeface="Segoe UI Light"/>
            </a:endParaRPr>
          </a:p>
          <a:p>
            <a:pPr algn="ctr" defTabSz="1243493">
              <a:defRPr/>
            </a:pPr>
            <a:endParaRPr lang="en-US" sz="2800" kern="0" dirty="0" smtClean="0">
              <a:solidFill>
                <a:sysClr val="windowText" lastClr="000000"/>
              </a:solidFill>
              <a:latin typeface="Segoe UI Light"/>
            </a:endParaRPr>
          </a:p>
          <a:p>
            <a:pPr algn="ctr" defTabSz="1243493">
              <a:defRPr/>
            </a:pPr>
            <a:endParaRPr lang="en-US" sz="2800" kern="0" dirty="0">
              <a:solidFill>
                <a:sysClr val="windowText" lastClr="000000"/>
              </a:solidFill>
              <a:latin typeface="Segoe UI Light"/>
            </a:endParaRPr>
          </a:p>
          <a:p>
            <a:pPr algn="ctr" defTabSz="1243493">
              <a:defRPr/>
            </a:pPr>
            <a:endParaRPr lang="en-US" sz="2800" kern="0" dirty="0" smtClean="0">
              <a:solidFill>
                <a:sysClr val="windowText" lastClr="000000"/>
              </a:solidFill>
              <a:latin typeface="Segoe UI Light"/>
            </a:endParaRPr>
          </a:p>
        </p:txBody>
      </p:sp>
      <p:cxnSp>
        <p:nvCxnSpPr>
          <p:cNvPr id="112" name="Straight Arrow Connector 111"/>
          <p:cNvCxnSpPr/>
          <p:nvPr/>
        </p:nvCxnSpPr>
        <p:spPr>
          <a:xfrm flipH="1">
            <a:off x="1980749" y="4764083"/>
            <a:ext cx="2874934" cy="1644905"/>
          </a:xfrm>
          <a:prstGeom prst="straightConnector1">
            <a:avLst/>
          </a:prstGeom>
          <a:ln w="19050">
            <a:solidFill>
              <a:srgbClr val="00B050"/>
            </a:solidFill>
            <a:tailEnd type="arrow"/>
          </a:ln>
        </p:spPr>
        <p:style>
          <a:lnRef idx="1">
            <a:schemeClr val="accent4"/>
          </a:lnRef>
          <a:fillRef idx="2">
            <a:schemeClr val="accent4"/>
          </a:fillRef>
          <a:effectRef idx="1">
            <a:schemeClr val="accent4"/>
          </a:effectRef>
          <a:fontRef idx="minor">
            <a:schemeClr val="dk1"/>
          </a:fontRef>
        </p:style>
      </p:cxnSp>
      <p:sp>
        <p:nvSpPr>
          <p:cNvPr id="123" name="Rectangle 122"/>
          <p:cNvSpPr/>
          <p:nvPr/>
        </p:nvSpPr>
        <p:spPr>
          <a:xfrm>
            <a:off x="1126324" y="6171875"/>
            <a:ext cx="859661" cy="389216"/>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C0504D">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S</a:t>
            </a:r>
          </a:p>
        </p:txBody>
      </p:sp>
      <p:cxnSp>
        <p:nvCxnSpPr>
          <p:cNvPr id="125" name="Elbow Connector 124"/>
          <p:cNvCxnSpPr/>
          <p:nvPr/>
        </p:nvCxnSpPr>
        <p:spPr>
          <a:xfrm rot="10800000">
            <a:off x="2262190" y="4653594"/>
            <a:ext cx="516859" cy="2634"/>
          </a:xfrm>
          <a:prstGeom prst="bentConnector3">
            <a:avLst>
              <a:gd name="adj1" fmla="val 50000"/>
            </a:avLst>
          </a:prstGeom>
          <a:noFill/>
          <a:ln w="19050" cap="flat" cmpd="sng" algn="ctr">
            <a:solidFill>
              <a:sysClr val="windowText" lastClr="000000">
                <a:lumMod val="95000"/>
                <a:lumOff val="5000"/>
              </a:sysClr>
            </a:solidFill>
            <a:prstDash val="solid"/>
            <a:headEnd type="arrow"/>
            <a:tailEnd type="arrow"/>
          </a:ln>
          <a:effectLst/>
        </p:spPr>
      </p:cxnSp>
      <p:cxnSp>
        <p:nvCxnSpPr>
          <p:cNvPr id="145" name="Straight Arrow Connector 144"/>
          <p:cNvCxnSpPr>
            <a:stCxn id="68" idx="1"/>
            <a:endCxn id="74" idx="3"/>
          </p:cNvCxnSpPr>
          <p:nvPr/>
        </p:nvCxnSpPr>
        <p:spPr>
          <a:xfrm flipH="1" flipV="1">
            <a:off x="5732100" y="5517448"/>
            <a:ext cx="2866761" cy="445319"/>
          </a:xfrm>
          <a:prstGeom prst="straightConnector1">
            <a:avLst/>
          </a:prstGeom>
          <a:noFill/>
          <a:ln w="19050" cap="flat" cmpd="sng" algn="ctr">
            <a:solidFill>
              <a:srgbClr val="00B050"/>
            </a:solidFill>
            <a:prstDash val="solid"/>
            <a:tailEnd type="arrow"/>
          </a:ln>
          <a:effectLst/>
        </p:spPr>
      </p:cxnSp>
      <p:cxnSp>
        <p:nvCxnSpPr>
          <p:cNvPr id="148" name="Straight Arrow Connector 147"/>
          <p:cNvCxnSpPr>
            <a:stCxn id="68" idx="1"/>
            <a:endCxn id="90" idx="3"/>
          </p:cNvCxnSpPr>
          <p:nvPr/>
        </p:nvCxnSpPr>
        <p:spPr>
          <a:xfrm flipH="1">
            <a:off x="3859267" y="5962769"/>
            <a:ext cx="4739594" cy="355432"/>
          </a:xfrm>
          <a:prstGeom prst="straightConnector1">
            <a:avLst/>
          </a:prstGeom>
          <a:noFill/>
          <a:ln w="19050" cap="flat" cmpd="sng" algn="ctr">
            <a:solidFill>
              <a:srgbClr val="00B050"/>
            </a:solidFill>
            <a:prstDash val="solid"/>
            <a:tailEnd type="arrow"/>
          </a:ln>
          <a:effectLst/>
        </p:spPr>
      </p:cxnSp>
      <p:cxnSp>
        <p:nvCxnSpPr>
          <p:cNvPr id="151" name="Straight Arrow Connector 150"/>
          <p:cNvCxnSpPr>
            <a:stCxn id="68" idx="3"/>
            <a:endCxn id="80" idx="1"/>
          </p:cNvCxnSpPr>
          <p:nvPr/>
        </p:nvCxnSpPr>
        <p:spPr>
          <a:xfrm flipV="1">
            <a:off x="9457420" y="5133924"/>
            <a:ext cx="872766" cy="828843"/>
          </a:xfrm>
          <a:prstGeom prst="straightConnector1">
            <a:avLst/>
          </a:prstGeom>
          <a:noFill/>
          <a:ln w="19050" cap="flat" cmpd="sng" algn="ctr">
            <a:solidFill>
              <a:srgbClr val="00B050"/>
            </a:solidFill>
            <a:prstDash val="solid"/>
            <a:tailEnd type="arrow"/>
          </a:ln>
          <a:effectLst/>
        </p:spPr>
      </p:cxnSp>
      <p:sp>
        <p:nvSpPr>
          <p:cNvPr id="6" name="Rectangle 5"/>
          <p:cNvSpPr/>
          <p:nvPr/>
        </p:nvSpPr>
        <p:spPr>
          <a:xfrm>
            <a:off x="2895227" y="3834470"/>
            <a:ext cx="1069524" cy="369332"/>
          </a:xfrm>
          <a:prstGeom prst="rect">
            <a:avLst/>
          </a:prstGeom>
        </p:spPr>
        <p:txBody>
          <a:bodyPr wrap="none">
            <a:spAutoFit/>
          </a:bodyPr>
          <a:lstStyle/>
          <a:p>
            <a:pPr algn="ctr" defTabSz="1243493">
              <a:defRPr/>
            </a:pPr>
            <a:r>
              <a:rPr lang="en-US" kern="0" dirty="0" smtClean="0">
                <a:solidFill>
                  <a:sysClr val="windowText" lastClr="000000"/>
                </a:solidFill>
                <a:latin typeface="Segoe UI Light"/>
              </a:rPr>
              <a:t>Node 101</a:t>
            </a:r>
            <a:endParaRPr lang="en-US" kern="0" dirty="0">
              <a:solidFill>
                <a:sysClr val="windowText" lastClr="000000"/>
              </a:solidFill>
              <a:latin typeface="Segoe UI Light"/>
            </a:endParaRPr>
          </a:p>
        </p:txBody>
      </p:sp>
      <p:sp>
        <p:nvSpPr>
          <p:cNvPr id="7" name="Rectangle 6"/>
          <p:cNvSpPr/>
          <p:nvPr/>
        </p:nvSpPr>
        <p:spPr>
          <a:xfrm>
            <a:off x="4738405" y="3846441"/>
            <a:ext cx="1128835" cy="369332"/>
          </a:xfrm>
          <a:prstGeom prst="rect">
            <a:avLst/>
          </a:prstGeom>
        </p:spPr>
        <p:txBody>
          <a:bodyPr wrap="none">
            <a:spAutoFit/>
          </a:bodyPr>
          <a:lstStyle/>
          <a:p>
            <a:pPr algn="ctr" defTabSz="1243493">
              <a:defRPr/>
            </a:pPr>
            <a:r>
              <a:rPr lang="en-US" kern="0" dirty="0">
                <a:solidFill>
                  <a:sysClr val="windowText" lastClr="000000"/>
                </a:solidFill>
                <a:latin typeface="Segoe UI Light"/>
              </a:rPr>
              <a:t>Node </a:t>
            </a:r>
            <a:r>
              <a:rPr lang="en-US" kern="0" dirty="0" smtClean="0">
                <a:solidFill>
                  <a:sysClr val="windowText" lastClr="000000"/>
                </a:solidFill>
                <a:latin typeface="Segoe UI Light"/>
              </a:rPr>
              <a:t>102</a:t>
            </a:r>
            <a:endParaRPr lang="en-US" kern="0" dirty="0">
              <a:solidFill>
                <a:sysClr val="windowText" lastClr="000000"/>
              </a:solidFill>
              <a:latin typeface="Segoe UI Light"/>
            </a:endParaRPr>
          </a:p>
        </p:txBody>
      </p:sp>
      <p:sp>
        <p:nvSpPr>
          <p:cNvPr id="8" name="Rectangle 7"/>
          <p:cNvSpPr/>
          <p:nvPr/>
        </p:nvSpPr>
        <p:spPr>
          <a:xfrm>
            <a:off x="6571759" y="3859182"/>
            <a:ext cx="1128835" cy="369332"/>
          </a:xfrm>
          <a:prstGeom prst="rect">
            <a:avLst/>
          </a:prstGeom>
        </p:spPr>
        <p:txBody>
          <a:bodyPr wrap="none">
            <a:spAutoFit/>
          </a:bodyPr>
          <a:lstStyle/>
          <a:p>
            <a:pPr algn="ctr" defTabSz="1243493">
              <a:defRPr/>
            </a:pPr>
            <a:r>
              <a:rPr lang="en-US" kern="0" dirty="0" smtClean="0">
                <a:solidFill>
                  <a:sysClr val="windowText" lastClr="000000"/>
                </a:solidFill>
                <a:latin typeface="Segoe UI Light"/>
              </a:rPr>
              <a:t>Node 103</a:t>
            </a:r>
            <a:endParaRPr lang="en-US" kern="0" dirty="0">
              <a:solidFill>
                <a:sysClr val="windowText" lastClr="000000"/>
              </a:solidFill>
              <a:latin typeface="Segoe UI Light"/>
            </a:endParaRPr>
          </a:p>
        </p:txBody>
      </p:sp>
      <p:sp>
        <p:nvSpPr>
          <p:cNvPr id="9" name="Rectangle 8"/>
          <p:cNvSpPr/>
          <p:nvPr/>
        </p:nvSpPr>
        <p:spPr>
          <a:xfrm>
            <a:off x="8460591" y="3871840"/>
            <a:ext cx="1128835" cy="369332"/>
          </a:xfrm>
          <a:prstGeom prst="rect">
            <a:avLst/>
          </a:prstGeom>
        </p:spPr>
        <p:txBody>
          <a:bodyPr wrap="none">
            <a:spAutoFit/>
          </a:bodyPr>
          <a:lstStyle/>
          <a:p>
            <a:pPr algn="ctr" defTabSz="1243493">
              <a:defRPr/>
            </a:pPr>
            <a:r>
              <a:rPr lang="en-US" kern="0" dirty="0" smtClean="0">
                <a:solidFill>
                  <a:sysClr val="windowText" lastClr="000000"/>
                </a:solidFill>
                <a:latin typeface="Segoe UI Light"/>
              </a:rPr>
              <a:t>Node 104</a:t>
            </a:r>
            <a:endParaRPr lang="en-US" kern="0" dirty="0">
              <a:solidFill>
                <a:sysClr val="windowText" lastClr="000000"/>
              </a:solidFill>
              <a:latin typeface="Segoe UI Light"/>
            </a:endParaRPr>
          </a:p>
        </p:txBody>
      </p:sp>
      <p:sp>
        <p:nvSpPr>
          <p:cNvPr id="10" name="Rectangle 9"/>
          <p:cNvSpPr/>
          <p:nvPr/>
        </p:nvSpPr>
        <p:spPr>
          <a:xfrm>
            <a:off x="10213784" y="3871840"/>
            <a:ext cx="1128835" cy="369332"/>
          </a:xfrm>
          <a:prstGeom prst="rect">
            <a:avLst/>
          </a:prstGeom>
        </p:spPr>
        <p:txBody>
          <a:bodyPr wrap="none">
            <a:spAutoFit/>
          </a:bodyPr>
          <a:lstStyle/>
          <a:p>
            <a:pPr algn="ctr" defTabSz="1243493">
              <a:defRPr/>
            </a:pPr>
            <a:r>
              <a:rPr lang="en-US" kern="0" dirty="0">
                <a:solidFill>
                  <a:sysClr val="windowText" lastClr="000000"/>
                </a:solidFill>
                <a:latin typeface="Segoe UI Light"/>
              </a:rPr>
              <a:t>Node </a:t>
            </a:r>
            <a:r>
              <a:rPr lang="en-US" kern="0" dirty="0" smtClean="0">
                <a:solidFill>
                  <a:sysClr val="windowText" lastClr="000000"/>
                </a:solidFill>
                <a:latin typeface="Segoe UI Light"/>
              </a:rPr>
              <a:t>105</a:t>
            </a:r>
            <a:endParaRPr lang="en-US" kern="0" dirty="0">
              <a:solidFill>
                <a:sysClr val="windowText" lastClr="000000"/>
              </a:solidFill>
              <a:latin typeface="Segoe UI Light"/>
            </a:endParaRPr>
          </a:p>
        </p:txBody>
      </p:sp>
      <p:sp>
        <p:nvSpPr>
          <p:cNvPr id="71" name="Text Placeholder 1"/>
          <p:cNvSpPr txBox="1">
            <a:spLocks/>
          </p:cNvSpPr>
          <p:nvPr/>
        </p:nvSpPr>
        <p:spPr>
          <a:xfrm>
            <a:off x="198438" y="1269349"/>
            <a:ext cx="12238037" cy="276131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ctr"/>
            <a:r>
              <a:rPr lang="en-US" sz="3200" dirty="0" smtClean="0">
                <a:gradFill>
                  <a:gsLst>
                    <a:gs pos="1250">
                      <a:srgbClr val="FFFFFF"/>
                    </a:gs>
                    <a:gs pos="100000">
                      <a:srgbClr val="FFFFFF"/>
                    </a:gs>
                  </a:gsLst>
                  <a:lin ang="5400000" scaled="0"/>
                </a:gradFill>
              </a:rPr>
              <a:t>Services can be partitioned for scale-out</a:t>
            </a:r>
          </a:p>
          <a:p>
            <a:pPr fontAlgn="ctr"/>
            <a:r>
              <a:rPr lang="en-US" sz="3200" dirty="0" smtClean="0">
                <a:gradFill>
                  <a:gsLst>
                    <a:gs pos="1250">
                      <a:srgbClr val="FFFFFF"/>
                    </a:gs>
                    <a:gs pos="100000">
                      <a:srgbClr val="FFFFFF"/>
                    </a:gs>
                  </a:gsLst>
                  <a:lin ang="5400000" scaled="0"/>
                </a:gradFill>
              </a:rPr>
              <a:t>You can choose your own partitioning scheme</a:t>
            </a:r>
          </a:p>
          <a:p>
            <a:pPr fontAlgn="ctr"/>
            <a:r>
              <a:rPr lang="en-US" sz="3200" dirty="0" smtClean="0">
                <a:gradFill>
                  <a:gsLst>
                    <a:gs pos="1250">
                      <a:srgbClr val="FFFFFF"/>
                    </a:gs>
                    <a:gs pos="100000">
                      <a:srgbClr val="FFFFFF"/>
                    </a:gs>
                  </a:gsLst>
                  <a:lin ang="5400000" scaled="0"/>
                </a:gradFill>
              </a:rPr>
              <a:t>Service </a:t>
            </a:r>
            <a:r>
              <a:rPr lang="en-US" sz="3200" dirty="0">
                <a:gradFill>
                  <a:gsLst>
                    <a:gs pos="1250">
                      <a:srgbClr val="FFFFFF"/>
                    </a:gs>
                    <a:gs pos="100000">
                      <a:srgbClr val="FFFFFF"/>
                    </a:gs>
                  </a:gsLst>
                  <a:lin ang="5400000" scaled="0"/>
                </a:gradFill>
              </a:rPr>
              <a:t>p</a:t>
            </a:r>
            <a:r>
              <a:rPr lang="en-US" sz="3200" dirty="0" smtClean="0">
                <a:gradFill>
                  <a:gsLst>
                    <a:gs pos="1250">
                      <a:srgbClr val="FFFFFF"/>
                    </a:gs>
                    <a:gs pos="100000">
                      <a:srgbClr val="FFFFFF"/>
                    </a:gs>
                  </a:gsLst>
                  <a:lin ang="5400000" scaled="0"/>
                </a:gradFill>
              </a:rPr>
              <a:t>artitions are stripped across machine in the cluster</a:t>
            </a: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marL="0" indent="0">
              <a:buFont typeface="Arial" pitchFamily="34" charset="0"/>
              <a:buNone/>
            </a:pPr>
            <a:endParaRPr lang="en-US" sz="3200" dirty="0" smtClean="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42237700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4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9" grpId="0" animBg="1"/>
      <p:bldP spid="60" grpId="0" animBg="1"/>
      <p:bldP spid="61" grpId="0" animBg="1"/>
      <p:bldP spid="67" grpId="0" animBg="1"/>
      <p:bldP spid="68" grpId="0" animBg="1"/>
      <p:bldP spid="69" grpId="0" animBg="1"/>
      <p:bldP spid="72" grpId="0" animBg="1"/>
      <p:bldP spid="74" grpId="0" animBg="1"/>
      <p:bldP spid="76" grpId="0" animBg="1"/>
      <p:bldP spid="79" grpId="0" animBg="1"/>
      <p:bldP spid="80" grpId="0" animBg="1"/>
      <p:bldP spid="83" grpId="0" animBg="1"/>
      <p:bldP spid="87" grpId="0" animBg="1"/>
      <p:bldP spid="90" grpId="0" animBg="1"/>
      <p:bldP spid="12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3894" y="92804"/>
            <a:ext cx="11889564" cy="917575"/>
          </a:xfrm>
        </p:spPr>
        <p:txBody>
          <a:bodyPr/>
          <a:lstStyle/>
          <a:p>
            <a:r>
              <a:rPr lang="en-US" dirty="0" smtClean="0"/>
              <a:t>Scale-out and partitioning</a:t>
            </a:r>
            <a:endParaRPr lang="en-US" dirty="0"/>
          </a:p>
        </p:txBody>
      </p:sp>
      <p:sp>
        <p:nvSpPr>
          <p:cNvPr id="4" name="Text Placeholder 1"/>
          <p:cNvSpPr txBox="1">
            <a:spLocks/>
          </p:cNvSpPr>
          <p:nvPr/>
        </p:nvSpPr>
        <p:spPr>
          <a:xfrm>
            <a:off x="3246437" y="2354262"/>
            <a:ext cx="12238037" cy="475012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ctr"/>
            <a:endParaRPr lang="en-US" sz="1600" dirty="0" smtClean="0">
              <a:gradFill>
                <a:gsLst>
                  <a:gs pos="1250">
                    <a:srgbClr val="FFFFFF"/>
                  </a:gs>
                  <a:gs pos="100000">
                    <a:srgbClr val="FFFFFF"/>
                  </a:gs>
                </a:gsLst>
                <a:lin ang="5400000" scaled="0"/>
              </a:gradFill>
            </a:endParaRPr>
          </a:p>
          <a:p>
            <a:pPr fontAlgn="ctr"/>
            <a:endParaRPr lang="en-US" sz="3200" dirty="0" smtClean="0">
              <a:gradFill>
                <a:gsLst>
                  <a:gs pos="1250">
                    <a:srgbClr val="FFFFFF"/>
                  </a:gs>
                  <a:gs pos="100000">
                    <a:srgbClr val="FFFFFF"/>
                  </a:gs>
                </a:gsLst>
                <a:lin ang="5400000" scaled="0"/>
              </a:gradFill>
            </a:endParaRP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fontAlgn="ctr"/>
            <a:endParaRPr lang="en-US" sz="3200" dirty="0" smtClean="0">
              <a:gradFill>
                <a:gsLst>
                  <a:gs pos="1250">
                    <a:srgbClr val="FFFFFF"/>
                  </a:gs>
                  <a:gs pos="100000">
                    <a:srgbClr val="FFFFFF"/>
                  </a:gs>
                </a:gsLst>
                <a:lin ang="5400000" scaled="0"/>
              </a:gradFill>
            </a:endParaRP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marL="0" indent="0">
              <a:buFont typeface="Arial" pitchFamily="34" charset="0"/>
              <a:buNone/>
            </a:pPr>
            <a:endParaRPr lang="en-US" sz="3200" dirty="0" smtClean="0">
              <a:gradFill>
                <a:gsLst>
                  <a:gs pos="1250">
                    <a:srgbClr val="FFFFFF"/>
                  </a:gs>
                  <a:gs pos="100000">
                    <a:srgbClr val="FFFFFF"/>
                  </a:gs>
                </a:gsLst>
                <a:lin ang="5400000" scaled="0"/>
              </a:gradFill>
            </a:endParaRPr>
          </a:p>
        </p:txBody>
      </p:sp>
      <p:sp>
        <p:nvSpPr>
          <p:cNvPr id="13" name="Trapezoid 12"/>
          <p:cNvSpPr/>
          <p:nvPr/>
        </p:nvSpPr>
        <p:spPr>
          <a:xfrm>
            <a:off x="4541837" y="2636076"/>
            <a:ext cx="4736901" cy="438513"/>
          </a:xfrm>
          <a:prstGeom prst="trapezoid">
            <a:avLst/>
          </a:prstGeom>
          <a:solidFill>
            <a:srgbClr val="00ADE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u="sng">
              <a:solidFill>
                <a:prstClr val="white"/>
              </a:solidFill>
            </a:endParaRPr>
          </a:p>
        </p:txBody>
      </p:sp>
      <p:grpSp>
        <p:nvGrpSpPr>
          <p:cNvPr id="14" name="Group 13"/>
          <p:cNvGrpSpPr/>
          <p:nvPr/>
        </p:nvGrpSpPr>
        <p:grpSpPr>
          <a:xfrm>
            <a:off x="5323747" y="3074589"/>
            <a:ext cx="745915" cy="655695"/>
            <a:chOff x="6413287" y="1383004"/>
            <a:chExt cx="357786" cy="357786"/>
          </a:xfrm>
        </p:grpSpPr>
        <p:sp>
          <p:nvSpPr>
            <p:cNvPr id="48" name="Rectangle 47"/>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solidFill>
                  <a:prstClr val="white"/>
                </a:solidFill>
              </a:endParaRPr>
            </a:p>
          </p:txBody>
        </p:sp>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grpSp>
        <p:nvGrpSpPr>
          <p:cNvPr id="15" name="Group 14"/>
          <p:cNvGrpSpPr/>
          <p:nvPr/>
        </p:nvGrpSpPr>
        <p:grpSpPr>
          <a:xfrm>
            <a:off x="6129297" y="3074589"/>
            <a:ext cx="745915" cy="655695"/>
            <a:chOff x="6413287" y="1383004"/>
            <a:chExt cx="357786" cy="357786"/>
          </a:xfrm>
        </p:grpSpPr>
        <p:sp>
          <p:nvSpPr>
            <p:cNvPr id="46" name="Rectangle 45"/>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solidFill>
                  <a:prstClr val="white"/>
                </a:solidFill>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grpSp>
        <p:nvGrpSpPr>
          <p:cNvPr id="16" name="Group 15"/>
          <p:cNvGrpSpPr/>
          <p:nvPr/>
        </p:nvGrpSpPr>
        <p:grpSpPr>
          <a:xfrm>
            <a:off x="6930676" y="3074589"/>
            <a:ext cx="745915" cy="655695"/>
            <a:chOff x="6413287" y="1383004"/>
            <a:chExt cx="357786" cy="357786"/>
          </a:xfrm>
        </p:grpSpPr>
        <p:sp>
          <p:nvSpPr>
            <p:cNvPr id="44" name="Rectangle 43"/>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solidFill>
                  <a:prstClr val="white"/>
                </a:solidFill>
              </a:endParaRPr>
            </a:p>
          </p:txBody>
        </p:sp>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grpSp>
        <p:nvGrpSpPr>
          <p:cNvPr id="17" name="Group 16"/>
          <p:cNvGrpSpPr/>
          <p:nvPr/>
        </p:nvGrpSpPr>
        <p:grpSpPr>
          <a:xfrm>
            <a:off x="7735266" y="3074589"/>
            <a:ext cx="745915" cy="655695"/>
            <a:chOff x="6413287" y="1383004"/>
            <a:chExt cx="357786" cy="357786"/>
          </a:xfrm>
        </p:grpSpPr>
        <p:sp>
          <p:nvSpPr>
            <p:cNvPr id="42" name="Rectangle 41"/>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solidFill>
                  <a:prstClr val="white"/>
                </a:solidFill>
              </a:endParaRPr>
            </a:p>
          </p:txBody>
        </p:sp>
        <p:pic>
          <p:nvPicPr>
            <p:cNvPr id="43" name="Picture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grpSp>
        <p:nvGrpSpPr>
          <p:cNvPr id="18" name="Group 17"/>
          <p:cNvGrpSpPr/>
          <p:nvPr/>
        </p:nvGrpSpPr>
        <p:grpSpPr>
          <a:xfrm>
            <a:off x="4531305" y="3074589"/>
            <a:ext cx="745915" cy="655695"/>
            <a:chOff x="6413287" y="1383004"/>
            <a:chExt cx="357786" cy="357786"/>
          </a:xfrm>
        </p:grpSpPr>
        <p:sp>
          <p:nvSpPr>
            <p:cNvPr id="40" name="Rectangle 39"/>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solidFill>
                  <a:prstClr val="white"/>
                </a:solidFill>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grpSp>
        <p:nvGrpSpPr>
          <p:cNvPr id="19" name="Group 18"/>
          <p:cNvGrpSpPr/>
          <p:nvPr/>
        </p:nvGrpSpPr>
        <p:grpSpPr>
          <a:xfrm>
            <a:off x="8532823" y="3074589"/>
            <a:ext cx="745915" cy="655695"/>
            <a:chOff x="6413287" y="1383004"/>
            <a:chExt cx="357786" cy="357786"/>
          </a:xfrm>
        </p:grpSpPr>
        <p:sp>
          <p:nvSpPr>
            <p:cNvPr id="38" name="Rectangle 37"/>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solidFill>
                  <a:prstClr val="white"/>
                </a:solidFill>
              </a:endParaRPr>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pic>
        <p:nvPicPr>
          <p:cNvPr id="20" name="Picture 19" descr="Load Balancer whit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27553" y="2692586"/>
            <a:ext cx="408561" cy="300084"/>
          </a:xfrm>
          <a:prstGeom prst="rect">
            <a:avLst/>
          </a:prstGeom>
        </p:spPr>
      </p:pic>
      <p:sp>
        <p:nvSpPr>
          <p:cNvPr id="21" name="TextBox 20"/>
          <p:cNvSpPr txBox="1"/>
          <p:nvPr/>
        </p:nvSpPr>
        <p:spPr>
          <a:xfrm>
            <a:off x="6595221" y="2774493"/>
            <a:ext cx="1037345" cy="296498"/>
          </a:xfrm>
          <a:prstGeom prst="rect">
            <a:avLst/>
          </a:prstGeom>
          <a:noFill/>
          <a:ln>
            <a:noFill/>
          </a:ln>
        </p:spPr>
        <p:txBody>
          <a:bodyPr wrap="none" lIns="0" tIns="27432" rIns="0" bIns="0" rtlCol="0">
            <a:noAutofit/>
          </a:bodyPr>
          <a:lstStyle/>
          <a:p>
            <a:pPr algn="ctr">
              <a:lnSpc>
                <a:spcPts val="800"/>
              </a:lnSpc>
            </a:pPr>
            <a:r>
              <a:rPr lang="en-US" sz="1000" u="sng" dirty="0" smtClean="0">
                <a:solidFill>
                  <a:srgbClr val="FFFFFF"/>
                </a:solidFill>
                <a:ea typeface="Arial Unicode MS" panose="020B0604020202020204" pitchFamily="34" charset="-128"/>
                <a:cs typeface="Segoe UI" panose="020B0502040204020203" pitchFamily="34" charset="0"/>
              </a:rPr>
              <a:t>Load Balancer</a:t>
            </a:r>
          </a:p>
        </p:txBody>
      </p:sp>
      <p:pic>
        <p:nvPicPr>
          <p:cNvPr id="7" name="Picture 6"/>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314054" y="5802517"/>
            <a:ext cx="238682" cy="269943"/>
          </a:xfrm>
          <a:prstGeom prst="rect">
            <a:avLst/>
          </a:prstGeom>
        </p:spPr>
      </p:pic>
      <p:pic>
        <p:nvPicPr>
          <p:cNvPr id="8" name="Picture 7"/>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88906" y="6057778"/>
            <a:ext cx="161705" cy="182885"/>
          </a:xfrm>
          <a:prstGeom prst="rect">
            <a:avLst/>
          </a:prstGeom>
        </p:spPr>
      </p:pic>
      <p:pic>
        <p:nvPicPr>
          <p:cNvPr id="9" name="Picture 8"/>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609852" y="6057760"/>
            <a:ext cx="161707" cy="182884"/>
          </a:xfrm>
          <a:prstGeom prst="rect">
            <a:avLst/>
          </a:prstGeom>
        </p:spPr>
      </p:pic>
      <p:cxnSp>
        <p:nvCxnSpPr>
          <p:cNvPr id="10" name="Straight Connector 9"/>
          <p:cNvCxnSpPr>
            <a:endCxn id="9" idx="1"/>
          </p:cNvCxnSpPr>
          <p:nvPr/>
        </p:nvCxnSpPr>
        <p:spPr>
          <a:xfrm>
            <a:off x="6545394" y="6067290"/>
            <a:ext cx="64458" cy="81942"/>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8" idx="3"/>
          </p:cNvCxnSpPr>
          <p:nvPr/>
        </p:nvCxnSpPr>
        <p:spPr>
          <a:xfrm flipH="1">
            <a:off x="6250604" y="6068146"/>
            <a:ext cx="64452" cy="81123"/>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sp>
        <p:nvSpPr>
          <p:cNvPr id="57" name="Text Placeholder 1"/>
          <p:cNvSpPr txBox="1">
            <a:spLocks/>
          </p:cNvSpPr>
          <p:nvPr/>
        </p:nvSpPr>
        <p:spPr>
          <a:xfrm>
            <a:off x="7828211" y="2354262"/>
            <a:ext cx="12238037" cy="475012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ctr"/>
            <a:endParaRPr lang="en-US" sz="1600" dirty="0" smtClean="0">
              <a:gradFill>
                <a:gsLst>
                  <a:gs pos="1250">
                    <a:srgbClr val="FFFFFF"/>
                  </a:gs>
                  <a:gs pos="100000">
                    <a:srgbClr val="FFFFFF"/>
                  </a:gs>
                </a:gsLst>
                <a:lin ang="5400000" scaled="0"/>
              </a:gradFill>
            </a:endParaRPr>
          </a:p>
          <a:p>
            <a:pPr fontAlgn="ctr"/>
            <a:endParaRPr lang="en-US" sz="3200" dirty="0" smtClean="0">
              <a:gradFill>
                <a:gsLst>
                  <a:gs pos="1250">
                    <a:srgbClr val="FFFFFF"/>
                  </a:gs>
                  <a:gs pos="100000">
                    <a:srgbClr val="FFFFFF"/>
                  </a:gs>
                </a:gsLst>
                <a:lin ang="5400000" scaled="0"/>
              </a:gradFill>
            </a:endParaRP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fontAlgn="ctr"/>
            <a:endParaRPr lang="en-US" sz="3200" dirty="0" smtClean="0">
              <a:gradFill>
                <a:gsLst>
                  <a:gs pos="1250">
                    <a:srgbClr val="FFFFFF"/>
                  </a:gs>
                  <a:gs pos="100000">
                    <a:srgbClr val="FFFFFF"/>
                  </a:gs>
                </a:gsLst>
                <a:lin ang="5400000" scaled="0"/>
              </a:gradFill>
            </a:endParaRP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marL="0" indent="0">
              <a:buFont typeface="Arial" pitchFamily="34" charset="0"/>
              <a:buNone/>
            </a:pPr>
            <a:endParaRPr lang="en-US" sz="3200" dirty="0" smtClean="0">
              <a:gradFill>
                <a:gsLst>
                  <a:gs pos="1250">
                    <a:srgbClr val="FFFFFF"/>
                  </a:gs>
                  <a:gs pos="100000">
                    <a:srgbClr val="FFFFFF"/>
                  </a:gs>
                </a:gsLst>
                <a:lin ang="5400000" scaled="0"/>
              </a:gradFill>
            </a:endParaRPr>
          </a:p>
        </p:txBody>
      </p:sp>
      <p:cxnSp>
        <p:nvCxnSpPr>
          <p:cNvPr id="74" name="Straight Connector 73"/>
          <p:cNvCxnSpPr/>
          <p:nvPr/>
        </p:nvCxnSpPr>
        <p:spPr>
          <a:xfrm>
            <a:off x="6928921" y="3745330"/>
            <a:ext cx="1755" cy="736264"/>
          </a:xfrm>
          <a:prstGeom prst="line">
            <a:avLst/>
          </a:prstGeom>
          <a:ln w="50800">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60" name="Picture 59"/>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310577" y="5553297"/>
            <a:ext cx="198841" cy="235611"/>
          </a:xfrm>
          <a:prstGeom prst="rect">
            <a:avLst/>
          </a:prstGeom>
        </p:spPr>
      </p:pic>
      <p:pic>
        <p:nvPicPr>
          <p:cNvPr id="61" name="Picture 60"/>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123012" y="5776093"/>
            <a:ext cx="134713" cy="159625"/>
          </a:xfrm>
          <a:prstGeom prst="rect">
            <a:avLst/>
          </a:prstGeom>
        </p:spPr>
      </p:pic>
      <p:pic>
        <p:nvPicPr>
          <p:cNvPr id="62" name="Picture 61"/>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557000" y="5776077"/>
            <a:ext cx="134715" cy="159624"/>
          </a:xfrm>
          <a:prstGeom prst="rect">
            <a:avLst/>
          </a:prstGeom>
        </p:spPr>
      </p:pic>
      <p:cxnSp>
        <p:nvCxnSpPr>
          <p:cNvPr id="63" name="Straight Connector 62"/>
          <p:cNvCxnSpPr>
            <a:endCxn id="62" idx="1"/>
          </p:cNvCxnSpPr>
          <p:nvPr/>
        </p:nvCxnSpPr>
        <p:spPr>
          <a:xfrm>
            <a:off x="7503302" y="5784395"/>
            <a:ext cx="53699" cy="71520"/>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61" idx="3"/>
          </p:cNvCxnSpPr>
          <p:nvPr/>
        </p:nvCxnSpPr>
        <p:spPr>
          <a:xfrm flipH="1">
            <a:off x="7257718" y="5785143"/>
            <a:ext cx="53694" cy="70805"/>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236605" y="3758129"/>
            <a:ext cx="1378880" cy="739539"/>
          </a:xfrm>
          <a:prstGeom prst="line">
            <a:avLst/>
          </a:prstGeom>
          <a:ln w="50800">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50" name="Picture 149"/>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726777" y="5792717"/>
            <a:ext cx="144300" cy="159333"/>
          </a:xfrm>
          <a:prstGeom prst="rect">
            <a:avLst/>
          </a:prstGeom>
        </p:spPr>
      </p:pic>
      <p:pic>
        <p:nvPicPr>
          <p:cNvPr id="151" name="Picture 150"/>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191650" y="5792702"/>
            <a:ext cx="144302" cy="159332"/>
          </a:xfrm>
          <a:prstGeom prst="rect">
            <a:avLst/>
          </a:prstGeom>
        </p:spPr>
      </p:pic>
      <p:cxnSp>
        <p:nvCxnSpPr>
          <p:cNvPr id="152" name="Straight Connector 151"/>
          <p:cNvCxnSpPr>
            <a:endCxn id="151" idx="1"/>
          </p:cNvCxnSpPr>
          <p:nvPr/>
        </p:nvCxnSpPr>
        <p:spPr>
          <a:xfrm>
            <a:off x="10134130" y="5801004"/>
            <a:ext cx="57520" cy="71389"/>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a:endCxn id="150" idx="3"/>
          </p:cNvCxnSpPr>
          <p:nvPr/>
        </p:nvCxnSpPr>
        <p:spPr>
          <a:xfrm flipH="1">
            <a:off x="9871070" y="5801751"/>
            <a:ext cx="57515" cy="70676"/>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49" idx="2"/>
          </p:cNvCxnSpPr>
          <p:nvPr/>
        </p:nvCxnSpPr>
        <p:spPr>
          <a:xfrm flipH="1">
            <a:off x="4322117" y="3730284"/>
            <a:ext cx="1374588" cy="766719"/>
          </a:xfrm>
          <a:prstGeom prst="line">
            <a:avLst/>
          </a:prstGeom>
          <a:ln w="50800">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3332415" y="4497003"/>
            <a:ext cx="2013979" cy="1837192"/>
            <a:chOff x="7793807" y="3925234"/>
            <a:chExt cx="2525548" cy="2384914"/>
          </a:xfrm>
        </p:grpSpPr>
        <p:grpSp>
          <p:nvGrpSpPr>
            <p:cNvPr id="93" name="Group 92"/>
            <p:cNvGrpSpPr/>
            <p:nvPr/>
          </p:nvGrpSpPr>
          <p:grpSpPr>
            <a:xfrm>
              <a:off x="7793807" y="3925234"/>
              <a:ext cx="2525548" cy="2384914"/>
              <a:chOff x="6570137" y="3793280"/>
              <a:chExt cx="2748127" cy="2448951"/>
            </a:xfrm>
          </p:grpSpPr>
          <p:pic>
            <p:nvPicPr>
              <p:cNvPr id="99" name="Picture 9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0137" y="3793280"/>
                <a:ext cx="2748127" cy="2448951"/>
              </a:xfrm>
              <a:prstGeom prst="rect">
                <a:avLst/>
              </a:prstGeom>
            </p:spPr>
          </p:pic>
          <p:grpSp>
            <p:nvGrpSpPr>
              <p:cNvPr id="100" name="Group 99"/>
              <p:cNvGrpSpPr/>
              <p:nvPr/>
            </p:nvGrpSpPr>
            <p:grpSpPr>
              <a:xfrm>
                <a:off x="6656553" y="5122301"/>
                <a:ext cx="742804" cy="449899"/>
                <a:chOff x="514118" y="5078322"/>
                <a:chExt cx="1961420" cy="1113098"/>
              </a:xfrm>
            </p:grpSpPr>
            <p:pic>
              <p:nvPicPr>
                <p:cNvPr id="107" name="Picture 106"/>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61020" y="5078322"/>
                  <a:ext cx="685800" cy="685800"/>
                </a:xfrm>
                <a:prstGeom prst="rect">
                  <a:avLst/>
                </a:prstGeom>
              </p:spPr>
            </p:pic>
            <p:pic>
              <p:nvPicPr>
                <p:cNvPr id="108" name="Picture 107"/>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4118" y="5726795"/>
                  <a:ext cx="464625" cy="464625"/>
                </a:xfrm>
                <a:prstGeom prst="rect">
                  <a:avLst/>
                </a:prstGeom>
              </p:spPr>
            </p:pic>
            <p:pic>
              <p:nvPicPr>
                <p:cNvPr id="109" name="Picture 108"/>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10913" y="5726795"/>
                  <a:ext cx="464625" cy="464625"/>
                </a:xfrm>
                <a:prstGeom prst="rect">
                  <a:avLst/>
                </a:prstGeom>
              </p:spPr>
            </p:pic>
            <p:cxnSp>
              <p:nvCxnSpPr>
                <p:cNvPr id="110" name="Straight Connector 109"/>
                <p:cNvCxnSpPr>
                  <a:endCxn id="109" idx="1"/>
                </p:cNvCxnSpPr>
                <p:nvPr/>
              </p:nvCxnSpPr>
              <p:spPr>
                <a:xfrm>
                  <a:off x="1825707" y="5750932"/>
                  <a:ext cx="185206" cy="20817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endCxn id="108" idx="3"/>
                </p:cNvCxnSpPr>
                <p:nvPr/>
              </p:nvCxnSpPr>
              <p:spPr>
                <a:xfrm flipH="1">
                  <a:off x="978743" y="5753012"/>
                  <a:ext cx="185190" cy="20609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6655610" y="3917880"/>
                <a:ext cx="777187" cy="653827"/>
                <a:chOff x="-2215617" y="4294686"/>
                <a:chExt cx="2682677" cy="2022233"/>
              </a:xfrm>
            </p:grpSpPr>
            <p:pic>
              <p:nvPicPr>
                <p:cNvPr id="102" name="Picture 101"/>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525730" y="4294686"/>
                  <a:ext cx="1264349" cy="1688904"/>
                </a:xfrm>
                <a:prstGeom prst="rect">
                  <a:avLst/>
                </a:prstGeom>
              </p:spPr>
            </p:pic>
            <p:pic>
              <p:nvPicPr>
                <p:cNvPr id="103" name="Picture 102"/>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11387" y="5104595"/>
                  <a:ext cx="878447" cy="1212324"/>
                </a:xfrm>
                <a:prstGeom prst="rect">
                  <a:avLst/>
                </a:prstGeom>
              </p:spPr>
            </p:pic>
            <p:pic>
              <p:nvPicPr>
                <p:cNvPr id="104" name="Picture 103"/>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215617" y="5104595"/>
                  <a:ext cx="878449" cy="1212324"/>
                </a:xfrm>
                <a:prstGeom prst="rect">
                  <a:avLst/>
                </a:prstGeom>
              </p:spPr>
            </p:pic>
            <p:cxnSp>
              <p:nvCxnSpPr>
                <p:cNvPr id="105" name="Straight Connector 104"/>
                <p:cNvCxnSpPr/>
                <p:nvPr/>
              </p:nvCxnSpPr>
              <p:spPr>
                <a:xfrm>
                  <a:off x="-398182" y="5364476"/>
                  <a:ext cx="200788" cy="185809"/>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1729521" y="5371029"/>
                  <a:ext cx="228602" cy="169816"/>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94" name="Picture 93"/>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438325" y="5296252"/>
              <a:ext cx="238682" cy="269943"/>
            </a:xfrm>
            <a:prstGeom prst="rect">
              <a:avLst/>
            </a:prstGeom>
          </p:spPr>
        </p:pic>
        <p:pic>
          <p:nvPicPr>
            <p:cNvPr id="95" name="Picture 94"/>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213180" y="5551503"/>
              <a:ext cx="161706" cy="182885"/>
            </a:xfrm>
            <a:prstGeom prst="rect">
              <a:avLst/>
            </a:prstGeom>
          </p:spPr>
        </p:pic>
        <p:pic>
          <p:nvPicPr>
            <p:cNvPr id="96" name="Picture 95"/>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734117" y="5551503"/>
              <a:ext cx="161706" cy="182885"/>
            </a:xfrm>
            <a:prstGeom prst="rect">
              <a:avLst/>
            </a:prstGeom>
          </p:spPr>
        </p:pic>
        <p:cxnSp>
          <p:nvCxnSpPr>
            <p:cNvPr id="97" name="Straight Connector 96"/>
            <p:cNvCxnSpPr>
              <a:endCxn id="96" idx="1"/>
            </p:cNvCxnSpPr>
            <p:nvPr/>
          </p:nvCxnSpPr>
          <p:spPr>
            <a:xfrm>
              <a:off x="9669659" y="5561004"/>
              <a:ext cx="64458" cy="81942"/>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endCxn id="95" idx="3"/>
            </p:cNvCxnSpPr>
            <p:nvPr/>
          </p:nvCxnSpPr>
          <p:spPr>
            <a:xfrm flipH="1">
              <a:off x="9374886" y="5561822"/>
              <a:ext cx="64452" cy="81123"/>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2" name="Group 111"/>
          <p:cNvGrpSpPr/>
          <p:nvPr/>
        </p:nvGrpSpPr>
        <p:grpSpPr>
          <a:xfrm>
            <a:off x="5941025" y="4575433"/>
            <a:ext cx="2013979" cy="1837192"/>
            <a:chOff x="7793807" y="3925234"/>
            <a:chExt cx="2525548" cy="2384914"/>
          </a:xfrm>
        </p:grpSpPr>
        <p:grpSp>
          <p:nvGrpSpPr>
            <p:cNvPr id="113" name="Group 112"/>
            <p:cNvGrpSpPr/>
            <p:nvPr/>
          </p:nvGrpSpPr>
          <p:grpSpPr>
            <a:xfrm>
              <a:off x="7793807" y="3925234"/>
              <a:ext cx="2525548" cy="2384914"/>
              <a:chOff x="6570137" y="3793280"/>
              <a:chExt cx="2748127" cy="2448951"/>
            </a:xfrm>
          </p:grpSpPr>
          <p:pic>
            <p:nvPicPr>
              <p:cNvPr id="119" name="Picture 1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0137" y="3793280"/>
                <a:ext cx="2748127" cy="2448951"/>
              </a:xfrm>
              <a:prstGeom prst="rect">
                <a:avLst/>
              </a:prstGeom>
            </p:spPr>
          </p:pic>
          <p:grpSp>
            <p:nvGrpSpPr>
              <p:cNvPr id="120" name="Group 119"/>
              <p:cNvGrpSpPr/>
              <p:nvPr/>
            </p:nvGrpSpPr>
            <p:grpSpPr>
              <a:xfrm>
                <a:off x="6656553" y="5122301"/>
                <a:ext cx="742804" cy="449899"/>
                <a:chOff x="514118" y="5078322"/>
                <a:chExt cx="1961420" cy="1113098"/>
              </a:xfrm>
            </p:grpSpPr>
            <p:pic>
              <p:nvPicPr>
                <p:cNvPr id="127" name="Picture 126"/>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61020" y="5078322"/>
                  <a:ext cx="685800" cy="685800"/>
                </a:xfrm>
                <a:prstGeom prst="rect">
                  <a:avLst/>
                </a:prstGeom>
              </p:spPr>
            </p:pic>
            <p:pic>
              <p:nvPicPr>
                <p:cNvPr id="128" name="Picture 127"/>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4118" y="5726795"/>
                  <a:ext cx="464625" cy="464625"/>
                </a:xfrm>
                <a:prstGeom prst="rect">
                  <a:avLst/>
                </a:prstGeom>
              </p:spPr>
            </p:pic>
            <p:pic>
              <p:nvPicPr>
                <p:cNvPr id="129" name="Picture 128"/>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10913" y="5726795"/>
                  <a:ext cx="464625" cy="464625"/>
                </a:xfrm>
                <a:prstGeom prst="rect">
                  <a:avLst/>
                </a:prstGeom>
              </p:spPr>
            </p:pic>
            <p:cxnSp>
              <p:nvCxnSpPr>
                <p:cNvPr id="130" name="Straight Connector 129"/>
                <p:cNvCxnSpPr>
                  <a:endCxn id="129" idx="1"/>
                </p:cNvCxnSpPr>
                <p:nvPr/>
              </p:nvCxnSpPr>
              <p:spPr>
                <a:xfrm>
                  <a:off x="1825707" y="5750932"/>
                  <a:ext cx="185206" cy="20817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endCxn id="128" idx="3"/>
                </p:cNvCxnSpPr>
                <p:nvPr/>
              </p:nvCxnSpPr>
              <p:spPr>
                <a:xfrm flipH="1">
                  <a:off x="978743" y="5753012"/>
                  <a:ext cx="185190" cy="20609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21" name="Group 120"/>
              <p:cNvGrpSpPr/>
              <p:nvPr/>
            </p:nvGrpSpPr>
            <p:grpSpPr>
              <a:xfrm>
                <a:off x="6655610" y="3917880"/>
                <a:ext cx="777187" cy="653827"/>
                <a:chOff x="-2215617" y="4294686"/>
                <a:chExt cx="2682677" cy="2022233"/>
              </a:xfrm>
            </p:grpSpPr>
            <p:pic>
              <p:nvPicPr>
                <p:cNvPr id="122" name="Picture 121"/>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525730" y="4294686"/>
                  <a:ext cx="1264349" cy="1688904"/>
                </a:xfrm>
                <a:prstGeom prst="rect">
                  <a:avLst/>
                </a:prstGeom>
              </p:spPr>
            </p:pic>
            <p:pic>
              <p:nvPicPr>
                <p:cNvPr id="123" name="Picture 122"/>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11387" y="5104595"/>
                  <a:ext cx="878447" cy="1212324"/>
                </a:xfrm>
                <a:prstGeom prst="rect">
                  <a:avLst/>
                </a:prstGeom>
              </p:spPr>
            </p:pic>
            <p:pic>
              <p:nvPicPr>
                <p:cNvPr id="124" name="Picture 123"/>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215617" y="5104595"/>
                  <a:ext cx="878449" cy="1212324"/>
                </a:xfrm>
                <a:prstGeom prst="rect">
                  <a:avLst/>
                </a:prstGeom>
              </p:spPr>
            </p:pic>
            <p:cxnSp>
              <p:nvCxnSpPr>
                <p:cNvPr id="125" name="Straight Connector 124"/>
                <p:cNvCxnSpPr/>
                <p:nvPr/>
              </p:nvCxnSpPr>
              <p:spPr>
                <a:xfrm>
                  <a:off x="-398182" y="5364476"/>
                  <a:ext cx="200788" cy="185809"/>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1729521" y="5371029"/>
                  <a:ext cx="228602" cy="169816"/>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114" name="Picture 113"/>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438325" y="5296252"/>
              <a:ext cx="238682" cy="269943"/>
            </a:xfrm>
            <a:prstGeom prst="rect">
              <a:avLst/>
            </a:prstGeom>
          </p:spPr>
        </p:pic>
        <p:pic>
          <p:nvPicPr>
            <p:cNvPr id="115" name="Picture 114"/>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213180" y="5551503"/>
              <a:ext cx="161706" cy="182885"/>
            </a:xfrm>
            <a:prstGeom prst="rect">
              <a:avLst/>
            </a:prstGeom>
          </p:spPr>
        </p:pic>
        <p:pic>
          <p:nvPicPr>
            <p:cNvPr id="116" name="Picture 115"/>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734117" y="5551503"/>
              <a:ext cx="161706" cy="182885"/>
            </a:xfrm>
            <a:prstGeom prst="rect">
              <a:avLst/>
            </a:prstGeom>
          </p:spPr>
        </p:pic>
        <p:cxnSp>
          <p:nvCxnSpPr>
            <p:cNvPr id="117" name="Straight Connector 116"/>
            <p:cNvCxnSpPr>
              <a:endCxn id="116" idx="1"/>
            </p:cNvCxnSpPr>
            <p:nvPr/>
          </p:nvCxnSpPr>
          <p:spPr>
            <a:xfrm>
              <a:off x="9669659" y="5561004"/>
              <a:ext cx="64458" cy="81942"/>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endCxn id="115" idx="3"/>
            </p:cNvCxnSpPr>
            <p:nvPr/>
          </p:nvCxnSpPr>
          <p:spPr>
            <a:xfrm flipH="1">
              <a:off x="9374886" y="5561822"/>
              <a:ext cx="64452" cy="81123"/>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8723198" y="4498665"/>
            <a:ext cx="2013979" cy="1837192"/>
            <a:chOff x="7793807" y="3925234"/>
            <a:chExt cx="2525548" cy="2384914"/>
          </a:xfrm>
        </p:grpSpPr>
        <p:grpSp>
          <p:nvGrpSpPr>
            <p:cNvPr id="133" name="Group 132"/>
            <p:cNvGrpSpPr/>
            <p:nvPr/>
          </p:nvGrpSpPr>
          <p:grpSpPr>
            <a:xfrm>
              <a:off x="7793807" y="3925234"/>
              <a:ext cx="2525548" cy="2384914"/>
              <a:chOff x="6570137" y="3793280"/>
              <a:chExt cx="2748127" cy="2448951"/>
            </a:xfrm>
          </p:grpSpPr>
          <p:pic>
            <p:nvPicPr>
              <p:cNvPr id="139" name="Picture 1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0137" y="3793280"/>
                <a:ext cx="2748127" cy="2448951"/>
              </a:xfrm>
              <a:prstGeom prst="rect">
                <a:avLst/>
              </a:prstGeom>
            </p:spPr>
          </p:pic>
          <p:grpSp>
            <p:nvGrpSpPr>
              <p:cNvPr id="140" name="Group 139"/>
              <p:cNvGrpSpPr/>
              <p:nvPr/>
            </p:nvGrpSpPr>
            <p:grpSpPr>
              <a:xfrm>
                <a:off x="6656553" y="5122301"/>
                <a:ext cx="742804" cy="449899"/>
                <a:chOff x="514118" y="5078322"/>
                <a:chExt cx="1961420" cy="1113098"/>
              </a:xfrm>
            </p:grpSpPr>
            <p:pic>
              <p:nvPicPr>
                <p:cNvPr id="167" name="Picture 166"/>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61020" y="5078322"/>
                  <a:ext cx="685800" cy="685800"/>
                </a:xfrm>
                <a:prstGeom prst="rect">
                  <a:avLst/>
                </a:prstGeom>
              </p:spPr>
            </p:pic>
            <p:pic>
              <p:nvPicPr>
                <p:cNvPr id="169" name="Picture 168"/>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4118" y="5726795"/>
                  <a:ext cx="464625" cy="464625"/>
                </a:xfrm>
                <a:prstGeom prst="rect">
                  <a:avLst/>
                </a:prstGeom>
              </p:spPr>
            </p:pic>
            <p:pic>
              <p:nvPicPr>
                <p:cNvPr id="170" name="Picture 169"/>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10913" y="5726795"/>
                  <a:ext cx="464625" cy="464625"/>
                </a:xfrm>
                <a:prstGeom prst="rect">
                  <a:avLst/>
                </a:prstGeom>
              </p:spPr>
            </p:pic>
            <p:cxnSp>
              <p:nvCxnSpPr>
                <p:cNvPr id="171" name="Straight Connector 170"/>
                <p:cNvCxnSpPr>
                  <a:endCxn id="170" idx="1"/>
                </p:cNvCxnSpPr>
                <p:nvPr/>
              </p:nvCxnSpPr>
              <p:spPr>
                <a:xfrm>
                  <a:off x="1825707" y="5750932"/>
                  <a:ext cx="185206" cy="20817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endCxn id="169" idx="3"/>
                </p:cNvCxnSpPr>
                <p:nvPr/>
              </p:nvCxnSpPr>
              <p:spPr>
                <a:xfrm flipH="1">
                  <a:off x="978743" y="5753012"/>
                  <a:ext cx="185190" cy="20609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41" name="Group 140"/>
              <p:cNvGrpSpPr/>
              <p:nvPr/>
            </p:nvGrpSpPr>
            <p:grpSpPr>
              <a:xfrm>
                <a:off x="6655610" y="3917880"/>
                <a:ext cx="777187" cy="653827"/>
                <a:chOff x="-2215617" y="4294686"/>
                <a:chExt cx="2682677" cy="2022233"/>
              </a:xfrm>
            </p:grpSpPr>
            <p:pic>
              <p:nvPicPr>
                <p:cNvPr id="142" name="Picture 141"/>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525730" y="4294686"/>
                  <a:ext cx="1264349" cy="1688904"/>
                </a:xfrm>
                <a:prstGeom prst="rect">
                  <a:avLst/>
                </a:prstGeom>
              </p:spPr>
            </p:pic>
            <p:pic>
              <p:nvPicPr>
                <p:cNvPr id="143" name="Picture 142"/>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11387" y="5104595"/>
                  <a:ext cx="878447" cy="1212324"/>
                </a:xfrm>
                <a:prstGeom prst="rect">
                  <a:avLst/>
                </a:prstGeom>
              </p:spPr>
            </p:pic>
            <p:pic>
              <p:nvPicPr>
                <p:cNvPr id="144" name="Picture 143"/>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215617" y="5104595"/>
                  <a:ext cx="878449" cy="1212324"/>
                </a:xfrm>
                <a:prstGeom prst="rect">
                  <a:avLst/>
                </a:prstGeom>
              </p:spPr>
            </p:pic>
            <p:cxnSp>
              <p:nvCxnSpPr>
                <p:cNvPr id="145" name="Straight Connector 144"/>
                <p:cNvCxnSpPr/>
                <p:nvPr/>
              </p:nvCxnSpPr>
              <p:spPr>
                <a:xfrm>
                  <a:off x="-398182" y="5364476"/>
                  <a:ext cx="200788" cy="185809"/>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V="1">
                  <a:off x="-1729521" y="5371029"/>
                  <a:ext cx="228602" cy="169816"/>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134" name="Picture 133"/>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438325" y="5296252"/>
              <a:ext cx="238682" cy="269943"/>
            </a:xfrm>
            <a:prstGeom prst="rect">
              <a:avLst/>
            </a:prstGeom>
          </p:spPr>
        </p:pic>
        <p:pic>
          <p:nvPicPr>
            <p:cNvPr id="135" name="Picture 134"/>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213180" y="5551503"/>
              <a:ext cx="161706" cy="182885"/>
            </a:xfrm>
            <a:prstGeom prst="rect">
              <a:avLst/>
            </a:prstGeom>
          </p:spPr>
        </p:pic>
        <p:pic>
          <p:nvPicPr>
            <p:cNvPr id="136" name="Picture 135"/>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734117" y="5551503"/>
              <a:ext cx="161706" cy="182885"/>
            </a:xfrm>
            <a:prstGeom prst="rect">
              <a:avLst/>
            </a:prstGeom>
          </p:spPr>
        </p:pic>
        <p:cxnSp>
          <p:nvCxnSpPr>
            <p:cNvPr id="137" name="Straight Connector 136"/>
            <p:cNvCxnSpPr>
              <a:endCxn id="136" idx="1"/>
            </p:cNvCxnSpPr>
            <p:nvPr/>
          </p:nvCxnSpPr>
          <p:spPr>
            <a:xfrm>
              <a:off x="9669659" y="5561004"/>
              <a:ext cx="64458" cy="81942"/>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endCxn id="135" idx="3"/>
            </p:cNvCxnSpPr>
            <p:nvPr/>
          </p:nvCxnSpPr>
          <p:spPr>
            <a:xfrm flipH="1">
              <a:off x="9374886" y="5561822"/>
              <a:ext cx="64452" cy="81123"/>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193" name="Picture 192" descr="Tablet.png"/>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6623730" y="1285231"/>
            <a:ext cx="965504" cy="965504"/>
          </a:xfrm>
          <a:prstGeom prst="rect">
            <a:avLst/>
          </a:prstGeom>
        </p:spPr>
      </p:pic>
      <p:pic>
        <p:nvPicPr>
          <p:cNvPr id="194" name="Picture 193" descr="Phone.png"/>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8047903" y="1328457"/>
            <a:ext cx="837334" cy="837334"/>
          </a:xfrm>
          <a:prstGeom prst="rect">
            <a:avLst/>
          </a:prstGeom>
        </p:spPr>
      </p:pic>
      <p:sp>
        <p:nvSpPr>
          <p:cNvPr id="195" name="Up Arrow 194"/>
          <p:cNvSpPr/>
          <p:nvPr/>
        </p:nvSpPr>
        <p:spPr>
          <a:xfrm rot="10800000">
            <a:off x="5347076" y="2232861"/>
            <a:ext cx="219214" cy="346291"/>
          </a:xfrm>
          <a:prstGeom prst="upArrow">
            <a:avLst>
              <a:gd name="adj1" fmla="val 45179"/>
              <a:gd name="adj2" fmla="val 56115"/>
            </a:avLst>
          </a:prstGeom>
          <a:solidFill>
            <a:srgbClr val="399CE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198" name="Picture 197" descr="Laptop computer.png"/>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4864045" y="1131778"/>
            <a:ext cx="1254800" cy="1254800"/>
          </a:xfrm>
          <a:prstGeom prst="rect">
            <a:avLst/>
          </a:prstGeom>
        </p:spPr>
      </p:pic>
      <p:sp>
        <p:nvSpPr>
          <p:cNvPr id="199" name="Up Arrow 198"/>
          <p:cNvSpPr/>
          <p:nvPr/>
        </p:nvSpPr>
        <p:spPr>
          <a:xfrm rot="10800000">
            <a:off x="6996181" y="2213067"/>
            <a:ext cx="219214" cy="346291"/>
          </a:xfrm>
          <a:prstGeom prst="upArrow">
            <a:avLst>
              <a:gd name="adj1" fmla="val 45179"/>
              <a:gd name="adj2" fmla="val 56115"/>
            </a:avLst>
          </a:prstGeom>
          <a:solidFill>
            <a:srgbClr val="399CE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00" name="Up Arrow 199"/>
          <p:cNvSpPr/>
          <p:nvPr/>
        </p:nvSpPr>
        <p:spPr>
          <a:xfrm rot="10800000">
            <a:off x="8356963" y="2226421"/>
            <a:ext cx="219214" cy="346291"/>
          </a:xfrm>
          <a:prstGeom prst="upArrow">
            <a:avLst>
              <a:gd name="adj1" fmla="val 45179"/>
              <a:gd name="adj2" fmla="val 56115"/>
            </a:avLst>
          </a:prstGeom>
          <a:solidFill>
            <a:srgbClr val="399CE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159547839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pPr marL="0" indent="0">
              <a:buNone/>
            </a:pPr>
            <a:r>
              <a:rPr lang="en-US" sz="4800" dirty="0" smtClean="0"/>
              <a:t>Reliable Service API</a:t>
            </a:r>
            <a:r>
              <a:rPr lang="en-US" sz="4400" dirty="0"/>
              <a:t/>
            </a:r>
            <a:br>
              <a:rPr lang="en-US" sz="4400" dirty="0"/>
            </a:br>
            <a:r>
              <a:rPr lang="en-US" sz="4400" dirty="0"/>
              <a:t>Scale-out </a:t>
            </a:r>
            <a:r>
              <a:rPr lang="en-US" sz="4400" dirty="0" err="1" smtClean="0"/>
              <a:t>stateful</a:t>
            </a:r>
            <a:r>
              <a:rPr lang="en-US" sz="4400" dirty="0" smtClean="0"/>
              <a:t> </a:t>
            </a:r>
            <a:r>
              <a:rPr lang="en-US" sz="4400" dirty="0"/>
              <a:t>word count service</a:t>
            </a:r>
          </a:p>
        </p:txBody>
      </p:sp>
      <p:sp>
        <p:nvSpPr>
          <p:cNvPr id="4" name="Title 3"/>
          <p:cNvSpPr>
            <a:spLocks noGrp="1"/>
          </p:cNvSpPr>
          <p:nvPr>
            <p:ph type="ctrTitle"/>
          </p:nvPr>
        </p:nvSpPr>
        <p:spPr>
          <a:solidFill>
            <a:srgbClr val="00B0F0"/>
          </a:solidFill>
        </p:spPr>
        <p:txBody>
          <a:bodyPr/>
          <a:lstStyle/>
          <a:p>
            <a:r>
              <a:rPr lang="en-US" dirty="0" smtClean="0"/>
              <a:t>DEMO</a:t>
            </a:r>
            <a:endParaRPr lang="en-US" dirty="0"/>
          </a:p>
        </p:txBody>
      </p:sp>
    </p:spTree>
    <p:extLst>
      <p:ext uri="{BB962C8B-B14F-4D97-AF65-F5344CB8AC3E}">
        <p14:creationId xmlns:p14="http://schemas.microsoft.com/office/powerpoint/2010/main" val="2460599253"/>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74639" y="295274"/>
            <a:ext cx="11889564" cy="917575"/>
          </a:xfrm>
        </p:spPr>
        <p:txBody>
          <a:bodyPr/>
          <a:lstStyle/>
          <a:p>
            <a:r>
              <a:rPr lang="en-US" dirty="0" smtClean="0"/>
              <a:t>Summary</a:t>
            </a:r>
            <a:endParaRPr lang="en-US" dirty="0"/>
          </a:p>
        </p:txBody>
      </p:sp>
      <p:sp>
        <p:nvSpPr>
          <p:cNvPr id="5" name="Text Placeholder 1"/>
          <p:cNvSpPr txBox="1">
            <a:spLocks/>
          </p:cNvSpPr>
          <p:nvPr/>
        </p:nvSpPr>
        <p:spPr>
          <a:xfrm>
            <a:off x="198438" y="1269349"/>
            <a:ext cx="12238037" cy="504731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ctr"/>
            <a:r>
              <a:rPr lang="en-US" sz="3200" dirty="0" smtClean="0">
                <a:gradFill>
                  <a:gsLst>
                    <a:gs pos="1250">
                      <a:srgbClr val="FFFFFF"/>
                    </a:gs>
                    <a:gs pos="100000">
                      <a:srgbClr val="FFFFFF"/>
                    </a:gs>
                  </a:gsLst>
                  <a:lin ang="5400000" scaled="0"/>
                </a:gradFill>
              </a:rPr>
              <a:t>Built micro-services using Reliable Actors and Reliable Services APIs</a:t>
            </a: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fontAlgn="ctr"/>
            <a:r>
              <a:rPr lang="en-US" sz="3200" dirty="0" smtClean="0">
                <a:gradFill>
                  <a:gsLst>
                    <a:gs pos="1250">
                      <a:srgbClr val="FFFFFF"/>
                    </a:gs>
                    <a:gs pos="100000">
                      <a:srgbClr val="FFFFFF"/>
                    </a:gs>
                  </a:gsLst>
                  <a:lin ang="5400000" scaled="0"/>
                </a:gradFill>
              </a:rPr>
              <a:t>Achieved Data </a:t>
            </a:r>
            <a:r>
              <a:rPr lang="en-US" sz="3200" dirty="0">
                <a:gradFill>
                  <a:gsLst>
                    <a:gs pos="1250">
                      <a:srgbClr val="FFFFFF"/>
                    </a:gs>
                    <a:gs pos="100000">
                      <a:srgbClr val="FFFFFF"/>
                    </a:gs>
                  </a:gsLst>
                  <a:lin ang="5400000" scaled="0"/>
                </a:gradFill>
              </a:rPr>
              <a:t>Reliability through Reliable </a:t>
            </a:r>
            <a:r>
              <a:rPr lang="en-US" sz="3200" dirty="0" smtClean="0">
                <a:gradFill>
                  <a:gsLst>
                    <a:gs pos="1250">
                      <a:srgbClr val="FFFFFF"/>
                    </a:gs>
                    <a:gs pos="100000">
                      <a:srgbClr val="FFFFFF"/>
                    </a:gs>
                  </a:gsLst>
                  <a:lin ang="5400000" scaled="0"/>
                </a:gradFill>
              </a:rPr>
              <a:t>Collections and </a:t>
            </a:r>
            <a:r>
              <a:rPr lang="en-US" sz="3200" dirty="0" err="1" smtClean="0">
                <a:gradFill>
                  <a:gsLst>
                    <a:gs pos="1250">
                      <a:srgbClr val="FFFFFF"/>
                    </a:gs>
                    <a:gs pos="100000">
                      <a:srgbClr val="FFFFFF"/>
                    </a:gs>
                  </a:gsLst>
                  <a:lin ang="5400000" scaled="0"/>
                </a:gradFill>
              </a:rPr>
              <a:t>Stateful</a:t>
            </a:r>
            <a:r>
              <a:rPr lang="en-US" sz="3200" dirty="0" smtClean="0">
                <a:gradFill>
                  <a:gsLst>
                    <a:gs pos="1250">
                      <a:srgbClr val="FFFFFF"/>
                    </a:gs>
                    <a:gs pos="100000">
                      <a:srgbClr val="FFFFFF"/>
                    </a:gs>
                  </a:gsLst>
                  <a:lin ang="5400000" scaled="0"/>
                </a:gradFill>
              </a:rPr>
              <a:t> Actors</a:t>
            </a:r>
            <a:endParaRPr lang="en-US" sz="3200" dirty="0">
              <a:gradFill>
                <a:gsLst>
                  <a:gs pos="1250">
                    <a:srgbClr val="FFFFFF"/>
                  </a:gs>
                  <a:gs pos="100000">
                    <a:srgbClr val="FFFFFF"/>
                  </a:gs>
                </a:gsLst>
                <a:lin ang="5400000" scaled="0"/>
              </a:gradFill>
            </a:endParaRPr>
          </a:p>
          <a:p>
            <a:pPr fontAlgn="ctr"/>
            <a:endParaRPr lang="en-US" sz="3200" dirty="0" smtClean="0">
              <a:gradFill>
                <a:gsLst>
                  <a:gs pos="1250">
                    <a:srgbClr val="FFFFFF"/>
                  </a:gs>
                  <a:gs pos="100000">
                    <a:srgbClr val="FFFFFF"/>
                  </a:gs>
                </a:gsLst>
                <a:lin ang="5400000" scaled="0"/>
              </a:gradFill>
            </a:endParaRPr>
          </a:p>
          <a:p>
            <a:pPr fontAlgn="ctr"/>
            <a:r>
              <a:rPr lang="en-US" sz="3200" dirty="0" smtClean="0">
                <a:gradFill>
                  <a:gsLst>
                    <a:gs pos="1250">
                      <a:srgbClr val="FFFFFF"/>
                    </a:gs>
                    <a:gs pos="100000">
                      <a:srgbClr val="FFFFFF"/>
                    </a:gs>
                  </a:gsLst>
                  <a:lin ang="5400000" scaled="0"/>
                </a:gradFill>
              </a:rPr>
              <a:t>Scaled-out using partitioning </a:t>
            </a:r>
          </a:p>
          <a:p>
            <a:pPr marL="0" indent="0">
              <a:buFont typeface="Arial" pitchFamily="34" charset="0"/>
              <a:buNone/>
            </a:pPr>
            <a:endParaRPr lang="en-US" sz="3200" dirty="0" smtClean="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80178187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4"/>
          <p:cNvSpPr txBox="1">
            <a:spLocks/>
          </p:cNvSpPr>
          <p:nvPr/>
        </p:nvSpPr>
        <p:spPr>
          <a:xfrm>
            <a:off x="274638" y="1212850"/>
            <a:ext cx="11887200" cy="252376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smtClean="0">
                <a:gradFill>
                  <a:gsLst>
                    <a:gs pos="1250">
                      <a:srgbClr val="FFFFFF"/>
                    </a:gs>
                    <a:gs pos="100000">
                      <a:srgbClr val="FFFFFF"/>
                    </a:gs>
                  </a:gsLst>
                  <a:lin ang="5400000" scaled="0"/>
                </a:gradFill>
              </a:rPr>
              <a:t>Download the Service Fabric developer SDK</a:t>
            </a:r>
          </a:p>
          <a:p>
            <a:pPr lvl="1"/>
            <a:r>
              <a:rPr lang="en-US" sz="1800" dirty="0" smtClean="0">
                <a:gradFill>
                  <a:gsLst>
                    <a:gs pos="1250">
                      <a:srgbClr val="FFFFFF"/>
                    </a:gs>
                    <a:gs pos="100000">
                      <a:srgbClr val="FFFFFF"/>
                    </a:gs>
                  </a:gsLst>
                  <a:lin ang="5400000" scaled="0"/>
                </a:gradFill>
                <a:hlinkClick r:id="rId3"/>
              </a:rPr>
              <a:t>http://aka.ms/ServiceFabric</a:t>
            </a:r>
            <a:endParaRPr lang="en-US" sz="1800" dirty="0" smtClean="0">
              <a:gradFill>
                <a:gsLst>
                  <a:gs pos="1250">
                    <a:srgbClr val="FFFFFF"/>
                  </a:gs>
                  <a:gs pos="100000">
                    <a:srgbClr val="FFFFFF"/>
                  </a:gs>
                </a:gsLst>
                <a:lin ang="5400000" scaled="0"/>
              </a:gradFill>
            </a:endParaRPr>
          </a:p>
          <a:p>
            <a:r>
              <a:rPr lang="en-US" sz="3200" dirty="0" smtClean="0">
                <a:gradFill>
                  <a:gsLst>
                    <a:gs pos="1250">
                      <a:srgbClr val="FFFFFF"/>
                    </a:gs>
                    <a:gs pos="100000">
                      <a:srgbClr val="FFFFFF"/>
                    </a:gs>
                  </a:gsLst>
                  <a:lin ang="5400000" scaled="0"/>
                </a:gradFill>
              </a:rPr>
              <a:t>Download the samples from GitHub</a:t>
            </a:r>
          </a:p>
          <a:p>
            <a:pPr lvl="1"/>
            <a:r>
              <a:rPr lang="en-US" sz="1800" dirty="0" smtClean="0">
                <a:gradFill>
                  <a:gsLst>
                    <a:gs pos="1250">
                      <a:srgbClr val="FFFFFF"/>
                    </a:gs>
                    <a:gs pos="100000">
                      <a:srgbClr val="FFFFFF"/>
                    </a:gs>
                  </a:gsLst>
                  <a:lin ang="5400000" scaled="0"/>
                </a:gradFill>
                <a:hlinkClick r:id="rId4"/>
              </a:rPr>
              <a:t>http://github.com/Azure/ServiceFabric-Samples</a:t>
            </a:r>
            <a:r>
              <a:rPr lang="en-US" sz="1800" dirty="0" smtClean="0">
                <a:gradFill>
                  <a:gsLst>
                    <a:gs pos="1250">
                      <a:srgbClr val="FFFFFF"/>
                    </a:gs>
                    <a:gs pos="100000">
                      <a:srgbClr val="FFFFFF"/>
                    </a:gs>
                  </a:gsLst>
                  <a:lin ang="5400000" scaled="0"/>
                </a:gradFill>
              </a:rPr>
              <a:t> </a:t>
            </a:r>
          </a:p>
          <a:p>
            <a:r>
              <a:rPr lang="en-US" sz="3200" dirty="0" smtClean="0">
                <a:gradFill>
                  <a:gsLst>
                    <a:gs pos="1250">
                      <a:srgbClr val="FFFFFF"/>
                    </a:gs>
                    <a:gs pos="100000">
                      <a:srgbClr val="FFFFFF"/>
                    </a:gs>
                  </a:gsLst>
                  <a:lin ang="5400000" scaled="0"/>
                </a:gradFill>
              </a:rPr>
              <a:t>Learn from the tutorials and videos</a:t>
            </a:r>
          </a:p>
          <a:p>
            <a:pPr marL="558800" lvl="2" indent="-342900"/>
            <a:r>
              <a:rPr lang="en-US" sz="1800" dirty="0">
                <a:gradFill>
                  <a:gsLst>
                    <a:gs pos="1250">
                      <a:srgbClr val="FFFFFF"/>
                    </a:gs>
                    <a:gs pos="100000">
                      <a:srgbClr val="FFFFFF"/>
                    </a:gs>
                  </a:gsLst>
                  <a:lin ang="5400000" scaled="0"/>
                </a:gradFill>
                <a:hlinkClick r:id="rId5"/>
              </a:rPr>
              <a:t>http://</a:t>
            </a:r>
            <a:r>
              <a:rPr lang="en-US" sz="1800" dirty="0" smtClean="0">
                <a:gradFill>
                  <a:gsLst>
                    <a:gs pos="1250">
                      <a:srgbClr val="FFFFFF"/>
                    </a:gs>
                    <a:gs pos="100000">
                      <a:srgbClr val="FFFFFF"/>
                    </a:gs>
                  </a:gsLst>
                  <a:lin ang="5400000" scaled="0"/>
                </a:gradFill>
                <a:hlinkClick r:id="rId5"/>
              </a:rPr>
              <a:t>aka.ms/ServiceFabricdocs</a:t>
            </a:r>
            <a:endParaRPr lang="en-US" dirty="0" smtClean="0">
              <a:gradFill>
                <a:gsLst>
                  <a:gs pos="1250">
                    <a:srgbClr val="FFFFFF"/>
                  </a:gs>
                  <a:gs pos="100000">
                    <a:srgbClr val="FFFFFF"/>
                  </a:gs>
                </a:gsLst>
                <a:lin ang="5400000" scaled="0"/>
              </a:gradFill>
            </a:endParaRPr>
          </a:p>
          <a:p>
            <a:r>
              <a:rPr lang="en-US" sz="3200" dirty="0" smtClean="0">
                <a:gradFill>
                  <a:gsLst>
                    <a:gs pos="1250">
                      <a:srgbClr val="FFFFFF"/>
                    </a:gs>
                    <a:gs pos="100000">
                      <a:srgbClr val="FFFFFF"/>
                    </a:gs>
                  </a:gsLst>
                  <a:lin ang="5400000" scaled="0"/>
                </a:gradFill>
              </a:rPr>
              <a:t>Attend other talks</a:t>
            </a:r>
          </a:p>
          <a:p>
            <a:pPr lvl="1"/>
            <a:r>
              <a:rPr lang="en-US" sz="1800" dirty="0">
                <a:gradFill>
                  <a:gsLst>
                    <a:gs pos="1250">
                      <a:srgbClr val="FFFFFF"/>
                    </a:gs>
                    <a:gs pos="100000">
                      <a:srgbClr val="FFFFFF"/>
                    </a:gs>
                  </a:gsLst>
                  <a:lin ang="5400000" scaled="0"/>
                </a:gradFill>
              </a:rPr>
              <a:t>Microsoft Azure </a:t>
            </a:r>
            <a:r>
              <a:rPr lang="en-US" sz="1800" dirty="0" smtClean="0">
                <a:gradFill>
                  <a:gsLst>
                    <a:gs pos="1250">
                      <a:srgbClr val="FFFFFF"/>
                    </a:gs>
                    <a:gs pos="100000">
                      <a:srgbClr val="FFFFFF"/>
                    </a:gs>
                  </a:gsLst>
                  <a:lin ang="5400000" scaled="0"/>
                </a:gradFill>
              </a:rPr>
              <a:t>Service Fabric Architecture</a:t>
            </a:r>
          </a:p>
          <a:p>
            <a:pPr lvl="1"/>
            <a:r>
              <a:rPr lang="en-US" sz="1800" dirty="0">
                <a:gradFill>
                  <a:gsLst>
                    <a:gs pos="1250">
                      <a:srgbClr val="FFFFFF"/>
                    </a:gs>
                    <a:gs pos="100000">
                      <a:srgbClr val="FFFFFF"/>
                    </a:gs>
                  </a:gsLst>
                  <a:lin ang="5400000" scaled="0"/>
                </a:gradFill>
              </a:rPr>
              <a:t>Deploying and managing services with </a:t>
            </a:r>
            <a:r>
              <a:rPr lang="en-US" sz="1800" dirty="0" smtClean="0">
                <a:gradFill>
                  <a:gsLst>
                    <a:gs pos="1250">
                      <a:srgbClr val="FFFFFF"/>
                    </a:gs>
                    <a:gs pos="100000">
                      <a:srgbClr val="FFFFFF"/>
                    </a:gs>
                  </a:gsLst>
                  <a:lin ang="5400000" scaled="0"/>
                </a:gradFill>
              </a:rPr>
              <a:t>Microsoft Azure </a:t>
            </a:r>
            <a:r>
              <a:rPr lang="en-US" sz="1800" dirty="0">
                <a:gradFill>
                  <a:gsLst>
                    <a:gs pos="1250">
                      <a:srgbClr val="FFFFFF"/>
                    </a:gs>
                    <a:gs pos="100000">
                      <a:srgbClr val="FFFFFF"/>
                    </a:gs>
                  </a:gsLst>
                  <a:lin ang="5400000" scaled="0"/>
                </a:gradFill>
              </a:rPr>
              <a:t>Service </a:t>
            </a:r>
            <a:r>
              <a:rPr lang="en-US" sz="1800" dirty="0" smtClean="0">
                <a:gradFill>
                  <a:gsLst>
                    <a:gs pos="1250">
                      <a:srgbClr val="FFFFFF"/>
                    </a:gs>
                    <a:gs pos="100000">
                      <a:srgbClr val="FFFFFF"/>
                    </a:gs>
                  </a:gsLst>
                  <a:lin ang="5400000" scaled="0"/>
                </a:gradFill>
              </a:rPr>
              <a:t>Fabric</a:t>
            </a:r>
          </a:p>
          <a:p>
            <a:r>
              <a:rPr lang="en-US" sz="3200" dirty="0" smtClean="0">
                <a:gradFill>
                  <a:gsLst>
                    <a:gs pos="1250">
                      <a:srgbClr val="FFFFFF"/>
                    </a:gs>
                    <a:gs pos="100000">
                      <a:srgbClr val="FFFFFF"/>
                    </a:gs>
                  </a:gsLst>
                  <a:lin ang="5400000" scaled="0"/>
                </a:gradFill>
              </a:rPr>
              <a:t>Provide feedback</a:t>
            </a:r>
          </a:p>
          <a:p>
            <a:pPr marL="558800" lvl="2" indent="-342900"/>
            <a:r>
              <a:rPr lang="en-US" dirty="0" smtClean="0">
                <a:gradFill>
                  <a:gsLst>
                    <a:gs pos="1250">
                      <a:srgbClr val="FFFFFF"/>
                    </a:gs>
                    <a:gs pos="100000">
                      <a:srgbClr val="FFFFFF"/>
                    </a:gs>
                  </a:gsLst>
                  <a:lin ang="5400000" scaled="0"/>
                </a:gradFill>
                <a:hlinkClick r:id="rId6"/>
              </a:rPr>
              <a:t>http</a:t>
            </a:r>
            <a:r>
              <a:rPr lang="en-US" dirty="0">
                <a:gradFill>
                  <a:gsLst>
                    <a:gs pos="1250">
                      <a:srgbClr val="FFFFFF"/>
                    </a:gs>
                    <a:gs pos="100000">
                      <a:srgbClr val="FFFFFF"/>
                    </a:gs>
                  </a:gsLst>
                  <a:lin ang="5400000" scaled="0"/>
                </a:gradFill>
                <a:hlinkClick r:id="rId6"/>
              </a:rPr>
              <a:t>://</a:t>
            </a:r>
            <a:r>
              <a:rPr lang="en-US" dirty="0" smtClean="0">
                <a:gradFill>
                  <a:gsLst>
                    <a:gs pos="1250">
                      <a:srgbClr val="FFFFFF"/>
                    </a:gs>
                    <a:gs pos="100000">
                      <a:srgbClr val="FFFFFF"/>
                    </a:gs>
                  </a:gsLst>
                  <a:lin ang="5400000" scaled="0"/>
                </a:gradFill>
                <a:hlinkClick r:id="rId6"/>
              </a:rPr>
              <a:t>aka.ms/ServiceFabricforum</a:t>
            </a:r>
            <a:endParaRPr lang="en-US" dirty="0" smtClean="0">
              <a:gradFill>
                <a:gsLst>
                  <a:gs pos="1250">
                    <a:srgbClr val="FFFFFF"/>
                  </a:gs>
                  <a:gs pos="100000">
                    <a:srgbClr val="FFFFFF"/>
                  </a:gs>
                </a:gsLst>
                <a:lin ang="5400000" scaled="0"/>
              </a:gradFill>
            </a:endParaRPr>
          </a:p>
          <a:p>
            <a:pPr marL="558800" lvl="2" indent="-342900"/>
            <a:r>
              <a:rPr lang="en-US" dirty="0">
                <a:gradFill>
                  <a:gsLst>
                    <a:gs pos="1250">
                      <a:srgbClr val="FFFFFF"/>
                    </a:gs>
                    <a:gs pos="100000">
                      <a:srgbClr val="FFFFFF"/>
                    </a:gs>
                  </a:gsLst>
                  <a:lin ang="5400000" scaled="0"/>
                </a:gradFill>
                <a:hlinkClick r:id="rId7"/>
              </a:rPr>
              <a:t>http://</a:t>
            </a:r>
            <a:r>
              <a:rPr lang="en-US" dirty="0" smtClean="0">
                <a:gradFill>
                  <a:gsLst>
                    <a:gs pos="1250">
                      <a:srgbClr val="FFFFFF"/>
                    </a:gs>
                    <a:gs pos="100000">
                      <a:srgbClr val="FFFFFF"/>
                    </a:gs>
                  </a:gsLst>
                  <a:lin ang="5400000" scaled="0"/>
                </a:gradFill>
                <a:hlinkClick r:id="rId7"/>
              </a:rPr>
              <a:t>stackoverflow.com/questions/tagged/azure-service-fabric</a:t>
            </a:r>
            <a:endParaRPr lang="en-US" dirty="0" smtClean="0">
              <a:gradFill>
                <a:gsLst>
                  <a:gs pos="1250">
                    <a:srgbClr val="FFFFFF"/>
                  </a:gs>
                  <a:gs pos="100000">
                    <a:srgbClr val="FFFFFF"/>
                  </a:gs>
                </a:gsLst>
                <a:lin ang="5400000" scaled="0"/>
              </a:gradFill>
            </a:endParaRPr>
          </a:p>
          <a:p>
            <a:pPr marL="558800" lvl="2" indent="-342900"/>
            <a:r>
              <a:rPr lang="en-US" dirty="0" smtClean="0">
                <a:gradFill>
                  <a:gsLst>
                    <a:gs pos="1250">
                      <a:srgbClr val="FFFFFF"/>
                    </a:gs>
                    <a:gs pos="100000">
                      <a:srgbClr val="FFFFFF"/>
                    </a:gs>
                  </a:gsLst>
                  <a:lin ang="5400000" scaled="0"/>
                </a:gradFill>
              </a:rPr>
              <a:t>Twitter </a:t>
            </a:r>
            <a:r>
              <a:rPr lang="en-US" dirty="0" err="1" smtClean="0">
                <a:gradFill>
                  <a:gsLst>
                    <a:gs pos="1250">
                      <a:srgbClr val="FFFFFF"/>
                    </a:gs>
                    <a:gs pos="100000">
                      <a:srgbClr val="FFFFFF"/>
                    </a:gs>
                  </a:gsLst>
                  <a:lin ang="5400000" scaled="0"/>
                </a:gradFill>
              </a:rPr>
              <a:t>hastag</a:t>
            </a:r>
            <a:r>
              <a:rPr lang="en-US" dirty="0" smtClean="0">
                <a:gradFill>
                  <a:gsLst>
                    <a:gs pos="1250">
                      <a:srgbClr val="FFFFFF"/>
                    </a:gs>
                    <a:gs pos="100000">
                      <a:srgbClr val="FFFFFF"/>
                    </a:gs>
                  </a:gsLst>
                  <a:lin ang="5400000" scaled="0"/>
                </a:gradFill>
              </a:rPr>
              <a:t> #</a:t>
            </a:r>
            <a:r>
              <a:rPr lang="en-US" dirty="0" err="1" smtClean="0">
                <a:gradFill>
                  <a:gsLst>
                    <a:gs pos="1250">
                      <a:srgbClr val="FFFFFF"/>
                    </a:gs>
                    <a:gs pos="100000">
                      <a:srgbClr val="FFFFFF"/>
                    </a:gs>
                  </a:gsLst>
                  <a:lin ang="5400000" scaled="0"/>
                </a:gradFill>
              </a:rPr>
              <a:t>AzureServiceFabric</a:t>
            </a:r>
            <a:r>
              <a:rPr lang="en-US" dirty="0" smtClean="0">
                <a:gradFill>
                  <a:gsLst>
                    <a:gs pos="1250">
                      <a:srgbClr val="FFFFFF"/>
                    </a:gs>
                    <a:gs pos="100000">
                      <a:srgbClr val="FFFFFF"/>
                    </a:gs>
                  </a:gsLst>
                  <a:lin ang="5400000" scaled="0"/>
                </a:gradFill>
              </a:rPr>
              <a:t>  </a:t>
            </a:r>
          </a:p>
        </p:txBody>
      </p:sp>
      <p:sp>
        <p:nvSpPr>
          <p:cNvPr id="4" name="Title 1"/>
          <p:cNvSpPr>
            <a:spLocks noGrp="1"/>
          </p:cNvSpPr>
          <p:nvPr>
            <p:ph type="title"/>
          </p:nvPr>
        </p:nvSpPr>
        <p:spPr>
          <a:xfrm>
            <a:off x="274639" y="295274"/>
            <a:ext cx="11889564" cy="917575"/>
          </a:xfrm>
        </p:spPr>
        <p:txBody>
          <a:bodyPr/>
          <a:lstStyle/>
          <a:p>
            <a:r>
              <a:rPr lang="en-US" dirty="0" smtClean="0"/>
              <a:t>Call to Action</a:t>
            </a:r>
            <a:endParaRPr lang="en-US" dirty="0"/>
          </a:p>
        </p:txBody>
      </p:sp>
    </p:spTree>
    <p:extLst>
      <p:ext uri="{BB962C8B-B14F-4D97-AF65-F5344CB8AC3E}">
        <p14:creationId xmlns:p14="http://schemas.microsoft.com/office/powerpoint/2010/main" val="420009588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930276" y="1744662"/>
            <a:ext cx="10926761" cy="46482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188720" tIns="146304" rIns="548640" bIns="146304" rtlCol="0" anchor="t" anchorCtr="0"/>
          <a:lstStyle/>
          <a:p>
            <a:pPr lvl="0" fontAlgn="ctr">
              <a:lnSpc>
                <a:spcPct val="85000"/>
              </a:lnSpc>
              <a:spcAft>
                <a:spcPts val="3600"/>
              </a:spcAft>
              <a:buSzPct val="90000"/>
            </a:pPr>
            <a:r>
              <a:rPr lang="en-US" sz="3600" dirty="0">
                <a:gradFill>
                  <a:gsLst>
                    <a:gs pos="20354">
                      <a:schemeClr val="bg1"/>
                    </a:gs>
                    <a:gs pos="46000">
                      <a:schemeClr val="bg1"/>
                    </a:gs>
                  </a:gsLst>
                  <a:lin ang="5400000" scaled="0"/>
                </a:gradFill>
                <a:latin typeface="Segoe UI Light"/>
              </a:rPr>
              <a:t>Improve your skills by enrolling in our </a:t>
            </a:r>
            <a:r>
              <a:rPr lang="en-US" sz="3600" dirty="0" smtClean="0">
                <a:gradFill>
                  <a:gsLst>
                    <a:gs pos="20354">
                      <a:schemeClr val="bg1"/>
                    </a:gs>
                    <a:gs pos="46000">
                      <a:schemeClr val="bg1"/>
                    </a:gs>
                  </a:gsLst>
                  <a:lin ang="5400000" scaled="0"/>
                </a:gradFill>
                <a:latin typeface="Segoe UI Light"/>
              </a:rPr>
              <a:t/>
            </a:r>
            <a:br>
              <a:rPr lang="en-US" sz="3600" dirty="0" smtClean="0">
                <a:gradFill>
                  <a:gsLst>
                    <a:gs pos="20354">
                      <a:schemeClr val="bg1"/>
                    </a:gs>
                    <a:gs pos="46000">
                      <a:schemeClr val="bg1"/>
                    </a:gs>
                  </a:gsLst>
                  <a:lin ang="5400000" scaled="0"/>
                </a:gradFill>
                <a:latin typeface="Segoe UI Light"/>
              </a:rPr>
            </a:br>
            <a:r>
              <a:rPr lang="en-US" sz="3600" dirty="0" smtClean="0">
                <a:gradFill>
                  <a:gsLst>
                    <a:gs pos="20354">
                      <a:schemeClr val="bg1"/>
                    </a:gs>
                    <a:gs pos="46000">
                      <a:schemeClr val="bg1"/>
                    </a:gs>
                  </a:gsLst>
                  <a:lin ang="5400000" scaled="0"/>
                </a:gradFill>
                <a:latin typeface="Segoe UI Light"/>
                <a:hlinkClick r:id="rId2"/>
              </a:rPr>
              <a:t>free </a:t>
            </a:r>
            <a:r>
              <a:rPr lang="en-US" sz="3600" dirty="0">
                <a:gradFill>
                  <a:gsLst>
                    <a:gs pos="20354">
                      <a:schemeClr val="bg1"/>
                    </a:gs>
                    <a:gs pos="46000">
                      <a:schemeClr val="bg1"/>
                    </a:gs>
                  </a:gsLst>
                  <a:lin ang="5400000" scaled="0"/>
                </a:gradFill>
                <a:latin typeface="Segoe UI Light"/>
                <a:hlinkClick r:id="rId2"/>
              </a:rPr>
              <a:t>cloud development courses </a:t>
            </a:r>
            <a:r>
              <a:rPr lang="en-US" sz="3600" dirty="0">
                <a:gradFill>
                  <a:gsLst>
                    <a:gs pos="20354">
                      <a:schemeClr val="bg1"/>
                    </a:gs>
                    <a:gs pos="46000">
                      <a:schemeClr val="bg1"/>
                    </a:gs>
                  </a:gsLst>
                  <a:lin ang="5400000" scaled="0"/>
                </a:gradFill>
                <a:latin typeface="Segoe UI Light"/>
              </a:rPr>
              <a:t>at the Microsoft Virtual Academy.</a:t>
            </a:r>
          </a:p>
          <a:p>
            <a:pPr lvl="0" fontAlgn="ctr">
              <a:lnSpc>
                <a:spcPct val="85000"/>
              </a:lnSpc>
              <a:spcAft>
                <a:spcPts val="3600"/>
              </a:spcAft>
              <a:buSzPct val="90000"/>
            </a:pPr>
            <a:r>
              <a:rPr lang="en-US" sz="3600" dirty="0">
                <a:gradFill>
                  <a:gsLst>
                    <a:gs pos="20354">
                      <a:schemeClr val="bg1"/>
                    </a:gs>
                    <a:gs pos="46000">
                      <a:schemeClr val="bg1"/>
                    </a:gs>
                  </a:gsLst>
                  <a:lin ang="5400000" scaled="0"/>
                </a:gradFill>
                <a:latin typeface="Segoe UI Light"/>
                <a:hlinkClick r:id="rId3"/>
              </a:rPr>
              <a:t>Try Microsoft Azure for free </a:t>
            </a:r>
            <a:r>
              <a:rPr lang="en-US" sz="3600" dirty="0">
                <a:gradFill>
                  <a:gsLst>
                    <a:gs pos="20354">
                      <a:schemeClr val="bg1"/>
                    </a:gs>
                    <a:gs pos="46000">
                      <a:schemeClr val="bg1"/>
                    </a:gs>
                  </a:gsLst>
                  <a:lin ang="5400000" scaled="0"/>
                </a:gradFill>
                <a:latin typeface="Segoe UI Light"/>
              </a:rPr>
              <a:t>and deploy your first cloud solution in under 5 minutes!</a:t>
            </a:r>
          </a:p>
          <a:p>
            <a:pPr lvl="0" fontAlgn="ctr">
              <a:lnSpc>
                <a:spcPct val="85000"/>
              </a:lnSpc>
              <a:spcAft>
                <a:spcPts val="3600"/>
              </a:spcAft>
              <a:buSzPct val="90000"/>
            </a:pPr>
            <a:r>
              <a:rPr lang="en-US" sz="3600" dirty="0">
                <a:gradFill>
                  <a:gsLst>
                    <a:gs pos="20354">
                      <a:schemeClr val="bg1"/>
                    </a:gs>
                    <a:gs pos="46000">
                      <a:schemeClr val="bg1"/>
                    </a:gs>
                  </a:gsLst>
                  <a:lin ang="5400000" scaled="0"/>
                </a:gradFill>
                <a:latin typeface="Segoe UI Light"/>
              </a:rPr>
              <a:t>Easily build web and mobile apps for any platform with </a:t>
            </a:r>
            <a:r>
              <a:rPr lang="en-US" sz="3600" dirty="0" err="1">
                <a:gradFill>
                  <a:gsLst>
                    <a:gs pos="20354">
                      <a:schemeClr val="bg1"/>
                    </a:gs>
                    <a:gs pos="46000">
                      <a:schemeClr val="bg1"/>
                    </a:gs>
                  </a:gsLst>
                  <a:lin ang="5400000" scaled="0"/>
                </a:gradFill>
                <a:latin typeface="Segoe UI Light"/>
                <a:hlinkClick r:id="rId4"/>
              </a:rPr>
              <a:t>AzureAppService</a:t>
            </a:r>
            <a:r>
              <a:rPr lang="en-US" sz="3600" dirty="0">
                <a:gradFill>
                  <a:gsLst>
                    <a:gs pos="20354">
                      <a:schemeClr val="bg1"/>
                    </a:gs>
                    <a:gs pos="46000">
                      <a:schemeClr val="bg1"/>
                    </a:gs>
                  </a:gsLst>
                  <a:lin ang="5400000" scaled="0"/>
                </a:gradFill>
                <a:latin typeface="Segoe UI Light"/>
                <a:hlinkClick r:id="rId4"/>
              </a:rPr>
              <a:t> for free</a:t>
            </a:r>
            <a:r>
              <a:rPr lang="en-US" sz="3600" dirty="0">
                <a:gradFill>
                  <a:gsLst>
                    <a:gs pos="20354">
                      <a:schemeClr val="bg1"/>
                    </a:gs>
                    <a:gs pos="46000">
                      <a:schemeClr val="bg1"/>
                    </a:gs>
                  </a:gsLst>
                  <a:lin ang="5400000" scaled="0"/>
                </a:gradFill>
                <a:latin typeface="Segoe UI Light"/>
              </a:rPr>
              <a:t>.</a:t>
            </a:r>
          </a:p>
        </p:txBody>
      </p:sp>
      <p:sp>
        <p:nvSpPr>
          <p:cNvPr id="2" name="Title 1"/>
          <p:cNvSpPr>
            <a:spLocks noGrp="1"/>
          </p:cNvSpPr>
          <p:nvPr>
            <p:ph type="title"/>
          </p:nvPr>
        </p:nvSpPr>
        <p:spPr/>
        <p:txBody>
          <a:bodyPr/>
          <a:lstStyle/>
          <a:p>
            <a:r>
              <a:rPr lang="en-US" smtClean="0"/>
              <a:t>Resources</a:t>
            </a:r>
            <a:endParaRPr lang="en-US" dirty="0"/>
          </a:p>
        </p:txBody>
      </p:sp>
      <p:sp useBgFill="1">
        <p:nvSpPr>
          <p:cNvPr id="7" name="Oval 6"/>
          <p:cNvSpPr/>
          <p:nvPr/>
        </p:nvSpPr>
        <p:spPr bwMode="auto">
          <a:xfrm>
            <a:off x="427037" y="1212849"/>
            <a:ext cx="1524000" cy="1524000"/>
          </a:xfrm>
          <a:prstGeom prst="ellipse">
            <a:avLst/>
          </a:prstGeom>
          <a:ln w="571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9" name="Freeform 17"/>
          <p:cNvSpPr>
            <a:spLocks noChangeAspect="1" noEditPoints="1"/>
          </p:cNvSpPr>
          <p:nvPr/>
        </p:nvSpPr>
        <p:spPr bwMode="auto">
          <a:xfrm>
            <a:off x="892174" y="1504980"/>
            <a:ext cx="593726" cy="939738"/>
          </a:xfrm>
          <a:custGeom>
            <a:avLst/>
            <a:gdLst>
              <a:gd name="T0" fmla="*/ 0 w 61"/>
              <a:gd name="T1" fmla="*/ 0 h 98"/>
              <a:gd name="T2" fmla="*/ 0 w 61"/>
              <a:gd name="T3" fmla="*/ 98 h 98"/>
              <a:gd name="T4" fmla="*/ 61 w 61"/>
              <a:gd name="T5" fmla="*/ 98 h 98"/>
              <a:gd name="T6" fmla="*/ 61 w 61"/>
              <a:gd name="T7" fmla="*/ 0 h 98"/>
              <a:gd name="T8" fmla="*/ 0 w 61"/>
              <a:gd name="T9" fmla="*/ 0 h 98"/>
              <a:gd name="T10" fmla="*/ 55 w 61"/>
              <a:gd name="T11" fmla="*/ 92 h 98"/>
              <a:gd name="T12" fmla="*/ 6 w 61"/>
              <a:gd name="T13" fmla="*/ 92 h 98"/>
              <a:gd name="T14" fmla="*/ 6 w 61"/>
              <a:gd name="T15" fmla="*/ 7 h 98"/>
              <a:gd name="T16" fmla="*/ 55 w 61"/>
              <a:gd name="T17" fmla="*/ 7 h 98"/>
              <a:gd name="T18" fmla="*/ 55 w 61"/>
              <a:gd name="T19" fmla="*/ 92 h 98"/>
              <a:gd name="T20" fmla="*/ 28 w 61"/>
              <a:gd name="T21" fmla="*/ 80 h 98"/>
              <a:gd name="T22" fmla="*/ 34 w 61"/>
              <a:gd name="T23" fmla="*/ 80 h 98"/>
              <a:gd name="T24" fmla="*/ 34 w 61"/>
              <a:gd name="T25" fmla="*/ 86 h 98"/>
              <a:gd name="T26" fmla="*/ 28 w 61"/>
              <a:gd name="T27" fmla="*/ 86 h 98"/>
              <a:gd name="T28" fmla="*/ 28 w 61"/>
              <a:gd name="T29" fmla="*/ 80 h 98"/>
              <a:gd name="T30" fmla="*/ 40 w 61"/>
              <a:gd name="T31" fmla="*/ 41 h 98"/>
              <a:gd name="T32" fmla="*/ 39 w 61"/>
              <a:gd name="T33" fmla="*/ 41 h 98"/>
              <a:gd name="T34" fmla="*/ 31 w 61"/>
              <a:gd name="T35" fmla="*/ 35 h 98"/>
              <a:gd name="T36" fmla="*/ 24 w 61"/>
              <a:gd name="T37" fmla="*/ 39 h 98"/>
              <a:gd name="T38" fmla="*/ 24 w 61"/>
              <a:gd name="T39" fmla="*/ 38 h 98"/>
              <a:gd name="T40" fmla="*/ 23 w 61"/>
              <a:gd name="T41" fmla="*/ 38 h 98"/>
              <a:gd name="T42" fmla="*/ 17 w 61"/>
              <a:gd name="T43" fmla="*/ 45 h 98"/>
              <a:gd name="T44" fmla="*/ 23 w 61"/>
              <a:gd name="T45" fmla="*/ 51 h 98"/>
              <a:gd name="T46" fmla="*/ 40 w 61"/>
              <a:gd name="T47" fmla="*/ 51 h 98"/>
              <a:gd name="T48" fmla="*/ 45 w 61"/>
              <a:gd name="T49" fmla="*/ 46 h 98"/>
              <a:gd name="T50" fmla="*/ 40 w 61"/>
              <a:gd name="T51" fmla="*/ 41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98">
                <a:moveTo>
                  <a:pt x="0" y="0"/>
                </a:moveTo>
                <a:cubicBezTo>
                  <a:pt x="0" y="98"/>
                  <a:pt x="0" y="98"/>
                  <a:pt x="0" y="98"/>
                </a:cubicBezTo>
                <a:cubicBezTo>
                  <a:pt x="61" y="98"/>
                  <a:pt x="61" y="98"/>
                  <a:pt x="61" y="98"/>
                </a:cubicBezTo>
                <a:cubicBezTo>
                  <a:pt x="61" y="0"/>
                  <a:pt x="61" y="0"/>
                  <a:pt x="61" y="0"/>
                </a:cubicBezTo>
                <a:lnTo>
                  <a:pt x="0" y="0"/>
                </a:lnTo>
                <a:close/>
                <a:moveTo>
                  <a:pt x="55" y="92"/>
                </a:moveTo>
                <a:cubicBezTo>
                  <a:pt x="6" y="92"/>
                  <a:pt x="6" y="92"/>
                  <a:pt x="6" y="92"/>
                </a:cubicBezTo>
                <a:cubicBezTo>
                  <a:pt x="6" y="7"/>
                  <a:pt x="6" y="7"/>
                  <a:pt x="6" y="7"/>
                </a:cubicBezTo>
                <a:cubicBezTo>
                  <a:pt x="55" y="7"/>
                  <a:pt x="55" y="7"/>
                  <a:pt x="55" y="7"/>
                </a:cubicBezTo>
                <a:lnTo>
                  <a:pt x="55" y="92"/>
                </a:lnTo>
                <a:close/>
                <a:moveTo>
                  <a:pt x="28" y="80"/>
                </a:moveTo>
                <a:cubicBezTo>
                  <a:pt x="34" y="80"/>
                  <a:pt x="34" y="80"/>
                  <a:pt x="34" y="80"/>
                </a:cubicBezTo>
                <a:cubicBezTo>
                  <a:pt x="34" y="86"/>
                  <a:pt x="34" y="86"/>
                  <a:pt x="34" y="86"/>
                </a:cubicBezTo>
                <a:cubicBezTo>
                  <a:pt x="28" y="86"/>
                  <a:pt x="28" y="86"/>
                  <a:pt x="28" y="86"/>
                </a:cubicBezTo>
                <a:lnTo>
                  <a:pt x="28" y="80"/>
                </a:lnTo>
                <a:close/>
                <a:moveTo>
                  <a:pt x="40" y="41"/>
                </a:moveTo>
                <a:cubicBezTo>
                  <a:pt x="39" y="41"/>
                  <a:pt x="39" y="41"/>
                  <a:pt x="39" y="41"/>
                </a:cubicBezTo>
                <a:cubicBezTo>
                  <a:pt x="38" y="37"/>
                  <a:pt x="35" y="35"/>
                  <a:pt x="31" y="35"/>
                </a:cubicBezTo>
                <a:cubicBezTo>
                  <a:pt x="28" y="35"/>
                  <a:pt x="25" y="36"/>
                  <a:pt x="24" y="39"/>
                </a:cubicBezTo>
                <a:cubicBezTo>
                  <a:pt x="24" y="39"/>
                  <a:pt x="24" y="39"/>
                  <a:pt x="24" y="38"/>
                </a:cubicBezTo>
                <a:cubicBezTo>
                  <a:pt x="23" y="38"/>
                  <a:pt x="23" y="38"/>
                  <a:pt x="23" y="38"/>
                </a:cubicBezTo>
                <a:cubicBezTo>
                  <a:pt x="19" y="38"/>
                  <a:pt x="17" y="41"/>
                  <a:pt x="17" y="45"/>
                </a:cubicBezTo>
                <a:cubicBezTo>
                  <a:pt x="17" y="48"/>
                  <a:pt x="20" y="51"/>
                  <a:pt x="23" y="51"/>
                </a:cubicBezTo>
                <a:cubicBezTo>
                  <a:pt x="40" y="51"/>
                  <a:pt x="40" y="51"/>
                  <a:pt x="40" y="51"/>
                </a:cubicBezTo>
                <a:cubicBezTo>
                  <a:pt x="42" y="51"/>
                  <a:pt x="45" y="49"/>
                  <a:pt x="45" y="46"/>
                </a:cubicBezTo>
                <a:cubicBezTo>
                  <a:pt x="45" y="43"/>
                  <a:pt x="42" y="41"/>
                  <a:pt x="40" y="4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defTabSz="914400"/>
            <a:endParaRPr lang="en-US" dirty="0"/>
          </a:p>
        </p:txBody>
      </p:sp>
    </p:spTree>
    <p:extLst>
      <p:ext uri="{BB962C8B-B14F-4D97-AF65-F5344CB8AC3E}">
        <p14:creationId xmlns:p14="http://schemas.microsoft.com/office/powerpoint/2010/main" val="2570624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330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bg1"/>
                </a:solidFill>
              </a:rPr>
              <a:t>Building Resilient, Scalable Services with Microsoft </a:t>
            </a:r>
            <a:r>
              <a:rPr lang="en-US" dirty="0" smtClean="0">
                <a:solidFill>
                  <a:schemeClr val="bg1"/>
                </a:solidFill>
              </a:rPr>
              <a:t>Azure </a:t>
            </a:r>
            <a:r>
              <a:rPr lang="en-US" dirty="0">
                <a:solidFill>
                  <a:schemeClr val="bg1"/>
                </a:solidFill>
              </a:rPr>
              <a:t>Service Fabric</a:t>
            </a:r>
          </a:p>
        </p:txBody>
      </p:sp>
      <p:sp>
        <p:nvSpPr>
          <p:cNvPr id="6" name="Text Placeholder 5"/>
          <p:cNvSpPr>
            <a:spLocks noGrp="1"/>
          </p:cNvSpPr>
          <p:nvPr>
            <p:ph type="body" sz="quarter" idx="13"/>
          </p:nvPr>
        </p:nvSpPr>
        <p:spPr>
          <a:xfrm>
            <a:off x="274702" y="307621"/>
            <a:ext cx="3656013" cy="572464"/>
          </a:xfrm>
        </p:spPr>
        <p:txBody>
          <a:bodyPr/>
          <a:lstStyle/>
          <a:p>
            <a:r>
              <a:rPr lang="en-US" dirty="0">
                <a:solidFill>
                  <a:schemeClr val="bg1"/>
                </a:solidFill>
              </a:rPr>
              <a:t>2-700</a:t>
            </a:r>
          </a:p>
        </p:txBody>
      </p:sp>
      <p:sp>
        <p:nvSpPr>
          <p:cNvPr id="8" name="Subtitle 2"/>
          <p:cNvSpPr txBox="1">
            <a:spLocks/>
          </p:cNvSpPr>
          <p:nvPr/>
        </p:nvSpPr>
        <p:spPr>
          <a:xfrm>
            <a:off x="276540" y="5783263"/>
            <a:ext cx="9142098" cy="902608"/>
          </a:xfrm>
          <a:prstGeom prst="rect">
            <a:avLst/>
          </a:prstGeom>
          <a:noFill/>
        </p:spPr>
        <p:txBody>
          <a:bodyPr vert="horz" wrap="square" lIns="146304" tIns="109728" rIns="146304" bIns="109728" rtlCol="0" anchor="b">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2000" kern="1200" spc="0" baseline="0">
                <a:gradFill>
                  <a:gsLst>
                    <a:gs pos="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solidFill>
                  <a:srgbClr val="FFFFFF"/>
                </a:solidFill>
              </a:rPr>
              <a:t>Mark Fussell </a:t>
            </a:r>
          </a:p>
          <a:p>
            <a:r>
              <a:rPr lang="en-US" smtClean="0">
                <a:solidFill>
                  <a:srgbClr val="FFFFFF"/>
                </a:solidFill>
              </a:rPr>
              <a:t>Principal Program Manager</a:t>
            </a:r>
          </a:p>
          <a:p>
            <a:endParaRPr lang="en-US" smtClean="0">
              <a:solidFill>
                <a:srgbClr val="FFFFFF"/>
              </a:solidFill>
            </a:endParaRPr>
          </a:p>
          <a:p>
            <a:r>
              <a:rPr lang="en-US" smtClean="0">
                <a:solidFill>
                  <a:srgbClr val="FFFFFF"/>
                </a:solidFill>
              </a:rPr>
              <a:t>Vipul Modi</a:t>
            </a:r>
          </a:p>
          <a:p>
            <a:r>
              <a:rPr lang="en-US" smtClean="0">
                <a:solidFill>
                  <a:srgbClr val="FFFFFF"/>
                </a:solidFill>
              </a:rPr>
              <a:t>Principal Software Engineering Manager</a:t>
            </a:r>
            <a:endParaRPr lang="en-US" dirty="0">
              <a:solidFill>
                <a:srgbClr val="FFFFFF"/>
              </a:solidFill>
            </a:endParaRPr>
          </a:p>
        </p:txBody>
      </p:sp>
    </p:spTree>
    <p:extLst>
      <p:ext uri="{BB962C8B-B14F-4D97-AF65-F5344CB8AC3E}">
        <p14:creationId xmlns:p14="http://schemas.microsoft.com/office/powerpoint/2010/main" val="4026123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a:spLocks noGrp="1"/>
          </p:cNvSpPr>
          <p:nvPr>
            <p:ph type="body" sz="quarter" idx="4294967295"/>
          </p:nvPr>
        </p:nvSpPr>
        <p:spPr>
          <a:xfrm>
            <a:off x="4846637" y="1820862"/>
            <a:ext cx="7465237" cy="2769989"/>
          </a:xfrm>
          <a:prstGeom prst="rect">
            <a:avLst/>
          </a:prstGeom>
        </p:spPr>
        <p:txBody>
          <a:bodyPr/>
          <a:lstStyle/>
          <a:p>
            <a:pPr marL="571500" indent="-571500">
              <a:buFont typeface="Arial" panose="020B0604020202020204" pitchFamily="34" charset="0"/>
              <a:buChar char="•"/>
            </a:pPr>
            <a:r>
              <a:rPr lang="en-US" dirty="0" smtClean="0"/>
              <a:t>Azure Service Fabric platform</a:t>
            </a:r>
          </a:p>
          <a:p>
            <a:pPr marL="571500" indent="-571500">
              <a:buFont typeface="Arial" panose="020B0604020202020204" pitchFamily="34" charset="0"/>
              <a:buChar char="•"/>
            </a:pPr>
            <a:r>
              <a:rPr lang="en-US" dirty="0" smtClean="0"/>
              <a:t>Applications and </a:t>
            </a:r>
            <a:r>
              <a:rPr lang="en-US" dirty="0" err="1" smtClean="0"/>
              <a:t>microservices</a:t>
            </a:r>
            <a:endParaRPr lang="en-US" dirty="0" smtClean="0"/>
          </a:p>
          <a:p>
            <a:pPr marL="571500" indent="-571500">
              <a:buFont typeface="Arial" panose="020B0604020202020204" pitchFamily="34" charset="0"/>
              <a:buChar char="•"/>
            </a:pPr>
            <a:r>
              <a:rPr lang="en-US" dirty="0" smtClean="0"/>
              <a:t>Programming models</a:t>
            </a:r>
          </a:p>
          <a:p>
            <a:pPr marL="571500" indent="-571500">
              <a:buFont typeface="Arial" panose="020B0604020202020204" pitchFamily="34" charset="0"/>
              <a:buChar char="•"/>
            </a:pPr>
            <a:r>
              <a:rPr lang="en-US" dirty="0" smtClean="0"/>
              <a:t>Scaling</a:t>
            </a:r>
            <a:endParaRPr lang="en-US" dirty="0"/>
          </a:p>
        </p:txBody>
      </p:sp>
      <p:sp>
        <p:nvSpPr>
          <p:cNvPr id="5" name="Title 4"/>
          <p:cNvSpPr>
            <a:spLocks noGrp="1"/>
          </p:cNvSpPr>
          <p:nvPr>
            <p:ph type="title"/>
          </p:nvPr>
        </p:nvSpPr>
        <p:spPr>
          <a:xfrm>
            <a:off x="274639" y="295274"/>
            <a:ext cx="11889564" cy="917575"/>
          </a:xfrm>
        </p:spPr>
        <p:txBody>
          <a:bodyPr/>
          <a:lstStyle/>
          <a:p>
            <a:r>
              <a:rPr lang="en-US" dirty="0" smtClean="0"/>
              <a:t>Agenda</a:t>
            </a:r>
            <a:br>
              <a:rPr lang="en-US" dirty="0" smtClean="0"/>
            </a:br>
            <a:endParaRPr lang="en-US" dirty="0"/>
          </a:p>
        </p:txBody>
      </p:sp>
      <p:grpSp>
        <p:nvGrpSpPr>
          <p:cNvPr id="7" name="Group 6"/>
          <p:cNvGrpSpPr/>
          <p:nvPr/>
        </p:nvGrpSpPr>
        <p:grpSpPr>
          <a:xfrm>
            <a:off x="509263" y="734634"/>
            <a:ext cx="4258793" cy="5562600"/>
            <a:chOff x="509263" y="734634"/>
            <a:chExt cx="4258793" cy="5562600"/>
          </a:xfrm>
        </p:grpSpPr>
        <p:grpSp>
          <p:nvGrpSpPr>
            <p:cNvPr id="8" name="Group 7"/>
            <p:cNvGrpSpPr/>
            <p:nvPr/>
          </p:nvGrpSpPr>
          <p:grpSpPr>
            <a:xfrm>
              <a:off x="509263" y="1514322"/>
              <a:ext cx="4163327" cy="4158599"/>
              <a:chOff x="513213" y="1516062"/>
              <a:chExt cx="4163327" cy="4158599"/>
            </a:xfrm>
            <a:solidFill>
              <a:srgbClr val="FFA800"/>
            </a:solidFill>
          </p:grpSpPr>
          <p:sp>
            <p:nvSpPr>
              <p:cNvPr id="10" name="Oval 9"/>
              <p:cNvSpPr/>
              <p:nvPr/>
            </p:nvSpPr>
            <p:spPr bwMode="auto">
              <a:xfrm>
                <a:off x="1943819" y="1516062"/>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3382324" y="2583244"/>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2823741" y="434176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1076574" y="434002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513213" y="260598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rot="6441055">
                <a:off x="3148580" y="3866168"/>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rot="8563381">
                <a:off x="1215635" y="2519037"/>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rot="4358614">
                <a:off x="746155" y="391023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1870237" y="486209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rot="13043729" flipH="1">
                <a:off x="2710216" y="2544992"/>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9" name="Rectangle 8"/>
            <p:cNvSpPr/>
            <p:nvPr/>
          </p:nvSpPr>
          <p:spPr bwMode="auto">
            <a:xfrm rot="765383">
              <a:off x="2187269" y="734634"/>
              <a:ext cx="2580787" cy="5562600"/>
            </a:xfrm>
            <a:prstGeom prst="rect">
              <a:avLst/>
            </a:prstGeom>
            <a:solidFill>
              <a:srgbClr val="00188F">
                <a:alpha val="1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2592765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Microsoft Azure Service Fabric</a:t>
            </a:r>
            <a:br>
              <a:rPr lang="en-US" dirty="0" smtClean="0"/>
            </a:br>
            <a:r>
              <a:rPr lang="en-US" sz="2800" dirty="0" smtClean="0"/>
              <a:t>A platform for reliable, </a:t>
            </a:r>
            <a:r>
              <a:rPr lang="en-US" sz="2800" dirty="0" err="1" smtClean="0"/>
              <a:t>hyperscale</a:t>
            </a:r>
            <a:r>
              <a:rPr lang="en-US" sz="2800" dirty="0" smtClean="0"/>
              <a:t>, </a:t>
            </a:r>
            <a:r>
              <a:rPr lang="en-US" sz="2800" dirty="0" err="1" smtClean="0"/>
              <a:t>microservice</a:t>
            </a:r>
            <a:r>
              <a:rPr lang="en-US" sz="2800" dirty="0" smtClean="0"/>
              <a:t>-based applications</a:t>
            </a:r>
            <a:endParaRPr lang="en-US" sz="2800" dirty="0"/>
          </a:p>
        </p:txBody>
      </p:sp>
      <p:sp>
        <p:nvSpPr>
          <p:cNvPr id="356" name="Right Arrow 355"/>
          <p:cNvSpPr/>
          <p:nvPr/>
        </p:nvSpPr>
        <p:spPr>
          <a:xfrm rot="5400000">
            <a:off x="1769034" y="3490561"/>
            <a:ext cx="488054" cy="496795"/>
          </a:xfrm>
          <a:prstGeom prst="rightArrow">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57" name="Right Arrow 356"/>
          <p:cNvSpPr/>
          <p:nvPr/>
        </p:nvSpPr>
        <p:spPr>
          <a:xfrm rot="5400000">
            <a:off x="5947419" y="3469437"/>
            <a:ext cx="488054" cy="496795"/>
          </a:xfrm>
          <a:prstGeom prst="rightArrow">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58" name="Right Arrow 357"/>
          <p:cNvSpPr/>
          <p:nvPr/>
        </p:nvSpPr>
        <p:spPr>
          <a:xfrm rot="5400000">
            <a:off x="10060454" y="3478307"/>
            <a:ext cx="488054" cy="496795"/>
          </a:xfrm>
          <a:prstGeom prst="rightArrow">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grpSp>
        <p:nvGrpSpPr>
          <p:cNvPr id="360" name="Group 359"/>
          <p:cNvGrpSpPr/>
          <p:nvPr/>
        </p:nvGrpSpPr>
        <p:grpSpPr>
          <a:xfrm>
            <a:off x="755654" y="4099888"/>
            <a:ext cx="2551986" cy="2057157"/>
            <a:chOff x="967123" y="3315404"/>
            <a:chExt cx="2551986" cy="2057157"/>
          </a:xfrm>
        </p:grpSpPr>
        <p:sp>
          <p:nvSpPr>
            <p:cNvPr id="361" name="Rectangle 360"/>
            <p:cNvSpPr/>
            <p:nvPr/>
          </p:nvSpPr>
          <p:spPr>
            <a:xfrm>
              <a:off x="984812" y="3813776"/>
              <a:ext cx="2479439" cy="691375"/>
            </a:xfrm>
            <a:prstGeom prst="rect">
              <a:avLst/>
            </a:prstGeom>
            <a:solidFill>
              <a:srgbClr val="00B0F0"/>
            </a:solidFill>
            <a:ln w="12700" cap="flat" cmpd="sng" algn="ctr">
              <a:noFill/>
              <a:prstDash val="solid"/>
              <a:miter lim="800000"/>
            </a:ln>
            <a:effectLst/>
          </p:spPr>
          <p:txBody>
            <a:bodyPr rtlCol="0" anchor="ctr"/>
            <a:lstStyle/>
            <a:p>
              <a:pPr algn="ctr" defTabSz="914400">
                <a:defRPr/>
              </a:pPr>
              <a:r>
                <a:rPr lang="en-US" sz="2400" b="1" kern="0" dirty="0" smtClean="0">
                  <a:solidFill>
                    <a:srgbClr val="FFFFFF"/>
                  </a:solidFill>
                  <a:latin typeface="Segoe UI Light"/>
                </a:rPr>
                <a:t>Azure</a:t>
              </a:r>
              <a:r>
                <a:rPr lang="en-US" sz="2400" kern="0" dirty="0" smtClean="0">
                  <a:solidFill>
                    <a:srgbClr val="FFFFFF"/>
                  </a:solidFill>
                  <a:latin typeface="Segoe UI Light"/>
                </a:rPr>
                <a:t> </a:t>
              </a:r>
            </a:p>
          </p:txBody>
        </p:sp>
        <p:sp>
          <p:nvSpPr>
            <p:cNvPr id="362" name="Rectangle 361"/>
            <p:cNvSpPr/>
            <p:nvPr/>
          </p:nvSpPr>
          <p:spPr>
            <a:xfrm>
              <a:off x="984813" y="3315404"/>
              <a:ext cx="1232246" cy="457200"/>
            </a:xfrm>
            <a:prstGeom prst="rect">
              <a:avLst/>
            </a:prstGeom>
            <a:solidFill>
              <a:srgbClr val="00B0F0"/>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Windows</a:t>
              </a:r>
            </a:p>
            <a:p>
              <a:pPr algn="ctr" defTabSz="914400">
                <a:defRPr/>
              </a:pPr>
              <a:r>
                <a:rPr lang="en-US" sz="1000" b="1" kern="0" dirty="0" smtClean="0">
                  <a:solidFill>
                    <a:srgbClr val="FFFFFF"/>
                  </a:solidFill>
                  <a:latin typeface="Calibri" panose="020F0502020204030204"/>
                </a:rPr>
                <a:t>Server</a:t>
              </a:r>
            </a:p>
          </p:txBody>
        </p:sp>
        <p:sp>
          <p:nvSpPr>
            <p:cNvPr id="363" name="Rectangle 362"/>
            <p:cNvSpPr/>
            <p:nvPr/>
          </p:nvSpPr>
          <p:spPr>
            <a:xfrm>
              <a:off x="2265833" y="3315404"/>
              <a:ext cx="1198419" cy="457200"/>
            </a:xfrm>
            <a:prstGeom prst="rect">
              <a:avLst/>
            </a:prstGeom>
            <a:solidFill>
              <a:srgbClr val="00B0F0"/>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Linux</a:t>
              </a:r>
            </a:p>
          </p:txBody>
        </p:sp>
        <p:pic>
          <p:nvPicPr>
            <p:cNvPr id="364" name="Picture 363"/>
            <p:cNvPicPr>
              <a:picLocks noChangeAspect="1"/>
            </p:cNvPicPr>
            <p:nvPr/>
          </p:nvPicPr>
          <p:blipFill>
            <a:blip r:embed="rId3">
              <a:duotone>
                <a:prstClr val="black"/>
                <a:schemeClr val="accent2">
                  <a:tint val="45000"/>
                  <a:satMod val="400000"/>
                </a:schemeClr>
              </a:duotone>
            </a:blip>
            <a:stretch>
              <a:fillRect/>
            </a:stretch>
          </p:blipFill>
          <p:spPr>
            <a:xfrm>
              <a:off x="967123" y="4562023"/>
              <a:ext cx="2551986" cy="810538"/>
            </a:xfrm>
            <a:prstGeom prst="rect">
              <a:avLst/>
            </a:prstGeom>
          </p:spPr>
        </p:pic>
      </p:grpSp>
      <p:grpSp>
        <p:nvGrpSpPr>
          <p:cNvPr id="365" name="Group 364"/>
          <p:cNvGrpSpPr/>
          <p:nvPr/>
        </p:nvGrpSpPr>
        <p:grpSpPr>
          <a:xfrm>
            <a:off x="9046290" y="4099888"/>
            <a:ext cx="2551986" cy="2092284"/>
            <a:chOff x="8577887" y="3302049"/>
            <a:chExt cx="2551986" cy="2092284"/>
          </a:xfrm>
        </p:grpSpPr>
        <p:sp>
          <p:nvSpPr>
            <p:cNvPr id="366" name="Rectangle 365"/>
            <p:cNvSpPr/>
            <p:nvPr/>
          </p:nvSpPr>
          <p:spPr>
            <a:xfrm>
              <a:off x="8596359" y="3812695"/>
              <a:ext cx="2479439" cy="691375"/>
            </a:xfrm>
            <a:prstGeom prst="rect">
              <a:avLst/>
            </a:prstGeom>
            <a:solidFill>
              <a:srgbClr val="ED7D31"/>
            </a:solidFill>
            <a:ln w="12700" cap="flat" cmpd="sng" algn="ctr">
              <a:noFill/>
              <a:prstDash val="solid"/>
              <a:miter lim="800000"/>
            </a:ln>
            <a:effectLst/>
          </p:spPr>
          <p:txBody>
            <a:bodyPr rtlCol="0" anchor="ctr"/>
            <a:lstStyle/>
            <a:p>
              <a:pPr algn="ctr" defTabSz="914400">
                <a:defRPr/>
              </a:pPr>
              <a:r>
                <a:rPr lang="en-US" sz="2400" b="1" kern="0" dirty="0" smtClean="0">
                  <a:solidFill>
                    <a:srgbClr val="FFFFFF"/>
                  </a:solidFill>
                  <a:latin typeface="Segoe UI Light"/>
                </a:rPr>
                <a:t>Hosted Clouds</a:t>
              </a:r>
            </a:p>
          </p:txBody>
        </p:sp>
        <p:sp>
          <p:nvSpPr>
            <p:cNvPr id="367" name="Rectangle 366"/>
            <p:cNvSpPr/>
            <p:nvPr/>
          </p:nvSpPr>
          <p:spPr>
            <a:xfrm>
              <a:off x="8596360" y="3302049"/>
              <a:ext cx="1227098" cy="457200"/>
            </a:xfrm>
            <a:prstGeom prst="rect">
              <a:avLst/>
            </a:prstGeom>
            <a:solidFill>
              <a:srgbClr val="ED7D31"/>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Windows</a:t>
              </a:r>
            </a:p>
            <a:p>
              <a:pPr algn="ctr" defTabSz="914400">
                <a:defRPr/>
              </a:pPr>
              <a:r>
                <a:rPr lang="en-US" sz="1000" b="1" kern="0" dirty="0" smtClean="0">
                  <a:solidFill>
                    <a:srgbClr val="FFFFFF"/>
                  </a:solidFill>
                  <a:latin typeface="Calibri" panose="020F0502020204030204"/>
                </a:rPr>
                <a:t>Server</a:t>
              </a:r>
            </a:p>
          </p:txBody>
        </p:sp>
        <p:sp>
          <p:nvSpPr>
            <p:cNvPr id="368" name="Rectangle 367"/>
            <p:cNvSpPr/>
            <p:nvPr/>
          </p:nvSpPr>
          <p:spPr>
            <a:xfrm>
              <a:off x="9857729" y="3302049"/>
              <a:ext cx="1218070" cy="457200"/>
            </a:xfrm>
            <a:prstGeom prst="rect">
              <a:avLst/>
            </a:prstGeom>
            <a:solidFill>
              <a:srgbClr val="ED7D31"/>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Linux</a:t>
              </a:r>
            </a:p>
          </p:txBody>
        </p:sp>
        <p:pic>
          <p:nvPicPr>
            <p:cNvPr id="369" name="Picture 368"/>
            <p:cNvPicPr>
              <a:picLocks noChangeAspect="1"/>
            </p:cNvPicPr>
            <p:nvPr/>
          </p:nvPicPr>
          <p:blipFill>
            <a:blip r:embed="rId3">
              <a:duotone>
                <a:prstClr val="black"/>
                <a:schemeClr val="accent2">
                  <a:tint val="45000"/>
                  <a:satMod val="400000"/>
                </a:schemeClr>
              </a:duotone>
            </a:blip>
            <a:stretch>
              <a:fillRect/>
            </a:stretch>
          </p:blipFill>
          <p:spPr>
            <a:xfrm>
              <a:off x="8577887" y="4583795"/>
              <a:ext cx="2551986" cy="810538"/>
            </a:xfrm>
            <a:prstGeom prst="rect">
              <a:avLst/>
            </a:prstGeom>
          </p:spPr>
        </p:pic>
      </p:grpSp>
      <p:sp>
        <p:nvSpPr>
          <p:cNvPr id="370" name="Hexagon 369"/>
          <p:cNvSpPr/>
          <p:nvPr/>
        </p:nvSpPr>
        <p:spPr>
          <a:xfrm>
            <a:off x="534536"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71" name="Hexagon 370"/>
          <p:cNvSpPr/>
          <p:nvPr/>
        </p:nvSpPr>
        <p:spPr>
          <a:xfrm>
            <a:off x="765473"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72" name="Hexagon 371"/>
          <p:cNvSpPr/>
          <p:nvPr/>
        </p:nvSpPr>
        <p:spPr>
          <a:xfrm>
            <a:off x="534536"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73" name="Hexagon 372"/>
          <p:cNvSpPr/>
          <p:nvPr/>
        </p:nvSpPr>
        <p:spPr>
          <a:xfrm>
            <a:off x="765473"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374" name="Straight Connector 373"/>
          <p:cNvCxnSpPr/>
          <p:nvPr/>
        </p:nvCxnSpPr>
        <p:spPr>
          <a:xfrm>
            <a:off x="671993" y="2243771"/>
            <a:ext cx="230937" cy="135637"/>
          </a:xfrm>
          <a:prstGeom prst="line">
            <a:avLst/>
          </a:prstGeom>
          <a:noFill/>
          <a:ln w="6350" cap="flat" cmpd="sng" algn="ctr">
            <a:solidFill>
              <a:srgbClr val="5B9BD5"/>
            </a:solidFill>
            <a:prstDash val="solid"/>
            <a:miter lim="800000"/>
          </a:ln>
          <a:effectLst/>
        </p:spPr>
      </p:cxnSp>
      <p:cxnSp>
        <p:nvCxnSpPr>
          <p:cNvPr id="375" name="Straight Connector 374"/>
          <p:cNvCxnSpPr/>
          <p:nvPr/>
        </p:nvCxnSpPr>
        <p:spPr>
          <a:xfrm>
            <a:off x="671993" y="1972496"/>
            <a:ext cx="230937" cy="135637"/>
          </a:xfrm>
          <a:prstGeom prst="line">
            <a:avLst/>
          </a:prstGeom>
          <a:noFill/>
          <a:ln w="6350" cap="flat" cmpd="sng" algn="ctr">
            <a:solidFill>
              <a:srgbClr val="5B9BD5"/>
            </a:solidFill>
            <a:prstDash val="solid"/>
            <a:miter lim="800000"/>
          </a:ln>
          <a:effectLst/>
        </p:spPr>
      </p:cxnSp>
      <p:cxnSp>
        <p:nvCxnSpPr>
          <p:cNvPr id="376" name="Straight Connector 375"/>
          <p:cNvCxnSpPr/>
          <p:nvPr/>
        </p:nvCxnSpPr>
        <p:spPr>
          <a:xfrm>
            <a:off x="899173" y="2102313"/>
            <a:ext cx="230937" cy="135637"/>
          </a:xfrm>
          <a:prstGeom prst="line">
            <a:avLst/>
          </a:prstGeom>
          <a:noFill/>
          <a:ln w="6350" cap="flat" cmpd="sng" algn="ctr">
            <a:solidFill>
              <a:srgbClr val="5B9BD5"/>
            </a:solidFill>
            <a:prstDash val="solid"/>
            <a:miter lim="800000"/>
          </a:ln>
          <a:effectLst/>
        </p:spPr>
      </p:cxnSp>
      <p:cxnSp>
        <p:nvCxnSpPr>
          <p:cNvPr id="377" name="Straight Connector 376"/>
          <p:cNvCxnSpPr/>
          <p:nvPr/>
        </p:nvCxnSpPr>
        <p:spPr>
          <a:xfrm flipH="1">
            <a:off x="899173" y="2243771"/>
            <a:ext cx="230937" cy="135637"/>
          </a:xfrm>
          <a:prstGeom prst="line">
            <a:avLst/>
          </a:prstGeom>
          <a:noFill/>
          <a:ln w="6350" cap="flat" cmpd="sng" algn="ctr">
            <a:solidFill>
              <a:srgbClr val="5B9BD5"/>
            </a:solidFill>
            <a:prstDash val="solid"/>
            <a:miter lim="800000"/>
          </a:ln>
          <a:effectLst/>
        </p:spPr>
      </p:cxnSp>
      <p:cxnSp>
        <p:nvCxnSpPr>
          <p:cNvPr id="378" name="Straight Connector 377"/>
          <p:cNvCxnSpPr/>
          <p:nvPr/>
        </p:nvCxnSpPr>
        <p:spPr>
          <a:xfrm>
            <a:off x="899174" y="2113954"/>
            <a:ext cx="33" cy="268599"/>
          </a:xfrm>
          <a:prstGeom prst="line">
            <a:avLst/>
          </a:prstGeom>
          <a:noFill/>
          <a:ln w="6350" cap="flat" cmpd="sng" algn="ctr">
            <a:solidFill>
              <a:srgbClr val="5B9BD5"/>
            </a:solidFill>
            <a:prstDash val="solid"/>
            <a:miter lim="800000"/>
          </a:ln>
          <a:effectLst/>
        </p:spPr>
      </p:cxnSp>
      <p:cxnSp>
        <p:nvCxnSpPr>
          <p:cNvPr id="379" name="Straight Connector 378"/>
          <p:cNvCxnSpPr/>
          <p:nvPr/>
        </p:nvCxnSpPr>
        <p:spPr>
          <a:xfrm flipV="1">
            <a:off x="668270" y="2108133"/>
            <a:ext cx="230903" cy="129817"/>
          </a:xfrm>
          <a:prstGeom prst="line">
            <a:avLst/>
          </a:prstGeom>
          <a:noFill/>
          <a:ln w="6350" cap="flat" cmpd="sng" algn="ctr">
            <a:solidFill>
              <a:srgbClr val="5B9BD5"/>
            </a:solidFill>
            <a:prstDash val="solid"/>
            <a:miter lim="800000"/>
          </a:ln>
          <a:effectLst/>
        </p:spPr>
      </p:cxnSp>
      <p:cxnSp>
        <p:nvCxnSpPr>
          <p:cNvPr id="380" name="Straight Connector 379"/>
          <p:cNvCxnSpPr/>
          <p:nvPr/>
        </p:nvCxnSpPr>
        <p:spPr>
          <a:xfrm flipV="1">
            <a:off x="899173" y="1966675"/>
            <a:ext cx="230937" cy="147278"/>
          </a:xfrm>
          <a:prstGeom prst="line">
            <a:avLst/>
          </a:prstGeom>
          <a:noFill/>
          <a:ln w="6350" cap="flat" cmpd="sng" algn="ctr">
            <a:solidFill>
              <a:srgbClr val="5B9BD5"/>
            </a:solidFill>
            <a:prstDash val="solid"/>
            <a:miter lim="800000"/>
          </a:ln>
          <a:effectLst/>
        </p:spPr>
      </p:cxnSp>
      <p:cxnSp>
        <p:nvCxnSpPr>
          <p:cNvPr id="381" name="Straight Connector 380"/>
          <p:cNvCxnSpPr/>
          <p:nvPr/>
        </p:nvCxnSpPr>
        <p:spPr>
          <a:xfrm>
            <a:off x="671976" y="1997116"/>
            <a:ext cx="33" cy="268599"/>
          </a:xfrm>
          <a:prstGeom prst="line">
            <a:avLst/>
          </a:prstGeom>
          <a:noFill/>
          <a:ln w="6350" cap="flat" cmpd="sng" algn="ctr">
            <a:solidFill>
              <a:srgbClr val="5B9BD5"/>
            </a:solidFill>
            <a:prstDash val="solid"/>
            <a:miter lim="800000"/>
          </a:ln>
          <a:effectLst/>
        </p:spPr>
      </p:cxnSp>
      <p:sp>
        <p:nvSpPr>
          <p:cNvPr id="382" name="Hexagon 381"/>
          <p:cNvSpPr/>
          <p:nvPr/>
        </p:nvSpPr>
        <p:spPr>
          <a:xfrm>
            <a:off x="993556"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83" name="Hexagon 382"/>
          <p:cNvSpPr/>
          <p:nvPr/>
        </p:nvSpPr>
        <p:spPr>
          <a:xfrm>
            <a:off x="1224493"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84" name="Hexagon 383"/>
          <p:cNvSpPr/>
          <p:nvPr/>
        </p:nvSpPr>
        <p:spPr>
          <a:xfrm>
            <a:off x="993556"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85" name="Hexagon 384"/>
          <p:cNvSpPr/>
          <p:nvPr/>
        </p:nvSpPr>
        <p:spPr>
          <a:xfrm>
            <a:off x="1224493"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386" name="Straight Connector 385"/>
          <p:cNvCxnSpPr/>
          <p:nvPr/>
        </p:nvCxnSpPr>
        <p:spPr>
          <a:xfrm>
            <a:off x="1131013" y="2243771"/>
            <a:ext cx="230937" cy="135637"/>
          </a:xfrm>
          <a:prstGeom prst="line">
            <a:avLst/>
          </a:prstGeom>
          <a:noFill/>
          <a:ln w="6350" cap="flat" cmpd="sng" algn="ctr">
            <a:solidFill>
              <a:srgbClr val="5B9BD5"/>
            </a:solidFill>
            <a:prstDash val="solid"/>
            <a:miter lim="800000"/>
          </a:ln>
          <a:effectLst/>
        </p:spPr>
      </p:cxnSp>
      <p:cxnSp>
        <p:nvCxnSpPr>
          <p:cNvPr id="387" name="Straight Connector 386"/>
          <p:cNvCxnSpPr/>
          <p:nvPr/>
        </p:nvCxnSpPr>
        <p:spPr>
          <a:xfrm>
            <a:off x="1131013" y="1977045"/>
            <a:ext cx="230937" cy="135637"/>
          </a:xfrm>
          <a:prstGeom prst="line">
            <a:avLst/>
          </a:prstGeom>
          <a:noFill/>
          <a:ln w="6350" cap="flat" cmpd="sng" algn="ctr">
            <a:solidFill>
              <a:srgbClr val="5B9BD5"/>
            </a:solidFill>
            <a:prstDash val="solid"/>
            <a:miter lim="800000"/>
          </a:ln>
          <a:effectLst/>
        </p:spPr>
      </p:cxnSp>
      <p:cxnSp>
        <p:nvCxnSpPr>
          <p:cNvPr id="388" name="Straight Connector 387"/>
          <p:cNvCxnSpPr/>
          <p:nvPr/>
        </p:nvCxnSpPr>
        <p:spPr>
          <a:xfrm>
            <a:off x="1358193" y="2102313"/>
            <a:ext cx="230937" cy="135637"/>
          </a:xfrm>
          <a:prstGeom prst="line">
            <a:avLst/>
          </a:prstGeom>
          <a:noFill/>
          <a:ln w="6350" cap="flat" cmpd="sng" algn="ctr">
            <a:solidFill>
              <a:srgbClr val="5B9BD5"/>
            </a:solidFill>
            <a:prstDash val="solid"/>
            <a:miter lim="800000"/>
          </a:ln>
          <a:effectLst/>
        </p:spPr>
      </p:cxnSp>
      <p:cxnSp>
        <p:nvCxnSpPr>
          <p:cNvPr id="389" name="Straight Connector 388"/>
          <p:cNvCxnSpPr/>
          <p:nvPr/>
        </p:nvCxnSpPr>
        <p:spPr>
          <a:xfrm flipH="1">
            <a:off x="1358193" y="2243771"/>
            <a:ext cx="230937" cy="135637"/>
          </a:xfrm>
          <a:prstGeom prst="line">
            <a:avLst/>
          </a:prstGeom>
          <a:noFill/>
          <a:ln w="6350" cap="flat" cmpd="sng" algn="ctr">
            <a:solidFill>
              <a:srgbClr val="5B9BD5"/>
            </a:solidFill>
            <a:prstDash val="solid"/>
            <a:miter lim="800000"/>
          </a:ln>
          <a:effectLst/>
        </p:spPr>
      </p:cxnSp>
      <p:cxnSp>
        <p:nvCxnSpPr>
          <p:cNvPr id="390" name="Straight Connector 389"/>
          <p:cNvCxnSpPr/>
          <p:nvPr/>
        </p:nvCxnSpPr>
        <p:spPr>
          <a:xfrm>
            <a:off x="1358194" y="2113954"/>
            <a:ext cx="33" cy="268599"/>
          </a:xfrm>
          <a:prstGeom prst="line">
            <a:avLst/>
          </a:prstGeom>
          <a:noFill/>
          <a:ln w="6350" cap="flat" cmpd="sng" algn="ctr">
            <a:solidFill>
              <a:srgbClr val="5B9BD5"/>
            </a:solidFill>
            <a:prstDash val="solid"/>
            <a:miter lim="800000"/>
          </a:ln>
          <a:effectLst/>
        </p:spPr>
      </p:cxnSp>
      <p:cxnSp>
        <p:nvCxnSpPr>
          <p:cNvPr id="391" name="Straight Connector 390"/>
          <p:cNvCxnSpPr/>
          <p:nvPr/>
        </p:nvCxnSpPr>
        <p:spPr>
          <a:xfrm flipV="1">
            <a:off x="1127290" y="2108133"/>
            <a:ext cx="230903" cy="129817"/>
          </a:xfrm>
          <a:prstGeom prst="line">
            <a:avLst/>
          </a:prstGeom>
          <a:noFill/>
          <a:ln w="6350" cap="flat" cmpd="sng" algn="ctr">
            <a:solidFill>
              <a:srgbClr val="5B9BD5"/>
            </a:solidFill>
            <a:prstDash val="solid"/>
            <a:miter lim="800000"/>
          </a:ln>
          <a:effectLst/>
        </p:spPr>
      </p:cxnSp>
      <p:cxnSp>
        <p:nvCxnSpPr>
          <p:cNvPr id="392" name="Straight Connector 391"/>
          <p:cNvCxnSpPr/>
          <p:nvPr/>
        </p:nvCxnSpPr>
        <p:spPr>
          <a:xfrm flipV="1">
            <a:off x="1358193" y="1966675"/>
            <a:ext cx="230937" cy="147278"/>
          </a:xfrm>
          <a:prstGeom prst="line">
            <a:avLst/>
          </a:prstGeom>
          <a:noFill/>
          <a:ln w="6350" cap="flat" cmpd="sng" algn="ctr">
            <a:solidFill>
              <a:srgbClr val="5B9BD5"/>
            </a:solidFill>
            <a:prstDash val="solid"/>
            <a:miter lim="800000"/>
          </a:ln>
          <a:effectLst/>
        </p:spPr>
      </p:cxnSp>
      <p:cxnSp>
        <p:nvCxnSpPr>
          <p:cNvPr id="393" name="Straight Connector 392"/>
          <p:cNvCxnSpPr/>
          <p:nvPr/>
        </p:nvCxnSpPr>
        <p:spPr>
          <a:xfrm>
            <a:off x="1130996" y="1997116"/>
            <a:ext cx="33" cy="268599"/>
          </a:xfrm>
          <a:prstGeom prst="line">
            <a:avLst/>
          </a:prstGeom>
          <a:noFill/>
          <a:ln w="6350" cap="flat" cmpd="sng" algn="ctr">
            <a:solidFill>
              <a:srgbClr val="5B9BD5"/>
            </a:solidFill>
            <a:prstDash val="solid"/>
            <a:miter lim="800000"/>
          </a:ln>
          <a:effectLst/>
        </p:spPr>
      </p:cxnSp>
      <p:sp>
        <p:nvSpPr>
          <p:cNvPr id="394" name="Hexagon 393"/>
          <p:cNvSpPr/>
          <p:nvPr/>
        </p:nvSpPr>
        <p:spPr>
          <a:xfrm>
            <a:off x="145506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95" name="Hexagon 394"/>
          <p:cNvSpPr/>
          <p:nvPr/>
        </p:nvSpPr>
        <p:spPr>
          <a:xfrm>
            <a:off x="1685999"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96" name="Hexagon 395"/>
          <p:cNvSpPr/>
          <p:nvPr/>
        </p:nvSpPr>
        <p:spPr>
          <a:xfrm>
            <a:off x="145506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97" name="Hexagon 396"/>
          <p:cNvSpPr/>
          <p:nvPr/>
        </p:nvSpPr>
        <p:spPr>
          <a:xfrm>
            <a:off x="1685999"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398" name="Straight Connector 397"/>
          <p:cNvCxnSpPr/>
          <p:nvPr/>
        </p:nvCxnSpPr>
        <p:spPr>
          <a:xfrm>
            <a:off x="1592519" y="2243771"/>
            <a:ext cx="230937" cy="135637"/>
          </a:xfrm>
          <a:prstGeom prst="line">
            <a:avLst/>
          </a:prstGeom>
          <a:noFill/>
          <a:ln w="6350" cap="flat" cmpd="sng" algn="ctr">
            <a:solidFill>
              <a:srgbClr val="5B9BD5"/>
            </a:solidFill>
            <a:prstDash val="solid"/>
            <a:miter lim="800000"/>
          </a:ln>
          <a:effectLst/>
        </p:spPr>
      </p:cxnSp>
      <p:cxnSp>
        <p:nvCxnSpPr>
          <p:cNvPr id="399" name="Straight Connector 398"/>
          <p:cNvCxnSpPr/>
          <p:nvPr/>
        </p:nvCxnSpPr>
        <p:spPr>
          <a:xfrm>
            <a:off x="1592519" y="1972496"/>
            <a:ext cx="230937" cy="135637"/>
          </a:xfrm>
          <a:prstGeom prst="line">
            <a:avLst/>
          </a:prstGeom>
          <a:noFill/>
          <a:ln w="6350" cap="flat" cmpd="sng" algn="ctr">
            <a:solidFill>
              <a:srgbClr val="5B9BD5"/>
            </a:solidFill>
            <a:prstDash val="solid"/>
            <a:miter lim="800000"/>
          </a:ln>
          <a:effectLst/>
        </p:spPr>
      </p:cxnSp>
      <p:cxnSp>
        <p:nvCxnSpPr>
          <p:cNvPr id="400" name="Straight Connector 399"/>
          <p:cNvCxnSpPr/>
          <p:nvPr/>
        </p:nvCxnSpPr>
        <p:spPr>
          <a:xfrm>
            <a:off x="1819699" y="2102313"/>
            <a:ext cx="230937" cy="135637"/>
          </a:xfrm>
          <a:prstGeom prst="line">
            <a:avLst/>
          </a:prstGeom>
          <a:noFill/>
          <a:ln w="6350" cap="flat" cmpd="sng" algn="ctr">
            <a:solidFill>
              <a:srgbClr val="5B9BD5"/>
            </a:solidFill>
            <a:prstDash val="solid"/>
            <a:miter lim="800000"/>
          </a:ln>
          <a:effectLst/>
        </p:spPr>
      </p:cxnSp>
      <p:cxnSp>
        <p:nvCxnSpPr>
          <p:cNvPr id="401" name="Straight Connector 400"/>
          <p:cNvCxnSpPr/>
          <p:nvPr/>
        </p:nvCxnSpPr>
        <p:spPr>
          <a:xfrm flipH="1">
            <a:off x="1819699" y="2243771"/>
            <a:ext cx="230937" cy="135637"/>
          </a:xfrm>
          <a:prstGeom prst="line">
            <a:avLst/>
          </a:prstGeom>
          <a:noFill/>
          <a:ln w="6350" cap="flat" cmpd="sng" algn="ctr">
            <a:solidFill>
              <a:srgbClr val="5B9BD5"/>
            </a:solidFill>
            <a:prstDash val="solid"/>
            <a:miter lim="800000"/>
          </a:ln>
          <a:effectLst/>
        </p:spPr>
      </p:cxnSp>
      <p:cxnSp>
        <p:nvCxnSpPr>
          <p:cNvPr id="402" name="Straight Connector 401"/>
          <p:cNvCxnSpPr/>
          <p:nvPr/>
        </p:nvCxnSpPr>
        <p:spPr>
          <a:xfrm>
            <a:off x="1819700" y="2113954"/>
            <a:ext cx="33" cy="268599"/>
          </a:xfrm>
          <a:prstGeom prst="line">
            <a:avLst/>
          </a:prstGeom>
          <a:noFill/>
          <a:ln w="6350" cap="flat" cmpd="sng" algn="ctr">
            <a:solidFill>
              <a:srgbClr val="5B9BD5"/>
            </a:solidFill>
            <a:prstDash val="solid"/>
            <a:miter lim="800000"/>
          </a:ln>
          <a:effectLst/>
        </p:spPr>
      </p:cxnSp>
      <p:cxnSp>
        <p:nvCxnSpPr>
          <p:cNvPr id="403" name="Straight Connector 402"/>
          <p:cNvCxnSpPr/>
          <p:nvPr/>
        </p:nvCxnSpPr>
        <p:spPr>
          <a:xfrm flipV="1">
            <a:off x="1588796" y="2108133"/>
            <a:ext cx="230903" cy="129817"/>
          </a:xfrm>
          <a:prstGeom prst="line">
            <a:avLst/>
          </a:prstGeom>
          <a:noFill/>
          <a:ln w="6350" cap="flat" cmpd="sng" algn="ctr">
            <a:solidFill>
              <a:srgbClr val="5B9BD5"/>
            </a:solidFill>
            <a:prstDash val="solid"/>
            <a:miter lim="800000"/>
          </a:ln>
          <a:effectLst/>
        </p:spPr>
      </p:cxnSp>
      <p:cxnSp>
        <p:nvCxnSpPr>
          <p:cNvPr id="404" name="Straight Connector 403"/>
          <p:cNvCxnSpPr/>
          <p:nvPr/>
        </p:nvCxnSpPr>
        <p:spPr>
          <a:xfrm flipV="1">
            <a:off x="1819699" y="1966675"/>
            <a:ext cx="230937" cy="147278"/>
          </a:xfrm>
          <a:prstGeom prst="line">
            <a:avLst/>
          </a:prstGeom>
          <a:noFill/>
          <a:ln w="6350" cap="flat" cmpd="sng" algn="ctr">
            <a:solidFill>
              <a:srgbClr val="5B9BD5"/>
            </a:solidFill>
            <a:prstDash val="solid"/>
            <a:miter lim="800000"/>
          </a:ln>
          <a:effectLst/>
        </p:spPr>
      </p:cxnSp>
      <p:cxnSp>
        <p:nvCxnSpPr>
          <p:cNvPr id="405" name="Straight Connector 404"/>
          <p:cNvCxnSpPr/>
          <p:nvPr/>
        </p:nvCxnSpPr>
        <p:spPr>
          <a:xfrm>
            <a:off x="1592502" y="2001665"/>
            <a:ext cx="33" cy="268599"/>
          </a:xfrm>
          <a:prstGeom prst="line">
            <a:avLst/>
          </a:prstGeom>
          <a:noFill/>
          <a:ln w="6350" cap="flat" cmpd="sng" algn="ctr">
            <a:solidFill>
              <a:srgbClr val="5B9BD5"/>
            </a:solidFill>
            <a:prstDash val="solid"/>
            <a:miter lim="800000"/>
          </a:ln>
          <a:effectLst/>
        </p:spPr>
      </p:cxnSp>
      <p:sp>
        <p:nvSpPr>
          <p:cNvPr id="406" name="Hexagon 405"/>
          <p:cNvSpPr/>
          <p:nvPr/>
        </p:nvSpPr>
        <p:spPr>
          <a:xfrm>
            <a:off x="191408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07" name="Hexagon 406"/>
          <p:cNvSpPr/>
          <p:nvPr/>
        </p:nvSpPr>
        <p:spPr>
          <a:xfrm>
            <a:off x="2145019"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08" name="Hexagon 407"/>
          <p:cNvSpPr/>
          <p:nvPr/>
        </p:nvSpPr>
        <p:spPr>
          <a:xfrm>
            <a:off x="191408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09" name="Hexagon 408"/>
          <p:cNvSpPr/>
          <p:nvPr/>
        </p:nvSpPr>
        <p:spPr>
          <a:xfrm>
            <a:off x="2145019"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10" name="Straight Connector 409"/>
          <p:cNvCxnSpPr/>
          <p:nvPr/>
        </p:nvCxnSpPr>
        <p:spPr>
          <a:xfrm>
            <a:off x="2051539" y="2243771"/>
            <a:ext cx="230937" cy="135637"/>
          </a:xfrm>
          <a:prstGeom prst="line">
            <a:avLst/>
          </a:prstGeom>
          <a:noFill/>
          <a:ln w="6350" cap="flat" cmpd="sng" algn="ctr">
            <a:solidFill>
              <a:srgbClr val="5B9BD5"/>
            </a:solidFill>
            <a:prstDash val="solid"/>
            <a:miter lim="800000"/>
          </a:ln>
          <a:effectLst/>
        </p:spPr>
      </p:cxnSp>
      <p:cxnSp>
        <p:nvCxnSpPr>
          <p:cNvPr id="411" name="Straight Connector 410"/>
          <p:cNvCxnSpPr/>
          <p:nvPr/>
        </p:nvCxnSpPr>
        <p:spPr>
          <a:xfrm>
            <a:off x="2051539" y="1972496"/>
            <a:ext cx="230937" cy="135637"/>
          </a:xfrm>
          <a:prstGeom prst="line">
            <a:avLst/>
          </a:prstGeom>
          <a:noFill/>
          <a:ln w="6350" cap="flat" cmpd="sng" algn="ctr">
            <a:solidFill>
              <a:srgbClr val="5B9BD5"/>
            </a:solidFill>
            <a:prstDash val="solid"/>
            <a:miter lim="800000"/>
          </a:ln>
          <a:effectLst/>
        </p:spPr>
      </p:cxnSp>
      <p:cxnSp>
        <p:nvCxnSpPr>
          <p:cNvPr id="412" name="Straight Connector 411"/>
          <p:cNvCxnSpPr/>
          <p:nvPr/>
        </p:nvCxnSpPr>
        <p:spPr>
          <a:xfrm>
            <a:off x="2278719" y="2102313"/>
            <a:ext cx="230937" cy="135637"/>
          </a:xfrm>
          <a:prstGeom prst="line">
            <a:avLst/>
          </a:prstGeom>
          <a:noFill/>
          <a:ln w="6350" cap="flat" cmpd="sng" algn="ctr">
            <a:solidFill>
              <a:srgbClr val="5B9BD5"/>
            </a:solidFill>
            <a:prstDash val="solid"/>
            <a:miter lim="800000"/>
          </a:ln>
          <a:effectLst/>
        </p:spPr>
      </p:cxnSp>
      <p:cxnSp>
        <p:nvCxnSpPr>
          <p:cNvPr id="413" name="Straight Connector 412"/>
          <p:cNvCxnSpPr/>
          <p:nvPr/>
        </p:nvCxnSpPr>
        <p:spPr>
          <a:xfrm flipH="1">
            <a:off x="2278719" y="2243771"/>
            <a:ext cx="230937" cy="135637"/>
          </a:xfrm>
          <a:prstGeom prst="line">
            <a:avLst/>
          </a:prstGeom>
          <a:noFill/>
          <a:ln w="6350" cap="flat" cmpd="sng" algn="ctr">
            <a:solidFill>
              <a:srgbClr val="5B9BD5"/>
            </a:solidFill>
            <a:prstDash val="solid"/>
            <a:miter lim="800000"/>
          </a:ln>
          <a:effectLst/>
        </p:spPr>
      </p:cxnSp>
      <p:cxnSp>
        <p:nvCxnSpPr>
          <p:cNvPr id="414" name="Straight Connector 413"/>
          <p:cNvCxnSpPr/>
          <p:nvPr/>
        </p:nvCxnSpPr>
        <p:spPr>
          <a:xfrm>
            <a:off x="2278720" y="2109405"/>
            <a:ext cx="33" cy="268599"/>
          </a:xfrm>
          <a:prstGeom prst="line">
            <a:avLst/>
          </a:prstGeom>
          <a:noFill/>
          <a:ln w="6350" cap="flat" cmpd="sng" algn="ctr">
            <a:solidFill>
              <a:srgbClr val="5B9BD5"/>
            </a:solidFill>
            <a:prstDash val="solid"/>
            <a:miter lim="800000"/>
          </a:ln>
          <a:effectLst/>
        </p:spPr>
      </p:cxnSp>
      <p:cxnSp>
        <p:nvCxnSpPr>
          <p:cNvPr id="415" name="Straight Connector 414"/>
          <p:cNvCxnSpPr/>
          <p:nvPr/>
        </p:nvCxnSpPr>
        <p:spPr>
          <a:xfrm flipV="1">
            <a:off x="2047816" y="2108133"/>
            <a:ext cx="230903" cy="129817"/>
          </a:xfrm>
          <a:prstGeom prst="line">
            <a:avLst/>
          </a:prstGeom>
          <a:noFill/>
          <a:ln w="6350" cap="flat" cmpd="sng" algn="ctr">
            <a:solidFill>
              <a:srgbClr val="5B9BD5"/>
            </a:solidFill>
            <a:prstDash val="solid"/>
            <a:miter lim="800000"/>
          </a:ln>
          <a:effectLst/>
        </p:spPr>
      </p:cxnSp>
      <p:cxnSp>
        <p:nvCxnSpPr>
          <p:cNvPr id="416" name="Straight Connector 415"/>
          <p:cNvCxnSpPr/>
          <p:nvPr/>
        </p:nvCxnSpPr>
        <p:spPr>
          <a:xfrm flipV="1">
            <a:off x="2278719" y="1966675"/>
            <a:ext cx="230937" cy="147278"/>
          </a:xfrm>
          <a:prstGeom prst="line">
            <a:avLst/>
          </a:prstGeom>
          <a:noFill/>
          <a:ln w="6350" cap="flat" cmpd="sng" algn="ctr">
            <a:solidFill>
              <a:srgbClr val="5B9BD5"/>
            </a:solidFill>
            <a:prstDash val="solid"/>
            <a:miter lim="800000"/>
          </a:ln>
          <a:effectLst/>
        </p:spPr>
      </p:cxnSp>
      <p:cxnSp>
        <p:nvCxnSpPr>
          <p:cNvPr id="417" name="Straight Connector 416"/>
          <p:cNvCxnSpPr/>
          <p:nvPr/>
        </p:nvCxnSpPr>
        <p:spPr>
          <a:xfrm>
            <a:off x="2051522" y="2001665"/>
            <a:ext cx="33" cy="268599"/>
          </a:xfrm>
          <a:prstGeom prst="line">
            <a:avLst/>
          </a:prstGeom>
          <a:noFill/>
          <a:ln w="6350" cap="flat" cmpd="sng" algn="ctr">
            <a:solidFill>
              <a:srgbClr val="5B9BD5"/>
            </a:solidFill>
            <a:prstDash val="solid"/>
            <a:miter lim="800000"/>
          </a:ln>
          <a:effectLst/>
        </p:spPr>
      </p:cxnSp>
      <p:sp>
        <p:nvSpPr>
          <p:cNvPr id="418" name="Hexagon 417"/>
          <p:cNvSpPr/>
          <p:nvPr/>
        </p:nvSpPr>
        <p:spPr>
          <a:xfrm>
            <a:off x="237310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19" name="Hexagon 418"/>
          <p:cNvSpPr/>
          <p:nvPr/>
        </p:nvSpPr>
        <p:spPr>
          <a:xfrm>
            <a:off x="2600367"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20" name="Hexagon 419"/>
          <p:cNvSpPr/>
          <p:nvPr/>
        </p:nvSpPr>
        <p:spPr>
          <a:xfrm>
            <a:off x="237310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21" name="Hexagon 420"/>
          <p:cNvSpPr/>
          <p:nvPr/>
        </p:nvSpPr>
        <p:spPr>
          <a:xfrm>
            <a:off x="2600367"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22" name="Straight Connector 421"/>
          <p:cNvCxnSpPr/>
          <p:nvPr/>
        </p:nvCxnSpPr>
        <p:spPr>
          <a:xfrm>
            <a:off x="2506887" y="2243771"/>
            <a:ext cx="230937" cy="135637"/>
          </a:xfrm>
          <a:prstGeom prst="line">
            <a:avLst/>
          </a:prstGeom>
          <a:noFill/>
          <a:ln w="6350" cap="flat" cmpd="sng" algn="ctr">
            <a:solidFill>
              <a:srgbClr val="5B9BD5"/>
            </a:solidFill>
            <a:prstDash val="solid"/>
            <a:miter lim="800000"/>
          </a:ln>
          <a:effectLst/>
        </p:spPr>
      </p:cxnSp>
      <p:cxnSp>
        <p:nvCxnSpPr>
          <p:cNvPr id="423" name="Straight Connector 422"/>
          <p:cNvCxnSpPr/>
          <p:nvPr/>
        </p:nvCxnSpPr>
        <p:spPr>
          <a:xfrm>
            <a:off x="2506887" y="1972496"/>
            <a:ext cx="230937" cy="135637"/>
          </a:xfrm>
          <a:prstGeom prst="line">
            <a:avLst/>
          </a:prstGeom>
          <a:noFill/>
          <a:ln w="6350" cap="flat" cmpd="sng" algn="ctr">
            <a:solidFill>
              <a:srgbClr val="5B9BD5"/>
            </a:solidFill>
            <a:prstDash val="solid"/>
            <a:miter lim="800000"/>
          </a:ln>
          <a:effectLst/>
        </p:spPr>
      </p:cxnSp>
      <p:cxnSp>
        <p:nvCxnSpPr>
          <p:cNvPr id="424" name="Straight Connector 423"/>
          <p:cNvCxnSpPr/>
          <p:nvPr/>
        </p:nvCxnSpPr>
        <p:spPr>
          <a:xfrm>
            <a:off x="2734067" y="2102313"/>
            <a:ext cx="230937" cy="135637"/>
          </a:xfrm>
          <a:prstGeom prst="line">
            <a:avLst/>
          </a:prstGeom>
          <a:noFill/>
          <a:ln w="6350" cap="flat" cmpd="sng" algn="ctr">
            <a:solidFill>
              <a:srgbClr val="5B9BD5"/>
            </a:solidFill>
            <a:prstDash val="solid"/>
            <a:miter lim="800000"/>
          </a:ln>
          <a:effectLst/>
        </p:spPr>
      </p:cxnSp>
      <p:cxnSp>
        <p:nvCxnSpPr>
          <p:cNvPr id="425" name="Straight Connector 424"/>
          <p:cNvCxnSpPr/>
          <p:nvPr/>
        </p:nvCxnSpPr>
        <p:spPr>
          <a:xfrm flipH="1">
            <a:off x="2734067" y="2243771"/>
            <a:ext cx="230937" cy="135637"/>
          </a:xfrm>
          <a:prstGeom prst="line">
            <a:avLst/>
          </a:prstGeom>
          <a:noFill/>
          <a:ln w="6350" cap="flat" cmpd="sng" algn="ctr">
            <a:solidFill>
              <a:srgbClr val="5B9BD5"/>
            </a:solidFill>
            <a:prstDash val="solid"/>
            <a:miter lim="800000"/>
          </a:ln>
          <a:effectLst/>
        </p:spPr>
      </p:cxnSp>
      <p:cxnSp>
        <p:nvCxnSpPr>
          <p:cNvPr id="426" name="Straight Connector 425"/>
          <p:cNvCxnSpPr/>
          <p:nvPr/>
        </p:nvCxnSpPr>
        <p:spPr>
          <a:xfrm>
            <a:off x="2734068" y="2113954"/>
            <a:ext cx="33" cy="268599"/>
          </a:xfrm>
          <a:prstGeom prst="line">
            <a:avLst/>
          </a:prstGeom>
          <a:noFill/>
          <a:ln w="6350" cap="flat" cmpd="sng" algn="ctr">
            <a:solidFill>
              <a:srgbClr val="5B9BD5"/>
            </a:solidFill>
            <a:prstDash val="solid"/>
            <a:miter lim="800000"/>
          </a:ln>
          <a:effectLst/>
        </p:spPr>
      </p:cxnSp>
      <p:cxnSp>
        <p:nvCxnSpPr>
          <p:cNvPr id="427" name="Straight Connector 426"/>
          <p:cNvCxnSpPr/>
          <p:nvPr/>
        </p:nvCxnSpPr>
        <p:spPr>
          <a:xfrm flipV="1">
            <a:off x="2503164" y="2108133"/>
            <a:ext cx="230903" cy="129817"/>
          </a:xfrm>
          <a:prstGeom prst="line">
            <a:avLst/>
          </a:prstGeom>
          <a:noFill/>
          <a:ln w="6350" cap="flat" cmpd="sng" algn="ctr">
            <a:solidFill>
              <a:srgbClr val="5B9BD5"/>
            </a:solidFill>
            <a:prstDash val="solid"/>
            <a:miter lim="800000"/>
          </a:ln>
          <a:effectLst/>
        </p:spPr>
      </p:cxnSp>
      <p:cxnSp>
        <p:nvCxnSpPr>
          <p:cNvPr id="428" name="Straight Connector 427"/>
          <p:cNvCxnSpPr/>
          <p:nvPr/>
        </p:nvCxnSpPr>
        <p:spPr>
          <a:xfrm flipV="1">
            <a:off x="2734067" y="1966675"/>
            <a:ext cx="230937" cy="147278"/>
          </a:xfrm>
          <a:prstGeom prst="line">
            <a:avLst/>
          </a:prstGeom>
          <a:noFill/>
          <a:ln w="6350" cap="flat" cmpd="sng" algn="ctr">
            <a:solidFill>
              <a:srgbClr val="5B9BD5"/>
            </a:solidFill>
            <a:prstDash val="solid"/>
            <a:miter lim="800000"/>
          </a:ln>
          <a:effectLst/>
        </p:spPr>
      </p:cxnSp>
      <p:cxnSp>
        <p:nvCxnSpPr>
          <p:cNvPr id="429" name="Straight Connector 428"/>
          <p:cNvCxnSpPr/>
          <p:nvPr/>
        </p:nvCxnSpPr>
        <p:spPr>
          <a:xfrm>
            <a:off x="2510542" y="1997116"/>
            <a:ext cx="33" cy="268599"/>
          </a:xfrm>
          <a:prstGeom prst="line">
            <a:avLst/>
          </a:prstGeom>
          <a:noFill/>
          <a:ln w="6350" cap="flat" cmpd="sng" algn="ctr">
            <a:solidFill>
              <a:srgbClr val="5B9BD5"/>
            </a:solidFill>
            <a:prstDash val="solid"/>
            <a:miter lim="800000"/>
          </a:ln>
          <a:effectLst/>
        </p:spPr>
      </p:cxnSp>
      <p:sp>
        <p:nvSpPr>
          <p:cNvPr id="430" name="Hexagon 429"/>
          <p:cNvSpPr/>
          <p:nvPr/>
        </p:nvSpPr>
        <p:spPr>
          <a:xfrm>
            <a:off x="2828450"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31" name="Hexagon 430"/>
          <p:cNvSpPr/>
          <p:nvPr/>
        </p:nvSpPr>
        <p:spPr>
          <a:xfrm>
            <a:off x="3059387"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32" name="Hexagon 431"/>
          <p:cNvSpPr/>
          <p:nvPr/>
        </p:nvSpPr>
        <p:spPr>
          <a:xfrm>
            <a:off x="2828450"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33" name="Hexagon 432"/>
          <p:cNvSpPr/>
          <p:nvPr/>
        </p:nvSpPr>
        <p:spPr>
          <a:xfrm>
            <a:off x="3059387"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34" name="Straight Connector 433"/>
          <p:cNvCxnSpPr/>
          <p:nvPr/>
        </p:nvCxnSpPr>
        <p:spPr>
          <a:xfrm>
            <a:off x="2965907" y="2243771"/>
            <a:ext cx="230937" cy="135637"/>
          </a:xfrm>
          <a:prstGeom prst="line">
            <a:avLst/>
          </a:prstGeom>
          <a:noFill/>
          <a:ln w="6350" cap="flat" cmpd="sng" algn="ctr">
            <a:solidFill>
              <a:srgbClr val="5B9BD5"/>
            </a:solidFill>
            <a:prstDash val="solid"/>
            <a:miter lim="800000"/>
          </a:ln>
          <a:effectLst/>
        </p:spPr>
      </p:cxnSp>
      <p:cxnSp>
        <p:nvCxnSpPr>
          <p:cNvPr id="435" name="Straight Connector 434"/>
          <p:cNvCxnSpPr/>
          <p:nvPr/>
        </p:nvCxnSpPr>
        <p:spPr>
          <a:xfrm>
            <a:off x="2965907" y="1972496"/>
            <a:ext cx="230937" cy="135637"/>
          </a:xfrm>
          <a:prstGeom prst="line">
            <a:avLst/>
          </a:prstGeom>
          <a:noFill/>
          <a:ln w="6350" cap="flat" cmpd="sng" algn="ctr">
            <a:solidFill>
              <a:srgbClr val="5B9BD5"/>
            </a:solidFill>
            <a:prstDash val="solid"/>
            <a:miter lim="800000"/>
          </a:ln>
          <a:effectLst/>
        </p:spPr>
      </p:cxnSp>
      <p:cxnSp>
        <p:nvCxnSpPr>
          <p:cNvPr id="436" name="Straight Connector 435"/>
          <p:cNvCxnSpPr/>
          <p:nvPr/>
        </p:nvCxnSpPr>
        <p:spPr>
          <a:xfrm>
            <a:off x="3193087" y="2102313"/>
            <a:ext cx="230937" cy="135637"/>
          </a:xfrm>
          <a:prstGeom prst="line">
            <a:avLst/>
          </a:prstGeom>
          <a:noFill/>
          <a:ln w="6350" cap="flat" cmpd="sng" algn="ctr">
            <a:solidFill>
              <a:srgbClr val="5B9BD5"/>
            </a:solidFill>
            <a:prstDash val="solid"/>
            <a:miter lim="800000"/>
          </a:ln>
          <a:effectLst/>
        </p:spPr>
      </p:cxnSp>
      <p:cxnSp>
        <p:nvCxnSpPr>
          <p:cNvPr id="437" name="Straight Connector 436"/>
          <p:cNvCxnSpPr/>
          <p:nvPr/>
        </p:nvCxnSpPr>
        <p:spPr>
          <a:xfrm flipH="1">
            <a:off x="3193087" y="2243771"/>
            <a:ext cx="230937" cy="135637"/>
          </a:xfrm>
          <a:prstGeom prst="line">
            <a:avLst/>
          </a:prstGeom>
          <a:noFill/>
          <a:ln w="6350" cap="flat" cmpd="sng" algn="ctr">
            <a:solidFill>
              <a:srgbClr val="5B9BD5"/>
            </a:solidFill>
            <a:prstDash val="solid"/>
            <a:miter lim="800000"/>
          </a:ln>
          <a:effectLst/>
        </p:spPr>
      </p:cxnSp>
      <p:cxnSp>
        <p:nvCxnSpPr>
          <p:cNvPr id="438" name="Straight Connector 437"/>
          <p:cNvCxnSpPr/>
          <p:nvPr/>
        </p:nvCxnSpPr>
        <p:spPr>
          <a:xfrm>
            <a:off x="3193088" y="2113954"/>
            <a:ext cx="33" cy="268599"/>
          </a:xfrm>
          <a:prstGeom prst="line">
            <a:avLst/>
          </a:prstGeom>
          <a:noFill/>
          <a:ln w="6350" cap="flat" cmpd="sng" algn="ctr">
            <a:solidFill>
              <a:srgbClr val="5B9BD5"/>
            </a:solidFill>
            <a:prstDash val="solid"/>
            <a:miter lim="800000"/>
          </a:ln>
          <a:effectLst/>
        </p:spPr>
      </p:cxnSp>
      <p:cxnSp>
        <p:nvCxnSpPr>
          <p:cNvPr id="439" name="Straight Connector 438"/>
          <p:cNvCxnSpPr/>
          <p:nvPr/>
        </p:nvCxnSpPr>
        <p:spPr>
          <a:xfrm flipV="1">
            <a:off x="2962184" y="2108133"/>
            <a:ext cx="230903" cy="129817"/>
          </a:xfrm>
          <a:prstGeom prst="line">
            <a:avLst/>
          </a:prstGeom>
          <a:noFill/>
          <a:ln w="6350" cap="flat" cmpd="sng" algn="ctr">
            <a:solidFill>
              <a:srgbClr val="5B9BD5"/>
            </a:solidFill>
            <a:prstDash val="solid"/>
            <a:miter lim="800000"/>
          </a:ln>
          <a:effectLst/>
        </p:spPr>
      </p:cxnSp>
      <p:cxnSp>
        <p:nvCxnSpPr>
          <p:cNvPr id="440" name="Straight Connector 439"/>
          <p:cNvCxnSpPr/>
          <p:nvPr/>
        </p:nvCxnSpPr>
        <p:spPr>
          <a:xfrm flipV="1">
            <a:off x="3193087" y="1966675"/>
            <a:ext cx="230937" cy="147278"/>
          </a:xfrm>
          <a:prstGeom prst="line">
            <a:avLst/>
          </a:prstGeom>
          <a:noFill/>
          <a:ln w="6350" cap="flat" cmpd="sng" algn="ctr">
            <a:solidFill>
              <a:srgbClr val="5B9BD5"/>
            </a:solidFill>
            <a:prstDash val="solid"/>
            <a:miter lim="800000"/>
          </a:ln>
          <a:effectLst/>
        </p:spPr>
      </p:cxnSp>
      <p:cxnSp>
        <p:nvCxnSpPr>
          <p:cNvPr id="441" name="Straight Connector 440"/>
          <p:cNvCxnSpPr/>
          <p:nvPr/>
        </p:nvCxnSpPr>
        <p:spPr>
          <a:xfrm>
            <a:off x="2965890" y="1997116"/>
            <a:ext cx="33" cy="268599"/>
          </a:xfrm>
          <a:prstGeom prst="line">
            <a:avLst/>
          </a:prstGeom>
          <a:noFill/>
          <a:ln w="6350" cap="flat" cmpd="sng" algn="ctr">
            <a:solidFill>
              <a:srgbClr val="5B9BD5"/>
            </a:solidFill>
            <a:prstDash val="solid"/>
            <a:miter lim="800000"/>
          </a:ln>
          <a:effectLst/>
        </p:spPr>
      </p:cxnSp>
      <p:sp>
        <p:nvSpPr>
          <p:cNvPr id="442" name="Hexagon 441"/>
          <p:cNvSpPr/>
          <p:nvPr/>
        </p:nvSpPr>
        <p:spPr>
          <a:xfrm>
            <a:off x="3289956"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43" name="Hexagon 442"/>
          <p:cNvSpPr/>
          <p:nvPr/>
        </p:nvSpPr>
        <p:spPr>
          <a:xfrm>
            <a:off x="3520893"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44" name="Hexagon 443"/>
          <p:cNvSpPr/>
          <p:nvPr/>
        </p:nvSpPr>
        <p:spPr>
          <a:xfrm>
            <a:off x="3289956"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45" name="Hexagon 444"/>
          <p:cNvSpPr/>
          <p:nvPr/>
        </p:nvSpPr>
        <p:spPr>
          <a:xfrm>
            <a:off x="3520893"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46" name="Straight Connector 445"/>
          <p:cNvCxnSpPr/>
          <p:nvPr/>
        </p:nvCxnSpPr>
        <p:spPr>
          <a:xfrm>
            <a:off x="3427413" y="2243771"/>
            <a:ext cx="230937" cy="135637"/>
          </a:xfrm>
          <a:prstGeom prst="line">
            <a:avLst/>
          </a:prstGeom>
          <a:noFill/>
          <a:ln w="6350" cap="flat" cmpd="sng" algn="ctr">
            <a:solidFill>
              <a:srgbClr val="5B9BD5"/>
            </a:solidFill>
            <a:prstDash val="solid"/>
            <a:miter lim="800000"/>
          </a:ln>
          <a:effectLst/>
        </p:spPr>
      </p:cxnSp>
      <p:cxnSp>
        <p:nvCxnSpPr>
          <p:cNvPr id="447" name="Straight Connector 446"/>
          <p:cNvCxnSpPr/>
          <p:nvPr/>
        </p:nvCxnSpPr>
        <p:spPr>
          <a:xfrm>
            <a:off x="3427413" y="1972496"/>
            <a:ext cx="230937" cy="135637"/>
          </a:xfrm>
          <a:prstGeom prst="line">
            <a:avLst/>
          </a:prstGeom>
          <a:noFill/>
          <a:ln w="6350" cap="flat" cmpd="sng" algn="ctr">
            <a:solidFill>
              <a:srgbClr val="5B9BD5"/>
            </a:solidFill>
            <a:prstDash val="solid"/>
            <a:miter lim="800000"/>
          </a:ln>
          <a:effectLst/>
        </p:spPr>
      </p:cxnSp>
      <p:cxnSp>
        <p:nvCxnSpPr>
          <p:cNvPr id="448" name="Straight Connector 447"/>
          <p:cNvCxnSpPr/>
          <p:nvPr/>
        </p:nvCxnSpPr>
        <p:spPr>
          <a:xfrm>
            <a:off x="3654593" y="2102313"/>
            <a:ext cx="230937" cy="135637"/>
          </a:xfrm>
          <a:prstGeom prst="line">
            <a:avLst/>
          </a:prstGeom>
          <a:noFill/>
          <a:ln w="6350" cap="flat" cmpd="sng" algn="ctr">
            <a:solidFill>
              <a:srgbClr val="5B9BD5"/>
            </a:solidFill>
            <a:prstDash val="solid"/>
            <a:miter lim="800000"/>
          </a:ln>
          <a:effectLst/>
        </p:spPr>
      </p:cxnSp>
      <p:cxnSp>
        <p:nvCxnSpPr>
          <p:cNvPr id="449" name="Straight Connector 448"/>
          <p:cNvCxnSpPr/>
          <p:nvPr/>
        </p:nvCxnSpPr>
        <p:spPr>
          <a:xfrm flipH="1">
            <a:off x="3654593" y="2243771"/>
            <a:ext cx="230937" cy="135637"/>
          </a:xfrm>
          <a:prstGeom prst="line">
            <a:avLst/>
          </a:prstGeom>
          <a:noFill/>
          <a:ln w="6350" cap="flat" cmpd="sng" algn="ctr">
            <a:solidFill>
              <a:srgbClr val="5B9BD5"/>
            </a:solidFill>
            <a:prstDash val="solid"/>
            <a:miter lim="800000"/>
          </a:ln>
          <a:effectLst/>
        </p:spPr>
      </p:cxnSp>
      <p:cxnSp>
        <p:nvCxnSpPr>
          <p:cNvPr id="450" name="Straight Connector 449"/>
          <p:cNvCxnSpPr/>
          <p:nvPr/>
        </p:nvCxnSpPr>
        <p:spPr>
          <a:xfrm>
            <a:off x="3654594" y="2113954"/>
            <a:ext cx="33" cy="268599"/>
          </a:xfrm>
          <a:prstGeom prst="line">
            <a:avLst/>
          </a:prstGeom>
          <a:noFill/>
          <a:ln w="6350" cap="flat" cmpd="sng" algn="ctr">
            <a:solidFill>
              <a:srgbClr val="5B9BD5"/>
            </a:solidFill>
            <a:prstDash val="solid"/>
            <a:miter lim="800000"/>
          </a:ln>
          <a:effectLst/>
        </p:spPr>
      </p:cxnSp>
      <p:cxnSp>
        <p:nvCxnSpPr>
          <p:cNvPr id="451" name="Straight Connector 450"/>
          <p:cNvCxnSpPr/>
          <p:nvPr/>
        </p:nvCxnSpPr>
        <p:spPr>
          <a:xfrm flipV="1">
            <a:off x="3423690" y="2108133"/>
            <a:ext cx="230903" cy="129817"/>
          </a:xfrm>
          <a:prstGeom prst="line">
            <a:avLst/>
          </a:prstGeom>
          <a:noFill/>
          <a:ln w="6350" cap="flat" cmpd="sng" algn="ctr">
            <a:solidFill>
              <a:srgbClr val="5B9BD5"/>
            </a:solidFill>
            <a:prstDash val="solid"/>
            <a:miter lim="800000"/>
          </a:ln>
          <a:effectLst/>
        </p:spPr>
      </p:cxnSp>
      <p:cxnSp>
        <p:nvCxnSpPr>
          <p:cNvPr id="452" name="Straight Connector 451"/>
          <p:cNvCxnSpPr/>
          <p:nvPr/>
        </p:nvCxnSpPr>
        <p:spPr>
          <a:xfrm flipV="1">
            <a:off x="3654593" y="1966675"/>
            <a:ext cx="230937" cy="147278"/>
          </a:xfrm>
          <a:prstGeom prst="line">
            <a:avLst/>
          </a:prstGeom>
          <a:noFill/>
          <a:ln w="6350" cap="flat" cmpd="sng" algn="ctr">
            <a:solidFill>
              <a:srgbClr val="5B9BD5"/>
            </a:solidFill>
            <a:prstDash val="solid"/>
            <a:miter lim="800000"/>
          </a:ln>
          <a:effectLst/>
        </p:spPr>
      </p:cxnSp>
      <p:cxnSp>
        <p:nvCxnSpPr>
          <p:cNvPr id="453" name="Straight Connector 452"/>
          <p:cNvCxnSpPr/>
          <p:nvPr/>
        </p:nvCxnSpPr>
        <p:spPr>
          <a:xfrm>
            <a:off x="3427396" y="1997116"/>
            <a:ext cx="33" cy="268599"/>
          </a:xfrm>
          <a:prstGeom prst="line">
            <a:avLst/>
          </a:prstGeom>
          <a:noFill/>
          <a:ln w="6350" cap="flat" cmpd="sng" algn="ctr">
            <a:solidFill>
              <a:srgbClr val="5B9BD5"/>
            </a:solidFill>
            <a:prstDash val="solid"/>
            <a:miter lim="800000"/>
          </a:ln>
          <a:effectLst/>
        </p:spPr>
      </p:cxnSp>
      <p:sp>
        <p:nvSpPr>
          <p:cNvPr id="454" name="Hexagon 453"/>
          <p:cNvSpPr/>
          <p:nvPr/>
        </p:nvSpPr>
        <p:spPr>
          <a:xfrm>
            <a:off x="375313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55" name="Hexagon 454"/>
          <p:cNvSpPr/>
          <p:nvPr/>
        </p:nvSpPr>
        <p:spPr>
          <a:xfrm>
            <a:off x="3984069"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56" name="Hexagon 455"/>
          <p:cNvSpPr/>
          <p:nvPr/>
        </p:nvSpPr>
        <p:spPr>
          <a:xfrm>
            <a:off x="375313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57" name="Hexagon 456"/>
          <p:cNvSpPr/>
          <p:nvPr/>
        </p:nvSpPr>
        <p:spPr>
          <a:xfrm>
            <a:off x="3984069"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58" name="Straight Connector 457"/>
          <p:cNvCxnSpPr/>
          <p:nvPr/>
        </p:nvCxnSpPr>
        <p:spPr>
          <a:xfrm>
            <a:off x="3890589" y="2243771"/>
            <a:ext cx="230937" cy="135637"/>
          </a:xfrm>
          <a:prstGeom prst="line">
            <a:avLst/>
          </a:prstGeom>
          <a:noFill/>
          <a:ln w="6350" cap="flat" cmpd="sng" algn="ctr">
            <a:solidFill>
              <a:srgbClr val="5B9BD5"/>
            </a:solidFill>
            <a:prstDash val="solid"/>
            <a:miter lim="800000"/>
          </a:ln>
          <a:effectLst/>
        </p:spPr>
      </p:cxnSp>
      <p:cxnSp>
        <p:nvCxnSpPr>
          <p:cNvPr id="459" name="Straight Connector 458"/>
          <p:cNvCxnSpPr/>
          <p:nvPr/>
        </p:nvCxnSpPr>
        <p:spPr>
          <a:xfrm>
            <a:off x="3890589" y="1972496"/>
            <a:ext cx="230937" cy="135637"/>
          </a:xfrm>
          <a:prstGeom prst="line">
            <a:avLst/>
          </a:prstGeom>
          <a:noFill/>
          <a:ln w="6350" cap="flat" cmpd="sng" algn="ctr">
            <a:solidFill>
              <a:srgbClr val="5B9BD5"/>
            </a:solidFill>
            <a:prstDash val="solid"/>
            <a:miter lim="800000"/>
          </a:ln>
          <a:effectLst/>
        </p:spPr>
      </p:cxnSp>
      <p:cxnSp>
        <p:nvCxnSpPr>
          <p:cNvPr id="460" name="Straight Connector 459"/>
          <p:cNvCxnSpPr/>
          <p:nvPr/>
        </p:nvCxnSpPr>
        <p:spPr>
          <a:xfrm>
            <a:off x="4108054" y="2107644"/>
            <a:ext cx="230937" cy="135637"/>
          </a:xfrm>
          <a:prstGeom prst="line">
            <a:avLst/>
          </a:prstGeom>
          <a:noFill/>
          <a:ln w="6350" cap="flat" cmpd="sng" algn="ctr">
            <a:solidFill>
              <a:srgbClr val="5B9BD5"/>
            </a:solidFill>
            <a:prstDash val="solid"/>
            <a:miter lim="800000"/>
          </a:ln>
          <a:effectLst/>
        </p:spPr>
      </p:cxnSp>
      <p:cxnSp>
        <p:nvCxnSpPr>
          <p:cNvPr id="461" name="Straight Connector 460"/>
          <p:cNvCxnSpPr/>
          <p:nvPr/>
        </p:nvCxnSpPr>
        <p:spPr>
          <a:xfrm flipH="1">
            <a:off x="4108054" y="2249102"/>
            <a:ext cx="230937" cy="135637"/>
          </a:xfrm>
          <a:prstGeom prst="line">
            <a:avLst/>
          </a:prstGeom>
          <a:noFill/>
          <a:ln w="6350" cap="flat" cmpd="sng" algn="ctr">
            <a:solidFill>
              <a:srgbClr val="5B9BD5"/>
            </a:solidFill>
            <a:prstDash val="solid"/>
            <a:miter lim="800000"/>
          </a:ln>
          <a:effectLst/>
        </p:spPr>
      </p:cxnSp>
      <p:cxnSp>
        <p:nvCxnSpPr>
          <p:cNvPr id="462" name="Straight Connector 461"/>
          <p:cNvCxnSpPr/>
          <p:nvPr/>
        </p:nvCxnSpPr>
        <p:spPr>
          <a:xfrm>
            <a:off x="4119275" y="2119285"/>
            <a:ext cx="33" cy="268599"/>
          </a:xfrm>
          <a:prstGeom prst="line">
            <a:avLst/>
          </a:prstGeom>
          <a:noFill/>
          <a:ln w="6350" cap="flat" cmpd="sng" algn="ctr">
            <a:solidFill>
              <a:srgbClr val="5B9BD5"/>
            </a:solidFill>
            <a:prstDash val="solid"/>
            <a:miter lim="800000"/>
          </a:ln>
          <a:effectLst/>
        </p:spPr>
      </p:cxnSp>
      <p:cxnSp>
        <p:nvCxnSpPr>
          <p:cNvPr id="463" name="Straight Connector 462"/>
          <p:cNvCxnSpPr/>
          <p:nvPr/>
        </p:nvCxnSpPr>
        <p:spPr>
          <a:xfrm flipV="1">
            <a:off x="3886866" y="2108133"/>
            <a:ext cx="230903" cy="129817"/>
          </a:xfrm>
          <a:prstGeom prst="line">
            <a:avLst/>
          </a:prstGeom>
          <a:noFill/>
          <a:ln w="6350" cap="flat" cmpd="sng" algn="ctr">
            <a:solidFill>
              <a:srgbClr val="5B9BD5"/>
            </a:solidFill>
            <a:prstDash val="solid"/>
            <a:miter lim="800000"/>
          </a:ln>
          <a:effectLst/>
        </p:spPr>
      </p:cxnSp>
      <p:cxnSp>
        <p:nvCxnSpPr>
          <p:cNvPr id="464" name="Straight Connector 463"/>
          <p:cNvCxnSpPr/>
          <p:nvPr/>
        </p:nvCxnSpPr>
        <p:spPr>
          <a:xfrm flipV="1">
            <a:off x="4108054" y="1972006"/>
            <a:ext cx="230937" cy="147278"/>
          </a:xfrm>
          <a:prstGeom prst="line">
            <a:avLst/>
          </a:prstGeom>
          <a:noFill/>
          <a:ln w="6350" cap="flat" cmpd="sng" algn="ctr">
            <a:solidFill>
              <a:srgbClr val="5B9BD5"/>
            </a:solidFill>
            <a:prstDash val="solid"/>
            <a:miter lim="800000"/>
          </a:ln>
          <a:effectLst/>
        </p:spPr>
      </p:cxnSp>
      <p:cxnSp>
        <p:nvCxnSpPr>
          <p:cNvPr id="465" name="Straight Connector 464"/>
          <p:cNvCxnSpPr/>
          <p:nvPr/>
        </p:nvCxnSpPr>
        <p:spPr>
          <a:xfrm>
            <a:off x="3890572" y="1997116"/>
            <a:ext cx="33" cy="268599"/>
          </a:xfrm>
          <a:prstGeom prst="line">
            <a:avLst/>
          </a:prstGeom>
          <a:noFill/>
          <a:ln w="6350" cap="flat" cmpd="sng" algn="ctr">
            <a:solidFill>
              <a:srgbClr val="5B9BD5"/>
            </a:solidFill>
            <a:prstDash val="solid"/>
            <a:miter lim="800000"/>
          </a:ln>
          <a:effectLst/>
        </p:spPr>
      </p:cxnSp>
      <p:sp>
        <p:nvSpPr>
          <p:cNvPr id="466" name="Hexagon 465"/>
          <p:cNvSpPr/>
          <p:nvPr/>
        </p:nvSpPr>
        <p:spPr>
          <a:xfrm>
            <a:off x="4214990"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67" name="Hexagon 466"/>
          <p:cNvSpPr/>
          <p:nvPr/>
        </p:nvSpPr>
        <p:spPr>
          <a:xfrm>
            <a:off x="444592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68" name="Hexagon 467"/>
          <p:cNvSpPr/>
          <p:nvPr/>
        </p:nvSpPr>
        <p:spPr>
          <a:xfrm>
            <a:off x="421499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69" name="Hexagon 468"/>
          <p:cNvSpPr/>
          <p:nvPr/>
        </p:nvSpPr>
        <p:spPr>
          <a:xfrm>
            <a:off x="4445927" y="22567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70" name="Straight Connector 469"/>
          <p:cNvCxnSpPr/>
          <p:nvPr/>
        </p:nvCxnSpPr>
        <p:spPr>
          <a:xfrm>
            <a:off x="4352447" y="2245092"/>
            <a:ext cx="230937" cy="135637"/>
          </a:xfrm>
          <a:prstGeom prst="line">
            <a:avLst/>
          </a:prstGeom>
          <a:noFill/>
          <a:ln w="6350" cap="flat" cmpd="sng" algn="ctr">
            <a:solidFill>
              <a:srgbClr val="5B9BD5"/>
            </a:solidFill>
            <a:prstDash val="solid"/>
            <a:miter lim="800000"/>
          </a:ln>
          <a:effectLst/>
        </p:spPr>
      </p:cxnSp>
      <p:cxnSp>
        <p:nvCxnSpPr>
          <p:cNvPr id="471" name="Straight Connector 470"/>
          <p:cNvCxnSpPr/>
          <p:nvPr/>
        </p:nvCxnSpPr>
        <p:spPr>
          <a:xfrm>
            <a:off x="4352447" y="1973817"/>
            <a:ext cx="230937" cy="135637"/>
          </a:xfrm>
          <a:prstGeom prst="line">
            <a:avLst/>
          </a:prstGeom>
          <a:noFill/>
          <a:ln w="6350" cap="flat" cmpd="sng" algn="ctr">
            <a:solidFill>
              <a:srgbClr val="5B9BD5"/>
            </a:solidFill>
            <a:prstDash val="solid"/>
            <a:miter lim="800000"/>
          </a:ln>
          <a:effectLst/>
        </p:spPr>
      </p:cxnSp>
      <p:cxnSp>
        <p:nvCxnSpPr>
          <p:cNvPr id="472" name="Straight Connector 471"/>
          <p:cNvCxnSpPr/>
          <p:nvPr/>
        </p:nvCxnSpPr>
        <p:spPr>
          <a:xfrm>
            <a:off x="4579627" y="2103634"/>
            <a:ext cx="230937" cy="135637"/>
          </a:xfrm>
          <a:prstGeom prst="line">
            <a:avLst/>
          </a:prstGeom>
          <a:noFill/>
          <a:ln w="6350" cap="flat" cmpd="sng" algn="ctr">
            <a:solidFill>
              <a:srgbClr val="5B9BD5"/>
            </a:solidFill>
            <a:prstDash val="solid"/>
            <a:miter lim="800000"/>
          </a:ln>
          <a:effectLst/>
        </p:spPr>
      </p:cxnSp>
      <p:cxnSp>
        <p:nvCxnSpPr>
          <p:cNvPr id="473" name="Straight Connector 472"/>
          <p:cNvCxnSpPr/>
          <p:nvPr/>
        </p:nvCxnSpPr>
        <p:spPr>
          <a:xfrm flipH="1">
            <a:off x="4579627" y="2245092"/>
            <a:ext cx="230937" cy="135637"/>
          </a:xfrm>
          <a:prstGeom prst="line">
            <a:avLst/>
          </a:prstGeom>
          <a:noFill/>
          <a:ln w="6350" cap="flat" cmpd="sng" algn="ctr">
            <a:solidFill>
              <a:srgbClr val="5B9BD5"/>
            </a:solidFill>
            <a:prstDash val="solid"/>
            <a:miter lim="800000"/>
          </a:ln>
          <a:effectLst/>
        </p:spPr>
      </p:cxnSp>
      <p:cxnSp>
        <p:nvCxnSpPr>
          <p:cNvPr id="474" name="Straight Connector 473"/>
          <p:cNvCxnSpPr/>
          <p:nvPr/>
        </p:nvCxnSpPr>
        <p:spPr>
          <a:xfrm>
            <a:off x="4579628" y="2115275"/>
            <a:ext cx="33" cy="268599"/>
          </a:xfrm>
          <a:prstGeom prst="line">
            <a:avLst/>
          </a:prstGeom>
          <a:noFill/>
          <a:ln w="6350" cap="flat" cmpd="sng" algn="ctr">
            <a:solidFill>
              <a:srgbClr val="5B9BD5"/>
            </a:solidFill>
            <a:prstDash val="solid"/>
            <a:miter lim="800000"/>
          </a:ln>
          <a:effectLst/>
        </p:spPr>
      </p:cxnSp>
      <p:cxnSp>
        <p:nvCxnSpPr>
          <p:cNvPr id="475" name="Straight Connector 474"/>
          <p:cNvCxnSpPr/>
          <p:nvPr/>
        </p:nvCxnSpPr>
        <p:spPr>
          <a:xfrm flipV="1">
            <a:off x="4348724" y="2109454"/>
            <a:ext cx="230903" cy="129817"/>
          </a:xfrm>
          <a:prstGeom prst="line">
            <a:avLst/>
          </a:prstGeom>
          <a:noFill/>
          <a:ln w="6350" cap="flat" cmpd="sng" algn="ctr">
            <a:solidFill>
              <a:srgbClr val="5B9BD5"/>
            </a:solidFill>
            <a:prstDash val="solid"/>
            <a:miter lim="800000"/>
          </a:ln>
          <a:effectLst/>
        </p:spPr>
      </p:cxnSp>
      <p:cxnSp>
        <p:nvCxnSpPr>
          <p:cNvPr id="476" name="Straight Connector 475"/>
          <p:cNvCxnSpPr/>
          <p:nvPr/>
        </p:nvCxnSpPr>
        <p:spPr>
          <a:xfrm flipV="1">
            <a:off x="4579627" y="1967996"/>
            <a:ext cx="230937" cy="147278"/>
          </a:xfrm>
          <a:prstGeom prst="line">
            <a:avLst/>
          </a:prstGeom>
          <a:noFill/>
          <a:ln w="6350" cap="flat" cmpd="sng" algn="ctr">
            <a:solidFill>
              <a:srgbClr val="5B9BD5"/>
            </a:solidFill>
            <a:prstDash val="solid"/>
            <a:miter lim="800000"/>
          </a:ln>
          <a:effectLst/>
        </p:spPr>
      </p:cxnSp>
      <p:cxnSp>
        <p:nvCxnSpPr>
          <p:cNvPr id="477" name="Straight Connector 476"/>
          <p:cNvCxnSpPr/>
          <p:nvPr/>
        </p:nvCxnSpPr>
        <p:spPr>
          <a:xfrm>
            <a:off x="4352430" y="1998437"/>
            <a:ext cx="33" cy="268599"/>
          </a:xfrm>
          <a:prstGeom prst="line">
            <a:avLst/>
          </a:prstGeom>
          <a:noFill/>
          <a:ln w="6350" cap="flat" cmpd="sng" algn="ctr">
            <a:solidFill>
              <a:srgbClr val="5B9BD5"/>
            </a:solidFill>
            <a:prstDash val="solid"/>
            <a:miter lim="800000"/>
          </a:ln>
          <a:effectLst/>
        </p:spPr>
      </p:cxnSp>
      <p:sp>
        <p:nvSpPr>
          <p:cNvPr id="478" name="Hexagon 477"/>
          <p:cNvSpPr/>
          <p:nvPr/>
        </p:nvSpPr>
        <p:spPr>
          <a:xfrm>
            <a:off x="4674010"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79" name="Hexagon 478"/>
          <p:cNvSpPr/>
          <p:nvPr/>
        </p:nvSpPr>
        <p:spPr>
          <a:xfrm>
            <a:off x="490494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80" name="Hexagon 479"/>
          <p:cNvSpPr/>
          <p:nvPr/>
        </p:nvSpPr>
        <p:spPr>
          <a:xfrm>
            <a:off x="467401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81" name="Hexagon 480"/>
          <p:cNvSpPr/>
          <p:nvPr/>
        </p:nvSpPr>
        <p:spPr>
          <a:xfrm>
            <a:off x="4904947" y="22567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82" name="Straight Connector 481"/>
          <p:cNvCxnSpPr/>
          <p:nvPr/>
        </p:nvCxnSpPr>
        <p:spPr>
          <a:xfrm>
            <a:off x="4811467" y="2245092"/>
            <a:ext cx="230937" cy="135637"/>
          </a:xfrm>
          <a:prstGeom prst="line">
            <a:avLst/>
          </a:prstGeom>
          <a:noFill/>
          <a:ln w="6350" cap="flat" cmpd="sng" algn="ctr">
            <a:solidFill>
              <a:srgbClr val="5B9BD5"/>
            </a:solidFill>
            <a:prstDash val="solid"/>
            <a:miter lim="800000"/>
          </a:ln>
          <a:effectLst/>
        </p:spPr>
      </p:cxnSp>
      <p:cxnSp>
        <p:nvCxnSpPr>
          <p:cNvPr id="483" name="Straight Connector 482"/>
          <p:cNvCxnSpPr/>
          <p:nvPr/>
        </p:nvCxnSpPr>
        <p:spPr>
          <a:xfrm>
            <a:off x="4811467" y="1973817"/>
            <a:ext cx="230937" cy="135637"/>
          </a:xfrm>
          <a:prstGeom prst="line">
            <a:avLst/>
          </a:prstGeom>
          <a:noFill/>
          <a:ln w="6350" cap="flat" cmpd="sng" algn="ctr">
            <a:solidFill>
              <a:srgbClr val="5B9BD5"/>
            </a:solidFill>
            <a:prstDash val="solid"/>
            <a:miter lim="800000"/>
          </a:ln>
          <a:effectLst/>
        </p:spPr>
      </p:cxnSp>
      <p:cxnSp>
        <p:nvCxnSpPr>
          <p:cNvPr id="484" name="Straight Connector 483"/>
          <p:cNvCxnSpPr/>
          <p:nvPr/>
        </p:nvCxnSpPr>
        <p:spPr>
          <a:xfrm>
            <a:off x="5038647" y="2103634"/>
            <a:ext cx="230937" cy="135637"/>
          </a:xfrm>
          <a:prstGeom prst="line">
            <a:avLst/>
          </a:prstGeom>
          <a:noFill/>
          <a:ln w="6350" cap="flat" cmpd="sng" algn="ctr">
            <a:solidFill>
              <a:srgbClr val="5B9BD5"/>
            </a:solidFill>
            <a:prstDash val="solid"/>
            <a:miter lim="800000"/>
          </a:ln>
          <a:effectLst/>
        </p:spPr>
      </p:cxnSp>
      <p:cxnSp>
        <p:nvCxnSpPr>
          <p:cNvPr id="485" name="Straight Connector 484"/>
          <p:cNvCxnSpPr/>
          <p:nvPr/>
        </p:nvCxnSpPr>
        <p:spPr>
          <a:xfrm flipH="1">
            <a:off x="5038647" y="2245092"/>
            <a:ext cx="230937" cy="135637"/>
          </a:xfrm>
          <a:prstGeom prst="line">
            <a:avLst/>
          </a:prstGeom>
          <a:noFill/>
          <a:ln w="6350" cap="flat" cmpd="sng" algn="ctr">
            <a:solidFill>
              <a:srgbClr val="5B9BD5"/>
            </a:solidFill>
            <a:prstDash val="solid"/>
            <a:miter lim="800000"/>
          </a:ln>
          <a:effectLst/>
        </p:spPr>
      </p:cxnSp>
      <p:cxnSp>
        <p:nvCxnSpPr>
          <p:cNvPr id="486" name="Straight Connector 485"/>
          <p:cNvCxnSpPr/>
          <p:nvPr/>
        </p:nvCxnSpPr>
        <p:spPr>
          <a:xfrm>
            <a:off x="5038648" y="2115275"/>
            <a:ext cx="33" cy="268599"/>
          </a:xfrm>
          <a:prstGeom prst="line">
            <a:avLst/>
          </a:prstGeom>
          <a:noFill/>
          <a:ln w="6350" cap="flat" cmpd="sng" algn="ctr">
            <a:solidFill>
              <a:srgbClr val="5B9BD5"/>
            </a:solidFill>
            <a:prstDash val="solid"/>
            <a:miter lim="800000"/>
          </a:ln>
          <a:effectLst/>
        </p:spPr>
      </p:cxnSp>
      <p:cxnSp>
        <p:nvCxnSpPr>
          <p:cNvPr id="487" name="Straight Connector 486"/>
          <p:cNvCxnSpPr/>
          <p:nvPr/>
        </p:nvCxnSpPr>
        <p:spPr>
          <a:xfrm flipV="1">
            <a:off x="4807744" y="2109454"/>
            <a:ext cx="230903" cy="129817"/>
          </a:xfrm>
          <a:prstGeom prst="line">
            <a:avLst/>
          </a:prstGeom>
          <a:noFill/>
          <a:ln w="6350" cap="flat" cmpd="sng" algn="ctr">
            <a:solidFill>
              <a:srgbClr val="5B9BD5"/>
            </a:solidFill>
            <a:prstDash val="solid"/>
            <a:miter lim="800000"/>
          </a:ln>
          <a:effectLst/>
        </p:spPr>
      </p:cxnSp>
      <p:cxnSp>
        <p:nvCxnSpPr>
          <p:cNvPr id="488" name="Straight Connector 487"/>
          <p:cNvCxnSpPr/>
          <p:nvPr/>
        </p:nvCxnSpPr>
        <p:spPr>
          <a:xfrm flipV="1">
            <a:off x="5038647" y="1967996"/>
            <a:ext cx="230937" cy="147278"/>
          </a:xfrm>
          <a:prstGeom prst="line">
            <a:avLst/>
          </a:prstGeom>
          <a:noFill/>
          <a:ln w="6350" cap="flat" cmpd="sng" algn="ctr">
            <a:solidFill>
              <a:srgbClr val="5B9BD5"/>
            </a:solidFill>
            <a:prstDash val="solid"/>
            <a:miter lim="800000"/>
          </a:ln>
          <a:effectLst/>
        </p:spPr>
      </p:cxnSp>
      <p:cxnSp>
        <p:nvCxnSpPr>
          <p:cNvPr id="489" name="Straight Connector 488"/>
          <p:cNvCxnSpPr/>
          <p:nvPr/>
        </p:nvCxnSpPr>
        <p:spPr>
          <a:xfrm>
            <a:off x="4811450" y="1998437"/>
            <a:ext cx="33" cy="268599"/>
          </a:xfrm>
          <a:prstGeom prst="line">
            <a:avLst/>
          </a:prstGeom>
          <a:noFill/>
          <a:ln w="6350" cap="flat" cmpd="sng" algn="ctr">
            <a:solidFill>
              <a:srgbClr val="5B9BD5"/>
            </a:solidFill>
            <a:prstDash val="solid"/>
            <a:miter lim="800000"/>
          </a:ln>
          <a:effectLst/>
        </p:spPr>
      </p:cxnSp>
      <p:sp>
        <p:nvSpPr>
          <p:cNvPr id="490" name="Hexagon 489"/>
          <p:cNvSpPr/>
          <p:nvPr/>
        </p:nvSpPr>
        <p:spPr>
          <a:xfrm>
            <a:off x="5135516"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91" name="Hexagon 490"/>
          <p:cNvSpPr/>
          <p:nvPr/>
        </p:nvSpPr>
        <p:spPr>
          <a:xfrm>
            <a:off x="5366453"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92" name="Hexagon 491"/>
          <p:cNvSpPr/>
          <p:nvPr/>
        </p:nvSpPr>
        <p:spPr>
          <a:xfrm>
            <a:off x="5135516"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93" name="Hexagon 492"/>
          <p:cNvSpPr/>
          <p:nvPr/>
        </p:nvSpPr>
        <p:spPr>
          <a:xfrm>
            <a:off x="5366453"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94" name="Straight Connector 493"/>
          <p:cNvCxnSpPr/>
          <p:nvPr/>
        </p:nvCxnSpPr>
        <p:spPr>
          <a:xfrm>
            <a:off x="5272973" y="2245092"/>
            <a:ext cx="230937" cy="135637"/>
          </a:xfrm>
          <a:prstGeom prst="line">
            <a:avLst/>
          </a:prstGeom>
          <a:noFill/>
          <a:ln w="6350" cap="flat" cmpd="sng" algn="ctr">
            <a:solidFill>
              <a:srgbClr val="5B9BD5"/>
            </a:solidFill>
            <a:prstDash val="solid"/>
            <a:miter lim="800000"/>
          </a:ln>
          <a:effectLst/>
        </p:spPr>
      </p:cxnSp>
      <p:cxnSp>
        <p:nvCxnSpPr>
          <p:cNvPr id="495" name="Straight Connector 494"/>
          <p:cNvCxnSpPr/>
          <p:nvPr/>
        </p:nvCxnSpPr>
        <p:spPr>
          <a:xfrm>
            <a:off x="5272973" y="1973817"/>
            <a:ext cx="230937" cy="135637"/>
          </a:xfrm>
          <a:prstGeom prst="line">
            <a:avLst/>
          </a:prstGeom>
          <a:noFill/>
          <a:ln w="6350" cap="flat" cmpd="sng" algn="ctr">
            <a:solidFill>
              <a:srgbClr val="5B9BD5"/>
            </a:solidFill>
            <a:prstDash val="solid"/>
            <a:miter lim="800000"/>
          </a:ln>
          <a:effectLst/>
        </p:spPr>
      </p:cxnSp>
      <p:cxnSp>
        <p:nvCxnSpPr>
          <p:cNvPr id="496" name="Straight Connector 495"/>
          <p:cNvCxnSpPr/>
          <p:nvPr/>
        </p:nvCxnSpPr>
        <p:spPr>
          <a:xfrm>
            <a:off x="5495997" y="2103634"/>
            <a:ext cx="230937" cy="135637"/>
          </a:xfrm>
          <a:prstGeom prst="line">
            <a:avLst/>
          </a:prstGeom>
          <a:noFill/>
          <a:ln w="6350" cap="flat" cmpd="sng" algn="ctr">
            <a:solidFill>
              <a:srgbClr val="5B9BD5"/>
            </a:solidFill>
            <a:prstDash val="solid"/>
            <a:miter lim="800000"/>
          </a:ln>
          <a:effectLst/>
        </p:spPr>
      </p:cxnSp>
      <p:cxnSp>
        <p:nvCxnSpPr>
          <p:cNvPr id="497" name="Straight Connector 496"/>
          <p:cNvCxnSpPr/>
          <p:nvPr/>
        </p:nvCxnSpPr>
        <p:spPr>
          <a:xfrm flipH="1">
            <a:off x="5495997" y="2245092"/>
            <a:ext cx="230937" cy="135637"/>
          </a:xfrm>
          <a:prstGeom prst="line">
            <a:avLst/>
          </a:prstGeom>
          <a:noFill/>
          <a:ln w="6350" cap="flat" cmpd="sng" algn="ctr">
            <a:solidFill>
              <a:srgbClr val="5B9BD5"/>
            </a:solidFill>
            <a:prstDash val="solid"/>
            <a:miter lim="800000"/>
          </a:ln>
          <a:effectLst/>
        </p:spPr>
      </p:cxnSp>
      <p:cxnSp>
        <p:nvCxnSpPr>
          <p:cNvPr id="498" name="Straight Connector 497"/>
          <p:cNvCxnSpPr/>
          <p:nvPr/>
        </p:nvCxnSpPr>
        <p:spPr>
          <a:xfrm>
            <a:off x="5500154" y="2115275"/>
            <a:ext cx="33" cy="268599"/>
          </a:xfrm>
          <a:prstGeom prst="line">
            <a:avLst/>
          </a:prstGeom>
          <a:noFill/>
          <a:ln w="6350" cap="flat" cmpd="sng" algn="ctr">
            <a:solidFill>
              <a:srgbClr val="5B9BD5"/>
            </a:solidFill>
            <a:prstDash val="solid"/>
            <a:miter lim="800000"/>
          </a:ln>
          <a:effectLst/>
        </p:spPr>
      </p:cxnSp>
      <p:cxnSp>
        <p:nvCxnSpPr>
          <p:cNvPr id="499" name="Straight Connector 498"/>
          <p:cNvCxnSpPr/>
          <p:nvPr/>
        </p:nvCxnSpPr>
        <p:spPr>
          <a:xfrm flipV="1">
            <a:off x="5269250" y="2109454"/>
            <a:ext cx="230903" cy="129817"/>
          </a:xfrm>
          <a:prstGeom prst="line">
            <a:avLst/>
          </a:prstGeom>
          <a:noFill/>
          <a:ln w="6350" cap="flat" cmpd="sng" algn="ctr">
            <a:solidFill>
              <a:srgbClr val="5B9BD5"/>
            </a:solidFill>
            <a:prstDash val="solid"/>
            <a:miter lim="800000"/>
          </a:ln>
          <a:effectLst/>
        </p:spPr>
      </p:cxnSp>
      <p:cxnSp>
        <p:nvCxnSpPr>
          <p:cNvPr id="500" name="Straight Connector 499"/>
          <p:cNvCxnSpPr/>
          <p:nvPr/>
        </p:nvCxnSpPr>
        <p:spPr>
          <a:xfrm flipV="1">
            <a:off x="5495997" y="1967996"/>
            <a:ext cx="230937" cy="147278"/>
          </a:xfrm>
          <a:prstGeom prst="line">
            <a:avLst/>
          </a:prstGeom>
          <a:noFill/>
          <a:ln w="6350" cap="flat" cmpd="sng" algn="ctr">
            <a:solidFill>
              <a:srgbClr val="5B9BD5"/>
            </a:solidFill>
            <a:prstDash val="solid"/>
            <a:miter lim="800000"/>
          </a:ln>
          <a:effectLst/>
        </p:spPr>
      </p:cxnSp>
      <p:cxnSp>
        <p:nvCxnSpPr>
          <p:cNvPr id="501" name="Straight Connector 500"/>
          <p:cNvCxnSpPr/>
          <p:nvPr/>
        </p:nvCxnSpPr>
        <p:spPr>
          <a:xfrm>
            <a:off x="5272956" y="1998437"/>
            <a:ext cx="33" cy="268599"/>
          </a:xfrm>
          <a:prstGeom prst="line">
            <a:avLst/>
          </a:prstGeom>
          <a:noFill/>
          <a:ln w="6350" cap="flat" cmpd="sng" algn="ctr">
            <a:solidFill>
              <a:srgbClr val="5B9BD5"/>
            </a:solidFill>
            <a:prstDash val="solid"/>
            <a:miter lim="800000"/>
          </a:ln>
          <a:effectLst/>
        </p:spPr>
      </p:cxnSp>
      <p:sp>
        <p:nvSpPr>
          <p:cNvPr id="502" name="Hexagon 501"/>
          <p:cNvSpPr/>
          <p:nvPr/>
        </p:nvSpPr>
        <p:spPr>
          <a:xfrm>
            <a:off x="5595020" y="184982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03" name="Hexagon 502"/>
          <p:cNvSpPr/>
          <p:nvPr/>
        </p:nvSpPr>
        <p:spPr>
          <a:xfrm>
            <a:off x="582595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04" name="Hexagon 503"/>
          <p:cNvSpPr/>
          <p:nvPr/>
        </p:nvSpPr>
        <p:spPr>
          <a:xfrm>
            <a:off x="559502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05" name="Hexagon 504"/>
          <p:cNvSpPr/>
          <p:nvPr/>
        </p:nvSpPr>
        <p:spPr>
          <a:xfrm>
            <a:off x="5825957"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06" name="Straight Connector 505"/>
          <p:cNvCxnSpPr/>
          <p:nvPr/>
        </p:nvCxnSpPr>
        <p:spPr>
          <a:xfrm>
            <a:off x="5732477" y="2245092"/>
            <a:ext cx="230937" cy="135637"/>
          </a:xfrm>
          <a:prstGeom prst="line">
            <a:avLst/>
          </a:prstGeom>
          <a:noFill/>
          <a:ln w="6350" cap="flat" cmpd="sng" algn="ctr">
            <a:solidFill>
              <a:srgbClr val="5B9BD5"/>
            </a:solidFill>
            <a:prstDash val="solid"/>
            <a:miter lim="800000"/>
          </a:ln>
          <a:effectLst/>
        </p:spPr>
      </p:cxnSp>
      <p:cxnSp>
        <p:nvCxnSpPr>
          <p:cNvPr id="507" name="Straight Connector 506"/>
          <p:cNvCxnSpPr/>
          <p:nvPr/>
        </p:nvCxnSpPr>
        <p:spPr>
          <a:xfrm>
            <a:off x="5732477" y="1973817"/>
            <a:ext cx="230937" cy="135637"/>
          </a:xfrm>
          <a:prstGeom prst="line">
            <a:avLst/>
          </a:prstGeom>
          <a:noFill/>
          <a:ln w="6350" cap="flat" cmpd="sng" algn="ctr">
            <a:solidFill>
              <a:srgbClr val="5B9BD5"/>
            </a:solidFill>
            <a:prstDash val="solid"/>
            <a:miter lim="800000"/>
          </a:ln>
          <a:effectLst/>
        </p:spPr>
      </p:cxnSp>
      <p:cxnSp>
        <p:nvCxnSpPr>
          <p:cNvPr id="508" name="Straight Connector 507"/>
          <p:cNvCxnSpPr/>
          <p:nvPr/>
        </p:nvCxnSpPr>
        <p:spPr>
          <a:xfrm>
            <a:off x="5959657" y="2103634"/>
            <a:ext cx="230937" cy="135637"/>
          </a:xfrm>
          <a:prstGeom prst="line">
            <a:avLst/>
          </a:prstGeom>
          <a:noFill/>
          <a:ln w="6350" cap="flat" cmpd="sng" algn="ctr">
            <a:solidFill>
              <a:srgbClr val="5B9BD5"/>
            </a:solidFill>
            <a:prstDash val="solid"/>
            <a:miter lim="800000"/>
          </a:ln>
          <a:effectLst/>
        </p:spPr>
      </p:cxnSp>
      <p:cxnSp>
        <p:nvCxnSpPr>
          <p:cNvPr id="509" name="Straight Connector 508"/>
          <p:cNvCxnSpPr/>
          <p:nvPr/>
        </p:nvCxnSpPr>
        <p:spPr>
          <a:xfrm flipH="1">
            <a:off x="5959657" y="2245092"/>
            <a:ext cx="230937" cy="135637"/>
          </a:xfrm>
          <a:prstGeom prst="line">
            <a:avLst/>
          </a:prstGeom>
          <a:noFill/>
          <a:ln w="6350" cap="flat" cmpd="sng" algn="ctr">
            <a:solidFill>
              <a:srgbClr val="5B9BD5"/>
            </a:solidFill>
            <a:prstDash val="solid"/>
            <a:miter lim="800000"/>
          </a:ln>
          <a:effectLst/>
        </p:spPr>
      </p:cxnSp>
      <p:cxnSp>
        <p:nvCxnSpPr>
          <p:cNvPr id="510" name="Straight Connector 509"/>
          <p:cNvCxnSpPr/>
          <p:nvPr/>
        </p:nvCxnSpPr>
        <p:spPr>
          <a:xfrm>
            <a:off x="5959658" y="2115275"/>
            <a:ext cx="33" cy="268599"/>
          </a:xfrm>
          <a:prstGeom prst="line">
            <a:avLst/>
          </a:prstGeom>
          <a:noFill/>
          <a:ln w="6350" cap="flat" cmpd="sng" algn="ctr">
            <a:solidFill>
              <a:srgbClr val="5B9BD5"/>
            </a:solidFill>
            <a:prstDash val="solid"/>
            <a:miter lim="800000"/>
          </a:ln>
          <a:effectLst/>
        </p:spPr>
      </p:cxnSp>
      <p:cxnSp>
        <p:nvCxnSpPr>
          <p:cNvPr id="511" name="Straight Connector 510"/>
          <p:cNvCxnSpPr/>
          <p:nvPr/>
        </p:nvCxnSpPr>
        <p:spPr>
          <a:xfrm flipV="1">
            <a:off x="5728754" y="2109454"/>
            <a:ext cx="230903" cy="129817"/>
          </a:xfrm>
          <a:prstGeom prst="line">
            <a:avLst/>
          </a:prstGeom>
          <a:noFill/>
          <a:ln w="6350" cap="flat" cmpd="sng" algn="ctr">
            <a:solidFill>
              <a:srgbClr val="5B9BD5"/>
            </a:solidFill>
            <a:prstDash val="solid"/>
            <a:miter lim="800000"/>
          </a:ln>
          <a:effectLst/>
        </p:spPr>
      </p:cxnSp>
      <p:cxnSp>
        <p:nvCxnSpPr>
          <p:cNvPr id="512" name="Straight Connector 511"/>
          <p:cNvCxnSpPr/>
          <p:nvPr/>
        </p:nvCxnSpPr>
        <p:spPr>
          <a:xfrm flipV="1">
            <a:off x="5959657" y="1967996"/>
            <a:ext cx="230937" cy="147278"/>
          </a:xfrm>
          <a:prstGeom prst="line">
            <a:avLst/>
          </a:prstGeom>
          <a:noFill/>
          <a:ln w="6350" cap="flat" cmpd="sng" algn="ctr">
            <a:solidFill>
              <a:srgbClr val="5B9BD5"/>
            </a:solidFill>
            <a:prstDash val="solid"/>
            <a:miter lim="800000"/>
          </a:ln>
          <a:effectLst/>
        </p:spPr>
      </p:cxnSp>
      <p:cxnSp>
        <p:nvCxnSpPr>
          <p:cNvPr id="513" name="Straight Connector 512"/>
          <p:cNvCxnSpPr/>
          <p:nvPr/>
        </p:nvCxnSpPr>
        <p:spPr>
          <a:xfrm>
            <a:off x="5732460" y="1998437"/>
            <a:ext cx="33" cy="268599"/>
          </a:xfrm>
          <a:prstGeom prst="line">
            <a:avLst/>
          </a:prstGeom>
          <a:noFill/>
          <a:ln w="6350" cap="flat" cmpd="sng" algn="ctr">
            <a:solidFill>
              <a:srgbClr val="5B9BD5"/>
            </a:solidFill>
            <a:prstDash val="solid"/>
            <a:miter lim="800000"/>
          </a:ln>
          <a:effectLst/>
        </p:spPr>
      </p:cxnSp>
      <p:sp>
        <p:nvSpPr>
          <p:cNvPr id="514" name="Hexagon 513"/>
          <p:cNvSpPr/>
          <p:nvPr/>
        </p:nvSpPr>
        <p:spPr>
          <a:xfrm>
            <a:off x="6054040"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15" name="Hexagon 514"/>
          <p:cNvSpPr/>
          <p:nvPr/>
        </p:nvSpPr>
        <p:spPr>
          <a:xfrm>
            <a:off x="628497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16" name="Hexagon 515"/>
          <p:cNvSpPr/>
          <p:nvPr/>
        </p:nvSpPr>
        <p:spPr>
          <a:xfrm>
            <a:off x="605404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17" name="Hexagon 516"/>
          <p:cNvSpPr/>
          <p:nvPr/>
        </p:nvSpPr>
        <p:spPr>
          <a:xfrm>
            <a:off x="6284977"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18" name="Straight Connector 517"/>
          <p:cNvCxnSpPr/>
          <p:nvPr/>
        </p:nvCxnSpPr>
        <p:spPr>
          <a:xfrm>
            <a:off x="6191497" y="2245092"/>
            <a:ext cx="230937" cy="135637"/>
          </a:xfrm>
          <a:prstGeom prst="line">
            <a:avLst/>
          </a:prstGeom>
          <a:noFill/>
          <a:ln w="6350" cap="flat" cmpd="sng" algn="ctr">
            <a:solidFill>
              <a:srgbClr val="5B9BD5"/>
            </a:solidFill>
            <a:prstDash val="solid"/>
            <a:miter lim="800000"/>
          </a:ln>
          <a:effectLst/>
        </p:spPr>
      </p:cxnSp>
      <p:cxnSp>
        <p:nvCxnSpPr>
          <p:cNvPr id="519" name="Straight Connector 518"/>
          <p:cNvCxnSpPr/>
          <p:nvPr/>
        </p:nvCxnSpPr>
        <p:spPr>
          <a:xfrm>
            <a:off x="6191497" y="1978366"/>
            <a:ext cx="230937" cy="135637"/>
          </a:xfrm>
          <a:prstGeom prst="line">
            <a:avLst/>
          </a:prstGeom>
          <a:noFill/>
          <a:ln w="6350" cap="flat" cmpd="sng" algn="ctr">
            <a:solidFill>
              <a:srgbClr val="5B9BD5"/>
            </a:solidFill>
            <a:prstDash val="solid"/>
            <a:miter lim="800000"/>
          </a:ln>
          <a:effectLst/>
        </p:spPr>
      </p:cxnSp>
      <p:cxnSp>
        <p:nvCxnSpPr>
          <p:cNvPr id="520" name="Straight Connector 519"/>
          <p:cNvCxnSpPr/>
          <p:nvPr/>
        </p:nvCxnSpPr>
        <p:spPr>
          <a:xfrm>
            <a:off x="6418677" y="2103634"/>
            <a:ext cx="230937" cy="135637"/>
          </a:xfrm>
          <a:prstGeom prst="line">
            <a:avLst/>
          </a:prstGeom>
          <a:noFill/>
          <a:ln w="6350" cap="flat" cmpd="sng" algn="ctr">
            <a:solidFill>
              <a:srgbClr val="5B9BD5"/>
            </a:solidFill>
            <a:prstDash val="solid"/>
            <a:miter lim="800000"/>
          </a:ln>
          <a:effectLst/>
        </p:spPr>
      </p:cxnSp>
      <p:cxnSp>
        <p:nvCxnSpPr>
          <p:cNvPr id="521" name="Straight Connector 520"/>
          <p:cNvCxnSpPr/>
          <p:nvPr/>
        </p:nvCxnSpPr>
        <p:spPr>
          <a:xfrm flipH="1">
            <a:off x="6418677" y="2245092"/>
            <a:ext cx="230937" cy="135637"/>
          </a:xfrm>
          <a:prstGeom prst="line">
            <a:avLst/>
          </a:prstGeom>
          <a:noFill/>
          <a:ln w="6350" cap="flat" cmpd="sng" algn="ctr">
            <a:solidFill>
              <a:srgbClr val="5B9BD5"/>
            </a:solidFill>
            <a:prstDash val="solid"/>
            <a:miter lim="800000"/>
          </a:ln>
          <a:effectLst/>
        </p:spPr>
      </p:cxnSp>
      <p:cxnSp>
        <p:nvCxnSpPr>
          <p:cNvPr id="522" name="Straight Connector 521"/>
          <p:cNvCxnSpPr/>
          <p:nvPr/>
        </p:nvCxnSpPr>
        <p:spPr>
          <a:xfrm>
            <a:off x="6418678" y="2115275"/>
            <a:ext cx="33" cy="268599"/>
          </a:xfrm>
          <a:prstGeom prst="line">
            <a:avLst/>
          </a:prstGeom>
          <a:noFill/>
          <a:ln w="6350" cap="flat" cmpd="sng" algn="ctr">
            <a:solidFill>
              <a:srgbClr val="5B9BD5"/>
            </a:solidFill>
            <a:prstDash val="solid"/>
            <a:miter lim="800000"/>
          </a:ln>
          <a:effectLst/>
        </p:spPr>
      </p:cxnSp>
      <p:cxnSp>
        <p:nvCxnSpPr>
          <p:cNvPr id="523" name="Straight Connector 522"/>
          <p:cNvCxnSpPr/>
          <p:nvPr/>
        </p:nvCxnSpPr>
        <p:spPr>
          <a:xfrm flipV="1">
            <a:off x="6187774" y="2109454"/>
            <a:ext cx="230903" cy="129817"/>
          </a:xfrm>
          <a:prstGeom prst="line">
            <a:avLst/>
          </a:prstGeom>
          <a:noFill/>
          <a:ln w="6350" cap="flat" cmpd="sng" algn="ctr">
            <a:solidFill>
              <a:srgbClr val="5B9BD5"/>
            </a:solidFill>
            <a:prstDash val="solid"/>
            <a:miter lim="800000"/>
          </a:ln>
          <a:effectLst/>
        </p:spPr>
      </p:cxnSp>
      <p:cxnSp>
        <p:nvCxnSpPr>
          <p:cNvPr id="524" name="Straight Connector 523"/>
          <p:cNvCxnSpPr/>
          <p:nvPr/>
        </p:nvCxnSpPr>
        <p:spPr>
          <a:xfrm flipV="1">
            <a:off x="6418677" y="1967996"/>
            <a:ext cx="230937" cy="147278"/>
          </a:xfrm>
          <a:prstGeom prst="line">
            <a:avLst/>
          </a:prstGeom>
          <a:noFill/>
          <a:ln w="6350" cap="flat" cmpd="sng" algn="ctr">
            <a:solidFill>
              <a:srgbClr val="5B9BD5"/>
            </a:solidFill>
            <a:prstDash val="solid"/>
            <a:miter lim="800000"/>
          </a:ln>
          <a:effectLst/>
        </p:spPr>
      </p:cxnSp>
      <p:cxnSp>
        <p:nvCxnSpPr>
          <p:cNvPr id="525" name="Straight Connector 524"/>
          <p:cNvCxnSpPr/>
          <p:nvPr/>
        </p:nvCxnSpPr>
        <p:spPr>
          <a:xfrm>
            <a:off x="6191480" y="1998437"/>
            <a:ext cx="33" cy="268599"/>
          </a:xfrm>
          <a:prstGeom prst="line">
            <a:avLst/>
          </a:prstGeom>
          <a:noFill/>
          <a:ln w="6350" cap="flat" cmpd="sng" algn="ctr">
            <a:solidFill>
              <a:srgbClr val="5B9BD5"/>
            </a:solidFill>
            <a:prstDash val="solid"/>
            <a:miter lim="800000"/>
          </a:ln>
          <a:effectLst/>
        </p:spPr>
      </p:cxnSp>
      <p:sp>
        <p:nvSpPr>
          <p:cNvPr id="526" name="Hexagon 525"/>
          <p:cNvSpPr/>
          <p:nvPr/>
        </p:nvSpPr>
        <p:spPr>
          <a:xfrm>
            <a:off x="6517216"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27" name="Hexagon 526"/>
          <p:cNvSpPr/>
          <p:nvPr/>
        </p:nvSpPr>
        <p:spPr>
          <a:xfrm>
            <a:off x="6748153"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28" name="Hexagon 527"/>
          <p:cNvSpPr/>
          <p:nvPr/>
        </p:nvSpPr>
        <p:spPr>
          <a:xfrm>
            <a:off x="6517216"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29" name="Hexagon 528"/>
          <p:cNvSpPr/>
          <p:nvPr/>
        </p:nvSpPr>
        <p:spPr>
          <a:xfrm>
            <a:off x="6748153"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30" name="Straight Connector 529"/>
          <p:cNvCxnSpPr/>
          <p:nvPr/>
        </p:nvCxnSpPr>
        <p:spPr>
          <a:xfrm>
            <a:off x="6654673" y="2245092"/>
            <a:ext cx="230937" cy="135637"/>
          </a:xfrm>
          <a:prstGeom prst="line">
            <a:avLst/>
          </a:prstGeom>
          <a:noFill/>
          <a:ln w="6350" cap="flat" cmpd="sng" algn="ctr">
            <a:solidFill>
              <a:srgbClr val="5B9BD5"/>
            </a:solidFill>
            <a:prstDash val="solid"/>
            <a:miter lim="800000"/>
          </a:ln>
          <a:effectLst/>
        </p:spPr>
      </p:cxnSp>
      <p:cxnSp>
        <p:nvCxnSpPr>
          <p:cNvPr id="531" name="Straight Connector 530"/>
          <p:cNvCxnSpPr/>
          <p:nvPr/>
        </p:nvCxnSpPr>
        <p:spPr>
          <a:xfrm>
            <a:off x="6654673" y="1973817"/>
            <a:ext cx="230937" cy="135637"/>
          </a:xfrm>
          <a:prstGeom prst="line">
            <a:avLst/>
          </a:prstGeom>
          <a:noFill/>
          <a:ln w="6350" cap="flat" cmpd="sng" algn="ctr">
            <a:solidFill>
              <a:srgbClr val="5B9BD5"/>
            </a:solidFill>
            <a:prstDash val="solid"/>
            <a:miter lim="800000"/>
          </a:ln>
          <a:effectLst/>
        </p:spPr>
      </p:cxnSp>
      <p:cxnSp>
        <p:nvCxnSpPr>
          <p:cNvPr id="532" name="Straight Connector 531"/>
          <p:cNvCxnSpPr/>
          <p:nvPr/>
        </p:nvCxnSpPr>
        <p:spPr>
          <a:xfrm>
            <a:off x="6881853" y="2103634"/>
            <a:ext cx="230937" cy="135637"/>
          </a:xfrm>
          <a:prstGeom prst="line">
            <a:avLst/>
          </a:prstGeom>
          <a:noFill/>
          <a:ln w="6350" cap="flat" cmpd="sng" algn="ctr">
            <a:solidFill>
              <a:srgbClr val="5B9BD5"/>
            </a:solidFill>
            <a:prstDash val="solid"/>
            <a:miter lim="800000"/>
          </a:ln>
          <a:effectLst/>
        </p:spPr>
      </p:cxnSp>
      <p:cxnSp>
        <p:nvCxnSpPr>
          <p:cNvPr id="533" name="Straight Connector 532"/>
          <p:cNvCxnSpPr/>
          <p:nvPr/>
        </p:nvCxnSpPr>
        <p:spPr>
          <a:xfrm flipH="1">
            <a:off x="6881853" y="2245092"/>
            <a:ext cx="230937" cy="135637"/>
          </a:xfrm>
          <a:prstGeom prst="line">
            <a:avLst/>
          </a:prstGeom>
          <a:noFill/>
          <a:ln w="6350" cap="flat" cmpd="sng" algn="ctr">
            <a:solidFill>
              <a:srgbClr val="5B9BD5"/>
            </a:solidFill>
            <a:prstDash val="solid"/>
            <a:miter lim="800000"/>
          </a:ln>
          <a:effectLst/>
        </p:spPr>
      </p:cxnSp>
      <p:cxnSp>
        <p:nvCxnSpPr>
          <p:cNvPr id="534" name="Straight Connector 533"/>
          <p:cNvCxnSpPr/>
          <p:nvPr/>
        </p:nvCxnSpPr>
        <p:spPr>
          <a:xfrm>
            <a:off x="6881854" y="2115275"/>
            <a:ext cx="33" cy="268599"/>
          </a:xfrm>
          <a:prstGeom prst="line">
            <a:avLst/>
          </a:prstGeom>
          <a:noFill/>
          <a:ln w="6350" cap="flat" cmpd="sng" algn="ctr">
            <a:solidFill>
              <a:srgbClr val="5B9BD5"/>
            </a:solidFill>
            <a:prstDash val="solid"/>
            <a:miter lim="800000"/>
          </a:ln>
          <a:effectLst/>
        </p:spPr>
      </p:cxnSp>
      <p:cxnSp>
        <p:nvCxnSpPr>
          <p:cNvPr id="535" name="Straight Connector 534"/>
          <p:cNvCxnSpPr/>
          <p:nvPr/>
        </p:nvCxnSpPr>
        <p:spPr>
          <a:xfrm flipV="1">
            <a:off x="6650950" y="2109454"/>
            <a:ext cx="230903" cy="129817"/>
          </a:xfrm>
          <a:prstGeom prst="line">
            <a:avLst/>
          </a:prstGeom>
          <a:noFill/>
          <a:ln w="6350" cap="flat" cmpd="sng" algn="ctr">
            <a:solidFill>
              <a:srgbClr val="5B9BD5"/>
            </a:solidFill>
            <a:prstDash val="solid"/>
            <a:miter lim="800000"/>
          </a:ln>
          <a:effectLst/>
        </p:spPr>
      </p:cxnSp>
      <p:cxnSp>
        <p:nvCxnSpPr>
          <p:cNvPr id="536" name="Straight Connector 535"/>
          <p:cNvCxnSpPr/>
          <p:nvPr/>
        </p:nvCxnSpPr>
        <p:spPr>
          <a:xfrm flipV="1">
            <a:off x="6881853" y="1967996"/>
            <a:ext cx="230937" cy="147278"/>
          </a:xfrm>
          <a:prstGeom prst="line">
            <a:avLst/>
          </a:prstGeom>
          <a:noFill/>
          <a:ln w="6350" cap="flat" cmpd="sng" algn="ctr">
            <a:solidFill>
              <a:srgbClr val="5B9BD5"/>
            </a:solidFill>
            <a:prstDash val="solid"/>
            <a:miter lim="800000"/>
          </a:ln>
          <a:effectLst/>
        </p:spPr>
      </p:cxnSp>
      <p:cxnSp>
        <p:nvCxnSpPr>
          <p:cNvPr id="537" name="Straight Connector 536"/>
          <p:cNvCxnSpPr/>
          <p:nvPr/>
        </p:nvCxnSpPr>
        <p:spPr>
          <a:xfrm>
            <a:off x="6662968" y="1998437"/>
            <a:ext cx="33" cy="268599"/>
          </a:xfrm>
          <a:prstGeom prst="line">
            <a:avLst/>
          </a:prstGeom>
          <a:noFill/>
          <a:ln w="6350" cap="flat" cmpd="sng" algn="ctr">
            <a:solidFill>
              <a:srgbClr val="5B9BD5"/>
            </a:solidFill>
            <a:prstDash val="solid"/>
            <a:miter lim="800000"/>
          </a:ln>
          <a:effectLst/>
        </p:spPr>
      </p:cxnSp>
      <p:sp>
        <p:nvSpPr>
          <p:cNvPr id="538" name="Hexagon 537"/>
          <p:cNvSpPr/>
          <p:nvPr/>
        </p:nvSpPr>
        <p:spPr>
          <a:xfrm>
            <a:off x="6978722"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39" name="Hexagon 538"/>
          <p:cNvSpPr/>
          <p:nvPr/>
        </p:nvSpPr>
        <p:spPr>
          <a:xfrm>
            <a:off x="7209659"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40" name="Hexagon 539"/>
          <p:cNvSpPr/>
          <p:nvPr/>
        </p:nvSpPr>
        <p:spPr>
          <a:xfrm>
            <a:off x="6978722"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41" name="Hexagon 540"/>
          <p:cNvSpPr/>
          <p:nvPr/>
        </p:nvSpPr>
        <p:spPr>
          <a:xfrm>
            <a:off x="7209659"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2" name="Straight Connector 541"/>
          <p:cNvCxnSpPr/>
          <p:nvPr/>
        </p:nvCxnSpPr>
        <p:spPr>
          <a:xfrm>
            <a:off x="7116179" y="2245092"/>
            <a:ext cx="230937" cy="135637"/>
          </a:xfrm>
          <a:prstGeom prst="line">
            <a:avLst/>
          </a:prstGeom>
          <a:noFill/>
          <a:ln w="6350" cap="flat" cmpd="sng" algn="ctr">
            <a:solidFill>
              <a:srgbClr val="5B9BD5"/>
            </a:solidFill>
            <a:prstDash val="solid"/>
            <a:miter lim="800000"/>
          </a:ln>
          <a:effectLst/>
        </p:spPr>
      </p:cxnSp>
      <p:cxnSp>
        <p:nvCxnSpPr>
          <p:cNvPr id="543" name="Straight Connector 542"/>
          <p:cNvCxnSpPr/>
          <p:nvPr/>
        </p:nvCxnSpPr>
        <p:spPr>
          <a:xfrm>
            <a:off x="7116179" y="1973817"/>
            <a:ext cx="230937" cy="135637"/>
          </a:xfrm>
          <a:prstGeom prst="line">
            <a:avLst/>
          </a:prstGeom>
          <a:noFill/>
          <a:ln w="6350" cap="flat" cmpd="sng" algn="ctr">
            <a:solidFill>
              <a:srgbClr val="5B9BD5"/>
            </a:solidFill>
            <a:prstDash val="solid"/>
            <a:miter lim="800000"/>
          </a:ln>
          <a:effectLst/>
        </p:spPr>
      </p:cxnSp>
      <p:cxnSp>
        <p:nvCxnSpPr>
          <p:cNvPr id="544" name="Straight Connector 543"/>
          <p:cNvCxnSpPr/>
          <p:nvPr/>
        </p:nvCxnSpPr>
        <p:spPr>
          <a:xfrm>
            <a:off x="7347031" y="2103634"/>
            <a:ext cx="230937" cy="135637"/>
          </a:xfrm>
          <a:prstGeom prst="line">
            <a:avLst/>
          </a:prstGeom>
          <a:noFill/>
          <a:ln w="6350" cap="flat" cmpd="sng" algn="ctr">
            <a:solidFill>
              <a:srgbClr val="5B9BD5"/>
            </a:solidFill>
            <a:prstDash val="solid"/>
            <a:miter lim="800000"/>
          </a:ln>
          <a:effectLst/>
        </p:spPr>
      </p:cxnSp>
      <p:cxnSp>
        <p:nvCxnSpPr>
          <p:cNvPr id="545" name="Straight Connector 544"/>
          <p:cNvCxnSpPr/>
          <p:nvPr/>
        </p:nvCxnSpPr>
        <p:spPr>
          <a:xfrm flipH="1">
            <a:off x="7347031" y="2245092"/>
            <a:ext cx="230937" cy="135637"/>
          </a:xfrm>
          <a:prstGeom prst="line">
            <a:avLst/>
          </a:prstGeom>
          <a:noFill/>
          <a:ln w="6350" cap="flat" cmpd="sng" algn="ctr">
            <a:solidFill>
              <a:srgbClr val="5B9BD5"/>
            </a:solidFill>
            <a:prstDash val="solid"/>
            <a:miter lim="800000"/>
          </a:ln>
          <a:effectLst/>
        </p:spPr>
      </p:cxnSp>
      <p:cxnSp>
        <p:nvCxnSpPr>
          <p:cNvPr id="546" name="Straight Connector 545"/>
          <p:cNvCxnSpPr/>
          <p:nvPr/>
        </p:nvCxnSpPr>
        <p:spPr>
          <a:xfrm>
            <a:off x="7343360" y="2115275"/>
            <a:ext cx="33" cy="268599"/>
          </a:xfrm>
          <a:prstGeom prst="line">
            <a:avLst/>
          </a:prstGeom>
          <a:noFill/>
          <a:ln w="6350" cap="flat" cmpd="sng" algn="ctr">
            <a:solidFill>
              <a:srgbClr val="5B9BD5"/>
            </a:solidFill>
            <a:prstDash val="solid"/>
            <a:miter lim="800000"/>
          </a:ln>
          <a:effectLst/>
        </p:spPr>
      </p:cxnSp>
      <p:cxnSp>
        <p:nvCxnSpPr>
          <p:cNvPr id="547" name="Straight Connector 546"/>
          <p:cNvCxnSpPr/>
          <p:nvPr/>
        </p:nvCxnSpPr>
        <p:spPr>
          <a:xfrm flipV="1">
            <a:off x="7112456" y="2109454"/>
            <a:ext cx="230903" cy="129817"/>
          </a:xfrm>
          <a:prstGeom prst="line">
            <a:avLst/>
          </a:prstGeom>
          <a:noFill/>
          <a:ln w="6350" cap="flat" cmpd="sng" algn="ctr">
            <a:solidFill>
              <a:srgbClr val="5B9BD5"/>
            </a:solidFill>
            <a:prstDash val="solid"/>
            <a:miter lim="800000"/>
          </a:ln>
          <a:effectLst/>
        </p:spPr>
      </p:cxnSp>
      <p:cxnSp>
        <p:nvCxnSpPr>
          <p:cNvPr id="548" name="Straight Connector 547"/>
          <p:cNvCxnSpPr/>
          <p:nvPr/>
        </p:nvCxnSpPr>
        <p:spPr>
          <a:xfrm flipV="1">
            <a:off x="7347031" y="1967996"/>
            <a:ext cx="230937" cy="147278"/>
          </a:xfrm>
          <a:prstGeom prst="line">
            <a:avLst/>
          </a:prstGeom>
          <a:noFill/>
          <a:ln w="6350" cap="flat" cmpd="sng" algn="ctr">
            <a:solidFill>
              <a:srgbClr val="5B9BD5"/>
            </a:solidFill>
            <a:prstDash val="solid"/>
            <a:miter lim="800000"/>
          </a:ln>
          <a:effectLst/>
        </p:spPr>
      </p:cxnSp>
      <p:cxnSp>
        <p:nvCxnSpPr>
          <p:cNvPr id="549" name="Straight Connector 548"/>
          <p:cNvCxnSpPr/>
          <p:nvPr/>
        </p:nvCxnSpPr>
        <p:spPr>
          <a:xfrm>
            <a:off x="7116162" y="1998437"/>
            <a:ext cx="33" cy="268599"/>
          </a:xfrm>
          <a:prstGeom prst="line">
            <a:avLst/>
          </a:prstGeom>
          <a:noFill/>
          <a:ln w="6350" cap="flat" cmpd="sng" algn="ctr">
            <a:solidFill>
              <a:srgbClr val="5B9BD5"/>
            </a:solidFill>
            <a:prstDash val="solid"/>
            <a:miter lim="800000"/>
          </a:ln>
          <a:effectLst/>
        </p:spPr>
      </p:cxnSp>
      <p:sp>
        <p:nvSpPr>
          <p:cNvPr id="550" name="Hexagon 549"/>
          <p:cNvSpPr/>
          <p:nvPr/>
        </p:nvSpPr>
        <p:spPr>
          <a:xfrm>
            <a:off x="7441414"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51" name="Hexagon 550"/>
          <p:cNvSpPr/>
          <p:nvPr/>
        </p:nvSpPr>
        <p:spPr>
          <a:xfrm>
            <a:off x="7672351"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52" name="Hexagon 551"/>
          <p:cNvSpPr/>
          <p:nvPr/>
        </p:nvSpPr>
        <p:spPr>
          <a:xfrm>
            <a:off x="7441414"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53" name="Hexagon 552"/>
          <p:cNvSpPr/>
          <p:nvPr/>
        </p:nvSpPr>
        <p:spPr>
          <a:xfrm>
            <a:off x="7672351"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4" name="Straight Connector 553"/>
          <p:cNvCxnSpPr/>
          <p:nvPr/>
        </p:nvCxnSpPr>
        <p:spPr>
          <a:xfrm>
            <a:off x="7578871" y="2245092"/>
            <a:ext cx="230937" cy="135637"/>
          </a:xfrm>
          <a:prstGeom prst="line">
            <a:avLst/>
          </a:prstGeom>
          <a:noFill/>
          <a:ln w="6350" cap="flat" cmpd="sng" algn="ctr">
            <a:solidFill>
              <a:srgbClr val="5B9BD5"/>
            </a:solidFill>
            <a:prstDash val="solid"/>
            <a:miter lim="800000"/>
          </a:ln>
          <a:effectLst/>
        </p:spPr>
      </p:cxnSp>
      <p:cxnSp>
        <p:nvCxnSpPr>
          <p:cNvPr id="555" name="Straight Connector 554"/>
          <p:cNvCxnSpPr/>
          <p:nvPr/>
        </p:nvCxnSpPr>
        <p:spPr>
          <a:xfrm>
            <a:off x="7578871" y="1973817"/>
            <a:ext cx="230937" cy="135637"/>
          </a:xfrm>
          <a:prstGeom prst="line">
            <a:avLst/>
          </a:prstGeom>
          <a:noFill/>
          <a:ln w="6350" cap="flat" cmpd="sng" algn="ctr">
            <a:solidFill>
              <a:srgbClr val="5B9BD5"/>
            </a:solidFill>
            <a:prstDash val="solid"/>
            <a:miter lim="800000"/>
          </a:ln>
          <a:effectLst/>
        </p:spPr>
      </p:cxnSp>
      <p:cxnSp>
        <p:nvCxnSpPr>
          <p:cNvPr id="556" name="Straight Connector 555"/>
          <p:cNvCxnSpPr/>
          <p:nvPr/>
        </p:nvCxnSpPr>
        <p:spPr>
          <a:xfrm>
            <a:off x="7802379" y="2103634"/>
            <a:ext cx="230937" cy="135637"/>
          </a:xfrm>
          <a:prstGeom prst="line">
            <a:avLst/>
          </a:prstGeom>
          <a:noFill/>
          <a:ln w="6350" cap="flat" cmpd="sng" algn="ctr">
            <a:solidFill>
              <a:srgbClr val="5B9BD5"/>
            </a:solidFill>
            <a:prstDash val="solid"/>
            <a:miter lim="800000"/>
          </a:ln>
          <a:effectLst/>
        </p:spPr>
      </p:cxnSp>
      <p:cxnSp>
        <p:nvCxnSpPr>
          <p:cNvPr id="557" name="Straight Connector 556"/>
          <p:cNvCxnSpPr/>
          <p:nvPr/>
        </p:nvCxnSpPr>
        <p:spPr>
          <a:xfrm flipH="1">
            <a:off x="7802379" y="2245092"/>
            <a:ext cx="230937" cy="135637"/>
          </a:xfrm>
          <a:prstGeom prst="line">
            <a:avLst/>
          </a:prstGeom>
          <a:noFill/>
          <a:ln w="6350" cap="flat" cmpd="sng" algn="ctr">
            <a:solidFill>
              <a:srgbClr val="5B9BD5"/>
            </a:solidFill>
            <a:prstDash val="solid"/>
            <a:miter lim="800000"/>
          </a:ln>
          <a:effectLst/>
        </p:spPr>
      </p:cxnSp>
      <p:cxnSp>
        <p:nvCxnSpPr>
          <p:cNvPr id="558" name="Straight Connector 557"/>
          <p:cNvCxnSpPr/>
          <p:nvPr/>
        </p:nvCxnSpPr>
        <p:spPr>
          <a:xfrm>
            <a:off x="7802380" y="2115275"/>
            <a:ext cx="33" cy="268599"/>
          </a:xfrm>
          <a:prstGeom prst="line">
            <a:avLst/>
          </a:prstGeom>
          <a:noFill/>
          <a:ln w="6350" cap="flat" cmpd="sng" algn="ctr">
            <a:solidFill>
              <a:srgbClr val="5B9BD5"/>
            </a:solidFill>
            <a:prstDash val="solid"/>
            <a:miter lim="800000"/>
          </a:ln>
          <a:effectLst/>
        </p:spPr>
      </p:cxnSp>
      <p:cxnSp>
        <p:nvCxnSpPr>
          <p:cNvPr id="559" name="Straight Connector 558"/>
          <p:cNvCxnSpPr/>
          <p:nvPr/>
        </p:nvCxnSpPr>
        <p:spPr>
          <a:xfrm flipV="1">
            <a:off x="7575148" y="2109454"/>
            <a:ext cx="230903" cy="129817"/>
          </a:xfrm>
          <a:prstGeom prst="line">
            <a:avLst/>
          </a:prstGeom>
          <a:noFill/>
          <a:ln w="6350" cap="flat" cmpd="sng" algn="ctr">
            <a:solidFill>
              <a:srgbClr val="5B9BD5"/>
            </a:solidFill>
            <a:prstDash val="solid"/>
            <a:miter lim="800000"/>
          </a:ln>
          <a:effectLst/>
        </p:spPr>
      </p:cxnSp>
      <p:cxnSp>
        <p:nvCxnSpPr>
          <p:cNvPr id="560" name="Straight Connector 559"/>
          <p:cNvCxnSpPr/>
          <p:nvPr/>
        </p:nvCxnSpPr>
        <p:spPr>
          <a:xfrm flipV="1">
            <a:off x="7802379" y="1967996"/>
            <a:ext cx="230937" cy="147278"/>
          </a:xfrm>
          <a:prstGeom prst="line">
            <a:avLst/>
          </a:prstGeom>
          <a:noFill/>
          <a:ln w="6350" cap="flat" cmpd="sng" algn="ctr">
            <a:solidFill>
              <a:srgbClr val="5B9BD5"/>
            </a:solidFill>
            <a:prstDash val="solid"/>
            <a:miter lim="800000"/>
          </a:ln>
          <a:effectLst/>
        </p:spPr>
      </p:cxnSp>
      <p:cxnSp>
        <p:nvCxnSpPr>
          <p:cNvPr id="561" name="Straight Connector 560"/>
          <p:cNvCxnSpPr/>
          <p:nvPr/>
        </p:nvCxnSpPr>
        <p:spPr>
          <a:xfrm>
            <a:off x="7578854" y="1998437"/>
            <a:ext cx="33" cy="268599"/>
          </a:xfrm>
          <a:prstGeom prst="line">
            <a:avLst/>
          </a:prstGeom>
          <a:noFill/>
          <a:ln w="6350" cap="flat" cmpd="sng" algn="ctr">
            <a:solidFill>
              <a:srgbClr val="5B9BD5"/>
            </a:solidFill>
            <a:prstDash val="solid"/>
            <a:miter lim="800000"/>
          </a:ln>
          <a:effectLst/>
        </p:spPr>
      </p:cxnSp>
      <p:sp>
        <p:nvSpPr>
          <p:cNvPr id="562" name="Hexagon 561"/>
          <p:cNvSpPr/>
          <p:nvPr/>
        </p:nvSpPr>
        <p:spPr>
          <a:xfrm>
            <a:off x="790204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3" name="Hexagon 562"/>
          <p:cNvSpPr/>
          <p:nvPr/>
        </p:nvSpPr>
        <p:spPr>
          <a:xfrm>
            <a:off x="8132977"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4" name="Hexagon 563"/>
          <p:cNvSpPr/>
          <p:nvPr/>
        </p:nvSpPr>
        <p:spPr>
          <a:xfrm>
            <a:off x="790204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5" name="Hexagon 564"/>
          <p:cNvSpPr/>
          <p:nvPr/>
        </p:nvSpPr>
        <p:spPr>
          <a:xfrm>
            <a:off x="8132977"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66" name="Straight Connector 565"/>
          <p:cNvCxnSpPr/>
          <p:nvPr/>
        </p:nvCxnSpPr>
        <p:spPr>
          <a:xfrm>
            <a:off x="8039497" y="2248636"/>
            <a:ext cx="230937" cy="135637"/>
          </a:xfrm>
          <a:prstGeom prst="line">
            <a:avLst/>
          </a:prstGeom>
          <a:noFill/>
          <a:ln w="6350" cap="flat" cmpd="sng" algn="ctr">
            <a:solidFill>
              <a:srgbClr val="5B9BD5"/>
            </a:solidFill>
            <a:prstDash val="solid"/>
            <a:miter lim="800000"/>
          </a:ln>
          <a:effectLst/>
        </p:spPr>
      </p:cxnSp>
      <p:cxnSp>
        <p:nvCxnSpPr>
          <p:cNvPr id="567" name="Straight Connector 566"/>
          <p:cNvCxnSpPr/>
          <p:nvPr/>
        </p:nvCxnSpPr>
        <p:spPr>
          <a:xfrm>
            <a:off x="8039497" y="1977361"/>
            <a:ext cx="230937" cy="135637"/>
          </a:xfrm>
          <a:prstGeom prst="line">
            <a:avLst/>
          </a:prstGeom>
          <a:noFill/>
          <a:ln w="6350" cap="flat" cmpd="sng" algn="ctr">
            <a:solidFill>
              <a:srgbClr val="5B9BD5"/>
            </a:solidFill>
            <a:prstDash val="solid"/>
            <a:miter lim="800000"/>
          </a:ln>
          <a:effectLst/>
        </p:spPr>
      </p:cxnSp>
      <p:cxnSp>
        <p:nvCxnSpPr>
          <p:cNvPr id="568" name="Straight Connector 567"/>
          <p:cNvCxnSpPr/>
          <p:nvPr/>
        </p:nvCxnSpPr>
        <p:spPr>
          <a:xfrm>
            <a:off x="8266677" y="2107178"/>
            <a:ext cx="230937" cy="135637"/>
          </a:xfrm>
          <a:prstGeom prst="line">
            <a:avLst/>
          </a:prstGeom>
          <a:noFill/>
          <a:ln w="6350" cap="flat" cmpd="sng" algn="ctr">
            <a:solidFill>
              <a:srgbClr val="5B9BD5"/>
            </a:solidFill>
            <a:prstDash val="solid"/>
            <a:miter lim="800000"/>
          </a:ln>
          <a:effectLst/>
        </p:spPr>
      </p:cxnSp>
      <p:cxnSp>
        <p:nvCxnSpPr>
          <p:cNvPr id="569" name="Straight Connector 568"/>
          <p:cNvCxnSpPr/>
          <p:nvPr/>
        </p:nvCxnSpPr>
        <p:spPr>
          <a:xfrm flipH="1">
            <a:off x="8266677" y="2248636"/>
            <a:ext cx="230937" cy="135637"/>
          </a:xfrm>
          <a:prstGeom prst="line">
            <a:avLst/>
          </a:prstGeom>
          <a:noFill/>
          <a:ln w="6350" cap="flat" cmpd="sng" algn="ctr">
            <a:solidFill>
              <a:srgbClr val="5B9BD5"/>
            </a:solidFill>
            <a:prstDash val="solid"/>
            <a:miter lim="800000"/>
          </a:ln>
          <a:effectLst/>
        </p:spPr>
      </p:cxnSp>
      <p:cxnSp>
        <p:nvCxnSpPr>
          <p:cNvPr id="570" name="Straight Connector 569"/>
          <p:cNvCxnSpPr/>
          <p:nvPr/>
        </p:nvCxnSpPr>
        <p:spPr>
          <a:xfrm>
            <a:off x="8266678" y="2118819"/>
            <a:ext cx="33" cy="268599"/>
          </a:xfrm>
          <a:prstGeom prst="line">
            <a:avLst/>
          </a:prstGeom>
          <a:noFill/>
          <a:ln w="6350" cap="flat" cmpd="sng" algn="ctr">
            <a:solidFill>
              <a:srgbClr val="5B9BD5"/>
            </a:solidFill>
            <a:prstDash val="solid"/>
            <a:miter lim="800000"/>
          </a:ln>
          <a:effectLst/>
        </p:spPr>
      </p:cxnSp>
      <p:cxnSp>
        <p:nvCxnSpPr>
          <p:cNvPr id="571" name="Straight Connector 570"/>
          <p:cNvCxnSpPr/>
          <p:nvPr/>
        </p:nvCxnSpPr>
        <p:spPr>
          <a:xfrm flipV="1">
            <a:off x="8035774" y="2112998"/>
            <a:ext cx="230903" cy="129817"/>
          </a:xfrm>
          <a:prstGeom prst="line">
            <a:avLst/>
          </a:prstGeom>
          <a:noFill/>
          <a:ln w="6350" cap="flat" cmpd="sng" algn="ctr">
            <a:solidFill>
              <a:srgbClr val="5B9BD5"/>
            </a:solidFill>
            <a:prstDash val="solid"/>
            <a:miter lim="800000"/>
          </a:ln>
          <a:effectLst/>
        </p:spPr>
      </p:cxnSp>
      <p:cxnSp>
        <p:nvCxnSpPr>
          <p:cNvPr id="572" name="Straight Connector 571"/>
          <p:cNvCxnSpPr/>
          <p:nvPr/>
        </p:nvCxnSpPr>
        <p:spPr>
          <a:xfrm flipV="1">
            <a:off x="8266677" y="1971540"/>
            <a:ext cx="230937" cy="147278"/>
          </a:xfrm>
          <a:prstGeom prst="line">
            <a:avLst/>
          </a:prstGeom>
          <a:noFill/>
          <a:ln w="6350" cap="flat" cmpd="sng" algn="ctr">
            <a:solidFill>
              <a:srgbClr val="5B9BD5"/>
            </a:solidFill>
            <a:prstDash val="solid"/>
            <a:miter lim="800000"/>
          </a:ln>
          <a:effectLst/>
        </p:spPr>
      </p:cxnSp>
      <p:cxnSp>
        <p:nvCxnSpPr>
          <p:cNvPr id="573" name="Straight Connector 572"/>
          <p:cNvCxnSpPr/>
          <p:nvPr/>
        </p:nvCxnSpPr>
        <p:spPr>
          <a:xfrm>
            <a:off x="8039480" y="2006530"/>
            <a:ext cx="33" cy="268599"/>
          </a:xfrm>
          <a:prstGeom prst="line">
            <a:avLst/>
          </a:prstGeom>
          <a:noFill/>
          <a:ln w="6350" cap="flat" cmpd="sng" algn="ctr">
            <a:solidFill>
              <a:srgbClr val="5B9BD5"/>
            </a:solidFill>
            <a:prstDash val="solid"/>
            <a:miter lim="800000"/>
          </a:ln>
          <a:effectLst/>
        </p:spPr>
      </p:cxnSp>
      <p:sp>
        <p:nvSpPr>
          <p:cNvPr id="574" name="Hexagon 573"/>
          <p:cNvSpPr/>
          <p:nvPr/>
        </p:nvSpPr>
        <p:spPr>
          <a:xfrm>
            <a:off x="836106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5" name="Hexagon 574"/>
          <p:cNvSpPr/>
          <p:nvPr/>
        </p:nvSpPr>
        <p:spPr>
          <a:xfrm>
            <a:off x="8588325"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6" name="Hexagon 575"/>
          <p:cNvSpPr/>
          <p:nvPr/>
        </p:nvSpPr>
        <p:spPr>
          <a:xfrm>
            <a:off x="836106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7" name="Hexagon 576"/>
          <p:cNvSpPr/>
          <p:nvPr/>
        </p:nvSpPr>
        <p:spPr>
          <a:xfrm>
            <a:off x="8588325"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78" name="Straight Connector 577"/>
          <p:cNvCxnSpPr/>
          <p:nvPr/>
        </p:nvCxnSpPr>
        <p:spPr>
          <a:xfrm>
            <a:off x="8498517" y="2248636"/>
            <a:ext cx="230937" cy="135637"/>
          </a:xfrm>
          <a:prstGeom prst="line">
            <a:avLst/>
          </a:prstGeom>
          <a:noFill/>
          <a:ln w="6350" cap="flat" cmpd="sng" algn="ctr">
            <a:solidFill>
              <a:srgbClr val="5B9BD5"/>
            </a:solidFill>
            <a:prstDash val="solid"/>
            <a:miter lim="800000"/>
          </a:ln>
          <a:effectLst/>
        </p:spPr>
      </p:cxnSp>
      <p:cxnSp>
        <p:nvCxnSpPr>
          <p:cNvPr id="579" name="Straight Connector 578"/>
          <p:cNvCxnSpPr/>
          <p:nvPr/>
        </p:nvCxnSpPr>
        <p:spPr>
          <a:xfrm>
            <a:off x="8498517" y="1977361"/>
            <a:ext cx="230937" cy="135637"/>
          </a:xfrm>
          <a:prstGeom prst="line">
            <a:avLst/>
          </a:prstGeom>
          <a:noFill/>
          <a:ln w="6350" cap="flat" cmpd="sng" algn="ctr">
            <a:solidFill>
              <a:srgbClr val="5B9BD5"/>
            </a:solidFill>
            <a:prstDash val="solid"/>
            <a:miter lim="800000"/>
          </a:ln>
          <a:effectLst/>
        </p:spPr>
      </p:cxnSp>
      <p:cxnSp>
        <p:nvCxnSpPr>
          <p:cNvPr id="580" name="Straight Connector 579"/>
          <p:cNvCxnSpPr/>
          <p:nvPr/>
        </p:nvCxnSpPr>
        <p:spPr>
          <a:xfrm>
            <a:off x="8722025" y="2107178"/>
            <a:ext cx="230937" cy="135637"/>
          </a:xfrm>
          <a:prstGeom prst="line">
            <a:avLst/>
          </a:prstGeom>
          <a:noFill/>
          <a:ln w="6350" cap="flat" cmpd="sng" algn="ctr">
            <a:solidFill>
              <a:srgbClr val="5B9BD5"/>
            </a:solidFill>
            <a:prstDash val="solid"/>
            <a:miter lim="800000"/>
          </a:ln>
          <a:effectLst/>
        </p:spPr>
      </p:cxnSp>
      <p:cxnSp>
        <p:nvCxnSpPr>
          <p:cNvPr id="581" name="Straight Connector 580"/>
          <p:cNvCxnSpPr/>
          <p:nvPr/>
        </p:nvCxnSpPr>
        <p:spPr>
          <a:xfrm flipH="1">
            <a:off x="8722025" y="2248636"/>
            <a:ext cx="230937" cy="135637"/>
          </a:xfrm>
          <a:prstGeom prst="line">
            <a:avLst/>
          </a:prstGeom>
          <a:noFill/>
          <a:ln w="6350" cap="flat" cmpd="sng" algn="ctr">
            <a:solidFill>
              <a:srgbClr val="5B9BD5"/>
            </a:solidFill>
            <a:prstDash val="solid"/>
            <a:miter lim="800000"/>
          </a:ln>
          <a:effectLst/>
        </p:spPr>
      </p:cxnSp>
      <p:cxnSp>
        <p:nvCxnSpPr>
          <p:cNvPr id="582" name="Straight Connector 581"/>
          <p:cNvCxnSpPr/>
          <p:nvPr/>
        </p:nvCxnSpPr>
        <p:spPr>
          <a:xfrm>
            <a:off x="8722026" y="2118819"/>
            <a:ext cx="33" cy="268599"/>
          </a:xfrm>
          <a:prstGeom prst="line">
            <a:avLst/>
          </a:prstGeom>
          <a:noFill/>
          <a:ln w="6350" cap="flat" cmpd="sng" algn="ctr">
            <a:solidFill>
              <a:srgbClr val="5B9BD5"/>
            </a:solidFill>
            <a:prstDash val="solid"/>
            <a:miter lim="800000"/>
          </a:ln>
          <a:effectLst/>
        </p:spPr>
      </p:cxnSp>
      <p:cxnSp>
        <p:nvCxnSpPr>
          <p:cNvPr id="583" name="Straight Connector 582"/>
          <p:cNvCxnSpPr/>
          <p:nvPr/>
        </p:nvCxnSpPr>
        <p:spPr>
          <a:xfrm flipV="1">
            <a:off x="8494794" y="2112998"/>
            <a:ext cx="230903" cy="129817"/>
          </a:xfrm>
          <a:prstGeom prst="line">
            <a:avLst/>
          </a:prstGeom>
          <a:noFill/>
          <a:ln w="6350" cap="flat" cmpd="sng" algn="ctr">
            <a:solidFill>
              <a:srgbClr val="5B9BD5"/>
            </a:solidFill>
            <a:prstDash val="solid"/>
            <a:miter lim="800000"/>
          </a:ln>
          <a:effectLst/>
        </p:spPr>
      </p:cxnSp>
      <p:cxnSp>
        <p:nvCxnSpPr>
          <p:cNvPr id="584" name="Straight Connector 583"/>
          <p:cNvCxnSpPr/>
          <p:nvPr/>
        </p:nvCxnSpPr>
        <p:spPr>
          <a:xfrm flipV="1">
            <a:off x="8722025" y="1971540"/>
            <a:ext cx="230937" cy="147278"/>
          </a:xfrm>
          <a:prstGeom prst="line">
            <a:avLst/>
          </a:prstGeom>
          <a:noFill/>
          <a:ln w="6350" cap="flat" cmpd="sng" algn="ctr">
            <a:solidFill>
              <a:srgbClr val="5B9BD5"/>
            </a:solidFill>
            <a:prstDash val="solid"/>
            <a:miter lim="800000"/>
          </a:ln>
          <a:effectLst/>
        </p:spPr>
      </p:cxnSp>
      <p:cxnSp>
        <p:nvCxnSpPr>
          <p:cNvPr id="585" name="Straight Connector 584"/>
          <p:cNvCxnSpPr/>
          <p:nvPr/>
        </p:nvCxnSpPr>
        <p:spPr>
          <a:xfrm>
            <a:off x="8498500" y="2001981"/>
            <a:ext cx="33" cy="268599"/>
          </a:xfrm>
          <a:prstGeom prst="line">
            <a:avLst/>
          </a:prstGeom>
          <a:noFill/>
          <a:ln w="6350" cap="flat" cmpd="sng" algn="ctr">
            <a:solidFill>
              <a:srgbClr val="5B9BD5"/>
            </a:solidFill>
            <a:prstDash val="solid"/>
            <a:miter lim="800000"/>
          </a:ln>
          <a:effectLst/>
        </p:spPr>
      </p:cxnSp>
      <p:sp>
        <p:nvSpPr>
          <p:cNvPr id="586" name="Hexagon 585"/>
          <p:cNvSpPr/>
          <p:nvPr/>
        </p:nvSpPr>
        <p:spPr>
          <a:xfrm>
            <a:off x="8818894"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7" name="Hexagon 586"/>
          <p:cNvSpPr/>
          <p:nvPr/>
        </p:nvSpPr>
        <p:spPr>
          <a:xfrm>
            <a:off x="9046159"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8" name="Hexagon 587"/>
          <p:cNvSpPr/>
          <p:nvPr/>
        </p:nvSpPr>
        <p:spPr>
          <a:xfrm>
            <a:off x="8818894"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9" name="Hexagon 588"/>
          <p:cNvSpPr/>
          <p:nvPr/>
        </p:nvSpPr>
        <p:spPr>
          <a:xfrm>
            <a:off x="9046159"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90" name="Straight Connector 589"/>
          <p:cNvCxnSpPr/>
          <p:nvPr/>
        </p:nvCxnSpPr>
        <p:spPr>
          <a:xfrm>
            <a:off x="8956351" y="2248636"/>
            <a:ext cx="230937" cy="135637"/>
          </a:xfrm>
          <a:prstGeom prst="line">
            <a:avLst/>
          </a:prstGeom>
          <a:noFill/>
          <a:ln w="6350" cap="flat" cmpd="sng" algn="ctr">
            <a:solidFill>
              <a:srgbClr val="5B9BD5"/>
            </a:solidFill>
            <a:prstDash val="solid"/>
            <a:miter lim="800000"/>
          </a:ln>
          <a:effectLst/>
        </p:spPr>
      </p:cxnSp>
      <p:cxnSp>
        <p:nvCxnSpPr>
          <p:cNvPr id="591" name="Straight Connector 590"/>
          <p:cNvCxnSpPr/>
          <p:nvPr/>
        </p:nvCxnSpPr>
        <p:spPr>
          <a:xfrm>
            <a:off x="8956351" y="1977361"/>
            <a:ext cx="230937" cy="135637"/>
          </a:xfrm>
          <a:prstGeom prst="line">
            <a:avLst/>
          </a:prstGeom>
          <a:noFill/>
          <a:ln w="6350" cap="flat" cmpd="sng" algn="ctr">
            <a:solidFill>
              <a:srgbClr val="5B9BD5"/>
            </a:solidFill>
            <a:prstDash val="solid"/>
            <a:miter lim="800000"/>
          </a:ln>
          <a:effectLst/>
        </p:spPr>
      </p:cxnSp>
      <p:cxnSp>
        <p:nvCxnSpPr>
          <p:cNvPr id="592" name="Straight Connector 591"/>
          <p:cNvCxnSpPr/>
          <p:nvPr/>
        </p:nvCxnSpPr>
        <p:spPr>
          <a:xfrm>
            <a:off x="9167391" y="2107178"/>
            <a:ext cx="230937" cy="135637"/>
          </a:xfrm>
          <a:prstGeom prst="line">
            <a:avLst/>
          </a:prstGeom>
          <a:noFill/>
          <a:ln w="6350" cap="flat" cmpd="sng" algn="ctr">
            <a:solidFill>
              <a:srgbClr val="5B9BD5"/>
            </a:solidFill>
            <a:prstDash val="solid"/>
            <a:miter lim="800000"/>
          </a:ln>
          <a:effectLst/>
        </p:spPr>
      </p:cxnSp>
      <p:cxnSp>
        <p:nvCxnSpPr>
          <p:cNvPr id="593" name="Straight Connector 592"/>
          <p:cNvCxnSpPr/>
          <p:nvPr/>
        </p:nvCxnSpPr>
        <p:spPr>
          <a:xfrm flipH="1">
            <a:off x="9167391" y="2248636"/>
            <a:ext cx="230937" cy="135637"/>
          </a:xfrm>
          <a:prstGeom prst="line">
            <a:avLst/>
          </a:prstGeom>
          <a:noFill/>
          <a:ln w="6350" cap="flat" cmpd="sng" algn="ctr">
            <a:solidFill>
              <a:srgbClr val="5B9BD5"/>
            </a:solidFill>
            <a:prstDash val="solid"/>
            <a:miter lim="800000"/>
          </a:ln>
          <a:effectLst/>
        </p:spPr>
      </p:cxnSp>
      <p:cxnSp>
        <p:nvCxnSpPr>
          <p:cNvPr id="594" name="Straight Connector 593"/>
          <p:cNvCxnSpPr/>
          <p:nvPr/>
        </p:nvCxnSpPr>
        <p:spPr>
          <a:xfrm>
            <a:off x="9179860" y="2118819"/>
            <a:ext cx="33" cy="268599"/>
          </a:xfrm>
          <a:prstGeom prst="line">
            <a:avLst/>
          </a:prstGeom>
          <a:noFill/>
          <a:ln w="6350" cap="flat" cmpd="sng" algn="ctr">
            <a:solidFill>
              <a:srgbClr val="5B9BD5"/>
            </a:solidFill>
            <a:prstDash val="solid"/>
            <a:miter lim="800000"/>
          </a:ln>
          <a:effectLst/>
        </p:spPr>
      </p:cxnSp>
      <p:cxnSp>
        <p:nvCxnSpPr>
          <p:cNvPr id="595" name="Straight Connector 594"/>
          <p:cNvCxnSpPr/>
          <p:nvPr/>
        </p:nvCxnSpPr>
        <p:spPr>
          <a:xfrm flipV="1">
            <a:off x="8952628" y="2112998"/>
            <a:ext cx="230903" cy="129817"/>
          </a:xfrm>
          <a:prstGeom prst="line">
            <a:avLst/>
          </a:prstGeom>
          <a:noFill/>
          <a:ln w="6350" cap="flat" cmpd="sng" algn="ctr">
            <a:solidFill>
              <a:srgbClr val="5B9BD5"/>
            </a:solidFill>
            <a:prstDash val="solid"/>
            <a:miter lim="800000"/>
          </a:ln>
          <a:effectLst/>
        </p:spPr>
      </p:cxnSp>
      <p:cxnSp>
        <p:nvCxnSpPr>
          <p:cNvPr id="596" name="Straight Connector 595"/>
          <p:cNvCxnSpPr/>
          <p:nvPr/>
        </p:nvCxnSpPr>
        <p:spPr>
          <a:xfrm flipV="1">
            <a:off x="9167391" y="1971540"/>
            <a:ext cx="230937" cy="147278"/>
          </a:xfrm>
          <a:prstGeom prst="line">
            <a:avLst/>
          </a:prstGeom>
          <a:noFill/>
          <a:ln w="6350" cap="flat" cmpd="sng" algn="ctr">
            <a:solidFill>
              <a:srgbClr val="5B9BD5"/>
            </a:solidFill>
            <a:prstDash val="solid"/>
            <a:miter lim="800000"/>
          </a:ln>
          <a:effectLst/>
        </p:spPr>
      </p:cxnSp>
      <p:cxnSp>
        <p:nvCxnSpPr>
          <p:cNvPr id="597" name="Straight Connector 596"/>
          <p:cNvCxnSpPr/>
          <p:nvPr/>
        </p:nvCxnSpPr>
        <p:spPr>
          <a:xfrm>
            <a:off x="8956334" y="2001981"/>
            <a:ext cx="33" cy="268599"/>
          </a:xfrm>
          <a:prstGeom prst="line">
            <a:avLst/>
          </a:prstGeom>
          <a:noFill/>
          <a:ln w="6350" cap="flat" cmpd="sng" algn="ctr">
            <a:solidFill>
              <a:srgbClr val="5B9BD5"/>
            </a:solidFill>
            <a:prstDash val="solid"/>
            <a:miter lim="800000"/>
          </a:ln>
          <a:effectLst/>
        </p:spPr>
      </p:cxnSp>
      <p:sp>
        <p:nvSpPr>
          <p:cNvPr id="598" name="Hexagon 597"/>
          <p:cNvSpPr/>
          <p:nvPr/>
        </p:nvSpPr>
        <p:spPr>
          <a:xfrm>
            <a:off x="9271538"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9" name="Hexagon 598"/>
          <p:cNvSpPr/>
          <p:nvPr/>
        </p:nvSpPr>
        <p:spPr>
          <a:xfrm>
            <a:off x="9502475"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0" name="Hexagon 599"/>
          <p:cNvSpPr/>
          <p:nvPr/>
        </p:nvSpPr>
        <p:spPr>
          <a:xfrm>
            <a:off x="9271538"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1" name="Hexagon 600"/>
          <p:cNvSpPr/>
          <p:nvPr/>
        </p:nvSpPr>
        <p:spPr>
          <a:xfrm>
            <a:off x="9502475"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02" name="Straight Connector 601"/>
          <p:cNvCxnSpPr/>
          <p:nvPr/>
        </p:nvCxnSpPr>
        <p:spPr>
          <a:xfrm>
            <a:off x="9408995" y="2248636"/>
            <a:ext cx="230937" cy="135637"/>
          </a:xfrm>
          <a:prstGeom prst="line">
            <a:avLst/>
          </a:prstGeom>
          <a:noFill/>
          <a:ln w="6350" cap="flat" cmpd="sng" algn="ctr">
            <a:solidFill>
              <a:srgbClr val="5B9BD5"/>
            </a:solidFill>
            <a:prstDash val="solid"/>
            <a:miter lim="800000"/>
          </a:ln>
          <a:effectLst/>
        </p:spPr>
      </p:cxnSp>
      <p:cxnSp>
        <p:nvCxnSpPr>
          <p:cNvPr id="603" name="Straight Connector 602"/>
          <p:cNvCxnSpPr/>
          <p:nvPr/>
        </p:nvCxnSpPr>
        <p:spPr>
          <a:xfrm>
            <a:off x="9408995" y="1977361"/>
            <a:ext cx="230937" cy="135637"/>
          </a:xfrm>
          <a:prstGeom prst="line">
            <a:avLst/>
          </a:prstGeom>
          <a:noFill/>
          <a:ln w="6350" cap="flat" cmpd="sng" algn="ctr">
            <a:solidFill>
              <a:srgbClr val="5B9BD5"/>
            </a:solidFill>
            <a:prstDash val="solid"/>
            <a:miter lim="800000"/>
          </a:ln>
          <a:effectLst/>
        </p:spPr>
      </p:cxnSp>
      <p:cxnSp>
        <p:nvCxnSpPr>
          <p:cNvPr id="604" name="Straight Connector 603"/>
          <p:cNvCxnSpPr/>
          <p:nvPr/>
        </p:nvCxnSpPr>
        <p:spPr>
          <a:xfrm>
            <a:off x="9636175" y="2107178"/>
            <a:ext cx="230937" cy="135637"/>
          </a:xfrm>
          <a:prstGeom prst="line">
            <a:avLst/>
          </a:prstGeom>
          <a:noFill/>
          <a:ln w="6350" cap="flat" cmpd="sng" algn="ctr">
            <a:solidFill>
              <a:srgbClr val="5B9BD5"/>
            </a:solidFill>
            <a:prstDash val="solid"/>
            <a:miter lim="800000"/>
          </a:ln>
          <a:effectLst/>
        </p:spPr>
      </p:cxnSp>
      <p:cxnSp>
        <p:nvCxnSpPr>
          <p:cNvPr id="605" name="Straight Connector 604"/>
          <p:cNvCxnSpPr/>
          <p:nvPr/>
        </p:nvCxnSpPr>
        <p:spPr>
          <a:xfrm flipH="1">
            <a:off x="9636175" y="2248636"/>
            <a:ext cx="230937" cy="135637"/>
          </a:xfrm>
          <a:prstGeom prst="line">
            <a:avLst/>
          </a:prstGeom>
          <a:noFill/>
          <a:ln w="6350" cap="flat" cmpd="sng" algn="ctr">
            <a:solidFill>
              <a:srgbClr val="5B9BD5"/>
            </a:solidFill>
            <a:prstDash val="solid"/>
            <a:miter lim="800000"/>
          </a:ln>
          <a:effectLst/>
        </p:spPr>
      </p:cxnSp>
      <p:cxnSp>
        <p:nvCxnSpPr>
          <p:cNvPr id="606" name="Straight Connector 605"/>
          <p:cNvCxnSpPr/>
          <p:nvPr/>
        </p:nvCxnSpPr>
        <p:spPr>
          <a:xfrm>
            <a:off x="9636176" y="2118819"/>
            <a:ext cx="33" cy="268599"/>
          </a:xfrm>
          <a:prstGeom prst="line">
            <a:avLst/>
          </a:prstGeom>
          <a:noFill/>
          <a:ln w="6350" cap="flat" cmpd="sng" algn="ctr">
            <a:solidFill>
              <a:srgbClr val="5B9BD5"/>
            </a:solidFill>
            <a:prstDash val="solid"/>
            <a:miter lim="800000"/>
          </a:ln>
          <a:effectLst/>
        </p:spPr>
      </p:cxnSp>
      <p:cxnSp>
        <p:nvCxnSpPr>
          <p:cNvPr id="607" name="Straight Connector 606"/>
          <p:cNvCxnSpPr/>
          <p:nvPr/>
        </p:nvCxnSpPr>
        <p:spPr>
          <a:xfrm flipV="1">
            <a:off x="9405272" y="2112998"/>
            <a:ext cx="230903" cy="129817"/>
          </a:xfrm>
          <a:prstGeom prst="line">
            <a:avLst/>
          </a:prstGeom>
          <a:noFill/>
          <a:ln w="6350" cap="flat" cmpd="sng" algn="ctr">
            <a:solidFill>
              <a:srgbClr val="5B9BD5"/>
            </a:solidFill>
            <a:prstDash val="solid"/>
            <a:miter lim="800000"/>
          </a:ln>
          <a:effectLst/>
        </p:spPr>
      </p:cxnSp>
      <p:cxnSp>
        <p:nvCxnSpPr>
          <p:cNvPr id="608" name="Straight Connector 607"/>
          <p:cNvCxnSpPr/>
          <p:nvPr/>
        </p:nvCxnSpPr>
        <p:spPr>
          <a:xfrm flipV="1">
            <a:off x="9636175" y="1971540"/>
            <a:ext cx="230937" cy="147278"/>
          </a:xfrm>
          <a:prstGeom prst="line">
            <a:avLst/>
          </a:prstGeom>
          <a:noFill/>
          <a:ln w="6350" cap="flat" cmpd="sng" algn="ctr">
            <a:solidFill>
              <a:srgbClr val="5B9BD5"/>
            </a:solidFill>
            <a:prstDash val="solid"/>
            <a:miter lim="800000"/>
          </a:ln>
          <a:effectLst/>
        </p:spPr>
      </p:cxnSp>
      <p:cxnSp>
        <p:nvCxnSpPr>
          <p:cNvPr id="609" name="Straight Connector 608"/>
          <p:cNvCxnSpPr/>
          <p:nvPr/>
        </p:nvCxnSpPr>
        <p:spPr>
          <a:xfrm>
            <a:off x="9408978" y="2001981"/>
            <a:ext cx="33" cy="268599"/>
          </a:xfrm>
          <a:prstGeom prst="line">
            <a:avLst/>
          </a:prstGeom>
          <a:noFill/>
          <a:ln w="6350" cap="flat" cmpd="sng" algn="ctr">
            <a:solidFill>
              <a:srgbClr val="5B9BD5"/>
            </a:solidFill>
            <a:prstDash val="solid"/>
            <a:miter lim="800000"/>
          </a:ln>
          <a:effectLst/>
        </p:spPr>
      </p:cxnSp>
      <p:sp>
        <p:nvSpPr>
          <p:cNvPr id="610" name="Hexagon 609"/>
          <p:cNvSpPr/>
          <p:nvPr/>
        </p:nvSpPr>
        <p:spPr>
          <a:xfrm>
            <a:off x="9730558"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1" name="Hexagon 610"/>
          <p:cNvSpPr/>
          <p:nvPr/>
        </p:nvSpPr>
        <p:spPr>
          <a:xfrm>
            <a:off x="9961495"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2" name="Hexagon 611"/>
          <p:cNvSpPr/>
          <p:nvPr/>
        </p:nvSpPr>
        <p:spPr>
          <a:xfrm>
            <a:off x="9730558"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3" name="Hexagon 612"/>
          <p:cNvSpPr/>
          <p:nvPr/>
        </p:nvSpPr>
        <p:spPr>
          <a:xfrm>
            <a:off x="9961495"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14" name="Straight Connector 613"/>
          <p:cNvCxnSpPr/>
          <p:nvPr/>
        </p:nvCxnSpPr>
        <p:spPr>
          <a:xfrm>
            <a:off x="9868015" y="2248636"/>
            <a:ext cx="230937" cy="135637"/>
          </a:xfrm>
          <a:prstGeom prst="line">
            <a:avLst/>
          </a:prstGeom>
          <a:noFill/>
          <a:ln w="6350" cap="flat" cmpd="sng" algn="ctr">
            <a:solidFill>
              <a:srgbClr val="5B9BD5"/>
            </a:solidFill>
            <a:prstDash val="solid"/>
            <a:miter lim="800000"/>
          </a:ln>
          <a:effectLst/>
        </p:spPr>
      </p:cxnSp>
      <p:cxnSp>
        <p:nvCxnSpPr>
          <p:cNvPr id="615" name="Straight Connector 614"/>
          <p:cNvCxnSpPr/>
          <p:nvPr/>
        </p:nvCxnSpPr>
        <p:spPr>
          <a:xfrm>
            <a:off x="9868015" y="1977361"/>
            <a:ext cx="230937" cy="135637"/>
          </a:xfrm>
          <a:prstGeom prst="line">
            <a:avLst/>
          </a:prstGeom>
          <a:noFill/>
          <a:ln w="6350" cap="flat" cmpd="sng" algn="ctr">
            <a:solidFill>
              <a:srgbClr val="5B9BD5"/>
            </a:solidFill>
            <a:prstDash val="solid"/>
            <a:miter lim="800000"/>
          </a:ln>
          <a:effectLst/>
        </p:spPr>
      </p:cxnSp>
      <p:cxnSp>
        <p:nvCxnSpPr>
          <p:cNvPr id="616" name="Straight Connector 615"/>
          <p:cNvCxnSpPr/>
          <p:nvPr/>
        </p:nvCxnSpPr>
        <p:spPr>
          <a:xfrm>
            <a:off x="10095195" y="2107178"/>
            <a:ext cx="230937" cy="135637"/>
          </a:xfrm>
          <a:prstGeom prst="line">
            <a:avLst/>
          </a:prstGeom>
          <a:noFill/>
          <a:ln w="6350" cap="flat" cmpd="sng" algn="ctr">
            <a:solidFill>
              <a:srgbClr val="5B9BD5"/>
            </a:solidFill>
            <a:prstDash val="solid"/>
            <a:miter lim="800000"/>
          </a:ln>
          <a:effectLst/>
        </p:spPr>
      </p:cxnSp>
      <p:cxnSp>
        <p:nvCxnSpPr>
          <p:cNvPr id="617" name="Straight Connector 616"/>
          <p:cNvCxnSpPr/>
          <p:nvPr/>
        </p:nvCxnSpPr>
        <p:spPr>
          <a:xfrm flipH="1">
            <a:off x="10095195" y="2248636"/>
            <a:ext cx="230937" cy="135637"/>
          </a:xfrm>
          <a:prstGeom prst="line">
            <a:avLst/>
          </a:prstGeom>
          <a:noFill/>
          <a:ln w="6350" cap="flat" cmpd="sng" algn="ctr">
            <a:solidFill>
              <a:srgbClr val="5B9BD5"/>
            </a:solidFill>
            <a:prstDash val="solid"/>
            <a:miter lim="800000"/>
          </a:ln>
          <a:effectLst/>
        </p:spPr>
      </p:cxnSp>
      <p:cxnSp>
        <p:nvCxnSpPr>
          <p:cNvPr id="618" name="Straight Connector 617"/>
          <p:cNvCxnSpPr/>
          <p:nvPr/>
        </p:nvCxnSpPr>
        <p:spPr>
          <a:xfrm>
            <a:off x="10095196" y="2118819"/>
            <a:ext cx="33" cy="268599"/>
          </a:xfrm>
          <a:prstGeom prst="line">
            <a:avLst/>
          </a:prstGeom>
          <a:noFill/>
          <a:ln w="6350" cap="flat" cmpd="sng" algn="ctr">
            <a:solidFill>
              <a:srgbClr val="5B9BD5"/>
            </a:solidFill>
            <a:prstDash val="solid"/>
            <a:miter lim="800000"/>
          </a:ln>
          <a:effectLst/>
        </p:spPr>
      </p:cxnSp>
      <p:cxnSp>
        <p:nvCxnSpPr>
          <p:cNvPr id="619" name="Straight Connector 618"/>
          <p:cNvCxnSpPr/>
          <p:nvPr/>
        </p:nvCxnSpPr>
        <p:spPr>
          <a:xfrm flipV="1">
            <a:off x="9864292" y="2112998"/>
            <a:ext cx="230903" cy="129817"/>
          </a:xfrm>
          <a:prstGeom prst="line">
            <a:avLst/>
          </a:prstGeom>
          <a:noFill/>
          <a:ln w="6350" cap="flat" cmpd="sng" algn="ctr">
            <a:solidFill>
              <a:srgbClr val="5B9BD5"/>
            </a:solidFill>
            <a:prstDash val="solid"/>
            <a:miter lim="800000"/>
          </a:ln>
          <a:effectLst/>
        </p:spPr>
      </p:cxnSp>
      <p:cxnSp>
        <p:nvCxnSpPr>
          <p:cNvPr id="620" name="Straight Connector 619"/>
          <p:cNvCxnSpPr/>
          <p:nvPr/>
        </p:nvCxnSpPr>
        <p:spPr>
          <a:xfrm flipV="1">
            <a:off x="10095195" y="1971540"/>
            <a:ext cx="230937" cy="147278"/>
          </a:xfrm>
          <a:prstGeom prst="line">
            <a:avLst/>
          </a:prstGeom>
          <a:noFill/>
          <a:ln w="6350" cap="flat" cmpd="sng" algn="ctr">
            <a:solidFill>
              <a:srgbClr val="5B9BD5"/>
            </a:solidFill>
            <a:prstDash val="solid"/>
            <a:miter lim="800000"/>
          </a:ln>
          <a:effectLst/>
        </p:spPr>
      </p:cxnSp>
      <p:cxnSp>
        <p:nvCxnSpPr>
          <p:cNvPr id="621" name="Straight Connector 620"/>
          <p:cNvCxnSpPr/>
          <p:nvPr/>
        </p:nvCxnSpPr>
        <p:spPr>
          <a:xfrm>
            <a:off x="9867998" y="2006530"/>
            <a:ext cx="33" cy="268599"/>
          </a:xfrm>
          <a:prstGeom prst="line">
            <a:avLst/>
          </a:prstGeom>
          <a:noFill/>
          <a:ln w="6350" cap="flat" cmpd="sng" algn="ctr">
            <a:solidFill>
              <a:srgbClr val="5B9BD5"/>
            </a:solidFill>
            <a:prstDash val="solid"/>
            <a:miter lim="800000"/>
          </a:ln>
          <a:effectLst/>
        </p:spPr>
      </p:cxnSp>
      <p:sp>
        <p:nvSpPr>
          <p:cNvPr id="622" name="Hexagon 621"/>
          <p:cNvSpPr/>
          <p:nvPr/>
        </p:nvSpPr>
        <p:spPr>
          <a:xfrm>
            <a:off x="10193734"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3" name="Hexagon 622"/>
          <p:cNvSpPr/>
          <p:nvPr/>
        </p:nvSpPr>
        <p:spPr>
          <a:xfrm>
            <a:off x="10424671"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4" name="Hexagon 623"/>
          <p:cNvSpPr/>
          <p:nvPr/>
        </p:nvSpPr>
        <p:spPr>
          <a:xfrm>
            <a:off x="10193734"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5" name="Hexagon 624"/>
          <p:cNvSpPr/>
          <p:nvPr/>
        </p:nvSpPr>
        <p:spPr>
          <a:xfrm>
            <a:off x="10424671"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26" name="Straight Connector 625"/>
          <p:cNvCxnSpPr/>
          <p:nvPr/>
        </p:nvCxnSpPr>
        <p:spPr>
          <a:xfrm>
            <a:off x="10331191" y="2248636"/>
            <a:ext cx="230937" cy="135637"/>
          </a:xfrm>
          <a:prstGeom prst="line">
            <a:avLst/>
          </a:prstGeom>
          <a:noFill/>
          <a:ln w="6350" cap="flat" cmpd="sng" algn="ctr">
            <a:solidFill>
              <a:srgbClr val="5B9BD5"/>
            </a:solidFill>
            <a:prstDash val="solid"/>
            <a:miter lim="800000"/>
          </a:ln>
          <a:effectLst/>
        </p:spPr>
      </p:cxnSp>
      <p:cxnSp>
        <p:nvCxnSpPr>
          <p:cNvPr id="627" name="Straight Connector 626"/>
          <p:cNvCxnSpPr/>
          <p:nvPr/>
        </p:nvCxnSpPr>
        <p:spPr>
          <a:xfrm>
            <a:off x="10331191" y="1977361"/>
            <a:ext cx="230937" cy="135637"/>
          </a:xfrm>
          <a:prstGeom prst="line">
            <a:avLst/>
          </a:prstGeom>
          <a:noFill/>
          <a:ln w="6350" cap="flat" cmpd="sng" algn="ctr">
            <a:solidFill>
              <a:srgbClr val="5B9BD5"/>
            </a:solidFill>
            <a:prstDash val="solid"/>
            <a:miter lim="800000"/>
          </a:ln>
          <a:effectLst/>
        </p:spPr>
      </p:cxnSp>
      <p:cxnSp>
        <p:nvCxnSpPr>
          <p:cNvPr id="628" name="Straight Connector 627"/>
          <p:cNvCxnSpPr/>
          <p:nvPr/>
        </p:nvCxnSpPr>
        <p:spPr>
          <a:xfrm>
            <a:off x="10558371" y="2107178"/>
            <a:ext cx="230937" cy="135637"/>
          </a:xfrm>
          <a:prstGeom prst="line">
            <a:avLst/>
          </a:prstGeom>
          <a:noFill/>
          <a:ln w="6350" cap="flat" cmpd="sng" algn="ctr">
            <a:solidFill>
              <a:srgbClr val="5B9BD5"/>
            </a:solidFill>
            <a:prstDash val="solid"/>
            <a:miter lim="800000"/>
          </a:ln>
          <a:effectLst/>
        </p:spPr>
      </p:cxnSp>
      <p:cxnSp>
        <p:nvCxnSpPr>
          <p:cNvPr id="629" name="Straight Connector 628"/>
          <p:cNvCxnSpPr/>
          <p:nvPr/>
        </p:nvCxnSpPr>
        <p:spPr>
          <a:xfrm flipH="1">
            <a:off x="10558371" y="2248636"/>
            <a:ext cx="230937" cy="135637"/>
          </a:xfrm>
          <a:prstGeom prst="line">
            <a:avLst/>
          </a:prstGeom>
          <a:noFill/>
          <a:ln w="6350" cap="flat" cmpd="sng" algn="ctr">
            <a:solidFill>
              <a:srgbClr val="5B9BD5"/>
            </a:solidFill>
            <a:prstDash val="solid"/>
            <a:miter lim="800000"/>
          </a:ln>
          <a:effectLst/>
        </p:spPr>
      </p:cxnSp>
      <p:cxnSp>
        <p:nvCxnSpPr>
          <p:cNvPr id="630" name="Straight Connector 629"/>
          <p:cNvCxnSpPr/>
          <p:nvPr/>
        </p:nvCxnSpPr>
        <p:spPr>
          <a:xfrm>
            <a:off x="10558372" y="2118819"/>
            <a:ext cx="33" cy="268599"/>
          </a:xfrm>
          <a:prstGeom prst="line">
            <a:avLst/>
          </a:prstGeom>
          <a:noFill/>
          <a:ln w="6350" cap="flat" cmpd="sng" algn="ctr">
            <a:solidFill>
              <a:srgbClr val="5B9BD5"/>
            </a:solidFill>
            <a:prstDash val="solid"/>
            <a:miter lim="800000"/>
          </a:ln>
          <a:effectLst/>
        </p:spPr>
      </p:cxnSp>
      <p:cxnSp>
        <p:nvCxnSpPr>
          <p:cNvPr id="631" name="Straight Connector 630"/>
          <p:cNvCxnSpPr/>
          <p:nvPr/>
        </p:nvCxnSpPr>
        <p:spPr>
          <a:xfrm flipV="1">
            <a:off x="10327468" y="2112998"/>
            <a:ext cx="230903" cy="129817"/>
          </a:xfrm>
          <a:prstGeom prst="line">
            <a:avLst/>
          </a:prstGeom>
          <a:noFill/>
          <a:ln w="6350" cap="flat" cmpd="sng" algn="ctr">
            <a:solidFill>
              <a:srgbClr val="5B9BD5"/>
            </a:solidFill>
            <a:prstDash val="solid"/>
            <a:miter lim="800000"/>
          </a:ln>
          <a:effectLst/>
        </p:spPr>
      </p:cxnSp>
      <p:cxnSp>
        <p:nvCxnSpPr>
          <p:cNvPr id="632" name="Straight Connector 631"/>
          <p:cNvCxnSpPr/>
          <p:nvPr/>
        </p:nvCxnSpPr>
        <p:spPr>
          <a:xfrm flipV="1">
            <a:off x="10558371" y="1971540"/>
            <a:ext cx="230937" cy="147278"/>
          </a:xfrm>
          <a:prstGeom prst="line">
            <a:avLst/>
          </a:prstGeom>
          <a:noFill/>
          <a:ln w="6350" cap="flat" cmpd="sng" algn="ctr">
            <a:solidFill>
              <a:srgbClr val="5B9BD5"/>
            </a:solidFill>
            <a:prstDash val="solid"/>
            <a:miter lim="800000"/>
          </a:ln>
          <a:effectLst/>
        </p:spPr>
      </p:cxnSp>
      <p:cxnSp>
        <p:nvCxnSpPr>
          <p:cNvPr id="633" name="Straight Connector 632"/>
          <p:cNvCxnSpPr/>
          <p:nvPr/>
        </p:nvCxnSpPr>
        <p:spPr>
          <a:xfrm>
            <a:off x="10331174" y="2006530"/>
            <a:ext cx="33" cy="268599"/>
          </a:xfrm>
          <a:prstGeom prst="line">
            <a:avLst/>
          </a:prstGeom>
          <a:noFill/>
          <a:ln w="6350" cap="flat" cmpd="sng" algn="ctr">
            <a:solidFill>
              <a:srgbClr val="5B9BD5"/>
            </a:solidFill>
            <a:prstDash val="solid"/>
            <a:miter lim="800000"/>
          </a:ln>
          <a:effectLst/>
        </p:spPr>
      </p:cxnSp>
      <p:sp>
        <p:nvSpPr>
          <p:cNvPr id="634" name="Hexagon 633"/>
          <p:cNvSpPr/>
          <p:nvPr/>
        </p:nvSpPr>
        <p:spPr>
          <a:xfrm>
            <a:off x="1065524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5" name="Hexagon 634"/>
          <p:cNvSpPr/>
          <p:nvPr/>
        </p:nvSpPr>
        <p:spPr>
          <a:xfrm>
            <a:off x="10886177"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6" name="Hexagon 635"/>
          <p:cNvSpPr/>
          <p:nvPr/>
        </p:nvSpPr>
        <p:spPr>
          <a:xfrm>
            <a:off x="1065524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7" name="Hexagon 636"/>
          <p:cNvSpPr/>
          <p:nvPr/>
        </p:nvSpPr>
        <p:spPr>
          <a:xfrm>
            <a:off x="10886177"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38" name="Straight Connector 637"/>
          <p:cNvCxnSpPr/>
          <p:nvPr/>
        </p:nvCxnSpPr>
        <p:spPr>
          <a:xfrm>
            <a:off x="10792697" y="2248636"/>
            <a:ext cx="230937" cy="135637"/>
          </a:xfrm>
          <a:prstGeom prst="line">
            <a:avLst/>
          </a:prstGeom>
          <a:noFill/>
          <a:ln w="6350" cap="flat" cmpd="sng" algn="ctr">
            <a:solidFill>
              <a:srgbClr val="5B9BD5"/>
            </a:solidFill>
            <a:prstDash val="solid"/>
            <a:miter lim="800000"/>
          </a:ln>
          <a:effectLst/>
        </p:spPr>
      </p:cxnSp>
      <p:cxnSp>
        <p:nvCxnSpPr>
          <p:cNvPr id="639" name="Straight Connector 638"/>
          <p:cNvCxnSpPr/>
          <p:nvPr/>
        </p:nvCxnSpPr>
        <p:spPr>
          <a:xfrm>
            <a:off x="10792697" y="1977361"/>
            <a:ext cx="230937" cy="135637"/>
          </a:xfrm>
          <a:prstGeom prst="line">
            <a:avLst/>
          </a:prstGeom>
          <a:noFill/>
          <a:ln w="6350" cap="flat" cmpd="sng" algn="ctr">
            <a:solidFill>
              <a:srgbClr val="5B9BD5"/>
            </a:solidFill>
            <a:prstDash val="solid"/>
            <a:miter lim="800000"/>
          </a:ln>
          <a:effectLst/>
        </p:spPr>
      </p:cxnSp>
      <p:cxnSp>
        <p:nvCxnSpPr>
          <p:cNvPr id="640" name="Straight Connector 639"/>
          <p:cNvCxnSpPr/>
          <p:nvPr/>
        </p:nvCxnSpPr>
        <p:spPr>
          <a:xfrm>
            <a:off x="11019877" y="2107178"/>
            <a:ext cx="230937" cy="135637"/>
          </a:xfrm>
          <a:prstGeom prst="line">
            <a:avLst/>
          </a:prstGeom>
          <a:noFill/>
          <a:ln w="6350" cap="flat" cmpd="sng" algn="ctr">
            <a:solidFill>
              <a:srgbClr val="5B9BD5"/>
            </a:solidFill>
            <a:prstDash val="solid"/>
            <a:miter lim="800000"/>
          </a:ln>
          <a:effectLst/>
        </p:spPr>
      </p:cxnSp>
      <p:cxnSp>
        <p:nvCxnSpPr>
          <p:cNvPr id="641" name="Straight Connector 640"/>
          <p:cNvCxnSpPr/>
          <p:nvPr/>
        </p:nvCxnSpPr>
        <p:spPr>
          <a:xfrm flipH="1">
            <a:off x="11019877" y="2248636"/>
            <a:ext cx="230937" cy="135637"/>
          </a:xfrm>
          <a:prstGeom prst="line">
            <a:avLst/>
          </a:prstGeom>
          <a:noFill/>
          <a:ln w="6350" cap="flat" cmpd="sng" algn="ctr">
            <a:solidFill>
              <a:srgbClr val="5B9BD5"/>
            </a:solidFill>
            <a:prstDash val="solid"/>
            <a:miter lim="800000"/>
          </a:ln>
          <a:effectLst/>
        </p:spPr>
      </p:cxnSp>
      <p:cxnSp>
        <p:nvCxnSpPr>
          <p:cNvPr id="642" name="Straight Connector 641"/>
          <p:cNvCxnSpPr/>
          <p:nvPr/>
        </p:nvCxnSpPr>
        <p:spPr>
          <a:xfrm>
            <a:off x="11019878" y="2118819"/>
            <a:ext cx="33" cy="268599"/>
          </a:xfrm>
          <a:prstGeom prst="line">
            <a:avLst/>
          </a:prstGeom>
          <a:noFill/>
          <a:ln w="6350" cap="flat" cmpd="sng" algn="ctr">
            <a:solidFill>
              <a:srgbClr val="5B9BD5"/>
            </a:solidFill>
            <a:prstDash val="solid"/>
            <a:miter lim="800000"/>
          </a:ln>
          <a:effectLst/>
        </p:spPr>
      </p:cxnSp>
      <p:cxnSp>
        <p:nvCxnSpPr>
          <p:cNvPr id="643" name="Straight Connector 642"/>
          <p:cNvCxnSpPr/>
          <p:nvPr/>
        </p:nvCxnSpPr>
        <p:spPr>
          <a:xfrm flipV="1">
            <a:off x="10788974" y="2112998"/>
            <a:ext cx="230903" cy="129817"/>
          </a:xfrm>
          <a:prstGeom prst="line">
            <a:avLst/>
          </a:prstGeom>
          <a:noFill/>
          <a:ln w="6350" cap="flat" cmpd="sng" algn="ctr">
            <a:solidFill>
              <a:srgbClr val="5B9BD5"/>
            </a:solidFill>
            <a:prstDash val="solid"/>
            <a:miter lim="800000"/>
          </a:ln>
          <a:effectLst/>
        </p:spPr>
      </p:cxnSp>
      <p:cxnSp>
        <p:nvCxnSpPr>
          <p:cNvPr id="644" name="Straight Connector 643"/>
          <p:cNvCxnSpPr/>
          <p:nvPr/>
        </p:nvCxnSpPr>
        <p:spPr>
          <a:xfrm flipV="1">
            <a:off x="11019877" y="1971540"/>
            <a:ext cx="230937" cy="147278"/>
          </a:xfrm>
          <a:prstGeom prst="line">
            <a:avLst/>
          </a:prstGeom>
          <a:noFill/>
          <a:ln w="6350" cap="flat" cmpd="sng" algn="ctr">
            <a:solidFill>
              <a:srgbClr val="5B9BD5"/>
            </a:solidFill>
            <a:prstDash val="solid"/>
            <a:miter lim="800000"/>
          </a:ln>
          <a:effectLst/>
        </p:spPr>
      </p:cxnSp>
      <p:cxnSp>
        <p:nvCxnSpPr>
          <p:cNvPr id="645" name="Straight Connector 644"/>
          <p:cNvCxnSpPr/>
          <p:nvPr/>
        </p:nvCxnSpPr>
        <p:spPr>
          <a:xfrm>
            <a:off x="10792680" y="2001981"/>
            <a:ext cx="33" cy="268599"/>
          </a:xfrm>
          <a:prstGeom prst="line">
            <a:avLst/>
          </a:prstGeom>
          <a:noFill/>
          <a:ln w="6350" cap="flat" cmpd="sng" algn="ctr">
            <a:solidFill>
              <a:srgbClr val="5B9BD5"/>
            </a:solidFill>
            <a:prstDash val="solid"/>
            <a:miter lim="800000"/>
          </a:ln>
          <a:effectLst/>
        </p:spPr>
      </p:cxnSp>
      <p:sp>
        <p:nvSpPr>
          <p:cNvPr id="646" name="Hexagon 645"/>
          <p:cNvSpPr/>
          <p:nvPr/>
        </p:nvSpPr>
        <p:spPr>
          <a:xfrm>
            <a:off x="1111426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47" name="Hexagon 646"/>
          <p:cNvSpPr/>
          <p:nvPr/>
        </p:nvSpPr>
        <p:spPr>
          <a:xfrm>
            <a:off x="11345197"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48" name="Hexagon 647"/>
          <p:cNvSpPr/>
          <p:nvPr/>
        </p:nvSpPr>
        <p:spPr>
          <a:xfrm>
            <a:off x="1111426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49" name="Hexagon 648"/>
          <p:cNvSpPr/>
          <p:nvPr/>
        </p:nvSpPr>
        <p:spPr>
          <a:xfrm>
            <a:off x="11345197"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50" name="Straight Connector 649"/>
          <p:cNvCxnSpPr/>
          <p:nvPr/>
        </p:nvCxnSpPr>
        <p:spPr>
          <a:xfrm>
            <a:off x="11251717" y="2248636"/>
            <a:ext cx="230937" cy="135637"/>
          </a:xfrm>
          <a:prstGeom prst="line">
            <a:avLst/>
          </a:prstGeom>
          <a:noFill/>
          <a:ln w="6350" cap="flat" cmpd="sng" algn="ctr">
            <a:solidFill>
              <a:srgbClr val="5B9BD5"/>
            </a:solidFill>
            <a:prstDash val="solid"/>
            <a:miter lim="800000"/>
          </a:ln>
          <a:effectLst/>
        </p:spPr>
      </p:cxnSp>
      <p:cxnSp>
        <p:nvCxnSpPr>
          <p:cNvPr id="651" name="Straight Connector 650"/>
          <p:cNvCxnSpPr/>
          <p:nvPr/>
        </p:nvCxnSpPr>
        <p:spPr>
          <a:xfrm>
            <a:off x="11251717" y="1977361"/>
            <a:ext cx="230937" cy="135637"/>
          </a:xfrm>
          <a:prstGeom prst="line">
            <a:avLst/>
          </a:prstGeom>
          <a:noFill/>
          <a:ln w="6350" cap="flat" cmpd="sng" algn="ctr">
            <a:solidFill>
              <a:srgbClr val="5B9BD5"/>
            </a:solidFill>
            <a:prstDash val="solid"/>
            <a:miter lim="800000"/>
          </a:ln>
          <a:effectLst/>
        </p:spPr>
      </p:cxnSp>
      <p:cxnSp>
        <p:nvCxnSpPr>
          <p:cNvPr id="652" name="Straight Connector 651"/>
          <p:cNvCxnSpPr/>
          <p:nvPr/>
        </p:nvCxnSpPr>
        <p:spPr>
          <a:xfrm>
            <a:off x="11478898" y="2118819"/>
            <a:ext cx="33" cy="268599"/>
          </a:xfrm>
          <a:prstGeom prst="line">
            <a:avLst/>
          </a:prstGeom>
          <a:noFill/>
          <a:ln w="6350" cap="flat" cmpd="sng" algn="ctr">
            <a:solidFill>
              <a:srgbClr val="5B9BD5"/>
            </a:solidFill>
            <a:prstDash val="solid"/>
            <a:miter lim="800000"/>
          </a:ln>
          <a:effectLst/>
        </p:spPr>
      </p:cxnSp>
      <p:cxnSp>
        <p:nvCxnSpPr>
          <p:cNvPr id="653" name="Straight Connector 652"/>
          <p:cNvCxnSpPr/>
          <p:nvPr/>
        </p:nvCxnSpPr>
        <p:spPr>
          <a:xfrm flipV="1">
            <a:off x="11247994" y="2112998"/>
            <a:ext cx="230903" cy="129817"/>
          </a:xfrm>
          <a:prstGeom prst="line">
            <a:avLst/>
          </a:prstGeom>
          <a:noFill/>
          <a:ln w="6350" cap="flat" cmpd="sng" algn="ctr">
            <a:solidFill>
              <a:srgbClr val="5B9BD5"/>
            </a:solidFill>
            <a:prstDash val="solid"/>
            <a:miter lim="800000"/>
          </a:ln>
          <a:effectLst/>
        </p:spPr>
      </p:cxnSp>
      <p:cxnSp>
        <p:nvCxnSpPr>
          <p:cNvPr id="654" name="Straight Connector 653"/>
          <p:cNvCxnSpPr/>
          <p:nvPr/>
        </p:nvCxnSpPr>
        <p:spPr>
          <a:xfrm>
            <a:off x="11251700" y="2001981"/>
            <a:ext cx="33" cy="268599"/>
          </a:xfrm>
          <a:prstGeom prst="line">
            <a:avLst/>
          </a:prstGeom>
          <a:noFill/>
          <a:ln w="6350" cap="flat" cmpd="sng" algn="ctr">
            <a:solidFill>
              <a:srgbClr val="5B9BD5"/>
            </a:solidFill>
            <a:prstDash val="solid"/>
            <a:miter lim="800000"/>
          </a:ln>
          <a:effectLst/>
        </p:spPr>
      </p:cxnSp>
      <p:sp>
        <p:nvSpPr>
          <p:cNvPr id="655" name="Hexagon 654"/>
          <p:cNvSpPr/>
          <p:nvPr/>
        </p:nvSpPr>
        <p:spPr>
          <a:xfrm>
            <a:off x="533880"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56" name="Hexagon 655"/>
          <p:cNvSpPr/>
          <p:nvPr/>
        </p:nvSpPr>
        <p:spPr>
          <a:xfrm>
            <a:off x="992900"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57" name="Hexagon 656"/>
          <p:cNvSpPr/>
          <p:nvPr/>
        </p:nvSpPr>
        <p:spPr>
          <a:xfrm>
            <a:off x="1454406"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58" name="Hexagon 657"/>
          <p:cNvSpPr/>
          <p:nvPr/>
        </p:nvSpPr>
        <p:spPr>
          <a:xfrm>
            <a:off x="1913426"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59" name="Hexagon 658"/>
          <p:cNvSpPr/>
          <p:nvPr/>
        </p:nvSpPr>
        <p:spPr>
          <a:xfrm>
            <a:off x="2376118"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0" name="Hexagon 659"/>
          <p:cNvSpPr/>
          <p:nvPr/>
        </p:nvSpPr>
        <p:spPr>
          <a:xfrm>
            <a:off x="2831466"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1" name="Hexagon 660"/>
          <p:cNvSpPr/>
          <p:nvPr/>
        </p:nvSpPr>
        <p:spPr>
          <a:xfrm>
            <a:off x="3289300"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2" name="Hexagon 661"/>
          <p:cNvSpPr/>
          <p:nvPr/>
        </p:nvSpPr>
        <p:spPr>
          <a:xfrm>
            <a:off x="3757308"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3" name="Hexagon 662"/>
          <p:cNvSpPr/>
          <p:nvPr/>
        </p:nvSpPr>
        <p:spPr>
          <a:xfrm>
            <a:off x="4219166"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4" name="Hexagon 663"/>
          <p:cNvSpPr/>
          <p:nvPr/>
        </p:nvSpPr>
        <p:spPr>
          <a:xfrm>
            <a:off x="4678186"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5" name="Hexagon 664"/>
          <p:cNvSpPr/>
          <p:nvPr/>
        </p:nvSpPr>
        <p:spPr>
          <a:xfrm>
            <a:off x="5139692"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6" name="Hexagon 665"/>
          <p:cNvSpPr/>
          <p:nvPr/>
        </p:nvSpPr>
        <p:spPr>
          <a:xfrm>
            <a:off x="5598712"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7" name="Hexagon 666"/>
          <p:cNvSpPr/>
          <p:nvPr/>
        </p:nvSpPr>
        <p:spPr>
          <a:xfrm>
            <a:off x="6057732"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8" name="Hexagon 667"/>
          <p:cNvSpPr/>
          <p:nvPr/>
        </p:nvSpPr>
        <p:spPr>
          <a:xfrm>
            <a:off x="6519646"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9" name="Hexagon 668"/>
          <p:cNvSpPr/>
          <p:nvPr/>
        </p:nvSpPr>
        <p:spPr>
          <a:xfrm>
            <a:off x="6981152"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0" name="Hexagon 669"/>
          <p:cNvSpPr/>
          <p:nvPr/>
        </p:nvSpPr>
        <p:spPr>
          <a:xfrm>
            <a:off x="7440172"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1" name="Hexagon 670"/>
          <p:cNvSpPr/>
          <p:nvPr/>
        </p:nvSpPr>
        <p:spPr>
          <a:xfrm>
            <a:off x="7904470"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2" name="Hexagon 671"/>
          <p:cNvSpPr/>
          <p:nvPr/>
        </p:nvSpPr>
        <p:spPr>
          <a:xfrm>
            <a:off x="8363962"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3" name="Hexagon 672"/>
          <p:cNvSpPr/>
          <p:nvPr/>
        </p:nvSpPr>
        <p:spPr>
          <a:xfrm>
            <a:off x="8817346"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4" name="Hexagon 673"/>
          <p:cNvSpPr/>
          <p:nvPr/>
        </p:nvSpPr>
        <p:spPr>
          <a:xfrm>
            <a:off x="9276366"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5" name="Hexagon 674"/>
          <p:cNvSpPr/>
          <p:nvPr/>
        </p:nvSpPr>
        <p:spPr>
          <a:xfrm>
            <a:off x="9736724"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6" name="Hexagon 675"/>
          <p:cNvSpPr/>
          <p:nvPr/>
        </p:nvSpPr>
        <p:spPr>
          <a:xfrm>
            <a:off x="10198638"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7" name="Hexagon 676"/>
          <p:cNvSpPr/>
          <p:nvPr/>
        </p:nvSpPr>
        <p:spPr>
          <a:xfrm>
            <a:off x="10656472"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8" name="Hexagon 677"/>
          <p:cNvSpPr/>
          <p:nvPr/>
        </p:nvSpPr>
        <p:spPr>
          <a:xfrm>
            <a:off x="11118386"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9" name="Rectangle 678"/>
          <p:cNvSpPr/>
          <p:nvPr/>
        </p:nvSpPr>
        <p:spPr>
          <a:xfrm>
            <a:off x="517310" y="2541205"/>
            <a:ext cx="11102801" cy="1045188"/>
          </a:xfrm>
          <a:prstGeom prst="rect">
            <a:avLst/>
          </a:prstGeom>
          <a:solidFill>
            <a:srgbClr val="662E93"/>
          </a:solidFill>
          <a:ln w="12700" cap="flat" cmpd="sng" algn="ctr">
            <a:noFill/>
            <a:prstDash val="solid"/>
            <a:miter lim="800000"/>
          </a:ln>
          <a:effectLst/>
        </p:spPr>
        <p:txBody>
          <a:bodyPr rtlCol="0" anchor="ctr"/>
          <a:lstStyle/>
          <a:p>
            <a:pPr algn="ctr" defTabSz="914400">
              <a:defRPr/>
            </a:pPr>
            <a:endParaRPr lang="en-US" b="1" kern="0" smtClean="0">
              <a:solidFill>
                <a:srgbClr val="FFFFFF"/>
              </a:solidFill>
              <a:latin typeface="Calibri" panose="020F0502020204030204"/>
            </a:endParaRPr>
          </a:p>
        </p:txBody>
      </p:sp>
      <p:sp>
        <p:nvSpPr>
          <p:cNvPr id="680" name="TextBox 679"/>
          <p:cNvSpPr txBox="1"/>
          <p:nvPr/>
        </p:nvSpPr>
        <p:spPr>
          <a:xfrm>
            <a:off x="5076381" y="2535569"/>
            <a:ext cx="2317281" cy="523220"/>
          </a:xfrm>
          <a:prstGeom prst="rect">
            <a:avLst/>
          </a:prstGeom>
          <a:noFill/>
        </p:spPr>
        <p:txBody>
          <a:bodyPr wrap="square" rtlCol="0">
            <a:spAutoFit/>
          </a:bodyPr>
          <a:lstStyle/>
          <a:p>
            <a:pPr defTabSz="914400"/>
            <a:r>
              <a:rPr lang="en-US" sz="2800" b="1" dirty="0">
                <a:solidFill>
                  <a:srgbClr val="FFFFFF"/>
                </a:solidFill>
                <a:latin typeface="Segoe UI Light"/>
              </a:rPr>
              <a:t>Service Fabric</a:t>
            </a:r>
          </a:p>
        </p:txBody>
      </p:sp>
      <p:grpSp>
        <p:nvGrpSpPr>
          <p:cNvPr id="682" name="Group 681"/>
          <p:cNvGrpSpPr/>
          <p:nvPr/>
        </p:nvGrpSpPr>
        <p:grpSpPr>
          <a:xfrm>
            <a:off x="3691814" y="3828532"/>
            <a:ext cx="4856898" cy="2820828"/>
            <a:chOff x="3570769" y="4054765"/>
            <a:chExt cx="4856898" cy="2820828"/>
          </a:xfrm>
        </p:grpSpPr>
        <p:pic>
          <p:nvPicPr>
            <p:cNvPr id="684" name="Picture 683"/>
            <p:cNvPicPr>
              <a:picLocks noChangeAspect="1"/>
            </p:cNvPicPr>
            <p:nvPr/>
          </p:nvPicPr>
          <p:blipFill>
            <a:blip r:embed="rId4"/>
            <a:stretch>
              <a:fillRect/>
            </a:stretch>
          </p:blipFill>
          <p:spPr>
            <a:xfrm>
              <a:off x="3570769" y="4054765"/>
              <a:ext cx="4856898" cy="2820828"/>
            </a:xfrm>
            <a:prstGeom prst="rect">
              <a:avLst/>
            </a:prstGeom>
          </p:spPr>
        </p:pic>
        <p:grpSp>
          <p:nvGrpSpPr>
            <p:cNvPr id="685" name="Group 684"/>
            <p:cNvGrpSpPr/>
            <p:nvPr/>
          </p:nvGrpSpPr>
          <p:grpSpPr>
            <a:xfrm>
              <a:off x="4864258" y="5403511"/>
              <a:ext cx="2479440" cy="1186831"/>
              <a:chOff x="4962229" y="5403511"/>
              <a:chExt cx="2479440" cy="1186831"/>
            </a:xfrm>
          </p:grpSpPr>
          <p:sp>
            <p:nvSpPr>
              <p:cNvPr id="686" name="Rectangle 685"/>
              <p:cNvSpPr/>
              <p:nvPr/>
            </p:nvSpPr>
            <p:spPr>
              <a:xfrm>
                <a:off x="4962229" y="5898967"/>
                <a:ext cx="2479439" cy="691375"/>
              </a:xfrm>
              <a:prstGeom prst="rect">
                <a:avLst/>
              </a:prstGeom>
              <a:solidFill>
                <a:srgbClr val="00B050"/>
              </a:solidFill>
              <a:ln w="12700" cap="flat" cmpd="sng" algn="ctr">
                <a:noFill/>
                <a:prstDash val="solid"/>
                <a:miter lim="800000"/>
              </a:ln>
              <a:effectLst/>
            </p:spPr>
            <p:txBody>
              <a:bodyPr rtlCol="0" anchor="ctr"/>
              <a:lstStyle/>
              <a:p>
                <a:pPr algn="ctr" defTabSz="914400">
                  <a:defRPr/>
                </a:pPr>
                <a:r>
                  <a:rPr lang="en-US" sz="2400" b="1" kern="0" dirty="0" smtClean="0">
                    <a:solidFill>
                      <a:srgbClr val="FFFFFF"/>
                    </a:solidFill>
                    <a:latin typeface="Segoe UI Light"/>
                  </a:rPr>
                  <a:t>Private Clouds</a:t>
                </a:r>
                <a:endParaRPr lang="en-US" sz="1400" kern="0" dirty="0" smtClean="0">
                  <a:solidFill>
                    <a:srgbClr val="FFFFFF"/>
                  </a:solidFill>
                  <a:latin typeface="Segoe UI Light"/>
                </a:endParaRPr>
              </a:p>
            </p:txBody>
          </p:sp>
          <p:sp>
            <p:nvSpPr>
              <p:cNvPr id="687" name="Rectangle 686"/>
              <p:cNvSpPr/>
              <p:nvPr/>
            </p:nvSpPr>
            <p:spPr>
              <a:xfrm>
                <a:off x="4962230" y="5403511"/>
                <a:ext cx="1222090" cy="457200"/>
              </a:xfrm>
              <a:prstGeom prst="rect">
                <a:avLst/>
              </a:prstGeom>
              <a:solidFill>
                <a:srgbClr val="00B050"/>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Windows</a:t>
                </a:r>
              </a:p>
              <a:p>
                <a:pPr algn="ctr" defTabSz="914400">
                  <a:defRPr/>
                </a:pPr>
                <a:r>
                  <a:rPr lang="en-US" sz="1000" b="1" kern="0" dirty="0" smtClean="0">
                    <a:solidFill>
                      <a:srgbClr val="FFFFFF"/>
                    </a:solidFill>
                    <a:latin typeface="Calibri" panose="020F0502020204030204"/>
                  </a:rPr>
                  <a:t>Server</a:t>
                </a:r>
              </a:p>
            </p:txBody>
          </p:sp>
          <p:sp>
            <p:nvSpPr>
              <p:cNvPr id="688" name="Rectangle 687"/>
              <p:cNvSpPr/>
              <p:nvPr/>
            </p:nvSpPr>
            <p:spPr>
              <a:xfrm>
                <a:off x="6228297" y="5403511"/>
                <a:ext cx="1213372" cy="457200"/>
              </a:xfrm>
              <a:prstGeom prst="rect">
                <a:avLst/>
              </a:prstGeom>
              <a:solidFill>
                <a:srgbClr val="00B050"/>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Linux</a:t>
                </a:r>
              </a:p>
            </p:txBody>
          </p:sp>
        </p:grpSp>
      </p:grpSp>
      <p:sp>
        <p:nvSpPr>
          <p:cNvPr id="689" name="TextBox 688"/>
          <p:cNvSpPr txBox="1"/>
          <p:nvPr/>
        </p:nvSpPr>
        <p:spPr>
          <a:xfrm>
            <a:off x="601369" y="2658663"/>
            <a:ext cx="1228250" cy="276999"/>
          </a:xfrm>
          <a:prstGeom prst="rect">
            <a:avLst/>
          </a:prstGeom>
          <a:noFill/>
        </p:spPr>
        <p:txBody>
          <a:bodyPr wrap="square" rtlCol="0">
            <a:spAutoFit/>
          </a:bodyPr>
          <a:lstStyle/>
          <a:p>
            <a:pPr defTabSz="914400"/>
            <a:r>
              <a:rPr lang="en-US" sz="1200" b="1" dirty="0">
                <a:solidFill>
                  <a:srgbClr val="FFFFFF"/>
                </a:solidFill>
                <a:latin typeface="Segoe UI Light"/>
              </a:rPr>
              <a:t>High Availability</a:t>
            </a:r>
          </a:p>
        </p:txBody>
      </p:sp>
      <p:sp>
        <p:nvSpPr>
          <p:cNvPr id="690" name="TextBox 689"/>
          <p:cNvSpPr txBox="1"/>
          <p:nvPr/>
        </p:nvSpPr>
        <p:spPr>
          <a:xfrm>
            <a:off x="2054364" y="3270459"/>
            <a:ext cx="1183360" cy="276999"/>
          </a:xfrm>
          <a:prstGeom prst="rect">
            <a:avLst/>
          </a:prstGeom>
          <a:noFill/>
        </p:spPr>
        <p:txBody>
          <a:bodyPr wrap="square" rtlCol="0">
            <a:spAutoFit/>
          </a:bodyPr>
          <a:lstStyle/>
          <a:p>
            <a:pPr defTabSz="914400"/>
            <a:r>
              <a:rPr lang="en-US" sz="1200" b="1" dirty="0" smtClean="0">
                <a:solidFill>
                  <a:srgbClr val="FFFFFF"/>
                </a:solidFill>
                <a:latin typeface="Segoe UI Light"/>
              </a:rPr>
              <a:t>Hyper-Scale</a:t>
            </a:r>
            <a:endParaRPr lang="en-US" sz="1200" b="1" dirty="0">
              <a:solidFill>
                <a:srgbClr val="FFFFFF"/>
              </a:solidFill>
              <a:latin typeface="Segoe UI Light"/>
            </a:endParaRPr>
          </a:p>
        </p:txBody>
      </p:sp>
      <p:sp>
        <p:nvSpPr>
          <p:cNvPr id="691" name="TextBox 690"/>
          <p:cNvSpPr txBox="1"/>
          <p:nvPr/>
        </p:nvSpPr>
        <p:spPr>
          <a:xfrm>
            <a:off x="2005590" y="2695045"/>
            <a:ext cx="1403892" cy="276999"/>
          </a:xfrm>
          <a:prstGeom prst="rect">
            <a:avLst/>
          </a:prstGeom>
          <a:noFill/>
        </p:spPr>
        <p:txBody>
          <a:bodyPr wrap="square" rtlCol="0">
            <a:spAutoFit/>
          </a:bodyPr>
          <a:lstStyle/>
          <a:p>
            <a:pPr defTabSz="914400"/>
            <a:r>
              <a:rPr lang="en-US" sz="1200" b="1" dirty="0">
                <a:solidFill>
                  <a:srgbClr val="FFFFFF"/>
                </a:solidFill>
                <a:latin typeface="Segoe UI Light"/>
              </a:rPr>
              <a:t>Hybrid Operations</a:t>
            </a:r>
          </a:p>
        </p:txBody>
      </p:sp>
      <p:sp>
        <p:nvSpPr>
          <p:cNvPr id="692" name="TextBox 691"/>
          <p:cNvSpPr txBox="1"/>
          <p:nvPr/>
        </p:nvSpPr>
        <p:spPr>
          <a:xfrm>
            <a:off x="2565972" y="3007272"/>
            <a:ext cx="1074784" cy="276999"/>
          </a:xfrm>
          <a:prstGeom prst="rect">
            <a:avLst/>
          </a:prstGeom>
          <a:noFill/>
        </p:spPr>
        <p:txBody>
          <a:bodyPr wrap="square" rtlCol="0">
            <a:spAutoFit/>
          </a:bodyPr>
          <a:lstStyle/>
          <a:p>
            <a:pPr defTabSz="914400"/>
            <a:r>
              <a:rPr lang="en-US" sz="1200" b="1" dirty="0">
                <a:solidFill>
                  <a:srgbClr val="FFFFFF"/>
                </a:solidFill>
                <a:latin typeface="Segoe UI Light"/>
              </a:rPr>
              <a:t>High Density</a:t>
            </a:r>
          </a:p>
        </p:txBody>
      </p:sp>
      <p:sp>
        <p:nvSpPr>
          <p:cNvPr id="693" name="TextBox 692"/>
          <p:cNvSpPr txBox="1"/>
          <p:nvPr/>
        </p:nvSpPr>
        <p:spPr>
          <a:xfrm>
            <a:off x="5018187" y="1896191"/>
            <a:ext cx="2784226" cy="523220"/>
          </a:xfrm>
          <a:prstGeom prst="rect">
            <a:avLst/>
          </a:prstGeom>
          <a:noFill/>
        </p:spPr>
        <p:txBody>
          <a:bodyPr wrap="square" rtlCol="0">
            <a:spAutoFit/>
          </a:bodyPr>
          <a:lstStyle/>
          <a:p>
            <a:pPr defTabSz="914400"/>
            <a:r>
              <a:rPr lang="en-US" sz="2800" dirty="0" err="1" smtClean="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rPr>
              <a:t>Microservices</a:t>
            </a:r>
            <a:endParaRPr lang="en-US" sz="2800" dirty="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endParaRPr>
          </a:p>
        </p:txBody>
      </p:sp>
      <p:sp>
        <p:nvSpPr>
          <p:cNvPr id="694" name="TextBox 693"/>
          <p:cNvSpPr txBox="1"/>
          <p:nvPr/>
        </p:nvSpPr>
        <p:spPr>
          <a:xfrm>
            <a:off x="3956834" y="2964163"/>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Rolling Upgrades</a:t>
            </a:r>
          </a:p>
        </p:txBody>
      </p:sp>
      <p:sp>
        <p:nvSpPr>
          <p:cNvPr id="695" name="TextBox 694"/>
          <p:cNvSpPr txBox="1"/>
          <p:nvPr/>
        </p:nvSpPr>
        <p:spPr>
          <a:xfrm>
            <a:off x="5319489" y="3229336"/>
            <a:ext cx="1339233" cy="276999"/>
          </a:xfrm>
          <a:prstGeom prst="rect">
            <a:avLst/>
          </a:prstGeom>
          <a:noFill/>
        </p:spPr>
        <p:txBody>
          <a:bodyPr wrap="square" rtlCol="0">
            <a:spAutoFit/>
          </a:bodyPr>
          <a:lstStyle/>
          <a:p>
            <a:pPr defTabSz="914400"/>
            <a:r>
              <a:rPr lang="en-US" sz="1200" b="1" dirty="0" err="1">
                <a:solidFill>
                  <a:srgbClr val="FFFFFF"/>
                </a:solidFill>
                <a:latin typeface="Segoe UI Light"/>
              </a:rPr>
              <a:t>Stateful</a:t>
            </a:r>
            <a:r>
              <a:rPr lang="en-US" sz="1200" b="1" dirty="0">
                <a:solidFill>
                  <a:srgbClr val="FFFFFF"/>
                </a:solidFill>
                <a:latin typeface="Segoe UI Light"/>
              </a:rPr>
              <a:t> services</a:t>
            </a:r>
          </a:p>
        </p:txBody>
      </p:sp>
      <p:sp>
        <p:nvSpPr>
          <p:cNvPr id="696" name="TextBox 695"/>
          <p:cNvSpPr txBox="1"/>
          <p:nvPr/>
        </p:nvSpPr>
        <p:spPr>
          <a:xfrm>
            <a:off x="5822153" y="2995210"/>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Low Latency</a:t>
            </a:r>
          </a:p>
        </p:txBody>
      </p:sp>
      <p:sp>
        <p:nvSpPr>
          <p:cNvPr id="697" name="TextBox 696"/>
          <p:cNvSpPr txBox="1"/>
          <p:nvPr/>
        </p:nvSpPr>
        <p:spPr>
          <a:xfrm>
            <a:off x="7613395" y="3090909"/>
            <a:ext cx="1339233" cy="461665"/>
          </a:xfrm>
          <a:prstGeom prst="rect">
            <a:avLst/>
          </a:prstGeom>
          <a:noFill/>
        </p:spPr>
        <p:txBody>
          <a:bodyPr wrap="square" rtlCol="0">
            <a:spAutoFit/>
          </a:bodyPr>
          <a:lstStyle/>
          <a:p>
            <a:pPr algn="ctr" defTabSz="914400"/>
            <a:r>
              <a:rPr lang="en-US" sz="1200" b="1" dirty="0">
                <a:solidFill>
                  <a:srgbClr val="FFFFFF"/>
                </a:solidFill>
                <a:latin typeface="Segoe UI Light"/>
              </a:rPr>
              <a:t>Fast startup &amp; shutdown</a:t>
            </a:r>
          </a:p>
        </p:txBody>
      </p:sp>
      <p:sp>
        <p:nvSpPr>
          <p:cNvPr id="698" name="TextBox 697"/>
          <p:cNvSpPr txBox="1"/>
          <p:nvPr/>
        </p:nvSpPr>
        <p:spPr>
          <a:xfrm>
            <a:off x="8567359" y="2574977"/>
            <a:ext cx="1741930" cy="461665"/>
          </a:xfrm>
          <a:prstGeom prst="rect">
            <a:avLst/>
          </a:prstGeom>
          <a:noFill/>
        </p:spPr>
        <p:txBody>
          <a:bodyPr wrap="square" rtlCol="0">
            <a:spAutoFit/>
          </a:bodyPr>
          <a:lstStyle/>
          <a:p>
            <a:pPr defTabSz="914400"/>
            <a:r>
              <a:rPr lang="en-US" sz="1200" b="1" dirty="0">
                <a:solidFill>
                  <a:srgbClr val="FFFFFF"/>
                </a:solidFill>
                <a:latin typeface="Segoe UI Light"/>
              </a:rPr>
              <a:t>Container Orchestration &amp; lifecycle management</a:t>
            </a:r>
          </a:p>
        </p:txBody>
      </p:sp>
      <p:sp>
        <p:nvSpPr>
          <p:cNvPr id="699" name="TextBox 698"/>
          <p:cNvSpPr txBox="1"/>
          <p:nvPr/>
        </p:nvSpPr>
        <p:spPr>
          <a:xfrm>
            <a:off x="10047328" y="3046748"/>
            <a:ext cx="1557236" cy="276999"/>
          </a:xfrm>
          <a:prstGeom prst="rect">
            <a:avLst/>
          </a:prstGeom>
          <a:noFill/>
        </p:spPr>
        <p:txBody>
          <a:bodyPr wrap="square" rtlCol="0">
            <a:spAutoFit/>
          </a:bodyPr>
          <a:lstStyle/>
          <a:p>
            <a:pPr algn="ctr" defTabSz="914400"/>
            <a:r>
              <a:rPr lang="en-US" sz="1200" b="1" dirty="0" smtClean="0">
                <a:solidFill>
                  <a:srgbClr val="FFFFFF"/>
                </a:solidFill>
                <a:latin typeface="Segoe UI Light"/>
              </a:rPr>
              <a:t>Replication </a:t>
            </a:r>
            <a:r>
              <a:rPr lang="en-US" sz="1200" b="1" dirty="0">
                <a:solidFill>
                  <a:srgbClr val="FFFFFF"/>
                </a:solidFill>
                <a:latin typeface="Segoe UI Light"/>
              </a:rPr>
              <a:t>&amp; Failover</a:t>
            </a:r>
          </a:p>
        </p:txBody>
      </p:sp>
      <p:sp>
        <p:nvSpPr>
          <p:cNvPr id="700" name="TextBox 699"/>
          <p:cNvSpPr txBox="1"/>
          <p:nvPr/>
        </p:nvSpPr>
        <p:spPr>
          <a:xfrm>
            <a:off x="677119" y="2926651"/>
            <a:ext cx="1183360" cy="646331"/>
          </a:xfrm>
          <a:prstGeom prst="rect">
            <a:avLst/>
          </a:prstGeom>
          <a:noFill/>
        </p:spPr>
        <p:txBody>
          <a:bodyPr wrap="square" rtlCol="0">
            <a:spAutoFit/>
          </a:bodyPr>
          <a:lstStyle/>
          <a:p>
            <a:pPr algn="ctr" defTabSz="914400"/>
            <a:r>
              <a:rPr lang="en-US" sz="1200" b="1" dirty="0" smtClean="0">
                <a:solidFill>
                  <a:srgbClr val="FFFFFF"/>
                </a:solidFill>
                <a:latin typeface="Segoe UI Light"/>
              </a:rPr>
              <a:t>Simple </a:t>
            </a:r>
            <a:r>
              <a:rPr lang="en-US" sz="1200" b="1" dirty="0">
                <a:solidFill>
                  <a:srgbClr val="FFFFFF"/>
                </a:solidFill>
                <a:latin typeface="Segoe UI Light"/>
              </a:rPr>
              <a:t>programming </a:t>
            </a:r>
            <a:r>
              <a:rPr lang="en-US" sz="1200" b="1" dirty="0" smtClean="0">
                <a:solidFill>
                  <a:srgbClr val="FFFFFF"/>
                </a:solidFill>
                <a:latin typeface="Segoe UI Light"/>
              </a:rPr>
              <a:t>models</a:t>
            </a:r>
            <a:endParaRPr lang="en-US" sz="1200" b="1" dirty="0">
              <a:solidFill>
                <a:srgbClr val="FFFFFF"/>
              </a:solidFill>
              <a:latin typeface="Segoe UI Light"/>
            </a:endParaRPr>
          </a:p>
        </p:txBody>
      </p:sp>
      <p:sp>
        <p:nvSpPr>
          <p:cNvPr id="701" name="TextBox 700"/>
          <p:cNvSpPr txBox="1"/>
          <p:nvPr/>
        </p:nvSpPr>
        <p:spPr>
          <a:xfrm>
            <a:off x="8952628" y="3152677"/>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Load balancing</a:t>
            </a:r>
          </a:p>
        </p:txBody>
      </p:sp>
      <p:sp>
        <p:nvSpPr>
          <p:cNvPr id="702" name="TextBox 701"/>
          <p:cNvSpPr txBox="1"/>
          <p:nvPr/>
        </p:nvSpPr>
        <p:spPr>
          <a:xfrm>
            <a:off x="10419379" y="2693607"/>
            <a:ext cx="1403892" cy="276999"/>
          </a:xfrm>
          <a:prstGeom prst="rect">
            <a:avLst/>
          </a:prstGeom>
          <a:noFill/>
        </p:spPr>
        <p:txBody>
          <a:bodyPr wrap="square" rtlCol="0">
            <a:spAutoFit/>
          </a:bodyPr>
          <a:lstStyle/>
          <a:p>
            <a:pPr defTabSz="914400"/>
            <a:r>
              <a:rPr lang="en-US" sz="1200" b="1" dirty="0">
                <a:solidFill>
                  <a:srgbClr val="FFFFFF"/>
                </a:solidFill>
                <a:latin typeface="Segoe UI Light"/>
              </a:rPr>
              <a:t>Self-healing</a:t>
            </a:r>
          </a:p>
        </p:txBody>
      </p:sp>
      <p:sp>
        <p:nvSpPr>
          <p:cNvPr id="703" name="TextBox 702"/>
          <p:cNvSpPr txBox="1"/>
          <p:nvPr/>
        </p:nvSpPr>
        <p:spPr>
          <a:xfrm>
            <a:off x="3539141" y="2655701"/>
            <a:ext cx="1359678" cy="276999"/>
          </a:xfrm>
          <a:prstGeom prst="rect">
            <a:avLst/>
          </a:prstGeom>
          <a:noFill/>
        </p:spPr>
        <p:txBody>
          <a:bodyPr wrap="square" rtlCol="0">
            <a:spAutoFit/>
          </a:bodyPr>
          <a:lstStyle/>
          <a:p>
            <a:pPr defTabSz="914400"/>
            <a:r>
              <a:rPr lang="en-US" sz="1200" b="1" dirty="0" smtClean="0">
                <a:solidFill>
                  <a:srgbClr val="FFFFFF"/>
                </a:solidFill>
                <a:latin typeface="Segoe UI Light"/>
              </a:rPr>
              <a:t>Data </a:t>
            </a:r>
            <a:r>
              <a:rPr lang="en-US" sz="1200" b="1" dirty="0">
                <a:solidFill>
                  <a:srgbClr val="FFFFFF"/>
                </a:solidFill>
                <a:latin typeface="Segoe UI Light"/>
              </a:rPr>
              <a:t>Partitioning</a:t>
            </a:r>
          </a:p>
        </p:txBody>
      </p:sp>
      <p:sp>
        <p:nvSpPr>
          <p:cNvPr id="704" name="TextBox 703"/>
          <p:cNvSpPr txBox="1"/>
          <p:nvPr/>
        </p:nvSpPr>
        <p:spPr>
          <a:xfrm>
            <a:off x="3594503" y="3276100"/>
            <a:ext cx="1538464" cy="276999"/>
          </a:xfrm>
          <a:prstGeom prst="rect">
            <a:avLst/>
          </a:prstGeom>
          <a:noFill/>
        </p:spPr>
        <p:txBody>
          <a:bodyPr wrap="square" rtlCol="0">
            <a:spAutoFit/>
          </a:bodyPr>
          <a:lstStyle/>
          <a:p>
            <a:pPr defTabSz="914400"/>
            <a:r>
              <a:rPr lang="en-US" sz="1200" b="1" dirty="0">
                <a:solidFill>
                  <a:srgbClr val="FFFFFF"/>
                </a:solidFill>
                <a:latin typeface="Segoe UI Light"/>
              </a:rPr>
              <a:t>Automated Rollback</a:t>
            </a:r>
          </a:p>
        </p:txBody>
      </p:sp>
      <p:sp>
        <p:nvSpPr>
          <p:cNvPr id="705" name="TextBox 704"/>
          <p:cNvSpPr txBox="1"/>
          <p:nvPr/>
        </p:nvSpPr>
        <p:spPr>
          <a:xfrm>
            <a:off x="7343618" y="2594853"/>
            <a:ext cx="1339233" cy="461665"/>
          </a:xfrm>
          <a:prstGeom prst="rect">
            <a:avLst/>
          </a:prstGeom>
          <a:noFill/>
        </p:spPr>
        <p:txBody>
          <a:bodyPr wrap="square" rtlCol="0">
            <a:spAutoFit/>
          </a:bodyPr>
          <a:lstStyle/>
          <a:p>
            <a:pPr algn="ctr" defTabSz="914400"/>
            <a:r>
              <a:rPr lang="en-US" sz="1200" b="1" dirty="0">
                <a:solidFill>
                  <a:srgbClr val="FFFFFF"/>
                </a:solidFill>
                <a:latin typeface="Segoe UI Light"/>
              </a:rPr>
              <a:t>Health Monitoring</a:t>
            </a:r>
          </a:p>
        </p:txBody>
      </p:sp>
      <p:sp>
        <p:nvSpPr>
          <p:cNvPr id="706" name="TextBox 705"/>
          <p:cNvSpPr txBox="1"/>
          <p:nvPr/>
        </p:nvSpPr>
        <p:spPr>
          <a:xfrm>
            <a:off x="6853358" y="3007272"/>
            <a:ext cx="1359678" cy="461665"/>
          </a:xfrm>
          <a:prstGeom prst="rect">
            <a:avLst/>
          </a:prstGeom>
          <a:noFill/>
        </p:spPr>
        <p:txBody>
          <a:bodyPr wrap="square" rtlCol="0">
            <a:spAutoFit/>
          </a:bodyPr>
          <a:lstStyle/>
          <a:p>
            <a:pPr defTabSz="914400"/>
            <a:r>
              <a:rPr lang="en-US" sz="1200" b="1" dirty="0">
                <a:solidFill>
                  <a:srgbClr val="FFFFFF"/>
                </a:solidFill>
                <a:latin typeface="Segoe UI Light"/>
              </a:rPr>
              <a:t>Placement Constraints</a:t>
            </a:r>
          </a:p>
        </p:txBody>
      </p:sp>
    </p:spTree>
    <p:extLst>
      <p:ext uri="{BB962C8B-B14F-4D97-AF65-F5344CB8AC3E}">
        <p14:creationId xmlns:p14="http://schemas.microsoft.com/office/powerpoint/2010/main" val="10407620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360"/>
                                        </p:tgtEl>
                                        <p:attrNameLst>
                                          <p:attrName>style.visibility</p:attrName>
                                        </p:attrNameLst>
                                      </p:cBhvr>
                                      <p:to>
                                        <p:strVal val="visible"/>
                                      </p:to>
                                    </p:set>
                                    <p:animEffect transition="in" filter="fade">
                                      <p:cBhvr>
                                        <p:cTn id="7" dur="500"/>
                                        <p:tgtEl>
                                          <p:spTgt spid="360"/>
                                        </p:tgtEl>
                                      </p:cBhvr>
                                    </p:animEffect>
                                  </p:childTnLst>
                                </p:cTn>
                              </p:par>
                              <p:par>
                                <p:cTn id="8" presetID="10" presetClass="entr" presetSubtype="0" fill="hold" nodeType="withEffect">
                                  <p:stCondLst>
                                    <p:cond delay="400"/>
                                  </p:stCondLst>
                                  <p:childTnLst>
                                    <p:set>
                                      <p:cBhvr>
                                        <p:cTn id="9" dur="1" fill="hold">
                                          <p:stCondLst>
                                            <p:cond delay="0"/>
                                          </p:stCondLst>
                                        </p:cTn>
                                        <p:tgtEl>
                                          <p:spTgt spid="365"/>
                                        </p:tgtEl>
                                        <p:attrNameLst>
                                          <p:attrName>style.visibility</p:attrName>
                                        </p:attrNameLst>
                                      </p:cBhvr>
                                      <p:to>
                                        <p:strVal val="visible"/>
                                      </p:to>
                                    </p:set>
                                    <p:animEffect transition="in" filter="fade">
                                      <p:cBhvr>
                                        <p:cTn id="10" dur="500"/>
                                        <p:tgtEl>
                                          <p:spTgt spid="365"/>
                                        </p:tgtEl>
                                      </p:cBhvr>
                                    </p:animEffect>
                                  </p:childTnLst>
                                </p:cTn>
                              </p:par>
                              <p:par>
                                <p:cTn id="11" presetID="12" presetClass="entr" presetSubtype="1" fill="hold" grpId="0" nodeType="withEffect">
                                  <p:stCondLst>
                                    <p:cond delay="800"/>
                                  </p:stCondLst>
                                  <p:childTnLst>
                                    <p:set>
                                      <p:cBhvr>
                                        <p:cTn id="12" dur="1" fill="hold">
                                          <p:stCondLst>
                                            <p:cond delay="0"/>
                                          </p:stCondLst>
                                        </p:cTn>
                                        <p:tgtEl>
                                          <p:spTgt spid="356"/>
                                        </p:tgtEl>
                                        <p:attrNameLst>
                                          <p:attrName>style.visibility</p:attrName>
                                        </p:attrNameLst>
                                      </p:cBhvr>
                                      <p:to>
                                        <p:strVal val="visible"/>
                                      </p:to>
                                    </p:set>
                                    <p:anim calcmode="lin" valueType="num">
                                      <p:cBhvr additive="base">
                                        <p:cTn id="13" dur="500"/>
                                        <p:tgtEl>
                                          <p:spTgt spid="356"/>
                                        </p:tgtEl>
                                        <p:attrNameLst>
                                          <p:attrName>ppt_y</p:attrName>
                                        </p:attrNameLst>
                                      </p:cBhvr>
                                      <p:tavLst>
                                        <p:tav tm="0">
                                          <p:val>
                                            <p:strVal val="#ppt_y-#ppt_h*1.125000"/>
                                          </p:val>
                                        </p:tav>
                                        <p:tav tm="100000">
                                          <p:val>
                                            <p:strVal val="#ppt_y"/>
                                          </p:val>
                                        </p:tav>
                                      </p:tavLst>
                                    </p:anim>
                                    <p:animEffect transition="in" filter="wipe(down)">
                                      <p:cBhvr>
                                        <p:cTn id="14" dur="500"/>
                                        <p:tgtEl>
                                          <p:spTgt spid="356"/>
                                        </p:tgtEl>
                                      </p:cBhvr>
                                    </p:animEffect>
                                  </p:childTnLst>
                                </p:cTn>
                              </p:par>
                              <p:par>
                                <p:cTn id="15" presetID="12" presetClass="entr" presetSubtype="1" fill="hold" grpId="0" nodeType="withEffect">
                                  <p:stCondLst>
                                    <p:cond delay="800"/>
                                  </p:stCondLst>
                                  <p:childTnLst>
                                    <p:set>
                                      <p:cBhvr>
                                        <p:cTn id="16" dur="1" fill="hold">
                                          <p:stCondLst>
                                            <p:cond delay="0"/>
                                          </p:stCondLst>
                                        </p:cTn>
                                        <p:tgtEl>
                                          <p:spTgt spid="357"/>
                                        </p:tgtEl>
                                        <p:attrNameLst>
                                          <p:attrName>style.visibility</p:attrName>
                                        </p:attrNameLst>
                                      </p:cBhvr>
                                      <p:to>
                                        <p:strVal val="visible"/>
                                      </p:to>
                                    </p:set>
                                    <p:anim calcmode="lin" valueType="num">
                                      <p:cBhvr additive="base">
                                        <p:cTn id="17" dur="500"/>
                                        <p:tgtEl>
                                          <p:spTgt spid="357"/>
                                        </p:tgtEl>
                                        <p:attrNameLst>
                                          <p:attrName>ppt_y</p:attrName>
                                        </p:attrNameLst>
                                      </p:cBhvr>
                                      <p:tavLst>
                                        <p:tav tm="0">
                                          <p:val>
                                            <p:strVal val="#ppt_y-#ppt_h*1.125000"/>
                                          </p:val>
                                        </p:tav>
                                        <p:tav tm="100000">
                                          <p:val>
                                            <p:strVal val="#ppt_y"/>
                                          </p:val>
                                        </p:tav>
                                      </p:tavLst>
                                    </p:anim>
                                    <p:animEffect transition="in" filter="wipe(down)">
                                      <p:cBhvr>
                                        <p:cTn id="18" dur="500"/>
                                        <p:tgtEl>
                                          <p:spTgt spid="357"/>
                                        </p:tgtEl>
                                      </p:cBhvr>
                                    </p:animEffect>
                                  </p:childTnLst>
                                </p:cTn>
                              </p:par>
                              <p:par>
                                <p:cTn id="19" presetID="12" presetClass="entr" presetSubtype="1" fill="hold" grpId="0" nodeType="withEffect">
                                  <p:stCondLst>
                                    <p:cond delay="800"/>
                                  </p:stCondLst>
                                  <p:childTnLst>
                                    <p:set>
                                      <p:cBhvr>
                                        <p:cTn id="20" dur="1" fill="hold">
                                          <p:stCondLst>
                                            <p:cond delay="0"/>
                                          </p:stCondLst>
                                        </p:cTn>
                                        <p:tgtEl>
                                          <p:spTgt spid="358"/>
                                        </p:tgtEl>
                                        <p:attrNameLst>
                                          <p:attrName>style.visibility</p:attrName>
                                        </p:attrNameLst>
                                      </p:cBhvr>
                                      <p:to>
                                        <p:strVal val="visible"/>
                                      </p:to>
                                    </p:set>
                                    <p:anim calcmode="lin" valueType="num">
                                      <p:cBhvr additive="base">
                                        <p:cTn id="21" dur="500"/>
                                        <p:tgtEl>
                                          <p:spTgt spid="358"/>
                                        </p:tgtEl>
                                        <p:attrNameLst>
                                          <p:attrName>ppt_y</p:attrName>
                                        </p:attrNameLst>
                                      </p:cBhvr>
                                      <p:tavLst>
                                        <p:tav tm="0">
                                          <p:val>
                                            <p:strVal val="#ppt_y-#ppt_h*1.125000"/>
                                          </p:val>
                                        </p:tav>
                                        <p:tav tm="100000">
                                          <p:val>
                                            <p:strVal val="#ppt_y"/>
                                          </p:val>
                                        </p:tav>
                                      </p:tavLst>
                                    </p:anim>
                                    <p:animEffect transition="in" filter="wipe(down)">
                                      <p:cBhvr>
                                        <p:cTn id="22" dur="500"/>
                                        <p:tgtEl>
                                          <p:spTgt spid="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 grpId="0" animBg="1"/>
      <p:bldP spid="357" grpId="0" animBg="1"/>
      <p:bldP spid="35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bwMode="auto">
          <a:xfrm>
            <a:off x="3756544" y="1477963"/>
            <a:ext cx="7162800" cy="4800599"/>
          </a:xfrm>
          <a:prstGeom prst="ellipse">
            <a:avLst/>
          </a:prstGeom>
          <a:no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66534" y="-554108"/>
            <a:ext cx="3326213" cy="3505200"/>
          </a:xfrm>
          <a:prstGeom prst="rect">
            <a:avLst/>
          </a:prstGeom>
        </p:spPr>
      </p:pic>
      <p:pic>
        <p:nvPicPr>
          <p:cNvPr id="8" name="Picture 7"/>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80909" y="1058863"/>
            <a:ext cx="3326213" cy="3505200"/>
          </a:xfrm>
          <a:prstGeom prst="rect">
            <a:avLst/>
          </a:prstGeom>
        </p:spPr>
      </p:pic>
      <p:pic>
        <p:nvPicPr>
          <p:cNvPr id="10" name="Picture 9"/>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921242" y="3027159"/>
            <a:ext cx="3326213" cy="3505200"/>
          </a:xfrm>
          <a:prstGeom prst="rect">
            <a:avLst/>
          </a:prstGeom>
        </p:spPr>
      </p:pic>
      <p:pic>
        <p:nvPicPr>
          <p:cNvPr id="11" name="Picture 10"/>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74858" y="4714138"/>
            <a:ext cx="3326213" cy="3505200"/>
          </a:xfrm>
          <a:prstGeom prst="rect">
            <a:avLst/>
          </a:prstGeom>
        </p:spPr>
      </p:pic>
      <p:pic>
        <p:nvPicPr>
          <p:cNvPr id="12" name="Picture 11"/>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964012" y="1058863"/>
            <a:ext cx="3326213" cy="3505200"/>
          </a:xfrm>
          <a:prstGeom prst="rect">
            <a:avLst/>
          </a:prstGeom>
        </p:spPr>
      </p:pic>
      <p:pic>
        <p:nvPicPr>
          <p:cNvPr id="13" name="Picture 12"/>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013667" y="3103491"/>
            <a:ext cx="3326213" cy="3505200"/>
          </a:xfrm>
          <a:prstGeom prst="rect">
            <a:avLst/>
          </a:prstGeom>
        </p:spPr>
      </p:pic>
      <p:sp>
        <p:nvSpPr>
          <p:cNvPr id="17" name="Rounded Rectangle 16"/>
          <p:cNvSpPr/>
          <p:nvPr/>
        </p:nvSpPr>
        <p:spPr bwMode="auto">
          <a:xfrm>
            <a:off x="579437" y="4288470"/>
            <a:ext cx="1051295" cy="2295223"/>
          </a:xfrm>
          <a:prstGeom prst="roundRect">
            <a:avLst/>
          </a:prstGeom>
          <a:solidFill>
            <a:schemeClr val="tx2">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Rounded Rectangle 17"/>
          <p:cNvSpPr/>
          <p:nvPr/>
        </p:nvSpPr>
        <p:spPr bwMode="auto">
          <a:xfrm>
            <a:off x="593770" y="906462"/>
            <a:ext cx="1051295" cy="2350803"/>
          </a:xfrm>
          <a:prstGeom prst="roundRect">
            <a:avLst/>
          </a:prstGeom>
          <a:solidFill>
            <a:schemeClr val="tx2">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Hexagon 18"/>
          <p:cNvSpPr/>
          <p:nvPr/>
        </p:nvSpPr>
        <p:spPr bwMode="auto">
          <a:xfrm>
            <a:off x="924605" y="1154436"/>
            <a:ext cx="366670" cy="309916"/>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Hexagon 19"/>
          <p:cNvSpPr/>
          <p:nvPr/>
        </p:nvSpPr>
        <p:spPr bwMode="auto">
          <a:xfrm>
            <a:off x="921749" y="1154436"/>
            <a:ext cx="366670" cy="309916"/>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Hexagon 20"/>
          <p:cNvSpPr/>
          <p:nvPr/>
        </p:nvSpPr>
        <p:spPr bwMode="auto">
          <a:xfrm>
            <a:off x="914510" y="1150395"/>
            <a:ext cx="366670" cy="309916"/>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Hexagon 21"/>
          <p:cNvSpPr/>
          <p:nvPr/>
        </p:nvSpPr>
        <p:spPr bwMode="auto">
          <a:xfrm>
            <a:off x="924605" y="1912940"/>
            <a:ext cx="366670" cy="309916"/>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Hexagon 22"/>
          <p:cNvSpPr/>
          <p:nvPr/>
        </p:nvSpPr>
        <p:spPr bwMode="auto">
          <a:xfrm>
            <a:off x="942933" y="1912940"/>
            <a:ext cx="366670" cy="309916"/>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Hexagon 23"/>
          <p:cNvSpPr/>
          <p:nvPr/>
        </p:nvSpPr>
        <p:spPr bwMode="auto">
          <a:xfrm>
            <a:off x="942933" y="1915249"/>
            <a:ext cx="366670" cy="309916"/>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Hexagon 24"/>
          <p:cNvSpPr/>
          <p:nvPr/>
        </p:nvSpPr>
        <p:spPr bwMode="auto">
          <a:xfrm>
            <a:off x="924605" y="2654951"/>
            <a:ext cx="366670" cy="309916"/>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Hexagon 25"/>
          <p:cNvSpPr/>
          <p:nvPr/>
        </p:nvSpPr>
        <p:spPr bwMode="auto">
          <a:xfrm>
            <a:off x="942933" y="2654951"/>
            <a:ext cx="366670" cy="309916"/>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Hexagon 26"/>
          <p:cNvSpPr/>
          <p:nvPr/>
        </p:nvSpPr>
        <p:spPr bwMode="auto">
          <a:xfrm>
            <a:off x="942933" y="2657260"/>
            <a:ext cx="366670" cy="309916"/>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Hexagon 27"/>
          <p:cNvSpPr/>
          <p:nvPr/>
        </p:nvSpPr>
        <p:spPr bwMode="auto">
          <a:xfrm>
            <a:off x="897092" y="4577392"/>
            <a:ext cx="365760" cy="310896"/>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Hexagon 28"/>
          <p:cNvSpPr/>
          <p:nvPr/>
        </p:nvSpPr>
        <p:spPr bwMode="auto">
          <a:xfrm>
            <a:off x="915420" y="4577392"/>
            <a:ext cx="365760" cy="310896"/>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0" name="Hexagon 29"/>
          <p:cNvSpPr/>
          <p:nvPr/>
        </p:nvSpPr>
        <p:spPr bwMode="auto">
          <a:xfrm>
            <a:off x="915420" y="4579701"/>
            <a:ext cx="365760" cy="310896"/>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Hexagon 30"/>
          <p:cNvSpPr/>
          <p:nvPr/>
        </p:nvSpPr>
        <p:spPr bwMode="auto">
          <a:xfrm>
            <a:off x="897092" y="5324021"/>
            <a:ext cx="365760" cy="310896"/>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Hexagon 31"/>
          <p:cNvSpPr/>
          <p:nvPr/>
        </p:nvSpPr>
        <p:spPr bwMode="auto">
          <a:xfrm>
            <a:off x="895794" y="5324021"/>
            <a:ext cx="365760" cy="310896"/>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Hexagon 32"/>
          <p:cNvSpPr/>
          <p:nvPr/>
        </p:nvSpPr>
        <p:spPr bwMode="auto">
          <a:xfrm>
            <a:off x="898374" y="5332880"/>
            <a:ext cx="365760" cy="310896"/>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Hexagon 33"/>
          <p:cNvSpPr/>
          <p:nvPr/>
        </p:nvSpPr>
        <p:spPr bwMode="auto">
          <a:xfrm>
            <a:off x="897092" y="6066032"/>
            <a:ext cx="365760" cy="310896"/>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Hexagon 34"/>
          <p:cNvSpPr/>
          <p:nvPr/>
        </p:nvSpPr>
        <p:spPr bwMode="auto">
          <a:xfrm>
            <a:off x="907735" y="6083749"/>
            <a:ext cx="365760" cy="310896"/>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6" name="Hexagon 35"/>
          <p:cNvSpPr/>
          <p:nvPr/>
        </p:nvSpPr>
        <p:spPr bwMode="auto">
          <a:xfrm>
            <a:off x="927045" y="6075093"/>
            <a:ext cx="365760" cy="310896"/>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7" name="Hexagon 36"/>
          <p:cNvSpPr/>
          <p:nvPr/>
        </p:nvSpPr>
        <p:spPr bwMode="auto">
          <a:xfrm>
            <a:off x="925515" y="1156745"/>
            <a:ext cx="366670" cy="309916"/>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8" name="Hexagon 37"/>
          <p:cNvSpPr/>
          <p:nvPr/>
        </p:nvSpPr>
        <p:spPr bwMode="auto">
          <a:xfrm>
            <a:off x="933769" y="1917978"/>
            <a:ext cx="366670" cy="309916"/>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Hexagon 40"/>
          <p:cNvSpPr/>
          <p:nvPr/>
        </p:nvSpPr>
        <p:spPr bwMode="auto">
          <a:xfrm>
            <a:off x="941200" y="2654951"/>
            <a:ext cx="366670" cy="309916"/>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TextBox 42"/>
          <p:cNvSpPr txBox="1"/>
          <p:nvPr/>
        </p:nvSpPr>
        <p:spPr>
          <a:xfrm>
            <a:off x="569466" y="3244722"/>
            <a:ext cx="12192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App1</a:t>
            </a:r>
          </a:p>
        </p:txBody>
      </p:sp>
      <p:sp>
        <p:nvSpPr>
          <p:cNvPr id="44" name="TextBox 43"/>
          <p:cNvSpPr txBox="1"/>
          <p:nvPr/>
        </p:nvSpPr>
        <p:spPr>
          <a:xfrm>
            <a:off x="564308" y="6466738"/>
            <a:ext cx="12192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App2</a:t>
            </a:r>
          </a:p>
        </p:txBody>
      </p:sp>
      <p:sp>
        <p:nvSpPr>
          <p:cNvPr id="39" name="Hexagon 38"/>
          <p:cNvSpPr/>
          <p:nvPr/>
        </p:nvSpPr>
        <p:spPr bwMode="auto">
          <a:xfrm>
            <a:off x="908485" y="4575083"/>
            <a:ext cx="365760" cy="310896"/>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Hexagon 39"/>
          <p:cNvSpPr/>
          <p:nvPr/>
        </p:nvSpPr>
        <p:spPr bwMode="auto">
          <a:xfrm>
            <a:off x="925515" y="5328262"/>
            <a:ext cx="365760" cy="310896"/>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Hexagon 44"/>
          <p:cNvSpPr/>
          <p:nvPr/>
        </p:nvSpPr>
        <p:spPr bwMode="auto">
          <a:xfrm>
            <a:off x="917390" y="6083968"/>
            <a:ext cx="365760" cy="310896"/>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9" name="Title 2"/>
          <p:cNvSpPr>
            <a:spLocks noGrp="1"/>
          </p:cNvSpPr>
          <p:nvPr>
            <p:ph type="title"/>
          </p:nvPr>
        </p:nvSpPr>
        <p:spPr>
          <a:xfrm>
            <a:off x="302673" y="-84138"/>
            <a:ext cx="11889564" cy="917575"/>
          </a:xfrm>
        </p:spPr>
        <p:txBody>
          <a:bodyPr/>
          <a:lstStyle/>
          <a:p>
            <a:r>
              <a:rPr lang="en-US" dirty="0" smtClean="0"/>
              <a:t>Service Fabric cluster with </a:t>
            </a:r>
            <a:r>
              <a:rPr lang="en-US" dirty="0" err="1" smtClean="0"/>
              <a:t>microservices</a:t>
            </a:r>
            <a:endParaRPr lang="en-US" dirty="0"/>
          </a:p>
        </p:txBody>
      </p:sp>
    </p:spTree>
    <p:extLst>
      <p:ext uri="{BB962C8B-B14F-4D97-AF65-F5344CB8AC3E}">
        <p14:creationId xmlns:p14="http://schemas.microsoft.com/office/powerpoint/2010/main" val="17376756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grpId="0" nodeType="clickEffect">
                                  <p:stCondLst>
                                    <p:cond delay="0"/>
                                  </p:stCondLst>
                                  <p:childTnLst>
                                    <p:animMotion origin="layout" path="M 4.74087E-6 -3.77667E-6 L 0.41409 -0.04539 " pathEditMode="relative" rAng="0" ptsTypes="AA">
                                      <p:cBhvr>
                                        <p:cTn id="66" dur="2000" fill="hold"/>
                                        <p:tgtEl>
                                          <p:spTgt spid="21"/>
                                        </p:tgtEl>
                                        <p:attrNameLst>
                                          <p:attrName>ppt_x</p:attrName>
                                          <p:attrName>ppt_y</p:attrName>
                                        </p:attrNameLst>
                                      </p:cBhvr>
                                      <p:rCtr x="20705" y="-2270"/>
                                    </p:animMotion>
                                  </p:childTnLst>
                                </p:cTn>
                              </p:par>
                              <p:par>
                                <p:cTn id="67" presetID="42" presetClass="path" presetSubtype="0" accel="50000" decel="50000" fill="hold" grpId="0" nodeType="withEffect">
                                  <p:stCondLst>
                                    <p:cond delay="0"/>
                                  </p:stCondLst>
                                  <p:childTnLst>
                                    <p:animMotion origin="layout" path="M -3.50268E-6 0.00204 L 0.29474 0.18316 " pathEditMode="relative" rAng="0" ptsTypes="AA">
                                      <p:cBhvr>
                                        <p:cTn id="68" dur="2000" fill="hold"/>
                                        <p:tgtEl>
                                          <p:spTgt spid="20"/>
                                        </p:tgtEl>
                                        <p:attrNameLst>
                                          <p:attrName>ppt_x</p:attrName>
                                          <p:attrName>ppt_y</p:attrName>
                                        </p:attrNameLst>
                                      </p:cBhvr>
                                      <p:rCtr x="14731" y="9056"/>
                                    </p:animMotion>
                                  </p:childTnLst>
                                </p:cTn>
                              </p:par>
                              <p:par>
                                <p:cTn id="69" presetID="42" presetClass="path" presetSubtype="0" accel="50000" decel="50000" fill="hold" grpId="0" nodeType="withEffect">
                                  <p:stCondLst>
                                    <p:cond delay="0"/>
                                  </p:stCondLst>
                                  <p:childTnLst>
                                    <p:animMotion origin="layout" path="M 0.01506 0.00386 L 0.42328 0.71062 " pathEditMode="relative" rAng="0" ptsTypes="AA">
                                      <p:cBhvr>
                                        <p:cTn id="70" dur="2000" fill="hold"/>
                                        <p:tgtEl>
                                          <p:spTgt spid="19"/>
                                        </p:tgtEl>
                                        <p:attrNameLst>
                                          <p:attrName>ppt_x</p:attrName>
                                          <p:attrName>ppt_y</p:attrName>
                                        </p:attrNameLst>
                                      </p:cBhvr>
                                      <p:rCtr x="20411" y="35338"/>
                                    </p:animMotion>
                                  </p:childTnLst>
                                </p:cTn>
                              </p:par>
                              <p:par>
                                <p:cTn id="71" presetID="42" presetClass="path" presetSubtype="0" accel="50000" decel="50000" fill="hold" grpId="0" nodeType="withEffect">
                                  <p:stCondLst>
                                    <p:cond delay="0"/>
                                  </p:stCondLst>
                                  <p:childTnLst>
                                    <p:animMotion origin="layout" path="M -1.15139E-6 3.50431E-6 L 0.66837 0.08261 " pathEditMode="relative" rAng="0" ptsTypes="AA">
                                      <p:cBhvr>
                                        <p:cTn id="72" dur="2000" fill="hold"/>
                                        <p:tgtEl>
                                          <p:spTgt spid="24"/>
                                        </p:tgtEl>
                                        <p:attrNameLst>
                                          <p:attrName>ppt_x</p:attrName>
                                          <p:attrName>ppt_y</p:attrName>
                                        </p:attrNameLst>
                                      </p:cBhvr>
                                      <p:rCtr x="33418" y="4131"/>
                                    </p:animMotion>
                                  </p:childTnLst>
                                </p:cTn>
                              </p:par>
                              <p:par>
                                <p:cTn id="73" presetID="42" presetClass="path" presetSubtype="0" accel="50000" decel="50000" fill="hold" grpId="0" nodeType="withEffect">
                                  <p:stCondLst>
                                    <p:cond delay="0"/>
                                  </p:stCondLst>
                                  <p:childTnLst>
                                    <p:animMotion origin="layout" path="M -1.15139E-6 -2.56922E-6 L 0.73577 0.37631 " pathEditMode="relative" rAng="0" ptsTypes="AA">
                                      <p:cBhvr>
                                        <p:cTn id="74" dur="2000" fill="hold"/>
                                        <p:tgtEl>
                                          <p:spTgt spid="23"/>
                                        </p:tgtEl>
                                        <p:attrNameLst>
                                          <p:attrName>ppt_x</p:attrName>
                                          <p:attrName>ppt_y</p:attrName>
                                        </p:attrNameLst>
                                      </p:cBhvr>
                                      <p:rCtr x="36788" y="18815"/>
                                    </p:animMotion>
                                  </p:childTnLst>
                                </p:cTn>
                              </p:par>
                              <p:par>
                                <p:cTn id="75" presetID="42" presetClass="path" presetSubtype="0" accel="50000" decel="50000" fill="hold" grpId="0" nodeType="withEffect">
                                  <p:stCondLst>
                                    <p:cond delay="0"/>
                                  </p:stCondLst>
                                  <p:childTnLst>
                                    <p:animMotion origin="layout" path="M -1.15139E-6 3.87199E-6 L 0.4723 -0.15706 " pathEditMode="relative" rAng="0" ptsTypes="AA">
                                      <p:cBhvr>
                                        <p:cTn id="76" dur="2000" fill="hold"/>
                                        <p:tgtEl>
                                          <p:spTgt spid="22"/>
                                        </p:tgtEl>
                                        <p:attrNameLst>
                                          <p:attrName>ppt_x</p:attrName>
                                          <p:attrName>ppt_y</p:attrName>
                                        </p:attrNameLst>
                                      </p:cBhvr>
                                      <p:rCtr x="23615" y="-7853"/>
                                    </p:animMotion>
                                  </p:childTnLst>
                                </p:cTn>
                              </p:par>
                              <p:par>
                                <p:cTn id="77" presetID="42" presetClass="path" presetSubtype="0" accel="50000" decel="50000" fill="hold" grpId="0" nodeType="withEffect">
                                  <p:stCondLst>
                                    <p:cond delay="0"/>
                                  </p:stCondLst>
                                  <p:childTnLst>
                                    <p:animMotion origin="layout" path="M -2.93592E-6 -1.88379E-6 L 0.17207 -0.03132 " pathEditMode="relative" rAng="0" ptsTypes="AA">
                                      <p:cBhvr>
                                        <p:cTn id="78" dur="2000" fill="hold"/>
                                        <p:tgtEl>
                                          <p:spTgt spid="27"/>
                                        </p:tgtEl>
                                        <p:attrNameLst>
                                          <p:attrName>ppt_x</p:attrName>
                                          <p:attrName>ppt_y</p:attrName>
                                        </p:attrNameLst>
                                      </p:cBhvr>
                                      <p:rCtr x="8604" y="-1566"/>
                                    </p:animMotion>
                                  </p:childTnLst>
                                </p:cTn>
                              </p:par>
                              <p:par>
                                <p:cTn id="79" presetID="42" presetClass="path" presetSubtype="0" accel="50000" decel="50000" fill="hold" grpId="0" nodeType="withEffect">
                                  <p:stCondLst>
                                    <p:cond delay="0"/>
                                  </p:stCondLst>
                                  <p:childTnLst>
                                    <p:animMotion origin="layout" path="M -1.15139E-6 0.01294 L 0.17692 0.25602 " pathEditMode="relative" rAng="0" ptsTypes="AA">
                                      <p:cBhvr>
                                        <p:cTn id="80" dur="2000" fill="hold"/>
                                        <p:tgtEl>
                                          <p:spTgt spid="26"/>
                                        </p:tgtEl>
                                        <p:attrNameLst>
                                          <p:attrName>ppt_x</p:attrName>
                                          <p:attrName>ppt_y</p:attrName>
                                        </p:attrNameLst>
                                      </p:cBhvr>
                                      <p:rCtr x="8846" y="12143"/>
                                    </p:animMotion>
                                  </p:childTnLst>
                                </p:cTn>
                              </p:par>
                              <p:par>
                                <p:cTn id="81" presetID="42" presetClass="path" presetSubtype="0" accel="50000" decel="50000" fill="hold" grpId="0" nodeType="withEffect">
                                  <p:stCondLst>
                                    <p:cond delay="0"/>
                                  </p:stCondLst>
                                  <p:childTnLst>
                                    <p:animMotion origin="layout" path="M 2.98443E-6 -1.36178E-6 L 0.6759 0.27009 " pathEditMode="relative" rAng="0" ptsTypes="AA">
                                      <p:cBhvr>
                                        <p:cTn id="82" dur="2000" fill="hold"/>
                                        <p:tgtEl>
                                          <p:spTgt spid="25"/>
                                        </p:tgtEl>
                                        <p:attrNameLst>
                                          <p:attrName>ppt_x</p:attrName>
                                          <p:attrName>ppt_y</p:attrName>
                                        </p:attrNameLst>
                                      </p:cBhvr>
                                      <p:rCtr x="33789" y="13504"/>
                                    </p:animMotion>
                                  </p:childTnLst>
                                </p:cTn>
                              </p:par>
                              <p:par>
                                <p:cTn id="83" presetID="42" presetClass="path" presetSubtype="0" accel="50000" decel="50000" fill="hold" grpId="0" nodeType="withEffect">
                                  <p:stCondLst>
                                    <p:cond delay="0"/>
                                  </p:stCondLst>
                                  <p:childTnLst>
                                    <p:animMotion origin="layout" path="M -2.90784E-6 -1.32093E-6 L 0.53587 -0.53881 " pathEditMode="relative" rAng="0" ptsTypes="AA">
                                      <p:cBhvr>
                                        <p:cTn id="84" dur="2000" fill="hold"/>
                                        <p:tgtEl>
                                          <p:spTgt spid="30"/>
                                        </p:tgtEl>
                                        <p:attrNameLst>
                                          <p:attrName>ppt_x</p:attrName>
                                          <p:attrName>ppt_y</p:attrName>
                                        </p:attrNameLst>
                                      </p:cBhvr>
                                      <p:rCtr x="26793" y="-26941"/>
                                    </p:animMotion>
                                  </p:childTnLst>
                                </p:cTn>
                              </p:par>
                              <p:par>
                                <p:cTn id="85" presetID="42" presetClass="path" presetSubtype="0" accel="50000" decel="50000" fill="hold" grpId="0" nodeType="withEffect">
                                  <p:stCondLst>
                                    <p:cond delay="0"/>
                                  </p:stCondLst>
                                  <p:childTnLst>
                                    <p:animMotion origin="layout" path="M -2.90784E-6 2.60554E-6 L 0.72798 -0.30323 " pathEditMode="relative" rAng="0" ptsTypes="AA">
                                      <p:cBhvr>
                                        <p:cTn id="86" dur="2000" fill="hold"/>
                                        <p:tgtEl>
                                          <p:spTgt spid="29"/>
                                        </p:tgtEl>
                                        <p:attrNameLst>
                                          <p:attrName>ppt_x</p:attrName>
                                          <p:attrName>ppt_y</p:attrName>
                                        </p:attrNameLst>
                                      </p:cBhvr>
                                      <p:rCtr x="36393" y="-15161"/>
                                    </p:animMotion>
                                  </p:childTnLst>
                                </p:cTn>
                              </p:par>
                              <p:par>
                                <p:cTn id="87" presetID="42" presetClass="path" presetSubtype="0" accel="50000" decel="50000" fill="hold" grpId="0" nodeType="withEffect">
                                  <p:stCondLst>
                                    <p:cond delay="0"/>
                                  </p:stCondLst>
                                  <p:childTnLst>
                                    <p:animMotion origin="layout" path="M -0.0037 0.00953 L 0.548 0.22219 " pathEditMode="relative" rAng="0" ptsTypes="AA">
                                      <p:cBhvr>
                                        <p:cTn id="88" dur="2000" fill="hold"/>
                                        <p:tgtEl>
                                          <p:spTgt spid="28"/>
                                        </p:tgtEl>
                                        <p:attrNameLst>
                                          <p:attrName>ppt_x</p:attrName>
                                          <p:attrName>ppt_y</p:attrName>
                                        </p:attrNameLst>
                                      </p:cBhvr>
                                      <p:rCtr x="27585" y="10622"/>
                                    </p:animMotion>
                                  </p:childTnLst>
                                </p:cTn>
                              </p:par>
                              <p:par>
                                <p:cTn id="89" presetID="42" presetClass="path" presetSubtype="0" accel="50000" decel="50000" fill="hold" grpId="0" nodeType="withEffect">
                                  <p:stCondLst>
                                    <p:cond delay="0"/>
                                  </p:stCondLst>
                                  <p:childTnLst>
                                    <p:animMotion origin="layout" path="M 0.00051 -0.10644 L 0.23628 -0.41534 " pathEditMode="relative" rAng="0" ptsTypes="AA">
                                      <p:cBhvr>
                                        <p:cTn id="90" dur="2000" fill="hold"/>
                                        <p:tgtEl>
                                          <p:spTgt spid="33"/>
                                        </p:tgtEl>
                                        <p:attrNameLst>
                                          <p:attrName>ppt_x</p:attrName>
                                          <p:attrName>ppt_y</p:attrName>
                                        </p:attrNameLst>
                                      </p:cBhvr>
                                      <p:rCtr x="11782" y="-15456"/>
                                    </p:animMotion>
                                  </p:childTnLst>
                                </p:cTn>
                              </p:par>
                              <p:par>
                                <p:cTn id="91" presetID="42" presetClass="path" presetSubtype="0" accel="50000" decel="50000" fill="hold" grpId="0" nodeType="withEffect">
                                  <p:stCondLst>
                                    <p:cond delay="0"/>
                                  </p:stCondLst>
                                  <p:childTnLst>
                                    <p:animMotion origin="layout" path="M -2.90784E-6 0.01112 L 0.23947 -0.12256 " pathEditMode="relative" rAng="0" ptsTypes="AA">
                                      <p:cBhvr>
                                        <p:cTn id="92" dur="2000" fill="hold"/>
                                        <p:tgtEl>
                                          <p:spTgt spid="32"/>
                                        </p:tgtEl>
                                        <p:attrNameLst>
                                          <p:attrName>ppt_x</p:attrName>
                                          <p:attrName>ppt_y</p:attrName>
                                        </p:attrNameLst>
                                      </p:cBhvr>
                                      <p:rCtr x="11973" y="-6695"/>
                                    </p:animMotion>
                                  </p:childTnLst>
                                </p:cTn>
                              </p:par>
                              <p:par>
                                <p:cTn id="93" presetID="42" presetClass="path" presetSubtype="0" accel="50000" decel="50000" fill="hold" grpId="0" nodeType="withEffect">
                                  <p:stCondLst>
                                    <p:cond delay="0"/>
                                  </p:stCondLst>
                                  <p:childTnLst>
                                    <p:animMotion origin="layout" path="M -1.12331E-6 2.92329E-6 L 0.79844 -0.1119 " pathEditMode="relative" rAng="0" ptsTypes="AA">
                                      <p:cBhvr>
                                        <p:cTn id="94" dur="2000" fill="hold"/>
                                        <p:tgtEl>
                                          <p:spTgt spid="31"/>
                                        </p:tgtEl>
                                        <p:attrNameLst>
                                          <p:attrName>ppt_x</p:attrName>
                                          <p:attrName>ppt_y</p:attrName>
                                        </p:attrNameLst>
                                      </p:cBhvr>
                                      <p:rCtr x="39916" y="-5606"/>
                                    </p:animMotion>
                                  </p:childTnLst>
                                </p:cTn>
                              </p:par>
                              <p:par>
                                <p:cTn id="95" presetID="42" presetClass="path" presetSubtype="0" accel="50000" decel="50000" fill="hold" grpId="0" nodeType="withEffect">
                                  <p:stCondLst>
                                    <p:cond delay="0"/>
                                  </p:stCondLst>
                                  <p:childTnLst>
                                    <p:animMotion origin="layout" path="M 3.55119E-6 -6.85429E-7 L 0.78899 -0.51634 " pathEditMode="relative" rAng="0" ptsTypes="AA">
                                      <p:cBhvr>
                                        <p:cTn id="96" dur="2000" fill="hold"/>
                                        <p:tgtEl>
                                          <p:spTgt spid="36"/>
                                        </p:tgtEl>
                                        <p:attrNameLst>
                                          <p:attrName>ppt_x</p:attrName>
                                          <p:attrName>ppt_y</p:attrName>
                                        </p:attrNameLst>
                                      </p:cBhvr>
                                      <p:rCtr x="39443" y="-25828"/>
                                    </p:animMotion>
                                  </p:childTnLst>
                                </p:cTn>
                              </p:par>
                              <p:par>
                                <p:cTn id="97" presetID="42" presetClass="path" presetSubtype="0" accel="50000" decel="50000" fill="hold" grpId="0" nodeType="withEffect">
                                  <p:stCondLst>
                                    <p:cond delay="0"/>
                                  </p:stCondLst>
                                  <p:childTnLst>
                                    <p:animMotion origin="layout" path="M -4.66428E-6 4.49841E-6 L 0.48584 0.00567 " pathEditMode="relative" rAng="0" ptsTypes="AA">
                                      <p:cBhvr>
                                        <p:cTn id="98" dur="2000" fill="hold"/>
                                        <p:tgtEl>
                                          <p:spTgt spid="35"/>
                                        </p:tgtEl>
                                        <p:attrNameLst>
                                          <p:attrName>ppt_x</p:attrName>
                                          <p:attrName>ppt_y</p:attrName>
                                        </p:attrNameLst>
                                      </p:cBhvr>
                                      <p:rCtr x="24292" y="272"/>
                                    </p:animMotion>
                                  </p:childTnLst>
                                </p:cTn>
                              </p:par>
                              <p:par>
                                <p:cTn id="99" presetID="42" presetClass="path" presetSubtype="0" accel="50000" decel="50000" fill="hold" grpId="0" nodeType="withEffect">
                                  <p:stCondLst>
                                    <p:cond delay="0"/>
                                  </p:stCondLst>
                                  <p:childTnLst>
                                    <p:animMotion origin="layout" path="M -1.12331E-6 1.09396E-6 L 0.29589 -0.22855 " pathEditMode="relative" rAng="0" ptsTypes="AA">
                                      <p:cBhvr>
                                        <p:cTn id="100" dur="2000" fill="hold"/>
                                        <p:tgtEl>
                                          <p:spTgt spid="34"/>
                                        </p:tgtEl>
                                        <p:attrNameLst>
                                          <p:attrName>ppt_x</p:attrName>
                                          <p:attrName>ppt_y</p:attrName>
                                        </p:attrNameLst>
                                      </p:cBhvr>
                                      <p:rCtr x="14794" y="-114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8" grpId="0" animBg="1"/>
      <p:bldP spid="41" grpId="0" animBg="1"/>
      <p:bldP spid="43" grpId="0"/>
      <p:bldP spid="44" grpId="0"/>
      <p:bldP spid="39" grpId="0" animBg="1"/>
      <p:bldP spid="40" grpId="0" animBg="1"/>
      <p:bldP spid="4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bwMode="auto">
          <a:xfrm>
            <a:off x="3756544" y="1477963"/>
            <a:ext cx="7162800" cy="4800599"/>
          </a:xfrm>
          <a:prstGeom prst="ellipse">
            <a:avLst/>
          </a:prstGeom>
          <a:no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66534" y="-554108"/>
            <a:ext cx="3326213" cy="3505200"/>
          </a:xfrm>
          <a:prstGeom prst="rect">
            <a:avLst/>
          </a:prstGeom>
        </p:spPr>
      </p:pic>
      <p:pic>
        <p:nvPicPr>
          <p:cNvPr id="8" name="Picture 7"/>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80909" y="1058863"/>
            <a:ext cx="3326213" cy="3505200"/>
          </a:xfrm>
          <a:prstGeom prst="rect">
            <a:avLst/>
          </a:prstGeom>
        </p:spPr>
      </p:pic>
      <p:pic>
        <p:nvPicPr>
          <p:cNvPr id="10" name="Picture 9"/>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921242" y="3027159"/>
            <a:ext cx="3326213" cy="3505200"/>
          </a:xfrm>
          <a:prstGeom prst="rect">
            <a:avLst/>
          </a:prstGeom>
        </p:spPr>
      </p:pic>
      <p:pic>
        <p:nvPicPr>
          <p:cNvPr id="11" name="Picture 10"/>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74858" y="4714138"/>
            <a:ext cx="3326213" cy="3505200"/>
          </a:xfrm>
          <a:prstGeom prst="rect">
            <a:avLst/>
          </a:prstGeom>
        </p:spPr>
      </p:pic>
      <p:pic>
        <p:nvPicPr>
          <p:cNvPr id="12" name="Picture 11"/>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964012" y="1058863"/>
            <a:ext cx="3326213" cy="3505200"/>
          </a:xfrm>
          <a:prstGeom prst="rect">
            <a:avLst/>
          </a:prstGeom>
        </p:spPr>
      </p:pic>
      <p:pic>
        <p:nvPicPr>
          <p:cNvPr id="13" name="Picture 12"/>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013667" y="3103491"/>
            <a:ext cx="3326213" cy="3505200"/>
          </a:xfrm>
          <a:prstGeom prst="rect">
            <a:avLst/>
          </a:prstGeom>
        </p:spPr>
      </p:pic>
      <p:sp>
        <p:nvSpPr>
          <p:cNvPr id="17" name="Rounded Rectangle 16"/>
          <p:cNvSpPr/>
          <p:nvPr/>
        </p:nvSpPr>
        <p:spPr bwMode="auto">
          <a:xfrm>
            <a:off x="579437" y="4288470"/>
            <a:ext cx="1051295" cy="2295223"/>
          </a:xfrm>
          <a:prstGeom prst="roundRect">
            <a:avLst/>
          </a:prstGeom>
          <a:solidFill>
            <a:schemeClr val="tx2">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Rounded Rectangle 17"/>
          <p:cNvSpPr/>
          <p:nvPr/>
        </p:nvSpPr>
        <p:spPr bwMode="auto">
          <a:xfrm>
            <a:off x="593770" y="906462"/>
            <a:ext cx="1051295" cy="2350803"/>
          </a:xfrm>
          <a:prstGeom prst="roundRect">
            <a:avLst/>
          </a:prstGeom>
          <a:solidFill>
            <a:schemeClr val="tx2">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Hexagon 18"/>
          <p:cNvSpPr/>
          <p:nvPr/>
        </p:nvSpPr>
        <p:spPr bwMode="auto">
          <a:xfrm>
            <a:off x="924605" y="1154436"/>
            <a:ext cx="366670" cy="309916"/>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Hexagon 19"/>
          <p:cNvSpPr/>
          <p:nvPr/>
        </p:nvSpPr>
        <p:spPr bwMode="auto">
          <a:xfrm>
            <a:off x="921749" y="1154436"/>
            <a:ext cx="366670" cy="309916"/>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Hexagon 20"/>
          <p:cNvSpPr/>
          <p:nvPr/>
        </p:nvSpPr>
        <p:spPr bwMode="auto">
          <a:xfrm>
            <a:off x="914510" y="1150395"/>
            <a:ext cx="366670" cy="309916"/>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Hexagon 21"/>
          <p:cNvSpPr/>
          <p:nvPr/>
        </p:nvSpPr>
        <p:spPr bwMode="auto">
          <a:xfrm>
            <a:off x="924605" y="1912940"/>
            <a:ext cx="366670" cy="309916"/>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Hexagon 22"/>
          <p:cNvSpPr/>
          <p:nvPr/>
        </p:nvSpPr>
        <p:spPr bwMode="auto">
          <a:xfrm>
            <a:off x="942933" y="1912940"/>
            <a:ext cx="366670" cy="309916"/>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Hexagon 23"/>
          <p:cNvSpPr/>
          <p:nvPr/>
        </p:nvSpPr>
        <p:spPr bwMode="auto">
          <a:xfrm>
            <a:off x="942933" y="1915249"/>
            <a:ext cx="366670" cy="309916"/>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Hexagon 24"/>
          <p:cNvSpPr/>
          <p:nvPr/>
        </p:nvSpPr>
        <p:spPr bwMode="auto">
          <a:xfrm>
            <a:off x="924605" y="2654951"/>
            <a:ext cx="366670" cy="309916"/>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Hexagon 25"/>
          <p:cNvSpPr/>
          <p:nvPr/>
        </p:nvSpPr>
        <p:spPr bwMode="auto">
          <a:xfrm>
            <a:off x="942933" y="2654951"/>
            <a:ext cx="366670" cy="309916"/>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Hexagon 26"/>
          <p:cNvSpPr/>
          <p:nvPr/>
        </p:nvSpPr>
        <p:spPr bwMode="auto">
          <a:xfrm>
            <a:off x="942933" y="2657260"/>
            <a:ext cx="366670" cy="309916"/>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Hexagon 27"/>
          <p:cNvSpPr/>
          <p:nvPr/>
        </p:nvSpPr>
        <p:spPr bwMode="auto">
          <a:xfrm>
            <a:off x="897092" y="4577392"/>
            <a:ext cx="365760" cy="310896"/>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Hexagon 28"/>
          <p:cNvSpPr/>
          <p:nvPr/>
        </p:nvSpPr>
        <p:spPr bwMode="auto">
          <a:xfrm>
            <a:off x="915420" y="4577392"/>
            <a:ext cx="365760" cy="310896"/>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0" name="Hexagon 29"/>
          <p:cNvSpPr/>
          <p:nvPr/>
        </p:nvSpPr>
        <p:spPr bwMode="auto">
          <a:xfrm>
            <a:off x="915420" y="4579701"/>
            <a:ext cx="365760" cy="310896"/>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Hexagon 30"/>
          <p:cNvSpPr/>
          <p:nvPr/>
        </p:nvSpPr>
        <p:spPr bwMode="auto">
          <a:xfrm>
            <a:off x="897092" y="5324021"/>
            <a:ext cx="365760" cy="310896"/>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Hexagon 31"/>
          <p:cNvSpPr/>
          <p:nvPr/>
        </p:nvSpPr>
        <p:spPr bwMode="auto">
          <a:xfrm>
            <a:off x="895794" y="5324021"/>
            <a:ext cx="365760" cy="310896"/>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Hexagon 32"/>
          <p:cNvSpPr/>
          <p:nvPr/>
        </p:nvSpPr>
        <p:spPr bwMode="auto">
          <a:xfrm>
            <a:off x="898374" y="5332880"/>
            <a:ext cx="365760" cy="310896"/>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Hexagon 33"/>
          <p:cNvSpPr/>
          <p:nvPr/>
        </p:nvSpPr>
        <p:spPr bwMode="auto">
          <a:xfrm>
            <a:off x="897092" y="6066032"/>
            <a:ext cx="365760" cy="310896"/>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Hexagon 34"/>
          <p:cNvSpPr/>
          <p:nvPr/>
        </p:nvSpPr>
        <p:spPr bwMode="auto">
          <a:xfrm>
            <a:off x="907735" y="6083749"/>
            <a:ext cx="365760" cy="310896"/>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6" name="Hexagon 35"/>
          <p:cNvSpPr/>
          <p:nvPr/>
        </p:nvSpPr>
        <p:spPr bwMode="auto">
          <a:xfrm>
            <a:off x="927045" y="6075093"/>
            <a:ext cx="365760" cy="310896"/>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7" name="Hexagon 36"/>
          <p:cNvSpPr/>
          <p:nvPr/>
        </p:nvSpPr>
        <p:spPr bwMode="auto">
          <a:xfrm>
            <a:off x="925515" y="1156745"/>
            <a:ext cx="366670" cy="309916"/>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8" name="Hexagon 37"/>
          <p:cNvSpPr/>
          <p:nvPr/>
        </p:nvSpPr>
        <p:spPr bwMode="auto">
          <a:xfrm>
            <a:off x="933769" y="1917978"/>
            <a:ext cx="366670" cy="309916"/>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Hexagon 40"/>
          <p:cNvSpPr/>
          <p:nvPr/>
        </p:nvSpPr>
        <p:spPr bwMode="auto">
          <a:xfrm>
            <a:off x="941200" y="2654951"/>
            <a:ext cx="366670" cy="309916"/>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Title 2"/>
          <p:cNvSpPr>
            <a:spLocks noGrp="1"/>
          </p:cNvSpPr>
          <p:nvPr>
            <p:ph type="title"/>
          </p:nvPr>
        </p:nvSpPr>
        <p:spPr>
          <a:xfrm>
            <a:off x="198437" y="-5095"/>
            <a:ext cx="11889564" cy="917575"/>
          </a:xfrm>
        </p:spPr>
        <p:txBody>
          <a:bodyPr/>
          <a:lstStyle/>
          <a:p>
            <a:r>
              <a:rPr lang="en-US" dirty="0" smtClean="0"/>
              <a:t>Handling machine failures</a:t>
            </a:r>
            <a:endParaRPr lang="en-US" dirty="0"/>
          </a:p>
        </p:txBody>
      </p:sp>
      <p:sp>
        <p:nvSpPr>
          <p:cNvPr id="43" name="TextBox 42"/>
          <p:cNvSpPr txBox="1"/>
          <p:nvPr/>
        </p:nvSpPr>
        <p:spPr>
          <a:xfrm>
            <a:off x="569466" y="3244722"/>
            <a:ext cx="12192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App1</a:t>
            </a:r>
          </a:p>
        </p:txBody>
      </p:sp>
      <p:sp>
        <p:nvSpPr>
          <p:cNvPr id="44" name="TextBox 43"/>
          <p:cNvSpPr txBox="1"/>
          <p:nvPr/>
        </p:nvSpPr>
        <p:spPr>
          <a:xfrm>
            <a:off x="564308" y="6466738"/>
            <a:ext cx="12192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App2</a:t>
            </a:r>
          </a:p>
        </p:txBody>
      </p:sp>
      <p:sp>
        <p:nvSpPr>
          <p:cNvPr id="39" name="Hexagon 38"/>
          <p:cNvSpPr/>
          <p:nvPr/>
        </p:nvSpPr>
        <p:spPr bwMode="auto">
          <a:xfrm>
            <a:off x="908485" y="4575083"/>
            <a:ext cx="365760" cy="310896"/>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Hexagon 39"/>
          <p:cNvSpPr/>
          <p:nvPr/>
        </p:nvSpPr>
        <p:spPr bwMode="auto">
          <a:xfrm>
            <a:off x="925515" y="5328262"/>
            <a:ext cx="365760" cy="310896"/>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Hexagon 44"/>
          <p:cNvSpPr/>
          <p:nvPr/>
        </p:nvSpPr>
        <p:spPr bwMode="auto">
          <a:xfrm>
            <a:off x="917390" y="6083968"/>
            <a:ext cx="365760" cy="310896"/>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Hexagon 46"/>
          <p:cNvSpPr/>
          <p:nvPr/>
        </p:nvSpPr>
        <p:spPr bwMode="auto">
          <a:xfrm>
            <a:off x="7763101" y="6184507"/>
            <a:ext cx="365760" cy="310896"/>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Hexagon 45"/>
          <p:cNvSpPr/>
          <p:nvPr/>
        </p:nvSpPr>
        <p:spPr bwMode="auto">
          <a:xfrm>
            <a:off x="7123090" y="6154548"/>
            <a:ext cx="365760" cy="310896"/>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Hexagon 47"/>
          <p:cNvSpPr/>
          <p:nvPr/>
        </p:nvSpPr>
        <p:spPr bwMode="auto">
          <a:xfrm>
            <a:off x="6392069" y="6155842"/>
            <a:ext cx="365760" cy="310896"/>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059757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4.74087E-6 -3.77667E-6 L 0.41409 -0.04539 " pathEditMode="relative" rAng="0" ptsTypes="AA">
                                      <p:cBhvr>
                                        <p:cTn id="6" dur="2000" fill="hold"/>
                                        <p:tgtEl>
                                          <p:spTgt spid="21"/>
                                        </p:tgtEl>
                                        <p:attrNameLst>
                                          <p:attrName>ppt_x</p:attrName>
                                          <p:attrName>ppt_y</p:attrName>
                                        </p:attrNameLst>
                                      </p:cBhvr>
                                      <p:rCtr x="20705" y="-2270"/>
                                    </p:animMotion>
                                  </p:childTnLst>
                                </p:cTn>
                              </p:par>
                              <p:par>
                                <p:cTn id="7" presetID="42" presetClass="path" presetSubtype="0" accel="50000" decel="50000" fill="hold" grpId="0" nodeType="withEffect">
                                  <p:stCondLst>
                                    <p:cond delay="0"/>
                                  </p:stCondLst>
                                  <p:childTnLst>
                                    <p:animMotion origin="layout" path="M -3.50268E-6 0.00204 L 0.29474 0.18316 " pathEditMode="relative" rAng="0" ptsTypes="AA">
                                      <p:cBhvr>
                                        <p:cTn id="8" dur="2000" fill="hold"/>
                                        <p:tgtEl>
                                          <p:spTgt spid="20"/>
                                        </p:tgtEl>
                                        <p:attrNameLst>
                                          <p:attrName>ppt_x</p:attrName>
                                          <p:attrName>ppt_y</p:attrName>
                                        </p:attrNameLst>
                                      </p:cBhvr>
                                      <p:rCtr x="14731" y="9056"/>
                                    </p:animMotion>
                                  </p:childTnLst>
                                </p:cTn>
                              </p:par>
                              <p:par>
                                <p:cTn id="9" presetID="42" presetClass="path" presetSubtype="0" accel="50000" decel="50000" fill="hold" grpId="0" nodeType="withEffect">
                                  <p:stCondLst>
                                    <p:cond delay="0"/>
                                  </p:stCondLst>
                                  <p:childTnLst>
                                    <p:animMotion origin="layout" path="M 0.01507 0.00386 L 0.43975 0.71539 " pathEditMode="relative" rAng="0" ptsTypes="AA">
                                      <p:cBhvr>
                                        <p:cTn id="10" dur="2000" fill="hold"/>
                                        <p:tgtEl>
                                          <p:spTgt spid="19"/>
                                        </p:tgtEl>
                                        <p:attrNameLst>
                                          <p:attrName>ppt_x</p:attrName>
                                          <p:attrName>ppt_y</p:attrName>
                                        </p:attrNameLst>
                                      </p:cBhvr>
                                      <p:rCtr x="21228" y="35565"/>
                                    </p:animMotion>
                                  </p:childTnLst>
                                </p:cTn>
                              </p:par>
                              <p:par>
                                <p:cTn id="11" presetID="42" presetClass="path" presetSubtype="0" accel="50000" decel="50000" fill="hold" grpId="0" nodeType="withEffect">
                                  <p:stCondLst>
                                    <p:cond delay="0"/>
                                  </p:stCondLst>
                                  <p:childTnLst>
                                    <p:animMotion origin="layout" path="M -1.15139E-6 3.50431E-6 L 0.66837 0.08261 " pathEditMode="relative" rAng="0" ptsTypes="AA">
                                      <p:cBhvr>
                                        <p:cTn id="12" dur="2000" fill="hold"/>
                                        <p:tgtEl>
                                          <p:spTgt spid="24"/>
                                        </p:tgtEl>
                                        <p:attrNameLst>
                                          <p:attrName>ppt_x</p:attrName>
                                          <p:attrName>ppt_y</p:attrName>
                                        </p:attrNameLst>
                                      </p:cBhvr>
                                      <p:rCtr x="33418" y="4131"/>
                                    </p:animMotion>
                                  </p:childTnLst>
                                </p:cTn>
                              </p:par>
                              <p:par>
                                <p:cTn id="13" presetID="42" presetClass="path" presetSubtype="0" accel="50000" decel="50000" fill="hold" grpId="0" nodeType="withEffect">
                                  <p:stCondLst>
                                    <p:cond delay="0"/>
                                  </p:stCondLst>
                                  <p:childTnLst>
                                    <p:animMotion origin="layout" path="M -1.15139E-6 -2.56922E-6 L 0.73577 0.37631 " pathEditMode="relative" rAng="0" ptsTypes="AA">
                                      <p:cBhvr>
                                        <p:cTn id="14" dur="2000" fill="hold"/>
                                        <p:tgtEl>
                                          <p:spTgt spid="23"/>
                                        </p:tgtEl>
                                        <p:attrNameLst>
                                          <p:attrName>ppt_x</p:attrName>
                                          <p:attrName>ppt_y</p:attrName>
                                        </p:attrNameLst>
                                      </p:cBhvr>
                                      <p:rCtr x="36788" y="18815"/>
                                    </p:animMotion>
                                  </p:childTnLst>
                                </p:cTn>
                              </p:par>
                              <p:par>
                                <p:cTn id="15" presetID="42" presetClass="path" presetSubtype="0" accel="50000" decel="50000" fill="hold" grpId="0" nodeType="withEffect">
                                  <p:stCondLst>
                                    <p:cond delay="0"/>
                                  </p:stCondLst>
                                  <p:childTnLst>
                                    <p:animMotion origin="layout" path="M -1.15139E-6 3.87199E-6 L 0.4723 -0.15706 " pathEditMode="relative" rAng="0" ptsTypes="AA">
                                      <p:cBhvr>
                                        <p:cTn id="16" dur="2000" fill="hold"/>
                                        <p:tgtEl>
                                          <p:spTgt spid="22"/>
                                        </p:tgtEl>
                                        <p:attrNameLst>
                                          <p:attrName>ppt_x</p:attrName>
                                          <p:attrName>ppt_y</p:attrName>
                                        </p:attrNameLst>
                                      </p:cBhvr>
                                      <p:rCtr x="23615" y="-7853"/>
                                    </p:animMotion>
                                  </p:childTnLst>
                                </p:cTn>
                              </p:par>
                              <p:par>
                                <p:cTn id="17" presetID="42" presetClass="path" presetSubtype="0" accel="50000" decel="50000" fill="hold" grpId="0" nodeType="withEffect">
                                  <p:stCondLst>
                                    <p:cond delay="0"/>
                                  </p:stCondLst>
                                  <p:childTnLst>
                                    <p:animMotion origin="layout" path="M -2.93592E-6 -1.88379E-6 L 0.17207 -0.03132 " pathEditMode="relative" rAng="0" ptsTypes="AA">
                                      <p:cBhvr>
                                        <p:cTn id="18" dur="2000" fill="hold"/>
                                        <p:tgtEl>
                                          <p:spTgt spid="27"/>
                                        </p:tgtEl>
                                        <p:attrNameLst>
                                          <p:attrName>ppt_x</p:attrName>
                                          <p:attrName>ppt_y</p:attrName>
                                        </p:attrNameLst>
                                      </p:cBhvr>
                                      <p:rCtr x="8604" y="-1566"/>
                                    </p:animMotion>
                                  </p:childTnLst>
                                </p:cTn>
                              </p:par>
                              <p:par>
                                <p:cTn id="19" presetID="42" presetClass="path" presetSubtype="0" accel="50000" decel="50000" fill="hold" grpId="0" nodeType="withEffect">
                                  <p:stCondLst>
                                    <p:cond delay="0"/>
                                  </p:stCondLst>
                                  <p:childTnLst>
                                    <p:animMotion origin="layout" path="M -1.15139E-6 0.01294 L 0.17692 0.25602 " pathEditMode="relative" rAng="0" ptsTypes="AA">
                                      <p:cBhvr>
                                        <p:cTn id="20" dur="2000" fill="hold"/>
                                        <p:tgtEl>
                                          <p:spTgt spid="26"/>
                                        </p:tgtEl>
                                        <p:attrNameLst>
                                          <p:attrName>ppt_x</p:attrName>
                                          <p:attrName>ppt_y</p:attrName>
                                        </p:attrNameLst>
                                      </p:cBhvr>
                                      <p:rCtr x="8846" y="12143"/>
                                    </p:animMotion>
                                  </p:childTnLst>
                                </p:cTn>
                              </p:par>
                              <p:par>
                                <p:cTn id="21" presetID="42" presetClass="path" presetSubtype="0" accel="50000" decel="50000" fill="hold" grpId="0" nodeType="withEffect">
                                  <p:stCondLst>
                                    <p:cond delay="0"/>
                                  </p:stCondLst>
                                  <p:childTnLst>
                                    <p:animMotion origin="layout" path="M 2.98443E-6 -1.36178E-6 L 0.6759 0.27009 " pathEditMode="relative" rAng="0" ptsTypes="AA">
                                      <p:cBhvr>
                                        <p:cTn id="22" dur="2000" fill="hold"/>
                                        <p:tgtEl>
                                          <p:spTgt spid="25"/>
                                        </p:tgtEl>
                                        <p:attrNameLst>
                                          <p:attrName>ppt_x</p:attrName>
                                          <p:attrName>ppt_y</p:attrName>
                                        </p:attrNameLst>
                                      </p:cBhvr>
                                      <p:rCtr x="33789" y="13504"/>
                                    </p:animMotion>
                                  </p:childTnLst>
                                </p:cTn>
                              </p:par>
                              <p:par>
                                <p:cTn id="23" presetID="42" presetClass="path" presetSubtype="0" accel="50000" decel="50000" fill="hold" grpId="0" nodeType="withEffect">
                                  <p:stCondLst>
                                    <p:cond delay="0"/>
                                  </p:stCondLst>
                                  <p:childTnLst>
                                    <p:animMotion origin="layout" path="M -2.90784E-6 -1.32093E-6 L 0.53587 -0.53881 " pathEditMode="relative" rAng="0" ptsTypes="AA">
                                      <p:cBhvr>
                                        <p:cTn id="24" dur="2000" fill="hold"/>
                                        <p:tgtEl>
                                          <p:spTgt spid="30"/>
                                        </p:tgtEl>
                                        <p:attrNameLst>
                                          <p:attrName>ppt_x</p:attrName>
                                          <p:attrName>ppt_y</p:attrName>
                                        </p:attrNameLst>
                                      </p:cBhvr>
                                      <p:rCtr x="26793" y="-26941"/>
                                    </p:animMotion>
                                  </p:childTnLst>
                                </p:cTn>
                              </p:par>
                              <p:par>
                                <p:cTn id="25" presetID="42" presetClass="path" presetSubtype="0" accel="50000" decel="50000" fill="hold" grpId="0" nodeType="withEffect">
                                  <p:stCondLst>
                                    <p:cond delay="0"/>
                                  </p:stCondLst>
                                  <p:childTnLst>
                                    <p:animMotion origin="layout" path="M -2.90784E-6 2.60554E-6 L 0.72798 -0.30323 " pathEditMode="relative" rAng="0" ptsTypes="AA">
                                      <p:cBhvr>
                                        <p:cTn id="26" dur="2000" fill="hold"/>
                                        <p:tgtEl>
                                          <p:spTgt spid="29"/>
                                        </p:tgtEl>
                                        <p:attrNameLst>
                                          <p:attrName>ppt_x</p:attrName>
                                          <p:attrName>ppt_y</p:attrName>
                                        </p:attrNameLst>
                                      </p:cBhvr>
                                      <p:rCtr x="36393" y="-15161"/>
                                    </p:animMotion>
                                  </p:childTnLst>
                                </p:cTn>
                              </p:par>
                              <p:par>
                                <p:cTn id="27" presetID="42" presetClass="path" presetSubtype="0" accel="50000" decel="50000" fill="hold" grpId="0" nodeType="withEffect">
                                  <p:stCondLst>
                                    <p:cond delay="0"/>
                                  </p:stCondLst>
                                  <p:childTnLst>
                                    <p:animMotion origin="layout" path="M -0.0037 0.00953 L 0.55603 0.22856 " pathEditMode="relative" rAng="0" ptsTypes="AA">
                                      <p:cBhvr>
                                        <p:cTn id="28" dur="2000" fill="hold"/>
                                        <p:tgtEl>
                                          <p:spTgt spid="28"/>
                                        </p:tgtEl>
                                        <p:attrNameLst>
                                          <p:attrName>ppt_x</p:attrName>
                                          <p:attrName>ppt_y</p:attrName>
                                        </p:attrNameLst>
                                      </p:cBhvr>
                                      <p:rCtr x="27891" y="10917"/>
                                    </p:animMotion>
                                  </p:childTnLst>
                                </p:cTn>
                              </p:par>
                              <p:par>
                                <p:cTn id="29" presetID="42" presetClass="path" presetSubtype="0" accel="50000" decel="50000" fill="hold" grpId="0" nodeType="withEffect">
                                  <p:stCondLst>
                                    <p:cond delay="0"/>
                                  </p:stCondLst>
                                  <p:childTnLst>
                                    <p:animMotion origin="layout" path="M 0.00051 -0.10644 L 0.23628 -0.41534 " pathEditMode="relative" rAng="0" ptsTypes="AA">
                                      <p:cBhvr>
                                        <p:cTn id="30" dur="2000" fill="hold"/>
                                        <p:tgtEl>
                                          <p:spTgt spid="33"/>
                                        </p:tgtEl>
                                        <p:attrNameLst>
                                          <p:attrName>ppt_x</p:attrName>
                                          <p:attrName>ppt_y</p:attrName>
                                        </p:attrNameLst>
                                      </p:cBhvr>
                                      <p:rCtr x="11782" y="-15456"/>
                                    </p:animMotion>
                                  </p:childTnLst>
                                </p:cTn>
                              </p:par>
                              <p:par>
                                <p:cTn id="31" presetID="42" presetClass="path" presetSubtype="0" accel="50000" decel="50000" fill="hold" grpId="0" nodeType="withEffect">
                                  <p:stCondLst>
                                    <p:cond delay="0"/>
                                  </p:stCondLst>
                                  <p:childTnLst>
                                    <p:animMotion origin="layout" path="M -2.90784E-6 0.01112 L 0.23947 -0.12256 " pathEditMode="relative" rAng="0" ptsTypes="AA">
                                      <p:cBhvr>
                                        <p:cTn id="32" dur="2000" fill="hold"/>
                                        <p:tgtEl>
                                          <p:spTgt spid="32"/>
                                        </p:tgtEl>
                                        <p:attrNameLst>
                                          <p:attrName>ppt_x</p:attrName>
                                          <p:attrName>ppt_y</p:attrName>
                                        </p:attrNameLst>
                                      </p:cBhvr>
                                      <p:rCtr x="11973" y="-6695"/>
                                    </p:animMotion>
                                  </p:childTnLst>
                                </p:cTn>
                              </p:par>
                              <p:par>
                                <p:cTn id="33" presetID="42" presetClass="path" presetSubtype="0" accel="50000" decel="50000" fill="hold" grpId="0" nodeType="withEffect">
                                  <p:stCondLst>
                                    <p:cond delay="0"/>
                                  </p:stCondLst>
                                  <p:childTnLst>
                                    <p:animMotion origin="layout" path="M -1.12331E-6 2.92329E-6 L 0.79844 -0.1119 " pathEditMode="relative" rAng="0" ptsTypes="AA">
                                      <p:cBhvr>
                                        <p:cTn id="34" dur="2000" fill="hold"/>
                                        <p:tgtEl>
                                          <p:spTgt spid="31"/>
                                        </p:tgtEl>
                                        <p:attrNameLst>
                                          <p:attrName>ppt_x</p:attrName>
                                          <p:attrName>ppt_y</p:attrName>
                                        </p:attrNameLst>
                                      </p:cBhvr>
                                      <p:rCtr x="39916" y="-5606"/>
                                    </p:animMotion>
                                  </p:childTnLst>
                                </p:cTn>
                              </p:par>
                              <p:par>
                                <p:cTn id="35" presetID="42" presetClass="path" presetSubtype="0" accel="50000" decel="50000" fill="hold" grpId="0" nodeType="withEffect">
                                  <p:stCondLst>
                                    <p:cond delay="0"/>
                                  </p:stCondLst>
                                  <p:childTnLst>
                                    <p:animMotion origin="layout" path="M 3.55119E-6 -6.85429E-7 L 0.78899 -0.51634 " pathEditMode="relative" rAng="0" ptsTypes="AA">
                                      <p:cBhvr>
                                        <p:cTn id="36" dur="2000" fill="hold"/>
                                        <p:tgtEl>
                                          <p:spTgt spid="36"/>
                                        </p:tgtEl>
                                        <p:attrNameLst>
                                          <p:attrName>ppt_x</p:attrName>
                                          <p:attrName>ppt_y</p:attrName>
                                        </p:attrNameLst>
                                      </p:cBhvr>
                                      <p:rCtr x="39443" y="-25828"/>
                                    </p:animMotion>
                                  </p:childTnLst>
                                </p:cTn>
                              </p:par>
                              <p:par>
                                <p:cTn id="37" presetID="42" presetClass="path" presetSubtype="0" accel="50000" decel="50000" fill="hold" grpId="0" nodeType="withEffect">
                                  <p:stCondLst>
                                    <p:cond delay="0"/>
                                  </p:stCondLst>
                                  <p:childTnLst>
                                    <p:animMotion origin="layout" path="M -4.66428E-6 4.49841E-6 L 0.49655 0.01044 " pathEditMode="relative" rAng="0" ptsTypes="AA">
                                      <p:cBhvr>
                                        <p:cTn id="38" dur="2000" fill="hold"/>
                                        <p:tgtEl>
                                          <p:spTgt spid="35"/>
                                        </p:tgtEl>
                                        <p:attrNameLst>
                                          <p:attrName>ppt_x</p:attrName>
                                          <p:attrName>ppt_y</p:attrName>
                                        </p:attrNameLst>
                                      </p:cBhvr>
                                      <p:rCtr x="24904" y="409"/>
                                    </p:animMotion>
                                  </p:childTnLst>
                                </p:cTn>
                              </p:par>
                              <p:par>
                                <p:cTn id="39" presetID="42" presetClass="path" presetSubtype="0" accel="50000" decel="50000" fill="hold" grpId="0" nodeType="withEffect">
                                  <p:stCondLst>
                                    <p:cond delay="0"/>
                                  </p:stCondLst>
                                  <p:childTnLst>
                                    <p:animMotion origin="layout" path="M -1.12331E-6 1.09396E-6 L 0.29589 -0.22855 " pathEditMode="relative" rAng="0" ptsTypes="AA">
                                      <p:cBhvr>
                                        <p:cTn id="40" dur="2000" fill="hold"/>
                                        <p:tgtEl>
                                          <p:spTgt spid="34"/>
                                        </p:tgtEl>
                                        <p:attrNameLst>
                                          <p:attrName>ppt_x</p:attrName>
                                          <p:attrName>ppt_y</p:attrName>
                                        </p:attrNameLst>
                                      </p:cBhvr>
                                      <p:rCtr x="14794" y="-11439"/>
                                    </p:animMotion>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2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35"/>
                                        </p:tgtEl>
                                        <p:attrNameLst>
                                          <p:attrName>style.visibility</p:attrName>
                                        </p:attrNameLst>
                                      </p:cBhvr>
                                      <p:to>
                                        <p:strVal val="hidden"/>
                                      </p:to>
                                    </p:set>
                                  </p:childTnLst>
                                </p:cTn>
                              </p:par>
                              <p:par>
                                <p:cTn id="59" presetID="42" presetClass="path" presetSubtype="0" accel="50000" decel="50000" fill="hold" grpId="0" nodeType="withEffect">
                                  <p:stCondLst>
                                    <p:cond delay="0"/>
                                  </p:stCondLst>
                                  <p:childTnLst>
                                    <p:animMotion origin="layout" path="M 6.33138E-7 1.15297E-6 L 0.03676 -0.69337 " pathEditMode="relative" rAng="0" ptsTypes="AA">
                                      <p:cBhvr>
                                        <p:cTn id="60" dur="2000" fill="hold"/>
                                        <p:tgtEl>
                                          <p:spTgt spid="46"/>
                                        </p:tgtEl>
                                        <p:attrNameLst>
                                          <p:attrName>ppt_x</p:attrName>
                                          <p:attrName>ppt_y</p:attrName>
                                        </p:attrNameLst>
                                      </p:cBhvr>
                                      <p:rCtr x="1838" y="-34680"/>
                                    </p:animMotion>
                                  </p:childTnLst>
                                </p:cTn>
                              </p:par>
                              <p:par>
                                <p:cTn id="61" presetID="42" presetClass="path" presetSubtype="0" accel="50000" decel="50000" fill="hold" grpId="0" nodeType="withEffect">
                                  <p:stCondLst>
                                    <p:cond delay="0"/>
                                  </p:stCondLst>
                                  <p:childTnLst>
                                    <p:animMotion origin="layout" path="M -9.59918E-7 4.18974E-6 L -0.14526 -0.17363 " pathEditMode="relative" rAng="0" ptsTypes="AA">
                                      <p:cBhvr>
                                        <p:cTn id="62" dur="2000" fill="hold"/>
                                        <p:tgtEl>
                                          <p:spTgt spid="48"/>
                                        </p:tgtEl>
                                        <p:attrNameLst>
                                          <p:attrName>ppt_x</p:attrName>
                                          <p:attrName>ppt_y</p:attrName>
                                        </p:attrNameLst>
                                      </p:cBhvr>
                                      <p:rCtr x="-7263" y="-8693"/>
                                    </p:animMotion>
                                  </p:childTnLst>
                                </p:cTn>
                              </p:par>
                              <p:par>
                                <p:cTn id="63" presetID="42" presetClass="path" presetSubtype="0" accel="50000" decel="50000" fill="hold" grpId="2" nodeType="withEffect">
                                  <p:stCondLst>
                                    <p:cond delay="0"/>
                                  </p:stCondLst>
                                  <p:childTnLst>
                                    <p:animMotion origin="layout" path="M -1.12331E-6 2.60554E-6 L -1.12331E-6 0.25011 " pathEditMode="relative" rAng="0" ptsTypes="AA">
                                      <p:cBhvr>
                                        <p:cTn id="64" dur="2000" fill="hold"/>
                                        <p:tgtEl>
                                          <p:spTgt spid="28"/>
                                        </p:tgtEl>
                                        <p:attrNameLst>
                                          <p:attrName>ppt_x</p:attrName>
                                          <p:attrName>ppt_y</p:attrName>
                                        </p:attrNameLst>
                                      </p:cBhvr>
                                      <p:rCtr x="0" y="12506"/>
                                    </p:animMotion>
                                  </p:childTnLst>
                                </p:cTn>
                              </p:par>
                              <p:par>
                                <p:cTn id="65" presetID="42" presetClass="path" presetSubtype="0" accel="50000" decel="50000" fill="hold" grpId="1" nodeType="withEffect">
                                  <p:stCondLst>
                                    <p:cond delay="0"/>
                                  </p:stCondLst>
                                  <p:childTnLst>
                                    <p:animMotion origin="layout" path="M -1.79729E-6 -1.14843E-6 L 0.24713 -0.16682 " pathEditMode="relative" rAng="0" ptsTypes="AA">
                                      <p:cBhvr>
                                        <p:cTn id="66" dur="2000" fill="hold"/>
                                        <p:tgtEl>
                                          <p:spTgt spid="47"/>
                                        </p:tgtEl>
                                        <p:attrNameLst>
                                          <p:attrName>ppt_x</p:attrName>
                                          <p:attrName>ppt_y</p:attrName>
                                        </p:attrNameLst>
                                      </p:cBhvr>
                                      <p:rCtr x="12356" y="-835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1" grpId="0" animBg="1"/>
      <p:bldP spid="22" grpId="0" animBg="1"/>
      <p:bldP spid="23" grpId="0" animBg="1"/>
      <p:bldP spid="24" grpId="0" animBg="1"/>
      <p:bldP spid="25" grpId="0" animBg="1"/>
      <p:bldP spid="26" grpId="0" animBg="1"/>
      <p:bldP spid="27" grpId="0" animBg="1"/>
      <p:bldP spid="28" grpId="0" animBg="1"/>
      <p:bldP spid="28" grpId="1" animBg="1"/>
      <p:bldP spid="28" grpId="2" animBg="1"/>
      <p:bldP spid="29" grpId="0" animBg="1"/>
      <p:bldP spid="30" grpId="0" animBg="1"/>
      <p:bldP spid="31" grpId="0" animBg="1"/>
      <p:bldP spid="32" grpId="0" animBg="1"/>
      <p:bldP spid="33" grpId="0" animBg="1"/>
      <p:bldP spid="34" grpId="0" animBg="1"/>
      <p:bldP spid="35" grpId="0" animBg="1"/>
      <p:bldP spid="35" grpId="1" animBg="1"/>
      <p:bldP spid="36" grpId="0" animBg="1"/>
      <p:bldP spid="47" grpId="0" animBg="1"/>
      <p:bldP spid="47" grpId="1" animBg="1"/>
      <p:bldP spid="46" grpId="0" animBg="1"/>
      <p:bldP spid="46" grpId="1" animBg="1"/>
      <p:bldP spid="48" grpId="0" animBg="1"/>
      <p:bldP spid="48"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74639" y="295274"/>
            <a:ext cx="11889564" cy="917575"/>
          </a:xfrm>
        </p:spPr>
        <p:txBody>
          <a:bodyPr/>
          <a:lstStyle/>
          <a:p>
            <a:r>
              <a:rPr lang="en-US" dirty="0" smtClean="0"/>
              <a:t>What can you build with Service Fabric?</a:t>
            </a:r>
            <a:endParaRPr lang="en-US" dirty="0"/>
          </a:p>
        </p:txBody>
      </p:sp>
      <p:sp>
        <p:nvSpPr>
          <p:cNvPr id="5" name="Text Placeholder 1"/>
          <p:cNvSpPr>
            <a:spLocks noGrp="1"/>
          </p:cNvSpPr>
          <p:nvPr>
            <p:ph type="body" sz="quarter" idx="10"/>
          </p:nvPr>
        </p:nvSpPr>
        <p:spPr>
          <a:xfrm>
            <a:off x="198438" y="1337937"/>
            <a:ext cx="12238037" cy="5195268"/>
          </a:xfrm>
        </p:spPr>
        <p:txBody>
          <a:bodyPr/>
          <a:lstStyle/>
          <a:p>
            <a:r>
              <a:rPr lang="en-US" dirty="0" smtClean="0"/>
              <a:t>Stateless applications</a:t>
            </a:r>
          </a:p>
          <a:p>
            <a:pPr lvl="1"/>
            <a:r>
              <a:rPr lang="en-US" dirty="0"/>
              <a:t>A service that has state where the state is persisted to external storage, such as Azure d</a:t>
            </a:r>
            <a:r>
              <a:rPr lang="en-US" dirty="0" smtClean="0"/>
              <a:t>atabases or Azure storage</a:t>
            </a:r>
            <a:endParaRPr lang="en-US" dirty="0"/>
          </a:p>
          <a:p>
            <a:pPr lvl="2"/>
            <a:r>
              <a:rPr lang="en-US" dirty="0"/>
              <a:t>e</a:t>
            </a:r>
            <a:r>
              <a:rPr lang="en-US" dirty="0" smtClean="0"/>
              <a:t>.g. Existing web (ASP.NET) and worker </a:t>
            </a:r>
            <a:r>
              <a:rPr lang="en-US" dirty="0"/>
              <a:t>r</a:t>
            </a:r>
            <a:r>
              <a:rPr lang="en-US" dirty="0" smtClean="0"/>
              <a:t>ole applications</a:t>
            </a:r>
            <a:endParaRPr lang="en-US" sz="2000" dirty="0"/>
          </a:p>
          <a:p>
            <a:r>
              <a:rPr lang="en-US" dirty="0" err="1" smtClean="0"/>
              <a:t>Stateful</a:t>
            </a:r>
            <a:r>
              <a:rPr lang="en-US" dirty="0" smtClean="0"/>
              <a:t> applications</a:t>
            </a:r>
          </a:p>
          <a:p>
            <a:pPr lvl="1"/>
            <a:r>
              <a:rPr lang="en-US" dirty="0" smtClean="0"/>
              <a:t>Reliability of state through replication and local persistence</a:t>
            </a:r>
          </a:p>
          <a:p>
            <a:pPr lvl="1"/>
            <a:r>
              <a:rPr lang="en-US" dirty="0" smtClean="0"/>
              <a:t>Reduces latency</a:t>
            </a:r>
          </a:p>
          <a:p>
            <a:pPr lvl="1"/>
            <a:r>
              <a:rPr lang="en-US" dirty="0" smtClean="0"/>
              <a:t>Reduces the complexity and number of components in traditional three tier architecture </a:t>
            </a:r>
            <a:endParaRPr lang="en-US" sz="3200" dirty="0" smtClean="0"/>
          </a:p>
          <a:p>
            <a:r>
              <a:rPr lang="en-US" dirty="0" smtClean="0"/>
              <a:t>Existing apps written with other frameworks</a:t>
            </a:r>
          </a:p>
          <a:p>
            <a:pPr lvl="1"/>
            <a:r>
              <a:rPr lang="en-US" dirty="0" smtClean="0"/>
              <a:t>node.js, Java VMs, any EXE</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14037" y="384456"/>
            <a:ext cx="756402" cy="739210"/>
          </a:xfrm>
          <a:prstGeom prst="rect">
            <a:avLst/>
          </a:prstGeom>
        </p:spPr>
      </p:pic>
      <p:pic>
        <p:nvPicPr>
          <p:cNvPr id="2" name="Picture 1"/>
          <p:cNvPicPr>
            <a:picLocks noChangeAspect="1"/>
          </p:cNvPicPr>
          <p:nvPr/>
        </p:nvPicPr>
        <p:blipFill>
          <a:blip r:embed="rId4"/>
          <a:stretch>
            <a:fillRect/>
          </a:stretch>
        </p:blipFill>
        <p:spPr>
          <a:xfrm>
            <a:off x="5227637" y="6169105"/>
            <a:ext cx="1714500" cy="495300"/>
          </a:xfrm>
          <a:prstGeom prst="rect">
            <a:avLst/>
          </a:prstGeom>
        </p:spPr>
      </p:pic>
    </p:spTree>
    <p:extLst>
      <p:ext uri="{BB962C8B-B14F-4D97-AF65-F5344CB8AC3E}">
        <p14:creationId xmlns:p14="http://schemas.microsoft.com/office/powerpoint/2010/main" val="315165839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Service Fabric</a:t>
            </a:r>
            <a:r>
              <a:rPr lang="en-US" sz="4350" dirty="0"/>
              <a:t> Applications</a:t>
            </a:r>
            <a:r>
              <a:rPr lang="en-US" sz="4000" dirty="0">
                <a:solidFill>
                  <a:srgbClr val="FFFFFF"/>
                </a:solidFill>
              </a:rPr>
              <a:t/>
            </a:r>
            <a:br>
              <a:rPr lang="en-US" sz="4000" dirty="0">
                <a:solidFill>
                  <a:srgbClr val="FFFFFF"/>
                </a:solidFill>
              </a:rPr>
            </a:br>
            <a:endParaRPr lang="en-US" dirty="0"/>
          </a:p>
        </p:txBody>
      </p:sp>
      <p:sp>
        <p:nvSpPr>
          <p:cNvPr id="76" name="Rectangle 75"/>
          <p:cNvSpPr/>
          <p:nvPr/>
        </p:nvSpPr>
        <p:spPr>
          <a:xfrm>
            <a:off x="508082" y="5052395"/>
            <a:ext cx="5405355" cy="889651"/>
          </a:xfrm>
          <a:prstGeom prst="rect">
            <a:avLst/>
          </a:prstGeom>
          <a:solidFill>
            <a:srgbClr val="00B0F0"/>
          </a:solidFill>
          <a:ln>
            <a:solidFill>
              <a:srgbClr val="081C23"/>
            </a:solidFill>
          </a:ln>
        </p:spPr>
        <p:style>
          <a:lnRef idx="2">
            <a:schemeClr val="dk1"/>
          </a:lnRef>
          <a:fillRef idx="1">
            <a:schemeClr val="lt1"/>
          </a:fillRef>
          <a:effectRef idx="0">
            <a:schemeClr val="dk1"/>
          </a:effectRef>
          <a:fontRef idx="minor">
            <a:schemeClr val="dk1"/>
          </a:fontRef>
        </p:style>
        <p:txBody>
          <a:bodyPr rtlCol="0" anchor="ctr"/>
          <a:lstStyle/>
          <a:p>
            <a:pPr algn="ctr" defTabSz="699516"/>
            <a:r>
              <a:rPr lang="en-US" sz="2400" dirty="0">
                <a:solidFill>
                  <a:srgbClr val="FFFFFF"/>
                </a:solidFill>
                <a:latin typeface="Segoe UI Light"/>
              </a:rPr>
              <a:t>Azure </a:t>
            </a:r>
          </a:p>
        </p:txBody>
      </p:sp>
      <p:sp>
        <p:nvSpPr>
          <p:cNvPr id="81" name="Rectangle 80"/>
          <p:cNvSpPr/>
          <p:nvPr/>
        </p:nvSpPr>
        <p:spPr>
          <a:xfrm>
            <a:off x="6174789" y="5060499"/>
            <a:ext cx="5420546" cy="889651"/>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tlCol="0" anchor="ctr"/>
          <a:lstStyle/>
          <a:p>
            <a:pPr algn="ctr" defTabSz="699516"/>
            <a:r>
              <a:rPr lang="en-US" sz="2400" dirty="0">
                <a:solidFill>
                  <a:srgbClr val="FFFFFF"/>
                </a:solidFill>
                <a:latin typeface="Segoe UI Light"/>
              </a:rPr>
              <a:t>Private Clouds </a:t>
            </a:r>
          </a:p>
        </p:txBody>
      </p:sp>
      <p:sp>
        <p:nvSpPr>
          <p:cNvPr id="348" name="Hexagon 347"/>
          <p:cNvSpPr/>
          <p:nvPr/>
        </p:nvSpPr>
        <p:spPr>
          <a:xfrm>
            <a:off x="539979" y="200738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49" name="Hexagon 348"/>
          <p:cNvSpPr/>
          <p:nvPr/>
        </p:nvSpPr>
        <p:spPr>
          <a:xfrm>
            <a:off x="770916" y="21384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50" name="Hexagon 349"/>
          <p:cNvSpPr/>
          <p:nvPr/>
        </p:nvSpPr>
        <p:spPr>
          <a:xfrm>
            <a:off x="539979" y="227411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51" name="Hexagon 350"/>
          <p:cNvSpPr/>
          <p:nvPr/>
        </p:nvSpPr>
        <p:spPr>
          <a:xfrm>
            <a:off x="770916" y="240520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352" name="Straight Connector 351"/>
          <p:cNvCxnSpPr/>
          <p:nvPr/>
        </p:nvCxnSpPr>
        <p:spPr>
          <a:xfrm>
            <a:off x="677436" y="2398108"/>
            <a:ext cx="230937" cy="135637"/>
          </a:xfrm>
          <a:prstGeom prst="line">
            <a:avLst/>
          </a:prstGeom>
          <a:noFill/>
          <a:ln w="6350" cap="flat" cmpd="sng" algn="ctr">
            <a:solidFill>
              <a:srgbClr val="5B9BD5"/>
            </a:solidFill>
            <a:prstDash val="solid"/>
            <a:miter lim="800000"/>
          </a:ln>
          <a:effectLst/>
        </p:spPr>
      </p:cxnSp>
      <p:cxnSp>
        <p:nvCxnSpPr>
          <p:cNvPr id="353" name="Straight Connector 352"/>
          <p:cNvCxnSpPr/>
          <p:nvPr/>
        </p:nvCxnSpPr>
        <p:spPr>
          <a:xfrm>
            <a:off x="677436" y="2126833"/>
            <a:ext cx="230937" cy="135637"/>
          </a:xfrm>
          <a:prstGeom prst="line">
            <a:avLst/>
          </a:prstGeom>
          <a:noFill/>
          <a:ln w="6350" cap="flat" cmpd="sng" algn="ctr">
            <a:solidFill>
              <a:srgbClr val="5B9BD5"/>
            </a:solidFill>
            <a:prstDash val="solid"/>
            <a:miter lim="800000"/>
          </a:ln>
          <a:effectLst/>
        </p:spPr>
      </p:cxnSp>
      <p:cxnSp>
        <p:nvCxnSpPr>
          <p:cNvPr id="354" name="Straight Connector 353"/>
          <p:cNvCxnSpPr/>
          <p:nvPr/>
        </p:nvCxnSpPr>
        <p:spPr>
          <a:xfrm>
            <a:off x="904616" y="2256650"/>
            <a:ext cx="230937" cy="135637"/>
          </a:xfrm>
          <a:prstGeom prst="line">
            <a:avLst/>
          </a:prstGeom>
          <a:noFill/>
          <a:ln w="6350" cap="flat" cmpd="sng" algn="ctr">
            <a:solidFill>
              <a:srgbClr val="5B9BD5"/>
            </a:solidFill>
            <a:prstDash val="solid"/>
            <a:miter lim="800000"/>
          </a:ln>
          <a:effectLst/>
        </p:spPr>
      </p:cxnSp>
      <p:cxnSp>
        <p:nvCxnSpPr>
          <p:cNvPr id="355" name="Straight Connector 354"/>
          <p:cNvCxnSpPr/>
          <p:nvPr/>
        </p:nvCxnSpPr>
        <p:spPr>
          <a:xfrm flipH="1">
            <a:off x="904616" y="2398108"/>
            <a:ext cx="230937" cy="135637"/>
          </a:xfrm>
          <a:prstGeom prst="line">
            <a:avLst/>
          </a:prstGeom>
          <a:noFill/>
          <a:ln w="6350" cap="flat" cmpd="sng" algn="ctr">
            <a:solidFill>
              <a:srgbClr val="5B9BD5"/>
            </a:solidFill>
            <a:prstDash val="solid"/>
            <a:miter lim="800000"/>
          </a:ln>
          <a:effectLst/>
        </p:spPr>
      </p:cxnSp>
      <p:cxnSp>
        <p:nvCxnSpPr>
          <p:cNvPr id="356" name="Straight Connector 355"/>
          <p:cNvCxnSpPr/>
          <p:nvPr/>
        </p:nvCxnSpPr>
        <p:spPr>
          <a:xfrm>
            <a:off x="904617" y="2268291"/>
            <a:ext cx="33" cy="268599"/>
          </a:xfrm>
          <a:prstGeom prst="line">
            <a:avLst/>
          </a:prstGeom>
          <a:noFill/>
          <a:ln w="6350" cap="flat" cmpd="sng" algn="ctr">
            <a:solidFill>
              <a:srgbClr val="5B9BD5"/>
            </a:solidFill>
            <a:prstDash val="solid"/>
            <a:miter lim="800000"/>
          </a:ln>
          <a:effectLst/>
        </p:spPr>
      </p:cxnSp>
      <p:cxnSp>
        <p:nvCxnSpPr>
          <p:cNvPr id="357" name="Straight Connector 356"/>
          <p:cNvCxnSpPr/>
          <p:nvPr/>
        </p:nvCxnSpPr>
        <p:spPr>
          <a:xfrm flipV="1">
            <a:off x="673713" y="2262470"/>
            <a:ext cx="230903" cy="129817"/>
          </a:xfrm>
          <a:prstGeom prst="line">
            <a:avLst/>
          </a:prstGeom>
          <a:noFill/>
          <a:ln w="6350" cap="flat" cmpd="sng" algn="ctr">
            <a:solidFill>
              <a:srgbClr val="5B9BD5"/>
            </a:solidFill>
            <a:prstDash val="solid"/>
            <a:miter lim="800000"/>
          </a:ln>
          <a:effectLst/>
        </p:spPr>
      </p:cxnSp>
      <p:cxnSp>
        <p:nvCxnSpPr>
          <p:cNvPr id="358" name="Straight Connector 357"/>
          <p:cNvCxnSpPr/>
          <p:nvPr/>
        </p:nvCxnSpPr>
        <p:spPr>
          <a:xfrm flipV="1">
            <a:off x="904616" y="2121012"/>
            <a:ext cx="230937" cy="147278"/>
          </a:xfrm>
          <a:prstGeom prst="line">
            <a:avLst/>
          </a:prstGeom>
          <a:noFill/>
          <a:ln w="6350" cap="flat" cmpd="sng" algn="ctr">
            <a:solidFill>
              <a:srgbClr val="5B9BD5"/>
            </a:solidFill>
            <a:prstDash val="solid"/>
            <a:miter lim="800000"/>
          </a:ln>
          <a:effectLst/>
        </p:spPr>
      </p:cxnSp>
      <p:cxnSp>
        <p:nvCxnSpPr>
          <p:cNvPr id="359" name="Straight Connector 358"/>
          <p:cNvCxnSpPr/>
          <p:nvPr/>
        </p:nvCxnSpPr>
        <p:spPr>
          <a:xfrm>
            <a:off x="677419" y="2151453"/>
            <a:ext cx="33" cy="268599"/>
          </a:xfrm>
          <a:prstGeom prst="line">
            <a:avLst/>
          </a:prstGeom>
          <a:noFill/>
          <a:ln w="6350" cap="flat" cmpd="sng" algn="ctr">
            <a:solidFill>
              <a:srgbClr val="5B9BD5"/>
            </a:solidFill>
            <a:prstDash val="solid"/>
            <a:miter lim="800000"/>
          </a:ln>
          <a:effectLst/>
        </p:spPr>
      </p:cxnSp>
      <p:sp>
        <p:nvSpPr>
          <p:cNvPr id="360" name="Hexagon 359"/>
          <p:cNvSpPr/>
          <p:nvPr/>
        </p:nvSpPr>
        <p:spPr>
          <a:xfrm>
            <a:off x="998999" y="200738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61" name="Hexagon 360"/>
          <p:cNvSpPr/>
          <p:nvPr/>
        </p:nvSpPr>
        <p:spPr>
          <a:xfrm>
            <a:off x="1229936" y="21384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62" name="Hexagon 361"/>
          <p:cNvSpPr/>
          <p:nvPr/>
        </p:nvSpPr>
        <p:spPr>
          <a:xfrm>
            <a:off x="998999" y="227411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63" name="Hexagon 362"/>
          <p:cNvSpPr/>
          <p:nvPr/>
        </p:nvSpPr>
        <p:spPr>
          <a:xfrm>
            <a:off x="1229936" y="240520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364" name="Straight Connector 363"/>
          <p:cNvCxnSpPr/>
          <p:nvPr/>
        </p:nvCxnSpPr>
        <p:spPr>
          <a:xfrm>
            <a:off x="1136456" y="2398108"/>
            <a:ext cx="230937" cy="135637"/>
          </a:xfrm>
          <a:prstGeom prst="line">
            <a:avLst/>
          </a:prstGeom>
          <a:noFill/>
          <a:ln w="6350" cap="flat" cmpd="sng" algn="ctr">
            <a:solidFill>
              <a:srgbClr val="5B9BD5"/>
            </a:solidFill>
            <a:prstDash val="solid"/>
            <a:miter lim="800000"/>
          </a:ln>
          <a:effectLst/>
        </p:spPr>
      </p:cxnSp>
      <p:cxnSp>
        <p:nvCxnSpPr>
          <p:cNvPr id="365" name="Straight Connector 364"/>
          <p:cNvCxnSpPr/>
          <p:nvPr/>
        </p:nvCxnSpPr>
        <p:spPr>
          <a:xfrm>
            <a:off x="1136456" y="2131382"/>
            <a:ext cx="230937" cy="135637"/>
          </a:xfrm>
          <a:prstGeom prst="line">
            <a:avLst/>
          </a:prstGeom>
          <a:noFill/>
          <a:ln w="6350" cap="flat" cmpd="sng" algn="ctr">
            <a:solidFill>
              <a:srgbClr val="5B9BD5"/>
            </a:solidFill>
            <a:prstDash val="solid"/>
            <a:miter lim="800000"/>
          </a:ln>
          <a:effectLst/>
        </p:spPr>
      </p:cxnSp>
      <p:cxnSp>
        <p:nvCxnSpPr>
          <p:cNvPr id="366" name="Straight Connector 365"/>
          <p:cNvCxnSpPr/>
          <p:nvPr/>
        </p:nvCxnSpPr>
        <p:spPr>
          <a:xfrm>
            <a:off x="1363636" y="2256650"/>
            <a:ext cx="230937" cy="135637"/>
          </a:xfrm>
          <a:prstGeom prst="line">
            <a:avLst/>
          </a:prstGeom>
          <a:noFill/>
          <a:ln w="6350" cap="flat" cmpd="sng" algn="ctr">
            <a:solidFill>
              <a:srgbClr val="5B9BD5"/>
            </a:solidFill>
            <a:prstDash val="solid"/>
            <a:miter lim="800000"/>
          </a:ln>
          <a:effectLst/>
        </p:spPr>
      </p:cxnSp>
      <p:cxnSp>
        <p:nvCxnSpPr>
          <p:cNvPr id="367" name="Straight Connector 366"/>
          <p:cNvCxnSpPr/>
          <p:nvPr/>
        </p:nvCxnSpPr>
        <p:spPr>
          <a:xfrm flipH="1">
            <a:off x="1363636" y="2398108"/>
            <a:ext cx="230937" cy="135637"/>
          </a:xfrm>
          <a:prstGeom prst="line">
            <a:avLst/>
          </a:prstGeom>
          <a:noFill/>
          <a:ln w="6350" cap="flat" cmpd="sng" algn="ctr">
            <a:solidFill>
              <a:srgbClr val="5B9BD5"/>
            </a:solidFill>
            <a:prstDash val="solid"/>
            <a:miter lim="800000"/>
          </a:ln>
          <a:effectLst/>
        </p:spPr>
      </p:cxnSp>
      <p:cxnSp>
        <p:nvCxnSpPr>
          <p:cNvPr id="368" name="Straight Connector 367"/>
          <p:cNvCxnSpPr/>
          <p:nvPr/>
        </p:nvCxnSpPr>
        <p:spPr>
          <a:xfrm>
            <a:off x="1363637" y="2268291"/>
            <a:ext cx="33" cy="268599"/>
          </a:xfrm>
          <a:prstGeom prst="line">
            <a:avLst/>
          </a:prstGeom>
          <a:noFill/>
          <a:ln w="6350" cap="flat" cmpd="sng" algn="ctr">
            <a:solidFill>
              <a:srgbClr val="5B9BD5"/>
            </a:solidFill>
            <a:prstDash val="solid"/>
            <a:miter lim="800000"/>
          </a:ln>
          <a:effectLst/>
        </p:spPr>
      </p:cxnSp>
      <p:cxnSp>
        <p:nvCxnSpPr>
          <p:cNvPr id="369" name="Straight Connector 368"/>
          <p:cNvCxnSpPr/>
          <p:nvPr/>
        </p:nvCxnSpPr>
        <p:spPr>
          <a:xfrm flipV="1">
            <a:off x="1132733" y="2262470"/>
            <a:ext cx="230903" cy="129817"/>
          </a:xfrm>
          <a:prstGeom prst="line">
            <a:avLst/>
          </a:prstGeom>
          <a:noFill/>
          <a:ln w="6350" cap="flat" cmpd="sng" algn="ctr">
            <a:solidFill>
              <a:srgbClr val="5B9BD5"/>
            </a:solidFill>
            <a:prstDash val="solid"/>
            <a:miter lim="800000"/>
          </a:ln>
          <a:effectLst/>
        </p:spPr>
      </p:cxnSp>
      <p:cxnSp>
        <p:nvCxnSpPr>
          <p:cNvPr id="370" name="Straight Connector 369"/>
          <p:cNvCxnSpPr/>
          <p:nvPr/>
        </p:nvCxnSpPr>
        <p:spPr>
          <a:xfrm flipV="1">
            <a:off x="1363636" y="2121012"/>
            <a:ext cx="230937" cy="147278"/>
          </a:xfrm>
          <a:prstGeom prst="line">
            <a:avLst/>
          </a:prstGeom>
          <a:noFill/>
          <a:ln w="6350" cap="flat" cmpd="sng" algn="ctr">
            <a:solidFill>
              <a:srgbClr val="5B9BD5"/>
            </a:solidFill>
            <a:prstDash val="solid"/>
            <a:miter lim="800000"/>
          </a:ln>
          <a:effectLst/>
        </p:spPr>
      </p:cxnSp>
      <p:cxnSp>
        <p:nvCxnSpPr>
          <p:cNvPr id="371" name="Straight Connector 370"/>
          <p:cNvCxnSpPr/>
          <p:nvPr/>
        </p:nvCxnSpPr>
        <p:spPr>
          <a:xfrm>
            <a:off x="1136439" y="2151453"/>
            <a:ext cx="33" cy="268599"/>
          </a:xfrm>
          <a:prstGeom prst="line">
            <a:avLst/>
          </a:prstGeom>
          <a:noFill/>
          <a:ln w="6350" cap="flat" cmpd="sng" algn="ctr">
            <a:solidFill>
              <a:srgbClr val="5B9BD5"/>
            </a:solidFill>
            <a:prstDash val="solid"/>
            <a:miter lim="800000"/>
          </a:ln>
          <a:effectLst/>
        </p:spPr>
      </p:cxnSp>
      <p:sp>
        <p:nvSpPr>
          <p:cNvPr id="372" name="Hexagon 371"/>
          <p:cNvSpPr/>
          <p:nvPr/>
        </p:nvSpPr>
        <p:spPr>
          <a:xfrm>
            <a:off x="1460505" y="200738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73" name="Hexagon 372"/>
          <p:cNvSpPr/>
          <p:nvPr/>
        </p:nvSpPr>
        <p:spPr>
          <a:xfrm>
            <a:off x="1691442" y="21384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74" name="Hexagon 373"/>
          <p:cNvSpPr/>
          <p:nvPr/>
        </p:nvSpPr>
        <p:spPr>
          <a:xfrm>
            <a:off x="1460505" y="227411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75" name="Hexagon 374"/>
          <p:cNvSpPr/>
          <p:nvPr/>
        </p:nvSpPr>
        <p:spPr>
          <a:xfrm>
            <a:off x="1691442" y="240520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376" name="Straight Connector 375"/>
          <p:cNvCxnSpPr/>
          <p:nvPr/>
        </p:nvCxnSpPr>
        <p:spPr>
          <a:xfrm>
            <a:off x="1597962" y="2398108"/>
            <a:ext cx="230937" cy="135637"/>
          </a:xfrm>
          <a:prstGeom prst="line">
            <a:avLst/>
          </a:prstGeom>
          <a:noFill/>
          <a:ln w="6350" cap="flat" cmpd="sng" algn="ctr">
            <a:solidFill>
              <a:srgbClr val="5B9BD5"/>
            </a:solidFill>
            <a:prstDash val="solid"/>
            <a:miter lim="800000"/>
          </a:ln>
          <a:effectLst/>
        </p:spPr>
      </p:cxnSp>
      <p:cxnSp>
        <p:nvCxnSpPr>
          <p:cNvPr id="377" name="Straight Connector 376"/>
          <p:cNvCxnSpPr/>
          <p:nvPr/>
        </p:nvCxnSpPr>
        <p:spPr>
          <a:xfrm>
            <a:off x="1597962" y="2126833"/>
            <a:ext cx="230937" cy="135637"/>
          </a:xfrm>
          <a:prstGeom prst="line">
            <a:avLst/>
          </a:prstGeom>
          <a:noFill/>
          <a:ln w="6350" cap="flat" cmpd="sng" algn="ctr">
            <a:solidFill>
              <a:srgbClr val="5B9BD5"/>
            </a:solidFill>
            <a:prstDash val="solid"/>
            <a:miter lim="800000"/>
          </a:ln>
          <a:effectLst/>
        </p:spPr>
      </p:cxnSp>
      <p:cxnSp>
        <p:nvCxnSpPr>
          <p:cNvPr id="378" name="Straight Connector 377"/>
          <p:cNvCxnSpPr/>
          <p:nvPr/>
        </p:nvCxnSpPr>
        <p:spPr>
          <a:xfrm>
            <a:off x="1825142" y="2256650"/>
            <a:ext cx="230937" cy="135637"/>
          </a:xfrm>
          <a:prstGeom prst="line">
            <a:avLst/>
          </a:prstGeom>
          <a:noFill/>
          <a:ln w="6350" cap="flat" cmpd="sng" algn="ctr">
            <a:solidFill>
              <a:srgbClr val="5B9BD5"/>
            </a:solidFill>
            <a:prstDash val="solid"/>
            <a:miter lim="800000"/>
          </a:ln>
          <a:effectLst/>
        </p:spPr>
      </p:cxnSp>
      <p:cxnSp>
        <p:nvCxnSpPr>
          <p:cNvPr id="379" name="Straight Connector 378"/>
          <p:cNvCxnSpPr/>
          <p:nvPr/>
        </p:nvCxnSpPr>
        <p:spPr>
          <a:xfrm flipH="1">
            <a:off x="1825142" y="2398108"/>
            <a:ext cx="230937" cy="135637"/>
          </a:xfrm>
          <a:prstGeom prst="line">
            <a:avLst/>
          </a:prstGeom>
          <a:noFill/>
          <a:ln w="6350" cap="flat" cmpd="sng" algn="ctr">
            <a:solidFill>
              <a:srgbClr val="5B9BD5"/>
            </a:solidFill>
            <a:prstDash val="solid"/>
            <a:miter lim="800000"/>
          </a:ln>
          <a:effectLst/>
        </p:spPr>
      </p:cxnSp>
      <p:cxnSp>
        <p:nvCxnSpPr>
          <p:cNvPr id="380" name="Straight Connector 379"/>
          <p:cNvCxnSpPr/>
          <p:nvPr/>
        </p:nvCxnSpPr>
        <p:spPr>
          <a:xfrm>
            <a:off x="1825143" y="2268291"/>
            <a:ext cx="33" cy="268599"/>
          </a:xfrm>
          <a:prstGeom prst="line">
            <a:avLst/>
          </a:prstGeom>
          <a:noFill/>
          <a:ln w="6350" cap="flat" cmpd="sng" algn="ctr">
            <a:solidFill>
              <a:srgbClr val="5B9BD5"/>
            </a:solidFill>
            <a:prstDash val="solid"/>
            <a:miter lim="800000"/>
          </a:ln>
          <a:effectLst/>
        </p:spPr>
      </p:cxnSp>
      <p:cxnSp>
        <p:nvCxnSpPr>
          <p:cNvPr id="381" name="Straight Connector 380"/>
          <p:cNvCxnSpPr/>
          <p:nvPr/>
        </p:nvCxnSpPr>
        <p:spPr>
          <a:xfrm flipV="1">
            <a:off x="1594239" y="2262470"/>
            <a:ext cx="230903" cy="129817"/>
          </a:xfrm>
          <a:prstGeom prst="line">
            <a:avLst/>
          </a:prstGeom>
          <a:noFill/>
          <a:ln w="6350" cap="flat" cmpd="sng" algn="ctr">
            <a:solidFill>
              <a:srgbClr val="5B9BD5"/>
            </a:solidFill>
            <a:prstDash val="solid"/>
            <a:miter lim="800000"/>
          </a:ln>
          <a:effectLst/>
        </p:spPr>
      </p:cxnSp>
      <p:cxnSp>
        <p:nvCxnSpPr>
          <p:cNvPr id="382" name="Straight Connector 381"/>
          <p:cNvCxnSpPr/>
          <p:nvPr/>
        </p:nvCxnSpPr>
        <p:spPr>
          <a:xfrm flipV="1">
            <a:off x="1825142" y="2121012"/>
            <a:ext cx="230937" cy="147278"/>
          </a:xfrm>
          <a:prstGeom prst="line">
            <a:avLst/>
          </a:prstGeom>
          <a:noFill/>
          <a:ln w="6350" cap="flat" cmpd="sng" algn="ctr">
            <a:solidFill>
              <a:srgbClr val="5B9BD5"/>
            </a:solidFill>
            <a:prstDash val="solid"/>
            <a:miter lim="800000"/>
          </a:ln>
          <a:effectLst/>
        </p:spPr>
      </p:cxnSp>
      <p:cxnSp>
        <p:nvCxnSpPr>
          <p:cNvPr id="383" name="Straight Connector 382"/>
          <p:cNvCxnSpPr/>
          <p:nvPr/>
        </p:nvCxnSpPr>
        <p:spPr>
          <a:xfrm>
            <a:off x="1597945" y="2156002"/>
            <a:ext cx="33" cy="268599"/>
          </a:xfrm>
          <a:prstGeom prst="line">
            <a:avLst/>
          </a:prstGeom>
          <a:noFill/>
          <a:ln w="6350" cap="flat" cmpd="sng" algn="ctr">
            <a:solidFill>
              <a:srgbClr val="5B9BD5"/>
            </a:solidFill>
            <a:prstDash val="solid"/>
            <a:miter lim="800000"/>
          </a:ln>
          <a:effectLst/>
        </p:spPr>
      </p:cxnSp>
      <p:sp>
        <p:nvSpPr>
          <p:cNvPr id="384" name="Hexagon 383"/>
          <p:cNvSpPr/>
          <p:nvPr/>
        </p:nvSpPr>
        <p:spPr>
          <a:xfrm>
            <a:off x="1919525" y="200738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85" name="Hexagon 384"/>
          <p:cNvSpPr/>
          <p:nvPr/>
        </p:nvSpPr>
        <p:spPr>
          <a:xfrm>
            <a:off x="2150462" y="21384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86" name="Hexagon 385"/>
          <p:cNvSpPr/>
          <p:nvPr/>
        </p:nvSpPr>
        <p:spPr>
          <a:xfrm>
            <a:off x="1919525" y="227411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87" name="Hexagon 386"/>
          <p:cNvSpPr/>
          <p:nvPr/>
        </p:nvSpPr>
        <p:spPr>
          <a:xfrm>
            <a:off x="2150462" y="240520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388" name="Straight Connector 387"/>
          <p:cNvCxnSpPr/>
          <p:nvPr/>
        </p:nvCxnSpPr>
        <p:spPr>
          <a:xfrm>
            <a:off x="2056982" y="2398108"/>
            <a:ext cx="230937" cy="135637"/>
          </a:xfrm>
          <a:prstGeom prst="line">
            <a:avLst/>
          </a:prstGeom>
          <a:noFill/>
          <a:ln w="6350" cap="flat" cmpd="sng" algn="ctr">
            <a:solidFill>
              <a:srgbClr val="5B9BD5"/>
            </a:solidFill>
            <a:prstDash val="solid"/>
            <a:miter lim="800000"/>
          </a:ln>
          <a:effectLst/>
        </p:spPr>
      </p:cxnSp>
      <p:cxnSp>
        <p:nvCxnSpPr>
          <p:cNvPr id="389" name="Straight Connector 388"/>
          <p:cNvCxnSpPr/>
          <p:nvPr/>
        </p:nvCxnSpPr>
        <p:spPr>
          <a:xfrm>
            <a:off x="2056982" y="2126833"/>
            <a:ext cx="230937" cy="135637"/>
          </a:xfrm>
          <a:prstGeom prst="line">
            <a:avLst/>
          </a:prstGeom>
          <a:noFill/>
          <a:ln w="6350" cap="flat" cmpd="sng" algn="ctr">
            <a:solidFill>
              <a:srgbClr val="5B9BD5"/>
            </a:solidFill>
            <a:prstDash val="solid"/>
            <a:miter lim="800000"/>
          </a:ln>
          <a:effectLst/>
        </p:spPr>
      </p:cxnSp>
      <p:cxnSp>
        <p:nvCxnSpPr>
          <p:cNvPr id="390" name="Straight Connector 389"/>
          <p:cNvCxnSpPr/>
          <p:nvPr/>
        </p:nvCxnSpPr>
        <p:spPr>
          <a:xfrm>
            <a:off x="2284162" y="2256650"/>
            <a:ext cx="230937" cy="135637"/>
          </a:xfrm>
          <a:prstGeom prst="line">
            <a:avLst/>
          </a:prstGeom>
          <a:noFill/>
          <a:ln w="6350" cap="flat" cmpd="sng" algn="ctr">
            <a:solidFill>
              <a:srgbClr val="5B9BD5"/>
            </a:solidFill>
            <a:prstDash val="solid"/>
            <a:miter lim="800000"/>
          </a:ln>
          <a:effectLst/>
        </p:spPr>
      </p:cxnSp>
      <p:cxnSp>
        <p:nvCxnSpPr>
          <p:cNvPr id="391" name="Straight Connector 390"/>
          <p:cNvCxnSpPr/>
          <p:nvPr/>
        </p:nvCxnSpPr>
        <p:spPr>
          <a:xfrm flipH="1">
            <a:off x="2284162" y="2398108"/>
            <a:ext cx="230937" cy="135637"/>
          </a:xfrm>
          <a:prstGeom prst="line">
            <a:avLst/>
          </a:prstGeom>
          <a:noFill/>
          <a:ln w="6350" cap="flat" cmpd="sng" algn="ctr">
            <a:solidFill>
              <a:srgbClr val="5B9BD5"/>
            </a:solidFill>
            <a:prstDash val="solid"/>
            <a:miter lim="800000"/>
          </a:ln>
          <a:effectLst/>
        </p:spPr>
      </p:cxnSp>
      <p:cxnSp>
        <p:nvCxnSpPr>
          <p:cNvPr id="392" name="Straight Connector 391"/>
          <p:cNvCxnSpPr/>
          <p:nvPr/>
        </p:nvCxnSpPr>
        <p:spPr>
          <a:xfrm>
            <a:off x="2284163" y="2263742"/>
            <a:ext cx="33" cy="268599"/>
          </a:xfrm>
          <a:prstGeom prst="line">
            <a:avLst/>
          </a:prstGeom>
          <a:noFill/>
          <a:ln w="6350" cap="flat" cmpd="sng" algn="ctr">
            <a:solidFill>
              <a:srgbClr val="5B9BD5"/>
            </a:solidFill>
            <a:prstDash val="solid"/>
            <a:miter lim="800000"/>
          </a:ln>
          <a:effectLst/>
        </p:spPr>
      </p:cxnSp>
      <p:cxnSp>
        <p:nvCxnSpPr>
          <p:cNvPr id="393" name="Straight Connector 392"/>
          <p:cNvCxnSpPr/>
          <p:nvPr/>
        </p:nvCxnSpPr>
        <p:spPr>
          <a:xfrm flipV="1">
            <a:off x="2053259" y="2262470"/>
            <a:ext cx="230903" cy="129817"/>
          </a:xfrm>
          <a:prstGeom prst="line">
            <a:avLst/>
          </a:prstGeom>
          <a:noFill/>
          <a:ln w="6350" cap="flat" cmpd="sng" algn="ctr">
            <a:solidFill>
              <a:srgbClr val="5B9BD5"/>
            </a:solidFill>
            <a:prstDash val="solid"/>
            <a:miter lim="800000"/>
          </a:ln>
          <a:effectLst/>
        </p:spPr>
      </p:cxnSp>
      <p:cxnSp>
        <p:nvCxnSpPr>
          <p:cNvPr id="394" name="Straight Connector 393"/>
          <p:cNvCxnSpPr/>
          <p:nvPr/>
        </p:nvCxnSpPr>
        <p:spPr>
          <a:xfrm flipV="1">
            <a:off x="2284162" y="2121012"/>
            <a:ext cx="230937" cy="147278"/>
          </a:xfrm>
          <a:prstGeom prst="line">
            <a:avLst/>
          </a:prstGeom>
          <a:noFill/>
          <a:ln w="6350" cap="flat" cmpd="sng" algn="ctr">
            <a:solidFill>
              <a:srgbClr val="5B9BD5"/>
            </a:solidFill>
            <a:prstDash val="solid"/>
            <a:miter lim="800000"/>
          </a:ln>
          <a:effectLst/>
        </p:spPr>
      </p:cxnSp>
      <p:cxnSp>
        <p:nvCxnSpPr>
          <p:cNvPr id="395" name="Straight Connector 394"/>
          <p:cNvCxnSpPr/>
          <p:nvPr/>
        </p:nvCxnSpPr>
        <p:spPr>
          <a:xfrm>
            <a:off x="2056965" y="2156002"/>
            <a:ext cx="33" cy="268599"/>
          </a:xfrm>
          <a:prstGeom prst="line">
            <a:avLst/>
          </a:prstGeom>
          <a:noFill/>
          <a:ln w="6350" cap="flat" cmpd="sng" algn="ctr">
            <a:solidFill>
              <a:srgbClr val="5B9BD5"/>
            </a:solidFill>
            <a:prstDash val="solid"/>
            <a:miter lim="800000"/>
          </a:ln>
          <a:effectLst/>
        </p:spPr>
      </p:cxnSp>
      <p:sp>
        <p:nvSpPr>
          <p:cNvPr id="396" name="Hexagon 395"/>
          <p:cNvSpPr/>
          <p:nvPr/>
        </p:nvSpPr>
        <p:spPr>
          <a:xfrm>
            <a:off x="2378545" y="200738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97" name="Hexagon 396"/>
          <p:cNvSpPr/>
          <p:nvPr/>
        </p:nvSpPr>
        <p:spPr>
          <a:xfrm>
            <a:off x="2605810" y="21384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98" name="Hexagon 397"/>
          <p:cNvSpPr/>
          <p:nvPr/>
        </p:nvSpPr>
        <p:spPr>
          <a:xfrm>
            <a:off x="2378545" y="227411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99" name="Hexagon 398"/>
          <p:cNvSpPr/>
          <p:nvPr/>
        </p:nvSpPr>
        <p:spPr>
          <a:xfrm>
            <a:off x="2605810" y="240520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00" name="Straight Connector 399"/>
          <p:cNvCxnSpPr/>
          <p:nvPr/>
        </p:nvCxnSpPr>
        <p:spPr>
          <a:xfrm>
            <a:off x="2512330" y="2398108"/>
            <a:ext cx="230937" cy="135637"/>
          </a:xfrm>
          <a:prstGeom prst="line">
            <a:avLst/>
          </a:prstGeom>
          <a:noFill/>
          <a:ln w="6350" cap="flat" cmpd="sng" algn="ctr">
            <a:solidFill>
              <a:srgbClr val="5B9BD5"/>
            </a:solidFill>
            <a:prstDash val="solid"/>
            <a:miter lim="800000"/>
          </a:ln>
          <a:effectLst/>
        </p:spPr>
      </p:cxnSp>
      <p:cxnSp>
        <p:nvCxnSpPr>
          <p:cNvPr id="401" name="Straight Connector 400"/>
          <p:cNvCxnSpPr/>
          <p:nvPr/>
        </p:nvCxnSpPr>
        <p:spPr>
          <a:xfrm>
            <a:off x="2512330" y="2126833"/>
            <a:ext cx="230937" cy="135637"/>
          </a:xfrm>
          <a:prstGeom prst="line">
            <a:avLst/>
          </a:prstGeom>
          <a:noFill/>
          <a:ln w="6350" cap="flat" cmpd="sng" algn="ctr">
            <a:solidFill>
              <a:srgbClr val="5B9BD5"/>
            </a:solidFill>
            <a:prstDash val="solid"/>
            <a:miter lim="800000"/>
          </a:ln>
          <a:effectLst/>
        </p:spPr>
      </p:cxnSp>
      <p:cxnSp>
        <p:nvCxnSpPr>
          <p:cNvPr id="402" name="Straight Connector 401"/>
          <p:cNvCxnSpPr/>
          <p:nvPr/>
        </p:nvCxnSpPr>
        <p:spPr>
          <a:xfrm>
            <a:off x="2739510" y="2256650"/>
            <a:ext cx="230937" cy="135637"/>
          </a:xfrm>
          <a:prstGeom prst="line">
            <a:avLst/>
          </a:prstGeom>
          <a:noFill/>
          <a:ln w="6350" cap="flat" cmpd="sng" algn="ctr">
            <a:solidFill>
              <a:srgbClr val="5B9BD5"/>
            </a:solidFill>
            <a:prstDash val="solid"/>
            <a:miter lim="800000"/>
          </a:ln>
          <a:effectLst/>
        </p:spPr>
      </p:cxnSp>
      <p:cxnSp>
        <p:nvCxnSpPr>
          <p:cNvPr id="403" name="Straight Connector 402"/>
          <p:cNvCxnSpPr/>
          <p:nvPr/>
        </p:nvCxnSpPr>
        <p:spPr>
          <a:xfrm flipH="1">
            <a:off x="2739510" y="2398108"/>
            <a:ext cx="230937" cy="135637"/>
          </a:xfrm>
          <a:prstGeom prst="line">
            <a:avLst/>
          </a:prstGeom>
          <a:noFill/>
          <a:ln w="6350" cap="flat" cmpd="sng" algn="ctr">
            <a:solidFill>
              <a:srgbClr val="5B9BD5"/>
            </a:solidFill>
            <a:prstDash val="solid"/>
            <a:miter lim="800000"/>
          </a:ln>
          <a:effectLst/>
        </p:spPr>
      </p:cxnSp>
      <p:cxnSp>
        <p:nvCxnSpPr>
          <p:cNvPr id="404" name="Straight Connector 403"/>
          <p:cNvCxnSpPr/>
          <p:nvPr/>
        </p:nvCxnSpPr>
        <p:spPr>
          <a:xfrm>
            <a:off x="2739511" y="2268291"/>
            <a:ext cx="33" cy="268599"/>
          </a:xfrm>
          <a:prstGeom prst="line">
            <a:avLst/>
          </a:prstGeom>
          <a:noFill/>
          <a:ln w="6350" cap="flat" cmpd="sng" algn="ctr">
            <a:solidFill>
              <a:srgbClr val="5B9BD5"/>
            </a:solidFill>
            <a:prstDash val="solid"/>
            <a:miter lim="800000"/>
          </a:ln>
          <a:effectLst/>
        </p:spPr>
      </p:cxnSp>
      <p:cxnSp>
        <p:nvCxnSpPr>
          <p:cNvPr id="405" name="Straight Connector 404"/>
          <p:cNvCxnSpPr/>
          <p:nvPr/>
        </p:nvCxnSpPr>
        <p:spPr>
          <a:xfrm flipV="1">
            <a:off x="2508607" y="2262470"/>
            <a:ext cx="230903" cy="129817"/>
          </a:xfrm>
          <a:prstGeom prst="line">
            <a:avLst/>
          </a:prstGeom>
          <a:noFill/>
          <a:ln w="6350" cap="flat" cmpd="sng" algn="ctr">
            <a:solidFill>
              <a:srgbClr val="5B9BD5"/>
            </a:solidFill>
            <a:prstDash val="solid"/>
            <a:miter lim="800000"/>
          </a:ln>
          <a:effectLst/>
        </p:spPr>
      </p:cxnSp>
      <p:cxnSp>
        <p:nvCxnSpPr>
          <p:cNvPr id="406" name="Straight Connector 405"/>
          <p:cNvCxnSpPr/>
          <p:nvPr/>
        </p:nvCxnSpPr>
        <p:spPr>
          <a:xfrm flipV="1">
            <a:off x="2739510" y="2121012"/>
            <a:ext cx="230937" cy="147278"/>
          </a:xfrm>
          <a:prstGeom prst="line">
            <a:avLst/>
          </a:prstGeom>
          <a:noFill/>
          <a:ln w="6350" cap="flat" cmpd="sng" algn="ctr">
            <a:solidFill>
              <a:srgbClr val="5B9BD5"/>
            </a:solidFill>
            <a:prstDash val="solid"/>
            <a:miter lim="800000"/>
          </a:ln>
          <a:effectLst/>
        </p:spPr>
      </p:cxnSp>
      <p:cxnSp>
        <p:nvCxnSpPr>
          <p:cNvPr id="407" name="Straight Connector 406"/>
          <p:cNvCxnSpPr/>
          <p:nvPr/>
        </p:nvCxnSpPr>
        <p:spPr>
          <a:xfrm>
            <a:off x="2515985" y="2151453"/>
            <a:ext cx="33" cy="268599"/>
          </a:xfrm>
          <a:prstGeom prst="line">
            <a:avLst/>
          </a:prstGeom>
          <a:noFill/>
          <a:ln w="6350" cap="flat" cmpd="sng" algn="ctr">
            <a:solidFill>
              <a:srgbClr val="5B9BD5"/>
            </a:solidFill>
            <a:prstDash val="solid"/>
            <a:miter lim="800000"/>
          </a:ln>
          <a:effectLst/>
        </p:spPr>
      </p:cxnSp>
      <p:sp>
        <p:nvSpPr>
          <p:cNvPr id="408" name="Hexagon 407"/>
          <p:cNvSpPr/>
          <p:nvPr/>
        </p:nvSpPr>
        <p:spPr>
          <a:xfrm>
            <a:off x="2833893" y="200738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09" name="Hexagon 408"/>
          <p:cNvSpPr/>
          <p:nvPr/>
        </p:nvSpPr>
        <p:spPr>
          <a:xfrm>
            <a:off x="3064830" y="21384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10" name="Hexagon 409"/>
          <p:cNvSpPr/>
          <p:nvPr/>
        </p:nvSpPr>
        <p:spPr>
          <a:xfrm>
            <a:off x="2833893" y="227411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11" name="Hexagon 410"/>
          <p:cNvSpPr/>
          <p:nvPr/>
        </p:nvSpPr>
        <p:spPr>
          <a:xfrm>
            <a:off x="3064830" y="240520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12" name="Straight Connector 411"/>
          <p:cNvCxnSpPr/>
          <p:nvPr/>
        </p:nvCxnSpPr>
        <p:spPr>
          <a:xfrm>
            <a:off x="2971350" y="2398108"/>
            <a:ext cx="230937" cy="135637"/>
          </a:xfrm>
          <a:prstGeom prst="line">
            <a:avLst/>
          </a:prstGeom>
          <a:noFill/>
          <a:ln w="6350" cap="flat" cmpd="sng" algn="ctr">
            <a:solidFill>
              <a:srgbClr val="5B9BD5"/>
            </a:solidFill>
            <a:prstDash val="solid"/>
            <a:miter lim="800000"/>
          </a:ln>
          <a:effectLst/>
        </p:spPr>
      </p:cxnSp>
      <p:cxnSp>
        <p:nvCxnSpPr>
          <p:cNvPr id="413" name="Straight Connector 412"/>
          <p:cNvCxnSpPr/>
          <p:nvPr/>
        </p:nvCxnSpPr>
        <p:spPr>
          <a:xfrm>
            <a:off x="2971350" y="2126833"/>
            <a:ext cx="230937" cy="135637"/>
          </a:xfrm>
          <a:prstGeom prst="line">
            <a:avLst/>
          </a:prstGeom>
          <a:noFill/>
          <a:ln w="6350" cap="flat" cmpd="sng" algn="ctr">
            <a:solidFill>
              <a:srgbClr val="5B9BD5"/>
            </a:solidFill>
            <a:prstDash val="solid"/>
            <a:miter lim="800000"/>
          </a:ln>
          <a:effectLst/>
        </p:spPr>
      </p:cxnSp>
      <p:cxnSp>
        <p:nvCxnSpPr>
          <p:cNvPr id="414" name="Straight Connector 413"/>
          <p:cNvCxnSpPr/>
          <p:nvPr/>
        </p:nvCxnSpPr>
        <p:spPr>
          <a:xfrm>
            <a:off x="3198530" y="2256650"/>
            <a:ext cx="230937" cy="135637"/>
          </a:xfrm>
          <a:prstGeom prst="line">
            <a:avLst/>
          </a:prstGeom>
          <a:noFill/>
          <a:ln w="6350" cap="flat" cmpd="sng" algn="ctr">
            <a:solidFill>
              <a:srgbClr val="5B9BD5"/>
            </a:solidFill>
            <a:prstDash val="solid"/>
            <a:miter lim="800000"/>
          </a:ln>
          <a:effectLst/>
        </p:spPr>
      </p:cxnSp>
      <p:cxnSp>
        <p:nvCxnSpPr>
          <p:cNvPr id="415" name="Straight Connector 414"/>
          <p:cNvCxnSpPr/>
          <p:nvPr/>
        </p:nvCxnSpPr>
        <p:spPr>
          <a:xfrm flipH="1">
            <a:off x="3198530" y="2398108"/>
            <a:ext cx="230937" cy="135637"/>
          </a:xfrm>
          <a:prstGeom prst="line">
            <a:avLst/>
          </a:prstGeom>
          <a:noFill/>
          <a:ln w="6350" cap="flat" cmpd="sng" algn="ctr">
            <a:solidFill>
              <a:srgbClr val="5B9BD5"/>
            </a:solidFill>
            <a:prstDash val="solid"/>
            <a:miter lim="800000"/>
          </a:ln>
          <a:effectLst/>
        </p:spPr>
      </p:cxnSp>
      <p:cxnSp>
        <p:nvCxnSpPr>
          <p:cNvPr id="416" name="Straight Connector 415"/>
          <p:cNvCxnSpPr/>
          <p:nvPr/>
        </p:nvCxnSpPr>
        <p:spPr>
          <a:xfrm>
            <a:off x="3198531" y="2268291"/>
            <a:ext cx="33" cy="268599"/>
          </a:xfrm>
          <a:prstGeom prst="line">
            <a:avLst/>
          </a:prstGeom>
          <a:noFill/>
          <a:ln w="6350" cap="flat" cmpd="sng" algn="ctr">
            <a:solidFill>
              <a:srgbClr val="5B9BD5"/>
            </a:solidFill>
            <a:prstDash val="solid"/>
            <a:miter lim="800000"/>
          </a:ln>
          <a:effectLst/>
        </p:spPr>
      </p:cxnSp>
      <p:cxnSp>
        <p:nvCxnSpPr>
          <p:cNvPr id="417" name="Straight Connector 416"/>
          <p:cNvCxnSpPr/>
          <p:nvPr/>
        </p:nvCxnSpPr>
        <p:spPr>
          <a:xfrm flipV="1">
            <a:off x="2967627" y="2262470"/>
            <a:ext cx="230903" cy="129817"/>
          </a:xfrm>
          <a:prstGeom prst="line">
            <a:avLst/>
          </a:prstGeom>
          <a:noFill/>
          <a:ln w="6350" cap="flat" cmpd="sng" algn="ctr">
            <a:solidFill>
              <a:srgbClr val="5B9BD5"/>
            </a:solidFill>
            <a:prstDash val="solid"/>
            <a:miter lim="800000"/>
          </a:ln>
          <a:effectLst/>
        </p:spPr>
      </p:cxnSp>
      <p:cxnSp>
        <p:nvCxnSpPr>
          <p:cNvPr id="418" name="Straight Connector 417"/>
          <p:cNvCxnSpPr/>
          <p:nvPr/>
        </p:nvCxnSpPr>
        <p:spPr>
          <a:xfrm flipV="1">
            <a:off x="3198530" y="2121012"/>
            <a:ext cx="230937" cy="147278"/>
          </a:xfrm>
          <a:prstGeom prst="line">
            <a:avLst/>
          </a:prstGeom>
          <a:noFill/>
          <a:ln w="6350" cap="flat" cmpd="sng" algn="ctr">
            <a:solidFill>
              <a:srgbClr val="5B9BD5"/>
            </a:solidFill>
            <a:prstDash val="solid"/>
            <a:miter lim="800000"/>
          </a:ln>
          <a:effectLst/>
        </p:spPr>
      </p:cxnSp>
      <p:cxnSp>
        <p:nvCxnSpPr>
          <p:cNvPr id="419" name="Straight Connector 418"/>
          <p:cNvCxnSpPr/>
          <p:nvPr/>
        </p:nvCxnSpPr>
        <p:spPr>
          <a:xfrm>
            <a:off x="2971333" y="2151453"/>
            <a:ext cx="33" cy="268599"/>
          </a:xfrm>
          <a:prstGeom prst="line">
            <a:avLst/>
          </a:prstGeom>
          <a:noFill/>
          <a:ln w="6350" cap="flat" cmpd="sng" algn="ctr">
            <a:solidFill>
              <a:srgbClr val="5B9BD5"/>
            </a:solidFill>
            <a:prstDash val="solid"/>
            <a:miter lim="800000"/>
          </a:ln>
          <a:effectLst/>
        </p:spPr>
      </p:cxnSp>
      <p:sp>
        <p:nvSpPr>
          <p:cNvPr id="420" name="Hexagon 419"/>
          <p:cNvSpPr/>
          <p:nvPr/>
        </p:nvSpPr>
        <p:spPr>
          <a:xfrm>
            <a:off x="3295399" y="200738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21" name="Hexagon 420"/>
          <p:cNvSpPr/>
          <p:nvPr/>
        </p:nvSpPr>
        <p:spPr>
          <a:xfrm>
            <a:off x="3526336" y="21384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22" name="Hexagon 421"/>
          <p:cNvSpPr/>
          <p:nvPr/>
        </p:nvSpPr>
        <p:spPr>
          <a:xfrm>
            <a:off x="3295399" y="227411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23" name="Hexagon 422"/>
          <p:cNvSpPr/>
          <p:nvPr/>
        </p:nvSpPr>
        <p:spPr>
          <a:xfrm>
            <a:off x="3526336" y="240520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24" name="Straight Connector 423"/>
          <p:cNvCxnSpPr/>
          <p:nvPr/>
        </p:nvCxnSpPr>
        <p:spPr>
          <a:xfrm>
            <a:off x="3432856" y="2398108"/>
            <a:ext cx="230937" cy="135637"/>
          </a:xfrm>
          <a:prstGeom prst="line">
            <a:avLst/>
          </a:prstGeom>
          <a:noFill/>
          <a:ln w="6350" cap="flat" cmpd="sng" algn="ctr">
            <a:solidFill>
              <a:srgbClr val="5B9BD5"/>
            </a:solidFill>
            <a:prstDash val="solid"/>
            <a:miter lim="800000"/>
          </a:ln>
          <a:effectLst/>
        </p:spPr>
      </p:cxnSp>
      <p:cxnSp>
        <p:nvCxnSpPr>
          <p:cNvPr id="425" name="Straight Connector 424"/>
          <p:cNvCxnSpPr/>
          <p:nvPr/>
        </p:nvCxnSpPr>
        <p:spPr>
          <a:xfrm>
            <a:off x="3432856" y="2126833"/>
            <a:ext cx="230937" cy="135637"/>
          </a:xfrm>
          <a:prstGeom prst="line">
            <a:avLst/>
          </a:prstGeom>
          <a:noFill/>
          <a:ln w="6350" cap="flat" cmpd="sng" algn="ctr">
            <a:solidFill>
              <a:srgbClr val="5B9BD5"/>
            </a:solidFill>
            <a:prstDash val="solid"/>
            <a:miter lim="800000"/>
          </a:ln>
          <a:effectLst/>
        </p:spPr>
      </p:cxnSp>
      <p:cxnSp>
        <p:nvCxnSpPr>
          <p:cNvPr id="426" name="Straight Connector 425"/>
          <p:cNvCxnSpPr/>
          <p:nvPr/>
        </p:nvCxnSpPr>
        <p:spPr>
          <a:xfrm>
            <a:off x="3660036" y="2256650"/>
            <a:ext cx="230937" cy="135637"/>
          </a:xfrm>
          <a:prstGeom prst="line">
            <a:avLst/>
          </a:prstGeom>
          <a:noFill/>
          <a:ln w="6350" cap="flat" cmpd="sng" algn="ctr">
            <a:solidFill>
              <a:srgbClr val="5B9BD5"/>
            </a:solidFill>
            <a:prstDash val="solid"/>
            <a:miter lim="800000"/>
          </a:ln>
          <a:effectLst/>
        </p:spPr>
      </p:cxnSp>
      <p:cxnSp>
        <p:nvCxnSpPr>
          <p:cNvPr id="427" name="Straight Connector 426"/>
          <p:cNvCxnSpPr/>
          <p:nvPr/>
        </p:nvCxnSpPr>
        <p:spPr>
          <a:xfrm flipH="1">
            <a:off x="3660036" y="2398108"/>
            <a:ext cx="230937" cy="135637"/>
          </a:xfrm>
          <a:prstGeom prst="line">
            <a:avLst/>
          </a:prstGeom>
          <a:noFill/>
          <a:ln w="6350" cap="flat" cmpd="sng" algn="ctr">
            <a:solidFill>
              <a:srgbClr val="5B9BD5"/>
            </a:solidFill>
            <a:prstDash val="solid"/>
            <a:miter lim="800000"/>
          </a:ln>
          <a:effectLst/>
        </p:spPr>
      </p:cxnSp>
      <p:cxnSp>
        <p:nvCxnSpPr>
          <p:cNvPr id="428" name="Straight Connector 427"/>
          <p:cNvCxnSpPr/>
          <p:nvPr/>
        </p:nvCxnSpPr>
        <p:spPr>
          <a:xfrm>
            <a:off x="3660037" y="2268291"/>
            <a:ext cx="33" cy="268599"/>
          </a:xfrm>
          <a:prstGeom prst="line">
            <a:avLst/>
          </a:prstGeom>
          <a:noFill/>
          <a:ln w="6350" cap="flat" cmpd="sng" algn="ctr">
            <a:solidFill>
              <a:srgbClr val="5B9BD5"/>
            </a:solidFill>
            <a:prstDash val="solid"/>
            <a:miter lim="800000"/>
          </a:ln>
          <a:effectLst/>
        </p:spPr>
      </p:cxnSp>
      <p:cxnSp>
        <p:nvCxnSpPr>
          <p:cNvPr id="429" name="Straight Connector 428"/>
          <p:cNvCxnSpPr/>
          <p:nvPr/>
        </p:nvCxnSpPr>
        <p:spPr>
          <a:xfrm flipV="1">
            <a:off x="3429133" y="2262470"/>
            <a:ext cx="230903" cy="129817"/>
          </a:xfrm>
          <a:prstGeom prst="line">
            <a:avLst/>
          </a:prstGeom>
          <a:noFill/>
          <a:ln w="6350" cap="flat" cmpd="sng" algn="ctr">
            <a:solidFill>
              <a:srgbClr val="5B9BD5"/>
            </a:solidFill>
            <a:prstDash val="solid"/>
            <a:miter lim="800000"/>
          </a:ln>
          <a:effectLst/>
        </p:spPr>
      </p:cxnSp>
      <p:cxnSp>
        <p:nvCxnSpPr>
          <p:cNvPr id="430" name="Straight Connector 429"/>
          <p:cNvCxnSpPr/>
          <p:nvPr/>
        </p:nvCxnSpPr>
        <p:spPr>
          <a:xfrm flipV="1">
            <a:off x="3660036" y="2121012"/>
            <a:ext cx="230937" cy="147278"/>
          </a:xfrm>
          <a:prstGeom prst="line">
            <a:avLst/>
          </a:prstGeom>
          <a:noFill/>
          <a:ln w="6350" cap="flat" cmpd="sng" algn="ctr">
            <a:solidFill>
              <a:srgbClr val="5B9BD5"/>
            </a:solidFill>
            <a:prstDash val="solid"/>
            <a:miter lim="800000"/>
          </a:ln>
          <a:effectLst/>
        </p:spPr>
      </p:cxnSp>
      <p:cxnSp>
        <p:nvCxnSpPr>
          <p:cNvPr id="431" name="Straight Connector 430"/>
          <p:cNvCxnSpPr/>
          <p:nvPr/>
        </p:nvCxnSpPr>
        <p:spPr>
          <a:xfrm>
            <a:off x="3432839" y="2151453"/>
            <a:ext cx="33" cy="268599"/>
          </a:xfrm>
          <a:prstGeom prst="line">
            <a:avLst/>
          </a:prstGeom>
          <a:noFill/>
          <a:ln w="6350" cap="flat" cmpd="sng" algn="ctr">
            <a:solidFill>
              <a:srgbClr val="5B9BD5"/>
            </a:solidFill>
            <a:prstDash val="solid"/>
            <a:miter lim="800000"/>
          </a:ln>
          <a:effectLst/>
        </p:spPr>
      </p:cxnSp>
      <p:sp>
        <p:nvSpPr>
          <p:cNvPr id="432" name="Hexagon 431"/>
          <p:cNvSpPr/>
          <p:nvPr/>
        </p:nvSpPr>
        <p:spPr>
          <a:xfrm>
            <a:off x="3758575" y="200738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33" name="Hexagon 432"/>
          <p:cNvSpPr/>
          <p:nvPr/>
        </p:nvSpPr>
        <p:spPr>
          <a:xfrm>
            <a:off x="3989512" y="21384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34" name="Hexagon 433"/>
          <p:cNvSpPr/>
          <p:nvPr/>
        </p:nvSpPr>
        <p:spPr>
          <a:xfrm>
            <a:off x="3758575" y="227411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35" name="Hexagon 434"/>
          <p:cNvSpPr/>
          <p:nvPr/>
        </p:nvSpPr>
        <p:spPr>
          <a:xfrm>
            <a:off x="3989512" y="240520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36" name="Straight Connector 435"/>
          <p:cNvCxnSpPr/>
          <p:nvPr/>
        </p:nvCxnSpPr>
        <p:spPr>
          <a:xfrm>
            <a:off x="3896032" y="2398108"/>
            <a:ext cx="230937" cy="135637"/>
          </a:xfrm>
          <a:prstGeom prst="line">
            <a:avLst/>
          </a:prstGeom>
          <a:noFill/>
          <a:ln w="6350" cap="flat" cmpd="sng" algn="ctr">
            <a:solidFill>
              <a:srgbClr val="5B9BD5"/>
            </a:solidFill>
            <a:prstDash val="solid"/>
            <a:miter lim="800000"/>
          </a:ln>
          <a:effectLst/>
        </p:spPr>
      </p:cxnSp>
      <p:cxnSp>
        <p:nvCxnSpPr>
          <p:cNvPr id="437" name="Straight Connector 436"/>
          <p:cNvCxnSpPr/>
          <p:nvPr/>
        </p:nvCxnSpPr>
        <p:spPr>
          <a:xfrm>
            <a:off x="3896032" y="2126833"/>
            <a:ext cx="230937" cy="135637"/>
          </a:xfrm>
          <a:prstGeom prst="line">
            <a:avLst/>
          </a:prstGeom>
          <a:noFill/>
          <a:ln w="6350" cap="flat" cmpd="sng" algn="ctr">
            <a:solidFill>
              <a:srgbClr val="5B9BD5"/>
            </a:solidFill>
            <a:prstDash val="solid"/>
            <a:miter lim="800000"/>
          </a:ln>
          <a:effectLst/>
        </p:spPr>
      </p:cxnSp>
      <p:cxnSp>
        <p:nvCxnSpPr>
          <p:cNvPr id="438" name="Straight Connector 437"/>
          <p:cNvCxnSpPr/>
          <p:nvPr/>
        </p:nvCxnSpPr>
        <p:spPr>
          <a:xfrm>
            <a:off x="4113497" y="2261981"/>
            <a:ext cx="230937" cy="135637"/>
          </a:xfrm>
          <a:prstGeom prst="line">
            <a:avLst/>
          </a:prstGeom>
          <a:noFill/>
          <a:ln w="6350" cap="flat" cmpd="sng" algn="ctr">
            <a:solidFill>
              <a:srgbClr val="5B9BD5"/>
            </a:solidFill>
            <a:prstDash val="solid"/>
            <a:miter lim="800000"/>
          </a:ln>
          <a:effectLst/>
        </p:spPr>
      </p:cxnSp>
      <p:cxnSp>
        <p:nvCxnSpPr>
          <p:cNvPr id="439" name="Straight Connector 438"/>
          <p:cNvCxnSpPr/>
          <p:nvPr/>
        </p:nvCxnSpPr>
        <p:spPr>
          <a:xfrm flipH="1">
            <a:off x="4113497" y="2403439"/>
            <a:ext cx="230937" cy="135637"/>
          </a:xfrm>
          <a:prstGeom prst="line">
            <a:avLst/>
          </a:prstGeom>
          <a:noFill/>
          <a:ln w="6350" cap="flat" cmpd="sng" algn="ctr">
            <a:solidFill>
              <a:srgbClr val="5B9BD5"/>
            </a:solidFill>
            <a:prstDash val="solid"/>
            <a:miter lim="800000"/>
          </a:ln>
          <a:effectLst/>
        </p:spPr>
      </p:cxnSp>
      <p:cxnSp>
        <p:nvCxnSpPr>
          <p:cNvPr id="440" name="Straight Connector 439"/>
          <p:cNvCxnSpPr/>
          <p:nvPr/>
        </p:nvCxnSpPr>
        <p:spPr>
          <a:xfrm>
            <a:off x="4124718" y="2273622"/>
            <a:ext cx="33" cy="268599"/>
          </a:xfrm>
          <a:prstGeom prst="line">
            <a:avLst/>
          </a:prstGeom>
          <a:noFill/>
          <a:ln w="6350" cap="flat" cmpd="sng" algn="ctr">
            <a:solidFill>
              <a:srgbClr val="5B9BD5"/>
            </a:solidFill>
            <a:prstDash val="solid"/>
            <a:miter lim="800000"/>
          </a:ln>
          <a:effectLst/>
        </p:spPr>
      </p:cxnSp>
      <p:cxnSp>
        <p:nvCxnSpPr>
          <p:cNvPr id="441" name="Straight Connector 440"/>
          <p:cNvCxnSpPr/>
          <p:nvPr/>
        </p:nvCxnSpPr>
        <p:spPr>
          <a:xfrm flipV="1">
            <a:off x="3892309" y="2262470"/>
            <a:ext cx="230903" cy="129817"/>
          </a:xfrm>
          <a:prstGeom prst="line">
            <a:avLst/>
          </a:prstGeom>
          <a:noFill/>
          <a:ln w="6350" cap="flat" cmpd="sng" algn="ctr">
            <a:solidFill>
              <a:srgbClr val="5B9BD5"/>
            </a:solidFill>
            <a:prstDash val="solid"/>
            <a:miter lim="800000"/>
          </a:ln>
          <a:effectLst/>
        </p:spPr>
      </p:cxnSp>
      <p:cxnSp>
        <p:nvCxnSpPr>
          <p:cNvPr id="442" name="Straight Connector 441"/>
          <p:cNvCxnSpPr/>
          <p:nvPr/>
        </p:nvCxnSpPr>
        <p:spPr>
          <a:xfrm flipV="1">
            <a:off x="4113497" y="2126343"/>
            <a:ext cx="230937" cy="147278"/>
          </a:xfrm>
          <a:prstGeom prst="line">
            <a:avLst/>
          </a:prstGeom>
          <a:noFill/>
          <a:ln w="6350" cap="flat" cmpd="sng" algn="ctr">
            <a:solidFill>
              <a:srgbClr val="5B9BD5"/>
            </a:solidFill>
            <a:prstDash val="solid"/>
            <a:miter lim="800000"/>
          </a:ln>
          <a:effectLst/>
        </p:spPr>
      </p:cxnSp>
      <p:cxnSp>
        <p:nvCxnSpPr>
          <p:cNvPr id="443" name="Straight Connector 442"/>
          <p:cNvCxnSpPr/>
          <p:nvPr/>
        </p:nvCxnSpPr>
        <p:spPr>
          <a:xfrm>
            <a:off x="3896015" y="2151453"/>
            <a:ext cx="33" cy="268599"/>
          </a:xfrm>
          <a:prstGeom prst="line">
            <a:avLst/>
          </a:prstGeom>
          <a:noFill/>
          <a:ln w="6350" cap="flat" cmpd="sng" algn="ctr">
            <a:solidFill>
              <a:srgbClr val="5B9BD5"/>
            </a:solidFill>
            <a:prstDash val="solid"/>
            <a:miter lim="800000"/>
          </a:ln>
          <a:effectLst/>
        </p:spPr>
      </p:cxnSp>
      <p:sp>
        <p:nvSpPr>
          <p:cNvPr id="444" name="Hexagon 443"/>
          <p:cNvSpPr/>
          <p:nvPr/>
        </p:nvSpPr>
        <p:spPr>
          <a:xfrm>
            <a:off x="4220433" y="200870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45" name="Hexagon 444"/>
          <p:cNvSpPr/>
          <p:nvPr/>
        </p:nvSpPr>
        <p:spPr>
          <a:xfrm>
            <a:off x="4451370" y="21397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46" name="Hexagon 445"/>
          <p:cNvSpPr/>
          <p:nvPr/>
        </p:nvSpPr>
        <p:spPr>
          <a:xfrm>
            <a:off x="4220433" y="22754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47" name="Hexagon 446"/>
          <p:cNvSpPr/>
          <p:nvPr/>
        </p:nvSpPr>
        <p:spPr>
          <a:xfrm>
            <a:off x="4451370" y="241107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48" name="Straight Connector 447"/>
          <p:cNvCxnSpPr/>
          <p:nvPr/>
        </p:nvCxnSpPr>
        <p:spPr>
          <a:xfrm>
            <a:off x="4357890" y="2399429"/>
            <a:ext cx="230937" cy="135637"/>
          </a:xfrm>
          <a:prstGeom prst="line">
            <a:avLst/>
          </a:prstGeom>
          <a:noFill/>
          <a:ln w="6350" cap="flat" cmpd="sng" algn="ctr">
            <a:solidFill>
              <a:srgbClr val="5B9BD5"/>
            </a:solidFill>
            <a:prstDash val="solid"/>
            <a:miter lim="800000"/>
          </a:ln>
          <a:effectLst/>
        </p:spPr>
      </p:cxnSp>
      <p:cxnSp>
        <p:nvCxnSpPr>
          <p:cNvPr id="449" name="Straight Connector 448"/>
          <p:cNvCxnSpPr/>
          <p:nvPr/>
        </p:nvCxnSpPr>
        <p:spPr>
          <a:xfrm>
            <a:off x="4357890" y="2128154"/>
            <a:ext cx="230937" cy="135637"/>
          </a:xfrm>
          <a:prstGeom prst="line">
            <a:avLst/>
          </a:prstGeom>
          <a:noFill/>
          <a:ln w="6350" cap="flat" cmpd="sng" algn="ctr">
            <a:solidFill>
              <a:srgbClr val="5B9BD5"/>
            </a:solidFill>
            <a:prstDash val="solid"/>
            <a:miter lim="800000"/>
          </a:ln>
          <a:effectLst/>
        </p:spPr>
      </p:cxnSp>
      <p:cxnSp>
        <p:nvCxnSpPr>
          <p:cNvPr id="450" name="Straight Connector 449"/>
          <p:cNvCxnSpPr/>
          <p:nvPr/>
        </p:nvCxnSpPr>
        <p:spPr>
          <a:xfrm>
            <a:off x="4585070" y="2257971"/>
            <a:ext cx="230937" cy="135637"/>
          </a:xfrm>
          <a:prstGeom prst="line">
            <a:avLst/>
          </a:prstGeom>
          <a:noFill/>
          <a:ln w="6350" cap="flat" cmpd="sng" algn="ctr">
            <a:solidFill>
              <a:srgbClr val="5B9BD5"/>
            </a:solidFill>
            <a:prstDash val="solid"/>
            <a:miter lim="800000"/>
          </a:ln>
          <a:effectLst/>
        </p:spPr>
      </p:cxnSp>
      <p:cxnSp>
        <p:nvCxnSpPr>
          <p:cNvPr id="451" name="Straight Connector 450"/>
          <p:cNvCxnSpPr/>
          <p:nvPr/>
        </p:nvCxnSpPr>
        <p:spPr>
          <a:xfrm flipH="1">
            <a:off x="4585070" y="2399429"/>
            <a:ext cx="230937" cy="135637"/>
          </a:xfrm>
          <a:prstGeom prst="line">
            <a:avLst/>
          </a:prstGeom>
          <a:noFill/>
          <a:ln w="6350" cap="flat" cmpd="sng" algn="ctr">
            <a:solidFill>
              <a:srgbClr val="5B9BD5"/>
            </a:solidFill>
            <a:prstDash val="solid"/>
            <a:miter lim="800000"/>
          </a:ln>
          <a:effectLst/>
        </p:spPr>
      </p:cxnSp>
      <p:cxnSp>
        <p:nvCxnSpPr>
          <p:cNvPr id="452" name="Straight Connector 451"/>
          <p:cNvCxnSpPr/>
          <p:nvPr/>
        </p:nvCxnSpPr>
        <p:spPr>
          <a:xfrm>
            <a:off x="4585071" y="2269612"/>
            <a:ext cx="33" cy="268599"/>
          </a:xfrm>
          <a:prstGeom prst="line">
            <a:avLst/>
          </a:prstGeom>
          <a:noFill/>
          <a:ln w="6350" cap="flat" cmpd="sng" algn="ctr">
            <a:solidFill>
              <a:srgbClr val="5B9BD5"/>
            </a:solidFill>
            <a:prstDash val="solid"/>
            <a:miter lim="800000"/>
          </a:ln>
          <a:effectLst/>
        </p:spPr>
      </p:cxnSp>
      <p:cxnSp>
        <p:nvCxnSpPr>
          <p:cNvPr id="453" name="Straight Connector 452"/>
          <p:cNvCxnSpPr/>
          <p:nvPr/>
        </p:nvCxnSpPr>
        <p:spPr>
          <a:xfrm flipV="1">
            <a:off x="4354167" y="2263791"/>
            <a:ext cx="230903" cy="129817"/>
          </a:xfrm>
          <a:prstGeom prst="line">
            <a:avLst/>
          </a:prstGeom>
          <a:noFill/>
          <a:ln w="6350" cap="flat" cmpd="sng" algn="ctr">
            <a:solidFill>
              <a:srgbClr val="5B9BD5"/>
            </a:solidFill>
            <a:prstDash val="solid"/>
            <a:miter lim="800000"/>
          </a:ln>
          <a:effectLst/>
        </p:spPr>
      </p:cxnSp>
      <p:cxnSp>
        <p:nvCxnSpPr>
          <p:cNvPr id="454" name="Straight Connector 453"/>
          <p:cNvCxnSpPr/>
          <p:nvPr/>
        </p:nvCxnSpPr>
        <p:spPr>
          <a:xfrm flipV="1">
            <a:off x="4585070" y="2122333"/>
            <a:ext cx="230937" cy="147278"/>
          </a:xfrm>
          <a:prstGeom prst="line">
            <a:avLst/>
          </a:prstGeom>
          <a:noFill/>
          <a:ln w="6350" cap="flat" cmpd="sng" algn="ctr">
            <a:solidFill>
              <a:srgbClr val="5B9BD5"/>
            </a:solidFill>
            <a:prstDash val="solid"/>
            <a:miter lim="800000"/>
          </a:ln>
          <a:effectLst/>
        </p:spPr>
      </p:cxnSp>
      <p:cxnSp>
        <p:nvCxnSpPr>
          <p:cNvPr id="455" name="Straight Connector 454"/>
          <p:cNvCxnSpPr/>
          <p:nvPr/>
        </p:nvCxnSpPr>
        <p:spPr>
          <a:xfrm>
            <a:off x="4357873" y="2152774"/>
            <a:ext cx="33" cy="268599"/>
          </a:xfrm>
          <a:prstGeom prst="line">
            <a:avLst/>
          </a:prstGeom>
          <a:noFill/>
          <a:ln w="6350" cap="flat" cmpd="sng" algn="ctr">
            <a:solidFill>
              <a:srgbClr val="5B9BD5"/>
            </a:solidFill>
            <a:prstDash val="solid"/>
            <a:miter lim="800000"/>
          </a:ln>
          <a:effectLst/>
        </p:spPr>
      </p:cxnSp>
      <p:sp>
        <p:nvSpPr>
          <p:cNvPr id="456" name="Hexagon 455"/>
          <p:cNvSpPr/>
          <p:nvPr/>
        </p:nvSpPr>
        <p:spPr>
          <a:xfrm>
            <a:off x="4679453" y="200870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57" name="Hexagon 456"/>
          <p:cNvSpPr/>
          <p:nvPr/>
        </p:nvSpPr>
        <p:spPr>
          <a:xfrm>
            <a:off x="4910390" y="21397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58" name="Hexagon 457"/>
          <p:cNvSpPr/>
          <p:nvPr/>
        </p:nvSpPr>
        <p:spPr>
          <a:xfrm>
            <a:off x="4679453" y="22754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59" name="Hexagon 458"/>
          <p:cNvSpPr/>
          <p:nvPr/>
        </p:nvSpPr>
        <p:spPr>
          <a:xfrm>
            <a:off x="4910390" y="241107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60" name="Straight Connector 459"/>
          <p:cNvCxnSpPr/>
          <p:nvPr/>
        </p:nvCxnSpPr>
        <p:spPr>
          <a:xfrm>
            <a:off x="4816910" y="2399429"/>
            <a:ext cx="230937" cy="135637"/>
          </a:xfrm>
          <a:prstGeom prst="line">
            <a:avLst/>
          </a:prstGeom>
          <a:noFill/>
          <a:ln w="6350" cap="flat" cmpd="sng" algn="ctr">
            <a:solidFill>
              <a:srgbClr val="5B9BD5"/>
            </a:solidFill>
            <a:prstDash val="solid"/>
            <a:miter lim="800000"/>
          </a:ln>
          <a:effectLst/>
        </p:spPr>
      </p:cxnSp>
      <p:cxnSp>
        <p:nvCxnSpPr>
          <p:cNvPr id="461" name="Straight Connector 460"/>
          <p:cNvCxnSpPr/>
          <p:nvPr/>
        </p:nvCxnSpPr>
        <p:spPr>
          <a:xfrm>
            <a:off x="4816910" y="2128154"/>
            <a:ext cx="230937" cy="135637"/>
          </a:xfrm>
          <a:prstGeom prst="line">
            <a:avLst/>
          </a:prstGeom>
          <a:noFill/>
          <a:ln w="6350" cap="flat" cmpd="sng" algn="ctr">
            <a:solidFill>
              <a:srgbClr val="5B9BD5"/>
            </a:solidFill>
            <a:prstDash val="solid"/>
            <a:miter lim="800000"/>
          </a:ln>
          <a:effectLst/>
        </p:spPr>
      </p:cxnSp>
      <p:cxnSp>
        <p:nvCxnSpPr>
          <p:cNvPr id="462" name="Straight Connector 461"/>
          <p:cNvCxnSpPr/>
          <p:nvPr/>
        </p:nvCxnSpPr>
        <p:spPr>
          <a:xfrm>
            <a:off x="5044090" y="2257971"/>
            <a:ext cx="230937" cy="135637"/>
          </a:xfrm>
          <a:prstGeom prst="line">
            <a:avLst/>
          </a:prstGeom>
          <a:noFill/>
          <a:ln w="6350" cap="flat" cmpd="sng" algn="ctr">
            <a:solidFill>
              <a:srgbClr val="5B9BD5"/>
            </a:solidFill>
            <a:prstDash val="solid"/>
            <a:miter lim="800000"/>
          </a:ln>
          <a:effectLst/>
        </p:spPr>
      </p:cxnSp>
      <p:cxnSp>
        <p:nvCxnSpPr>
          <p:cNvPr id="463" name="Straight Connector 462"/>
          <p:cNvCxnSpPr/>
          <p:nvPr/>
        </p:nvCxnSpPr>
        <p:spPr>
          <a:xfrm flipH="1">
            <a:off x="5044090" y="2399429"/>
            <a:ext cx="230937" cy="135637"/>
          </a:xfrm>
          <a:prstGeom prst="line">
            <a:avLst/>
          </a:prstGeom>
          <a:noFill/>
          <a:ln w="6350" cap="flat" cmpd="sng" algn="ctr">
            <a:solidFill>
              <a:srgbClr val="5B9BD5"/>
            </a:solidFill>
            <a:prstDash val="solid"/>
            <a:miter lim="800000"/>
          </a:ln>
          <a:effectLst/>
        </p:spPr>
      </p:cxnSp>
      <p:cxnSp>
        <p:nvCxnSpPr>
          <p:cNvPr id="464" name="Straight Connector 463"/>
          <p:cNvCxnSpPr/>
          <p:nvPr/>
        </p:nvCxnSpPr>
        <p:spPr>
          <a:xfrm>
            <a:off x="5044091" y="2269612"/>
            <a:ext cx="33" cy="268599"/>
          </a:xfrm>
          <a:prstGeom prst="line">
            <a:avLst/>
          </a:prstGeom>
          <a:noFill/>
          <a:ln w="6350" cap="flat" cmpd="sng" algn="ctr">
            <a:solidFill>
              <a:srgbClr val="5B9BD5"/>
            </a:solidFill>
            <a:prstDash val="solid"/>
            <a:miter lim="800000"/>
          </a:ln>
          <a:effectLst/>
        </p:spPr>
      </p:cxnSp>
      <p:cxnSp>
        <p:nvCxnSpPr>
          <p:cNvPr id="465" name="Straight Connector 464"/>
          <p:cNvCxnSpPr/>
          <p:nvPr/>
        </p:nvCxnSpPr>
        <p:spPr>
          <a:xfrm flipV="1">
            <a:off x="4813187" y="2263791"/>
            <a:ext cx="230903" cy="129817"/>
          </a:xfrm>
          <a:prstGeom prst="line">
            <a:avLst/>
          </a:prstGeom>
          <a:noFill/>
          <a:ln w="6350" cap="flat" cmpd="sng" algn="ctr">
            <a:solidFill>
              <a:srgbClr val="5B9BD5"/>
            </a:solidFill>
            <a:prstDash val="solid"/>
            <a:miter lim="800000"/>
          </a:ln>
          <a:effectLst/>
        </p:spPr>
      </p:cxnSp>
      <p:cxnSp>
        <p:nvCxnSpPr>
          <p:cNvPr id="466" name="Straight Connector 465"/>
          <p:cNvCxnSpPr/>
          <p:nvPr/>
        </p:nvCxnSpPr>
        <p:spPr>
          <a:xfrm flipV="1">
            <a:off x="5044090" y="2122333"/>
            <a:ext cx="230937" cy="147278"/>
          </a:xfrm>
          <a:prstGeom prst="line">
            <a:avLst/>
          </a:prstGeom>
          <a:noFill/>
          <a:ln w="6350" cap="flat" cmpd="sng" algn="ctr">
            <a:solidFill>
              <a:srgbClr val="5B9BD5"/>
            </a:solidFill>
            <a:prstDash val="solid"/>
            <a:miter lim="800000"/>
          </a:ln>
          <a:effectLst/>
        </p:spPr>
      </p:cxnSp>
      <p:cxnSp>
        <p:nvCxnSpPr>
          <p:cNvPr id="467" name="Straight Connector 466"/>
          <p:cNvCxnSpPr/>
          <p:nvPr/>
        </p:nvCxnSpPr>
        <p:spPr>
          <a:xfrm>
            <a:off x="4816893" y="2152774"/>
            <a:ext cx="33" cy="268599"/>
          </a:xfrm>
          <a:prstGeom prst="line">
            <a:avLst/>
          </a:prstGeom>
          <a:noFill/>
          <a:ln w="6350" cap="flat" cmpd="sng" algn="ctr">
            <a:solidFill>
              <a:srgbClr val="5B9BD5"/>
            </a:solidFill>
            <a:prstDash val="solid"/>
            <a:miter lim="800000"/>
          </a:ln>
          <a:effectLst/>
        </p:spPr>
      </p:cxnSp>
      <p:sp>
        <p:nvSpPr>
          <p:cNvPr id="468" name="Hexagon 467"/>
          <p:cNvSpPr/>
          <p:nvPr/>
        </p:nvSpPr>
        <p:spPr>
          <a:xfrm>
            <a:off x="5140959" y="200870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69" name="Hexagon 468"/>
          <p:cNvSpPr/>
          <p:nvPr/>
        </p:nvSpPr>
        <p:spPr>
          <a:xfrm>
            <a:off x="5371896" y="21397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70" name="Hexagon 469"/>
          <p:cNvSpPr/>
          <p:nvPr/>
        </p:nvSpPr>
        <p:spPr>
          <a:xfrm>
            <a:off x="5140959" y="22754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71" name="Hexagon 470"/>
          <p:cNvSpPr/>
          <p:nvPr/>
        </p:nvSpPr>
        <p:spPr>
          <a:xfrm>
            <a:off x="5371896" y="240652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72" name="Straight Connector 471"/>
          <p:cNvCxnSpPr/>
          <p:nvPr/>
        </p:nvCxnSpPr>
        <p:spPr>
          <a:xfrm>
            <a:off x="5278416" y="2399429"/>
            <a:ext cx="230937" cy="135637"/>
          </a:xfrm>
          <a:prstGeom prst="line">
            <a:avLst/>
          </a:prstGeom>
          <a:noFill/>
          <a:ln w="6350" cap="flat" cmpd="sng" algn="ctr">
            <a:solidFill>
              <a:srgbClr val="5B9BD5"/>
            </a:solidFill>
            <a:prstDash val="solid"/>
            <a:miter lim="800000"/>
          </a:ln>
          <a:effectLst/>
        </p:spPr>
      </p:cxnSp>
      <p:cxnSp>
        <p:nvCxnSpPr>
          <p:cNvPr id="473" name="Straight Connector 472"/>
          <p:cNvCxnSpPr/>
          <p:nvPr/>
        </p:nvCxnSpPr>
        <p:spPr>
          <a:xfrm>
            <a:off x="5278416" y="2128154"/>
            <a:ext cx="230937" cy="135637"/>
          </a:xfrm>
          <a:prstGeom prst="line">
            <a:avLst/>
          </a:prstGeom>
          <a:noFill/>
          <a:ln w="6350" cap="flat" cmpd="sng" algn="ctr">
            <a:solidFill>
              <a:srgbClr val="5B9BD5"/>
            </a:solidFill>
            <a:prstDash val="solid"/>
            <a:miter lim="800000"/>
          </a:ln>
          <a:effectLst/>
        </p:spPr>
      </p:cxnSp>
      <p:cxnSp>
        <p:nvCxnSpPr>
          <p:cNvPr id="474" name="Straight Connector 473"/>
          <p:cNvCxnSpPr/>
          <p:nvPr/>
        </p:nvCxnSpPr>
        <p:spPr>
          <a:xfrm>
            <a:off x="5501440" y="2257971"/>
            <a:ext cx="230937" cy="135637"/>
          </a:xfrm>
          <a:prstGeom prst="line">
            <a:avLst/>
          </a:prstGeom>
          <a:noFill/>
          <a:ln w="6350" cap="flat" cmpd="sng" algn="ctr">
            <a:solidFill>
              <a:srgbClr val="5B9BD5"/>
            </a:solidFill>
            <a:prstDash val="solid"/>
            <a:miter lim="800000"/>
          </a:ln>
          <a:effectLst/>
        </p:spPr>
      </p:cxnSp>
      <p:cxnSp>
        <p:nvCxnSpPr>
          <p:cNvPr id="475" name="Straight Connector 474"/>
          <p:cNvCxnSpPr/>
          <p:nvPr/>
        </p:nvCxnSpPr>
        <p:spPr>
          <a:xfrm flipH="1">
            <a:off x="5501440" y="2399429"/>
            <a:ext cx="230937" cy="135637"/>
          </a:xfrm>
          <a:prstGeom prst="line">
            <a:avLst/>
          </a:prstGeom>
          <a:noFill/>
          <a:ln w="6350" cap="flat" cmpd="sng" algn="ctr">
            <a:solidFill>
              <a:srgbClr val="5B9BD5"/>
            </a:solidFill>
            <a:prstDash val="solid"/>
            <a:miter lim="800000"/>
          </a:ln>
          <a:effectLst/>
        </p:spPr>
      </p:cxnSp>
      <p:cxnSp>
        <p:nvCxnSpPr>
          <p:cNvPr id="476" name="Straight Connector 475"/>
          <p:cNvCxnSpPr/>
          <p:nvPr/>
        </p:nvCxnSpPr>
        <p:spPr>
          <a:xfrm>
            <a:off x="5505597" y="2269612"/>
            <a:ext cx="33" cy="268599"/>
          </a:xfrm>
          <a:prstGeom prst="line">
            <a:avLst/>
          </a:prstGeom>
          <a:noFill/>
          <a:ln w="6350" cap="flat" cmpd="sng" algn="ctr">
            <a:solidFill>
              <a:srgbClr val="5B9BD5"/>
            </a:solidFill>
            <a:prstDash val="solid"/>
            <a:miter lim="800000"/>
          </a:ln>
          <a:effectLst/>
        </p:spPr>
      </p:cxnSp>
      <p:cxnSp>
        <p:nvCxnSpPr>
          <p:cNvPr id="477" name="Straight Connector 476"/>
          <p:cNvCxnSpPr/>
          <p:nvPr/>
        </p:nvCxnSpPr>
        <p:spPr>
          <a:xfrm flipV="1">
            <a:off x="5274693" y="2263791"/>
            <a:ext cx="230903" cy="129817"/>
          </a:xfrm>
          <a:prstGeom prst="line">
            <a:avLst/>
          </a:prstGeom>
          <a:noFill/>
          <a:ln w="6350" cap="flat" cmpd="sng" algn="ctr">
            <a:solidFill>
              <a:srgbClr val="5B9BD5"/>
            </a:solidFill>
            <a:prstDash val="solid"/>
            <a:miter lim="800000"/>
          </a:ln>
          <a:effectLst/>
        </p:spPr>
      </p:cxnSp>
      <p:cxnSp>
        <p:nvCxnSpPr>
          <p:cNvPr id="478" name="Straight Connector 477"/>
          <p:cNvCxnSpPr/>
          <p:nvPr/>
        </p:nvCxnSpPr>
        <p:spPr>
          <a:xfrm flipV="1">
            <a:off x="5501440" y="2122333"/>
            <a:ext cx="230937" cy="147278"/>
          </a:xfrm>
          <a:prstGeom prst="line">
            <a:avLst/>
          </a:prstGeom>
          <a:noFill/>
          <a:ln w="6350" cap="flat" cmpd="sng" algn="ctr">
            <a:solidFill>
              <a:srgbClr val="5B9BD5"/>
            </a:solidFill>
            <a:prstDash val="solid"/>
            <a:miter lim="800000"/>
          </a:ln>
          <a:effectLst/>
        </p:spPr>
      </p:cxnSp>
      <p:cxnSp>
        <p:nvCxnSpPr>
          <p:cNvPr id="479" name="Straight Connector 478"/>
          <p:cNvCxnSpPr/>
          <p:nvPr/>
        </p:nvCxnSpPr>
        <p:spPr>
          <a:xfrm>
            <a:off x="5278399" y="2152774"/>
            <a:ext cx="33" cy="268599"/>
          </a:xfrm>
          <a:prstGeom prst="line">
            <a:avLst/>
          </a:prstGeom>
          <a:noFill/>
          <a:ln w="6350" cap="flat" cmpd="sng" algn="ctr">
            <a:solidFill>
              <a:srgbClr val="5B9BD5"/>
            </a:solidFill>
            <a:prstDash val="solid"/>
            <a:miter lim="800000"/>
          </a:ln>
          <a:effectLst/>
        </p:spPr>
      </p:cxnSp>
      <p:sp>
        <p:nvSpPr>
          <p:cNvPr id="480" name="Hexagon 479"/>
          <p:cNvSpPr/>
          <p:nvPr/>
        </p:nvSpPr>
        <p:spPr>
          <a:xfrm>
            <a:off x="5600463" y="20041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81" name="Hexagon 480"/>
          <p:cNvSpPr/>
          <p:nvPr/>
        </p:nvSpPr>
        <p:spPr>
          <a:xfrm>
            <a:off x="5831400" y="21397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82" name="Hexagon 481"/>
          <p:cNvSpPr/>
          <p:nvPr/>
        </p:nvSpPr>
        <p:spPr>
          <a:xfrm>
            <a:off x="5600463" y="22754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83" name="Hexagon 482"/>
          <p:cNvSpPr/>
          <p:nvPr/>
        </p:nvSpPr>
        <p:spPr>
          <a:xfrm>
            <a:off x="5831400" y="240652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84" name="Straight Connector 483"/>
          <p:cNvCxnSpPr/>
          <p:nvPr/>
        </p:nvCxnSpPr>
        <p:spPr>
          <a:xfrm>
            <a:off x="5737920" y="2399429"/>
            <a:ext cx="230937" cy="135637"/>
          </a:xfrm>
          <a:prstGeom prst="line">
            <a:avLst/>
          </a:prstGeom>
          <a:noFill/>
          <a:ln w="6350" cap="flat" cmpd="sng" algn="ctr">
            <a:solidFill>
              <a:srgbClr val="5B9BD5"/>
            </a:solidFill>
            <a:prstDash val="solid"/>
            <a:miter lim="800000"/>
          </a:ln>
          <a:effectLst/>
        </p:spPr>
      </p:cxnSp>
      <p:cxnSp>
        <p:nvCxnSpPr>
          <p:cNvPr id="485" name="Straight Connector 484"/>
          <p:cNvCxnSpPr/>
          <p:nvPr/>
        </p:nvCxnSpPr>
        <p:spPr>
          <a:xfrm>
            <a:off x="5737920" y="2128154"/>
            <a:ext cx="230937" cy="135637"/>
          </a:xfrm>
          <a:prstGeom prst="line">
            <a:avLst/>
          </a:prstGeom>
          <a:noFill/>
          <a:ln w="6350" cap="flat" cmpd="sng" algn="ctr">
            <a:solidFill>
              <a:srgbClr val="5B9BD5"/>
            </a:solidFill>
            <a:prstDash val="solid"/>
            <a:miter lim="800000"/>
          </a:ln>
          <a:effectLst/>
        </p:spPr>
      </p:cxnSp>
      <p:cxnSp>
        <p:nvCxnSpPr>
          <p:cNvPr id="486" name="Straight Connector 485"/>
          <p:cNvCxnSpPr/>
          <p:nvPr/>
        </p:nvCxnSpPr>
        <p:spPr>
          <a:xfrm>
            <a:off x="5965100" y="2257971"/>
            <a:ext cx="230937" cy="135637"/>
          </a:xfrm>
          <a:prstGeom prst="line">
            <a:avLst/>
          </a:prstGeom>
          <a:noFill/>
          <a:ln w="6350" cap="flat" cmpd="sng" algn="ctr">
            <a:solidFill>
              <a:srgbClr val="5B9BD5"/>
            </a:solidFill>
            <a:prstDash val="solid"/>
            <a:miter lim="800000"/>
          </a:ln>
          <a:effectLst/>
        </p:spPr>
      </p:cxnSp>
      <p:cxnSp>
        <p:nvCxnSpPr>
          <p:cNvPr id="487" name="Straight Connector 486"/>
          <p:cNvCxnSpPr/>
          <p:nvPr/>
        </p:nvCxnSpPr>
        <p:spPr>
          <a:xfrm flipH="1">
            <a:off x="5965100" y="2399429"/>
            <a:ext cx="230937" cy="135637"/>
          </a:xfrm>
          <a:prstGeom prst="line">
            <a:avLst/>
          </a:prstGeom>
          <a:noFill/>
          <a:ln w="6350" cap="flat" cmpd="sng" algn="ctr">
            <a:solidFill>
              <a:srgbClr val="5B9BD5"/>
            </a:solidFill>
            <a:prstDash val="solid"/>
            <a:miter lim="800000"/>
          </a:ln>
          <a:effectLst/>
        </p:spPr>
      </p:cxnSp>
      <p:cxnSp>
        <p:nvCxnSpPr>
          <p:cNvPr id="488" name="Straight Connector 487"/>
          <p:cNvCxnSpPr/>
          <p:nvPr/>
        </p:nvCxnSpPr>
        <p:spPr>
          <a:xfrm>
            <a:off x="5965101" y="2269612"/>
            <a:ext cx="33" cy="268599"/>
          </a:xfrm>
          <a:prstGeom prst="line">
            <a:avLst/>
          </a:prstGeom>
          <a:noFill/>
          <a:ln w="6350" cap="flat" cmpd="sng" algn="ctr">
            <a:solidFill>
              <a:srgbClr val="5B9BD5"/>
            </a:solidFill>
            <a:prstDash val="solid"/>
            <a:miter lim="800000"/>
          </a:ln>
          <a:effectLst/>
        </p:spPr>
      </p:cxnSp>
      <p:cxnSp>
        <p:nvCxnSpPr>
          <p:cNvPr id="489" name="Straight Connector 488"/>
          <p:cNvCxnSpPr/>
          <p:nvPr/>
        </p:nvCxnSpPr>
        <p:spPr>
          <a:xfrm flipV="1">
            <a:off x="5734197" y="2263791"/>
            <a:ext cx="230903" cy="129817"/>
          </a:xfrm>
          <a:prstGeom prst="line">
            <a:avLst/>
          </a:prstGeom>
          <a:noFill/>
          <a:ln w="6350" cap="flat" cmpd="sng" algn="ctr">
            <a:solidFill>
              <a:srgbClr val="5B9BD5"/>
            </a:solidFill>
            <a:prstDash val="solid"/>
            <a:miter lim="800000"/>
          </a:ln>
          <a:effectLst/>
        </p:spPr>
      </p:cxnSp>
      <p:cxnSp>
        <p:nvCxnSpPr>
          <p:cNvPr id="490" name="Straight Connector 489"/>
          <p:cNvCxnSpPr/>
          <p:nvPr/>
        </p:nvCxnSpPr>
        <p:spPr>
          <a:xfrm flipV="1">
            <a:off x="5965100" y="2122333"/>
            <a:ext cx="230937" cy="147278"/>
          </a:xfrm>
          <a:prstGeom prst="line">
            <a:avLst/>
          </a:prstGeom>
          <a:noFill/>
          <a:ln w="6350" cap="flat" cmpd="sng" algn="ctr">
            <a:solidFill>
              <a:srgbClr val="5B9BD5"/>
            </a:solidFill>
            <a:prstDash val="solid"/>
            <a:miter lim="800000"/>
          </a:ln>
          <a:effectLst/>
        </p:spPr>
      </p:cxnSp>
      <p:cxnSp>
        <p:nvCxnSpPr>
          <p:cNvPr id="491" name="Straight Connector 490"/>
          <p:cNvCxnSpPr/>
          <p:nvPr/>
        </p:nvCxnSpPr>
        <p:spPr>
          <a:xfrm>
            <a:off x="5737903" y="2152774"/>
            <a:ext cx="33" cy="268599"/>
          </a:xfrm>
          <a:prstGeom prst="line">
            <a:avLst/>
          </a:prstGeom>
          <a:noFill/>
          <a:ln w="6350" cap="flat" cmpd="sng" algn="ctr">
            <a:solidFill>
              <a:srgbClr val="5B9BD5"/>
            </a:solidFill>
            <a:prstDash val="solid"/>
            <a:miter lim="800000"/>
          </a:ln>
          <a:effectLst/>
        </p:spPr>
      </p:cxnSp>
      <p:sp>
        <p:nvSpPr>
          <p:cNvPr id="492" name="Hexagon 491"/>
          <p:cNvSpPr/>
          <p:nvPr/>
        </p:nvSpPr>
        <p:spPr>
          <a:xfrm>
            <a:off x="6059483" y="200870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93" name="Hexagon 492"/>
          <p:cNvSpPr/>
          <p:nvPr/>
        </p:nvSpPr>
        <p:spPr>
          <a:xfrm>
            <a:off x="6290420" y="21397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94" name="Hexagon 493"/>
          <p:cNvSpPr/>
          <p:nvPr/>
        </p:nvSpPr>
        <p:spPr>
          <a:xfrm>
            <a:off x="6059483" y="22754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95" name="Hexagon 494"/>
          <p:cNvSpPr/>
          <p:nvPr/>
        </p:nvSpPr>
        <p:spPr>
          <a:xfrm>
            <a:off x="6290420" y="240652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96" name="Straight Connector 495"/>
          <p:cNvCxnSpPr/>
          <p:nvPr/>
        </p:nvCxnSpPr>
        <p:spPr>
          <a:xfrm>
            <a:off x="6196940" y="2399429"/>
            <a:ext cx="230937" cy="135637"/>
          </a:xfrm>
          <a:prstGeom prst="line">
            <a:avLst/>
          </a:prstGeom>
          <a:noFill/>
          <a:ln w="6350" cap="flat" cmpd="sng" algn="ctr">
            <a:solidFill>
              <a:srgbClr val="5B9BD5"/>
            </a:solidFill>
            <a:prstDash val="solid"/>
            <a:miter lim="800000"/>
          </a:ln>
          <a:effectLst/>
        </p:spPr>
      </p:cxnSp>
      <p:cxnSp>
        <p:nvCxnSpPr>
          <p:cNvPr id="497" name="Straight Connector 496"/>
          <p:cNvCxnSpPr/>
          <p:nvPr/>
        </p:nvCxnSpPr>
        <p:spPr>
          <a:xfrm>
            <a:off x="6196940" y="2132703"/>
            <a:ext cx="230937" cy="135637"/>
          </a:xfrm>
          <a:prstGeom prst="line">
            <a:avLst/>
          </a:prstGeom>
          <a:noFill/>
          <a:ln w="6350" cap="flat" cmpd="sng" algn="ctr">
            <a:solidFill>
              <a:srgbClr val="5B9BD5"/>
            </a:solidFill>
            <a:prstDash val="solid"/>
            <a:miter lim="800000"/>
          </a:ln>
          <a:effectLst/>
        </p:spPr>
      </p:cxnSp>
      <p:cxnSp>
        <p:nvCxnSpPr>
          <p:cNvPr id="498" name="Straight Connector 497"/>
          <p:cNvCxnSpPr/>
          <p:nvPr/>
        </p:nvCxnSpPr>
        <p:spPr>
          <a:xfrm>
            <a:off x="6424120" y="2257971"/>
            <a:ext cx="230937" cy="135637"/>
          </a:xfrm>
          <a:prstGeom prst="line">
            <a:avLst/>
          </a:prstGeom>
          <a:noFill/>
          <a:ln w="6350" cap="flat" cmpd="sng" algn="ctr">
            <a:solidFill>
              <a:srgbClr val="5B9BD5"/>
            </a:solidFill>
            <a:prstDash val="solid"/>
            <a:miter lim="800000"/>
          </a:ln>
          <a:effectLst/>
        </p:spPr>
      </p:cxnSp>
      <p:cxnSp>
        <p:nvCxnSpPr>
          <p:cNvPr id="499" name="Straight Connector 498"/>
          <p:cNvCxnSpPr/>
          <p:nvPr/>
        </p:nvCxnSpPr>
        <p:spPr>
          <a:xfrm flipH="1">
            <a:off x="6424120" y="2399429"/>
            <a:ext cx="230937" cy="135637"/>
          </a:xfrm>
          <a:prstGeom prst="line">
            <a:avLst/>
          </a:prstGeom>
          <a:noFill/>
          <a:ln w="6350" cap="flat" cmpd="sng" algn="ctr">
            <a:solidFill>
              <a:srgbClr val="5B9BD5"/>
            </a:solidFill>
            <a:prstDash val="solid"/>
            <a:miter lim="800000"/>
          </a:ln>
          <a:effectLst/>
        </p:spPr>
      </p:cxnSp>
      <p:cxnSp>
        <p:nvCxnSpPr>
          <p:cNvPr id="500" name="Straight Connector 499"/>
          <p:cNvCxnSpPr/>
          <p:nvPr/>
        </p:nvCxnSpPr>
        <p:spPr>
          <a:xfrm>
            <a:off x="6424121" y="2269612"/>
            <a:ext cx="33" cy="268599"/>
          </a:xfrm>
          <a:prstGeom prst="line">
            <a:avLst/>
          </a:prstGeom>
          <a:noFill/>
          <a:ln w="6350" cap="flat" cmpd="sng" algn="ctr">
            <a:solidFill>
              <a:srgbClr val="5B9BD5"/>
            </a:solidFill>
            <a:prstDash val="solid"/>
            <a:miter lim="800000"/>
          </a:ln>
          <a:effectLst/>
        </p:spPr>
      </p:cxnSp>
      <p:cxnSp>
        <p:nvCxnSpPr>
          <p:cNvPr id="501" name="Straight Connector 500"/>
          <p:cNvCxnSpPr/>
          <p:nvPr/>
        </p:nvCxnSpPr>
        <p:spPr>
          <a:xfrm flipV="1">
            <a:off x="6193217" y="2263791"/>
            <a:ext cx="230903" cy="129817"/>
          </a:xfrm>
          <a:prstGeom prst="line">
            <a:avLst/>
          </a:prstGeom>
          <a:noFill/>
          <a:ln w="6350" cap="flat" cmpd="sng" algn="ctr">
            <a:solidFill>
              <a:srgbClr val="5B9BD5"/>
            </a:solidFill>
            <a:prstDash val="solid"/>
            <a:miter lim="800000"/>
          </a:ln>
          <a:effectLst/>
        </p:spPr>
      </p:cxnSp>
      <p:cxnSp>
        <p:nvCxnSpPr>
          <p:cNvPr id="502" name="Straight Connector 501"/>
          <p:cNvCxnSpPr/>
          <p:nvPr/>
        </p:nvCxnSpPr>
        <p:spPr>
          <a:xfrm flipV="1">
            <a:off x="6424120" y="2122333"/>
            <a:ext cx="230937" cy="147278"/>
          </a:xfrm>
          <a:prstGeom prst="line">
            <a:avLst/>
          </a:prstGeom>
          <a:noFill/>
          <a:ln w="6350" cap="flat" cmpd="sng" algn="ctr">
            <a:solidFill>
              <a:srgbClr val="5B9BD5"/>
            </a:solidFill>
            <a:prstDash val="solid"/>
            <a:miter lim="800000"/>
          </a:ln>
          <a:effectLst/>
        </p:spPr>
      </p:cxnSp>
      <p:cxnSp>
        <p:nvCxnSpPr>
          <p:cNvPr id="503" name="Straight Connector 502"/>
          <p:cNvCxnSpPr/>
          <p:nvPr/>
        </p:nvCxnSpPr>
        <p:spPr>
          <a:xfrm>
            <a:off x="6196923" y="2152774"/>
            <a:ext cx="33" cy="268599"/>
          </a:xfrm>
          <a:prstGeom prst="line">
            <a:avLst/>
          </a:prstGeom>
          <a:noFill/>
          <a:ln w="6350" cap="flat" cmpd="sng" algn="ctr">
            <a:solidFill>
              <a:srgbClr val="5B9BD5"/>
            </a:solidFill>
            <a:prstDash val="solid"/>
            <a:miter lim="800000"/>
          </a:ln>
          <a:effectLst/>
        </p:spPr>
      </p:cxnSp>
      <p:sp>
        <p:nvSpPr>
          <p:cNvPr id="504" name="Hexagon 503"/>
          <p:cNvSpPr/>
          <p:nvPr/>
        </p:nvSpPr>
        <p:spPr>
          <a:xfrm>
            <a:off x="6522659" y="200870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05" name="Hexagon 504"/>
          <p:cNvSpPr/>
          <p:nvPr/>
        </p:nvSpPr>
        <p:spPr>
          <a:xfrm>
            <a:off x="6753596" y="21397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06" name="Hexagon 505"/>
          <p:cNvSpPr/>
          <p:nvPr/>
        </p:nvSpPr>
        <p:spPr>
          <a:xfrm>
            <a:off x="6522659" y="22754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07" name="Hexagon 506"/>
          <p:cNvSpPr/>
          <p:nvPr/>
        </p:nvSpPr>
        <p:spPr>
          <a:xfrm>
            <a:off x="6753596" y="240652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08" name="Straight Connector 507"/>
          <p:cNvCxnSpPr/>
          <p:nvPr/>
        </p:nvCxnSpPr>
        <p:spPr>
          <a:xfrm>
            <a:off x="6660116" y="2399429"/>
            <a:ext cx="230937" cy="135637"/>
          </a:xfrm>
          <a:prstGeom prst="line">
            <a:avLst/>
          </a:prstGeom>
          <a:noFill/>
          <a:ln w="6350" cap="flat" cmpd="sng" algn="ctr">
            <a:solidFill>
              <a:srgbClr val="5B9BD5"/>
            </a:solidFill>
            <a:prstDash val="solid"/>
            <a:miter lim="800000"/>
          </a:ln>
          <a:effectLst/>
        </p:spPr>
      </p:cxnSp>
      <p:cxnSp>
        <p:nvCxnSpPr>
          <p:cNvPr id="509" name="Straight Connector 508"/>
          <p:cNvCxnSpPr/>
          <p:nvPr/>
        </p:nvCxnSpPr>
        <p:spPr>
          <a:xfrm>
            <a:off x="6660116" y="2128154"/>
            <a:ext cx="230937" cy="135637"/>
          </a:xfrm>
          <a:prstGeom prst="line">
            <a:avLst/>
          </a:prstGeom>
          <a:noFill/>
          <a:ln w="6350" cap="flat" cmpd="sng" algn="ctr">
            <a:solidFill>
              <a:srgbClr val="5B9BD5"/>
            </a:solidFill>
            <a:prstDash val="solid"/>
            <a:miter lim="800000"/>
          </a:ln>
          <a:effectLst/>
        </p:spPr>
      </p:cxnSp>
      <p:cxnSp>
        <p:nvCxnSpPr>
          <p:cNvPr id="510" name="Straight Connector 509"/>
          <p:cNvCxnSpPr/>
          <p:nvPr/>
        </p:nvCxnSpPr>
        <p:spPr>
          <a:xfrm>
            <a:off x="6887296" y="2257971"/>
            <a:ext cx="230937" cy="135637"/>
          </a:xfrm>
          <a:prstGeom prst="line">
            <a:avLst/>
          </a:prstGeom>
          <a:noFill/>
          <a:ln w="6350" cap="flat" cmpd="sng" algn="ctr">
            <a:solidFill>
              <a:srgbClr val="5B9BD5"/>
            </a:solidFill>
            <a:prstDash val="solid"/>
            <a:miter lim="800000"/>
          </a:ln>
          <a:effectLst/>
        </p:spPr>
      </p:cxnSp>
      <p:cxnSp>
        <p:nvCxnSpPr>
          <p:cNvPr id="511" name="Straight Connector 510"/>
          <p:cNvCxnSpPr/>
          <p:nvPr/>
        </p:nvCxnSpPr>
        <p:spPr>
          <a:xfrm flipH="1">
            <a:off x="6887296" y="2399429"/>
            <a:ext cx="230937" cy="135637"/>
          </a:xfrm>
          <a:prstGeom prst="line">
            <a:avLst/>
          </a:prstGeom>
          <a:noFill/>
          <a:ln w="6350" cap="flat" cmpd="sng" algn="ctr">
            <a:solidFill>
              <a:srgbClr val="5B9BD5"/>
            </a:solidFill>
            <a:prstDash val="solid"/>
            <a:miter lim="800000"/>
          </a:ln>
          <a:effectLst/>
        </p:spPr>
      </p:cxnSp>
      <p:cxnSp>
        <p:nvCxnSpPr>
          <p:cNvPr id="512" name="Straight Connector 511"/>
          <p:cNvCxnSpPr/>
          <p:nvPr/>
        </p:nvCxnSpPr>
        <p:spPr>
          <a:xfrm>
            <a:off x="6887297" y="2269612"/>
            <a:ext cx="33" cy="268599"/>
          </a:xfrm>
          <a:prstGeom prst="line">
            <a:avLst/>
          </a:prstGeom>
          <a:noFill/>
          <a:ln w="6350" cap="flat" cmpd="sng" algn="ctr">
            <a:solidFill>
              <a:srgbClr val="5B9BD5"/>
            </a:solidFill>
            <a:prstDash val="solid"/>
            <a:miter lim="800000"/>
          </a:ln>
          <a:effectLst/>
        </p:spPr>
      </p:cxnSp>
      <p:cxnSp>
        <p:nvCxnSpPr>
          <p:cNvPr id="513" name="Straight Connector 512"/>
          <p:cNvCxnSpPr/>
          <p:nvPr/>
        </p:nvCxnSpPr>
        <p:spPr>
          <a:xfrm flipV="1">
            <a:off x="6656393" y="2263791"/>
            <a:ext cx="230903" cy="129817"/>
          </a:xfrm>
          <a:prstGeom prst="line">
            <a:avLst/>
          </a:prstGeom>
          <a:noFill/>
          <a:ln w="6350" cap="flat" cmpd="sng" algn="ctr">
            <a:solidFill>
              <a:srgbClr val="5B9BD5"/>
            </a:solidFill>
            <a:prstDash val="solid"/>
            <a:miter lim="800000"/>
          </a:ln>
          <a:effectLst/>
        </p:spPr>
      </p:cxnSp>
      <p:cxnSp>
        <p:nvCxnSpPr>
          <p:cNvPr id="514" name="Straight Connector 513"/>
          <p:cNvCxnSpPr/>
          <p:nvPr/>
        </p:nvCxnSpPr>
        <p:spPr>
          <a:xfrm flipV="1">
            <a:off x="6887296" y="2122333"/>
            <a:ext cx="230937" cy="147278"/>
          </a:xfrm>
          <a:prstGeom prst="line">
            <a:avLst/>
          </a:prstGeom>
          <a:noFill/>
          <a:ln w="6350" cap="flat" cmpd="sng" algn="ctr">
            <a:solidFill>
              <a:srgbClr val="5B9BD5"/>
            </a:solidFill>
            <a:prstDash val="solid"/>
            <a:miter lim="800000"/>
          </a:ln>
          <a:effectLst/>
        </p:spPr>
      </p:cxnSp>
      <p:cxnSp>
        <p:nvCxnSpPr>
          <p:cNvPr id="515" name="Straight Connector 514"/>
          <p:cNvCxnSpPr/>
          <p:nvPr/>
        </p:nvCxnSpPr>
        <p:spPr>
          <a:xfrm>
            <a:off x="6668411" y="2152774"/>
            <a:ext cx="33" cy="268599"/>
          </a:xfrm>
          <a:prstGeom prst="line">
            <a:avLst/>
          </a:prstGeom>
          <a:noFill/>
          <a:ln w="6350" cap="flat" cmpd="sng" algn="ctr">
            <a:solidFill>
              <a:srgbClr val="5B9BD5"/>
            </a:solidFill>
            <a:prstDash val="solid"/>
            <a:miter lim="800000"/>
          </a:ln>
          <a:effectLst/>
        </p:spPr>
      </p:cxnSp>
      <p:sp>
        <p:nvSpPr>
          <p:cNvPr id="516" name="Hexagon 515"/>
          <p:cNvSpPr/>
          <p:nvPr/>
        </p:nvSpPr>
        <p:spPr>
          <a:xfrm>
            <a:off x="6984165" y="200870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17" name="Hexagon 516"/>
          <p:cNvSpPr/>
          <p:nvPr/>
        </p:nvSpPr>
        <p:spPr>
          <a:xfrm>
            <a:off x="7215102" y="21397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18" name="Hexagon 517"/>
          <p:cNvSpPr/>
          <p:nvPr/>
        </p:nvSpPr>
        <p:spPr>
          <a:xfrm>
            <a:off x="6984165" y="22754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19" name="Hexagon 518"/>
          <p:cNvSpPr/>
          <p:nvPr/>
        </p:nvSpPr>
        <p:spPr>
          <a:xfrm>
            <a:off x="7215102" y="240652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0" name="Straight Connector 519"/>
          <p:cNvCxnSpPr/>
          <p:nvPr/>
        </p:nvCxnSpPr>
        <p:spPr>
          <a:xfrm>
            <a:off x="7121622" y="2399429"/>
            <a:ext cx="230937" cy="135637"/>
          </a:xfrm>
          <a:prstGeom prst="line">
            <a:avLst/>
          </a:prstGeom>
          <a:noFill/>
          <a:ln w="6350" cap="flat" cmpd="sng" algn="ctr">
            <a:solidFill>
              <a:srgbClr val="5B9BD5"/>
            </a:solidFill>
            <a:prstDash val="solid"/>
            <a:miter lim="800000"/>
          </a:ln>
          <a:effectLst/>
        </p:spPr>
      </p:cxnSp>
      <p:cxnSp>
        <p:nvCxnSpPr>
          <p:cNvPr id="521" name="Straight Connector 520"/>
          <p:cNvCxnSpPr/>
          <p:nvPr/>
        </p:nvCxnSpPr>
        <p:spPr>
          <a:xfrm>
            <a:off x="7121622" y="2128154"/>
            <a:ext cx="230937" cy="135637"/>
          </a:xfrm>
          <a:prstGeom prst="line">
            <a:avLst/>
          </a:prstGeom>
          <a:noFill/>
          <a:ln w="6350" cap="flat" cmpd="sng" algn="ctr">
            <a:solidFill>
              <a:srgbClr val="5B9BD5"/>
            </a:solidFill>
            <a:prstDash val="solid"/>
            <a:miter lim="800000"/>
          </a:ln>
          <a:effectLst/>
        </p:spPr>
      </p:cxnSp>
      <p:cxnSp>
        <p:nvCxnSpPr>
          <p:cNvPr id="522" name="Straight Connector 521"/>
          <p:cNvCxnSpPr/>
          <p:nvPr/>
        </p:nvCxnSpPr>
        <p:spPr>
          <a:xfrm>
            <a:off x="7352474" y="2257971"/>
            <a:ext cx="230937" cy="135637"/>
          </a:xfrm>
          <a:prstGeom prst="line">
            <a:avLst/>
          </a:prstGeom>
          <a:noFill/>
          <a:ln w="6350" cap="flat" cmpd="sng" algn="ctr">
            <a:solidFill>
              <a:srgbClr val="5B9BD5"/>
            </a:solidFill>
            <a:prstDash val="solid"/>
            <a:miter lim="800000"/>
          </a:ln>
          <a:effectLst/>
        </p:spPr>
      </p:cxnSp>
      <p:cxnSp>
        <p:nvCxnSpPr>
          <p:cNvPr id="523" name="Straight Connector 522"/>
          <p:cNvCxnSpPr/>
          <p:nvPr/>
        </p:nvCxnSpPr>
        <p:spPr>
          <a:xfrm flipH="1">
            <a:off x="7352474" y="2399429"/>
            <a:ext cx="230937" cy="135637"/>
          </a:xfrm>
          <a:prstGeom prst="line">
            <a:avLst/>
          </a:prstGeom>
          <a:noFill/>
          <a:ln w="6350" cap="flat" cmpd="sng" algn="ctr">
            <a:solidFill>
              <a:srgbClr val="5B9BD5"/>
            </a:solidFill>
            <a:prstDash val="solid"/>
            <a:miter lim="800000"/>
          </a:ln>
          <a:effectLst/>
        </p:spPr>
      </p:cxnSp>
      <p:cxnSp>
        <p:nvCxnSpPr>
          <p:cNvPr id="524" name="Straight Connector 523"/>
          <p:cNvCxnSpPr/>
          <p:nvPr/>
        </p:nvCxnSpPr>
        <p:spPr>
          <a:xfrm>
            <a:off x="7348803" y="2269612"/>
            <a:ext cx="33" cy="268599"/>
          </a:xfrm>
          <a:prstGeom prst="line">
            <a:avLst/>
          </a:prstGeom>
          <a:noFill/>
          <a:ln w="6350" cap="flat" cmpd="sng" algn="ctr">
            <a:solidFill>
              <a:srgbClr val="5B9BD5"/>
            </a:solidFill>
            <a:prstDash val="solid"/>
            <a:miter lim="800000"/>
          </a:ln>
          <a:effectLst/>
        </p:spPr>
      </p:cxnSp>
      <p:cxnSp>
        <p:nvCxnSpPr>
          <p:cNvPr id="525" name="Straight Connector 524"/>
          <p:cNvCxnSpPr/>
          <p:nvPr/>
        </p:nvCxnSpPr>
        <p:spPr>
          <a:xfrm flipV="1">
            <a:off x="7117899" y="2263791"/>
            <a:ext cx="230903" cy="129817"/>
          </a:xfrm>
          <a:prstGeom prst="line">
            <a:avLst/>
          </a:prstGeom>
          <a:noFill/>
          <a:ln w="6350" cap="flat" cmpd="sng" algn="ctr">
            <a:solidFill>
              <a:srgbClr val="5B9BD5"/>
            </a:solidFill>
            <a:prstDash val="solid"/>
            <a:miter lim="800000"/>
          </a:ln>
          <a:effectLst/>
        </p:spPr>
      </p:cxnSp>
      <p:cxnSp>
        <p:nvCxnSpPr>
          <p:cNvPr id="526" name="Straight Connector 525"/>
          <p:cNvCxnSpPr/>
          <p:nvPr/>
        </p:nvCxnSpPr>
        <p:spPr>
          <a:xfrm flipV="1">
            <a:off x="7352474" y="2122333"/>
            <a:ext cx="230937" cy="147278"/>
          </a:xfrm>
          <a:prstGeom prst="line">
            <a:avLst/>
          </a:prstGeom>
          <a:noFill/>
          <a:ln w="6350" cap="flat" cmpd="sng" algn="ctr">
            <a:solidFill>
              <a:srgbClr val="5B9BD5"/>
            </a:solidFill>
            <a:prstDash val="solid"/>
            <a:miter lim="800000"/>
          </a:ln>
          <a:effectLst/>
        </p:spPr>
      </p:cxnSp>
      <p:cxnSp>
        <p:nvCxnSpPr>
          <p:cNvPr id="527" name="Straight Connector 526"/>
          <p:cNvCxnSpPr/>
          <p:nvPr/>
        </p:nvCxnSpPr>
        <p:spPr>
          <a:xfrm>
            <a:off x="7121605" y="2152774"/>
            <a:ext cx="33" cy="268599"/>
          </a:xfrm>
          <a:prstGeom prst="line">
            <a:avLst/>
          </a:prstGeom>
          <a:noFill/>
          <a:ln w="6350" cap="flat" cmpd="sng" algn="ctr">
            <a:solidFill>
              <a:srgbClr val="5B9BD5"/>
            </a:solidFill>
            <a:prstDash val="solid"/>
            <a:miter lim="800000"/>
          </a:ln>
          <a:effectLst/>
        </p:spPr>
      </p:cxnSp>
      <p:sp>
        <p:nvSpPr>
          <p:cNvPr id="528" name="Hexagon 527"/>
          <p:cNvSpPr/>
          <p:nvPr/>
        </p:nvSpPr>
        <p:spPr>
          <a:xfrm>
            <a:off x="7446857" y="200870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29" name="Hexagon 528"/>
          <p:cNvSpPr/>
          <p:nvPr/>
        </p:nvSpPr>
        <p:spPr>
          <a:xfrm>
            <a:off x="7677794" y="21397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30" name="Hexagon 529"/>
          <p:cNvSpPr/>
          <p:nvPr/>
        </p:nvSpPr>
        <p:spPr>
          <a:xfrm>
            <a:off x="7446857" y="22754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31" name="Hexagon 530"/>
          <p:cNvSpPr/>
          <p:nvPr/>
        </p:nvSpPr>
        <p:spPr>
          <a:xfrm>
            <a:off x="7677794" y="240652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32" name="Straight Connector 531"/>
          <p:cNvCxnSpPr/>
          <p:nvPr/>
        </p:nvCxnSpPr>
        <p:spPr>
          <a:xfrm>
            <a:off x="7584314" y="2399429"/>
            <a:ext cx="230937" cy="135637"/>
          </a:xfrm>
          <a:prstGeom prst="line">
            <a:avLst/>
          </a:prstGeom>
          <a:noFill/>
          <a:ln w="6350" cap="flat" cmpd="sng" algn="ctr">
            <a:solidFill>
              <a:srgbClr val="5B9BD5"/>
            </a:solidFill>
            <a:prstDash val="solid"/>
            <a:miter lim="800000"/>
          </a:ln>
          <a:effectLst/>
        </p:spPr>
      </p:cxnSp>
      <p:cxnSp>
        <p:nvCxnSpPr>
          <p:cNvPr id="533" name="Straight Connector 532"/>
          <p:cNvCxnSpPr/>
          <p:nvPr/>
        </p:nvCxnSpPr>
        <p:spPr>
          <a:xfrm>
            <a:off x="7584314" y="2128154"/>
            <a:ext cx="230937" cy="135637"/>
          </a:xfrm>
          <a:prstGeom prst="line">
            <a:avLst/>
          </a:prstGeom>
          <a:noFill/>
          <a:ln w="6350" cap="flat" cmpd="sng" algn="ctr">
            <a:solidFill>
              <a:srgbClr val="5B9BD5"/>
            </a:solidFill>
            <a:prstDash val="solid"/>
            <a:miter lim="800000"/>
          </a:ln>
          <a:effectLst/>
        </p:spPr>
      </p:cxnSp>
      <p:cxnSp>
        <p:nvCxnSpPr>
          <p:cNvPr id="534" name="Straight Connector 533"/>
          <p:cNvCxnSpPr/>
          <p:nvPr/>
        </p:nvCxnSpPr>
        <p:spPr>
          <a:xfrm>
            <a:off x="7807822" y="2257971"/>
            <a:ext cx="230937" cy="135637"/>
          </a:xfrm>
          <a:prstGeom prst="line">
            <a:avLst/>
          </a:prstGeom>
          <a:noFill/>
          <a:ln w="6350" cap="flat" cmpd="sng" algn="ctr">
            <a:solidFill>
              <a:srgbClr val="5B9BD5"/>
            </a:solidFill>
            <a:prstDash val="solid"/>
            <a:miter lim="800000"/>
          </a:ln>
          <a:effectLst/>
        </p:spPr>
      </p:cxnSp>
      <p:cxnSp>
        <p:nvCxnSpPr>
          <p:cNvPr id="535" name="Straight Connector 534"/>
          <p:cNvCxnSpPr/>
          <p:nvPr/>
        </p:nvCxnSpPr>
        <p:spPr>
          <a:xfrm flipH="1">
            <a:off x="7807822" y="2399429"/>
            <a:ext cx="230937" cy="135637"/>
          </a:xfrm>
          <a:prstGeom prst="line">
            <a:avLst/>
          </a:prstGeom>
          <a:noFill/>
          <a:ln w="6350" cap="flat" cmpd="sng" algn="ctr">
            <a:solidFill>
              <a:srgbClr val="5B9BD5"/>
            </a:solidFill>
            <a:prstDash val="solid"/>
            <a:miter lim="800000"/>
          </a:ln>
          <a:effectLst/>
        </p:spPr>
      </p:cxnSp>
      <p:cxnSp>
        <p:nvCxnSpPr>
          <p:cNvPr id="536" name="Straight Connector 535"/>
          <p:cNvCxnSpPr/>
          <p:nvPr/>
        </p:nvCxnSpPr>
        <p:spPr>
          <a:xfrm>
            <a:off x="7807823" y="2269612"/>
            <a:ext cx="33" cy="268599"/>
          </a:xfrm>
          <a:prstGeom prst="line">
            <a:avLst/>
          </a:prstGeom>
          <a:noFill/>
          <a:ln w="6350" cap="flat" cmpd="sng" algn="ctr">
            <a:solidFill>
              <a:srgbClr val="5B9BD5"/>
            </a:solidFill>
            <a:prstDash val="solid"/>
            <a:miter lim="800000"/>
          </a:ln>
          <a:effectLst/>
        </p:spPr>
      </p:cxnSp>
      <p:cxnSp>
        <p:nvCxnSpPr>
          <p:cNvPr id="537" name="Straight Connector 536"/>
          <p:cNvCxnSpPr/>
          <p:nvPr/>
        </p:nvCxnSpPr>
        <p:spPr>
          <a:xfrm flipV="1">
            <a:off x="7580591" y="2263791"/>
            <a:ext cx="230903" cy="129817"/>
          </a:xfrm>
          <a:prstGeom prst="line">
            <a:avLst/>
          </a:prstGeom>
          <a:noFill/>
          <a:ln w="6350" cap="flat" cmpd="sng" algn="ctr">
            <a:solidFill>
              <a:srgbClr val="5B9BD5"/>
            </a:solidFill>
            <a:prstDash val="solid"/>
            <a:miter lim="800000"/>
          </a:ln>
          <a:effectLst/>
        </p:spPr>
      </p:cxnSp>
      <p:cxnSp>
        <p:nvCxnSpPr>
          <p:cNvPr id="538" name="Straight Connector 537"/>
          <p:cNvCxnSpPr/>
          <p:nvPr/>
        </p:nvCxnSpPr>
        <p:spPr>
          <a:xfrm flipV="1">
            <a:off x="7807822" y="2122333"/>
            <a:ext cx="230937" cy="147278"/>
          </a:xfrm>
          <a:prstGeom prst="line">
            <a:avLst/>
          </a:prstGeom>
          <a:noFill/>
          <a:ln w="6350" cap="flat" cmpd="sng" algn="ctr">
            <a:solidFill>
              <a:srgbClr val="5B9BD5"/>
            </a:solidFill>
            <a:prstDash val="solid"/>
            <a:miter lim="800000"/>
          </a:ln>
          <a:effectLst/>
        </p:spPr>
      </p:cxnSp>
      <p:cxnSp>
        <p:nvCxnSpPr>
          <p:cNvPr id="539" name="Straight Connector 538"/>
          <p:cNvCxnSpPr/>
          <p:nvPr/>
        </p:nvCxnSpPr>
        <p:spPr>
          <a:xfrm>
            <a:off x="7584297" y="2152774"/>
            <a:ext cx="33" cy="268599"/>
          </a:xfrm>
          <a:prstGeom prst="line">
            <a:avLst/>
          </a:prstGeom>
          <a:noFill/>
          <a:ln w="6350" cap="flat" cmpd="sng" algn="ctr">
            <a:solidFill>
              <a:srgbClr val="5B9BD5"/>
            </a:solidFill>
            <a:prstDash val="solid"/>
            <a:miter lim="800000"/>
          </a:ln>
          <a:effectLst/>
        </p:spPr>
      </p:cxnSp>
      <p:sp>
        <p:nvSpPr>
          <p:cNvPr id="540" name="Hexagon 539"/>
          <p:cNvSpPr/>
          <p:nvPr/>
        </p:nvSpPr>
        <p:spPr>
          <a:xfrm>
            <a:off x="7907483" y="201225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41" name="Hexagon 540"/>
          <p:cNvSpPr/>
          <p:nvPr/>
        </p:nvSpPr>
        <p:spPr>
          <a:xfrm>
            <a:off x="8138420" y="21433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42" name="Hexagon 541"/>
          <p:cNvSpPr/>
          <p:nvPr/>
        </p:nvSpPr>
        <p:spPr>
          <a:xfrm>
            <a:off x="7907483" y="227897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43" name="Hexagon 542"/>
          <p:cNvSpPr/>
          <p:nvPr/>
        </p:nvSpPr>
        <p:spPr>
          <a:xfrm>
            <a:off x="8138420" y="241006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4" name="Straight Connector 543"/>
          <p:cNvCxnSpPr/>
          <p:nvPr/>
        </p:nvCxnSpPr>
        <p:spPr>
          <a:xfrm>
            <a:off x="8044940" y="2402973"/>
            <a:ext cx="230937" cy="135637"/>
          </a:xfrm>
          <a:prstGeom prst="line">
            <a:avLst/>
          </a:prstGeom>
          <a:noFill/>
          <a:ln w="6350" cap="flat" cmpd="sng" algn="ctr">
            <a:solidFill>
              <a:srgbClr val="5B9BD5"/>
            </a:solidFill>
            <a:prstDash val="solid"/>
            <a:miter lim="800000"/>
          </a:ln>
          <a:effectLst/>
        </p:spPr>
      </p:cxnSp>
      <p:cxnSp>
        <p:nvCxnSpPr>
          <p:cNvPr id="545" name="Straight Connector 544"/>
          <p:cNvCxnSpPr/>
          <p:nvPr/>
        </p:nvCxnSpPr>
        <p:spPr>
          <a:xfrm>
            <a:off x="8044940" y="2131698"/>
            <a:ext cx="230937" cy="135637"/>
          </a:xfrm>
          <a:prstGeom prst="line">
            <a:avLst/>
          </a:prstGeom>
          <a:noFill/>
          <a:ln w="6350" cap="flat" cmpd="sng" algn="ctr">
            <a:solidFill>
              <a:srgbClr val="5B9BD5"/>
            </a:solidFill>
            <a:prstDash val="solid"/>
            <a:miter lim="800000"/>
          </a:ln>
          <a:effectLst/>
        </p:spPr>
      </p:cxnSp>
      <p:cxnSp>
        <p:nvCxnSpPr>
          <p:cNvPr id="546" name="Straight Connector 545"/>
          <p:cNvCxnSpPr/>
          <p:nvPr/>
        </p:nvCxnSpPr>
        <p:spPr>
          <a:xfrm>
            <a:off x="8272120" y="2261515"/>
            <a:ext cx="230937" cy="135637"/>
          </a:xfrm>
          <a:prstGeom prst="line">
            <a:avLst/>
          </a:prstGeom>
          <a:noFill/>
          <a:ln w="6350" cap="flat" cmpd="sng" algn="ctr">
            <a:solidFill>
              <a:srgbClr val="5B9BD5"/>
            </a:solidFill>
            <a:prstDash val="solid"/>
            <a:miter lim="800000"/>
          </a:ln>
          <a:effectLst/>
        </p:spPr>
      </p:cxnSp>
      <p:cxnSp>
        <p:nvCxnSpPr>
          <p:cNvPr id="547" name="Straight Connector 546"/>
          <p:cNvCxnSpPr/>
          <p:nvPr/>
        </p:nvCxnSpPr>
        <p:spPr>
          <a:xfrm flipH="1">
            <a:off x="8272120" y="2402973"/>
            <a:ext cx="230937" cy="135637"/>
          </a:xfrm>
          <a:prstGeom prst="line">
            <a:avLst/>
          </a:prstGeom>
          <a:noFill/>
          <a:ln w="6350" cap="flat" cmpd="sng" algn="ctr">
            <a:solidFill>
              <a:srgbClr val="5B9BD5"/>
            </a:solidFill>
            <a:prstDash val="solid"/>
            <a:miter lim="800000"/>
          </a:ln>
          <a:effectLst/>
        </p:spPr>
      </p:cxnSp>
      <p:cxnSp>
        <p:nvCxnSpPr>
          <p:cNvPr id="548" name="Straight Connector 547"/>
          <p:cNvCxnSpPr/>
          <p:nvPr/>
        </p:nvCxnSpPr>
        <p:spPr>
          <a:xfrm>
            <a:off x="8272121" y="2273156"/>
            <a:ext cx="33" cy="268599"/>
          </a:xfrm>
          <a:prstGeom prst="line">
            <a:avLst/>
          </a:prstGeom>
          <a:noFill/>
          <a:ln w="6350" cap="flat" cmpd="sng" algn="ctr">
            <a:solidFill>
              <a:srgbClr val="5B9BD5"/>
            </a:solidFill>
            <a:prstDash val="solid"/>
            <a:miter lim="800000"/>
          </a:ln>
          <a:effectLst/>
        </p:spPr>
      </p:cxnSp>
      <p:cxnSp>
        <p:nvCxnSpPr>
          <p:cNvPr id="549" name="Straight Connector 548"/>
          <p:cNvCxnSpPr/>
          <p:nvPr/>
        </p:nvCxnSpPr>
        <p:spPr>
          <a:xfrm flipV="1">
            <a:off x="8041217" y="2267335"/>
            <a:ext cx="230903" cy="129817"/>
          </a:xfrm>
          <a:prstGeom prst="line">
            <a:avLst/>
          </a:prstGeom>
          <a:noFill/>
          <a:ln w="6350" cap="flat" cmpd="sng" algn="ctr">
            <a:solidFill>
              <a:srgbClr val="5B9BD5"/>
            </a:solidFill>
            <a:prstDash val="solid"/>
            <a:miter lim="800000"/>
          </a:ln>
          <a:effectLst/>
        </p:spPr>
      </p:cxnSp>
      <p:cxnSp>
        <p:nvCxnSpPr>
          <p:cNvPr id="550" name="Straight Connector 549"/>
          <p:cNvCxnSpPr/>
          <p:nvPr/>
        </p:nvCxnSpPr>
        <p:spPr>
          <a:xfrm flipV="1">
            <a:off x="8272120" y="2125877"/>
            <a:ext cx="230937" cy="147278"/>
          </a:xfrm>
          <a:prstGeom prst="line">
            <a:avLst/>
          </a:prstGeom>
          <a:noFill/>
          <a:ln w="6350" cap="flat" cmpd="sng" algn="ctr">
            <a:solidFill>
              <a:srgbClr val="5B9BD5"/>
            </a:solidFill>
            <a:prstDash val="solid"/>
            <a:miter lim="800000"/>
          </a:ln>
          <a:effectLst/>
        </p:spPr>
      </p:cxnSp>
      <p:cxnSp>
        <p:nvCxnSpPr>
          <p:cNvPr id="551" name="Straight Connector 550"/>
          <p:cNvCxnSpPr/>
          <p:nvPr/>
        </p:nvCxnSpPr>
        <p:spPr>
          <a:xfrm>
            <a:off x="8044923" y="2160867"/>
            <a:ext cx="33" cy="268599"/>
          </a:xfrm>
          <a:prstGeom prst="line">
            <a:avLst/>
          </a:prstGeom>
          <a:noFill/>
          <a:ln w="6350" cap="flat" cmpd="sng" algn="ctr">
            <a:solidFill>
              <a:srgbClr val="5B9BD5"/>
            </a:solidFill>
            <a:prstDash val="solid"/>
            <a:miter lim="800000"/>
          </a:ln>
          <a:effectLst/>
        </p:spPr>
      </p:cxnSp>
      <p:sp>
        <p:nvSpPr>
          <p:cNvPr id="552" name="Hexagon 551"/>
          <p:cNvSpPr/>
          <p:nvPr/>
        </p:nvSpPr>
        <p:spPr>
          <a:xfrm>
            <a:off x="8366503" y="201225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53" name="Hexagon 552"/>
          <p:cNvSpPr/>
          <p:nvPr/>
        </p:nvSpPr>
        <p:spPr>
          <a:xfrm>
            <a:off x="8593768" y="21433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54" name="Hexagon 553"/>
          <p:cNvSpPr/>
          <p:nvPr/>
        </p:nvSpPr>
        <p:spPr>
          <a:xfrm>
            <a:off x="8366503" y="227897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55" name="Hexagon 554"/>
          <p:cNvSpPr/>
          <p:nvPr/>
        </p:nvSpPr>
        <p:spPr>
          <a:xfrm>
            <a:off x="8593768" y="241006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6" name="Straight Connector 555"/>
          <p:cNvCxnSpPr/>
          <p:nvPr/>
        </p:nvCxnSpPr>
        <p:spPr>
          <a:xfrm>
            <a:off x="8503960" y="2402973"/>
            <a:ext cx="230937" cy="135637"/>
          </a:xfrm>
          <a:prstGeom prst="line">
            <a:avLst/>
          </a:prstGeom>
          <a:noFill/>
          <a:ln w="6350" cap="flat" cmpd="sng" algn="ctr">
            <a:solidFill>
              <a:srgbClr val="5B9BD5"/>
            </a:solidFill>
            <a:prstDash val="solid"/>
            <a:miter lim="800000"/>
          </a:ln>
          <a:effectLst/>
        </p:spPr>
      </p:cxnSp>
      <p:cxnSp>
        <p:nvCxnSpPr>
          <p:cNvPr id="557" name="Straight Connector 556"/>
          <p:cNvCxnSpPr/>
          <p:nvPr/>
        </p:nvCxnSpPr>
        <p:spPr>
          <a:xfrm>
            <a:off x="8503960" y="2131698"/>
            <a:ext cx="230937" cy="135637"/>
          </a:xfrm>
          <a:prstGeom prst="line">
            <a:avLst/>
          </a:prstGeom>
          <a:noFill/>
          <a:ln w="6350" cap="flat" cmpd="sng" algn="ctr">
            <a:solidFill>
              <a:srgbClr val="5B9BD5"/>
            </a:solidFill>
            <a:prstDash val="solid"/>
            <a:miter lim="800000"/>
          </a:ln>
          <a:effectLst/>
        </p:spPr>
      </p:cxnSp>
      <p:cxnSp>
        <p:nvCxnSpPr>
          <p:cNvPr id="558" name="Straight Connector 557"/>
          <p:cNvCxnSpPr/>
          <p:nvPr/>
        </p:nvCxnSpPr>
        <p:spPr>
          <a:xfrm>
            <a:off x="8727468" y="2261515"/>
            <a:ext cx="230937" cy="135637"/>
          </a:xfrm>
          <a:prstGeom prst="line">
            <a:avLst/>
          </a:prstGeom>
          <a:noFill/>
          <a:ln w="6350" cap="flat" cmpd="sng" algn="ctr">
            <a:solidFill>
              <a:srgbClr val="5B9BD5"/>
            </a:solidFill>
            <a:prstDash val="solid"/>
            <a:miter lim="800000"/>
          </a:ln>
          <a:effectLst/>
        </p:spPr>
      </p:cxnSp>
      <p:cxnSp>
        <p:nvCxnSpPr>
          <p:cNvPr id="559" name="Straight Connector 558"/>
          <p:cNvCxnSpPr/>
          <p:nvPr/>
        </p:nvCxnSpPr>
        <p:spPr>
          <a:xfrm flipH="1">
            <a:off x="8727468" y="2402973"/>
            <a:ext cx="230937" cy="135637"/>
          </a:xfrm>
          <a:prstGeom prst="line">
            <a:avLst/>
          </a:prstGeom>
          <a:noFill/>
          <a:ln w="6350" cap="flat" cmpd="sng" algn="ctr">
            <a:solidFill>
              <a:srgbClr val="5B9BD5"/>
            </a:solidFill>
            <a:prstDash val="solid"/>
            <a:miter lim="800000"/>
          </a:ln>
          <a:effectLst/>
        </p:spPr>
      </p:cxnSp>
      <p:cxnSp>
        <p:nvCxnSpPr>
          <p:cNvPr id="560" name="Straight Connector 559"/>
          <p:cNvCxnSpPr/>
          <p:nvPr/>
        </p:nvCxnSpPr>
        <p:spPr>
          <a:xfrm>
            <a:off x="8727469" y="2273156"/>
            <a:ext cx="33" cy="268599"/>
          </a:xfrm>
          <a:prstGeom prst="line">
            <a:avLst/>
          </a:prstGeom>
          <a:noFill/>
          <a:ln w="6350" cap="flat" cmpd="sng" algn="ctr">
            <a:solidFill>
              <a:srgbClr val="5B9BD5"/>
            </a:solidFill>
            <a:prstDash val="solid"/>
            <a:miter lim="800000"/>
          </a:ln>
          <a:effectLst/>
        </p:spPr>
      </p:cxnSp>
      <p:cxnSp>
        <p:nvCxnSpPr>
          <p:cNvPr id="561" name="Straight Connector 560"/>
          <p:cNvCxnSpPr/>
          <p:nvPr/>
        </p:nvCxnSpPr>
        <p:spPr>
          <a:xfrm flipV="1">
            <a:off x="8500237" y="2267335"/>
            <a:ext cx="230903" cy="129817"/>
          </a:xfrm>
          <a:prstGeom prst="line">
            <a:avLst/>
          </a:prstGeom>
          <a:noFill/>
          <a:ln w="6350" cap="flat" cmpd="sng" algn="ctr">
            <a:solidFill>
              <a:srgbClr val="5B9BD5"/>
            </a:solidFill>
            <a:prstDash val="solid"/>
            <a:miter lim="800000"/>
          </a:ln>
          <a:effectLst/>
        </p:spPr>
      </p:cxnSp>
      <p:cxnSp>
        <p:nvCxnSpPr>
          <p:cNvPr id="562" name="Straight Connector 561"/>
          <p:cNvCxnSpPr/>
          <p:nvPr/>
        </p:nvCxnSpPr>
        <p:spPr>
          <a:xfrm flipV="1">
            <a:off x="8727468" y="2125877"/>
            <a:ext cx="230937" cy="147278"/>
          </a:xfrm>
          <a:prstGeom prst="line">
            <a:avLst/>
          </a:prstGeom>
          <a:noFill/>
          <a:ln w="6350" cap="flat" cmpd="sng" algn="ctr">
            <a:solidFill>
              <a:srgbClr val="5B9BD5"/>
            </a:solidFill>
            <a:prstDash val="solid"/>
            <a:miter lim="800000"/>
          </a:ln>
          <a:effectLst/>
        </p:spPr>
      </p:cxnSp>
      <p:cxnSp>
        <p:nvCxnSpPr>
          <p:cNvPr id="563" name="Straight Connector 562"/>
          <p:cNvCxnSpPr/>
          <p:nvPr/>
        </p:nvCxnSpPr>
        <p:spPr>
          <a:xfrm>
            <a:off x="8503943" y="2156318"/>
            <a:ext cx="33" cy="268599"/>
          </a:xfrm>
          <a:prstGeom prst="line">
            <a:avLst/>
          </a:prstGeom>
          <a:noFill/>
          <a:ln w="6350" cap="flat" cmpd="sng" algn="ctr">
            <a:solidFill>
              <a:srgbClr val="5B9BD5"/>
            </a:solidFill>
            <a:prstDash val="solid"/>
            <a:miter lim="800000"/>
          </a:ln>
          <a:effectLst/>
        </p:spPr>
      </p:cxnSp>
      <p:sp>
        <p:nvSpPr>
          <p:cNvPr id="564" name="Hexagon 563"/>
          <p:cNvSpPr/>
          <p:nvPr/>
        </p:nvSpPr>
        <p:spPr>
          <a:xfrm>
            <a:off x="8824337" y="201225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5" name="Hexagon 564"/>
          <p:cNvSpPr/>
          <p:nvPr/>
        </p:nvSpPr>
        <p:spPr>
          <a:xfrm>
            <a:off x="9051602" y="21433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6" name="Hexagon 565"/>
          <p:cNvSpPr/>
          <p:nvPr/>
        </p:nvSpPr>
        <p:spPr>
          <a:xfrm>
            <a:off x="8824337" y="227897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7" name="Hexagon 566"/>
          <p:cNvSpPr/>
          <p:nvPr/>
        </p:nvSpPr>
        <p:spPr>
          <a:xfrm>
            <a:off x="9051602" y="241006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68" name="Straight Connector 567"/>
          <p:cNvCxnSpPr/>
          <p:nvPr/>
        </p:nvCxnSpPr>
        <p:spPr>
          <a:xfrm>
            <a:off x="8961794" y="2402973"/>
            <a:ext cx="230937" cy="135637"/>
          </a:xfrm>
          <a:prstGeom prst="line">
            <a:avLst/>
          </a:prstGeom>
          <a:noFill/>
          <a:ln w="6350" cap="flat" cmpd="sng" algn="ctr">
            <a:solidFill>
              <a:srgbClr val="5B9BD5"/>
            </a:solidFill>
            <a:prstDash val="solid"/>
            <a:miter lim="800000"/>
          </a:ln>
          <a:effectLst/>
        </p:spPr>
      </p:cxnSp>
      <p:cxnSp>
        <p:nvCxnSpPr>
          <p:cNvPr id="569" name="Straight Connector 568"/>
          <p:cNvCxnSpPr/>
          <p:nvPr/>
        </p:nvCxnSpPr>
        <p:spPr>
          <a:xfrm>
            <a:off x="8961794" y="2131698"/>
            <a:ext cx="230937" cy="135637"/>
          </a:xfrm>
          <a:prstGeom prst="line">
            <a:avLst/>
          </a:prstGeom>
          <a:noFill/>
          <a:ln w="6350" cap="flat" cmpd="sng" algn="ctr">
            <a:solidFill>
              <a:srgbClr val="5B9BD5"/>
            </a:solidFill>
            <a:prstDash val="solid"/>
            <a:miter lim="800000"/>
          </a:ln>
          <a:effectLst/>
        </p:spPr>
      </p:cxnSp>
      <p:cxnSp>
        <p:nvCxnSpPr>
          <p:cNvPr id="570" name="Straight Connector 569"/>
          <p:cNvCxnSpPr/>
          <p:nvPr/>
        </p:nvCxnSpPr>
        <p:spPr>
          <a:xfrm>
            <a:off x="9172834" y="2261515"/>
            <a:ext cx="230937" cy="135637"/>
          </a:xfrm>
          <a:prstGeom prst="line">
            <a:avLst/>
          </a:prstGeom>
          <a:noFill/>
          <a:ln w="6350" cap="flat" cmpd="sng" algn="ctr">
            <a:solidFill>
              <a:srgbClr val="5B9BD5"/>
            </a:solidFill>
            <a:prstDash val="solid"/>
            <a:miter lim="800000"/>
          </a:ln>
          <a:effectLst/>
        </p:spPr>
      </p:cxnSp>
      <p:cxnSp>
        <p:nvCxnSpPr>
          <p:cNvPr id="571" name="Straight Connector 570"/>
          <p:cNvCxnSpPr/>
          <p:nvPr/>
        </p:nvCxnSpPr>
        <p:spPr>
          <a:xfrm flipH="1">
            <a:off x="9172834" y="2402973"/>
            <a:ext cx="230937" cy="135637"/>
          </a:xfrm>
          <a:prstGeom prst="line">
            <a:avLst/>
          </a:prstGeom>
          <a:noFill/>
          <a:ln w="6350" cap="flat" cmpd="sng" algn="ctr">
            <a:solidFill>
              <a:srgbClr val="5B9BD5"/>
            </a:solidFill>
            <a:prstDash val="solid"/>
            <a:miter lim="800000"/>
          </a:ln>
          <a:effectLst/>
        </p:spPr>
      </p:cxnSp>
      <p:cxnSp>
        <p:nvCxnSpPr>
          <p:cNvPr id="572" name="Straight Connector 571"/>
          <p:cNvCxnSpPr/>
          <p:nvPr/>
        </p:nvCxnSpPr>
        <p:spPr>
          <a:xfrm>
            <a:off x="9185303" y="2273156"/>
            <a:ext cx="33" cy="268599"/>
          </a:xfrm>
          <a:prstGeom prst="line">
            <a:avLst/>
          </a:prstGeom>
          <a:noFill/>
          <a:ln w="6350" cap="flat" cmpd="sng" algn="ctr">
            <a:solidFill>
              <a:srgbClr val="5B9BD5"/>
            </a:solidFill>
            <a:prstDash val="solid"/>
            <a:miter lim="800000"/>
          </a:ln>
          <a:effectLst/>
        </p:spPr>
      </p:cxnSp>
      <p:cxnSp>
        <p:nvCxnSpPr>
          <p:cNvPr id="573" name="Straight Connector 572"/>
          <p:cNvCxnSpPr/>
          <p:nvPr/>
        </p:nvCxnSpPr>
        <p:spPr>
          <a:xfrm flipV="1">
            <a:off x="8958071" y="2267335"/>
            <a:ext cx="230903" cy="129817"/>
          </a:xfrm>
          <a:prstGeom prst="line">
            <a:avLst/>
          </a:prstGeom>
          <a:noFill/>
          <a:ln w="6350" cap="flat" cmpd="sng" algn="ctr">
            <a:solidFill>
              <a:srgbClr val="5B9BD5"/>
            </a:solidFill>
            <a:prstDash val="solid"/>
            <a:miter lim="800000"/>
          </a:ln>
          <a:effectLst/>
        </p:spPr>
      </p:cxnSp>
      <p:cxnSp>
        <p:nvCxnSpPr>
          <p:cNvPr id="574" name="Straight Connector 573"/>
          <p:cNvCxnSpPr/>
          <p:nvPr/>
        </p:nvCxnSpPr>
        <p:spPr>
          <a:xfrm flipV="1">
            <a:off x="9172834" y="2125877"/>
            <a:ext cx="230937" cy="147278"/>
          </a:xfrm>
          <a:prstGeom prst="line">
            <a:avLst/>
          </a:prstGeom>
          <a:noFill/>
          <a:ln w="6350" cap="flat" cmpd="sng" algn="ctr">
            <a:solidFill>
              <a:srgbClr val="5B9BD5"/>
            </a:solidFill>
            <a:prstDash val="solid"/>
            <a:miter lim="800000"/>
          </a:ln>
          <a:effectLst/>
        </p:spPr>
      </p:cxnSp>
      <p:cxnSp>
        <p:nvCxnSpPr>
          <p:cNvPr id="575" name="Straight Connector 574"/>
          <p:cNvCxnSpPr/>
          <p:nvPr/>
        </p:nvCxnSpPr>
        <p:spPr>
          <a:xfrm>
            <a:off x="8961777" y="2156318"/>
            <a:ext cx="33" cy="268599"/>
          </a:xfrm>
          <a:prstGeom prst="line">
            <a:avLst/>
          </a:prstGeom>
          <a:noFill/>
          <a:ln w="6350" cap="flat" cmpd="sng" algn="ctr">
            <a:solidFill>
              <a:srgbClr val="5B9BD5"/>
            </a:solidFill>
            <a:prstDash val="solid"/>
            <a:miter lim="800000"/>
          </a:ln>
          <a:effectLst/>
        </p:spPr>
      </p:cxnSp>
      <p:sp>
        <p:nvSpPr>
          <p:cNvPr id="576" name="Hexagon 575"/>
          <p:cNvSpPr/>
          <p:nvPr/>
        </p:nvSpPr>
        <p:spPr>
          <a:xfrm>
            <a:off x="9276981" y="201225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7" name="Hexagon 576"/>
          <p:cNvSpPr/>
          <p:nvPr/>
        </p:nvSpPr>
        <p:spPr>
          <a:xfrm>
            <a:off x="9507918" y="21433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8" name="Hexagon 577"/>
          <p:cNvSpPr/>
          <p:nvPr/>
        </p:nvSpPr>
        <p:spPr>
          <a:xfrm>
            <a:off x="9276981" y="227897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9" name="Hexagon 578"/>
          <p:cNvSpPr/>
          <p:nvPr/>
        </p:nvSpPr>
        <p:spPr>
          <a:xfrm>
            <a:off x="9507918" y="241006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80" name="Straight Connector 579"/>
          <p:cNvCxnSpPr/>
          <p:nvPr/>
        </p:nvCxnSpPr>
        <p:spPr>
          <a:xfrm>
            <a:off x="9414438" y="2402973"/>
            <a:ext cx="230937" cy="135637"/>
          </a:xfrm>
          <a:prstGeom prst="line">
            <a:avLst/>
          </a:prstGeom>
          <a:noFill/>
          <a:ln w="6350" cap="flat" cmpd="sng" algn="ctr">
            <a:solidFill>
              <a:srgbClr val="5B9BD5"/>
            </a:solidFill>
            <a:prstDash val="solid"/>
            <a:miter lim="800000"/>
          </a:ln>
          <a:effectLst/>
        </p:spPr>
      </p:cxnSp>
      <p:cxnSp>
        <p:nvCxnSpPr>
          <p:cNvPr id="581" name="Straight Connector 580"/>
          <p:cNvCxnSpPr/>
          <p:nvPr/>
        </p:nvCxnSpPr>
        <p:spPr>
          <a:xfrm>
            <a:off x="9414438" y="2131698"/>
            <a:ext cx="230937" cy="135637"/>
          </a:xfrm>
          <a:prstGeom prst="line">
            <a:avLst/>
          </a:prstGeom>
          <a:noFill/>
          <a:ln w="6350" cap="flat" cmpd="sng" algn="ctr">
            <a:solidFill>
              <a:srgbClr val="5B9BD5"/>
            </a:solidFill>
            <a:prstDash val="solid"/>
            <a:miter lim="800000"/>
          </a:ln>
          <a:effectLst/>
        </p:spPr>
      </p:cxnSp>
      <p:cxnSp>
        <p:nvCxnSpPr>
          <p:cNvPr id="582" name="Straight Connector 581"/>
          <p:cNvCxnSpPr/>
          <p:nvPr/>
        </p:nvCxnSpPr>
        <p:spPr>
          <a:xfrm>
            <a:off x="9641618" y="2261515"/>
            <a:ext cx="230937" cy="135637"/>
          </a:xfrm>
          <a:prstGeom prst="line">
            <a:avLst/>
          </a:prstGeom>
          <a:noFill/>
          <a:ln w="6350" cap="flat" cmpd="sng" algn="ctr">
            <a:solidFill>
              <a:srgbClr val="5B9BD5"/>
            </a:solidFill>
            <a:prstDash val="solid"/>
            <a:miter lim="800000"/>
          </a:ln>
          <a:effectLst/>
        </p:spPr>
      </p:cxnSp>
      <p:cxnSp>
        <p:nvCxnSpPr>
          <p:cNvPr id="583" name="Straight Connector 582"/>
          <p:cNvCxnSpPr/>
          <p:nvPr/>
        </p:nvCxnSpPr>
        <p:spPr>
          <a:xfrm flipH="1">
            <a:off x="9641618" y="2402973"/>
            <a:ext cx="230937" cy="135637"/>
          </a:xfrm>
          <a:prstGeom prst="line">
            <a:avLst/>
          </a:prstGeom>
          <a:noFill/>
          <a:ln w="6350" cap="flat" cmpd="sng" algn="ctr">
            <a:solidFill>
              <a:srgbClr val="5B9BD5"/>
            </a:solidFill>
            <a:prstDash val="solid"/>
            <a:miter lim="800000"/>
          </a:ln>
          <a:effectLst/>
        </p:spPr>
      </p:cxnSp>
      <p:cxnSp>
        <p:nvCxnSpPr>
          <p:cNvPr id="584" name="Straight Connector 583"/>
          <p:cNvCxnSpPr/>
          <p:nvPr/>
        </p:nvCxnSpPr>
        <p:spPr>
          <a:xfrm>
            <a:off x="9641619" y="2273156"/>
            <a:ext cx="33" cy="268599"/>
          </a:xfrm>
          <a:prstGeom prst="line">
            <a:avLst/>
          </a:prstGeom>
          <a:noFill/>
          <a:ln w="6350" cap="flat" cmpd="sng" algn="ctr">
            <a:solidFill>
              <a:srgbClr val="5B9BD5"/>
            </a:solidFill>
            <a:prstDash val="solid"/>
            <a:miter lim="800000"/>
          </a:ln>
          <a:effectLst/>
        </p:spPr>
      </p:cxnSp>
      <p:cxnSp>
        <p:nvCxnSpPr>
          <p:cNvPr id="585" name="Straight Connector 584"/>
          <p:cNvCxnSpPr/>
          <p:nvPr/>
        </p:nvCxnSpPr>
        <p:spPr>
          <a:xfrm flipV="1">
            <a:off x="9410715" y="2267335"/>
            <a:ext cx="230903" cy="129817"/>
          </a:xfrm>
          <a:prstGeom prst="line">
            <a:avLst/>
          </a:prstGeom>
          <a:noFill/>
          <a:ln w="6350" cap="flat" cmpd="sng" algn="ctr">
            <a:solidFill>
              <a:srgbClr val="5B9BD5"/>
            </a:solidFill>
            <a:prstDash val="solid"/>
            <a:miter lim="800000"/>
          </a:ln>
          <a:effectLst/>
        </p:spPr>
      </p:cxnSp>
      <p:cxnSp>
        <p:nvCxnSpPr>
          <p:cNvPr id="586" name="Straight Connector 585"/>
          <p:cNvCxnSpPr/>
          <p:nvPr/>
        </p:nvCxnSpPr>
        <p:spPr>
          <a:xfrm flipV="1">
            <a:off x="9641618" y="2125877"/>
            <a:ext cx="230937" cy="147278"/>
          </a:xfrm>
          <a:prstGeom prst="line">
            <a:avLst/>
          </a:prstGeom>
          <a:noFill/>
          <a:ln w="6350" cap="flat" cmpd="sng" algn="ctr">
            <a:solidFill>
              <a:srgbClr val="5B9BD5"/>
            </a:solidFill>
            <a:prstDash val="solid"/>
            <a:miter lim="800000"/>
          </a:ln>
          <a:effectLst/>
        </p:spPr>
      </p:cxnSp>
      <p:cxnSp>
        <p:nvCxnSpPr>
          <p:cNvPr id="587" name="Straight Connector 586"/>
          <p:cNvCxnSpPr/>
          <p:nvPr/>
        </p:nvCxnSpPr>
        <p:spPr>
          <a:xfrm>
            <a:off x="9414421" y="2156318"/>
            <a:ext cx="33" cy="268599"/>
          </a:xfrm>
          <a:prstGeom prst="line">
            <a:avLst/>
          </a:prstGeom>
          <a:noFill/>
          <a:ln w="6350" cap="flat" cmpd="sng" algn="ctr">
            <a:solidFill>
              <a:srgbClr val="5B9BD5"/>
            </a:solidFill>
            <a:prstDash val="solid"/>
            <a:miter lim="800000"/>
          </a:ln>
          <a:effectLst/>
        </p:spPr>
      </p:cxnSp>
      <p:sp>
        <p:nvSpPr>
          <p:cNvPr id="588" name="Hexagon 587"/>
          <p:cNvSpPr/>
          <p:nvPr/>
        </p:nvSpPr>
        <p:spPr>
          <a:xfrm>
            <a:off x="9736001" y="201225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9" name="Hexagon 588"/>
          <p:cNvSpPr/>
          <p:nvPr/>
        </p:nvSpPr>
        <p:spPr>
          <a:xfrm>
            <a:off x="9966938" y="21433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0" name="Hexagon 589"/>
          <p:cNvSpPr/>
          <p:nvPr/>
        </p:nvSpPr>
        <p:spPr>
          <a:xfrm>
            <a:off x="9736001" y="227897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1" name="Hexagon 590"/>
          <p:cNvSpPr/>
          <p:nvPr/>
        </p:nvSpPr>
        <p:spPr>
          <a:xfrm>
            <a:off x="9966938" y="241006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92" name="Straight Connector 591"/>
          <p:cNvCxnSpPr/>
          <p:nvPr/>
        </p:nvCxnSpPr>
        <p:spPr>
          <a:xfrm>
            <a:off x="9873458" y="2402973"/>
            <a:ext cx="230937" cy="135637"/>
          </a:xfrm>
          <a:prstGeom prst="line">
            <a:avLst/>
          </a:prstGeom>
          <a:noFill/>
          <a:ln w="6350" cap="flat" cmpd="sng" algn="ctr">
            <a:solidFill>
              <a:srgbClr val="5B9BD5"/>
            </a:solidFill>
            <a:prstDash val="solid"/>
            <a:miter lim="800000"/>
          </a:ln>
          <a:effectLst/>
        </p:spPr>
      </p:cxnSp>
      <p:cxnSp>
        <p:nvCxnSpPr>
          <p:cNvPr id="593" name="Straight Connector 592"/>
          <p:cNvCxnSpPr/>
          <p:nvPr/>
        </p:nvCxnSpPr>
        <p:spPr>
          <a:xfrm>
            <a:off x="9873458" y="2131698"/>
            <a:ext cx="230937" cy="135637"/>
          </a:xfrm>
          <a:prstGeom prst="line">
            <a:avLst/>
          </a:prstGeom>
          <a:noFill/>
          <a:ln w="6350" cap="flat" cmpd="sng" algn="ctr">
            <a:solidFill>
              <a:srgbClr val="5B9BD5"/>
            </a:solidFill>
            <a:prstDash val="solid"/>
            <a:miter lim="800000"/>
          </a:ln>
          <a:effectLst/>
        </p:spPr>
      </p:cxnSp>
      <p:cxnSp>
        <p:nvCxnSpPr>
          <p:cNvPr id="594" name="Straight Connector 593"/>
          <p:cNvCxnSpPr/>
          <p:nvPr/>
        </p:nvCxnSpPr>
        <p:spPr>
          <a:xfrm>
            <a:off x="10100638" y="2261515"/>
            <a:ext cx="230937" cy="135637"/>
          </a:xfrm>
          <a:prstGeom prst="line">
            <a:avLst/>
          </a:prstGeom>
          <a:noFill/>
          <a:ln w="6350" cap="flat" cmpd="sng" algn="ctr">
            <a:solidFill>
              <a:srgbClr val="5B9BD5"/>
            </a:solidFill>
            <a:prstDash val="solid"/>
            <a:miter lim="800000"/>
          </a:ln>
          <a:effectLst/>
        </p:spPr>
      </p:cxnSp>
      <p:cxnSp>
        <p:nvCxnSpPr>
          <p:cNvPr id="595" name="Straight Connector 594"/>
          <p:cNvCxnSpPr/>
          <p:nvPr/>
        </p:nvCxnSpPr>
        <p:spPr>
          <a:xfrm flipH="1">
            <a:off x="10100638" y="2402973"/>
            <a:ext cx="230937" cy="135637"/>
          </a:xfrm>
          <a:prstGeom prst="line">
            <a:avLst/>
          </a:prstGeom>
          <a:noFill/>
          <a:ln w="6350" cap="flat" cmpd="sng" algn="ctr">
            <a:solidFill>
              <a:srgbClr val="5B9BD5"/>
            </a:solidFill>
            <a:prstDash val="solid"/>
            <a:miter lim="800000"/>
          </a:ln>
          <a:effectLst/>
        </p:spPr>
      </p:cxnSp>
      <p:cxnSp>
        <p:nvCxnSpPr>
          <p:cNvPr id="596" name="Straight Connector 595"/>
          <p:cNvCxnSpPr/>
          <p:nvPr/>
        </p:nvCxnSpPr>
        <p:spPr>
          <a:xfrm>
            <a:off x="10100639" y="2273156"/>
            <a:ext cx="33" cy="268599"/>
          </a:xfrm>
          <a:prstGeom prst="line">
            <a:avLst/>
          </a:prstGeom>
          <a:noFill/>
          <a:ln w="6350" cap="flat" cmpd="sng" algn="ctr">
            <a:solidFill>
              <a:srgbClr val="5B9BD5"/>
            </a:solidFill>
            <a:prstDash val="solid"/>
            <a:miter lim="800000"/>
          </a:ln>
          <a:effectLst/>
        </p:spPr>
      </p:cxnSp>
      <p:cxnSp>
        <p:nvCxnSpPr>
          <p:cNvPr id="597" name="Straight Connector 596"/>
          <p:cNvCxnSpPr/>
          <p:nvPr/>
        </p:nvCxnSpPr>
        <p:spPr>
          <a:xfrm flipV="1">
            <a:off x="9869735" y="2267335"/>
            <a:ext cx="230903" cy="129817"/>
          </a:xfrm>
          <a:prstGeom prst="line">
            <a:avLst/>
          </a:prstGeom>
          <a:noFill/>
          <a:ln w="6350" cap="flat" cmpd="sng" algn="ctr">
            <a:solidFill>
              <a:srgbClr val="5B9BD5"/>
            </a:solidFill>
            <a:prstDash val="solid"/>
            <a:miter lim="800000"/>
          </a:ln>
          <a:effectLst/>
        </p:spPr>
      </p:cxnSp>
      <p:cxnSp>
        <p:nvCxnSpPr>
          <p:cNvPr id="598" name="Straight Connector 597"/>
          <p:cNvCxnSpPr/>
          <p:nvPr/>
        </p:nvCxnSpPr>
        <p:spPr>
          <a:xfrm flipV="1">
            <a:off x="10100638" y="2125877"/>
            <a:ext cx="230937" cy="147278"/>
          </a:xfrm>
          <a:prstGeom prst="line">
            <a:avLst/>
          </a:prstGeom>
          <a:noFill/>
          <a:ln w="6350" cap="flat" cmpd="sng" algn="ctr">
            <a:solidFill>
              <a:srgbClr val="5B9BD5"/>
            </a:solidFill>
            <a:prstDash val="solid"/>
            <a:miter lim="800000"/>
          </a:ln>
          <a:effectLst/>
        </p:spPr>
      </p:cxnSp>
      <p:cxnSp>
        <p:nvCxnSpPr>
          <p:cNvPr id="599" name="Straight Connector 598"/>
          <p:cNvCxnSpPr/>
          <p:nvPr/>
        </p:nvCxnSpPr>
        <p:spPr>
          <a:xfrm>
            <a:off x="9873441" y="2160867"/>
            <a:ext cx="33" cy="268599"/>
          </a:xfrm>
          <a:prstGeom prst="line">
            <a:avLst/>
          </a:prstGeom>
          <a:noFill/>
          <a:ln w="6350" cap="flat" cmpd="sng" algn="ctr">
            <a:solidFill>
              <a:srgbClr val="5B9BD5"/>
            </a:solidFill>
            <a:prstDash val="solid"/>
            <a:miter lim="800000"/>
          </a:ln>
          <a:effectLst/>
        </p:spPr>
      </p:cxnSp>
      <p:sp>
        <p:nvSpPr>
          <p:cNvPr id="600" name="Hexagon 599"/>
          <p:cNvSpPr/>
          <p:nvPr/>
        </p:nvSpPr>
        <p:spPr>
          <a:xfrm>
            <a:off x="10199177" y="201225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1" name="Hexagon 600"/>
          <p:cNvSpPr/>
          <p:nvPr/>
        </p:nvSpPr>
        <p:spPr>
          <a:xfrm>
            <a:off x="10430114" y="21433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2" name="Hexagon 601"/>
          <p:cNvSpPr/>
          <p:nvPr/>
        </p:nvSpPr>
        <p:spPr>
          <a:xfrm>
            <a:off x="10199177" y="227897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3" name="Hexagon 602"/>
          <p:cNvSpPr/>
          <p:nvPr/>
        </p:nvSpPr>
        <p:spPr>
          <a:xfrm>
            <a:off x="10430114" y="241006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04" name="Straight Connector 603"/>
          <p:cNvCxnSpPr/>
          <p:nvPr/>
        </p:nvCxnSpPr>
        <p:spPr>
          <a:xfrm>
            <a:off x="10336634" y="2402973"/>
            <a:ext cx="230937" cy="135637"/>
          </a:xfrm>
          <a:prstGeom prst="line">
            <a:avLst/>
          </a:prstGeom>
          <a:noFill/>
          <a:ln w="6350" cap="flat" cmpd="sng" algn="ctr">
            <a:solidFill>
              <a:srgbClr val="5B9BD5"/>
            </a:solidFill>
            <a:prstDash val="solid"/>
            <a:miter lim="800000"/>
          </a:ln>
          <a:effectLst/>
        </p:spPr>
      </p:cxnSp>
      <p:cxnSp>
        <p:nvCxnSpPr>
          <p:cNvPr id="605" name="Straight Connector 604"/>
          <p:cNvCxnSpPr/>
          <p:nvPr/>
        </p:nvCxnSpPr>
        <p:spPr>
          <a:xfrm>
            <a:off x="10336634" y="2131698"/>
            <a:ext cx="230937" cy="135637"/>
          </a:xfrm>
          <a:prstGeom prst="line">
            <a:avLst/>
          </a:prstGeom>
          <a:noFill/>
          <a:ln w="6350" cap="flat" cmpd="sng" algn="ctr">
            <a:solidFill>
              <a:srgbClr val="5B9BD5"/>
            </a:solidFill>
            <a:prstDash val="solid"/>
            <a:miter lim="800000"/>
          </a:ln>
          <a:effectLst/>
        </p:spPr>
      </p:cxnSp>
      <p:cxnSp>
        <p:nvCxnSpPr>
          <p:cNvPr id="606" name="Straight Connector 605"/>
          <p:cNvCxnSpPr/>
          <p:nvPr/>
        </p:nvCxnSpPr>
        <p:spPr>
          <a:xfrm>
            <a:off x="10563814" y="2261515"/>
            <a:ext cx="230937" cy="135637"/>
          </a:xfrm>
          <a:prstGeom prst="line">
            <a:avLst/>
          </a:prstGeom>
          <a:noFill/>
          <a:ln w="6350" cap="flat" cmpd="sng" algn="ctr">
            <a:solidFill>
              <a:srgbClr val="5B9BD5"/>
            </a:solidFill>
            <a:prstDash val="solid"/>
            <a:miter lim="800000"/>
          </a:ln>
          <a:effectLst/>
        </p:spPr>
      </p:cxnSp>
      <p:cxnSp>
        <p:nvCxnSpPr>
          <p:cNvPr id="607" name="Straight Connector 606"/>
          <p:cNvCxnSpPr/>
          <p:nvPr/>
        </p:nvCxnSpPr>
        <p:spPr>
          <a:xfrm flipH="1">
            <a:off x="10563814" y="2402973"/>
            <a:ext cx="230937" cy="135637"/>
          </a:xfrm>
          <a:prstGeom prst="line">
            <a:avLst/>
          </a:prstGeom>
          <a:noFill/>
          <a:ln w="6350" cap="flat" cmpd="sng" algn="ctr">
            <a:solidFill>
              <a:srgbClr val="5B9BD5"/>
            </a:solidFill>
            <a:prstDash val="solid"/>
            <a:miter lim="800000"/>
          </a:ln>
          <a:effectLst/>
        </p:spPr>
      </p:cxnSp>
      <p:cxnSp>
        <p:nvCxnSpPr>
          <p:cNvPr id="608" name="Straight Connector 607"/>
          <p:cNvCxnSpPr/>
          <p:nvPr/>
        </p:nvCxnSpPr>
        <p:spPr>
          <a:xfrm>
            <a:off x="10563815" y="2273156"/>
            <a:ext cx="33" cy="268599"/>
          </a:xfrm>
          <a:prstGeom prst="line">
            <a:avLst/>
          </a:prstGeom>
          <a:noFill/>
          <a:ln w="6350" cap="flat" cmpd="sng" algn="ctr">
            <a:solidFill>
              <a:srgbClr val="5B9BD5"/>
            </a:solidFill>
            <a:prstDash val="solid"/>
            <a:miter lim="800000"/>
          </a:ln>
          <a:effectLst/>
        </p:spPr>
      </p:cxnSp>
      <p:cxnSp>
        <p:nvCxnSpPr>
          <p:cNvPr id="609" name="Straight Connector 608"/>
          <p:cNvCxnSpPr/>
          <p:nvPr/>
        </p:nvCxnSpPr>
        <p:spPr>
          <a:xfrm flipV="1">
            <a:off x="10332911" y="2267335"/>
            <a:ext cx="230903" cy="129817"/>
          </a:xfrm>
          <a:prstGeom prst="line">
            <a:avLst/>
          </a:prstGeom>
          <a:noFill/>
          <a:ln w="6350" cap="flat" cmpd="sng" algn="ctr">
            <a:solidFill>
              <a:srgbClr val="5B9BD5"/>
            </a:solidFill>
            <a:prstDash val="solid"/>
            <a:miter lim="800000"/>
          </a:ln>
          <a:effectLst/>
        </p:spPr>
      </p:cxnSp>
      <p:cxnSp>
        <p:nvCxnSpPr>
          <p:cNvPr id="610" name="Straight Connector 609"/>
          <p:cNvCxnSpPr/>
          <p:nvPr/>
        </p:nvCxnSpPr>
        <p:spPr>
          <a:xfrm flipV="1">
            <a:off x="10563814" y="2125877"/>
            <a:ext cx="230937" cy="147278"/>
          </a:xfrm>
          <a:prstGeom prst="line">
            <a:avLst/>
          </a:prstGeom>
          <a:noFill/>
          <a:ln w="6350" cap="flat" cmpd="sng" algn="ctr">
            <a:solidFill>
              <a:srgbClr val="5B9BD5"/>
            </a:solidFill>
            <a:prstDash val="solid"/>
            <a:miter lim="800000"/>
          </a:ln>
          <a:effectLst/>
        </p:spPr>
      </p:cxnSp>
      <p:cxnSp>
        <p:nvCxnSpPr>
          <p:cNvPr id="611" name="Straight Connector 610"/>
          <p:cNvCxnSpPr/>
          <p:nvPr/>
        </p:nvCxnSpPr>
        <p:spPr>
          <a:xfrm>
            <a:off x="10336617" y="2160867"/>
            <a:ext cx="33" cy="268599"/>
          </a:xfrm>
          <a:prstGeom prst="line">
            <a:avLst/>
          </a:prstGeom>
          <a:noFill/>
          <a:ln w="6350" cap="flat" cmpd="sng" algn="ctr">
            <a:solidFill>
              <a:srgbClr val="5B9BD5"/>
            </a:solidFill>
            <a:prstDash val="solid"/>
            <a:miter lim="800000"/>
          </a:ln>
          <a:effectLst/>
        </p:spPr>
      </p:cxnSp>
      <p:sp>
        <p:nvSpPr>
          <p:cNvPr id="612" name="Hexagon 611"/>
          <p:cNvSpPr/>
          <p:nvPr/>
        </p:nvSpPr>
        <p:spPr>
          <a:xfrm>
            <a:off x="10660683" y="201225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3" name="Hexagon 612"/>
          <p:cNvSpPr/>
          <p:nvPr/>
        </p:nvSpPr>
        <p:spPr>
          <a:xfrm>
            <a:off x="10891620" y="21433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4" name="Hexagon 613"/>
          <p:cNvSpPr/>
          <p:nvPr/>
        </p:nvSpPr>
        <p:spPr>
          <a:xfrm>
            <a:off x="10660683" y="227897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5" name="Hexagon 614"/>
          <p:cNvSpPr/>
          <p:nvPr/>
        </p:nvSpPr>
        <p:spPr>
          <a:xfrm>
            <a:off x="10891620" y="241006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16" name="Straight Connector 615"/>
          <p:cNvCxnSpPr/>
          <p:nvPr/>
        </p:nvCxnSpPr>
        <p:spPr>
          <a:xfrm>
            <a:off x="10798140" y="2402973"/>
            <a:ext cx="230937" cy="135637"/>
          </a:xfrm>
          <a:prstGeom prst="line">
            <a:avLst/>
          </a:prstGeom>
          <a:noFill/>
          <a:ln w="6350" cap="flat" cmpd="sng" algn="ctr">
            <a:solidFill>
              <a:srgbClr val="5B9BD5"/>
            </a:solidFill>
            <a:prstDash val="solid"/>
            <a:miter lim="800000"/>
          </a:ln>
          <a:effectLst/>
        </p:spPr>
      </p:cxnSp>
      <p:cxnSp>
        <p:nvCxnSpPr>
          <p:cNvPr id="617" name="Straight Connector 616"/>
          <p:cNvCxnSpPr/>
          <p:nvPr/>
        </p:nvCxnSpPr>
        <p:spPr>
          <a:xfrm>
            <a:off x="10798140" y="2131698"/>
            <a:ext cx="230937" cy="135637"/>
          </a:xfrm>
          <a:prstGeom prst="line">
            <a:avLst/>
          </a:prstGeom>
          <a:noFill/>
          <a:ln w="6350" cap="flat" cmpd="sng" algn="ctr">
            <a:solidFill>
              <a:srgbClr val="5B9BD5"/>
            </a:solidFill>
            <a:prstDash val="solid"/>
            <a:miter lim="800000"/>
          </a:ln>
          <a:effectLst/>
        </p:spPr>
      </p:cxnSp>
      <p:cxnSp>
        <p:nvCxnSpPr>
          <p:cNvPr id="618" name="Straight Connector 617"/>
          <p:cNvCxnSpPr/>
          <p:nvPr/>
        </p:nvCxnSpPr>
        <p:spPr>
          <a:xfrm>
            <a:off x="11025320" y="2261515"/>
            <a:ext cx="230937" cy="135637"/>
          </a:xfrm>
          <a:prstGeom prst="line">
            <a:avLst/>
          </a:prstGeom>
          <a:noFill/>
          <a:ln w="6350" cap="flat" cmpd="sng" algn="ctr">
            <a:solidFill>
              <a:srgbClr val="5B9BD5"/>
            </a:solidFill>
            <a:prstDash val="solid"/>
            <a:miter lim="800000"/>
          </a:ln>
          <a:effectLst/>
        </p:spPr>
      </p:cxnSp>
      <p:cxnSp>
        <p:nvCxnSpPr>
          <p:cNvPr id="619" name="Straight Connector 618"/>
          <p:cNvCxnSpPr/>
          <p:nvPr/>
        </p:nvCxnSpPr>
        <p:spPr>
          <a:xfrm flipH="1">
            <a:off x="11025320" y="2402973"/>
            <a:ext cx="230937" cy="135637"/>
          </a:xfrm>
          <a:prstGeom prst="line">
            <a:avLst/>
          </a:prstGeom>
          <a:noFill/>
          <a:ln w="6350" cap="flat" cmpd="sng" algn="ctr">
            <a:solidFill>
              <a:srgbClr val="5B9BD5"/>
            </a:solidFill>
            <a:prstDash val="solid"/>
            <a:miter lim="800000"/>
          </a:ln>
          <a:effectLst/>
        </p:spPr>
      </p:cxnSp>
      <p:cxnSp>
        <p:nvCxnSpPr>
          <p:cNvPr id="620" name="Straight Connector 619"/>
          <p:cNvCxnSpPr/>
          <p:nvPr/>
        </p:nvCxnSpPr>
        <p:spPr>
          <a:xfrm>
            <a:off x="11025321" y="2273156"/>
            <a:ext cx="33" cy="268599"/>
          </a:xfrm>
          <a:prstGeom prst="line">
            <a:avLst/>
          </a:prstGeom>
          <a:noFill/>
          <a:ln w="6350" cap="flat" cmpd="sng" algn="ctr">
            <a:solidFill>
              <a:srgbClr val="5B9BD5"/>
            </a:solidFill>
            <a:prstDash val="solid"/>
            <a:miter lim="800000"/>
          </a:ln>
          <a:effectLst/>
        </p:spPr>
      </p:cxnSp>
      <p:cxnSp>
        <p:nvCxnSpPr>
          <p:cNvPr id="621" name="Straight Connector 620"/>
          <p:cNvCxnSpPr/>
          <p:nvPr/>
        </p:nvCxnSpPr>
        <p:spPr>
          <a:xfrm flipV="1">
            <a:off x="10794417" y="2267335"/>
            <a:ext cx="230903" cy="129817"/>
          </a:xfrm>
          <a:prstGeom prst="line">
            <a:avLst/>
          </a:prstGeom>
          <a:noFill/>
          <a:ln w="6350" cap="flat" cmpd="sng" algn="ctr">
            <a:solidFill>
              <a:srgbClr val="5B9BD5"/>
            </a:solidFill>
            <a:prstDash val="solid"/>
            <a:miter lim="800000"/>
          </a:ln>
          <a:effectLst/>
        </p:spPr>
      </p:cxnSp>
      <p:cxnSp>
        <p:nvCxnSpPr>
          <p:cNvPr id="622" name="Straight Connector 621"/>
          <p:cNvCxnSpPr/>
          <p:nvPr/>
        </p:nvCxnSpPr>
        <p:spPr>
          <a:xfrm flipV="1">
            <a:off x="11025320" y="2125877"/>
            <a:ext cx="230937" cy="147278"/>
          </a:xfrm>
          <a:prstGeom prst="line">
            <a:avLst/>
          </a:prstGeom>
          <a:noFill/>
          <a:ln w="6350" cap="flat" cmpd="sng" algn="ctr">
            <a:solidFill>
              <a:srgbClr val="5B9BD5"/>
            </a:solidFill>
            <a:prstDash val="solid"/>
            <a:miter lim="800000"/>
          </a:ln>
          <a:effectLst/>
        </p:spPr>
      </p:cxnSp>
      <p:cxnSp>
        <p:nvCxnSpPr>
          <p:cNvPr id="623" name="Straight Connector 622"/>
          <p:cNvCxnSpPr/>
          <p:nvPr/>
        </p:nvCxnSpPr>
        <p:spPr>
          <a:xfrm>
            <a:off x="10798123" y="2156318"/>
            <a:ext cx="33" cy="268599"/>
          </a:xfrm>
          <a:prstGeom prst="line">
            <a:avLst/>
          </a:prstGeom>
          <a:noFill/>
          <a:ln w="6350" cap="flat" cmpd="sng" algn="ctr">
            <a:solidFill>
              <a:srgbClr val="5B9BD5"/>
            </a:solidFill>
            <a:prstDash val="solid"/>
            <a:miter lim="800000"/>
          </a:ln>
          <a:effectLst/>
        </p:spPr>
      </p:cxnSp>
      <p:sp>
        <p:nvSpPr>
          <p:cNvPr id="624" name="Hexagon 623"/>
          <p:cNvSpPr/>
          <p:nvPr/>
        </p:nvSpPr>
        <p:spPr>
          <a:xfrm>
            <a:off x="11119703" y="201225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5" name="Hexagon 624"/>
          <p:cNvSpPr/>
          <p:nvPr/>
        </p:nvSpPr>
        <p:spPr>
          <a:xfrm>
            <a:off x="11350640" y="21433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6" name="Hexagon 625"/>
          <p:cNvSpPr/>
          <p:nvPr/>
        </p:nvSpPr>
        <p:spPr>
          <a:xfrm>
            <a:off x="11119703" y="227897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7" name="Hexagon 626"/>
          <p:cNvSpPr/>
          <p:nvPr/>
        </p:nvSpPr>
        <p:spPr>
          <a:xfrm>
            <a:off x="11350640" y="241006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28" name="Straight Connector 627"/>
          <p:cNvCxnSpPr/>
          <p:nvPr/>
        </p:nvCxnSpPr>
        <p:spPr>
          <a:xfrm>
            <a:off x="11257160" y="2402973"/>
            <a:ext cx="230937" cy="135637"/>
          </a:xfrm>
          <a:prstGeom prst="line">
            <a:avLst/>
          </a:prstGeom>
          <a:noFill/>
          <a:ln w="6350" cap="flat" cmpd="sng" algn="ctr">
            <a:solidFill>
              <a:srgbClr val="5B9BD5"/>
            </a:solidFill>
            <a:prstDash val="solid"/>
            <a:miter lim="800000"/>
          </a:ln>
          <a:effectLst/>
        </p:spPr>
      </p:cxnSp>
      <p:cxnSp>
        <p:nvCxnSpPr>
          <p:cNvPr id="629" name="Straight Connector 628"/>
          <p:cNvCxnSpPr/>
          <p:nvPr/>
        </p:nvCxnSpPr>
        <p:spPr>
          <a:xfrm>
            <a:off x="11257160" y="2131698"/>
            <a:ext cx="230937" cy="135637"/>
          </a:xfrm>
          <a:prstGeom prst="line">
            <a:avLst/>
          </a:prstGeom>
          <a:noFill/>
          <a:ln w="6350" cap="flat" cmpd="sng" algn="ctr">
            <a:solidFill>
              <a:srgbClr val="5B9BD5"/>
            </a:solidFill>
            <a:prstDash val="solid"/>
            <a:miter lim="800000"/>
          </a:ln>
          <a:effectLst/>
        </p:spPr>
      </p:cxnSp>
      <p:cxnSp>
        <p:nvCxnSpPr>
          <p:cNvPr id="630" name="Straight Connector 629"/>
          <p:cNvCxnSpPr/>
          <p:nvPr/>
        </p:nvCxnSpPr>
        <p:spPr>
          <a:xfrm>
            <a:off x="11484341" y="2273156"/>
            <a:ext cx="33" cy="268599"/>
          </a:xfrm>
          <a:prstGeom prst="line">
            <a:avLst/>
          </a:prstGeom>
          <a:noFill/>
          <a:ln w="6350" cap="flat" cmpd="sng" algn="ctr">
            <a:solidFill>
              <a:srgbClr val="5B9BD5"/>
            </a:solidFill>
            <a:prstDash val="solid"/>
            <a:miter lim="800000"/>
          </a:ln>
          <a:effectLst/>
        </p:spPr>
      </p:cxnSp>
      <p:cxnSp>
        <p:nvCxnSpPr>
          <p:cNvPr id="631" name="Straight Connector 630"/>
          <p:cNvCxnSpPr/>
          <p:nvPr/>
        </p:nvCxnSpPr>
        <p:spPr>
          <a:xfrm flipV="1">
            <a:off x="11253437" y="2267335"/>
            <a:ext cx="230903" cy="129817"/>
          </a:xfrm>
          <a:prstGeom prst="line">
            <a:avLst/>
          </a:prstGeom>
          <a:noFill/>
          <a:ln w="6350" cap="flat" cmpd="sng" algn="ctr">
            <a:solidFill>
              <a:srgbClr val="5B9BD5"/>
            </a:solidFill>
            <a:prstDash val="solid"/>
            <a:miter lim="800000"/>
          </a:ln>
          <a:effectLst/>
        </p:spPr>
      </p:cxnSp>
      <p:cxnSp>
        <p:nvCxnSpPr>
          <p:cNvPr id="632" name="Straight Connector 631"/>
          <p:cNvCxnSpPr/>
          <p:nvPr/>
        </p:nvCxnSpPr>
        <p:spPr>
          <a:xfrm>
            <a:off x="11257143" y="2156318"/>
            <a:ext cx="33" cy="268599"/>
          </a:xfrm>
          <a:prstGeom prst="line">
            <a:avLst/>
          </a:prstGeom>
          <a:noFill/>
          <a:ln w="6350" cap="flat" cmpd="sng" algn="ctr">
            <a:solidFill>
              <a:srgbClr val="5B9BD5"/>
            </a:solidFill>
            <a:prstDash val="solid"/>
            <a:miter lim="800000"/>
          </a:ln>
          <a:effectLst/>
        </p:spPr>
      </p:cxnSp>
      <p:sp>
        <p:nvSpPr>
          <p:cNvPr id="657" name="TextBox 656"/>
          <p:cNvSpPr txBox="1"/>
          <p:nvPr/>
        </p:nvSpPr>
        <p:spPr>
          <a:xfrm>
            <a:off x="3112179" y="2050528"/>
            <a:ext cx="7599041" cy="523220"/>
          </a:xfrm>
          <a:prstGeom prst="rect">
            <a:avLst/>
          </a:prstGeom>
          <a:noFill/>
        </p:spPr>
        <p:txBody>
          <a:bodyPr wrap="square" rtlCol="0">
            <a:spAutoFit/>
          </a:bodyPr>
          <a:lstStyle/>
          <a:p>
            <a:pPr defTabSz="914400"/>
            <a:r>
              <a:rPr lang="en-US" sz="2800" b="1" dirty="0" smtClean="0">
                <a:solidFill>
                  <a:srgbClr val="FFFFFF"/>
                </a:solidFill>
                <a:latin typeface="Segoe UI Light"/>
                <a:ea typeface="Segoe UI Black" panose="020B0A02040204020203" pitchFamily="34" charset="0"/>
                <a:cs typeface="Segoe UI Semibold" panose="020B0702040204020203" pitchFamily="34" charset="0"/>
              </a:rPr>
              <a:t>Applications composed of </a:t>
            </a:r>
            <a:r>
              <a:rPr lang="en-US" sz="2800" b="1" dirty="0" err="1">
                <a:solidFill>
                  <a:srgbClr val="FFFFFF"/>
                </a:solidFill>
                <a:latin typeface="Segoe UI Light"/>
                <a:ea typeface="Segoe UI Black" panose="020B0A02040204020203" pitchFamily="34" charset="0"/>
                <a:cs typeface="Segoe UI Semibold" panose="020B0702040204020203" pitchFamily="34" charset="0"/>
              </a:rPr>
              <a:t>m</a:t>
            </a:r>
            <a:r>
              <a:rPr lang="en-US" sz="2800" b="1" dirty="0" err="1" smtClean="0">
                <a:solidFill>
                  <a:srgbClr val="FFFFFF"/>
                </a:solidFill>
                <a:latin typeface="Segoe UI Light"/>
                <a:ea typeface="Segoe UI Black" panose="020B0A02040204020203" pitchFamily="34" charset="0"/>
                <a:cs typeface="Segoe UI Semibold" panose="020B0702040204020203" pitchFamily="34" charset="0"/>
              </a:rPr>
              <a:t>icroservices</a:t>
            </a:r>
            <a:endParaRPr lang="en-US" sz="2800" b="1" dirty="0">
              <a:solidFill>
                <a:srgbClr val="FFFFFF"/>
              </a:solidFill>
              <a:latin typeface="Segoe UI Light"/>
              <a:ea typeface="Segoe UI Black" panose="020B0A02040204020203" pitchFamily="34" charset="0"/>
              <a:cs typeface="Segoe UI Semibold" panose="020B0702040204020203" pitchFamily="34" charset="0"/>
            </a:endParaRPr>
          </a:p>
        </p:txBody>
      </p:sp>
      <p:sp>
        <p:nvSpPr>
          <p:cNvPr id="658" name="Rectangle 657"/>
          <p:cNvSpPr/>
          <p:nvPr/>
        </p:nvSpPr>
        <p:spPr>
          <a:xfrm>
            <a:off x="508082" y="3828030"/>
            <a:ext cx="11102801" cy="1045188"/>
          </a:xfrm>
          <a:prstGeom prst="rect">
            <a:avLst/>
          </a:prstGeom>
          <a:solidFill>
            <a:srgbClr val="662E93"/>
          </a:solidFill>
          <a:ln w="12700" cap="flat" cmpd="sng" algn="ctr">
            <a:noFill/>
            <a:prstDash val="solid"/>
            <a:miter lim="800000"/>
          </a:ln>
          <a:effectLst/>
        </p:spPr>
        <p:txBody>
          <a:bodyPr rtlCol="0" anchor="ctr"/>
          <a:lstStyle/>
          <a:p>
            <a:pPr algn="ctr" defTabSz="914400">
              <a:defRPr/>
            </a:pPr>
            <a:endParaRPr lang="en-US" b="1" kern="0" smtClean="0">
              <a:solidFill>
                <a:srgbClr val="FFFFFF"/>
              </a:solidFill>
              <a:latin typeface="Calibri" panose="020F0502020204030204"/>
            </a:endParaRPr>
          </a:p>
        </p:txBody>
      </p:sp>
      <p:sp>
        <p:nvSpPr>
          <p:cNvPr id="659" name="TextBox 658"/>
          <p:cNvSpPr txBox="1"/>
          <p:nvPr/>
        </p:nvSpPr>
        <p:spPr>
          <a:xfrm>
            <a:off x="592141" y="3945488"/>
            <a:ext cx="1228250" cy="276999"/>
          </a:xfrm>
          <a:prstGeom prst="rect">
            <a:avLst/>
          </a:prstGeom>
          <a:noFill/>
        </p:spPr>
        <p:txBody>
          <a:bodyPr wrap="square" rtlCol="0">
            <a:spAutoFit/>
          </a:bodyPr>
          <a:lstStyle/>
          <a:p>
            <a:pPr defTabSz="914400"/>
            <a:r>
              <a:rPr lang="en-US" sz="1200" b="1" dirty="0">
                <a:solidFill>
                  <a:srgbClr val="FFFFFF"/>
                </a:solidFill>
                <a:latin typeface="Segoe UI Light"/>
              </a:rPr>
              <a:t>High Availability</a:t>
            </a:r>
          </a:p>
        </p:txBody>
      </p:sp>
      <p:sp>
        <p:nvSpPr>
          <p:cNvPr id="660" name="TextBox 659"/>
          <p:cNvSpPr txBox="1"/>
          <p:nvPr/>
        </p:nvSpPr>
        <p:spPr>
          <a:xfrm>
            <a:off x="2045136" y="4557284"/>
            <a:ext cx="1183360" cy="276999"/>
          </a:xfrm>
          <a:prstGeom prst="rect">
            <a:avLst/>
          </a:prstGeom>
          <a:noFill/>
        </p:spPr>
        <p:txBody>
          <a:bodyPr wrap="square" rtlCol="0">
            <a:spAutoFit/>
          </a:bodyPr>
          <a:lstStyle/>
          <a:p>
            <a:pPr defTabSz="914400"/>
            <a:r>
              <a:rPr lang="en-US" sz="1200" b="1" dirty="0" smtClean="0">
                <a:solidFill>
                  <a:srgbClr val="FFFFFF"/>
                </a:solidFill>
                <a:latin typeface="Segoe UI Light"/>
              </a:rPr>
              <a:t>Hyper-Scale</a:t>
            </a:r>
            <a:endParaRPr lang="en-US" sz="1200" b="1" dirty="0">
              <a:solidFill>
                <a:srgbClr val="FFFFFF"/>
              </a:solidFill>
              <a:latin typeface="Segoe UI Light"/>
            </a:endParaRPr>
          </a:p>
        </p:txBody>
      </p:sp>
      <p:sp>
        <p:nvSpPr>
          <p:cNvPr id="661" name="TextBox 660"/>
          <p:cNvSpPr txBox="1"/>
          <p:nvPr/>
        </p:nvSpPr>
        <p:spPr>
          <a:xfrm>
            <a:off x="1996362" y="3981870"/>
            <a:ext cx="1403892" cy="276999"/>
          </a:xfrm>
          <a:prstGeom prst="rect">
            <a:avLst/>
          </a:prstGeom>
          <a:noFill/>
        </p:spPr>
        <p:txBody>
          <a:bodyPr wrap="square" rtlCol="0">
            <a:spAutoFit/>
          </a:bodyPr>
          <a:lstStyle/>
          <a:p>
            <a:pPr defTabSz="914400"/>
            <a:r>
              <a:rPr lang="en-US" sz="1200" b="1" dirty="0">
                <a:solidFill>
                  <a:srgbClr val="FFFFFF"/>
                </a:solidFill>
                <a:latin typeface="Segoe UI Light"/>
              </a:rPr>
              <a:t>Hybrid Operations</a:t>
            </a:r>
          </a:p>
        </p:txBody>
      </p:sp>
      <p:sp>
        <p:nvSpPr>
          <p:cNvPr id="662" name="TextBox 661"/>
          <p:cNvSpPr txBox="1"/>
          <p:nvPr/>
        </p:nvSpPr>
        <p:spPr>
          <a:xfrm>
            <a:off x="2556744" y="4294097"/>
            <a:ext cx="1074784" cy="276999"/>
          </a:xfrm>
          <a:prstGeom prst="rect">
            <a:avLst/>
          </a:prstGeom>
          <a:noFill/>
        </p:spPr>
        <p:txBody>
          <a:bodyPr wrap="square" rtlCol="0">
            <a:spAutoFit/>
          </a:bodyPr>
          <a:lstStyle/>
          <a:p>
            <a:pPr defTabSz="914400"/>
            <a:r>
              <a:rPr lang="en-US" sz="1200" b="1" dirty="0">
                <a:solidFill>
                  <a:srgbClr val="FFFFFF"/>
                </a:solidFill>
                <a:latin typeface="Segoe UI Light"/>
              </a:rPr>
              <a:t>High Density</a:t>
            </a:r>
          </a:p>
        </p:txBody>
      </p:sp>
      <p:sp>
        <p:nvSpPr>
          <p:cNvPr id="663" name="TextBox 662"/>
          <p:cNvSpPr txBox="1"/>
          <p:nvPr/>
        </p:nvSpPr>
        <p:spPr>
          <a:xfrm>
            <a:off x="3947606" y="4250988"/>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Rolling Upgrades</a:t>
            </a:r>
          </a:p>
        </p:txBody>
      </p:sp>
      <p:sp>
        <p:nvSpPr>
          <p:cNvPr id="664" name="TextBox 663"/>
          <p:cNvSpPr txBox="1"/>
          <p:nvPr/>
        </p:nvSpPr>
        <p:spPr>
          <a:xfrm>
            <a:off x="5310261" y="4516161"/>
            <a:ext cx="1339233" cy="276999"/>
          </a:xfrm>
          <a:prstGeom prst="rect">
            <a:avLst/>
          </a:prstGeom>
          <a:noFill/>
        </p:spPr>
        <p:txBody>
          <a:bodyPr wrap="square" rtlCol="0">
            <a:spAutoFit/>
          </a:bodyPr>
          <a:lstStyle/>
          <a:p>
            <a:pPr defTabSz="914400"/>
            <a:r>
              <a:rPr lang="en-US" sz="1200" b="1" dirty="0" err="1">
                <a:solidFill>
                  <a:srgbClr val="FFFFFF"/>
                </a:solidFill>
                <a:latin typeface="Segoe UI Light"/>
              </a:rPr>
              <a:t>Stateful</a:t>
            </a:r>
            <a:r>
              <a:rPr lang="en-US" sz="1200" b="1" dirty="0">
                <a:solidFill>
                  <a:srgbClr val="FFFFFF"/>
                </a:solidFill>
                <a:latin typeface="Segoe UI Light"/>
              </a:rPr>
              <a:t> services</a:t>
            </a:r>
          </a:p>
        </p:txBody>
      </p:sp>
      <p:sp>
        <p:nvSpPr>
          <p:cNvPr id="665" name="TextBox 664"/>
          <p:cNvSpPr txBox="1"/>
          <p:nvPr/>
        </p:nvSpPr>
        <p:spPr>
          <a:xfrm>
            <a:off x="5812925" y="4282035"/>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Low Latency</a:t>
            </a:r>
          </a:p>
        </p:txBody>
      </p:sp>
      <p:sp>
        <p:nvSpPr>
          <p:cNvPr id="666" name="TextBox 665"/>
          <p:cNvSpPr txBox="1"/>
          <p:nvPr/>
        </p:nvSpPr>
        <p:spPr>
          <a:xfrm>
            <a:off x="7604167" y="4377734"/>
            <a:ext cx="1339233" cy="461665"/>
          </a:xfrm>
          <a:prstGeom prst="rect">
            <a:avLst/>
          </a:prstGeom>
          <a:noFill/>
        </p:spPr>
        <p:txBody>
          <a:bodyPr wrap="square" rtlCol="0">
            <a:spAutoFit/>
          </a:bodyPr>
          <a:lstStyle/>
          <a:p>
            <a:pPr algn="ctr" defTabSz="914400"/>
            <a:r>
              <a:rPr lang="en-US" sz="1200" b="1" dirty="0">
                <a:solidFill>
                  <a:srgbClr val="FFFFFF"/>
                </a:solidFill>
                <a:latin typeface="Segoe UI Light"/>
              </a:rPr>
              <a:t>Fast startup &amp; shutdown</a:t>
            </a:r>
          </a:p>
        </p:txBody>
      </p:sp>
      <p:sp>
        <p:nvSpPr>
          <p:cNvPr id="667" name="TextBox 666"/>
          <p:cNvSpPr txBox="1"/>
          <p:nvPr/>
        </p:nvSpPr>
        <p:spPr>
          <a:xfrm>
            <a:off x="8558131" y="3861802"/>
            <a:ext cx="1741930" cy="461665"/>
          </a:xfrm>
          <a:prstGeom prst="rect">
            <a:avLst/>
          </a:prstGeom>
          <a:noFill/>
        </p:spPr>
        <p:txBody>
          <a:bodyPr wrap="square" rtlCol="0">
            <a:spAutoFit/>
          </a:bodyPr>
          <a:lstStyle/>
          <a:p>
            <a:pPr defTabSz="914400"/>
            <a:r>
              <a:rPr lang="en-US" sz="1200" b="1" dirty="0">
                <a:solidFill>
                  <a:srgbClr val="FFFFFF"/>
                </a:solidFill>
                <a:latin typeface="Segoe UI Light"/>
              </a:rPr>
              <a:t>Container Orchestration &amp; lifecycle management</a:t>
            </a:r>
          </a:p>
        </p:txBody>
      </p:sp>
      <p:sp>
        <p:nvSpPr>
          <p:cNvPr id="668" name="TextBox 667"/>
          <p:cNvSpPr txBox="1"/>
          <p:nvPr/>
        </p:nvSpPr>
        <p:spPr>
          <a:xfrm>
            <a:off x="10038100" y="4333573"/>
            <a:ext cx="1557236" cy="276999"/>
          </a:xfrm>
          <a:prstGeom prst="rect">
            <a:avLst/>
          </a:prstGeom>
          <a:noFill/>
        </p:spPr>
        <p:txBody>
          <a:bodyPr wrap="square" rtlCol="0">
            <a:spAutoFit/>
          </a:bodyPr>
          <a:lstStyle/>
          <a:p>
            <a:pPr algn="ctr" defTabSz="914400"/>
            <a:r>
              <a:rPr lang="en-US" sz="1200" b="1" dirty="0" smtClean="0">
                <a:solidFill>
                  <a:srgbClr val="FFFFFF"/>
                </a:solidFill>
                <a:latin typeface="Segoe UI Light"/>
              </a:rPr>
              <a:t>Replication </a:t>
            </a:r>
            <a:r>
              <a:rPr lang="en-US" sz="1200" b="1" dirty="0">
                <a:solidFill>
                  <a:srgbClr val="FFFFFF"/>
                </a:solidFill>
                <a:latin typeface="Segoe UI Light"/>
              </a:rPr>
              <a:t>&amp; Failover</a:t>
            </a:r>
          </a:p>
        </p:txBody>
      </p:sp>
      <p:sp>
        <p:nvSpPr>
          <p:cNvPr id="669" name="TextBox 668"/>
          <p:cNvSpPr txBox="1"/>
          <p:nvPr/>
        </p:nvSpPr>
        <p:spPr>
          <a:xfrm>
            <a:off x="667891" y="4213476"/>
            <a:ext cx="1183360" cy="646331"/>
          </a:xfrm>
          <a:prstGeom prst="rect">
            <a:avLst/>
          </a:prstGeom>
          <a:noFill/>
        </p:spPr>
        <p:txBody>
          <a:bodyPr wrap="square" rtlCol="0">
            <a:spAutoFit/>
          </a:bodyPr>
          <a:lstStyle/>
          <a:p>
            <a:pPr algn="ctr" defTabSz="914400"/>
            <a:r>
              <a:rPr lang="en-US" sz="1200" b="1" dirty="0" smtClean="0">
                <a:solidFill>
                  <a:srgbClr val="FFFFFF"/>
                </a:solidFill>
                <a:latin typeface="Segoe UI Light"/>
              </a:rPr>
              <a:t>Simple </a:t>
            </a:r>
            <a:r>
              <a:rPr lang="en-US" sz="1200" b="1" dirty="0">
                <a:solidFill>
                  <a:srgbClr val="FFFFFF"/>
                </a:solidFill>
                <a:latin typeface="Segoe UI Light"/>
              </a:rPr>
              <a:t>programming </a:t>
            </a:r>
            <a:r>
              <a:rPr lang="en-US" sz="1200" b="1" dirty="0" smtClean="0">
                <a:solidFill>
                  <a:srgbClr val="FFFFFF"/>
                </a:solidFill>
                <a:latin typeface="Segoe UI Light"/>
              </a:rPr>
              <a:t>models</a:t>
            </a:r>
            <a:endParaRPr lang="en-US" sz="1200" b="1" dirty="0">
              <a:solidFill>
                <a:srgbClr val="FFFFFF"/>
              </a:solidFill>
              <a:latin typeface="Segoe UI Light"/>
            </a:endParaRPr>
          </a:p>
        </p:txBody>
      </p:sp>
      <p:sp>
        <p:nvSpPr>
          <p:cNvPr id="670" name="TextBox 669"/>
          <p:cNvSpPr txBox="1"/>
          <p:nvPr/>
        </p:nvSpPr>
        <p:spPr>
          <a:xfrm>
            <a:off x="8943400" y="4439502"/>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Load balancing</a:t>
            </a:r>
          </a:p>
        </p:txBody>
      </p:sp>
      <p:sp>
        <p:nvSpPr>
          <p:cNvPr id="671" name="TextBox 670"/>
          <p:cNvSpPr txBox="1"/>
          <p:nvPr/>
        </p:nvSpPr>
        <p:spPr>
          <a:xfrm>
            <a:off x="10410151" y="3980432"/>
            <a:ext cx="1403892" cy="276999"/>
          </a:xfrm>
          <a:prstGeom prst="rect">
            <a:avLst/>
          </a:prstGeom>
          <a:noFill/>
        </p:spPr>
        <p:txBody>
          <a:bodyPr wrap="square" rtlCol="0">
            <a:spAutoFit/>
          </a:bodyPr>
          <a:lstStyle/>
          <a:p>
            <a:pPr defTabSz="914400"/>
            <a:r>
              <a:rPr lang="en-US" sz="1200" b="1" dirty="0">
                <a:solidFill>
                  <a:srgbClr val="FFFFFF"/>
                </a:solidFill>
                <a:latin typeface="Segoe UI Light"/>
              </a:rPr>
              <a:t>Self-healing</a:t>
            </a:r>
          </a:p>
        </p:txBody>
      </p:sp>
      <p:sp>
        <p:nvSpPr>
          <p:cNvPr id="672" name="TextBox 671"/>
          <p:cNvSpPr txBox="1"/>
          <p:nvPr/>
        </p:nvSpPr>
        <p:spPr>
          <a:xfrm>
            <a:off x="3529913" y="3942526"/>
            <a:ext cx="1359678" cy="276999"/>
          </a:xfrm>
          <a:prstGeom prst="rect">
            <a:avLst/>
          </a:prstGeom>
          <a:noFill/>
        </p:spPr>
        <p:txBody>
          <a:bodyPr wrap="square" rtlCol="0">
            <a:spAutoFit/>
          </a:bodyPr>
          <a:lstStyle/>
          <a:p>
            <a:pPr defTabSz="914400"/>
            <a:r>
              <a:rPr lang="en-US" sz="1200" b="1" dirty="0">
                <a:solidFill>
                  <a:srgbClr val="FFFFFF"/>
                </a:solidFill>
                <a:latin typeface="Segoe UI Light"/>
              </a:rPr>
              <a:t>Data Partitioning</a:t>
            </a:r>
          </a:p>
        </p:txBody>
      </p:sp>
      <p:sp>
        <p:nvSpPr>
          <p:cNvPr id="673" name="TextBox 672"/>
          <p:cNvSpPr txBox="1"/>
          <p:nvPr/>
        </p:nvSpPr>
        <p:spPr>
          <a:xfrm>
            <a:off x="3585275" y="4562925"/>
            <a:ext cx="1538464" cy="276999"/>
          </a:xfrm>
          <a:prstGeom prst="rect">
            <a:avLst/>
          </a:prstGeom>
          <a:noFill/>
        </p:spPr>
        <p:txBody>
          <a:bodyPr wrap="square" rtlCol="0">
            <a:spAutoFit/>
          </a:bodyPr>
          <a:lstStyle/>
          <a:p>
            <a:pPr defTabSz="914400"/>
            <a:r>
              <a:rPr lang="en-US" sz="1200" b="1" dirty="0">
                <a:solidFill>
                  <a:srgbClr val="FFFFFF"/>
                </a:solidFill>
                <a:latin typeface="Segoe UI Light"/>
              </a:rPr>
              <a:t>Automated Rollback</a:t>
            </a:r>
          </a:p>
        </p:txBody>
      </p:sp>
      <p:sp>
        <p:nvSpPr>
          <p:cNvPr id="674" name="TextBox 673"/>
          <p:cNvSpPr txBox="1"/>
          <p:nvPr/>
        </p:nvSpPr>
        <p:spPr>
          <a:xfrm>
            <a:off x="7334390" y="3881678"/>
            <a:ext cx="1339233" cy="461665"/>
          </a:xfrm>
          <a:prstGeom prst="rect">
            <a:avLst/>
          </a:prstGeom>
          <a:noFill/>
        </p:spPr>
        <p:txBody>
          <a:bodyPr wrap="square" rtlCol="0">
            <a:spAutoFit/>
          </a:bodyPr>
          <a:lstStyle/>
          <a:p>
            <a:pPr algn="ctr" defTabSz="914400"/>
            <a:r>
              <a:rPr lang="en-US" sz="1200" b="1" dirty="0">
                <a:solidFill>
                  <a:srgbClr val="FFFFFF"/>
                </a:solidFill>
                <a:latin typeface="Segoe UI Light"/>
              </a:rPr>
              <a:t>Health Monitoring</a:t>
            </a:r>
          </a:p>
        </p:txBody>
      </p:sp>
      <p:sp>
        <p:nvSpPr>
          <p:cNvPr id="675" name="TextBox 674"/>
          <p:cNvSpPr txBox="1"/>
          <p:nvPr/>
        </p:nvSpPr>
        <p:spPr>
          <a:xfrm>
            <a:off x="6844130" y="4294097"/>
            <a:ext cx="1359678" cy="461665"/>
          </a:xfrm>
          <a:prstGeom prst="rect">
            <a:avLst/>
          </a:prstGeom>
          <a:noFill/>
        </p:spPr>
        <p:txBody>
          <a:bodyPr wrap="square" rtlCol="0">
            <a:spAutoFit/>
          </a:bodyPr>
          <a:lstStyle/>
          <a:p>
            <a:pPr defTabSz="914400"/>
            <a:r>
              <a:rPr lang="en-US" sz="1200" b="1" dirty="0">
                <a:solidFill>
                  <a:srgbClr val="FFFFFF"/>
                </a:solidFill>
                <a:latin typeface="Segoe UI Light"/>
              </a:rPr>
              <a:t>Placement Constraints</a:t>
            </a:r>
          </a:p>
        </p:txBody>
      </p:sp>
      <p:sp>
        <p:nvSpPr>
          <p:cNvPr id="676" name="TextBox 675"/>
          <p:cNvSpPr txBox="1"/>
          <p:nvPr/>
        </p:nvSpPr>
        <p:spPr>
          <a:xfrm>
            <a:off x="5131779" y="3784976"/>
            <a:ext cx="2317281" cy="523220"/>
          </a:xfrm>
          <a:prstGeom prst="rect">
            <a:avLst/>
          </a:prstGeom>
          <a:noFill/>
        </p:spPr>
        <p:txBody>
          <a:bodyPr wrap="square" rtlCol="0">
            <a:spAutoFit/>
          </a:bodyPr>
          <a:lstStyle/>
          <a:p>
            <a:pPr defTabSz="914400"/>
            <a:r>
              <a:rPr lang="en-US" sz="2800" b="1" dirty="0">
                <a:solidFill>
                  <a:srgbClr val="FFFFFF"/>
                </a:solidFill>
                <a:latin typeface="Segoe UI Light"/>
              </a:rPr>
              <a:t>Service Fabric</a:t>
            </a:r>
          </a:p>
        </p:txBody>
      </p:sp>
      <p:sp>
        <p:nvSpPr>
          <p:cNvPr id="3" name="Rectangle 2"/>
          <p:cNvSpPr/>
          <p:nvPr/>
        </p:nvSpPr>
        <p:spPr bwMode="auto">
          <a:xfrm>
            <a:off x="566261" y="2807504"/>
            <a:ext cx="5391592" cy="84215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2400">
                <a:gradFill>
                  <a:gsLst>
                    <a:gs pos="0">
                      <a:srgbClr val="FFFFFF"/>
                    </a:gs>
                    <a:gs pos="100000">
                      <a:srgbClr val="FFFFFF"/>
                    </a:gs>
                  </a:gsLst>
                  <a:lin ang="5400000" scaled="0"/>
                </a:gradFill>
                <a:ea typeface="Segoe UI" pitchFamily="34" charset="0"/>
                <a:cs typeface="Segoe UI" pitchFamily="34" charset="0"/>
              </a:rPr>
              <a:t>Reliable Actors API</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3" name="Rectangle 312"/>
          <p:cNvSpPr/>
          <p:nvPr/>
        </p:nvSpPr>
        <p:spPr bwMode="auto">
          <a:xfrm>
            <a:off x="6160645" y="2802229"/>
            <a:ext cx="5391592" cy="84215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2400" dirty="0">
                <a:gradFill>
                  <a:gsLst>
                    <a:gs pos="0">
                      <a:srgbClr val="FFFFFF"/>
                    </a:gs>
                    <a:gs pos="100000">
                      <a:srgbClr val="FFFFFF"/>
                    </a:gs>
                  </a:gsLst>
                  <a:lin ang="5400000" scaled="0"/>
                </a:gradFill>
                <a:ea typeface="Segoe UI" pitchFamily="34" charset="0"/>
                <a:cs typeface="Segoe UI" pitchFamily="34" charset="0"/>
              </a:rPr>
              <a:t>Reliable Services API</a:t>
            </a:r>
          </a:p>
        </p:txBody>
      </p:sp>
    </p:spTree>
    <p:extLst>
      <p:ext uri="{BB962C8B-B14F-4D97-AF65-F5344CB8AC3E}">
        <p14:creationId xmlns:p14="http://schemas.microsoft.com/office/powerpoint/2010/main" val="4001202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2.xml><?xml version="1.0" encoding="utf-8"?>
<a:theme xmlns:a="http://schemas.openxmlformats.org/drawingml/2006/main" name="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74387833-FC5C-4245-A3BF-5305B54D3E19}"/>
    </a:ext>
  </a:extLst>
</a:theme>
</file>

<file path=ppt/theme/theme3.xml><?xml version="1.0" encoding="utf-8"?>
<a:theme xmlns:a="http://schemas.openxmlformats.org/drawingml/2006/main" name="1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_v03.potx" id="{60010040-FB05-4F4C-8C92-987A22EFC14F}" vid="{8A0926CE-FFCE-40A6-A065-050108FA550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k62f7d35b80b40fb8c27985e50b34fcd>
    <LikesCount xmlns="http://schemas.microsoft.com/sharepoint/v3" xsi:nil="true"/>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pfbfa50075a04958bd8757dc155d3e08>
    <Presentation_x0020_Date xmlns="12a172fe-0250-434a-85cf-03b10810c5e5">2015-04-30T00:00:00-07:00</Presentation_x0020_Date>
    <o72fbe6ee5ae4131af0832c08ec51202 xmlns="12a172fe-0250-434a-85cf-03b10810c5e5">
      <Terms xmlns="http://schemas.microsoft.com/office/infopath/2007/PartnerControls"/>
    </o72fbe6ee5ae4131af0832c08ec51202>
    <Event_x0020_Start_x0020_Date xmlns="12a172fe-0250-434a-85cf-03b10810c5e5">2015-04-29T07:00:00+00:00</Event_x0020_Start_x0020_Date>
    <MS_x0020_Content_x0020_Owner xmlns="12a172fe-0250-434a-85cf-03b10810c5e5">
      <UserInfo>
        <DisplayName/>
        <AccountId xsi:nil="true"/>
        <AccountType/>
      </UserInfo>
    </MS_x0020_Content_x0020_Owner>
    <MS_x0020_Speaker xmlns="12a172fe-0250-434a-85cf-03b10810c5e5">
      <UserInfo>
        <DisplayName/>
        <AccountId xsi:nil="true"/>
        <AccountType/>
      </UserInfo>
    </MS_x0020_Speaker>
    <External_x0020_Speaker xmlns="12a172fe-0250-434a-85cf-03b10810c5e5">Mark Fussell;Vipul Modi</External_x0020_Speaker>
    <Session_x0020_Code xmlns="12a172fe-0250-434a-85cf-03b10810c5e5">2-700</Session_x0020_Code>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vent_x0020_End_x0020_Date xmlns="12a172fe-0250-434a-85cf-03b10810c5e5">2015-05-01T07:00:00+00:00</Event_x0020_End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Build 2015</TermName>
          <TermId xmlns="http://schemas.microsoft.com/office/infopath/2007/PartnerControls">54419920-0a06-43b0-b2df-79127b266d93</TermId>
        </TermInfo>
      </Terms>
    </TaxKeywordTaxHTField>
    <TaxCatchAll xmlns="230e9df3-be65-4c73-a93b-d1236ebd677e">
      <Value>173</Value>
      <Value>172</Value>
      <Value>171</Value>
      <Value>170</Value>
    </TaxCatchAll>
    <eb9cf3a3af7b473faa5c9c98148a90a4 xmlns="12a172fe-0250-434a-85cf-03b10810c5e5">
      <Terms xmlns="http://schemas.microsoft.com/office/infopath/2007/PartnerControls"/>
    </eb9cf3a3af7b473faa5c9c98148a90a4>
    <SharingHintHash xmlns="12a172fe-0250-434a-85cf-03b10810c5e5">-103767253</SharingHintHash>
    <SharedWithUsers xmlns="12a172fe-0250-434a-85cf-03b10810c5e5">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5" ma:contentTypeDescription="Create a new document." ma:contentTypeScope="" ma:versionID="9f49739d1da212619d044bf1bfa27251">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d1ec06fbcf9feb71c233288b468d8e39"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38"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sharepoint/v3"/>
    <ds:schemaRef ds:uri="http://schemas.openxmlformats.org/package/2006/metadata/core-properties"/>
    <ds:schemaRef ds:uri="12a172fe-0250-434a-85cf-03b10810c5e5"/>
    <ds:schemaRef ds:uri="http://purl.org/dc/terms/"/>
    <ds:schemaRef ds:uri="http://schemas.microsoft.com/office/infopath/2007/PartnerControls"/>
    <ds:schemaRef ds:uri="http://schemas.microsoft.com/office/2006/documentManagement/types"/>
    <ds:schemaRef ds:uri="http://schemas.microsoft.com/office/2006/metadata/properties"/>
    <ds:schemaRef ds:uri="230e9df3-be65-4c73-a93b-d1236ebd677e"/>
    <ds:schemaRef ds:uri="http://www.w3.org/XML/1998/namespace"/>
    <ds:schemaRef ds:uri="http://purl.org/dc/dcmitype/"/>
  </ds:schemaRefs>
</ds:datastoreItem>
</file>

<file path=customXml/itemProps3.xml><?xml version="1.0" encoding="utf-8"?>
<ds:datastoreItem xmlns:ds="http://schemas.openxmlformats.org/officeDocument/2006/customXml" ds:itemID="{99E0065C-627B-42FD-A7AD-D2ABAFAC7E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a172fe-0250-434a-85cf-03b10810c5e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Build_2015_Template</Template>
  <TotalTime>8539</TotalTime>
  <Words>1730</Words>
  <Application>Microsoft Office PowerPoint</Application>
  <PresentationFormat>Custom</PresentationFormat>
  <Paragraphs>362</Paragraphs>
  <Slides>27</Slides>
  <Notes>25</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27</vt:i4>
      </vt:variant>
    </vt:vector>
  </HeadingPairs>
  <TitlesOfParts>
    <vt:vector size="42" baseType="lpstr">
      <vt:lpstr>Arial Unicode MS</vt:lpstr>
      <vt:lpstr>ＭＳ Ｐゴシック</vt:lpstr>
      <vt:lpstr>Arial</vt:lpstr>
      <vt:lpstr>Avenir LT Pro 45 Book</vt:lpstr>
      <vt:lpstr>Blender Pro Book</vt:lpstr>
      <vt:lpstr>Calibri</vt:lpstr>
      <vt:lpstr>Consolas</vt:lpstr>
      <vt:lpstr>KodchiangUPC</vt:lpstr>
      <vt:lpstr>Segoe UI</vt:lpstr>
      <vt:lpstr>Segoe UI Black</vt:lpstr>
      <vt:lpstr>Segoe UI Light</vt:lpstr>
      <vt:lpstr>Segoe UI Semibold</vt:lpstr>
      <vt:lpstr>5-30629_Build_Template_WHITE</vt:lpstr>
      <vt:lpstr>5-30629_Build_Template_DARK BLUE</vt:lpstr>
      <vt:lpstr>1_5-30629_Build_Template_WHITE</vt:lpstr>
      <vt:lpstr>PowerPoint Presentation</vt:lpstr>
      <vt:lpstr>Building Resilient, Scalable Services with Microsoft Azure Service Fabric</vt:lpstr>
      <vt:lpstr>Building Resilient, Scalable Services with Microsoft Azure Service Fabric</vt:lpstr>
      <vt:lpstr>Agenda </vt:lpstr>
      <vt:lpstr>Microsoft Azure Service Fabric A platform for reliable, hyperscale, microservice-based applications</vt:lpstr>
      <vt:lpstr>Service Fabric cluster with microservices</vt:lpstr>
      <vt:lpstr>Handling machine failures</vt:lpstr>
      <vt:lpstr>What can you build with Service Fabric?</vt:lpstr>
      <vt:lpstr>Service Fabric Applications </vt:lpstr>
      <vt:lpstr>Reliable Actor API</vt:lpstr>
      <vt:lpstr>DEMO - Reliable Actor API Stateless and stateful counter actors</vt:lpstr>
      <vt:lpstr>Learn more about Reliable Actors APIs</vt:lpstr>
      <vt:lpstr>Defining applications and services</vt:lpstr>
      <vt:lpstr>Instantiating an application</vt:lpstr>
      <vt:lpstr>Reliable Services API</vt:lpstr>
      <vt:lpstr>Reliable Collections</vt:lpstr>
      <vt:lpstr>Reliable Collections</vt:lpstr>
      <vt:lpstr>DEMO</vt:lpstr>
      <vt:lpstr>Word count service Cloud Service vs Stateful Service Fabric</vt:lpstr>
      <vt:lpstr>DEMO</vt:lpstr>
      <vt:lpstr>Service partitioning</vt:lpstr>
      <vt:lpstr>Scale-out and partitioning</vt:lpstr>
      <vt:lpstr>DEMO</vt:lpstr>
      <vt:lpstr>Summary</vt:lpstr>
      <vt:lpstr>Call to Action</vt:lpstr>
      <vt:lpstr>Resources</vt:lpstr>
      <vt:lpstr>PowerPoint Presentation</vt:lpstr>
    </vt:vector>
  </TitlesOfParts>
  <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Resilient, Scalable Services with Microsoft Azure Service Fabric</dc:title>
  <dc:subject>Build 2015</dc:subject>
  <dc:creator>Mark Fussell</dc:creator>
  <cp:keywords>Build 2015</cp:keywords>
  <dc:description>Template: Mitchell Derrey, Silver Fox Productions
Formatting: 
Audience Type:</dc:description>
  <cp:lastModifiedBy>Amber Templeton</cp:lastModifiedBy>
  <cp:revision>209</cp:revision>
  <dcterms:created xsi:type="dcterms:W3CDTF">2015-03-30T03:47:41Z</dcterms:created>
  <dcterms:modified xsi:type="dcterms:W3CDTF">2015-05-01T01:21:19Z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173;#Moscone Center|d4f36a2e-dd0d-4424-990f-7c93b4e9f063</vt:lpwstr>
  </property>
  <property fmtid="{D5CDD505-2E9C-101B-9397-08002B2CF9AE}" pid="7" name="Track">
    <vt:lpwstr/>
  </property>
  <property fmtid="{D5CDD505-2E9C-101B-9397-08002B2CF9AE}" pid="8" name="Event Location">
    <vt:lpwstr>172;#San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Audience1">
    <vt:lpwstr/>
  </property>
  <property fmtid="{D5CDD505-2E9C-101B-9397-08002B2CF9AE}" pid="12" name="TaxKeyword">
    <vt:lpwstr>170;#Build 2015|54419920-0a06-43b0-b2df-79127b266d93</vt:lpwstr>
  </property>
  <property fmtid="{D5CDD505-2E9C-101B-9397-08002B2CF9AE}" pid="13" name="Event Name">
    <vt:lpwstr>171;#BUILD|58542b36-5bf5-46a6-a53f-a41fb7a73785</vt:lpwstr>
  </property>
</Properties>
</file>