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tags/tag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 id="2147484325" r:id="rId7"/>
  </p:sldMasterIdLst>
  <p:notesMasterIdLst>
    <p:notesMasterId r:id="rId45"/>
  </p:notesMasterIdLst>
  <p:handoutMasterIdLst>
    <p:handoutMasterId r:id="rId46"/>
  </p:handoutMasterIdLst>
  <p:sldIdLst>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5" r:id="rId43"/>
    <p:sldId id="344" r:id="rId4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5"/>
            <p14:sldId id="34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098" autoAdjust="0"/>
    <p:restoredTop sz="96323" autoAdjust="0"/>
  </p:normalViewPr>
  <p:slideViewPr>
    <p:cSldViewPr>
      <p:cViewPr varScale="1">
        <p:scale>
          <a:sx n="130" d="100"/>
          <a:sy n="130" d="100"/>
        </p:scale>
        <p:origin x="198" y="120"/>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4/29/2015 5:32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4/29/2015 5:32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DC9B5D73-2772-4BF8-B22F-6C864E582D1E}"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235779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146670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908761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76756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784449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13694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7477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328772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4237294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1611935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63242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D06C5B0-30FC-42A5-8096-8FDADB4D0FD3}" type="datetime8">
              <a:rPr lang="en-US" smtClean="0">
                <a:solidFill>
                  <a:prstClr val="black"/>
                </a:solidFill>
              </a:rPr>
              <a:pPr/>
              <a:t>4/29/2015 5:32 PM</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2055472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475169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09582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166817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592591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65899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7317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5667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3748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2199416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66775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996064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62534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1709929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949626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31180056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90695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09701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281798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949090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19346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4/29/2015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832984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4/29/2015 5:32 PM</a:t>
            </a:fld>
            <a:endParaRPr lang="en-US" dirty="0">
              <a:solidFill>
                <a:prstClr val="black"/>
              </a:solidFill>
            </a:endParaRPr>
          </a:p>
        </p:txBody>
      </p:sp>
    </p:spTree>
    <p:extLst>
      <p:ext uri="{BB962C8B-B14F-4D97-AF65-F5344CB8AC3E}">
        <p14:creationId xmlns:p14="http://schemas.microsoft.com/office/powerpoint/2010/main" val="1336509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68126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3480475423"/>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6648442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234885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62707096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4361490"/>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22634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991446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1493840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503526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8780016"/>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05233141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486221259"/>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93419285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523655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4200737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59749041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385714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557730"/>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52819693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81338842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2410056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032186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02826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42265746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4701950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8606114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 Master text styles</a:t>
            </a:r>
          </a:p>
        </p:txBody>
      </p:sp>
    </p:spTree>
    <p:extLst>
      <p:ext uri="{BB962C8B-B14F-4D97-AF65-F5344CB8AC3E}">
        <p14:creationId xmlns:p14="http://schemas.microsoft.com/office/powerpoint/2010/main" val="137513860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228416804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smtClean="0"/>
              <a:t>Click to edit Master text styles</a:t>
            </a:r>
          </a:p>
        </p:txBody>
      </p:sp>
    </p:spTree>
    <p:extLst>
      <p:ext uri="{BB962C8B-B14F-4D97-AF65-F5344CB8AC3E}">
        <p14:creationId xmlns:p14="http://schemas.microsoft.com/office/powerpoint/2010/main" val="93852086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15549435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855034333"/>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237025963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smtClean="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smtClean="0"/>
              <a:t>Second level</a:t>
            </a:r>
          </a:p>
          <a:p>
            <a:pPr marL="457082" lvl="2" indent="-228541" algn="l" defTabSz="914166" rtl="0" eaLnBrk="1" latinLnBrk="0" hangingPunct="1">
              <a:spcBef>
                <a:spcPct val="20000"/>
              </a:spcBef>
              <a:spcAft>
                <a:spcPts val="816"/>
              </a:spcAft>
              <a:buFont typeface="Arial" pitchFamily="34" charset="0"/>
              <a:buChar char="•"/>
            </a:pPr>
            <a:r>
              <a:rPr lang="en-US" dirty="0"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0392850"/>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26170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742793"/>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6377825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Date Placeholder 7"/>
          <p:cNvSpPr>
            <a:spLocks noGrp="1"/>
          </p:cNvSpPr>
          <p:nvPr>
            <p:ph type="dt" sz="half" idx="10"/>
          </p:nvPr>
        </p:nvSpPr>
        <p:spPr>
          <a:xfrm>
            <a:off x="8705533" y="6482889"/>
            <a:ext cx="3113264" cy="373041"/>
          </a:xfrm>
          <a:prstGeom prst="rect">
            <a:avLst/>
          </a:prstGeom>
        </p:spPr>
        <p:txBody>
          <a:bodyPr/>
          <a:lstStyle/>
          <a:p>
            <a:pPr algn="r"/>
            <a:fld id="{85526287-B2AA-4534-9616-8C1371A5F2E4}" type="datetime1">
              <a:rPr lang="en-US" smtClean="0">
                <a:solidFill>
                  <a:srgbClr val="FFFFFF"/>
                </a:solidFill>
              </a:rPr>
              <a:pPr algn="r"/>
              <a:t>4/29/2015</a:t>
            </a:fld>
            <a:endParaRPr lang="en-US" sz="1632">
              <a:solidFill>
                <a:srgbClr val="00188F">
                  <a:shade val="50000"/>
                </a:srgbClr>
              </a:solidFill>
            </a:endParaRPr>
          </a:p>
        </p:txBody>
      </p:sp>
      <p:sp>
        <p:nvSpPr>
          <p:cNvPr id="9" name="Slide Number Placeholder 8"/>
          <p:cNvSpPr>
            <a:spLocks noGrp="1"/>
          </p:cNvSpPr>
          <p:nvPr>
            <p:ph type="sldNum" sz="quarter" idx="11"/>
          </p:nvPr>
        </p:nvSpPr>
        <p:spPr>
          <a:xfrm>
            <a:off x="833244" y="6482889"/>
            <a:ext cx="2694570" cy="373041"/>
          </a:xfrm>
          <a:prstGeom prst="rect">
            <a:avLst/>
          </a:prstGeom>
        </p:spPr>
        <p:txBody>
          <a:bodyPr/>
          <a:lstStyle/>
          <a:p>
            <a:fld id="{0C2EF4DC-10BE-438D-A0C2-4265DEFE2ED1}" type="slidenum">
              <a:rPr lang="en-US" smtClean="0">
                <a:solidFill>
                  <a:srgbClr val="00188F">
                    <a:shade val="50000"/>
                  </a:srgbClr>
                </a:solidFill>
              </a:rPr>
              <a:pPr/>
              <a:t>‹#›</a:t>
            </a:fld>
            <a:endParaRPr lang="en-US" dirty="0">
              <a:solidFill>
                <a:srgbClr val="00188F">
                  <a:shade val="50000"/>
                </a:srgbClr>
              </a:solidFill>
            </a:endParaRPr>
          </a:p>
        </p:txBody>
      </p:sp>
      <p:sp>
        <p:nvSpPr>
          <p:cNvPr id="10" name="Footer Placeholder 9"/>
          <p:cNvSpPr>
            <a:spLocks noGrp="1"/>
          </p:cNvSpPr>
          <p:nvPr>
            <p:ph type="ftr" sz="quarter" idx="12"/>
          </p:nvPr>
        </p:nvSpPr>
        <p:spPr>
          <a:xfrm>
            <a:off x="3942363" y="6482889"/>
            <a:ext cx="4767315" cy="373041"/>
          </a:xfrm>
          <a:prstGeom prst="rect">
            <a:avLst/>
          </a:prstGeom>
        </p:spPr>
        <p:txBody>
          <a:bodyPr/>
          <a:lstStyle/>
          <a:p>
            <a:endParaRPr lang="en-US" sz="1632" dirty="0">
              <a:solidFill>
                <a:srgbClr val="00188F">
                  <a:shade val="50000"/>
                </a:srgbClr>
              </a:solidFill>
            </a:endParaRPr>
          </a:p>
        </p:txBody>
      </p:sp>
    </p:spTree>
    <p:extLst>
      <p:ext uri="{BB962C8B-B14F-4D97-AF65-F5344CB8AC3E}">
        <p14:creationId xmlns:p14="http://schemas.microsoft.com/office/powerpoint/2010/main" val="3363880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heme" Target="../theme/theme3.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1.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4.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97257700"/>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6"/>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212255688"/>
      </p:ext>
    </p:extLst>
  </p:cSld>
  <p:clrMap bg1="dk1" tx1="lt1" bg2="dk2" tx2="lt2" accent1="accent1" accent2="accent2" accent3="accent3" accent4="accent4" accent5="accent5" accent6="accent6" hlink="hlink" folHlink="folHlink"/>
  <p:sldLayoutIdLst>
    <p:sldLayoutId id="2147484326" r:id="rId1"/>
    <p:sldLayoutId id="2147484327" r:id="rId2"/>
    <p:sldLayoutId id="2147484328" r:id="rId3"/>
    <p:sldLayoutId id="2147484329" r:id="rId4"/>
    <p:sldLayoutId id="2147484330" r:id="rId5"/>
    <p:sldLayoutId id="2147484331" r:id="rId6"/>
    <p:sldLayoutId id="2147484332" r:id="rId7"/>
    <p:sldLayoutId id="2147484333" r:id="rId8"/>
    <p:sldLayoutId id="2147484334" r:id="rId9"/>
    <p:sldLayoutId id="2147484335" r:id="rId10"/>
    <p:sldLayoutId id="2147484336" r:id="rId11"/>
    <p:sldLayoutId id="2147484337" r:id="rId12"/>
    <p:sldLayoutId id="2147484338" r:id="rId13"/>
    <p:sldLayoutId id="2147484339" r:id="rId1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6.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6.xml"/><Relationship Id="rId7" Type="http://schemas.openxmlformats.org/officeDocument/2006/relationships/image" Target="../media/image11.png"/><Relationship Id="rId2" Type="http://schemas.openxmlformats.org/officeDocument/2006/relationships/slideLayout" Target="../slideLayouts/slideLayout48.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9.xml"/><Relationship Id="rId7" Type="http://schemas.openxmlformats.org/officeDocument/2006/relationships/image" Target="../media/image16.png"/><Relationship Id="rId2" Type="http://schemas.openxmlformats.org/officeDocument/2006/relationships/slideLayout" Target="../slideLayouts/slideLayout48.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png"/><Relationship Id="rId2" Type="http://schemas.openxmlformats.org/officeDocument/2006/relationships/slideLayout" Target="../slideLayouts/slideLayout48.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8.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6.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6.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6.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8.xml"/><Relationship Id="rId1" Type="http://schemas.openxmlformats.org/officeDocument/2006/relationships/tags" Target="../tags/tag10.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8.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6.xml"/></Relationships>
</file>

<file path=ppt/slides/_rels/slide35.xml.rels><?xml version="1.0" encoding="UTF-8" standalone="yes"?>
<Relationships xmlns="http://schemas.openxmlformats.org/package/2006/relationships"><Relationship Id="rId3" Type="http://schemas.openxmlformats.org/officeDocument/2006/relationships/hyperlink" Target="http://aka.ms/ServiceFabricdocs" TargetMode="External"/><Relationship Id="rId2" Type="http://schemas.openxmlformats.org/officeDocument/2006/relationships/hyperlink" Target="http://aka.ms/ServiceFabric" TargetMode="External"/><Relationship Id="rId1" Type="http://schemas.openxmlformats.org/officeDocument/2006/relationships/slideLayout" Target="../slideLayouts/slideLayout50.xml"/><Relationship Id="rId5" Type="http://schemas.openxmlformats.org/officeDocument/2006/relationships/hyperlink" Target="http://stackoverflow.com/questions/tagged/azure-service-fabric" TargetMode="External"/><Relationship Id="rId4" Type="http://schemas.openxmlformats.org/officeDocument/2006/relationships/hyperlink" Target="http://aka.ms/ServiceFabricforu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microsoft.com/click/services/Redirect2.ashx?CR_CC=200623246" TargetMode="External"/><Relationship Id="rId2" Type="http://schemas.openxmlformats.org/officeDocument/2006/relationships/hyperlink" Target="http://www.microsoft.com/click/services/Redirect2.ashx?CR_CC=200623237" TargetMode="External"/><Relationship Id="rId1" Type="http://schemas.openxmlformats.org/officeDocument/2006/relationships/slideLayout" Target="../slideLayouts/slideLayout3.xml"/><Relationship Id="rId4" Type="http://schemas.openxmlformats.org/officeDocument/2006/relationships/hyperlink" Target="http://www.microsoft.com/click/services/Redirect2.ashx?CR_CC=20062323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5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8.xml"/><Relationship Id="rId1" Type="http://schemas.openxmlformats.org/officeDocument/2006/relationships/tags" Target="../tags/tag1.xml"/><Relationship Id="rId5" Type="http://schemas.openxmlformats.org/officeDocument/2006/relationships/image" Target="../media/image6.emf"/><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935046"/>
      </p:ext>
    </p:extLst>
  </p:cSld>
  <p:clrMapOvr>
    <a:masterClrMapping/>
  </p:clrMapOvr>
  <p:transition advTm="187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74639" y="295274"/>
            <a:ext cx="11889564" cy="917575"/>
          </a:xfrm>
        </p:spPr>
        <p:txBody>
          <a:bodyPr/>
          <a:lstStyle/>
          <a:p>
            <a:r>
              <a:rPr lang="en-US" dirty="0" smtClean="0"/>
              <a:t>Types of microservices</a:t>
            </a:r>
            <a:endParaRPr lang="en-US" dirty="0"/>
          </a:p>
        </p:txBody>
      </p:sp>
      <p:sp>
        <p:nvSpPr>
          <p:cNvPr id="5" name="Text Placeholder 1"/>
          <p:cNvSpPr>
            <a:spLocks noGrp="1"/>
          </p:cNvSpPr>
          <p:nvPr>
            <p:ph type="body" sz="quarter" idx="10"/>
          </p:nvPr>
        </p:nvSpPr>
        <p:spPr>
          <a:xfrm>
            <a:off x="198438" y="1337937"/>
            <a:ext cx="12238037" cy="4598182"/>
          </a:xfrm>
        </p:spPr>
        <p:txBody>
          <a:bodyPr/>
          <a:lstStyle/>
          <a:p>
            <a:r>
              <a:rPr lang="en-US" dirty="0" smtClean="0"/>
              <a:t>Stateless microservice</a:t>
            </a:r>
          </a:p>
          <a:p>
            <a:pPr lvl="1"/>
            <a:r>
              <a:rPr lang="en-US" dirty="0" smtClean="0"/>
              <a:t>Has </a:t>
            </a:r>
            <a:r>
              <a:rPr lang="en-US" dirty="0"/>
              <a:t>either no state or it can be retrieved from an external store </a:t>
            </a:r>
          </a:p>
          <a:p>
            <a:pPr lvl="1"/>
            <a:r>
              <a:rPr lang="en-US" dirty="0" smtClean="0"/>
              <a:t>There </a:t>
            </a:r>
            <a:r>
              <a:rPr lang="en-US" dirty="0"/>
              <a:t>can be N </a:t>
            </a:r>
            <a:r>
              <a:rPr lang="en-US" dirty="0" smtClean="0"/>
              <a:t>instances</a:t>
            </a:r>
          </a:p>
          <a:p>
            <a:pPr lvl="1"/>
            <a:r>
              <a:rPr lang="en-US" dirty="0" smtClean="0"/>
              <a:t>e.g. web frontends, protocol gateways, Azure Cloud Services etc.</a:t>
            </a:r>
          </a:p>
          <a:p>
            <a:pPr marL="342900" lvl="1" indent="0">
              <a:buNone/>
            </a:pPr>
            <a:endParaRPr lang="en-US" sz="2000" dirty="0"/>
          </a:p>
          <a:p>
            <a:r>
              <a:rPr lang="en-US" dirty="0" smtClean="0"/>
              <a:t>Stateful microservice</a:t>
            </a:r>
          </a:p>
          <a:p>
            <a:pPr lvl="1"/>
            <a:r>
              <a:rPr lang="en-US" dirty="0" smtClean="0"/>
              <a:t>Maintain hard, authoritative state</a:t>
            </a:r>
          </a:p>
          <a:p>
            <a:pPr lvl="1"/>
            <a:r>
              <a:rPr lang="en-US" dirty="0" smtClean="0"/>
              <a:t>N consistent copies achieved through </a:t>
            </a:r>
            <a:r>
              <a:rPr lang="en-US" dirty="0"/>
              <a:t>replication and local </a:t>
            </a:r>
            <a:r>
              <a:rPr lang="en-US" dirty="0" smtClean="0"/>
              <a:t>persistence</a:t>
            </a:r>
          </a:p>
          <a:p>
            <a:pPr lvl="1"/>
            <a:r>
              <a:rPr lang="en-US" dirty="0" smtClean="0"/>
              <a:t>e.g. database, documents, workflow, user profile, shopping cart etc.</a:t>
            </a:r>
          </a:p>
          <a:p>
            <a:pPr lvl="1"/>
            <a:endParaRPr lang="en-US" dirty="0" smtClean="0"/>
          </a:p>
        </p:txBody>
      </p:sp>
    </p:spTree>
    <p:extLst>
      <p:ext uri="{BB962C8B-B14F-4D97-AF65-F5344CB8AC3E}">
        <p14:creationId xmlns:p14="http://schemas.microsoft.com/office/powerpoint/2010/main" val="1092920090"/>
      </p:ext>
    </p:extLst>
  </p:cSld>
  <p:clrMapOvr>
    <a:masterClrMapping/>
  </p:clrMapOvr>
  <p:transition advTm="5953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105300" y="3087532"/>
            <a:ext cx="6248400" cy="914400"/>
          </a:xfrm>
        </p:spPr>
        <p:txBody>
          <a:bodyPr/>
          <a:lstStyle/>
          <a:p>
            <a:pPr marL="0" indent="0">
              <a:buNone/>
            </a:pPr>
            <a:r>
              <a:rPr lang="en-US" sz="4400" dirty="0" smtClean="0"/>
              <a:t>Stateless microservice</a:t>
            </a:r>
          </a:p>
        </p:txBody>
      </p:sp>
      <p:grpSp>
        <p:nvGrpSpPr>
          <p:cNvPr id="6" name="Group 5"/>
          <p:cNvGrpSpPr/>
          <p:nvPr/>
        </p:nvGrpSpPr>
        <p:grpSpPr>
          <a:xfrm>
            <a:off x="350837" y="677862"/>
            <a:ext cx="4258793" cy="5562600"/>
            <a:chOff x="509263" y="734634"/>
            <a:chExt cx="4258793" cy="5562600"/>
          </a:xfrm>
        </p:grpSpPr>
        <p:grpSp>
          <p:nvGrpSpPr>
            <p:cNvPr id="7" name="Group 6"/>
            <p:cNvGrpSpPr/>
            <p:nvPr/>
          </p:nvGrpSpPr>
          <p:grpSpPr>
            <a:xfrm>
              <a:off x="509263" y="1514322"/>
              <a:ext cx="4163327" cy="4158599"/>
              <a:chOff x="513213" y="1516062"/>
              <a:chExt cx="4163327" cy="4158599"/>
            </a:xfrm>
            <a:solidFill>
              <a:srgbClr val="FFA800"/>
            </a:solidFill>
          </p:grpSpPr>
          <p:sp>
            <p:nvSpPr>
              <p:cNvPr id="9" name="Oval 8"/>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8" name="Rectangle 7"/>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19" name="TextBox 18"/>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169180663"/>
      </p:ext>
    </p:extLst>
  </p:cSld>
  <p:clrMapOvr>
    <a:masterClrMapping/>
  </p:clrMapOvr>
  <p:transition advTm="31867">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Federation and </a:t>
            </a:r>
            <a:r>
              <a:rPr lang="en-US" dirty="0"/>
              <a:t>t</a:t>
            </a:r>
            <a:r>
              <a:rPr lang="en-US" dirty="0" smtClean="0"/>
              <a:t>ransport </a:t>
            </a:r>
            <a:r>
              <a:rPr lang="en-US" dirty="0"/>
              <a:t>s</a:t>
            </a:r>
            <a:r>
              <a:rPr lang="en-US" dirty="0" smtClean="0"/>
              <a:t>ubsystems</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Communication</a:t>
            </a: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Activation</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600463" y="447617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639"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Tree>
    <p:extLst>
      <p:ext uri="{BB962C8B-B14F-4D97-AF65-F5344CB8AC3E}">
        <p14:creationId xmlns:p14="http://schemas.microsoft.com/office/powerpoint/2010/main" val="2084819553"/>
      </p:ext>
    </p:extLst>
  </p:cSld>
  <p:clrMapOvr>
    <a:masterClrMapping/>
  </p:clrMapOvr>
  <p:transition advTm="61838">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58994" y="1621205"/>
            <a:ext cx="2849335" cy="304356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93544" y="3330276"/>
            <a:ext cx="2849335" cy="304356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269966" y="1621205"/>
            <a:ext cx="2849335" cy="304356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312502" y="3396555"/>
            <a:ext cx="2849335" cy="304356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7749" y="220998"/>
            <a:ext cx="2849335" cy="304356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03694" y="4797097"/>
            <a:ext cx="2849335" cy="3043565"/>
          </a:xfrm>
          <a:prstGeom prst="rect">
            <a:avLst/>
          </a:prstGeom>
        </p:spPr>
      </p:pic>
      <p:sp>
        <p:nvSpPr>
          <p:cNvPr id="32" name="Content Placeholder 5"/>
          <p:cNvSpPr txBox="1">
            <a:spLocks/>
          </p:cNvSpPr>
          <p:nvPr/>
        </p:nvSpPr>
        <p:spPr>
          <a:xfrm>
            <a:off x="198437" y="1058862"/>
            <a:ext cx="4114800" cy="151426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gradFill>
                  <a:gsLst>
                    <a:gs pos="1250">
                      <a:srgbClr val="FFFFFF"/>
                    </a:gs>
                    <a:gs pos="100000">
                      <a:srgbClr val="FFFFFF"/>
                    </a:gs>
                  </a:gsLst>
                  <a:lin ang="5400000" scaled="0"/>
                </a:gradFill>
              </a:rPr>
              <a:t>A set of </a:t>
            </a:r>
            <a:r>
              <a:rPr lang="en-US" sz="3200" dirty="0" smtClean="0">
                <a:gradFill>
                  <a:gsLst>
                    <a:gs pos="1250">
                      <a:srgbClr val="FFFFFF"/>
                    </a:gs>
                    <a:gs pos="100000">
                      <a:srgbClr val="FFFFFF"/>
                    </a:gs>
                  </a:gsLst>
                  <a:lin ang="5400000" scaled="0"/>
                </a:gradFill>
              </a:rPr>
              <a:t>independent machines; physical </a:t>
            </a:r>
            <a:r>
              <a:rPr lang="en-US" sz="3200" dirty="0">
                <a:gradFill>
                  <a:gsLst>
                    <a:gs pos="1250">
                      <a:srgbClr val="FFFFFF"/>
                    </a:gs>
                    <a:gs pos="100000">
                      <a:srgbClr val="FFFFFF"/>
                    </a:gs>
                  </a:gsLst>
                  <a:lin ang="5400000" scaled="0"/>
                </a:gradFill>
              </a:rPr>
              <a:t>or </a:t>
            </a:r>
            <a:r>
              <a:rPr lang="en-US" sz="3200" dirty="0" smtClean="0">
                <a:gradFill>
                  <a:gsLst>
                    <a:gs pos="1250">
                      <a:srgbClr val="FFFFFF"/>
                    </a:gs>
                    <a:gs pos="100000">
                      <a:srgbClr val="FFFFFF"/>
                    </a:gs>
                  </a:gsLst>
                  <a:lin ang="5400000" scaled="0"/>
                </a:gradFill>
              </a:rPr>
              <a:t>virtual</a:t>
            </a:r>
            <a:endParaRPr lang="en-US" sz="3200" dirty="0">
              <a:gradFill>
                <a:gsLst>
                  <a:gs pos="1250">
                    <a:srgbClr val="FFFFFF"/>
                  </a:gs>
                  <a:gs pos="100000">
                    <a:srgbClr val="FFFFFF"/>
                  </a:gs>
                </a:gsLst>
                <a:lin ang="5400000" scaled="0"/>
              </a:gradFill>
            </a:endParaRPr>
          </a:p>
        </p:txBody>
      </p:sp>
      <p:sp>
        <p:nvSpPr>
          <p:cNvPr id="33" name="Title 4"/>
          <p:cNvSpPr>
            <a:spLocks noGrp="1"/>
          </p:cNvSpPr>
          <p:nvPr>
            <p:ph type="title"/>
          </p:nvPr>
        </p:nvSpPr>
        <p:spPr>
          <a:xfrm>
            <a:off x="198437" y="326190"/>
            <a:ext cx="11889564" cy="917575"/>
          </a:xfrm>
        </p:spPr>
        <p:txBody>
          <a:bodyPr/>
          <a:lstStyle/>
          <a:p>
            <a:r>
              <a:rPr lang="en-US" dirty="0"/>
              <a:t>Typical </a:t>
            </a:r>
            <a:r>
              <a:rPr lang="en-US" dirty="0" smtClean="0"/>
              <a:t>datacenter</a:t>
            </a:r>
            <a:endParaRPr lang="en-US" dirty="0"/>
          </a:p>
        </p:txBody>
      </p:sp>
    </p:spTree>
    <p:extLst>
      <p:ext uri="{BB962C8B-B14F-4D97-AF65-F5344CB8AC3E}">
        <p14:creationId xmlns:p14="http://schemas.microsoft.com/office/powerpoint/2010/main" val="1407542908"/>
      </p:ext>
    </p:extLst>
  </p:cSld>
  <p:clrMapOvr>
    <a:masterClrMapping/>
  </p:clrMapOvr>
  <p:transition advTm="61564">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58994" y="220662"/>
            <a:ext cx="8102843" cy="7620000"/>
            <a:chOff x="2880909" y="-554108"/>
            <a:chExt cx="9458971" cy="8775770"/>
          </a:xfrm>
        </p:grpSpPr>
        <p:grpSp>
          <p:nvGrpSpPr>
            <p:cNvPr id="4" name="Group 3"/>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32" name="Content Placeholder 5"/>
          <p:cNvSpPr txBox="1">
            <a:spLocks/>
          </p:cNvSpPr>
          <p:nvPr/>
        </p:nvSpPr>
        <p:spPr>
          <a:xfrm>
            <a:off x="173391" y="1058862"/>
            <a:ext cx="4597045"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smtClean="0">
                <a:gradFill>
                  <a:gsLst>
                    <a:gs pos="1250">
                      <a:srgbClr val="FFFFFF"/>
                    </a:gs>
                    <a:gs pos="100000">
                      <a:srgbClr val="FFFFFF"/>
                    </a:gs>
                  </a:gsLst>
                  <a:lin ang="5400000" scaled="0"/>
                </a:gradFill>
              </a:rPr>
              <a:t>A set of machines that Service Fabric stitches together to form a cluster</a:t>
            </a:r>
          </a:p>
          <a:p>
            <a:pPr marL="0" indent="0">
              <a:buFont typeface="Arial" pitchFamily="34" charset="0"/>
              <a:buNone/>
            </a:pPr>
            <a:endParaRPr lang="en-US" sz="3200" dirty="0">
              <a:gradFill>
                <a:gsLst>
                  <a:gs pos="1250">
                    <a:srgbClr val="FFFFFF"/>
                  </a:gs>
                  <a:gs pos="100000">
                    <a:srgbClr val="FFFFFF"/>
                  </a:gs>
                </a:gsLst>
                <a:lin ang="5400000" scaled="0"/>
              </a:gradFill>
            </a:endParaRPr>
          </a:p>
          <a:p>
            <a:pPr marL="0" indent="0">
              <a:buFont typeface="Arial" pitchFamily="34" charset="0"/>
              <a:buNone/>
            </a:pPr>
            <a:r>
              <a:rPr lang="en-US" sz="3200" dirty="0" smtClean="0">
                <a:gradFill>
                  <a:gsLst>
                    <a:gs pos="1250">
                      <a:srgbClr val="FFFFFF"/>
                    </a:gs>
                    <a:gs pos="100000">
                      <a:srgbClr val="FFFFFF"/>
                    </a:gs>
                  </a:gsLst>
                  <a:lin ang="5400000" scaled="0"/>
                </a:gradFill>
              </a:rPr>
              <a:t>Clusters can scale to</a:t>
            </a:r>
          </a:p>
          <a:p>
            <a:pPr marL="0" indent="0">
              <a:buFont typeface="Arial" pitchFamily="34" charset="0"/>
              <a:buNone/>
            </a:pPr>
            <a:r>
              <a:rPr lang="en-US" sz="3200" dirty="0" smtClean="0">
                <a:gradFill>
                  <a:gsLst>
                    <a:gs pos="1250">
                      <a:srgbClr val="FFFFFF"/>
                    </a:gs>
                    <a:gs pos="100000">
                      <a:srgbClr val="FFFFFF"/>
                    </a:gs>
                  </a:gsLst>
                  <a:lin ang="5400000" scaled="0"/>
                </a:gradFill>
              </a:rPr>
              <a:t>1000s of machines</a:t>
            </a:r>
            <a:endParaRPr lang="en-US" sz="3200" dirty="0">
              <a:gradFill>
                <a:gsLst>
                  <a:gs pos="1250">
                    <a:srgbClr val="FFFFFF"/>
                  </a:gs>
                  <a:gs pos="100000">
                    <a:srgbClr val="FFFFFF"/>
                  </a:gs>
                </a:gsLst>
                <a:lin ang="5400000" scaled="0"/>
              </a:gradFill>
            </a:endParaRPr>
          </a:p>
        </p:txBody>
      </p:sp>
      <p:sp>
        <p:nvSpPr>
          <p:cNvPr id="33" name="Title 4"/>
          <p:cNvSpPr>
            <a:spLocks noGrp="1"/>
          </p:cNvSpPr>
          <p:nvPr>
            <p:ph type="title"/>
          </p:nvPr>
        </p:nvSpPr>
        <p:spPr>
          <a:xfrm>
            <a:off x="122237" y="330095"/>
            <a:ext cx="11889564" cy="917575"/>
          </a:xfrm>
        </p:spPr>
        <p:txBody>
          <a:bodyPr/>
          <a:lstStyle/>
          <a:p>
            <a:r>
              <a:rPr lang="en-US" dirty="0" smtClean="0"/>
              <a:t>Cluster: A federation of machines</a:t>
            </a:r>
            <a:endParaRPr lang="en-US" dirty="0"/>
          </a:p>
        </p:txBody>
      </p:sp>
      <p:sp>
        <p:nvSpPr>
          <p:cNvPr id="34" name="Oval 33"/>
          <p:cNvSpPr/>
          <p:nvPr/>
        </p:nvSpPr>
        <p:spPr>
          <a:xfrm>
            <a:off x="4774935" y="2864773"/>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smtClean="0">
                <a:solidFill>
                  <a:srgbClr val="FFFFFF"/>
                </a:solidFill>
              </a:rPr>
              <a:t>Node</a:t>
            </a:r>
            <a:endParaRPr lang="en-US" sz="1224" dirty="0">
              <a:solidFill>
                <a:srgbClr val="FFFFFF"/>
              </a:solidFill>
            </a:endParaRPr>
          </a:p>
        </p:txBody>
      </p:sp>
      <p:sp>
        <p:nvSpPr>
          <p:cNvPr id="35" name="Oval 34"/>
          <p:cNvSpPr/>
          <p:nvPr/>
        </p:nvSpPr>
        <p:spPr>
          <a:xfrm>
            <a:off x="4601895" y="45416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6" name="Oval 35"/>
          <p:cNvSpPr/>
          <p:nvPr/>
        </p:nvSpPr>
        <p:spPr>
          <a:xfrm>
            <a:off x="7517523" y="6019341"/>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7" name="Oval 36"/>
          <p:cNvSpPr/>
          <p:nvPr/>
        </p:nvSpPr>
        <p:spPr>
          <a:xfrm>
            <a:off x="10202694" y="4664770"/>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8" name="Oval 37"/>
          <p:cNvSpPr/>
          <p:nvPr/>
        </p:nvSpPr>
        <p:spPr>
          <a:xfrm>
            <a:off x="10068554" y="2863645"/>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
        <p:nvSpPr>
          <p:cNvPr id="39" name="Oval 38"/>
          <p:cNvSpPr/>
          <p:nvPr/>
        </p:nvSpPr>
        <p:spPr>
          <a:xfrm>
            <a:off x="7495201" y="1634556"/>
            <a:ext cx="863522" cy="532910"/>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solidFill>
                  <a:srgbClr val="FFFFFF"/>
                </a:solidFill>
              </a:rPr>
              <a:t>Node</a:t>
            </a:r>
          </a:p>
        </p:txBody>
      </p:sp>
    </p:spTree>
    <p:extLst>
      <p:ext uri="{BB962C8B-B14F-4D97-AF65-F5344CB8AC3E}">
        <p14:creationId xmlns:p14="http://schemas.microsoft.com/office/powerpoint/2010/main" val="2666512280"/>
      </p:ext>
    </p:extLst>
  </p:cSld>
  <p:clrMapOvr>
    <a:masterClrMapping/>
  </p:clrMapOvr>
  <p:transition advTm="31169">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Machine </a:t>
            </a:r>
            <a:r>
              <a:rPr lang="en-US" dirty="0"/>
              <a:t>f</a:t>
            </a:r>
            <a:r>
              <a:rPr lang="en-US" dirty="0" smtClean="0"/>
              <a:t>ailure detection</a:t>
            </a:r>
            <a:endParaRPr lang="en-US" dirty="0"/>
          </a:p>
        </p:txBody>
      </p:sp>
      <p:sp>
        <p:nvSpPr>
          <p:cNvPr id="63" name="Oval 62"/>
          <p:cNvSpPr/>
          <p:nvPr/>
        </p:nvSpPr>
        <p:spPr>
          <a:xfrm flipH="1" flipV="1">
            <a:off x="3316804" y="4031749"/>
            <a:ext cx="310868" cy="174497"/>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prstClr val="white"/>
              </a:solidFill>
              <a:latin typeface="Calibri"/>
            </a:endParaRPr>
          </a:p>
        </p:txBody>
      </p:sp>
      <p:grpSp>
        <p:nvGrpSpPr>
          <p:cNvPr id="64" name="Group 78"/>
          <p:cNvGrpSpPr/>
          <p:nvPr/>
        </p:nvGrpSpPr>
        <p:grpSpPr>
          <a:xfrm>
            <a:off x="1347975" y="3153485"/>
            <a:ext cx="10569504" cy="1658170"/>
            <a:chOff x="1143000" y="3244334"/>
            <a:chExt cx="7772400" cy="1625805"/>
          </a:xfrm>
        </p:grpSpPr>
        <p:sp>
          <p:nvSpPr>
            <p:cNvPr id="65" name="TextBox 64"/>
            <p:cNvSpPr txBox="1"/>
            <p:nvPr/>
          </p:nvSpPr>
          <p:spPr>
            <a:xfrm>
              <a:off x="1143000" y="3244334"/>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baseline="-25000" dirty="0">
                  <a:solidFill>
                    <a:srgbClr val="FFFFFF"/>
                  </a:solidFill>
                  <a:latin typeface="Calibri"/>
                </a:rPr>
                <a:t>1</a:t>
              </a:r>
            </a:p>
          </p:txBody>
        </p:sp>
        <p:cxnSp>
          <p:nvCxnSpPr>
            <p:cNvPr id="66" name="Straight Connector 65"/>
            <p:cNvCxnSpPr>
              <a:stCxn id="76" idx="2"/>
            </p:cNvCxnSpPr>
            <p:nvPr/>
          </p:nvCxnSpPr>
          <p:spPr>
            <a:xfrm>
              <a:off x="1600200" y="4038600"/>
              <a:ext cx="990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67" name="Straight Connector 66"/>
            <p:cNvCxnSpPr>
              <a:stCxn id="63" idx="2"/>
            </p:cNvCxnSpPr>
            <p:nvPr/>
          </p:nvCxnSpPr>
          <p:spPr>
            <a:xfrm>
              <a:off x="2819400" y="4191001"/>
              <a:ext cx="1752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69" name="Straight Connector 68"/>
            <p:cNvCxnSpPr>
              <a:endCxn id="77" idx="6"/>
            </p:cNvCxnSpPr>
            <p:nvPr/>
          </p:nvCxnSpPr>
          <p:spPr>
            <a:xfrm flipV="1">
              <a:off x="4800600" y="4124145"/>
              <a:ext cx="1905000" cy="21925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70" name="Straight Connector 69"/>
            <p:cNvCxnSpPr>
              <a:stCxn id="77" idx="2"/>
              <a:endCxn id="78" idx="6"/>
            </p:cNvCxnSpPr>
            <p:nvPr/>
          </p:nvCxnSpPr>
          <p:spPr>
            <a:xfrm flipV="1">
              <a:off x="6934200" y="3962400"/>
              <a:ext cx="838200" cy="1617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71" name="TextBox 70"/>
            <p:cNvSpPr txBox="1"/>
            <p:nvPr/>
          </p:nvSpPr>
          <p:spPr>
            <a:xfrm>
              <a:off x="1295400" y="4105455"/>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72" name="TextBox 71"/>
            <p:cNvSpPr txBox="1"/>
            <p:nvPr/>
          </p:nvSpPr>
          <p:spPr>
            <a:xfrm>
              <a:off x="2498558" y="4257855"/>
              <a:ext cx="473242" cy="459884"/>
            </a:xfrm>
            <a:prstGeom prst="rect">
              <a:avLst/>
            </a:prstGeom>
            <a:noFill/>
          </p:spPr>
          <p:txBody>
            <a:bodyPr wrap="square" rtlCol="0">
              <a:spAutoFit/>
            </a:bodyPr>
            <a:lstStyle/>
            <a:p>
              <a:pPr defTabSz="1243493">
                <a:defRPr/>
              </a:pPr>
              <a:r>
                <a:rPr lang="en-US" sz="2448" dirty="0">
                  <a:solidFill>
                    <a:srgbClr val="FFFFFF"/>
                  </a:solidFill>
                  <a:latin typeface="Calibri"/>
                </a:rPr>
                <a:t>76</a:t>
              </a:r>
            </a:p>
          </p:txBody>
        </p:sp>
        <p:sp>
          <p:nvSpPr>
            <p:cNvPr id="73" name="TextBox 72"/>
            <p:cNvSpPr txBox="1"/>
            <p:nvPr/>
          </p:nvSpPr>
          <p:spPr>
            <a:xfrm>
              <a:off x="6629400" y="4191001"/>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74" name="TextBox 73"/>
            <p:cNvSpPr txBox="1"/>
            <p:nvPr/>
          </p:nvSpPr>
          <p:spPr>
            <a:xfrm>
              <a:off x="7712242" y="4029255"/>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75" name="Straight Connector 74"/>
            <p:cNvCxnSpPr>
              <a:stCxn id="78" idx="2"/>
            </p:cNvCxnSpPr>
            <p:nvPr/>
          </p:nvCxnSpPr>
          <p:spPr>
            <a:xfrm flipV="1">
              <a:off x="8001000" y="3724455"/>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76" name="Oval 75"/>
            <p:cNvSpPr/>
            <p:nvPr/>
          </p:nvSpPr>
          <p:spPr>
            <a:xfrm flipH="1" flipV="1">
              <a:off x="1371600" y="39530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7" name="Oval 76"/>
            <p:cNvSpPr/>
            <p:nvPr/>
          </p:nvSpPr>
          <p:spPr>
            <a:xfrm flipH="1" flipV="1">
              <a:off x="6705600" y="4038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8" name="Oval 77"/>
            <p:cNvSpPr/>
            <p:nvPr/>
          </p:nvSpPr>
          <p:spPr>
            <a:xfrm flipH="1" flipV="1">
              <a:off x="7772400" y="38768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79" name="TextBox 78"/>
            <p:cNvSpPr txBox="1"/>
            <p:nvPr/>
          </p:nvSpPr>
          <p:spPr>
            <a:xfrm>
              <a:off x="4503821" y="4410255"/>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64</a:t>
              </a:r>
            </a:p>
          </p:txBody>
        </p:sp>
      </p:grpSp>
      <p:sp>
        <p:nvSpPr>
          <p:cNvPr id="80" name="Oval 79"/>
          <p:cNvSpPr/>
          <p:nvPr/>
        </p:nvSpPr>
        <p:spPr>
          <a:xfrm flipH="1" flipV="1">
            <a:off x="6010992" y="4187183"/>
            <a:ext cx="310868" cy="174497"/>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prstClr val="white"/>
              </a:solidFill>
              <a:latin typeface="Calibri"/>
            </a:endParaRPr>
          </a:p>
        </p:txBody>
      </p:sp>
      <p:grpSp>
        <p:nvGrpSpPr>
          <p:cNvPr id="81" name="Group 258"/>
          <p:cNvGrpSpPr/>
          <p:nvPr/>
        </p:nvGrpSpPr>
        <p:grpSpPr>
          <a:xfrm>
            <a:off x="6839972" y="4118993"/>
            <a:ext cx="3384373" cy="702190"/>
            <a:chOff x="5334000" y="4495800"/>
            <a:chExt cx="2488736" cy="688484"/>
          </a:xfrm>
        </p:grpSpPr>
        <p:sp>
          <p:nvSpPr>
            <p:cNvPr id="82" name="TextBox 81"/>
            <p:cNvSpPr txBox="1"/>
            <p:nvPr/>
          </p:nvSpPr>
          <p:spPr>
            <a:xfrm>
              <a:off x="6172200" y="4724400"/>
              <a:ext cx="1650536" cy="418830"/>
            </a:xfrm>
            <a:prstGeom prst="rect">
              <a:avLst/>
            </a:prstGeom>
            <a:noFill/>
          </p:spPr>
          <p:txBody>
            <a:bodyPr wrap="none" rtlCol="0">
              <a:spAutoFit/>
            </a:bodyPr>
            <a:lstStyle/>
            <a:p>
              <a:pPr defTabSz="1243493">
                <a:defRPr/>
              </a:pPr>
              <a:r>
                <a:rPr lang="en-US" sz="2176" kern="0" dirty="0">
                  <a:solidFill>
                    <a:srgbClr val="00B050"/>
                  </a:solidFill>
                  <a:latin typeface="Calibri" pitchFamily="34" charset="0"/>
                </a:rPr>
                <a:t>New Node arrived</a:t>
              </a:r>
            </a:p>
          </p:txBody>
        </p:sp>
        <p:sp>
          <p:nvSpPr>
            <p:cNvPr id="83" name="Oval 82"/>
            <p:cNvSpPr/>
            <p:nvPr/>
          </p:nvSpPr>
          <p:spPr>
            <a:xfrm flipH="1" flipV="1">
              <a:off x="5410200" y="4495800"/>
              <a:ext cx="228600" cy="171090"/>
            </a:xfrm>
            <a:prstGeom prst="ellipse">
              <a:avLst/>
            </a:prstGeom>
            <a:solidFill>
              <a:srgbClr val="00B050"/>
            </a:solidFill>
            <a:ln w="25400" cap="flat" cmpd="sng" algn="ctr">
              <a:solidFill>
                <a:srgbClr val="00B050"/>
              </a:solidFill>
              <a:prstDash val="solid"/>
            </a:ln>
            <a:effectLst/>
          </p:spPr>
          <p:txBody>
            <a:bodyPr rtlCol="0" anchor="ctr"/>
            <a:lstStyle/>
            <a:p>
              <a:pPr algn="ctr" defTabSz="1243493">
                <a:defRPr/>
              </a:pPr>
              <a:endParaRPr lang="en-US" sz="2448">
                <a:solidFill>
                  <a:prstClr val="white"/>
                </a:solidFill>
                <a:latin typeface="Calibri"/>
              </a:endParaRPr>
            </a:p>
          </p:txBody>
        </p:sp>
        <p:sp>
          <p:nvSpPr>
            <p:cNvPr id="84" name="TextBox 83"/>
            <p:cNvSpPr txBox="1"/>
            <p:nvPr/>
          </p:nvSpPr>
          <p:spPr>
            <a:xfrm>
              <a:off x="5334000" y="47244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61</a:t>
              </a:r>
            </a:p>
          </p:txBody>
        </p:sp>
        <p:cxnSp>
          <p:nvCxnSpPr>
            <p:cNvPr id="85" name="Straight Arrow Connector 84"/>
            <p:cNvCxnSpPr>
              <a:stCxn id="82" idx="1"/>
              <a:endCxn id="83" idx="1"/>
            </p:cNvCxnSpPr>
            <p:nvPr/>
          </p:nvCxnSpPr>
          <p:spPr>
            <a:xfrm flipH="1" flipV="1">
              <a:off x="5605322" y="4641835"/>
              <a:ext cx="566877" cy="291980"/>
            </a:xfrm>
            <a:prstGeom prst="straightConnector1">
              <a:avLst/>
            </a:prstGeom>
            <a:noFill/>
            <a:ln w="19050" cap="flat" cmpd="sng" algn="ctr">
              <a:solidFill>
                <a:srgbClr val="00B050"/>
              </a:solidFill>
              <a:prstDash val="solid"/>
              <a:tailEnd type="arrow"/>
            </a:ln>
            <a:effectLst/>
          </p:spPr>
        </p:cxnSp>
      </p:grpSp>
      <p:grpSp>
        <p:nvGrpSpPr>
          <p:cNvPr id="86" name="Group 262"/>
          <p:cNvGrpSpPr/>
          <p:nvPr/>
        </p:nvGrpSpPr>
        <p:grpSpPr>
          <a:xfrm>
            <a:off x="1347975" y="5050230"/>
            <a:ext cx="10569504" cy="1557075"/>
            <a:chOff x="1143000" y="5105400"/>
            <a:chExt cx="7772400" cy="1526684"/>
          </a:xfrm>
        </p:grpSpPr>
        <p:sp>
          <p:nvSpPr>
            <p:cNvPr id="87" name="TextBox 86"/>
            <p:cNvSpPr txBox="1"/>
            <p:nvPr/>
          </p:nvSpPr>
          <p:spPr>
            <a:xfrm>
              <a:off x="1143000" y="5105400"/>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kern="0" baseline="-25000" dirty="0">
                  <a:solidFill>
                    <a:srgbClr val="FFFFFF"/>
                  </a:solidFill>
                  <a:latin typeface="Calibri"/>
                </a:rPr>
                <a:t>2</a:t>
              </a:r>
              <a:endParaRPr lang="en-US" sz="2448" baseline="-25000" dirty="0">
                <a:solidFill>
                  <a:srgbClr val="FFFFFF"/>
                </a:solidFill>
                <a:latin typeface="Calibri"/>
              </a:endParaRPr>
            </a:p>
          </p:txBody>
        </p:sp>
        <p:cxnSp>
          <p:nvCxnSpPr>
            <p:cNvPr id="88" name="Straight Connector 87"/>
            <p:cNvCxnSpPr>
              <a:stCxn id="98" idx="2"/>
              <a:endCxn id="99" idx="6"/>
            </p:cNvCxnSpPr>
            <p:nvPr/>
          </p:nvCxnSpPr>
          <p:spPr>
            <a:xfrm>
              <a:off x="1600200" y="5791200"/>
              <a:ext cx="36576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89" name="Straight Connector 88"/>
            <p:cNvCxnSpPr>
              <a:stCxn id="99" idx="2"/>
              <a:endCxn id="100" idx="6"/>
            </p:cNvCxnSpPr>
            <p:nvPr/>
          </p:nvCxnSpPr>
          <p:spPr>
            <a:xfrm flipV="1">
              <a:off x="5486400" y="5867400"/>
              <a:ext cx="1143000" cy="161745"/>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90" name="Straight Connector 89"/>
            <p:cNvCxnSpPr>
              <a:stCxn id="100" idx="2"/>
              <a:endCxn id="101" idx="6"/>
            </p:cNvCxnSpPr>
            <p:nvPr/>
          </p:nvCxnSpPr>
          <p:spPr>
            <a:xfrm flipV="1">
              <a:off x="6858000" y="5715000"/>
              <a:ext cx="9144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91" name="TextBox 90"/>
            <p:cNvSpPr txBox="1"/>
            <p:nvPr/>
          </p:nvSpPr>
          <p:spPr>
            <a:xfrm>
              <a:off x="1295400" y="5858055"/>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92" name="TextBox 91"/>
            <p:cNvSpPr txBox="1"/>
            <p:nvPr/>
          </p:nvSpPr>
          <p:spPr>
            <a:xfrm>
              <a:off x="5181600" y="61722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61</a:t>
              </a:r>
            </a:p>
          </p:txBody>
        </p:sp>
        <p:sp>
          <p:nvSpPr>
            <p:cNvPr id="93" name="TextBox 92"/>
            <p:cNvSpPr txBox="1"/>
            <p:nvPr/>
          </p:nvSpPr>
          <p:spPr>
            <a:xfrm>
              <a:off x="6553200" y="5934255"/>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94" name="TextBox 93"/>
            <p:cNvSpPr txBox="1"/>
            <p:nvPr/>
          </p:nvSpPr>
          <p:spPr>
            <a:xfrm>
              <a:off x="7712242" y="5781855"/>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96" name="Straight Connector 95"/>
            <p:cNvCxnSpPr>
              <a:stCxn id="101" idx="2"/>
            </p:cNvCxnSpPr>
            <p:nvPr/>
          </p:nvCxnSpPr>
          <p:spPr>
            <a:xfrm flipV="1">
              <a:off x="8001000" y="5477055"/>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98" name="Oval 97"/>
            <p:cNvSpPr/>
            <p:nvPr/>
          </p:nvSpPr>
          <p:spPr>
            <a:xfrm flipH="1" flipV="1">
              <a:off x="1371600" y="57056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99" name="Oval 98"/>
            <p:cNvSpPr/>
            <p:nvPr/>
          </p:nvSpPr>
          <p:spPr>
            <a:xfrm flipH="1" flipV="1">
              <a:off x="5257800" y="5943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0" name="Oval 99"/>
            <p:cNvSpPr/>
            <p:nvPr/>
          </p:nvSpPr>
          <p:spPr>
            <a:xfrm flipH="1" flipV="1">
              <a:off x="6629400" y="57818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1" name="Oval 100"/>
            <p:cNvSpPr/>
            <p:nvPr/>
          </p:nvSpPr>
          <p:spPr>
            <a:xfrm flipH="1" flipV="1">
              <a:off x="7772400" y="5629455"/>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02" name="TextBox 101"/>
            <p:cNvSpPr txBox="1"/>
            <p:nvPr/>
          </p:nvSpPr>
          <p:spPr>
            <a:xfrm>
              <a:off x="2478024" y="6047232"/>
              <a:ext cx="1676400" cy="418830"/>
            </a:xfrm>
            <a:prstGeom prst="rect">
              <a:avLst/>
            </a:prstGeom>
            <a:noFill/>
          </p:spPr>
          <p:txBody>
            <a:bodyPr wrap="square" rtlCol="0">
              <a:spAutoFit/>
            </a:bodyPr>
            <a:lstStyle/>
            <a:p>
              <a:pPr defTabSz="1243493">
                <a:defRPr/>
              </a:pPr>
              <a:r>
                <a:rPr lang="en-US" sz="2176" kern="0" dirty="0">
                  <a:solidFill>
                    <a:srgbClr val="FFFFFF"/>
                  </a:solidFill>
                  <a:latin typeface="Calibri" pitchFamily="34" charset="0"/>
                </a:rPr>
                <a:t>Failures Detected</a:t>
              </a:r>
            </a:p>
          </p:txBody>
        </p:sp>
        <p:sp>
          <p:nvSpPr>
            <p:cNvPr id="103" name="TextBox 102"/>
            <p:cNvSpPr txBox="1"/>
            <p:nvPr/>
          </p:nvSpPr>
          <p:spPr>
            <a:xfrm>
              <a:off x="4419600" y="5486400"/>
              <a:ext cx="1819102" cy="418831"/>
            </a:xfrm>
            <a:prstGeom prst="rect">
              <a:avLst/>
            </a:prstGeom>
            <a:noFill/>
          </p:spPr>
          <p:txBody>
            <a:bodyPr wrap="none" rtlCol="0">
              <a:spAutoFit/>
            </a:bodyPr>
            <a:lstStyle/>
            <a:p>
              <a:pPr defTabSz="1243493">
                <a:defRPr/>
              </a:pPr>
              <a:r>
                <a:rPr lang="en-US" sz="2176" kern="0" dirty="0" smtClean="0">
                  <a:solidFill>
                    <a:srgbClr val="FFFFFF"/>
                  </a:solidFill>
                  <a:latin typeface="Calibri" pitchFamily="34" charset="0"/>
                </a:rPr>
                <a:t>cluster </a:t>
              </a:r>
              <a:r>
                <a:rPr lang="en-US" sz="2176" kern="0" dirty="0">
                  <a:solidFill>
                    <a:srgbClr val="FFFFFF"/>
                  </a:solidFill>
                  <a:latin typeface="Calibri" pitchFamily="34" charset="0"/>
                </a:rPr>
                <a:t>reconfigured</a:t>
              </a:r>
            </a:p>
          </p:txBody>
        </p:sp>
      </p:grpSp>
      <p:grpSp>
        <p:nvGrpSpPr>
          <p:cNvPr id="105" name="Group 256"/>
          <p:cNvGrpSpPr/>
          <p:nvPr/>
        </p:nvGrpSpPr>
        <p:grpSpPr>
          <a:xfrm>
            <a:off x="1347975" y="1321187"/>
            <a:ext cx="10569504" cy="1634793"/>
            <a:chOff x="1143000" y="1447800"/>
            <a:chExt cx="7772400" cy="1602884"/>
          </a:xfrm>
        </p:grpSpPr>
        <p:cxnSp>
          <p:nvCxnSpPr>
            <p:cNvPr id="110" name="Straight Connector 109"/>
            <p:cNvCxnSpPr>
              <a:stCxn id="120" idx="2"/>
              <a:endCxn id="121" idx="6"/>
            </p:cNvCxnSpPr>
            <p:nvPr/>
          </p:nvCxnSpPr>
          <p:spPr>
            <a:xfrm>
              <a:off x="1600200" y="2219145"/>
              <a:ext cx="990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1" name="Straight Connector 110"/>
            <p:cNvCxnSpPr>
              <a:stCxn id="121" idx="2"/>
              <a:endCxn id="122" idx="6"/>
            </p:cNvCxnSpPr>
            <p:nvPr/>
          </p:nvCxnSpPr>
          <p:spPr>
            <a:xfrm>
              <a:off x="2819400" y="2371545"/>
              <a:ext cx="17526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2" name="Straight Connector 111"/>
            <p:cNvCxnSpPr>
              <a:stCxn id="122" idx="2"/>
              <a:endCxn id="123" idx="6"/>
            </p:cNvCxnSpPr>
            <p:nvPr/>
          </p:nvCxnSpPr>
          <p:spPr>
            <a:xfrm flipV="1">
              <a:off x="4800600" y="2295345"/>
              <a:ext cx="1828800" cy="228600"/>
            </a:xfrm>
            <a:prstGeom prst="line">
              <a:avLst/>
            </a:prstGeom>
            <a:noFill/>
            <a:ln w="25400" cap="rnd" cmpd="sng" algn="ctr">
              <a:solidFill>
                <a:srgbClr val="4F81BD">
                  <a:shade val="95000"/>
                  <a:satMod val="105000"/>
                </a:srgbClr>
              </a:solidFill>
              <a:prstDash val="solid"/>
              <a:headEnd type="arrow" w="lg" len="lg"/>
              <a:tailEnd type="arrow" w="lg" len="lg"/>
            </a:ln>
            <a:effectLst/>
          </p:spPr>
        </p:cxnSp>
        <p:cxnSp>
          <p:nvCxnSpPr>
            <p:cNvPr id="113" name="Straight Connector 112"/>
            <p:cNvCxnSpPr>
              <a:stCxn id="123" idx="2"/>
              <a:endCxn id="124" idx="6"/>
            </p:cNvCxnSpPr>
            <p:nvPr/>
          </p:nvCxnSpPr>
          <p:spPr>
            <a:xfrm flipV="1">
              <a:off x="6858000" y="2142945"/>
              <a:ext cx="914400" cy="152400"/>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114" name="TextBox 113"/>
            <p:cNvSpPr txBox="1"/>
            <p:nvPr/>
          </p:nvSpPr>
          <p:spPr>
            <a:xfrm>
              <a:off x="1295400" y="2286000"/>
              <a:ext cx="457200" cy="459884"/>
            </a:xfrm>
            <a:prstGeom prst="rect">
              <a:avLst/>
            </a:prstGeom>
            <a:noFill/>
          </p:spPr>
          <p:txBody>
            <a:bodyPr wrap="square" rtlCol="0">
              <a:spAutoFit/>
            </a:bodyPr>
            <a:lstStyle/>
            <a:p>
              <a:pPr defTabSz="1243493">
                <a:defRPr/>
              </a:pPr>
              <a:r>
                <a:rPr lang="en-US" sz="2448" dirty="0">
                  <a:solidFill>
                    <a:srgbClr val="FFFFFF"/>
                  </a:solidFill>
                  <a:latin typeface="Calibri"/>
                </a:rPr>
                <a:t>83</a:t>
              </a:r>
            </a:p>
          </p:txBody>
        </p:sp>
        <p:sp>
          <p:nvSpPr>
            <p:cNvPr id="115" name="TextBox 114"/>
            <p:cNvSpPr txBox="1"/>
            <p:nvPr/>
          </p:nvSpPr>
          <p:spPr>
            <a:xfrm>
              <a:off x="2498558" y="2438400"/>
              <a:ext cx="473242" cy="459884"/>
            </a:xfrm>
            <a:prstGeom prst="rect">
              <a:avLst/>
            </a:prstGeom>
            <a:noFill/>
          </p:spPr>
          <p:txBody>
            <a:bodyPr wrap="square" rtlCol="0">
              <a:spAutoFit/>
            </a:bodyPr>
            <a:lstStyle/>
            <a:p>
              <a:pPr defTabSz="1243493">
                <a:defRPr/>
              </a:pPr>
              <a:r>
                <a:rPr lang="en-US" sz="2448" dirty="0">
                  <a:solidFill>
                    <a:srgbClr val="FFFFFF"/>
                  </a:solidFill>
                  <a:latin typeface="Calibri"/>
                </a:rPr>
                <a:t>76</a:t>
              </a:r>
            </a:p>
          </p:txBody>
        </p:sp>
        <p:sp>
          <p:nvSpPr>
            <p:cNvPr id="116" name="TextBox 115"/>
            <p:cNvSpPr txBox="1"/>
            <p:nvPr/>
          </p:nvSpPr>
          <p:spPr>
            <a:xfrm>
              <a:off x="4503821" y="2590800"/>
              <a:ext cx="525379" cy="459884"/>
            </a:xfrm>
            <a:prstGeom prst="rect">
              <a:avLst/>
            </a:prstGeom>
            <a:noFill/>
          </p:spPr>
          <p:txBody>
            <a:bodyPr wrap="square" rtlCol="0">
              <a:spAutoFit/>
            </a:bodyPr>
            <a:lstStyle/>
            <a:p>
              <a:pPr defTabSz="1243493">
                <a:defRPr/>
              </a:pPr>
              <a:r>
                <a:rPr lang="en-US" sz="2448" dirty="0">
                  <a:solidFill>
                    <a:srgbClr val="FFFFFF"/>
                  </a:solidFill>
                  <a:latin typeface="Calibri"/>
                </a:rPr>
                <a:t>64</a:t>
              </a:r>
            </a:p>
          </p:txBody>
        </p:sp>
        <p:sp>
          <p:nvSpPr>
            <p:cNvPr id="117" name="TextBox 116"/>
            <p:cNvSpPr txBox="1"/>
            <p:nvPr/>
          </p:nvSpPr>
          <p:spPr>
            <a:xfrm>
              <a:off x="6553200" y="2362200"/>
              <a:ext cx="499979" cy="459884"/>
            </a:xfrm>
            <a:prstGeom prst="rect">
              <a:avLst/>
            </a:prstGeom>
            <a:noFill/>
          </p:spPr>
          <p:txBody>
            <a:bodyPr wrap="square" rtlCol="0">
              <a:spAutoFit/>
            </a:bodyPr>
            <a:lstStyle/>
            <a:p>
              <a:pPr defTabSz="1243493">
                <a:defRPr/>
              </a:pPr>
              <a:r>
                <a:rPr lang="en-US" sz="2448" dirty="0">
                  <a:solidFill>
                    <a:srgbClr val="FFFFFF"/>
                  </a:solidFill>
                  <a:latin typeface="Calibri"/>
                </a:rPr>
                <a:t>50</a:t>
              </a:r>
            </a:p>
          </p:txBody>
        </p:sp>
        <p:sp>
          <p:nvSpPr>
            <p:cNvPr id="118" name="TextBox 117"/>
            <p:cNvSpPr txBox="1"/>
            <p:nvPr/>
          </p:nvSpPr>
          <p:spPr>
            <a:xfrm>
              <a:off x="7712242" y="2209800"/>
              <a:ext cx="517358" cy="459884"/>
            </a:xfrm>
            <a:prstGeom prst="rect">
              <a:avLst/>
            </a:prstGeom>
            <a:noFill/>
          </p:spPr>
          <p:txBody>
            <a:bodyPr wrap="square" rtlCol="0">
              <a:spAutoFit/>
            </a:bodyPr>
            <a:lstStyle/>
            <a:p>
              <a:pPr defTabSz="1243493">
                <a:defRPr/>
              </a:pPr>
              <a:r>
                <a:rPr lang="en-US" sz="2448" dirty="0">
                  <a:solidFill>
                    <a:srgbClr val="FFFFFF"/>
                  </a:solidFill>
                  <a:latin typeface="Calibri"/>
                </a:rPr>
                <a:t>46</a:t>
              </a:r>
            </a:p>
          </p:txBody>
        </p:sp>
        <p:cxnSp>
          <p:nvCxnSpPr>
            <p:cNvPr id="119" name="Straight Connector 118"/>
            <p:cNvCxnSpPr>
              <a:stCxn id="124" idx="2"/>
            </p:cNvCxnSpPr>
            <p:nvPr/>
          </p:nvCxnSpPr>
          <p:spPr>
            <a:xfrm flipV="1">
              <a:off x="8001000" y="1905000"/>
              <a:ext cx="914400" cy="237945"/>
            </a:xfrm>
            <a:prstGeom prst="line">
              <a:avLst/>
            </a:prstGeom>
            <a:noFill/>
            <a:ln w="25400" cap="rnd" cmpd="sng" algn="ctr">
              <a:solidFill>
                <a:srgbClr val="4F81BD">
                  <a:shade val="95000"/>
                  <a:satMod val="105000"/>
                </a:srgbClr>
              </a:solidFill>
              <a:prstDash val="solid"/>
              <a:headEnd type="arrow" w="lg" len="lg"/>
              <a:tailEnd type="arrow" w="lg" len="lg"/>
            </a:ln>
            <a:effectLst/>
          </p:spPr>
        </p:cxnSp>
        <p:sp>
          <p:nvSpPr>
            <p:cNvPr id="120" name="Oval 119"/>
            <p:cNvSpPr/>
            <p:nvPr/>
          </p:nvSpPr>
          <p:spPr>
            <a:xfrm flipH="1" flipV="1">
              <a:off x="1371600" y="21336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1" name="Oval 120"/>
            <p:cNvSpPr/>
            <p:nvPr/>
          </p:nvSpPr>
          <p:spPr>
            <a:xfrm flipH="1" flipV="1">
              <a:off x="2590800" y="22860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2" name="Oval 121"/>
            <p:cNvSpPr/>
            <p:nvPr/>
          </p:nvSpPr>
          <p:spPr>
            <a:xfrm flipH="1" flipV="1">
              <a:off x="4572000" y="24384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3" name="Oval 122"/>
            <p:cNvSpPr/>
            <p:nvPr/>
          </p:nvSpPr>
          <p:spPr>
            <a:xfrm flipH="1" flipV="1">
              <a:off x="6629400" y="22098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4" name="Oval 123"/>
            <p:cNvSpPr/>
            <p:nvPr/>
          </p:nvSpPr>
          <p:spPr>
            <a:xfrm flipH="1" flipV="1">
              <a:off x="7772400" y="2057400"/>
              <a:ext cx="228600" cy="171090"/>
            </a:xfrm>
            <a:prstGeom prst="ellipse">
              <a:avLst/>
            </a:prstGeom>
            <a:solidFill>
              <a:schemeClr val="accent2"/>
            </a:solidFill>
            <a:ln w="25400" cap="flat" cmpd="sng" algn="ctr">
              <a:solidFill>
                <a:srgbClr val="8064A2">
                  <a:lumMod val="50000"/>
                </a:srgbClr>
              </a:solidFill>
              <a:prstDash val="solid"/>
            </a:ln>
            <a:effectLst/>
          </p:spPr>
          <p:txBody>
            <a:bodyPr rtlCol="0" anchor="ctr"/>
            <a:lstStyle/>
            <a:p>
              <a:pPr algn="ctr" defTabSz="1243493">
                <a:defRPr/>
              </a:pPr>
              <a:endParaRPr lang="en-US" sz="2448">
                <a:solidFill>
                  <a:srgbClr val="FFFFFF"/>
                </a:solidFill>
                <a:latin typeface="Calibri"/>
              </a:endParaRPr>
            </a:p>
          </p:txBody>
        </p:sp>
        <p:sp>
          <p:nvSpPr>
            <p:cNvPr id="125" name="TextBox 124"/>
            <p:cNvSpPr txBox="1"/>
            <p:nvPr/>
          </p:nvSpPr>
          <p:spPr>
            <a:xfrm>
              <a:off x="1143000" y="1447800"/>
              <a:ext cx="1066800" cy="459884"/>
            </a:xfrm>
            <a:prstGeom prst="rect">
              <a:avLst/>
            </a:prstGeom>
            <a:noFill/>
          </p:spPr>
          <p:txBody>
            <a:bodyPr wrap="square" rtlCol="0">
              <a:spAutoFit/>
            </a:bodyPr>
            <a:lstStyle/>
            <a:p>
              <a:pPr defTabSz="1243493">
                <a:defRPr/>
              </a:pPr>
              <a:r>
                <a:rPr lang="en-US" sz="2448" dirty="0">
                  <a:solidFill>
                    <a:srgbClr val="FFFFFF"/>
                  </a:solidFill>
                  <a:latin typeface="Calibri"/>
                </a:rPr>
                <a:t>Time = t</a:t>
              </a:r>
              <a:r>
                <a:rPr lang="en-US" sz="2448" kern="0" baseline="-25000" dirty="0">
                  <a:solidFill>
                    <a:srgbClr val="FFFFFF"/>
                  </a:solidFill>
                  <a:latin typeface="Calibri"/>
                </a:rPr>
                <a:t>0</a:t>
              </a:r>
              <a:endParaRPr lang="en-US" sz="2448" baseline="-25000" dirty="0">
                <a:solidFill>
                  <a:srgbClr val="FFFFFF"/>
                </a:solidFill>
                <a:latin typeface="Calibri"/>
              </a:endParaRPr>
            </a:p>
          </p:txBody>
        </p:sp>
      </p:grpSp>
      <p:grpSp>
        <p:nvGrpSpPr>
          <p:cNvPr id="126" name="Group 77"/>
          <p:cNvGrpSpPr/>
          <p:nvPr/>
        </p:nvGrpSpPr>
        <p:grpSpPr>
          <a:xfrm>
            <a:off x="3472239" y="2875529"/>
            <a:ext cx="2694187" cy="1311655"/>
            <a:chOff x="2705100" y="2971797"/>
            <a:chExt cx="1981200" cy="1286052"/>
          </a:xfrm>
        </p:grpSpPr>
        <p:sp>
          <p:nvSpPr>
            <p:cNvPr id="127" name="TextBox 126"/>
            <p:cNvSpPr txBox="1"/>
            <p:nvPr/>
          </p:nvSpPr>
          <p:spPr>
            <a:xfrm>
              <a:off x="3048000" y="2971797"/>
              <a:ext cx="1176664" cy="418830"/>
            </a:xfrm>
            <a:prstGeom prst="rect">
              <a:avLst/>
            </a:prstGeom>
            <a:noFill/>
          </p:spPr>
          <p:txBody>
            <a:bodyPr wrap="none" rtlCol="0">
              <a:spAutoFit/>
            </a:bodyPr>
            <a:lstStyle/>
            <a:p>
              <a:pPr defTabSz="1243493">
                <a:defRPr/>
              </a:pPr>
              <a:r>
                <a:rPr lang="en-US" sz="2176" kern="0" dirty="0">
                  <a:solidFill>
                    <a:srgbClr val="FFFFFF"/>
                  </a:solidFill>
                  <a:latin typeface="Calibri" pitchFamily="34" charset="0"/>
                </a:rPr>
                <a:t>Nodes failed</a:t>
              </a:r>
            </a:p>
          </p:txBody>
        </p:sp>
        <p:cxnSp>
          <p:nvCxnSpPr>
            <p:cNvPr id="128" name="Straight Arrow Connector 127"/>
            <p:cNvCxnSpPr>
              <a:endCxn id="80" idx="4"/>
            </p:cNvCxnSpPr>
            <p:nvPr/>
          </p:nvCxnSpPr>
          <p:spPr>
            <a:xfrm>
              <a:off x="3810003" y="3480819"/>
              <a:ext cx="876297" cy="777030"/>
            </a:xfrm>
            <a:prstGeom prst="straightConnector1">
              <a:avLst/>
            </a:prstGeom>
            <a:noFill/>
            <a:ln w="19050" cap="flat" cmpd="sng" algn="ctr">
              <a:solidFill>
                <a:schemeClr val="tx1"/>
              </a:solidFill>
              <a:prstDash val="solid"/>
              <a:tailEnd type="arrow"/>
            </a:ln>
            <a:effectLst/>
          </p:spPr>
        </p:cxnSp>
        <p:cxnSp>
          <p:nvCxnSpPr>
            <p:cNvPr id="129" name="Straight Arrow Connector 128"/>
            <p:cNvCxnSpPr>
              <a:endCxn id="63" idx="4"/>
            </p:cNvCxnSpPr>
            <p:nvPr/>
          </p:nvCxnSpPr>
          <p:spPr>
            <a:xfrm flipH="1">
              <a:off x="2705100" y="3480815"/>
              <a:ext cx="653796" cy="624633"/>
            </a:xfrm>
            <a:prstGeom prst="straightConnector1">
              <a:avLst/>
            </a:prstGeom>
            <a:noFill/>
            <a:ln w="19050" cap="flat" cmpd="sng" algn="ctr">
              <a:solidFill>
                <a:schemeClr val="tx1"/>
              </a:solidFill>
              <a:prstDash val="solid"/>
              <a:tailEnd type="arrow"/>
            </a:ln>
            <a:effectLst/>
          </p:spPr>
        </p:cxnSp>
      </p:grpSp>
    </p:spTree>
    <p:custDataLst>
      <p:tags r:id="rId1"/>
    </p:custDataLst>
    <p:extLst>
      <p:ext uri="{BB962C8B-B14F-4D97-AF65-F5344CB8AC3E}">
        <p14:creationId xmlns:p14="http://schemas.microsoft.com/office/powerpoint/2010/main" val="299359856"/>
      </p:ext>
    </p:extLst>
  </p:cSld>
  <p:clrMapOvr>
    <a:masterClrMapping/>
  </p:clrMapOvr>
  <p:transition advTm="10784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80"/>
                                        </p:tgtEl>
                                        <p:attrNameLst>
                                          <p:attrName>fillcolor</p:attrName>
                                        </p:attrNameLst>
                                      </p:cBhvr>
                                      <p:to>
                                        <a:srgbClr val="FF0000"/>
                                      </p:to>
                                    </p:animClr>
                                    <p:set>
                                      <p:cBhvr>
                                        <p:cTn id="15" dur="500" fill="hold"/>
                                        <p:tgtEl>
                                          <p:spTgt spid="80"/>
                                        </p:tgtEl>
                                        <p:attrNameLst>
                                          <p:attrName>fill.type</p:attrName>
                                        </p:attrNameLst>
                                      </p:cBhvr>
                                      <p:to>
                                        <p:strVal val="solid"/>
                                      </p:to>
                                    </p:set>
                                    <p:set>
                                      <p:cBhvr>
                                        <p:cTn id="16" dur="500" fill="hold"/>
                                        <p:tgtEl>
                                          <p:spTgt spid="80"/>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80"/>
                                        </p:tgtEl>
                                        <p:attrNameLst>
                                          <p:attrName>stroke.color</p:attrName>
                                        </p:attrNameLst>
                                      </p:cBhvr>
                                      <p:to>
                                        <a:srgbClr val="FF0000"/>
                                      </p:to>
                                    </p:animClr>
                                    <p:set>
                                      <p:cBhvr>
                                        <p:cTn id="19" dur="500" fill="hold"/>
                                        <p:tgtEl>
                                          <p:spTgt spid="80"/>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63"/>
                                        </p:tgtEl>
                                        <p:attrNameLst>
                                          <p:attrName>fillcolor</p:attrName>
                                        </p:attrNameLst>
                                      </p:cBhvr>
                                      <p:to>
                                        <a:srgbClr val="FF0000"/>
                                      </p:to>
                                    </p:animClr>
                                    <p:set>
                                      <p:cBhvr>
                                        <p:cTn id="22" dur="500" fill="hold"/>
                                        <p:tgtEl>
                                          <p:spTgt spid="63"/>
                                        </p:tgtEl>
                                        <p:attrNameLst>
                                          <p:attrName>fill.type</p:attrName>
                                        </p:attrNameLst>
                                      </p:cBhvr>
                                      <p:to>
                                        <p:strVal val="solid"/>
                                      </p:to>
                                    </p:set>
                                    <p:set>
                                      <p:cBhvr>
                                        <p:cTn id="23" dur="500" fill="hold"/>
                                        <p:tgtEl>
                                          <p:spTgt spid="63"/>
                                        </p:tgtEl>
                                        <p:attrNameLst>
                                          <p:attrName>fill.on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63"/>
                                        </p:tgtEl>
                                        <p:attrNameLst>
                                          <p:attrName>stroke.color</p:attrName>
                                        </p:attrNameLst>
                                      </p:cBhvr>
                                      <p:to>
                                        <a:srgbClr val="FF0000"/>
                                      </p:to>
                                    </p:animClr>
                                    <p:set>
                                      <p:cBhvr>
                                        <p:cTn id="26" dur="500" fill="hold"/>
                                        <p:tgtEl>
                                          <p:spTgt spid="63"/>
                                        </p:tgtEl>
                                        <p:attrNameLst>
                                          <p:attrName>stroke.on</p:attrName>
                                        </p:attrNameLst>
                                      </p:cBhvr>
                                      <p:to>
                                        <p:strVal val="tru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26"/>
                                        </p:tgtEl>
                                        <p:attrNameLst>
                                          <p:attrName>style.visibility</p:attrName>
                                        </p:attrNameLst>
                                      </p:cBhvr>
                                      <p:to>
                                        <p:strVal val="visible"/>
                                      </p:to>
                                    </p:set>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 calcmode="lin" valueType="num">
                                      <p:cBhvr additive="base">
                                        <p:cTn id="33" dur="500" fill="hold"/>
                                        <p:tgtEl>
                                          <p:spTgt spid="81"/>
                                        </p:tgtEl>
                                        <p:attrNameLst>
                                          <p:attrName>ppt_x</p:attrName>
                                        </p:attrNameLst>
                                      </p:cBhvr>
                                      <p:tavLst>
                                        <p:tav tm="0">
                                          <p:val>
                                            <p:strVal val="#ppt_x"/>
                                          </p:val>
                                        </p:tav>
                                        <p:tav tm="100000">
                                          <p:val>
                                            <p:strVal val="#ppt_x"/>
                                          </p:val>
                                        </p:tav>
                                      </p:tavLst>
                                    </p:anim>
                                    <p:anim calcmode="lin" valueType="num">
                                      <p:cBhvr additive="base">
                                        <p:cTn id="3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sp>
        <p:nvSpPr>
          <p:cNvPr id="49" name="Title 2"/>
          <p:cNvSpPr>
            <a:spLocks noGrp="1"/>
          </p:cNvSpPr>
          <p:nvPr>
            <p:ph type="title"/>
          </p:nvPr>
        </p:nvSpPr>
        <p:spPr>
          <a:xfrm>
            <a:off x="172544" y="308825"/>
            <a:ext cx="11889564" cy="917575"/>
          </a:xfrm>
        </p:spPr>
        <p:txBody>
          <a:bodyPr/>
          <a:lstStyle/>
          <a:p>
            <a:r>
              <a:rPr lang="en-US" dirty="0" smtClean="0"/>
              <a:t>Cluster: </a:t>
            </a:r>
            <a:r>
              <a:rPr lang="en-US" dirty="0"/>
              <a:t>S</a:t>
            </a:r>
            <a:r>
              <a:rPr lang="en-US" dirty="0" smtClean="0"/>
              <a:t>ystem view</a:t>
            </a:r>
            <a:endParaRPr lang="en-US" dirty="0"/>
          </a:p>
        </p:txBody>
      </p:sp>
      <p:grpSp>
        <p:nvGrpSpPr>
          <p:cNvPr id="3" name="Group 2"/>
          <p:cNvGrpSpPr/>
          <p:nvPr/>
        </p:nvGrpSpPr>
        <p:grpSpPr>
          <a:xfrm>
            <a:off x="85301" y="1684178"/>
            <a:ext cx="3808218" cy="4848181"/>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smtClean="0">
                  <a:solidFill>
                    <a:srgbClr val="FFFFFF"/>
                  </a:solidFill>
                  <a:latin typeface="Segoe UI"/>
                </a:rPr>
                <a:t>System Services</a:t>
              </a:r>
            </a:p>
            <a:p>
              <a:pPr marL="0" indent="0">
                <a:buFont typeface="Arial" pitchFamily="34" charset="0"/>
                <a:buNone/>
              </a:pPr>
              <a:r>
                <a:rPr lang="en-US" sz="2400" dirty="0">
                  <a:solidFill>
                    <a:srgbClr val="FFFFFF"/>
                  </a:solidFill>
                  <a:latin typeface="Segoe UI"/>
                </a:rPr>
                <a:t>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Failover </a:t>
              </a:r>
            </a:p>
            <a:p>
              <a:pPr marL="0" indent="0">
                <a:buFont typeface="Arial" pitchFamily="34" charset="0"/>
                <a:buNone/>
              </a:pP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Cluster </a:t>
              </a: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manager</a:t>
              </a:r>
            </a:p>
            <a:p>
              <a:pPr marL="0" indent="0">
                <a:buFont typeface="Arial" pitchFamily="34" charset="0"/>
                <a:buNone/>
              </a:pPr>
              <a:endParaRPr lang="en-US" sz="2400" dirty="0">
                <a:solidFill>
                  <a:srgbClr val="FFFFFF"/>
                </a:solidFill>
                <a:latin typeface="Segoe UI"/>
              </a:endParaRPr>
            </a:p>
            <a:p>
              <a:pPr marL="0" indent="0">
                <a:buFont typeface="Arial" pitchFamily="34" charset="0"/>
                <a:buNone/>
              </a:pPr>
              <a:r>
                <a:rPr lang="en-US" sz="2400" dirty="0" smtClean="0">
                  <a:solidFill>
                    <a:srgbClr val="FFFFFF"/>
                  </a:solidFill>
                  <a:latin typeface="Segoe UI"/>
                </a:rPr>
                <a:t>           Naming</a:t>
              </a:r>
            </a:p>
            <a:p>
              <a:pPr marL="0" indent="0">
                <a:buFont typeface="Arial" pitchFamily="34" charset="0"/>
                <a:buNone/>
              </a:pPr>
              <a:endParaRPr lang="en-US" sz="2400" dirty="0" smtClean="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Image </a:t>
              </a:r>
              <a:endParaRPr lang="en-US" sz="2400" dirty="0">
                <a:solidFill>
                  <a:srgbClr val="FFFFFF"/>
                </a:solidFill>
                <a:latin typeface="Segoe UI"/>
              </a:endParaRPr>
            </a:p>
            <a:p>
              <a:pPr marL="0" indent="0">
                <a:buFont typeface="Arial" pitchFamily="34" charset="0"/>
                <a:buNone/>
              </a:pPr>
              <a:r>
                <a:rPr lang="en-US" sz="2400" dirty="0">
                  <a:solidFill>
                    <a:srgbClr val="FFFFFF"/>
                  </a:solidFill>
                  <a:latin typeface="Segoe UI"/>
                </a:rPr>
                <a:t>          </a:t>
              </a:r>
              <a:r>
                <a:rPr lang="en-US" sz="2400" dirty="0" smtClean="0">
                  <a:solidFill>
                    <a:srgbClr val="FFFFFF"/>
                  </a:solidFill>
                  <a:latin typeface="Segoe UI"/>
                </a:rPr>
                <a:t> store</a:t>
              </a:r>
              <a:endParaRPr lang="en-US" sz="2400" dirty="0">
                <a:solidFill>
                  <a:srgbClr val="FFFFFF"/>
                </a:solidFill>
                <a:latin typeface="Segoe UI"/>
              </a:endParaRPr>
            </a:p>
            <a:p>
              <a:pPr marL="0" indent="0">
                <a:buFont typeface="Arial" pitchFamily="34" charset="0"/>
                <a:buNone/>
              </a:pPr>
              <a:endParaRPr lang="en-US" sz="2400" dirty="0" smtClean="0">
                <a:solidFill>
                  <a:srgbClr val="FFFFFF"/>
                </a:solidFill>
                <a:latin typeface="Segoe UI"/>
              </a:endParaRPr>
            </a:p>
          </p:txBody>
        </p:sp>
        <p:pic>
          <p:nvPicPr>
            <p:cNvPr id="51" name="Picture 5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843096" y="731180"/>
            <a:ext cx="623614" cy="623614"/>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944213" y="2334581"/>
            <a:ext cx="623614" cy="623614"/>
          </a:xfrm>
          <a:prstGeom prst="rect">
            <a:avLst/>
          </a:prstGeom>
        </p:spPr>
      </p:pic>
      <p:pic>
        <p:nvPicPr>
          <p:cNvPr id="18" name="Picture 17"/>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064223" y="4397552"/>
            <a:ext cx="623614" cy="623614"/>
          </a:xfrm>
          <a:prstGeom prst="rect">
            <a:avLst/>
          </a:prstGeom>
        </p:spPr>
      </p:pic>
      <p:pic>
        <p:nvPicPr>
          <p:cNvPr id="19" name="Picture 18"/>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14299" y="2237598"/>
            <a:ext cx="780290" cy="780290"/>
          </a:xfrm>
          <a:prstGeom prst="rect">
            <a:avLst/>
          </a:prstGeom>
        </p:spPr>
      </p:pic>
      <p:pic>
        <p:nvPicPr>
          <p:cNvPr id="20" name="Picture 19"/>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111912" y="4202873"/>
            <a:ext cx="780290" cy="780290"/>
          </a:xfrm>
          <a:prstGeom prst="rect">
            <a:avLst/>
          </a:prstGeom>
        </p:spPr>
      </p:pic>
      <p:pic>
        <p:nvPicPr>
          <p:cNvPr id="21" name="Picture 20"/>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008148" y="5917372"/>
            <a:ext cx="780290" cy="780290"/>
          </a:xfrm>
          <a:prstGeom prst="rect">
            <a:avLst/>
          </a:prstGeom>
        </p:spPr>
      </p:pic>
      <p:pic>
        <p:nvPicPr>
          <p:cNvPr id="22" name="Picture 21"/>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6971001" y="5919591"/>
            <a:ext cx="780290" cy="780290"/>
          </a:xfrm>
          <a:prstGeom prst="rect">
            <a:avLst/>
          </a:prstGeom>
        </p:spPr>
      </p:pic>
      <p:pic>
        <p:nvPicPr>
          <p:cNvPr id="23" name="Picture 22"/>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9173257" y="4252739"/>
            <a:ext cx="780290" cy="780290"/>
          </a:xfrm>
          <a:prstGeom prst="rect">
            <a:avLst/>
          </a:prstGeom>
        </p:spPr>
      </p:pic>
      <p:pic>
        <p:nvPicPr>
          <p:cNvPr id="24" name="Picture 23"/>
          <p:cNvPicPr>
            <a:picLocks noChangeAspect="1"/>
          </p:cNvPicPr>
          <p:nvPr/>
        </p:nvPicPr>
        <p:blipFill>
          <a:blip r:embed="rId7">
            <a:lum bright="70000" contrast="-70000"/>
            <a:extLst>
              <a:ext uri="{28A0092B-C50C-407E-A947-70E740481C1C}">
                <a14:useLocalDpi xmlns:a14="http://schemas.microsoft.com/office/drawing/2010/main" val="0"/>
              </a:ext>
            </a:extLst>
          </a:blip>
          <a:stretch>
            <a:fillRect/>
          </a:stretch>
        </p:blipFill>
        <p:spPr>
          <a:xfrm>
            <a:off x="4126156" y="4202873"/>
            <a:ext cx="780290" cy="780290"/>
          </a:xfrm>
          <a:prstGeom prst="rect">
            <a:avLst/>
          </a:prstGeom>
        </p:spPr>
      </p:pic>
      <p:pic>
        <p:nvPicPr>
          <p:cNvPr id="26" name="Picture 25"/>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140152" y="2280041"/>
            <a:ext cx="660319" cy="660319"/>
          </a:xfrm>
          <a:prstGeom prst="rect">
            <a:avLst/>
          </a:prstGeom>
        </p:spPr>
      </p:pic>
      <p:pic>
        <p:nvPicPr>
          <p:cNvPr id="27" name="Picture 26"/>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977240" y="692924"/>
            <a:ext cx="660319" cy="660319"/>
          </a:xfrm>
          <a:prstGeom prst="rect">
            <a:avLst/>
          </a:prstGeom>
        </p:spPr>
      </p:pic>
      <p:pic>
        <p:nvPicPr>
          <p:cNvPr id="28" name="Picture 27"/>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969572" y="2313936"/>
            <a:ext cx="660319" cy="660319"/>
          </a:xfrm>
          <a:prstGeom prst="rect">
            <a:avLst/>
          </a:prstGeom>
        </p:spPr>
      </p:pic>
    </p:spTree>
    <p:custDataLst>
      <p:tags r:id="rId1"/>
    </p:custDataLst>
    <p:extLst>
      <p:ext uri="{BB962C8B-B14F-4D97-AF65-F5344CB8AC3E}">
        <p14:creationId xmlns:p14="http://schemas.microsoft.com/office/powerpoint/2010/main" val="2969899687"/>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5374527" y="3090473"/>
            <a:ext cx="5105399" cy="914400"/>
          </a:xfrm>
        </p:spPr>
        <p:txBody>
          <a:bodyPr/>
          <a:lstStyle/>
          <a:p>
            <a:pPr marL="0" indent="0">
              <a:buNone/>
            </a:pPr>
            <a:r>
              <a:rPr lang="en-US" dirty="0" smtClean="0"/>
              <a:t>Service Fabric Explorer</a:t>
            </a:r>
            <a:endParaRPr lang="en-US" dirty="0"/>
          </a:p>
        </p:txBody>
      </p:sp>
      <p:grpSp>
        <p:nvGrpSpPr>
          <p:cNvPr id="20" name="Group 19"/>
          <p:cNvGrpSpPr/>
          <p:nvPr/>
        </p:nvGrpSpPr>
        <p:grpSpPr>
          <a:xfrm>
            <a:off x="350837" y="677862"/>
            <a:ext cx="4258793" cy="5562600"/>
            <a:chOff x="509263" y="734634"/>
            <a:chExt cx="4258793" cy="5562600"/>
          </a:xfrm>
        </p:grpSpPr>
        <p:grpSp>
          <p:nvGrpSpPr>
            <p:cNvPr id="21" name="Group 20"/>
            <p:cNvGrpSpPr/>
            <p:nvPr/>
          </p:nvGrpSpPr>
          <p:grpSpPr>
            <a:xfrm>
              <a:off x="509263" y="1514322"/>
              <a:ext cx="4163327" cy="4158599"/>
              <a:chOff x="513213" y="1516062"/>
              <a:chExt cx="4163327" cy="4158599"/>
            </a:xfrm>
            <a:solidFill>
              <a:srgbClr val="FFA800"/>
            </a:solidFill>
          </p:grpSpPr>
          <p:sp>
            <p:nvSpPr>
              <p:cNvPr id="23" name="Oval 22"/>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22" name="Rectangle 21"/>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3" name="TextBox 3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528919717"/>
      </p:ext>
    </p:extLst>
  </p:cSld>
  <p:clrMapOvr>
    <a:masterClrMapping/>
  </p:clrMapOvr>
  <p:transition advTm="1082">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Reliability and hosting subsystems</a:t>
            </a:r>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6126576"/>
      </p:ext>
    </p:extLst>
  </p:cSld>
  <p:clrMapOvr>
    <a:masterClrMapping/>
  </p:clrMapOvr>
  <p:transition advTm="15005">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3246437" y="582155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Queues                                                Storage</a:t>
            </a:r>
            <a:endParaRPr lang="en-US" sz="1377" spc="-38" dirty="0">
              <a:solidFill>
                <a:srgbClr val="404040"/>
              </a:soli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solidFill>
                  <a:schemeClr val="tx1"/>
                </a:solidFill>
              </a:rPr>
              <a:t>3-Tier service pattern</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065" y="5875960"/>
            <a:ext cx="780290" cy="78029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059" y="5897546"/>
            <a:ext cx="780290" cy="780290"/>
          </a:xfrm>
          <a:prstGeom prst="rect">
            <a:avLst/>
          </a:prstGeom>
        </p:spPr>
      </p:pic>
      <p:grpSp>
        <p:nvGrpSpPr>
          <p:cNvPr id="9" name="Group 8"/>
          <p:cNvGrpSpPr/>
          <p:nvPr/>
        </p:nvGrpSpPr>
        <p:grpSpPr>
          <a:xfrm>
            <a:off x="3246437" y="3869660"/>
            <a:ext cx="5854401" cy="876108"/>
            <a:chOff x="3246437" y="3869660"/>
            <a:chExt cx="5854401" cy="876108"/>
          </a:xfrm>
        </p:grpSpPr>
        <p:sp>
          <p:nvSpPr>
            <p:cNvPr id="19" name="Rectangle 18"/>
            <p:cNvSpPr/>
            <p:nvPr/>
          </p:nvSpPr>
          <p:spPr bwMode="auto">
            <a:xfrm>
              <a:off x="3246437" y="3869660"/>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0268" y="3917569"/>
              <a:ext cx="780290" cy="780290"/>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492" y="3917569"/>
              <a:ext cx="780290" cy="780290"/>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0547" y="3917569"/>
              <a:ext cx="780290" cy="780290"/>
            </a:xfrm>
            <a:prstGeom prst="rect">
              <a:avLst/>
            </a:prstGeom>
          </p:spPr>
        </p:pic>
      </p:grp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Curved Connector 52"/>
          <p:cNvCxnSpPr/>
          <p:nvPr/>
        </p:nvCxnSpPr>
        <p:spPr>
          <a:xfrm rot="16200000" flipH="1">
            <a:off x="4570768" y="5092803"/>
            <a:ext cx="1199687" cy="409800"/>
          </a:xfrm>
          <a:prstGeom prst="curvedConnector3">
            <a:avLst>
              <a:gd name="adj1" fmla="val 50000"/>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4" name="Curved Connector 53"/>
          <p:cNvCxnSpPr/>
          <p:nvPr/>
        </p:nvCxnSpPr>
        <p:spPr>
          <a:xfrm rot="5400000" flipH="1" flipV="1">
            <a:off x="4861784" y="5002117"/>
            <a:ext cx="1589832" cy="201026"/>
          </a:xfrm>
          <a:prstGeom prst="curvedConnector2">
            <a:avLst/>
          </a:prstGeom>
          <a:ln w="50800">
            <a:solidFill>
              <a:srgbClr val="00B0F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55" name="Curved Connector 54"/>
          <p:cNvCxnSpPr>
            <a:stCxn id="5" idx="1"/>
            <a:endCxn id="7" idx="1"/>
          </p:cNvCxnSpPr>
          <p:nvPr/>
        </p:nvCxnSpPr>
        <p:spPr>
          <a:xfrm rot="10800000" flipV="1">
            <a:off x="4014065" y="2611769"/>
            <a:ext cx="459316" cy="3654335"/>
          </a:xfrm>
          <a:prstGeom prst="curvedConnector3">
            <a:avLst>
              <a:gd name="adj1" fmla="val 292393"/>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p:cNvCxnSpPr>
            <a:stCxn id="7" idx="0"/>
          </p:cNvCxnSpPr>
          <p:nvPr/>
        </p:nvCxnSpPr>
        <p:spPr>
          <a:xfrm rot="5400000" flipH="1" flipV="1">
            <a:off x="3955300" y="5106414"/>
            <a:ext cx="1218456" cy="320637"/>
          </a:xfrm>
          <a:prstGeom prst="curvedConnector3">
            <a:avLst>
              <a:gd name="adj1" fmla="val 49999"/>
            </a:avLst>
          </a:prstGeom>
          <a:ln w="50800">
            <a:solidFill>
              <a:srgbClr val="00B0F0"/>
            </a:solidFill>
            <a:headEnd type="none"/>
            <a:tailEnd type="triangle"/>
          </a:ln>
        </p:spPr>
        <p:style>
          <a:lnRef idx="1">
            <a:schemeClr val="accent6"/>
          </a:lnRef>
          <a:fillRef idx="0">
            <a:schemeClr val="accent6"/>
          </a:fillRef>
          <a:effectRef idx="0">
            <a:schemeClr val="accent6"/>
          </a:effectRef>
          <a:fontRef idx="minor">
            <a:schemeClr val="tx1"/>
          </a:fontRef>
        </p:style>
      </p:cxnSp>
      <p:pic>
        <p:nvPicPr>
          <p:cNvPr id="76" name="Picture 75"/>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04747" y="5897546"/>
            <a:ext cx="780290" cy="780290"/>
          </a:xfrm>
          <a:prstGeom prst="rect">
            <a:avLst/>
          </a:prstGeom>
        </p:spPr>
      </p:pic>
      <p:pic>
        <p:nvPicPr>
          <p:cNvPr id="77" name="Picture 76"/>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28292" y="5897546"/>
            <a:ext cx="780290" cy="780290"/>
          </a:xfrm>
          <a:prstGeom prst="rect">
            <a:avLst/>
          </a:prstGeom>
        </p:spPr>
      </p:pic>
      <p:pic>
        <p:nvPicPr>
          <p:cNvPr id="78" name="Picture 77"/>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3020" y="5890984"/>
            <a:ext cx="780290" cy="780290"/>
          </a:xfrm>
          <a:prstGeom prst="rect">
            <a:avLst/>
          </a:prstGeom>
        </p:spPr>
      </p:pic>
      <p:cxnSp>
        <p:nvCxnSpPr>
          <p:cNvPr id="79" name="Straight Arrow Connector 78"/>
          <p:cNvCxnSpPr/>
          <p:nvPr/>
        </p:nvCxnSpPr>
        <p:spPr>
          <a:xfrm>
            <a:off x="5220558" y="4606889"/>
            <a:ext cx="1457364" cy="1290657"/>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6265273" y="4661671"/>
            <a:ext cx="1357289" cy="1229313"/>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8199437" y="4845607"/>
            <a:ext cx="1447800" cy="876108"/>
            <a:chOff x="8439044" y="4841586"/>
            <a:chExt cx="1447800" cy="876108"/>
          </a:xfrm>
        </p:grpSpPr>
        <p:sp>
          <p:nvSpPr>
            <p:cNvPr id="97" name="Rectangle 96"/>
            <p:cNvSpPr/>
            <p:nvPr/>
          </p:nvSpPr>
          <p:spPr bwMode="auto">
            <a:xfrm>
              <a:off x="8439044" y="4841586"/>
              <a:ext cx="1447800"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Cache</a:t>
              </a:r>
              <a:endParaRPr lang="en-US" sz="1377" spc="-38" dirty="0">
                <a:solidFill>
                  <a:srgbClr val="404040"/>
                </a:solidFill>
                <a:ea typeface="Segoe UI" pitchFamily="34" charset="0"/>
                <a:cs typeface="Segoe UI" pitchFamily="34"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30353" y="4889495"/>
              <a:ext cx="780290" cy="780290"/>
            </a:xfrm>
            <a:prstGeom prst="rect">
              <a:avLst/>
            </a:prstGeom>
          </p:spPr>
        </p:pic>
      </p:grpSp>
      <p:sp>
        <p:nvSpPr>
          <p:cNvPr id="118" name="Content Placeholder 6"/>
          <p:cNvSpPr txBox="1">
            <a:spLocks/>
          </p:cNvSpPr>
          <p:nvPr/>
        </p:nvSpPr>
        <p:spPr>
          <a:xfrm>
            <a:off x="-17653" y="1940029"/>
            <a:ext cx="3225272" cy="4224233"/>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FFFFFF"/>
                </a:solidFill>
                <a:latin typeface="Segoe UI"/>
              </a:rPr>
              <a:t>S</a:t>
            </a:r>
            <a:r>
              <a:rPr lang="en-US" sz="1800" dirty="0" smtClean="0">
                <a:solidFill>
                  <a:srgbClr val="FFFFFF"/>
                </a:solidFill>
                <a:latin typeface="Segoe UI"/>
              </a:rPr>
              <a:t>cale with partitioned storage</a:t>
            </a:r>
          </a:p>
          <a:p>
            <a:endParaRPr lang="en-US" sz="1800" dirty="0">
              <a:solidFill>
                <a:srgbClr val="FFFFFF"/>
              </a:solidFill>
              <a:latin typeface="Segoe UI"/>
            </a:endParaRPr>
          </a:p>
          <a:p>
            <a:r>
              <a:rPr lang="en-US" sz="1800" dirty="0" smtClean="0">
                <a:solidFill>
                  <a:srgbClr val="FFFFFF"/>
                </a:solidFill>
                <a:latin typeface="Segoe UI"/>
              </a:rPr>
              <a:t>Increase reliability with queues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a:solidFill>
                  <a:srgbClr val="FFFFFF"/>
                </a:solidFill>
                <a:latin typeface="Segoe UI"/>
              </a:rPr>
              <a:t>R</a:t>
            </a:r>
            <a:r>
              <a:rPr lang="en-US" sz="1800" dirty="0" smtClean="0">
                <a:solidFill>
                  <a:srgbClr val="FFFFFF"/>
                </a:solidFill>
                <a:latin typeface="Segoe UI"/>
              </a:rPr>
              <a:t>educe read latency with caches</a:t>
            </a:r>
          </a:p>
          <a:p>
            <a:endParaRPr lang="en-US" sz="1800" dirty="0">
              <a:solidFill>
                <a:srgbClr val="FFFFFF"/>
              </a:solidFill>
              <a:latin typeface="Segoe UI"/>
            </a:endParaRPr>
          </a:p>
          <a:p>
            <a:r>
              <a:rPr lang="en-US" sz="1800" dirty="0" smtClean="0">
                <a:solidFill>
                  <a:srgbClr val="FFFFFF"/>
                </a:solidFill>
                <a:latin typeface="Segoe UI"/>
              </a:rPr>
              <a:t>Manage your own transactions for state consistency</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Many moving parts each managed differently</a:t>
            </a:r>
          </a:p>
        </p:txBody>
      </p:sp>
      <p:cxnSp>
        <p:nvCxnSpPr>
          <p:cNvPr id="48" name="Straight Arrow Connector 47"/>
          <p:cNvCxnSpPr/>
          <p:nvPr/>
        </p:nvCxnSpPr>
        <p:spPr>
          <a:xfrm>
            <a:off x="7361841" y="4657504"/>
            <a:ext cx="1283075" cy="1207092"/>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spTree>
    <p:custDataLst>
      <p:tags r:id="rId1"/>
    </p:custDataLst>
    <p:extLst>
      <p:ext uri="{BB962C8B-B14F-4D97-AF65-F5344CB8AC3E}">
        <p14:creationId xmlns:p14="http://schemas.microsoft.com/office/powerpoint/2010/main" val="1365490952"/>
      </p:ext>
    </p:extLst>
  </p:cSld>
  <p:clrMapOvr>
    <a:masterClrMapping/>
  </p:clrMapOvr>
  <p:transition advTm="10330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8">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8">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r>
              <a:rPr lang="en-US" smtClean="0"/>
              <a:t>Gopal Kakivaya</a:t>
            </a:r>
          </a:p>
          <a:p>
            <a:r>
              <a:rPr lang="en-US" smtClean="0"/>
              <a:t>Corporate Vice President</a:t>
            </a:r>
            <a:endParaRPr lang="en-US" dirty="0"/>
          </a:p>
        </p:txBody>
      </p:sp>
      <p:sp>
        <p:nvSpPr>
          <p:cNvPr id="2" name="Title 1"/>
          <p:cNvSpPr>
            <a:spLocks noGrp="1"/>
          </p:cNvSpPr>
          <p:nvPr>
            <p:ph type="title"/>
          </p:nvPr>
        </p:nvSpPr>
        <p:spPr/>
        <p:txBody>
          <a:bodyPr/>
          <a:lstStyle/>
          <a:p>
            <a:r>
              <a:rPr lang="en-US" smtClean="0"/>
              <a:t>Microsoft Azure Service Fabric Architecture</a:t>
            </a:r>
            <a:endParaRPr lang="en-US" dirty="0"/>
          </a:p>
        </p:txBody>
      </p:sp>
      <p:sp>
        <p:nvSpPr>
          <p:cNvPr id="12" name="Text Placeholder 11"/>
          <p:cNvSpPr>
            <a:spLocks noGrp="1"/>
          </p:cNvSpPr>
          <p:nvPr>
            <p:ph type="body" sz="quarter" idx="13"/>
          </p:nvPr>
        </p:nvSpPr>
        <p:spPr/>
        <p:txBody>
          <a:bodyPr/>
          <a:lstStyle/>
          <a:p>
            <a:r>
              <a:rPr lang="en-US" smtClean="0"/>
              <a:t>2-640</a:t>
            </a:r>
            <a:endParaRPr lang="en-US" dirty="0"/>
          </a:p>
        </p:txBody>
      </p:sp>
    </p:spTree>
    <p:extLst>
      <p:ext uri="{BB962C8B-B14F-4D97-AF65-F5344CB8AC3E}">
        <p14:creationId xmlns:p14="http://schemas.microsoft.com/office/powerpoint/2010/main" val="1955217672"/>
      </p:ext>
    </p:extLst>
  </p:cSld>
  <p:clrMapOvr>
    <a:masterClrMapping/>
  </p:clrMapOvr>
  <mc:AlternateContent xmlns:mc="http://schemas.openxmlformats.org/markup-compatibility/2006" xmlns:p14="http://schemas.microsoft.com/office/powerpoint/2010/main">
    <mc:Choice Requires="p14">
      <p:transition spd="med" p14:dur="700" advTm="117874">
        <p:fade/>
      </p:transition>
    </mc:Choice>
    <mc:Fallback xmlns="">
      <p:transition spd="med" advTm="117874">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3246437" y="3869659"/>
            <a:ext cx="5854401" cy="101306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err="1" smtClean="0">
                <a:solidFill>
                  <a:srgbClr val="404040"/>
                </a:solidFill>
                <a:ea typeface="Segoe UI" pitchFamily="34" charset="0"/>
                <a:cs typeface="Segoe UI" pitchFamily="34" charset="0"/>
              </a:rPr>
              <a:t>Stateful</a:t>
            </a:r>
            <a:endParaRPr lang="en-US" sz="1377" spc="-38" dirty="0" smtClean="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Middle-tier</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Compute</a:t>
            </a:r>
          </a:p>
        </p:txBody>
      </p:sp>
      <p:sp>
        <p:nvSpPr>
          <p:cNvPr id="3" name="Title 2"/>
          <p:cNvSpPr>
            <a:spLocks noGrp="1"/>
          </p:cNvSpPr>
          <p:nvPr>
            <p:ph type="title"/>
          </p:nvPr>
        </p:nvSpPr>
        <p:spPr/>
        <p:txBody>
          <a:bodyPr/>
          <a:lstStyle/>
          <a:p>
            <a:r>
              <a:rPr lang="en-US" dirty="0" err="1" smtClean="0">
                <a:solidFill>
                  <a:schemeClr val="tx1"/>
                </a:solidFill>
              </a:rPr>
              <a:t>Stateful</a:t>
            </a:r>
            <a:r>
              <a:rPr lang="en-US" dirty="0" smtClean="0">
                <a:solidFill>
                  <a:schemeClr val="tx1"/>
                </a:solidFill>
              </a:rPr>
              <a:t> services: Simplify design, reduce latency</a:t>
            </a:r>
            <a:endParaRPr lang="en-US" dirty="0">
              <a:solidFill>
                <a:schemeClr val="tx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7237" y="1058862"/>
            <a:ext cx="840685" cy="840685"/>
          </a:xfrm>
          <a:prstGeom prst="rect">
            <a:avLst/>
          </a:prstGeom>
        </p:spPr>
      </p:pic>
      <p:grpSp>
        <p:nvGrpSpPr>
          <p:cNvPr id="8" name="Group 7"/>
          <p:cNvGrpSpPr/>
          <p:nvPr/>
        </p:nvGrpSpPr>
        <p:grpSpPr>
          <a:xfrm>
            <a:off x="3246437" y="2183594"/>
            <a:ext cx="5854401" cy="876108"/>
            <a:chOff x="3246437" y="2183594"/>
            <a:chExt cx="5854401" cy="876108"/>
          </a:xfrm>
        </p:grpSpPr>
        <p:sp>
          <p:nvSpPr>
            <p:cNvPr id="11" name="Rectangle 10"/>
            <p:cNvSpPr/>
            <p:nvPr/>
          </p:nvSpPr>
          <p:spPr bwMode="auto">
            <a:xfrm>
              <a:off x="3246437" y="2183594"/>
              <a:ext cx="5854401" cy="87610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9" tIns="34970" rIns="34970" bIns="69939" numCol="1" spcCol="0" rtlCol="0" fromWordArt="0" anchor="ctr" anchorCtr="0" forceAA="0" compatLnSpc="1">
              <a:prstTxWarp prst="textNoShape">
                <a:avLst/>
              </a:prstTxWarp>
              <a:noAutofit/>
            </a:bodyPr>
            <a:lstStyle/>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Front End</a:t>
              </a:r>
              <a:endParaRPr lang="en-US" sz="1377" spc="-38" dirty="0">
                <a:solidFill>
                  <a:srgbClr val="404040"/>
                </a:solidFill>
                <a:ea typeface="Segoe UI" pitchFamily="34" charset="0"/>
                <a:cs typeface="Segoe UI" pitchFamily="34" charset="0"/>
              </a:endParaRPr>
            </a:p>
            <a:p>
              <a:pPr defTabSz="699124" fontAlgn="base">
                <a:spcBef>
                  <a:spcPct val="0"/>
                </a:spcBef>
                <a:spcAft>
                  <a:spcPct val="0"/>
                </a:spcAft>
              </a:pPr>
              <a:r>
                <a:rPr lang="en-US" sz="1377" spc="-38" dirty="0">
                  <a:solidFill>
                    <a:srgbClr val="404040"/>
                  </a:solidFill>
                  <a:ea typeface="Segoe UI" pitchFamily="34" charset="0"/>
                  <a:cs typeface="Segoe UI" pitchFamily="34" charset="0"/>
                </a:rPr>
                <a:t>(</a:t>
              </a:r>
              <a:r>
                <a:rPr lang="en-US" sz="1377" spc="-38" dirty="0" smtClean="0">
                  <a:solidFill>
                    <a:srgbClr val="404040"/>
                  </a:solidFill>
                  <a:ea typeface="Segoe UI" pitchFamily="34" charset="0"/>
                  <a:cs typeface="Segoe UI" pitchFamily="34" charset="0"/>
                </a:rPr>
                <a:t>Stateless</a:t>
              </a:r>
            </a:p>
            <a:p>
              <a:pPr defTabSz="699124" fontAlgn="base">
                <a:spcBef>
                  <a:spcPct val="0"/>
                </a:spcBef>
                <a:spcAft>
                  <a:spcPct val="0"/>
                </a:spcAft>
              </a:pPr>
              <a:r>
                <a:rPr lang="en-US" sz="1377" spc="-38" dirty="0" smtClean="0">
                  <a:solidFill>
                    <a:srgbClr val="404040"/>
                  </a:solidFill>
                  <a:ea typeface="Segoe UI" pitchFamily="34" charset="0"/>
                  <a:cs typeface="Segoe UI" pitchFamily="34" charset="0"/>
                </a:rPr>
                <a:t>Web)</a:t>
              </a:r>
              <a:endParaRPr lang="en-US" sz="1377" spc="-38" dirty="0">
                <a:solidFill>
                  <a:srgbClr val="404040"/>
                </a:solidFill>
                <a:ea typeface="Segoe UI" pitchFamily="34" charset="0"/>
                <a:cs typeface="Segoe UI"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3381" y="2221625"/>
              <a:ext cx="780290" cy="78029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5584" y="2221625"/>
              <a:ext cx="780290" cy="78029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0547" y="2221625"/>
              <a:ext cx="780290" cy="780290"/>
            </a:xfrm>
            <a:prstGeom prst="rect">
              <a:avLst/>
            </a:prstGeom>
          </p:spPr>
        </p:pic>
      </p:grpSp>
      <p:cxnSp>
        <p:nvCxnSpPr>
          <p:cNvPr id="14" name="Straight Arrow Connector 13"/>
          <p:cNvCxnSpPr>
            <a:endCxn id="5" idx="0"/>
          </p:cNvCxnSpPr>
          <p:nvPr/>
        </p:nvCxnSpPr>
        <p:spPr>
          <a:xfrm flipH="1">
            <a:off x="4863526" y="1899480"/>
            <a:ext cx="1226944"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3" idx="0"/>
          </p:cNvCxnSpPr>
          <p:nvPr/>
        </p:nvCxnSpPr>
        <p:spPr>
          <a:xfrm>
            <a:off x="6480615" y="1899480"/>
            <a:ext cx="1100077" cy="322145"/>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16764" y="1915630"/>
            <a:ext cx="5313" cy="350094"/>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6637" y="2963862"/>
            <a:ext cx="2743200" cy="991481"/>
            <a:chOff x="4846637" y="2963862"/>
            <a:chExt cx="2743200" cy="991481"/>
          </a:xfrm>
        </p:grpSpPr>
        <p:cxnSp>
          <p:nvCxnSpPr>
            <p:cNvPr id="35" name="Straight Arrow Connector 34"/>
            <p:cNvCxnSpPr/>
            <p:nvPr/>
          </p:nvCxnSpPr>
          <p:spPr>
            <a:xfrm>
              <a:off x="6173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8466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589837" y="2963862"/>
              <a:ext cx="0" cy="991481"/>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20506" y="6069772"/>
            <a:ext cx="654201" cy="654201"/>
          </a:xfrm>
          <a:prstGeom prst="rect">
            <a:avLst/>
          </a:prstGeom>
        </p:spPr>
      </p:pic>
      <p:pic>
        <p:nvPicPr>
          <p:cNvPr id="78" name="Picture 7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283962" y="6069772"/>
            <a:ext cx="654201" cy="654201"/>
          </a:xfrm>
          <a:prstGeom prst="rect">
            <a:avLst/>
          </a:prstGeom>
        </p:spPr>
      </p:pic>
      <p:sp>
        <p:nvSpPr>
          <p:cNvPr id="41" name="Right Arrow 40"/>
          <p:cNvSpPr/>
          <p:nvPr/>
        </p:nvSpPr>
        <p:spPr>
          <a:xfrm rot="5400000">
            <a:off x="5906097" y="4979469"/>
            <a:ext cx="535079" cy="54077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516"/>
            <a:endParaRPr lang="en-US" sz="1377">
              <a:solidFill>
                <a:srgbClr val="FFFFFF"/>
              </a:solidFill>
            </a:endParaRPr>
          </a:p>
        </p:txBody>
      </p:sp>
      <p:sp>
        <p:nvSpPr>
          <p:cNvPr id="2" name="TextBox 1"/>
          <p:cNvSpPr txBox="1"/>
          <p:nvPr/>
        </p:nvSpPr>
        <p:spPr>
          <a:xfrm>
            <a:off x="3111446" y="5497308"/>
            <a:ext cx="6292266"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solidFill>
                  <a:srgbClr val="FFFFFF"/>
                </a:solidFill>
              </a:rPr>
              <a:t>d</a:t>
            </a:r>
            <a:r>
              <a:rPr lang="en-US" sz="2000" dirty="0" smtClean="0">
                <a:solidFill>
                  <a:srgbClr val="FFFFFF"/>
                </a:solidFill>
              </a:rPr>
              <a:t>ata stores used for analytics and disaster recovery</a:t>
            </a:r>
          </a:p>
        </p:txBody>
      </p:sp>
      <p:sp>
        <p:nvSpPr>
          <p:cNvPr id="44" name="Content Placeholder 6"/>
          <p:cNvSpPr txBox="1">
            <a:spLocks/>
          </p:cNvSpPr>
          <p:nvPr/>
        </p:nvSpPr>
        <p:spPr>
          <a:xfrm>
            <a:off x="9587" y="1700891"/>
            <a:ext cx="3225272" cy="3181832"/>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smtClean="0">
              <a:solidFill>
                <a:srgbClr val="FFFFFF"/>
              </a:solidFill>
              <a:latin typeface="Segoe UI"/>
            </a:endParaRPr>
          </a:p>
          <a:p>
            <a:r>
              <a:rPr lang="en-US" sz="1800" dirty="0" smtClean="0">
                <a:solidFill>
                  <a:srgbClr val="FFFFFF"/>
                </a:solidFill>
                <a:latin typeface="Segoe UI"/>
              </a:rPr>
              <a:t>Application state lives in the compute tier</a:t>
            </a:r>
          </a:p>
          <a:p>
            <a:endParaRPr lang="en-US" sz="1800" dirty="0" smtClean="0">
              <a:solidFill>
                <a:srgbClr val="FFFFFF"/>
              </a:solidFill>
              <a:latin typeface="Segoe UI"/>
            </a:endParaRPr>
          </a:p>
          <a:p>
            <a:r>
              <a:rPr lang="en-US" sz="1800" dirty="0">
                <a:solidFill>
                  <a:srgbClr val="FFFFFF"/>
                </a:solidFill>
                <a:latin typeface="Segoe UI"/>
              </a:rPr>
              <a:t>Low Latency reads and </a:t>
            </a:r>
            <a:r>
              <a:rPr lang="en-US" sz="1800" dirty="0" smtClean="0">
                <a:solidFill>
                  <a:srgbClr val="FFFFFF"/>
                </a:solidFill>
                <a:latin typeface="Segoe UI"/>
              </a:rPr>
              <a:t>writes</a:t>
            </a:r>
            <a:endParaRPr lang="en-US" sz="1800" dirty="0">
              <a:solidFill>
                <a:srgbClr val="FFFFFF"/>
              </a:solidFill>
              <a:latin typeface="Segoe UI"/>
            </a:endParaRPr>
          </a:p>
          <a:p>
            <a:endParaRPr lang="en-US" sz="1800" dirty="0" smtClean="0">
              <a:solidFill>
                <a:srgbClr val="FFFFFF"/>
              </a:solidFill>
              <a:latin typeface="Segoe UI"/>
            </a:endParaRPr>
          </a:p>
          <a:p>
            <a:r>
              <a:rPr lang="en-US" sz="1800" dirty="0" smtClean="0">
                <a:solidFill>
                  <a:srgbClr val="FFFFFF"/>
                </a:solidFill>
                <a:latin typeface="Segoe UI"/>
              </a:rPr>
              <a:t>Partitions are first class for scale-out</a:t>
            </a:r>
          </a:p>
          <a:p>
            <a:endParaRPr lang="en-US" sz="1800" dirty="0">
              <a:solidFill>
                <a:srgbClr val="FFFFFF"/>
              </a:solidFill>
              <a:latin typeface="Segoe UI"/>
            </a:endParaRPr>
          </a:p>
          <a:p>
            <a:r>
              <a:rPr lang="en-US" sz="1800" dirty="0" smtClean="0">
                <a:solidFill>
                  <a:srgbClr val="FFFFFF"/>
                </a:solidFill>
                <a:latin typeface="Segoe UI"/>
              </a:rPr>
              <a:t>Built in transactions</a:t>
            </a:r>
          </a:p>
          <a:p>
            <a:pPr marL="0" indent="0">
              <a:buFont typeface="Arial" pitchFamily="34" charset="0"/>
              <a:buNone/>
            </a:pPr>
            <a:endParaRPr lang="en-US" sz="1800" dirty="0">
              <a:solidFill>
                <a:srgbClr val="FFFFFF"/>
              </a:solidFill>
              <a:latin typeface="Segoe UI"/>
            </a:endParaRPr>
          </a:p>
          <a:p>
            <a:r>
              <a:rPr lang="en-US" sz="1800" dirty="0" smtClean="0">
                <a:solidFill>
                  <a:srgbClr val="FFFFFF"/>
                </a:solidFill>
                <a:latin typeface="Segoe UI"/>
              </a:rPr>
              <a:t>Fewer </a:t>
            </a:r>
            <a:r>
              <a:rPr lang="en-US" sz="1800" dirty="0">
                <a:solidFill>
                  <a:srgbClr val="FFFFFF"/>
                </a:solidFill>
                <a:latin typeface="Segoe UI"/>
              </a:rPr>
              <a:t>moving parts</a:t>
            </a:r>
          </a:p>
          <a:p>
            <a:pPr marL="0" indent="0">
              <a:buFont typeface="Arial" pitchFamily="34" charset="0"/>
              <a:buNone/>
            </a:pPr>
            <a:endParaRPr lang="en-US" sz="1800" dirty="0" smtClean="0">
              <a:solidFill>
                <a:srgbClr val="FFFFFF"/>
              </a:solidFill>
              <a:latin typeface="Segoe UI"/>
            </a:endParaRPr>
          </a:p>
        </p:txBody>
      </p:sp>
      <p:sp>
        <p:nvSpPr>
          <p:cNvPr id="42" name="TextBox 41"/>
          <p:cNvSpPr txBox="1"/>
          <p:nvPr/>
        </p:nvSpPr>
        <p:spPr>
          <a:xfrm>
            <a:off x="5803523" y="1752973"/>
            <a:ext cx="874399" cy="253361"/>
          </a:xfrm>
          <a:prstGeom prst="rect">
            <a:avLst/>
          </a:prstGeom>
          <a:noFill/>
          <a:ln>
            <a:noFill/>
          </a:ln>
        </p:spPr>
        <p:txBody>
          <a:bodyPr wrap="none" lIns="0" tIns="27432" rIns="0" bIns="0" rtlCol="0">
            <a:noAutofit/>
          </a:bodyPr>
          <a:lstStyle/>
          <a:p>
            <a:pPr algn="ctr">
              <a:lnSpc>
                <a:spcPts val="800"/>
              </a:lnSpc>
            </a:pPr>
            <a:r>
              <a:rPr lang="en-US" sz="1000" dirty="0" smtClean="0">
                <a:solidFill>
                  <a:srgbClr val="FFFFFF"/>
                </a:solidFill>
                <a:ea typeface="Arial Unicode MS" panose="020B0604020202020204" pitchFamily="34" charset="-128"/>
                <a:cs typeface="Segoe UI" panose="020B0502040204020203" pitchFamily="34" charset="0"/>
              </a:rPr>
              <a:t>Load Balancer</a:t>
            </a:r>
          </a:p>
        </p:txBody>
      </p:sp>
      <p:pic>
        <p:nvPicPr>
          <p:cNvPr id="16" name="Picture 15"/>
          <p:cNvPicPr>
            <a:picLocks noChangeAspect="1"/>
          </p:cNvPicPr>
          <p:nvPr/>
        </p:nvPicPr>
        <p:blipFill>
          <a:blip r:embed="rId7"/>
          <a:stretch>
            <a:fillRect/>
          </a:stretch>
        </p:blipFill>
        <p:spPr>
          <a:xfrm>
            <a:off x="4361102" y="3953072"/>
            <a:ext cx="883638" cy="715326"/>
          </a:xfrm>
          <a:prstGeom prst="rect">
            <a:avLst/>
          </a:prstGeom>
        </p:spPr>
      </p:pic>
      <p:pic>
        <p:nvPicPr>
          <p:cNvPr id="43" name="Picture 42"/>
          <p:cNvPicPr>
            <a:picLocks noChangeAspect="1"/>
          </p:cNvPicPr>
          <p:nvPr/>
        </p:nvPicPr>
        <p:blipFill>
          <a:blip r:embed="rId7"/>
          <a:stretch>
            <a:fillRect/>
          </a:stretch>
        </p:blipFill>
        <p:spPr>
          <a:xfrm>
            <a:off x="4498492" y="4030447"/>
            <a:ext cx="883638" cy="715326"/>
          </a:xfrm>
          <a:prstGeom prst="rect">
            <a:avLst/>
          </a:prstGeom>
        </p:spPr>
      </p:pic>
      <p:pic>
        <p:nvPicPr>
          <p:cNvPr id="45" name="Picture 44"/>
          <p:cNvPicPr>
            <a:picLocks noChangeAspect="1"/>
          </p:cNvPicPr>
          <p:nvPr/>
        </p:nvPicPr>
        <p:blipFill>
          <a:blip r:embed="rId7"/>
          <a:stretch>
            <a:fillRect/>
          </a:stretch>
        </p:blipFill>
        <p:spPr>
          <a:xfrm>
            <a:off x="4635882" y="4105551"/>
            <a:ext cx="883638" cy="715326"/>
          </a:xfrm>
          <a:prstGeom prst="rect">
            <a:avLst/>
          </a:prstGeom>
        </p:spPr>
      </p:pic>
      <p:pic>
        <p:nvPicPr>
          <p:cNvPr id="46" name="Picture 45"/>
          <p:cNvPicPr>
            <a:picLocks noChangeAspect="1"/>
          </p:cNvPicPr>
          <p:nvPr/>
        </p:nvPicPr>
        <p:blipFill>
          <a:blip r:embed="rId7"/>
          <a:stretch>
            <a:fillRect/>
          </a:stretch>
        </p:blipFill>
        <p:spPr>
          <a:xfrm>
            <a:off x="5727425" y="3954462"/>
            <a:ext cx="883638" cy="715326"/>
          </a:xfrm>
          <a:prstGeom prst="rect">
            <a:avLst/>
          </a:prstGeom>
        </p:spPr>
      </p:pic>
      <p:pic>
        <p:nvPicPr>
          <p:cNvPr id="47" name="Picture 46"/>
          <p:cNvPicPr>
            <a:picLocks noChangeAspect="1"/>
          </p:cNvPicPr>
          <p:nvPr/>
        </p:nvPicPr>
        <p:blipFill>
          <a:blip r:embed="rId7"/>
          <a:stretch>
            <a:fillRect/>
          </a:stretch>
        </p:blipFill>
        <p:spPr>
          <a:xfrm>
            <a:off x="5864815" y="4031837"/>
            <a:ext cx="883638" cy="715326"/>
          </a:xfrm>
          <a:prstGeom prst="rect">
            <a:avLst/>
          </a:prstGeom>
        </p:spPr>
      </p:pic>
      <p:pic>
        <p:nvPicPr>
          <p:cNvPr id="48" name="Picture 47"/>
          <p:cNvPicPr>
            <a:picLocks noChangeAspect="1"/>
          </p:cNvPicPr>
          <p:nvPr/>
        </p:nvPicPr>
        <p:blipFill>
          <a:blip r:embed="rId7"/>
          <a:stretch>
            <a:fillRect/>
          </a:stretch>
        </p:blipFill>
        <p:spPr>
          <a:xfrm>
            <a:off x="6002205" y="4106941"/>
            <a:ext cx="883638" cy="715326"/>
          </a:xfrm>
          <a:prstGeom prst="rect">
            <a:avLst/>
          </a:prstGeom>
        </p:spPr>
      </p:pic>
      <p:pic>
        <p:nvPicPr>
          <p:cNvPr id="49" name="Picture 48"/>
          <p:cNvPicPr>
            <a:picLocks noChangeAspect="1"/>
          </p:cNvPicPr>
          <p:nvPr/>
        </p:nvPicPr>
        <p:blipFill>
          <a:blip r:embed="rId7"/>
          <a:stretch>
            <a:fillRect/>
          </a:stretch>
        </p:blipFill>
        <p:spPr>
          <a:xfrm>
            <a:off x="7093748" y="3954462"/>
            <a:ext cx="883638" cy="715326"/>
          </a:xfrm>
          <a:prstGeom prst="rect">
            <a:avLst/>
          </a:prstGeom>
        </p:spPr>
      </p:pic>
      <p:pic>
        <p:nvPicPr>
          <p:cNvPr id="50" name="Picture 49"/>
          <p:cNvPicPr>
            <a:picLocks noChangeAspect="1"/>
          </p:cNvPicPr>
          <p:nvPr/>
        </p:nvPicPr>
        <p:blipFill>
          <a:blip r:embed="rId7"/>
          <a:stretch>
            <a:fillRect/>
          </a:stretch>
        </p:blipFill>
        <p:spPr>
          <a:xfrm>
            <a:off x="7231138" y="4031837"/>
            <a:ext cx="883638" cy="715326"/>
          </a:xfrm>
          <a:prstGeom prst="rect">
            <a:avLst/>
          </a:prstGeom>
        </p:spPr>
      </p:pic>
      <p:pic>
        <p:nvPicPr>
          <p:cNvPr id="51" name="Picture 50"/>
          <p:cNvPicPr>
            <a:picLocks noChangeAspect="1"/>
          </p:cNvPicPr>
          <p:nvPr/>
        </p:nvPicPr>
        <p:blipFill>
          <a:blip r:embed="rId7"/>
          <a:stretch>
            <a:fillRect/>
          </a:stretch>
        </p:blipFill>
        <p:spPr>
          <a:xfrm>
            <a:off x="7368528" y="4106941"/>
            <a:ext cx="883638" cy="715326"/>
          </a:xfrm>
          <a:prstGeom prst="rect">
            <a:avLst/>
          </a:prstGeom>
        </p:spPr>
      </p:pic>
    </p:spTree>
    <p:custDataLst>
      <p:tags r:id="rId1"/>
    </p:custDataLst>
    <p:extLst>
      <p:ext uri="{BB962C8B-B14F-4D97-AF65-F5344CB8AC3E}">
        <p14:creationId xmlns:p14="http://schemas.microsoft.com/office/powerpoint/2010/main" val="2964908765"/>
      </p:ext>
    </p:extLst>
  </p:cSld>
  <p:clrMapOvr>
    <a:masterClrMapping/>
  </p:clrMapOvr>
  <p:transition advTm="632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Stateful microservice</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1431988864"/>
      </p:ext>
    </p:extLst>
  </p:cSld>
  <p:clrMapOvr>
    <a:masterClrMapping/>
  </p:clrMapOvr>
  <p:transition advTm="242963">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5539978"/>
          </a:xfrm>
        </p:spPr>
        <p:txBody>
          <a:bodyPr/>
          <a:lstStyle/>
          <a:p>
            <a:r>
              <a:rPr lang="en-US" dirty="0"/>
              <a:t>Each service is backed by </a:t>
            </a:r>
            <a:r>
              <a:rPr lang="en-US" dirty="0">
                <a:solidFill>
                  <a:srgbClr val="FFFF00"/>
                </a:solidFill>
              </a:rPr>
              <a:t>replica set</a:t>
            </a:r>
            <a:r>
              <a:rPr lang="en-US" dirty="0"/>
              <a:t> to make its internal state reliable </a:t>
            </a:r>
          </a:p>
          <a:p>
            <a:r>
              <a:rPr lang="en-US" dirty="0"/>
              <a:t>All replicas are logically consistent – meaning all replicas see the same </a:t>
            </a:r>
            <a:r>
              <a:rPr lang="en-US" dirty="0">
                <a:solidFill>
                  <a:srgbClr val="FFFF00"/>
                </a:solidFill>
              </a:rPr>
              <a:t>linearized</a:t>
            </a:r>
            <a:r>
              <a:rPr lang="en-US" dirty="0">
                <a:solidFill>
                  <a:srgbClr val="C00000"/>
                </a:solidFill>
              </a:rPr>
              <a:t> </a:t>
            </a:r>
            <a:r>
              <a:rPr lang="en-US" dirty="0"/>
              <a:t>order of </a:t>
            </a:r>
            <a:r>
              <a:rPr lang="en-US" dirty="0">
                <a:solidFill>
                  <a:srgbClr val="FFFF00"/>
                </a:solidFill>
              </a:rPr>
              <a:t>read</a:t>
            </a:r>
            <a:r>
              <a:rPr lang="en-US" dirty="0">
                <a:solidFill>
                  <a:srgbClr val="C00000"/>
                </a:solidFill>
              </a:rPr>
              <a:t> </a:t>
            </a:r>
            <a:r>
              <a:rPr lang="en-US" dirty="0"/>
              <a:t>and </a:t>
            </a:r>
            <a:r>
              <a:rPr lang="en-US" dirty="0">
                <a:solidFill>
                  <a:srgbClr val="FFFF00"/>
                </a:solidFill>
              </a:rPr>
              <a:t>write</a:t>
            </a:r>
            <a:r>
              <a:rPr lang="en-US" dirty="0">
                <a:solidFill>
                  <a:srgbClr val="C00000"/>
                </a:solidFill>
              </a:rPr>
              <a:t> </a:t>
            </a:r>
            <a:r>
              <a:rPr lang="en-US" dirty="0"/>
              <a:t>operations to </a:t>
            </a:r>
            <a:r>
              <a:rPr lang="en-US" dirty="0" smtClean="0"/>
              <a:t>initial state</a:t>
            </a:r>
            <a:endParaRPr lang="en-US" dirty="0"/>
          </a:p>
          <a:p>
            <a:r>
              <a:rPr lang="en-US" dirty="0">
                <a:solidFill>
                  <a:srgbClr val="FFFF00"/>
                </a:solidFill>
              </a:rPr>
              <a:t>Read-Write quorums </a:t>
            </a:r>
            <a:r>
              <a:rPr lang="en-US" dirty="0"/>
              <a:t>are supported and are dynamically adjusted</a:t>
            </a:r>
          </a:p>
          <a:p>
            <a:r>
              <a:rPr lang="en-US" dirty="0">
                <a:solidFill>
                  <a:srgbClr val="FFFF00"/>
                </a:solidFill>
              </a:rPr>
              <a:t>Replica set </a:t>
            </a:r>
            <a:r>
              <a:rPr lang="en-US" dirty="0"/>
              <a:t>is dynamically reconfigured to account for </a:t>
            </a:r>
            <a:r>
              <a:rPr lang="en-US" dirty="0" smtClean="0"/>
              <a:t>replica arrivals </a:t>
            </a:r>
            <a:r>
              <a:rPr lang="en-US" dirty="0"/>
              <a:t>and </a:t>
            </a:r>
            <a:r>
              <a:rPr lang="en-US" dirty="0" smtClean="0"/>
              <a:t>departures</a:t>
            </a:r>
            <a:endParaRPr lang="en-US" dirty="0"/>
          </a:p>
        </p:txBody>
      </p:sp>
      <p:sp>
        <p:nvSpPr>
          <p:cNvPr id="3" name="Title 2"/>
          <p:cNvSpPr>
            <a:spLocks noGrp="1"/>
          </p:cNvSpPr>
          <p:nvPr>
            <p:ph type="title"/>
          </p:nvPr>
        </p:nvSpPr>
        <p:spPr>
          <a:xfrm>
            <a:off x="274639" y="295274"/>
            <a:ext cx="12039598" cy="917575"/>
          </a:xfrm>
        </p:spPr>
        <p:txBody>
          <a:bodyPr/>
          <a:lstStyle/>
          <a:p>
            <a:r>
              <a:rPr lang="en-US" dirty="0" smtClean="0"/>
              <a:t>Stateful microservices are reliable </a:t>
            </a:r>
            <a:r>
              <a:rPr lang="en-US" dirty="0"/>
              <a:t>and </a:t>
            </a:r>
            <a:r>
              <a:rPr lang="en-US" dirty="0" smtClean="0"/>
              <a:t>consistent</a:t>
            </a:r>
            <a:endParaRPr lang="en-US" dirty="0"/>
          </a:p>
        </p:txBody>
      </p:sp>
    </p:spTree>
    <p:extLst>
      <p:ext uri="{BB962C8B-B14F-4D97-AF65-F5344CB8AC3E}">
        <p14:creationId xmlns:p14="http://schemas.microsoft.com/office/powerpoint/2010/main" val="1716321711"/>
      </p:ext>
    </p:extLst>
  </p:cSld>
  <p:clrMapOvr>
    <a:masterClrMapping/>
  </p:clrMapOvr>
  <p:transition advTm="7926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2183208" y="382228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97523" y="4778294"/>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197523" y="3800423"/>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2207168" y="478186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smtClean="0"/>
              <a:t>Stateful microservice</a:t>
            </a:r>
            <a:endParaRPr lang="en-US" dirty="0"/>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560042" y="3795785"/>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1561584" y="3718008"/>
            <a:ext cx="390821" cy="517065"/>
            <a:chOff x="913929" y="2513723"/>
            <a:chExt cx="390821" cy="517065"/>
          </a:xfrm>
        </p:grpSpPr>
        <p:sp>
          <p:nvSpPr>
            <p:cNvPr id="29" name="Hexagon 28"/>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32" name="Group 31"/>
          <p:cNvGrpSpPr/>
          <p:nvPr/>
        </p:nvGrpSpPr>
        <p:grpSpPr>
          <a:xfrm>
            <a:off x="1560043" y="3714956"/>
            <a:ext cx="390821" cy="517065"/>
            <a:chOff x="913929" y="2513723"/>
            <a:chExt cx="390821" cy="517065"/>
          </a:xfrm>
        </p:grpSpPr>
        <p:sp>
          <p:nvSpPr>
            <p:cNvPr id="33" name="Hexagon 32"/>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35" name="Group 34"/>
          <p:cNvGrpSpPr/>
          <p:nvPr/>
        </p:nvGrpSpPr>
        <p:grpSpPr>
          <a:xfrm>
            <a:off x="1560043" y="3707727"/>
            <a:ext cx="390821" cy="517065"/>
            <a:chOff x="913929" y="2513723"/>
            <a:chExt cx="390821" cy="517065"/>
          </a:xfrm>
        </p:grpSpPr>
        <p:sp>
          <p:nvSpPr>
            <p:cNvPr id="36" name="Hexagon 35"/>
            <p:cNvSpPr/>
            <p:nvPr/>
          </p:nvSpPr>
          <p:spPr bwMode="auto">
            <a:xfrm>
              <a:off x="913929" y="2609719"/>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47" name="Freeform 58"/>
          <p:cNvSpPr>
            <a:spLocks/>
          </p:cNvSpPr>
          <p:nvPr/>
        </p:nvSpPr>
        <p:spPr bwMode="auto">
          <a:xfrm flipH="1" flipV="1">
            <a:off x="7589837" y="1412969"/>
            <a:ext cx="2320969" cy="282712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48" name="Freeform 58"/>
          <p:cNvSpPr>
            <a:spLocks/>
          </p:cNvSpPr>
          <p:nvPr/>
        </p:nvSpPr>
        <p:spPr bwMode="auto">
          <a:xfrm flipV="1">
            <a:off x="5495376" y="1412972"/>
            <a:ext cx="2094461" cy="27581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7" name="TextBox 6"/>
          <p:cNvSpPr txBox="1"/>
          <p:nvPr/>
        </p:nvSpPr>
        <p:spPr>
          <a:xfrm>
            <a:off x="6655188" y="3388056"/>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9" name="TextBox 48"/>
          <p:cNvSpPr txBox="1"/>
          <p:nvPr/>
        </p:nvSpPr>
        <p:spPr>
          <a:xfrm>
            <a:off x="8715516" y="3331809"/>
            <a:ext cx="13716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replication</a:t>
            </a:r>
          </a:p>
        </p:txBody>
      </p:sp>
      <p:sp>
        <p:nvSpPr>
          <p:cNvPr id="46" name="Hexagon 45"/>
          <p:cNvSpPr/>
          <p:nvPr/>
        </p:nvSpPr>
        <p:spPr bwMode="auto">
          <a:xfrm>
            <a:off x="1501875" y="478186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0" name="Group 49"/>
          <p:cNvGrpSpPr/>
          <p:nvPr/>
        </p:nvGrpSpPr>
        <p:grpSpPr>
          <a:xfrm>
            <a:off x="1509034" y="4685864"/>
            <a:ext cx="390821" cy="517065"/>
            <a:chOff x="913929" y="2513723"/>
            <a:chExt cx="390821" cy="517065"/>
          </a:xfrm>
        </p:grpSpPr>
        <p:sp>
          <p:nvSpPr>
            <p:cNvPr id="51" name="Hexagon 50"/>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smtClean="0">
                  <a:gradFill>
                    <a:gsLst>
                      <a:gs pos="2917">
                        <a:srgbClr val="FFFFFF"/>
                      </a:gs>
                      <a:gs pos="30000">
                        <a:srgbClr val="FFFFFF"/>
                      </a:gs>
                    </a:gsLst>
                    <a:lin ang="5400000" scaled="0"/>
                  </a:gradFill>
                </a:rPr>
                <a:t>P</a:t>
              </a:r>
            </a:p>
          </p:txBody>
        </p:sp>
      </p:grpSp>
      <p:grpSp>
        <p:nvGrpSpPr>
          <p:cNvPr id="53" name="Group 52"/>
          <p:cNvGrpSpPr/>
          <p:nvPr/>
        </p:nvGrpSpPr>
        <p:grpSpPr>
          <a:xfrm>
            <a:off x="1509033" y="4682299"/>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grpSp>
        <p:nvGrpSpPr>
          <p:cNvPr id="56" name="Group 55"/>
          <p:cNvGrpSpPr/>
          <p:nvPr/>
        </p:nvGrpSpPr>
        <p:grpSpPr>
          <a:xfrm>
            <a:off x="1511910" y="4685351"/>
            <a:ext cx="390821" cy="517065"/>
            <a:chOff x="913929" y="2513723"/>
            <a:chExt cx="390821" cy="517065"/>
          </a:xfrm>
        </p:grpSpPr>
        <p:sp>
          <p:nvSpPr>
            <p:cNvPr id="57" name="Hexagon 56"/>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TextBox 57"/>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rgbClr val="FFFFFF"/>
                      </a:gs>
                      <a:gs pos="30000">
                        <a:srgbClr val="FFFFFF"/>
                      </a:gs>
                    </a:gsLst>
                    <a:lin ang="5400000" scaled="0"/>
                  </a:gradFill>
                </a:rPr>
                <a:t>S</a:t>
              </a:r>
              <a:endParaRPr lang="en-US" sz="1600" dirty="0" smtClean="0">
                <a:gradFill>
                  <a:gsLst>
                    <a:gs pos="2917">
                      <a:srgbClr val="FFFFFF"/>
                    </a:gs>
                    <a:gs pos="30000">
                      <a:srgbClr val="FFFFFF"/>
                    </a:gs>
                  </a:gsLst>
                  <a:lin ang="5400000" scaled="0"/>
                </a:gradFill>
              </a:endParaRPr>
            </a:p>
          </p:txBody>
        </p:sp>
      </p:grpSp>
      <p:sp>
        <p:nvSpPr>
          <p:cNvPr id="59" name="Freeform 58"/>
          <p:cNvSpPr>
            <a:spLocks/>
          </p:cNvSpPr>
          <p:nvPr/>
        </p:nvSpPr>
        <p:spPr bwMode="auto">
          <a:xfrm rot="20274532" flipH="1">
            <a:off x="7103654" y="3258704"/>
            <a:ext cx="3219148" cy="1739431"/>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
        <p:nvSpPr>
          <p:cNvPr id="60" name="Freeform 59"/>
          <p:cNvSpPr>
            <a:spLocks/>
          </p:cNvSpPr>
          <p:nvPr/>
        </p:nvSpPr>
        <p:spPr bwMode="auto">
          <a:xfrm rot="20274532">
            <a:off x="6547271" y="2672394"/>
            <a:ext cx="438534" cy="3051110"/>
          </a:xfrm>
          <a:custGeom>
            <a:avLst/>
            <a:gdLst/>
            <a:ahLst/>
            <a:cxnLst>
              <a:cxn ang="0">
                <a:pos x="1104" y="1296"/>
              </a:cxn>
              <a:cxn ang="0">
                <a:pos x="864" y="480"/>
              </a:cxn>
              <a:cxn ang="0">
                <a:pos x="0" y="0"/>
              </a:cxn>
            </a:cxnLst>
            <a:rect l="0" t="0" r="r" b="b"/>
            <a:pathLst>
              <a:path w="1104" h="1296">
                <a:moveTo>
                  <a:pt x="1104" y="1296"/>
                </a:moveTo>
                <a:cubicBezTo>
                  <a:pt x="1076" y="996"/>
                  <a:pt x="1048" y="696"/>
                  <a:pt x="864" y="480"/>
                </a:cubicBezTo>
                <a:cubicBezTo>
                  <a:pt x="680" y="264"/>
                  <a:pt x="340" y="132"/>
                  <a:pt x="0" y="0"/>
                </a:cubicBezTo>
              </a:path>
            </a:pathLst>
          </a:custGeom>
          <a:noFill/>
          <a:ln w="19050" cap="flat" cmpd="sng">
            <a:solidFill>
              <a:srgbClr val="FFC000"/>
            </a:solidFill>
            <a:prstDash val="solid"/>
            <a:round/>
            <a:headEnd type="none" w="med" len="med"/>
            <a:tailEnd type="stealth" w="lg" len="lg"/>
          </a:ln>
          <a:effectLst/>
        </p:spPr>
        <p:txBody>
          <a:bodyPr wrap="square">
            <a:spAutoFit/>
          </a:bodyPr>
          <a:lstStyle/>
          <a:p>
            <a:pPr defTabSz="1243493">
              <a:defRPr/>
            </a:pPr>
            <a:endParaRPr lang="en-US" sz="2448" kern="0">
              <a:solidFill>
                <a:srgbClr val="FFFFFF"/>
              </a:solidFill>
            </a:endParaRPr>
          </a:p>
        </p:txBody>
      </p:sp>
    </p:spTree>
    <p:custDataLst>
      <p:tags r:id="rId1"/>
    </p:custDataLst>
    <p:extLst>
      <p:ext uri="{BB962C8B-B14F-4D97-AF65-F5344CB8AC3E}">
        <p14:creationId xmlns:p14="http://schemas.microsoft.com/office/powerpoint/2010/main" val="4053857457"/>
      </p:ext>
    </p:extLst>
  </p:cSld>
  <p:clrMapOvr>
    <a:masterClrMapping/>
  </p:clrMapOvr>
  <p:transition advTm="578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2.2313E-6 2.28779E-6 L 0.22772 -0.19179 " pathEditMode="relative" rAng="0" ptsTypes="AA">
                                      <p:cBhvr>
                                        <p:cTn id="34" dur="2000" fill="hold"/>
                                        <p:tgtEl>
                                          <p:spTgt spid="19"/>
                                        </p:tgtEl>
                                        <p:attrNameLst>
                                          <p:attrName>ppt_x</p:attrName>
                                          <p:attrName>ppt_y</p:attrName>
                                        </p:attrNameLst>
                                      </p:cBhvr>
                                      <p:rCtr x="11386" y="-9601"/>
                                    </p:animMotion>
                                  </p:childTnLst>
                                </p:cTn>
                              </p:par>
                              <p:par>
                                <p:cTn id="35" presetID="42" presetClass="path" presetSubtype="0" accel="50000" decel="50000" fill="hold" grpId="0" nodeType="withEffect">
                                  <p:stCondLst>
                                    <p:cond delay="0"/>
                                  </p:stCondLst>
                                  <p:childTnLst>
                                    <p:animMotion origin="layout" path="M 3.3929E-6 4.22152E-7 L 0.67526 -0.08511 " pathEditMode="relative" rAng="0" ptsTypes="AA">
                                      <p:cBhvr>
                                        <p:cTn id="36" dur="2000" fill="hold"/>
                                        <p:tgtEl>
                                          <p:spTgt spid="22"/>
                                        </p:tgtEl>
                                        <p:attrNameLst>
                                          <p:attrName>ppt_x</p:attrName>
                                          <p:attrName>ppt_y</p:attrName>
                                        </p:attrNameLst>
                                      </p:cBhvr>
                                      <p:rCtr x="33763" y="-4267"/>
                                    </p:animMotion>
                                  </p:childTnLst>
                                </p:cTn>
                              </p:par>
                              <p:par>
                                <p:cTn id="37" presetID="42" presetClass="path" presetSubtype="0" accel="50000" decel="50000" fill="hold" nodeType="withEffect">
                                  <p:stCondLst>
                                    <p:cond delay="0"/>
                                  </p:stCondLst>
                                  <p:childTnLst>
                                    <p:animMotion origin="layout" path="M 2.8772E-6 -2.89605E-6 L 0.46898 -0.39264 " pathEditMode="relative" rAng="0" ptsTypes="AA">
                                      <p:cBhvr>
                                        <p:cTn id="38" dur="2000" fill="hold"/>
                                        <p:tgtEl>
                                          <p:spTgt spid="6"/>
                                        </p:tgtEl>
                                        <p:attrNameLst>
                                          <p:attrName>ppt_x</p:attrName>
                                          <p:attrName>ppt_y</p:attrName>
                                        </p:attrNameLst>
                                      </p:cBhvr>
                                      <p:rCtr x="23449" y="-19632"/>
                                    </p:animMotion>
                                  </p:childTnLst>
                                </p:cTn>
                              </p:par>
                              <p:par>
                                <p:cTn id="39" presetID="42" presetClass="path" presetSubtype="0" accel="50000" decel="50000" fill="hold" nodeType="withEffect">
                                  <p:stCondLst>
                                    <p:cond delay="0"/>
                                  </p:stCondLst>
                                  <p:childTnLst>
                                    <p:animMotion origin="layout" path="M 0.00472 -0.00636 L 0.27776 0.04494 " pathEditMode="relative" rAng="0" ptsTypes="AA">
                                      <p:cBhvr>
                                        <p:cTn id="40" dur="2000" fill="hold"/>
                                        <p:tgtEl>
                                          <p:spTgt spid="32"/>
                                        </p:tgtEl>
                                        <p:attrNameLst>
                                          <p:attrName>ppt_x</p:attrName>
                                          <p:attrName>ppt_y</p:attrName>
                                        </p:attrNameLst>
                                      </p:cBhvr>
                                      <p:rCtr x="13646" y="2565"/>
                                    </p:animMotion>
                                  </p:childTnLst>
                                </p:cTn>
                              </p:par>
                              <p:par>
                                <p:cTn id="41" presetID="42" presetClass="path" presetSubtype="0" accel="50000" decel="50000" fill="hold" nodeType="withEffect">
                                  <p:stCondLst>
                                    <p:cond delay="0"/>
                                  </p:stCondLst>
                                  <p:childTnLst>
                                    <p:animMotion origin="layout" path="M 5.25913E-7 -4.15343E-6 L 0.67743 0.05674 " pathEditMode="relative" rAng="0" ptsTypes="AA">
                                      <p:cBhvr>
                                        <p:cTn id="42" dur="2000" fill="hold"/>
                                        <p:tgtEl>
                                          <p:spTgt spid="35"/>
                                        </p:tgtEl>
                                        <p:attrNameLst>
                                          <p:attrName>ppt_x</p:attrName>
                                          <p:attrName>ppt_y</p:attrName>
                                        </p:attrNameLst>
                                      </p:cBhvr>
                                      <p:rCtr x="33865" y="2837"/>
                                    </p:animMotion>
                                  </p:childTnLst>
                                </p:cTn>
                              </p:par>
                              <p:par>
                                <p:cTn id="43" presetID="42" presetClass="path" presetSubtype="0" accel="50000" decel="50000" fill="hold" nodeType="withEffect">
                                  <p:stCondLst>
                                    <p:cond delay="0"/>
                                  </p:stCondLst>
                                  <p:childTnLst>
                                    <p:animMotion origin="layout" path="M -4.71534E-6 -3.50431E-6 L 0.4732 0.10985 " pathEditMode="relative" rAng="0" ptsTypes="AA">
                                      <p:cBhvr>
                                        <p:cTn id="44" dur="2000" fill="hold"/>
                                        <p:tgtEl>
                                          <p:spTgt spid="50"/>
                                        </p:tgtEl>
                                        <p:attrNameLst>
                                          <p:attrName>ppt_x</p:attrName>
                                          <p:attrName>ppt_y</p:attrName>
                                        </p:attrNameLst>
                                      </p:cBhvr>
                                      <p:rCtr x="23653" y="5493"/>
                                    </p:animMotion>
                                  </p:childTnLst>
                                </p:cTn>
                              </p:par>
                              <p:par>
                                <p:cTn id="45" presetID="42" presetClass="path" presetSubtype="0" accel="50000" decel="50000" fill="hold" nodeType="withEffect">
                                  <p:stCondLst>
                                    <p:cond delay="0"/>
                                  </p:stCondLst>
                                  <p:childTnLst>
                                    <p:animMotion origin="layout" path="M -4.71534E-6 4.22152E-7 L 0.33227 -0.32842 " pathEditMode="relative" rAng="0" ptsTypes="AA">
                                      <p:cBhvr>
                                        <p:cTn id="46" dur="2000" fill="hold"/>
                                        <p:tgtEl>
                                          <p:spTgt spid="53"/>
                                        </p:tgtEl>
                                        <p:attrNameLst>
                                          <p:attrName>ppt_x</p:attrName>
                                          <p:attrName>ppt_y</p:attrName>
                                        </p:attrNameLst>
                                      </p:cBhvr>
                                      <p:rCtr x="16607" y="-16432"/>
                                    </p:animMotion>
                                  </p:childTnLst>
                                </p:cTn>
                              </p:par>
                              <p:par>
                                <p:cTn id="47" presetID="42" presetClass="path" presetSubtype="0" accel="50000" decel="50000" fill="hold" nodeType="withEffect">
                                  <p:stCondLst>
                                    <p:cond delay="0"/>
                                  </p:stCondLst>
                                  <p:childTnLst>
                                    <p:animMotion origin="layout" path="M 0.00128 0.00023 L 0.68267 -0.32864 " pathEditMode="relative" rAng="0" ptsTypes="AA">
                                      <p:cBhvr>
                                        <p:cTn id="48" dur="2000" fill="hold"/>
                                        <p:tgtEl>
                                          <p:spTgt spid="56"/>
                                        </p:tgtEl>
                                        <p:attrNameLst>
                                          <p:attrName>ppt_x</p:attrName>
                                          <p:attrName>ppt_y</p:attrName>
                                        </p:attrNameLst>
                                      </p:cBhvr>
                                      <p:rCtr x="34069" y="-1645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37" grpId="0" animBg="1"/>
      <p:bldP spid="38" grpId="0" animBg="1"/>
      <p:bldP spid="43" grpId="0"/>
      <p:bldP spid="23" grpId="0" animBg="1"/>
      <p:bldP spid="47" grpId="0" animBg="1"/>
      <p:bldP spid="48" grpId="0" animBg="1"/>
      <p:bldP spid="7" grpId="0"/>
      <p:bldP spid="49" grpId="0"/>
      <p:bldP spid="46" grpId="0" animBg="1"/>
      <p:bldP spid="59" grpId="0" animBg="1"/>
      <p:bldP spid="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8" name="Rectangle 4"/>
          <p:cNvSpPr>
            <a:spLocks noGrp="1" noChangeArrowheads="1"/>
          </p:cNvSpPr>
          <p:nvPr>
            <p:ph type="title"/>
          </p:nvPr>
        </p:nvSpPr>
        <p:spPr/>
        <p:txBody>
          <a:bodyPr/>
          <a:lstStyle/>
          <a:p>
            <a:r>
              <a:rPr lang="en-US" dirty="0" smtClean="0"/>
              <a:t>Replication</a:t>
            </a:r>
            <a:endParaRPr lang="en-US" dirty="0"/>
          </a:p>
        </p:txBody>
      </p:sp>
      <p:sp>
        <p:nvSpPr>
          <p:cNvPr id="35" name="Rectangle 5"/>
          <p:cNvSpPr>
            <a:spLocks noGrp="1" noChangeArrowheads="1"/>
          </p:cNvSpPr>
          <p:nvPr>
            <p:ph sz="quarter" idx="4294967295"/>
          </p:nvPr>
        </p:nvSpPr>
        <p:spPr>
          <a:xfrm>
            <a:off x="622617" y="1596436"/>
            <a:ext cx="4870262" cy="2133978"/>
          </a:xfrm>
        </p:spPr>
        <p:txBody>
          <a:bodyPr>
            <a:normAutofit fontScale="92500" lnSpcReduction="10000"/>
          </a:bodyPr>
          <a:lstStyle/>
          <a:p>
            <a:r>
              <a:rPr lang="en-US" sz="3264" dirty="0"/>
              <a:t>Reads are completed </a:t>
            </a:r>
            <a:br>
              <a:rPr lang="en-US" sz="3264" dirty="0"/>
            </a:br>
            <a:r>
              <a:rPr lang="en-US" sz="3264" dirty="0"/>
              <a:t>at the primary</a:t>
            </a:r>
          </a:p>
          <a:p>
            <a:r>
              <a:rPr lang="en-US" sz="3264" dirty="0"/>
              <a:t>Writes are replicated to </a:t>
            </a:r>
            <a:br>
              <a:rPr lang="en-US" sz="3264" dirty="0"/>
            </a:br>
            <a:r>
              <a:rPr lang="en-US" sz="3264" dirty="0"/>
              <a:t>the write quorum of </a:t>
            </a:r>
            <a:r>
              <a:rPr lang="en-US" sz="3264" dirty="0" err="1"/>
              <a:t>secondaries</a:t>
            </a:r>
            <a:endParaRPr lang="en-US" sz="3264" dirty="0"/>
          </a:p>
          <a:p>
            <a:endParaRPr lang="en-US" sz="3264" dirty="0"/>
          </a:p>
        </p:txBody>
      </p:sp>
      <p:sp>
        <p:nvSpPr>
          <p:cNvPr id="538658" name="Freeform 34"/>
          <p:cNvSpPr>
            <a:spLocks/>
          </p:cNvSpPr>
          <p:nvPr/>
        </p:nvSpPr>
        <p:spPr bwMode="auto">
          <a:xfrm>
            <a:off x="4663898" y="3678601"/>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noFill/>
          <a:ln w="57150" cap="rnd">
            <a:solidFill>
              <a:schemeClr val="bg2">
                <a:lumMod val="60000"/>
                <a:lumOff val="40000"/>
              </a:schemeClr>
            </a:solidFill>
            <a:prstDash val="solid"/>
            <a:round/>
            <a:headEnd/>
            <a:tailEnd/>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60" name="Oval 36"/>
          <p:cNvSpPr>
            <a:spLocks noChangeArrowheads="1"/>
          </p:cNvSpPr>
          <p:nvPr/>
        </p:nvSpPr>
        <p:spPr bwMode="auto">
          <a:xfrm>
            <a:off x="7565331" y="2901432"/>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cxnSp>
        <p:nvCxnSpPr>
          <p:cNvPr id="538661" name="AutoShape 37"/>
          <p:cNvCxnSpPr>
            <a:cxnSpLocks noChangeShapeType="1"/>
            <a:stCxn id="538676" idx="0"/>
            <a:endCxn id="538660" idx="2"/>
          </p:cNvCxnSpPr>
          <p:nvPr/>
        </p:nvCxnSpPr>
        <p:spPr bwMode="auto">
          <a:xfrm rot="16200000">
            <a:off x="6852925" y="3277064"/>
            <a:ext cx="388585" cy="1036226"/>
          </a:xfrm>
          <a:prstGeom prst="curvedConnector2">
            <a:avLst/>
          </a:prstGeom>
          <a:noFill/>
          <a:ln w="28575">
            <a:solidFill>
              <a:schemeClr val="tx1"/>
            </a:solidFill>
            <a:round/>
            <a:headEnd/>
            <a:tailEnd type="stealth" w="lg" len="lg"/>
          </a:ln>
          <a:effectLst/>
        </p:spPr>
      </p:cxnSp>
      <p:cxnSp>
        <p:nvCxnSpPr>
          <p:cNvPr id="538662" name="AutoShape 38"/>
          <p:cNvCxnSpPr>
            <a:cxnSpLocks noChangeShapeType="1"/>
            <a:stCxn id="538660" idx="3"/>
            <a:endCxn id="538676" idx="5"/>
          </p:cNvCxnSpPr>
          <p:nvPr/>
        </p:nvCxnSpPr>
        <p:spPr bwMode="auto">
          <a:xfrm rot="5400000">
            <a:off x="7058824" y="4005391"/>
            <a:ext cx="691357" cy="869999"/>
          </a:xfrm>
          <a:prstGeom prst="curvedConnector3">
            <a:avLst>
              <a:gd name="adj1" fmla="val 108431"/>
            </a:avLst>
          </a:prstGeom>
          <a:noFill/>
          <a:ln w="28575">
            <a:solidFill>
              <a:schemeClr val="tx1"/>
            </a:solidFill>
            <a:round/>
            <a:headEnd/>
            <a:tailEnd type="stealth" w="lg" len="lg"/>
          </a:ln>
          <a:effectLst/>
        </p:spPr>
      </p:cxnSp>
      <p:sp>
        <p:nvSpPr>
          <p:cNvPr id="538665" name="Oval 41"/>
          <p:cNvSpPr>
            <a:spLocks noChangeArrowheads="1"/>
          </p:cNvSpPr>
          <p:nvPr/>
        </p:nvSpPr>
        <p:spPr bwMode="auto">
          <a:xfrm>
            <a:off x="9741405" y="406718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4" name="AutoShape 50"/>
          <p:cNvCxnSpPr>
            <a:cxnSpLocks noChangeShapeType="1"/>
            <a:stCxn id="538660" idx="5"/>
            <a:endCxn id="538665" idx="3"/>
          </p:cNvCxnSpPr>
          <p:nvPr/>
        </p:nvCxnSpPr>
        <p:spPr bwMode="auto">
          <a:xfrm rot="16200000" flipH="1">
            <a:off x="9155022" y="4096060"/>
            <a:ext cx="769074" cy="766375"/>
          </a:xfrm>
          <a:prstGeom prst="curvedConnector3">
            <a:avLst>
              <a:gd name="adj1" fmla="val 132630"/>
            </a:avLst>
          </a:prstGeom>
          <a:noFill/>
          <a:ln w="28575">
            <a:solidFill>
              <a:schemeClr val="tx1"/>
            </a:solidFill>
            <a:round/>
            <a:headEnd/>
            <a:tailEnd type="stealth" w="lg" len="lg"/>
          </a:ln>
          <a:effectLst/>
        </p:spPr>
      </p:cxnSp>
      <p:sp>
        <p:nvSpPr>
          <p:cNvPr id="538675" name="Oval 51"/>
          <p:cNvSpPr>
            <a:spLocks noChangeArrowheads="1"/>
          </p:cNvSpPr>
          <p:nvPr/>
        </p:nvSpPr>
        <p:spPr bwMode="auto">
          <a:xfrm>
            <a:off x="10984876" y="4844356"/>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6" name="Oval 52"/>
          <p:cNvSpPr>
            <a:spLocks noChangeArrowheads="1"/>
          </p:cNvSpPr>
          <p:nvPr/>
        </p:nvSpPr>
        <p:spPr bwMode="auto">
          <a:xfrm>
            <a:off x="5907369" y="398946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38677" name="Oval 53"/>
          <p:cNvSpPr>
            <a:spLocks noChangeArrowheads="1"/>
          </p:cNvSpPr>
          <p:nvPr/>
        </p:nvSpPr>
        <p:spPr bwMode="auto">
          <a:xfrm>
            <a:off x="4560276" y="476663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cxnSp>
        <p:nvCxnSpPr>
          <p:cNvPr id="538678" name="AutoShape 54"/>
          <p:cNvCxnSpPr>
            <a:cxnSpLocks noChangeShapeType="1"/>
            <a:stCxn id="538665" idx="0"/>
            <a:endCxn id="538660" idx="6"/>
          </p:cNvCxnSpPr>
          <p:nvPr/>
        </p:nvCxnSpPr>
        <p:spPr bwMode="auto">
          <a:xfrm rot="5400000" flipH="1">
            <a:off x="9663688" y="3367734"/>
            <a:ext cx="466302" cy="932603"/>
          </a:xfrm>
          <a:prstGeom prst="curvedConnector2">
            <a:avLst/>
          </a:prstGeom>
          <a:noFill/>
          <a:ln w="28575">
            <a:solidFill>
              <a:schemeClr val="tx1"/>
            </a:solidFill>
            <a:round/>
            <a:headEnd/>
            <a:tailEnd type="stealth" w="lg" len="lg"/>
          </a:ln>
          <a:effectLst/>
        </p:spPr>
      </p:cxnSp>
      <p:cxnSp>
        <p:nvCxnSpPr>
          <p:cNvPr id="538679" name="AutoShape 55"/>
          <p:cNvCxnSpPr>
            <a:cxnSpLocks noChangeShapeType="1"/>
            <a:stCxn id="538677" idx="0"/>
            <a:endCxn id="538660" idx="1"/>
          </p:cNvCxnSpPr>
          <p:nvPr/>
        </p:nvCxnSpPr>
        <p:spPr bwMode="auto">
          <a:xfrm rot="16200000">
            <a:off x="5680966" y="2608106"/>
            <a:ext cx="1659580" cy="2657488"/>
          </a:xfrm>
          <a:prstGeom prst="curvedConnector3">
            <a:avLst>
              <a:gd name="adj1" fmla="val 100778"/>
            </a:avLst>
          </a:prstGeom>
          <a:noFill/>
          <a:ln w="28575">
            <a:solidFill>
              <a:schemeClr val="tx1"/>
            </a:solidFill>
            <a:round/>
            <a:headEnd/>
            <a:tailEnd type="stealth" w="lg" len="lg"/>
          </a:ln>
          <a:effectLst/>
        </p:spPr>
      </p:cxnSp>
      <p:cxnSp>
        <p:nvCxnSpPr>
          <p:cNvPr id="538680" name="AutoShape 56"/>
          <p:cNvCxnSpPr>
            <a:cxnSpLocks noChangeShapeType="1"/>
            <a:stCxn id="538675" idx="0"/>
            <a:endCxn id="538660" idx="7"/>
          </p:cNvCxnSpPr>
          <p:nvPr/>
        </p:nvCxnSpPr>
        <p:spPr bwMode="auto">
          <a:xfrm rot="5400000" flipH="1">
            <a:off x="9512842" y="2750586"/>
            <a:ext cx="1737297" cy="2450242"/>
          </a:xfrm>
          <a:prstGeom prst="curvedConnector3">
            <a:avLst>
              <a:gd name="adj1" fmla="val 125255"/>
            </a:avLst>
          </a:prstGeom>
          <a:noFill/>
          <a:ln w="28575">
            <a:solidFill>
              <a:schemeClr val="tx1"/>
            </a:solidFill>
            <a:round/>
            <a:headEnd/>
            <a:tailEnd type="stealth" w="lg" len="lg"/>
          </a:ln>
          <a:effectLst/>
        </p:spPr>
      </p:cxnSp>
      <p:sp>
        <p:nvSpPr>
          <p:cNvPr id="538682" name="Freeform 58"/>
          <p:cNvSpPr>
            <a:spLocks/>
          </p:cNvSpPr>
          <p:nvPr/>
        </p:nvSpPr>
        <p:spPr bwMode="auto">
          <a:xfrm>
            <a:off x="5700124" y="4300337"/>
            <a:ext cx="2590565" cy="1243471"/>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3" name="Freeform 59"/>
          <p:cNvSpPr>
            <a:spLocks/>
          </p:cNvSpPr>
          <p:nvPr/>
        </p:nvSpPr>
        <p:spPr bwMode="auto">
          <a:xfrm flipH="1">
            <a:off x="8705179" y="4300337"/>
            <a:ext cx="2383320" cy="1321188"/>
          </a:xfrm>
          <a:custGeom>
            <a:avLst/>
            <a:gdLst/>
            <a:ahLst/>
            <a:cxnLst>
              <a:cxn ang="0">
                <a:pos x="1200" y="0"/>
              </a:cxn>
              <a:cxn ang="0">
                <a:pos x="1008" y="720"/>
              </a:cxn>
              <a:cxn ang="0">
                <a:pos x="0" y="816"/>
              </a:cxn>
            </a:cxnLst>
            <a:rect l="0" t="0" r="r" b="b"/>
            <a:pathLst>
              <a:path w="1208" h="856">
                <a:moveTo>
                  <a:pt x="1200" y="0"/>
                </a:moveTo>
                <a:cubicBezTo>
                  <a:pt x="1204" y="292"/>
                  <a:pt x="1208" y="584"/>
                  <a:pt x="1008" y="720"/>
                </a:cubicBezTo>
                <a:cubicBezTo>
                  <a:pt x="808" y="856"/>
                  <a:pt x="168" y="800"/>
                  <a:pt x="0" y="816"/>
                </a:cubicBezTo>
              </a:path>
            </a:pathLst>
          </a:custGeom>
          <a:noFill/>
          <a:ln w="28575" cap="flat" cmpd="sng">
            <a:solidFill>
              <a:schemeClr val="tx1"/>
            </a:solidFill>
            <a:prstDash val="solid"/>
            <a:round/>
            <a:headEnd type="none" w="med" len="me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5" name="Line 61"/>
          <p:cNvSpPr>
            <a:spLocks noChangeShapeType="1"/>
          </p:cNvSpPr>
          <p:nvPr/>
        </p:nvSpPr>
        <p:spPr bwMode="auto">
          <a:xfrm>
            <a:off x="8601557"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6" name="Line 62"/>
          <p:cNvSpPr>
            <a:spLocks noChangeShapeType="1"/>
          </p:cNvSpPr>
          <p:nvPr/>
        </p:nvSpPr>
        <p:spPr bwMode="auto">
          <a:xfrm flipV="1">
            <a:off x="8394311" y="1891112"/>
            <a:ext cx="0" cy="1010320"/>
          </a:xfrm>
          <a:prstGeom prst="line">
            <a:avLst/>
          </a:prstGeom>
          <a:noFill/>
          <a:ln w="28575">
            <a:solidFill>
              <a:schemeClr val="tx1"/>
            </a:solidFill>
            <a:round/>
            <a:headEnd/>
            <a:tailEnd type="stealth" w="lg" len="lg"/>
          </a:ln>
          <a:effectLst/>
        </p:spPr>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38687" name="Text Box 63"/>
          <p:cNvSpPr txBox="1">
            <a:spLocks noChangeArrowheads="1"/>
          </p:cNvSpPr>
          <p:nvPr/>
        </p:nvSpPr>
        <p:spPr bwMode="auto">
          <a:xfrm>
            <a:off x="8763491" y="5467279"/>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8" name="Text Box 64"/>
          <p:cNvSpPr txBox="1">
            <a:spLocks noChangeArrowheads="1"/>
          </p:cNvSpPr>
          <p:nvPr/>
        </p:nvSpPr>
        <p:spPr bwMode="auto">
          <a:xfrm>
            <a:off x="6985117" y="540780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89" name="Text Box 65"/>
          <p:cNvSpPr txBox="1">
            <a:spLocks noChangeArrowheads="1"/>
          </p:cNvSpPr>
          <p:nvPr/>
        </p:nvSpPr>
        <p:spPr bwMode="auto">
          <a:xfrm>
            <a:off x="8808804"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690" name="Text Box 66"/>
          <p:cNvSpPr txBox="1">
            <a:spLocks noChangeArrowheads="1"/>
          </p:cNvSpPr>
          <p:nvPr/>
        </p:nvSpPr>
        <p:spPr bwMode="auto">
          <a:xfrm>
            <a:off x="7254465" y="4378055"/>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a:solidFill>
                  <a:srgbClr val="FFFFFF"/>
                </a:solidFill>
              </a:rPr>
              <a:t>Write</a:t>
            </a:r>
          </a:p>
        </p:txBody>
      </p:sp>
      <p:sp>
        <p:nvSpPr>
          <p:cNvPr id="538691" name="Text Box 67"/>
          <p:cNvSpPr txBox="1">
            <a:spLocks noChangeArrowheads="1"/>
          </p:cNvSpPr>
          <p:nvPr/>
        </p:nvSpPr>
        <p:spPr bwMode="auto">
          <a:xfrm>
            <a:off x="9895927" y="330002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3" name="Text Box 69"/>
          <p:cNvSpPr txBox="1">
            <a:spLocks noChangeArrowheads="1"/>
          </p:cNvSpPr>
          <p:nvPr/>
        </p:nvSpPr>
        <p:spPr bwMode="auto">
          <a:xfrm>
            <a:off x="6347079" y="327738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
        <p:nvSpPr>
          <p:cNvPr id="538694" name="Text Box 70"/>
          <p:cNvSpPr txBox="1">
            <a:spLocks noChangeArrowheads="1"/>
          </p:cNvSpPr>
          <p:nvPr/>
        </p:nvSpPr>
        <p:spPr bwMode="auto">
          <a:xfrm>
            <a:off x="11328861" y="3301004"/>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5" name="Text Box 71"/>
          <p:cNvSpPr txBox="1">
            <a:spLocks noChangeArrowheads="1"/>
          </p:cNvSpPr>
          <p:nvPr/>
        </p:nvSpPr>
        <p:spPr bwMode="auto">
          <a:xfrm>
            <a:off x="5087581" y="2977011"/>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dirty="0" err="1">
                <a:solidFill>
                  <a:srgbClr val="FFFFFF"/>
                </a:solidFill>
              </a:rPr>
              <a:t>Ack</a:t>
            </a:r>
            <a:endParaRPr lang="en-US" sz="2448" dirty="0">
              <a:solidFill>
                <a:srgbClr val="FFFFFF"/>
              </a:solidFill>
            </a:endParaRPr>
          </a:p>
        </p:txBody>
      </p:sp>
      <p:sp>
        <p:nvSpPr>
          <p:cNvPr id="538696" name="Text Box 72"/>
          <p:cNvSpPr txBox="1">
            <a:spLocks noChangeArrowheads="1"/>
          </p:cNvSpPr>
          <p:nvPr/>
        </p:nvSpPr>
        <p:spPr bwMode="auto">
          <a:xfrm>
            <a:off x="8497935" y="2046546"/>
            <a:ext cx="938106"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Read</a:t>
            </a:r>
          </a:p>
        </p:txBody>
      </p:sp>
      <p:sp>
        <p:nvSpPr>
          <p:cNvPr id="538697" name="Text Box 73"/>
          <p:cNvSpPr txBox="1">
            <a:spLocks noChangeArrowheads="1"/>
          </p:cNvSpPr>
          <p:nvPr/>
        </p:nvSpPr>
        <p:spPr bwMode="auto">
          <a:xfrm>
            <a:off x="7358087" y="2201980"/>
            <a:ext cx="1001264"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Value</a:t>
            </a:r>
          </a:p>
        </p:txBody>
      </p:sp>
      <p:sp>
        <p:nvSpPr>
          <p:cNvPr id="538698" name="Text Box 74"/>
          <p:cNvSpPr txBox="1">
            <a:spLocks noChangeArrowheads="1"/>
          </p:cNvSpPr>
          <p:nvPr/>
        </p:nvSpPr>
        <p:spPr bwMode="auto">
          <a:xfrm>
            <a:off x="8497936" y="2357414"/>
            <a:ext cx="995685"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Write</a:t>
            </a:r>
          </a:p>
        </p:txBody>
      </p:sp>
      <p:sp>
        <p:nvSpPr>
          <p:cNvPr id="538700" name="Text Box 76"/>
          <p:cNvSpPr txBox="1">
            <a:spLocks noChangeArrowheads="1"/>
          </p:cNvSpPr>
          <p:nvPr/>
        </p:nvSpPr>
        <p:spPr bwMode="auto">
          <a:xfrm>
            <a:off x="7461708" y="1968830"/>
            <a:ext cx="752863" cy="502269"/>
          </a:xfrm>
          <a:prstGeom prst="rect">
            <a:avLst/>
          </a:prstGeom>
          <a:noFill/>
          <a:ln w="9525" algn="ctr">
            <a:noFill/>
            <a:miter lim="800000"/>
            <a:headEnd/>
            <a:tailEnd/>
          </a:ln>
          <a:effectLst/>
        </p:spPr>
        <p:txBody>
          <a:bodyPr vert="horz" wrap="none" lIns="124347" tIns="62174" rIns="124347" bIns="62174" numCol="1" anchor="t" anchorCtr="0" compatLnSpc="1">
            <a:prstTxWarp prst="textNoShape">
              <a:avLst/>
            </a:prstTxWarp>
            <a:spAutoFit/>
          </a:bodyPr>
          <a:lstStyle/>
          <a:p>
            <a:r>
              <a:rPr lang="en-US" sz="2448">
                <a:solidFill>
                  <a:srgbClr val="FFFFFF"/>
                </a:solidFill>
              </a:rPr>
              <a:t>Ack</a:t>
            </a:r>
          </a:p>
        </p:txBody>
      </p:sp>
    </p:spTree>
    <p:custDataLst>
      <p:tags r:id="rId1"/>
    </p:custDataLst>
    <p:extLst>
      <p:ext uri="{BB962C8B-B14F-4D97-AF65-F5344CB8AC3E}">
        <p14:creationId xmlns:p14="http://schemas.microsoft.com/office/powerpoint/2010/main" val="3962627020"/>
      </p:ext>
    </p:extLst>
  </p:cSld>
  <p:clrMapOvr>
    <a:masterClrMapping/>
  </p:clrMapOvr>
  <p:transition advTm="780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86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86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86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86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86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86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869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86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86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3868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3869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3868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3869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869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5386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386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86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86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86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86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868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86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86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386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3869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3868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38682"/>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3868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53868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3867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53868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386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86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869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3866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3867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86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38700"/>
                                        </p:tgtEl>
                                        <p:attrNameLst>
                                          <p:attrName>style.visibility</p:attrName>
                                        </p:attrNameLst>
                                      </p:cBhvr>
                                      <p:to>
                                        <p:strVal val="visible"/>
                                      </p:to>
                                    </p:set>
                                  </p:childTnLst>
                                </p:cTn>
                              </p:par>
                              <p:par>
                                <p:cTn id="101" presetID="1" presetClass="entr" presetSubtype="0" fill="hold" grpId="2" nodeType="withEffect">
                                  <p:stCondLst>
                                    <p:cond delay="0"/>
                                  </p:stCondLst>
                                  <p:childTnLst>
                                    <p:set>
                                      <p:cBhvr>
                                        <p:cTn id="102" dur="1" fill="hold">
                                          <p:stCondLst>
                                            <p:cond delay="0"/>
                                          </p:stCondLst>
                                        </p:cTn>
                                        <p:tgtEl>
                                          <p:spTgt spid="538686"/>
                                        </p:tgtEl>
                                        <p:attrNameLst>
                                          <p:attrName>style.visibility</p:attrName>
                                        </p:attrNameLst>
                                      </p:cBhvr>
                                      <p:to>
                                        <p:strVal val="visible"/>
                                      </p:to>
                                    </p:set>
                                  </p:childTnLst>
                                </p:cTn>
                              </p:par>
                              <p:par>
                                <p:cTn id="103" presetID="1" presetClass="exit" presetSubtype="0" fill="hold" grpId="3" nodeType="withEffect">
                                  <p:stCondLst>
                                    <p:cond delay="0"/>
                                  </p:stCondLst>
                                  <p:childTnLst>
                                    <p:set>
                                      <p:cBhvr>
                                        <p:cTn id="104" dur="1" fill="hold">
                                          <p:stCondLst>
                                            <p:cond delay="0"/>
                                          </p:stCondLst>
                                        </p:cTn>
                                        <p:tgtEl>
                                          <p:spTgt spid="53868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38698"/>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3869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53868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53869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866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867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53869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3" nodeType="clickEffect">
                                  <p:stCondLst>
                                    <p:cond delay="0"/>
                                  </p:stCondLst>
                                  <p:childTnLst>
                                    <p:set>
                                      <p:cBhvr>
                                        <p:cTn id="122" dur="1" fill="hold">
                                          <p:stCondLst>
                                            <p:cond delay="0"/>
                                          </p:stCondLst>
                                        </p:cTn>
                                        <p:tgtEl>
                                          <p:spTgt spid="53868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3870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869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386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53869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538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8" grpId="0" animBg="1"/>
      <p:bldP spid="538660" grpId="0" animBg="1"/>
      <p:bldP spid="538665" grpId="0" animBg="1"/>
      <p:bldP spid="538675" grpId="0" animBg="1"/>
      <p:bldP spid="538676" grpId="0" animBg="1"/>
      <p:bldP spid="538677" grpId="0" animBg="1"/>
      <p:bldP spid="538682" grpId="0" animBg="1"/>
      <p:bldP spid="538682" grpId="1" animBg="1"/>
      <p:bldP spid="538683" grpId="0" animBg="1"/>
      <p:bldP spid="538683" grpId="1" animBg="1"/>
      <p:bldP spid="538685" grpId="0" animBg="1"/>
      <p:bldP spid="538685" grpId="1" animBg="1"/>
      <p:bldP spid="538685" grpId="2" animBg="1"/>
      <p:bldP spid="538685" grpId="3" animBg="1"/>
      <p:bldP spid="538686" grpId="0" animBg="1"/>
      <p:bldP spid="538686" grpId="1" animBg="1"/>
      <p:bldP spid="538686" grpId="2" animBg="1"/>
      <p:bldP spid="538686" grpId="3" animBg="1"/>
      <p:bldP spid="538687" grpId="0"/>
      <p:bldP spid="538687" grpId="1"/>
      <p:bldP spid="538688" grpId="0"/>
      <p:bldP spid="538688" grpId="1"/>
      <p:bldP spid="538689" grpId="0"/>
      <p:bldP spid="538689" grpId="1"/>
      <p:bldP spid="538690" grpId="0"/>
      <p:bldP spid="538690" grpId="1"/>
      <p:bldP spid="538691" grpId="0"/>
      <p:bldP spid="538691" grpId="1"/>
      <p:bldP spid="538693" grpId="0"/>
      <p:bldP spid="538693" grpId="1"/>
      <p:bldP spid="538694" grpId="0"/>
      <p:bldP spid="538694" grpId="1"/>
      <p:bldP spid="538695" grpId="0"/>
      <p:bldP spid="538695" grpId="1"/>
      <p:bldP spid="538696" grpId="0"/>
      <p:bldP spid="538696" grpId="1"/>
      <p:bldP spid="538697" grpId="0"/>
      <p:bldP spid="538697" grpId="1"/>
      <p:bldP spid="538698" grpId="0"/>
      <p:bldP spid="538698" grpId="1"/>
      <p:bldP spid="538700" grpId="0"/>
      <p:bldP spid="53870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6" name="Rectangle 4"/>
          <p:cNvSpPr>
            <a:spLocks noGrp="1" noChangeArrowheads="1"/>
          </p:cNvSpPr>
          <p:nvPr>
            <p:ph type="title"/>
          </p:nvPr>
        </p:nvSpPr>
        <p:spPr/>
        <p:txBody>
          <a:bodyPr/>
          <a:lstStyle/>
          <a:p>
            <a:r>
              <a:rPr lang="en-US" dirty="0" smtClean="0"/>
              <a:t>Reconfiguration</a:t>
            </a:r>
            <a:endParaRPr lang="en-US" dirty="0"/>
          </a:p>
        </p:txBody>
      </p:sp>
      <p:sp>
        <p:nvSpPr>
          <p:cNvPr id="540677" name="Rectangle 5"/>
          <p:cNvSpPr>
            <a:spLocks noGrp="1" noChangeArrowheads="1"/>
          </p:cNvSpPr>
          <p:nvPr>
            <p:ph sz="quarter" idx="4294967295"/>
          </p:nvPr>
        </p:nvSpPr>
        <p:spPr>
          <a:xfrm>
            <a:off x="518994" y="1217565"/>
            <a:ext cx="4991155" cy="2291030"/>
          </a:xfrm>
        </p:spPr>
        <p:txBody>
          <a:bodyPr>
            <a:noAutofit/>
          </a:bodyPr>
          <a:lstStyle/>
          <a:p>
            <a:pPr>
              <a:lnSpc>
                <a:spcPct val="90000"/>
              </a:lnSpc>
            </a:pPr>
            <a:r>
              <a:rPr lang="en-US" sz="2720" dirty="0"/>
              <a:t>Types of reconfiguration</a:t>
            </a:r>
          </a:p>
          <a:p>
            <a:pPr marL="857061" lvl="1" indent="-382116"/>
            <a:r>
              <a:rPr lang="en-US" sz="2448" dirty="0"/>
              <a:t>Primary failover</a:t>
            </a:r>
          </a:p>
          <a:p>
            <a:pPr marL="857061" lvl="1" indent="-382116"/>
            <a:r>
              <a:rPr lang="en-US" sz="2448" dirty="0"/>
              <a:t>Removing a failed secondary </a:t>
            </a:r>
          </a:p>
          <a:p>
            <a:pPr marL="857061" lvl="1" indent="-382116"/>
            <a:r>
              <a:rPr lang="en-US" sz="2448" dirty="0"/>
              <a:t>Adding recovered replica</a:t>
            </a:r>
          </a:p>
          <a:p>
            <a:pPr marL="857061" lvl="1" indent="-382116"/>
            <a:r>
              <a:rPr lang="en-US" sz="2448" dirty="0"/>
              <a:t>Building a new secondary</a:t>
            </a:r>
            <a:endParaRPr lang="en-US" sz="2720" dirty="0"/>
          </a:p>
          <a:p>
            <a:pPr>
              <a:lnSpc>
                <a:spcPct val="90000"/>
              </a:lnSpc>
              <a:buNone/>
            </a:pPr>
            <a:endParaRPr lang="en-US" sz="2720" dirty="0"/>
          </a:p>
          <a:p>
            <a:pPr>
              <a:lnSpc>
                <a:spcPct val="90000"/>
              </a:lnSpc>
              <a:buNone/>
            </a:pPr>
            <a:endParaRPr lang="en-US" sz="2720" dirty="0"/>
          </a:p>
          <a:p>
            <a:pPr>
              <a:lnSpc>
                <a:spcPct val="90000"/>
              </a:lnSpc>
            </a:pPr>
            <a:r>
              <a:rPr lang="en-US" sz="2720" dirty="0"/>
              <a:t>Replica States</a:t>
            </a:r>
          </a:p>
          <a:p>
            <a:pPr marL="857061" lvl="1" indent="-382116"/>
            <a:r>
              <a:rPr lang="en-US" sz="2448" dirty="0"/>
              <a:t>None</a:t>
            </a:r>
          </a:p>
          <a:p>
            <a:pPr marL="857061" lvl="1" indent="-382116"/>
            <a:r>
              <a:rPr lang="en-US" sz="2448" dirty="0"/>
              <a:t>Idle Secondary </a:t>
            </a:r>
          </a:p>
          <a:p>
            <a:pPr marL="857061" lvl="1" indent="-382116"/>
            <a:r>
              <a:rPr lang="en-US" sz="2448" dirty="0"/>
              <a:t>Active Secondary</a:t>
            </a:r>
          </a:p>
          <a:p>
            <a:pPr marL="857061" lvl="1" indent="-382116"/>
            <a:r>
              <a:rPr lang="en-US" sz="2448" dirty="0"/>
              <a:t>Primary</a:t>
            </a:r>
          </a:p>
        </p:txBody>
      </p:sp>
      <p:sp>
        <p:nvSpPr>
          <p:cNvPr id="540679" name="Freeform 7"/>
          <p:cNvSpPr>
            <a:spLocks/>
          </p:cNvSpPr>
          <p:nvPr/>
        </p:nvSpPr>
        <p:spPr bwMode="auto">
          <a:xfrm>
            <a:off x="4663898" y="3419545"/>
            <a:ext cx="7668072" cy="2098358"/>
          </a:xfrm>
          <a:custGeom>
            <a:avLst/>
            <a:gdLst/>
            <a:ahLst/>
            <a:cxnLst>
              <a:cxn ang="0">
                <a:pos x="0" y="576"/>
              </a:cxn>
              <a:cxn ang="0">
                <a:pos x="1200" y="0"/>
              </a:cxn>
              <a:cxn ang="0">
                <a:pos x="2400" y="576"/>
              </a:cxn>
            </a:cxnLst>
            <a:rect l="0" t="0" r="r" b="b"/>
            <a:pathLst>
              <a:path w="2400" h="576">
                <a:moveTo>
                  <a:pt x="0" y="576"/>
                </a:moveTo>
                <a:cubicBezTo>
                  <a:pt x="400" y="288"/>
                  <a:pt x="800" y="0"/>
                  <a:pt x="1200" y="0"/>
                </a:cubicBezTo>
                <a:cubicBezTo>
                  <a:pt x="1600" y="0"/>
                  <a:pt x="2200" y="480"/>
                  <a:pt x="2400" y="576"/>
                </a:cubicBezTo>
              </a:path>
            </a:pathLst>
          </a:custGeom>
          <a:ln w="57150">
            <a:headEnd/>
            <a:tailEnd/>
          </a:ln>
        </p:spPr>
        <p:style>
          <a:lnRef idx="1">
            <a:schemeClr val="accent6"/>
          </a:lnRef>
          <a:fillRef idx="0">
            <a:schemeClr val="accent6"/>
          </a:fillRef>
          <a:effectRef idx="0">
            <a:schemeClr val="accent6"/>
          </a:effectRef>
          <a:fontRef idx="minor">
            <a:schemeClr val="tx1"/>
          </a:fontRef>
        </p:style>
        <p:txBody>
          <a:bodyPr vert="horz" wrap="square" lIns="124347" tIns="62174" rIns="124347" bIns="62174" numCol="1" anchor="t" anchorCtr="0" compatLnSpc="1">
            <a:prstTxWarp prst="textNoShape">
              <a:avLst/>
            </a:prstTxWarp>
          </a:bodyPr>
          <a:lstStyle/>
          <a:p>
            <a:endParaRPr lang="en-US" sz="2448">
              <a:solidFill>
                <a:srgbClr val="FFFFFF"/>
              </a:solidFill>
            </a:endParaRPr>
          </a:p>
        </p:txBody>
      </p:sp>
      <p:sp>
        <p:nvSpPr>
          <p:cNvPr id="540680" name="Oval 8"/>
          <p:cNvSpPr>
            <a:spLocks noChangeArrowheads="1"/>
          </p:cNvSpPr>
          <p:nvPr/>
        </p:nvSpPr>
        <p:spPr bwMode="auto">
          <a:xfrm>
            <a:off x="7565331" y="2642376"/>
            <a:ext cx="1865207" cy="1398905"/>
          </a:xfrm>
          <a:prstGeom prst="ellipse">
            <a:avLst/>
          </a:prstGeom>
          <a:solidFill>
            <a:srgbClr val="FFCC66"/>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sp>
        <p:nvSpPr>
          <p:cNvPr id="540683" name="Oval 11"/>
          <p:cNvSpPr>
            <a:spLocks noChangeArrowheads="1"/>
          </p:cNvSpPr>
          <p:nvPr/>
        </p:nvSpPr>
        <p:spPr bwMode="auto">
          <a:xfrm>
            <a:off x="9741405"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5" name="Oval 13"/>
          <p:cNvSpPr>
            <a:spLocks noChangeArrowheads="1"/>
          </p:cNvSpPr>
          <p:nvPr/>
        </p:nvSpPr>
        <p:spPr bwMode="auto">
          <a:xfrm>
            <a:off x="10984876" y="458529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6" name="Oval 14"/>
          <p:cNvSpPr>
            <a:spLocks noChangeArrowheads="1"/>
          </p:cNvSpPr>
          <p:nvPr/>
        </p:nvSpPr>
        <p:spPr bwMode="auto">
          <a:xfrm>
            <a:off x="5907369" y="3574979"/>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687" name="Oval 15"/>
          <p:cNvSpPr>
            <a:spLocks noChangeArrowheads="1"/>
          </p:cNvSpPr>
          <p:nvPr/>
        </p:nvSpPr>
        <p:spPr bwMode="auto">
          <a:xfrm>
            <a:off x="4560276" y="4507582"/>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540707" name="Oval 35"/>
          <p:cNvSpPr>
            <a:spLocks noChangeArrowheads="1"/>
          </p:cNvSpPr>
          <p:nvPr/>
        </p:nvSpPr>
        <p:spPr bwMode="auto">
          <a:xfrm>
            <a:off x="9741404" y="3808130"/>
            <a:ext cx="1243471" cy="932603"/>
          </a:xfrm>
          <a:prstGeom prst="ellipse">
            <a:avLst/>
          </a:prstGeom>
          <a:solidFill>
            <a:srgbClr val="FFC000"/>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S</a:t>
            </a:r>
          </a:p>
        </p:txBody>
      </p:sp>
      <p:sp>
        <p:nvSpPr>
          <p:cNvPr id="15" name="TextBox 14"/>
          <p:cNvSpPr txBox="1"/>
          <p:nvPr/>
        </p:nvSpPr>
        <p:spPr>
          <a:xfrm>
            <a:off x="6570554" y="5632925"/>
            <a:ext cx="4248526" cy="770467"/>
          </a:xfrm>
          <a:prstGeom prst="rect">
            <a:avLst/>
          </a:prstGeom>
          <a:noFill/>
        </p:spPr>
        <p:txBody>
          <a:bodyPr wrap="square" rtlCol="0">
            <a:spAutoFit/>
          </a:bodyPr>
          <a:lstStyle/>
          <a:p>
            <a:pPr indent="-248699">
              <a:lnSpc>
                <a:spcPct val="90000"/>
              </a:lnSpc>
            </a:pPr>
            <a:r>
              <a:rPr lang="en-US" sz="2448" dirty="0">
                <a:solidFill>
                  <a:srgbClr val="FFFFFF"/>
                </a:solidFill>
              </a:rPr>
              <a:t>Must be safe in the presence of cascading failures </a:t>
            </a:r>
          </a:p>
        </p:txBody>
      </p:sp>
      <p:sp>
        <p:nvSpPr>
          <p:cNvPr id="16" name="Oval 15"/>
          <p:cNvSpPr>
            <a:spLocks noChangeArrowheads="1"/>
          </p:cNvSpPr>
          <p:nvPr/>
        </p:nvSpPr>
        <p:spPr bwMode="auto">
          <a:xfrm>
            <a:off x="3316804" y="3730413"/>
            <a:ext cx="1243471" cy="932603"/>
          </a:xfrm>
          <a:prstGeom prst="ellipse">
            <a:avLst/>
          </a:prstGeom>
          <a:solidFill>
            <a:schemeClr val="accent2">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B</a:t>
            </a:r>
          </a:p>
        </p:txBody>
      </p:sp>
      <p:sp>
        <p:nvSpPr>
          <p:cNvPr id="18" name="Oval 8"/>
          <p:cNvSpPr>
            <a:spLocks noChangeArrowheads="1"/>
          </p:cNvSpPr>
          <p:nvPr/>
        </p:nvSpPr>
        <p:spPr bwMode="auto">
          <a:xfrm>
            <a:off x="9421639" y="3456850"/>
            <a:ext cx="1865207" cy="1398905"/>
          </a:xfrm>
          <a:prstGeom prst="ellipse">
            <a:avLst/>
          </a:prstGeom>
          <a:solidFill>
            <a:schemeClr val="accent5">
              <a:lumMod val="60000"/>
              <a:lumOff val="40000"/>
            </a:schemeClr>
          </a:solidFill>
          <a:ln w="9525">
            <a:solidFill>
              <a:schemeClr val="tx1"/>
            </a:solidFill>
            <a:round/>
            <a:headEnd/>
            <a:tailEnd/>
          </a:ln>
          <a:effectLst/>
        </p:spPr>
        <p:txBody>
          <a:bodyPr vert="horz" wrap="none" lIns="124347" tIns="62174" rIns="124347" bIns="62174" numCol="1" anchor="ctr" anchorCtr="0" compatLnSpc="1">
            <a:prstTxWarp prst="textNoShape">
              <a:avLst/>
            </a:prstTxWarp>
          </a:bodyPr>
          <a:lstStyle/>
          <a:p>
            <a:pPr algn="ctr">
              <a:spcBef>
                <a:spcPct val="0"/>
              </a:spcBef>
            </a:pPr>
            <a:r>
              <a:rPr lang="en-US" sz="2448" dirty="0">
                <a:solidFill>
                  <a:srgbClr val="FFFFFF"/>
                </a:solidFill>
                <a:latin typeface="Arial" charset="0"/>
              </a:rPr>
              <a:t>P</a:t>
            </a:r>
          </a:p>
        </p:txBody>
      </p:sp>
      <p:grpSp>
        <p:nvGrpSpPr>
          <p:cNvPr id="2" name="Group 19"/>
          <p:cNvGrpSpPr/>
          <p:nvPr/>
        </p:nvGrpSpPr>
        <p:grpSpPr>
          <a:xfrm>
            <a:off x="7588622" y="1942923"/>
            <a:ext cx="2064974" cy="3264755"/>
            <a:chOff x="5579726" y="2049887"/>
            <a:chExt cx="1518501" cy="3201031"/>
          </a:xfrm>
        </p:grpSpPr>
        <p:sp>
          <p:nvSpPr>
            <p:cNvPr id="17" name="Rectangle 16"/>
            <p:cNvSpPr/>
            <p:nvPr/>
          </p:nvSpPr>
          <p:spPr>
            <a:xfrm>
              <a:off x="5579726" y="2049887"/>
              <a:ext cx="1444788" cy="3201031"/>
            </a:xfrm>
            <a:prstGeom prst="rect">
              <a:avLst/>
            </a:prstGeom>
            <a:noFill/>
          </p:spPr>
          <p:txBody>
            <a:bodyPr wrap="none" lIns="124347" tIns="62174" rIns="124347" bIns="62174">
              <a:spAutoFit/>
            </a:bodyPr>
            <a:lstStyle/>
            <a:p>
              <a:pPr algn="ctr"/>
              <a:r>
                <a:rPr lang="en-US" sz="20399" b="1" dirty="0">
                  <a:ln w="1905"/>
                  <a:solidFill>
                    <a:srgbClr val="FF0000"/>
                  </a:solidFill>
                  <a:effectLst>
                    <a:innerShdw blurRad="69850" dist="43180" dir="5400000">
                      <a:srgbClr val="000000">
                        <a:alpha val="65000"/>
                      </a:srgbClr>
                    </a:innerShdw>
                  </a:effectLst>
                </a:rPr>
                <a:t>X</a:t>
              </a:r>
            </a:p>
          </p:txBody>
        </p:sp>
        <p:sp>
          <p:nvSpPr>
            <p:cNvPr id="19" name="TextBox 18"/>
            <p:cNvSpPr txBox="1"/>
            <p:nvPr/>
          </p:nvSpPr>
          <p:spPr>
            <a:xfrm>
              <a:off x="6373368" y="2139696"/>
              <a:ext cx="724859" cy="459884"/>
            </a:xfrm>
            <a:prstGeom prst="rect">
              <a:avLst/>
            </a:prstGeom>
            <a:noFill/>
          </p:spPr>
          <p:txBody>
            <a:bodyPr wrap="none" rtlCol="0">
              <a:spAutoFit/>
            </a:bodyPr>
            <a:lstStyle/>
            <a:p>
              <a:r>
                <a:rPr lang="en-US" sz="2448" dirty="0">
                  <a:solidFill>
                    <a:srgbClr val="FF0000"/>
                  </a:solidFill>
                </a:rPr>
                <a:t>Failed</a:t>
              </a:r>
            </a:p>
          </p:txBody>
        </p:sp>
      </p:grpSp>
      <p:grpSp>
        <p:nvGrpSpPr>
          <p:cNvPr id="3" name="Group 22"/>
          <p:cNvGrpSpPr/>
          <p:nvPr/>
        </p:nvGrpSpPr>
        <p:grpSpPr>
          <a:xfrm>
            <a:off x="4533710" y="4468724"/>
            <a:ext cx="1347577" cy="2134574"/>
            <a:chOff x="3702213" y="4799810"/>
            <a:chExt cx="990956" cy="2092910"/>
          </a:xfrm>
          <a:solidFill>
            <a:srgbClr val="FFC000"/>
          </a:solidFill>
        </p:grpSpPr>
        <p:sp>
          <p:nvSpPr>
            <p:cNvPr id="21" name="Rectangle 20"/>
            <p:cNvSpPr/>
            <p:nvPr/>
          </p:nvSpPr>
          <p:spPr>
            <a:xfrm>
              <a:off x="3702213" y="4799810"/>
              <a:ext cx="990956" cy="2092910"/>
            </a:xfrm>
            <a:prstGeom prst="rect">
              <a:avLst/>
            </a:prstGeom>
            <a:grpFill/>
          </p:spPr>
          <p:txBody>
            <a:bodyPr wrap="none" lIns="124347" tIns="62174" rIns="124347" bIns="62174">
              <a:spAutoFit/>
            </a:bodyPr>
            <a:lstStyle/>
            <a:p>
              <a:pPr algn="ctr"/>
              <a:r>
                <a:rPr lang="en-US" sz="13055" b="1" dirty="0">
                  <a:ln w="1905"/>
                  <a:solidFill>
                    <a:srgbClr val="FF0000"/>
                  </a:solidFill>
                  <a:effectLst>
                    <a:innerShdw blurRad="69850" dist="43180" dir="5400000">
                      <a:srgbClr val="000000">
                        <a:alpha val="65000"/>
                      </a:srgbClr>
                    </a:innerShdw>
                  </a:effectLst>
                </a:rPr>
                <a:t>X</a:t>
              </a:r>
            </a:p>
          </p:txBody>
        </p:sp>
        <p:sp>
          <p:nvSpPr>
            <p:cNvPr id="22" name="TextBox 21"/>
            <p:cNvSpPr txBox="1"/>
            <p:nvPr/>
          </p:nvSpPr>
          <p:spPr>
            <a:xfrm>
              <a:off x="3820258" y="4806966"/>
              <a:ext cx="724859" cy="459884"/>
            </a:xfrm>
            <a:prstGeom prst="rect">
              <a:avLst/>
            </a:prstGeom>
            <a:grpFill/>
          </p:spPr>
          <p:txBody>
            <a:bodyPr wrap="none" rtlCol="0">
              <a:spAutoFit/>
            </a:bodyPr>
            <a:lstStyle/>
            <a:p>
              <a:r>
                <a:rPr lang="en-US" sz="2448" dirty="0">
                  <a:solidFill>
                    <a:srgbClr val="FF0000"/>
                  </a:solidFill>
                </a:rPr>
                <a:t>Failed</a:t>
              </a:r>
            </a:p>
          </p:txBody>
        </p:sp>
      </p:grpSp>
      <p:sp>
        <p:nvSpPr>
          <p:cNvPr id="7" name="Freeform 6"/>
          <p:cNvSpPr/>
          <p:nvPr/>
        </p:nvSpPr>
        <p:spPr>
          <a:xfrm>
            <a:off x="4456653" y="3228945"/>
            <a:ext cx="3108678" cy="695762"/>
          </a:xfrm>
          <a:custGeom>
            <a:avLst/>
            <a:gdLst>
              <a:gd name="connsiteX0" fmla="*/ 2286000 w 2286000"/>
              <a:gd name="connsiteY0" fmla="*/ 59881 h 682181"/>
              <a:gd name="connsiteX1" fmla="*/ 939800 w 2286000"/>
              <a:gd name="connsiteY1" fmla="*/ 59881 h 682181"/>
              <a:gd name="connsiteX2" fmla="*/ 0 w 2286000"/>
              <a:gd name="connsiteY2" fmla="*/ 682181 h 682181"/>
            </a:gdLst>
            <a:ahLst/>
            <a:cxnLst>
              <a:cxn ang="0">
                <a:pos x="connsiteX0" y="connsiteY0"/>
              </a:cxn>
              <a:cxn ang="0">
                <a:pos x="connsiteX1" y="connsiteY1"/>
              </a:cxn>
              <a:cxn ang="0">
                <a:pos x="connsiteX2" y="connsiteY2"/>
              </a:cxn>
            </a:cxnLst>
            <a:rect l="l" t="t" r="r" b="b"/>
            <a:pathLst>
              <a:path w="2286000" h="682181">
                <a:moveTo>
                  <a:pt x="2286000" y="59881"/>
                </a:moveTo>
                <a:cubicBezTo>
                  <a:pt x="1803400" y="8022"/>
                  <a:pt x="1320800" y="-43836"/>
                  <a:pt x="939800" y="59881"/>
                </a:cubicBezTo>
                <a:cubicBezTo>
                  <a:pt x="558800" y="163598"/>
                  <a:pt x="148167" y="584814"/>
                  <a:pt x="0" y="682181"/>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
        <p:nvSpPr>
          <p:cNvPr id="9" name="Freeform 8"/>
          <p:cNvSpPr/>
          <p:nvPr/>
        </p:nvSpPr>
        <p:spPr>
          <a:xfrm>
            <a:off x="9413267" y="3254630"/>
            <a:ext cx="932603" cy="255586"/>
          </a:xfrm>
          <a:custGeom>
            <a:avLst/>
            <a:gdLst>
              <a:gd name="connsiteX0" fmla="*/ 0 w 685800"/>
              <a:gd name="connsiteY0" fmla="*/ 21997 h 250597"/>
              <a:gd name="connsiteX1" fmla="*/ 419100 w 685800"/>
              <a:gd name="connsiteY1" fmla="*/ 21997 h 250597"/>
              <a:gd name="connsiteX2" fmla="*/ 685800 w 685800"/>
              <a:gd name="connsiteY2" fmla="*/ 250597 h 250597"/>
            </a:gdLst>
            <a:ahLst/>
            <a:cxnLst>
              <a:cxn ang="0">
                <a:pos x="connsiteX0" y="connsiteY0"/>
              </a:cxn>
              <a:cxn ang="0">
                <a:pos x="connsiteX1" y="connsiteY1"/>
              </a:cxn>
              <a:cxn ang="0">
                <a:pos x="connsiteX2" y="connsiteY2"/>
              </a:cxn>
            </a:cxnLst>
            <a:rect l="l" t="t" r="r" b="b"/>
            <a:pathLst>
              <a:path w="685800" h="250597">
                <a:moveTo>
                  <a:pt x="0" y="21997"/>
                </a:moveTo>
                <a:cubicBezTo>
                  <a:pt x="152400" y="2947"/>
                  <a:pt x="304800" y="-16103"/>
                  <a:pt x="419100" y="21997"/>
                </a:cubicBezTo>
                <a:cubicBezTo>
                  <a:pt x="533400" y="60097"/>
                  <a:pt x="609600" y="155347"/>
                  <a:pt x="685800" y="250597"/>
                </a:cubicBezTo>
              </a:path>
            </a:pathLst>
          </a:custGeom>
          <a:noFill/>
          <a:ln w="3810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48">
              <a:solidFill>
                <a:srgbClr val="FFFFFF"/>
              </a:solidFill>
            </a:endParaRPr>
          </a:p>
        </p:txBody>
      </p:sp>
    </p:spTree>
    <p:custDataLst>
      <p:tags r:id="rId1"/>
    </p:custDataLst>
    <p:extLst>
      <p:ext uri="{BB962C8B-B14F-4D97-AF65-F5344CB8AC3E}">
        <p14:creationId xmlns:p14="http://schemas.microsoft.com/office/powerpoint/2010/main" val="2879002450"/>
      </p:ext>
    </p:extLst>
  </p:cSld>
  <p:clrMapOvr>
    <a:masterClrMapping/>
  </p:clrMapOvr>
  <p:transition advTm="1410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67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06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06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06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06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06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0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067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2000"/>
                                        <p:tgtEl>
                                          <p:spTgt spid="540680"/>
                                        </p:tgtEl>
                                      </p:cBhvr>
                                    </p:animEffect>
                                    <p:set>
                                      <p:cBhvr>
                                        <p:cTn id="31" dur="1" fill="hold">
                                          <p:stCondLst>
                                            <p:cond delay="1999"/>
                                          </p:stCondLst>
                                        </p:cTn>
                                        <p:tgtEl>
                                          <p:spTgt spid="540680"/>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2"/>
                                        </p:tgtEl>
                                      </p:cBhvr>
                                    </p:animEffect>
                                    <p:set>
                                      <p:cBhvr>
                                        <p:cTn id="34" dur="1" fill="hold">
                                          <p:stCondLst>
                                            <p:cond delay="1999"/>
                                          </p:stCondLst>
                                        </p:cTn>
                                        <p:tgtEl>
                                          <p:spTgt spid="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15 -0.13333 " pathEditMode="relative" ptsTypes="AA">
                                      <p:cBhvr>
                                        <p:cTn id="38" dur="2000" fill="hold"/>
                                        <p:tgtEl>
                                          <p:spTgt spid="540683"/>
                                        </p:tgtEl>
                                        <p:attrNameLst>
                                          <p:attrName>ppt_x</p:attrName>
                                          <p:attrName>ppt_y</p:attrName>
                                        </p:attrNameLst>
                                      </p:cBhvr>
                                    </p:animMotion>
                                  </p:childTnLst>
                                </p:cTn>
                              </p:par>
                            </p:childTnLst>
                          </p:cTn>
                        </p:par>
                        <p:par>
                          <p:cTn id="39" fill="hold">
                            <p:stCondLst>
                              <p:cond delay="2000"/>
                            </p:stCondLst>
                            <p:childTnLst>
                              <p:par>
                                <p:cTn id="40" presetID="1" presetClass="entr" presetSubtype="0" fill="hold" grpId="2" nodeType="afterEffect">
                                  <p:stCondLst>
                                    <p:cond delay="0"/>
                                  </p:stCondLst>
                                  <p:childTnLst>
                                    <p:set>
                                      <p:cBhvr>
                                        <p:cTn id="41" dur="1" fill="hold">
                                          <p:stCondLst>
                                            <p:cond delay="0"/>
                                          </p:stCondLst>
                                        </p:cTn>
                                        <p:tgtEl>
                                          <p:spTgt spid="540680"/>
                                        </p:tgtEl>
                                        <p:attrNameLst>
                                          <p:attrName>style.visibility</p:attrName>
                                        </p:attrNameLst>
                                      </p:cBhvr>
                                      <p:to>
                                        <p:strVal val="visible"/>
                                      </p:to>
                                    </p:set>
                                  </p:childTnLst>
                                </p:cTn>
                              </p:par>
                              <p:par>
                                <p:cTn id="42" presetID="1" presetClass="exit" presetSubtype="0" fill="hold" grpId="2" nodeType="withEffect">
                                  <p:stCondLst>
                                    <p:cond delay="0"/>
                                  </p:stCondLst>
                                  <p:childTnLst>
                                    <p:set>
                                      <p:cBhvr>
                                        <p:cTn id="43" dur="1" fill="hold">
                                          <p:stCondLst>
                                            <p:cond delay="0"/>
                                          </p:stCondLst>
                                        </p:cTn>
                                        <p:tgtEl>
                                          <p:spTgt spid="54068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40677">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54068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0677">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1" nodeType="click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9"/>
                                        </p:tgtEl>
                                        <p:attrNameLst>
                                          <p:attrName>style.visibility</p:attrName>
                                        </p:attrNameLst>
                                      </p:cBhvr>
                                      <p:to>
                                        <p:strVal val="hidden"/>
                                      </p:to>
                                    </p:set>
                                  </p:childTnLst>
                                </p:cTn>
                              </p:par>
                            </p:childTnLst>
                          </p:cTn>
                        </p:par>
                        <p:par>
                          <p:cTn id="78" fill="hold">
                            <p:stCondLst>
                              <p:cond delay="1000"/>
                            </p:stCondLst>
                            <p:childTnLst>
                              <p:par>
                                <p:cTn id="79" presetID="6" presetClass="emph" presetSubtype="0" fill="hold" grpId="1" nodeType="afterEffect">
                                  <p:stCondLst>
                                    <p:cond delay="0"/>
                                  </p:stCondLst>
                                  <p:childTnLst>
                                    <p:animScale>
                                      <p:cBhvr>
                                        <p:cTn id="80" dur="1000" fill="hold"/>
                                        <p:tgtEl>
                                          <p:spTgt spid="18"/>
                                        </p:tgtEl>
                                      </p:cBhvr>
                                      <p:by x="75000" y="75000"/>
                                    </p:animScale>
                                  </p:childTnLst>
                                </p:cTn>
                              </p:par>
                            </p:childTnLst>
                          </p:cTn>
                        </p:par>
                        <p:par>
                          <p:cTn id="81" fill="hold">
                            <p:stCondLst>
                              <p:cond delay="2000"/>
                            </p:stCondLst>
                            <p:childTnLst>
                              <p:par>
                                <p:cTn id="82" presetID="1" presetClass="exit" presetSubtype="0" fill="hold" grpId="2" nodeType="afterEffect">
                                  <p:stCondLst>
                                    <p:cond delay="0"/>
                                  </p:stCondLst>
                                  <p:childTnLst>
                                    <p:set>
                                      <p:cBhvr>
                                        <p:cTn id="83" dur="1" fill="hold">
                                          <p:stCondLst>
                                            <p:cond delay="0"/>
                                          </p:stCondLst>
                                        </p:cTn>
                                        <p:tgtEl>
                                          <p:spTgt spid="18"/>
                                        </p:tgtEl>
                                        <p:attrNameLst>
                                          <p:attrName>style.visibility</p:attrName>
                                        </p:attrNameLst>
                                      </p:cBhvr>
                                      <p:to>
                                        <p:strVal val="hidden"/>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5407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40677">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6" presetClass="emph" presetSubtype="0" fill="hold" grpId="0" nodeType="clickEffect">
                                  <p:stCondLst>
                                    <p:cond delay="0"/>
                                  </p:stCondLst>
                                  <p:childTnLst>
                                    <p:animEffect transition="out" filter="fade">
                                      <p:cBhvr>
                                        <p:cTn id="102" dur="3000" tmFilter="0, 0; .2, .5; .8, .5; 1, 0"/>
                                        <p:tgtEl>
                                          <p:spTgt spid="7"/>
                                        </p:tgtEl>
                                      </p:cBhvr>
                                    </p:animEffect>
                                    <p:animScale>
                                      <p:cBhvr>
                                        <p:cTn id="103" dur="1500" autoRev="1" fill="hold"/>
                                        <p:tgtEl>
                                          <p:spTgt spid="7"/>
                                        </p:tgtEl>
                                      </p:cBhvr>
                                      <p:by x="105000" y="105000"/>
                                    </p:animScale>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7"/>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0" presetClass="path" presetSubtype="0" accel="50000" decel="50000" fill="hold" grpId="1" nodeType="clickEffect">
                                  <p:stCondLst>
                                    <p:cond delay="0"/>
                                  </p:stCondLst>
                                  <p:childTnLst>
                                    <p:animMotion origin="layout" path="M 3.33333E-6 -4.95837E-6 L 0.1 0.11101 " pathEditMode="relative" rAng="0" ptsTypes="AA">
                                      <p:cBhvr>
                                        <p:cTn id="111" dur="1000" fill="hold"/>
                                        <p:tgtEl>
                                          <p:spTgt spid="16"/>
                                        </p:tgtEl>
                                        <p:attrNameLst>
                                          <p:attrName>ppt_x</p:attrName>
                                          <p:attrName>ppt_y</p:attrName>
                                        </p:attrNameLst>
                                      </p:cBhvr>
                                      <p:rCtr x="5000" y="5600"/>
                                    </p:animMotion>
                                  </p:childTnLst>
                                </p:cTn>
                              </p:par>
                            </p:childTnLst>
                          </p:cTn>
                        </p:par>
                        <p:par>
                          <p:cTn id="112" fill="hold">
                            <p:stCondLst>
                              <p:cond delay="1000"/>
                            </p:stCondLst>
                            <p:childTnLst>
                              <p:par>
                                <p:cTn id="113" presetID="1" presetClass="emph" presetSubtype="2" fill="hold" nodeType="afterEffect">
                                  <p:stCondLst>
                                    <p:cond delay="0"/>
                                  </p:stCondLst>
                                  <p:childTnLst>
                                    <p:animClr clrSpc="rgb" dir="cw">
                                      <p:cBhvr>
                                        <p:cTn id="114" dur="1000" fill="hold"/>
                                        <p:tgtEl>
                                          <p:spTgt spid="16"/>
                                        </p:tgtEl>
                                        <p:attrNameLst>
                                          <p:attrName>fillcolor</p:attrName>
                                        </p:attrNameLst>
                                      </p:cBhvr>
                                      <p:to>
                                        <a:srgbClr val="FFFFCC"/>
                                      </p:to>
                                    </p:animClr>
                                    <p:set>
                                      <p:cBhvr>
                                        <p:cTn id="115" dur="1000" fill="hold"/>
                                        <p:tgtEl>
                                          <p:spTgt spid="16"/>
                                        </p:tgtEl>
                                        <p:attrNameLst>
                                          <p:attrName>fill.type</p:attrName>
                                        </p:attrNameLst>
                                      </p:cBhvr>
                                      <p:to>
                                        <p:strVal val="solid"/>
                                      </p:to>
                                    </p:set>
                                    <p:set>
                                      <p:cBhvr>
                                        <p:cTn id="116" dur="1000" fill="hold"/>
                                        <p:tgtEl>
                                          <p:spTgt spid="16"/>
                                        </p:tgtEl>
                                        <p:attrNameLst>
                                          <p:attrName>fill.on</p:attrName>
                                        </p:attrNameLst>
                                      </p:cBhvr>
                                      <p:to>
                                        <p:strVal val="true"/>
                                      </p:to>
                                    </p:set>
                                  </p:childTnLst>
                                </p:cTn>
                              </p:par>
                            </p:childTnLst>
                          </p:cTn>
                        </p:par>
                        <p:par>
                          <p:cTn id="117" fill="hold">
                            <p:stCondLst>
                              <p:cond delay="2000"/>
                            </p:stCondLst>
                            <p:childTnLst>
                              <p:par>
                                <p:cTn id="118" presetID="1" presetClass="exit" presetSubtype="0" fill="hold" grpId="2" nodeType="afterEffect">
                                  <p:stCondLst>
                                    <p:cond delay="0"/>
                                  </p:stCondLst>
                                  <p:childTnLst>
                                    <p:set>
                                      <p:cBhvr>
                                        <p:cTn id="119" dur="1" fill="hold">
                                          <p:stCondLst>
                                            <p:cond delay="0"/>
                                          </p:stCondLst>
                                        </p:cTn>
                                        <p:tgtEl>
                                          <p:spTgt spid="16"/>
                                        </p:tgtEl>
                                        <p:attrNameLst>
                                          <p:attrName>style.visibility</p:attrName>
                                        </p:attrNameLst>
                                      </p:cBhvr>
                                      <p:to>
                                        <p:strVal val="hidden"/>
                                      </p:to>
                                    </p:set>
                                  </p:childTnLst>
                                </p:cTn>
                              </p:par>
                            </p:childTnLst>
                          </p:cTn>
                        </p:par>
                        <p:par>
                          <p:cTn id="120" fill="hold">
                            <p:stCondLst>
                              <p:cond delay="2000"/>
                            </p:stCondLst>
                            <p:childTnLst>
                              <p:par>
                                <p:cTn id="121" presetID="1" presetClass="entr" presetSubtype="0" fill="hold" grpId="2" nodeType="afterEffect">
                                  <p:stCondLst>
                                    <p:cond delay="0"/>
                                  </p:stCondLst>
                                  <p:childTnLst>
                                    <p:set>
                                      <p:cBhvr>
                                        <p:cTn id="122" dur="1" fill="hold">
                                          <p:stCondLst>
                                            <p:cond delay="0"/>
                                          </p:stCondLst>
                                        </p:cTn>
                                        <p:tgtEl>
                                          <p:spTgt spid="54068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box(in)">
                                      <p:cBhvr>
                                        <p:cTn id="127" dur="500"/>
                                        <p:tgtEl>
                                          <p:spTgt spid="1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540677">
                                            <p:txEl>
                                              <p:pRg st="7" end="7"/>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0677">
                                            <p:txEl>
                                              <p:pRg st="8" end="8"/>
                                            </p:txEl>
                                          </p:spTgt>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40677">
                                            <p:txEl>
                                              <p:pRg st="9" end="9"/>
                                            </p:txEl>
                                          </p:spTgt>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540677">
                                            <p:txEl>
                                              <p:pRg st="10" end="10"/>
                                            </p:txEl>
                                          </p:spTgt>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5406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9" grpId="0" animBg="1"/>
      <p:bldP spid="540680" grpId="0" animBg="1"/>
      <p:bldP spid="540680" grpId="1" animBg="1"/>
      <p:bldP spid="540680" grpId="2" animBg="1"/>
      <p:bldP spid="540683" grpId="0" animBg="1"/>
      <p:bldP spid="540683" grpId="1" animBg="1"/>
      <p:bldP spid="540683" grpId="2" animBg="1"/>
      <p:bldP spid="540685" grpId="0" animBg="1"/>
      <p:bldP spid="540686" grpId="0" animBg="1"/>
      <p:bldP spid="540687" grpId="0" animBg="1"/>
      <p:bldP spid="540687" grpId="1" animBg="1"/>
      <p:bldP spid="540687" grpId="2" animBg="1"/>
      <p:bldP spid="540707" grpId="0" animBg="1"/>
      <p:bldP spid="15" grpId="0"/>
      <p:bldP spid="16" grpId="0" animBg="1"/>
      <p:bldP spid="16" grpId="1" animBg="1"/>
      <p:bldP spid="16" grpId="2" animBg="1"/>
      <p:bldP spid="18" grpId="0" animBg="1"/>
      <p:bldP spid="18" grpId="1" animBg="1"/>
      <p:bldP spid="18" grpId="2" animBg="1"/>
      <p:bldP spid="7" grpId="0" animBg="1"/>
      <p:bldP spid="7" grpId="1" animBg="1"/>
      <p:bldP spid="7" grpId="2" animBg="1"/>
      <p:bldP spid="9" grpId="0" animBg="1"/>
      <p:bldP spid="9" grpId="1" animBg="1"/>
      <p:bldP spid="9"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Microservices placement and failover</a:t>
            </a:r>
            <a:endParaRPr lang="en-US" dirty="0"/>
          </a:p>
        </p:txBody>
      </p:sp>
      <p:cxnSp>
        <p:nvCxnSpPr>
          <p:cNvPr id="251" name="Elbow Connector 250"/>
          <p:cNvCxnSpPr/>
          <p:nvPr/>
        </p:nvCxnSpPr>
        <p:spPr>
          <a:xfrm rot="10800000">
            <a:off x="4133334" y="2804403"/>
            <a:ext cx="532824"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cxnSp>
        <p:nvCxnSpPr>
          <p:cNvPr id="252" name="Elbow Connector 251"/>
          <p:cNvCxnSpPr/>
          <p:nvPr/>
        </p:nvCxnSpPr>
        <p:spPr>
          <a:xfrm rot="10800000">
            <a:off x="6007606" y="2807095"/>
            <a:ext cx="524888"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cxnSp>
        <p:nvCxnSpPr>
          <p:cNvPr id="253" name="Elbow Connector 252"/>
          <p:cNvCxnSpPr/>
          <p:nvPr/>
        </p:nvCxnSpPr>
        <p:spPr>
          <a:xfrm rot="10800000" flipV="1">
            <a:off x="7873944" y="2804403"/>
            <a:ext cx="524882"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54" name="Rectangle 253"/>
          <p:cNvSpPr/>
          <p:nvPr/>
        </p:nvSpPr>
        <p:spPr>
          <a:xfrm>
            <a:off x="6532491"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103</a:t>
            </a:r>
          </a:p>
        </p:txBody>
      </p:sp>
      <p:sp>
        <p:nvSpPr>
          <p:cNvPr id="255" name="Rectangle 254"/>
          <p:cNvSpPr/>
          <p:nvPr/>
        </p:nvSpPr>
        <p:spPr>
          <a:xfrm>
            <a:off x="6777638" y="307200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56" name="Rectangle 255"/>
          <p:cNvSpPr/>
          <p:nvPr/>
        </p:nvSpPr>
        <p:spPr>
          <a:xfrm>
            <a:off x="6803339" y="3845300"/>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57" name="Rectangle 256"/>
          <p:cNvSpPr/>
          <p:nvPr/>
        </p:nvSpPr>
        <p:spPr>
          <a:xfrm>
            <a:off x="6792098" y="3458355"/>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58" name="Elbow Connector 257"/>
          <p:cNvCxnSpPr/>
          <p:nvPr/>
        </p:nvCxnSpPr>
        <p:spPr>
          <a:xfrm rot="10800000">
            <a:off x="9740279" y="2807084"/>
            <a:ext cx="524882" cy="11"/>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59" name="Rectangle 258"/>
          <p:cNvSpPr/>
          <p:nvPr/>
        </p:nvSpPr>
        <p:spPr>
          <a:xfrm>
            <a:off x="8398826"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104</a:t>
            </a:r>
          </a:p>
        </p:txBody>
      </p:sp>
      <p:sp>
        <p:nvSpPr>
          <p:cNvPr id="260" name="Rectangle 259"/>
          <p:cNvSpPr/>
          <p:nvPr/>
        </p:nvSpPr>
        <p:spPr>
          <a:xfrm>
            <a:off x="8643974" y="3155685"/>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1" name="Rectangle 260"/>
          <p:cNvSpPr/>
          <p:nvPr/>
        </p:nvSpPr>
        <p:spPr>
          <a:xfrm>
            <a:off x="8643974" y="3550251"/>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a:scene3d>
            <a:camera prst="orthographicFront" fov="0">
              <a:rot lat="0" lon="0" rev="0"/>
            </a:camera>
            <a:lightRig rig="balanced" dir="t">
              <a:rot lat="0" lon="0" rev="0"/>
            </a:lightRig>
          </a:scene3d>
          <a:sp3d prstMaterial="matte">
            <a:contourClr>
              <a:srgbClr val="9BBB59">
                <a:tint val="100000"/>
                <a:shade val="100000"/>
                <a:hueMod val="100000"/>
                <a:satMod val="100000"/>
              </a:srgbClr>
            </a:contourClr>
          </a:sp3d>
        </p:spPr>
        <p:txBody>
          <a:bodyPr rtlCol="0" anchor="ctr"/>
          <a:lstStyle/>
          <a:p>
            <a:pPr algn="ctr" defTabSz="1243493">
              <a:defRPr/>
            </a:pPr>
            <a:r>
              <a:rPr lang="en-US" sz="2448" kern="0" dirty="0">
                <a:solidFill>
                  <a:sysClr val="window" lastClr="FFFFFF"/>
                </a:solidFill>
                <a:latin typeface="Segoe UI Light"/>
              </a:rPr>
              <a:t>S</a:t>
            </a:r>
          </a:p>
        </p:txBody>
      </p:sp>
      <p:sp>
        <p:nvSpPr>
          <p:cNvPr id="262" name="Rectangle 261"/>
          <p:cNvSpPr/>
          <p:nvPr/>
        </p:nvSpPr>
        <p:spPr>
          <a:xfrm>
            <a:off x="4666156"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102</a:t>
            </a:r>
          </a:p>
        </p:txBody>
      </p:sp>
      <p:sp>
        <p:nvSpPr>
          <p:cNvPr id="263" name="Rectangle 262"/>
          <p:cNvSpPr/>
          <p:nvPr/>
        </p:nvSpPr>
        <p:spPr>
          <a:xfrm>
            <a:off x="4911303" y="307200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4" name="Rectangle 263"/>
          <p:cNvSpPr/>
          <p:nvPr/>
        </p:nvSpPr>
        <p:spPr>
          <a:xfrm>
            <a:off x="4908362" y="3838575"/>
            <a:ext cx="857038" cy="377397"/>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5" name="Rectangle 264"/>
          <p:cNvSpPr/>
          <p:nvPr/>
        </p:nvSpPr>
        <p:spPr>
          <a:xfrm>
            <a:off x="4911303" y="3453700"/>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66" name="Rectangle 265"/>
          <p:cNvSpPr/>
          <p:nvPr/>
        </p:nvSpPr>
        <p:spPr>
          <a:xfrm>
            <a:off x="4911303" y="4208308"/>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67" name="Rectangle 266"/>
          <p:cNvSpPr/>
          <p:nvPr/>
        </p:nvSpPr>
        <p:spPr>
          <a:xfrm>
            <a:off x="10265162"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105</a:t>
            </a:r>
          </a:p>
        </p:txBody>
      </p:sp>
      <p:sp>
        <p:nvSpPr>
          <p:cNvPr id="268" name="Rectangle 267"/>
          <p:cNvSpPr/>
          <p:nvPr/>
        </p:nvSpPr>
        <p:spPr>
          <a:xfrm>
            <a:off x="10510309" y="3072002"/>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sp>
        <p:nvSpPr>
          <p:cNvPr id="269" name="Rectangle 268"/>
          <p:cNvSpPr/>
          <p:nvPr/>
        </p:nvSpPr>
        <p:spPr>
          <a:xfrm>
            <a:off x="10510309" y="3455467"/>
            <a:ext cx="851155" cy="370598"/>
          </a:xfrm>
          <a:prstGeom prst="rect">
            <a:avLst/>
          </a:prstGeom>
          <a:solidFill>
            <a:srgbClr val="4F81BD">
              <a:lumMod val="40000"/>
              <a:lumOff val="60000"/>
            </a:srgbClr>
          </a:solidFill>
          <a:ln w="9525" cap="flat" cmpd="sng" algn="ctr">
            <a:solidFill>
              <a:sysClr val="windowText" lastClr="000000"/>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sp>
        <p:nvSpPr>
          <p:cNvPr id="270" name="Rectangle 269"/>
          <p:cNvSpPr/>
          <p:nvPr/>
        </p:nvSpPr>
        <p:spPr>
          <a:xfrm>
            <a:off x="10510309" y="3841121"/>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1" name="Rectangle 270"/>
          <p:cNvSpPr/>
          <p:nvPr/>
        </p:nvSpPr>
        <p:spPr>
          <a:xfrm>
            <a:off x="10510309" y="4224586"/>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2" name="Rectangle 271"/>
          <p:cNvSpPr/>
          <p:nvPr/>
        </p:nvSpPr>
        <p:spPr>
          <a:xfrm>
            <a:off x="2799820"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101</a:t>
            </a:r>
            <a:endParaRPr lang="en-US" sz="2448" kern="0" dirty="0">
              <a:solidFill>
                <a:sysClr val="windowText" lastClr="000000"/>
              </a:solidFill>
              <a:latin typeface="Segoe UI Light"/>
            </a:endParaRPr>
          </a:p>
        </p:txBody>
      </p:sp>
      <p:sp>
        <p:nvSpPr>
          <p:cNvPr id="273" name="Rectangle 272"/>
          <p:cNvSpPr/>
          <p:nvPr/>
        </p:nvSpPr>
        <p:spPr>
          <a:xfrm>
            <a:off x="3042026" y="3562255"/>
            <a:ext cx="857038" cy="377397"/>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4" name="Rectangle 273"/>
          <p:cNvSpPr/>
          <p:nvPr/>
        </p:nvSpPr>
        <p:spPr>
          <a:xfrm>
            <a:off x="3044968" y="3169728"/>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75" name="Rectangle 274"/>
          <p:cNvSpPr/>
          <p:nvPr/>
        </p:nvSpPr>
        <p:spPr>
          <a:xfrm>
            <a:off x="3042026" y="3918546"/>
            <a:ext cx="857038" cy="377397"/>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P</a:t>
            </a:r>
          </a:p>
        </p:txBody>
      </p:sp>
      <p:cxnSp>
        <p:nvCxnSpPr>
          <p:cNvPr id="276" name="Straight Arrow Connector 275"/>
          <p:cNvCxnSpPr>
            <a:stCxn id="263" idx="1"/>
            <a:endCxn id="273" idx="3"/>
          </p:cNvCxnSpPr>
          <p:nvPr/>
        </p:nvCxnSpPr>
        <p:spPr>
          <a:xfrm flipH="1">
            <a:off x="3899066" y="3257302"/>
            <a:ext cx="1012239" cy="493653"/>
          </a:xfrm>
          <a:prstGeom prst="straightConnector1">
            <a:avLst/>
          </a:prstGeom>
          <a:noFill/>
          <a:ln w="19050" cap="flat" cmpd="sng" algn="ctr">
            <a:solidFill>
              <a:srgbClr val="00B050"/>
            </a:solidFill>
            <a:prstDash val="solid"/>
            <a:tailEnd type="arrow"/>
          </a:ln>
          <a:effectLst/>
        </p:spPr>
      </p:cxnSp>
      <p:cxnSp>
        <p:nvCxnSpPr>
          <p:cNvPr id="277" name="Straight Arrow Connector 276"/>
          <p:cNvCxnSpPr>
            <a:stCxn id="263" idx="3"/>
            <a:endCxn id="257" idx="1"/>
          </p:cNvCxnSpPr>
          <p:nvPr/>
        </p:nvCxnSpPr>
        <p:spPr>
          <a:xfrm>
            <a:off x="5762460" y="3257302"/>
            <a:ext cx="1029640" cy="386353"/>
          </a:xfrm>
          <a:prstGeom prst="straightConnector1">
            <a:avLst/>
          </a:prstGeom>
          <a:noFill/>
          <a:ln w="19050" cap="flat" cmpd="sng" algn="ctr">
            <a:solidFill>
              <a:srgbClr val="00B050"/>
            </a:solidFill>
            <a:prstDash val="solid"/>
            <a:tailEnd type="arrow"/>
          </a:ln>
          <a:effectLst/>
        </p:spPr>
      </p:cxnSp>
      <p:cxnSp>
        <p:nvCxnSpPr>
          <p:cNvPr id="278" name="Straight Arrow Connector 277"/>
          <p:cNvCxnSpPr>
            <a:stCxn id="268" idx="1"/>
            <a:endCxn id="260" idx="3"/>
          </p:cNvCxnSpPr>
          <p:nvPr/>
        </p:nvCxnSpPr>
        <p:spPr>
          <a:xfrm rot="10800000" flipV="1">
            <a:off x="9495129" y="3257301"/>
            <a:ext cx="1015180" cy="83683"/>
          </a:xfrm>
          <a:prstGeom prst="straightConnector1">
            <a:avLst/>
          </a:prstGeom>
          <a:noFill/>
          <a:ln w="19050" cap="flat" cmpd="sng" algn="ctr">
            <a:solidFill>
              <a:srgbClr val="00B050"/>
            </a:solidFill>
            <a:prstDash val="solid"/>
            <a:tailEnd type="arrow"/>
          </a:ln>
          <a:effectLst/>
        </p:spPr>
      </p:cxnSp>
      <p:cxnSp>
        <p:nvCxnSpPr>
          <p:cNvPr id="279" name="Straight Arrow Connector 278"/>
          <p:cNvCxnSpPr>
            <a:stCxn id="255" idx="1"/>
            <a:endCxn id="266" idx="3"/>
          </p:cNvCxnSpPr>
          <p:nvPr/>
        </p:nvCxnSpPr>
        <p:spPr>
          <a:xfrm flipH="1">
            <a:off x="5762458" y="3257300"/>
            <a:ext cx="1015180" cy="1136306"/>
          </a:xfrm>
          <a:prstGeom prst="straightConnector1">
            <a:avLst/>
          </a:prstGeom>
          <a:noFill/>
          <a:ln w="19050" cap="flat" cmpd="sng" algn="ctr">
            <a:solidFill>
              <a:srgbClr val="00B050"/>
            </a:solidFill>
            <a:prstDash val="solid"/>
            <a:tailEnd type="arrow"/>
          </a:ln>
          <a:effectLst/>
        </p:spPr>
      </p:cxnSp>
      <p:cxnSp>
        <p:nvCxnSpPr>
          <p:cNvPr id="280" name="Straight Arrow Connector 279"/>
          <p:cNvCxnSpPr>
            <a:stCxn id="255" idx="3"/>
            <a:endCxn id="261" idx="1"/>
          </p:cNvCxnSpPr>
          <p:nvPr/>
        </p:nvCxnSpPr>
        <p:spPr>
          <a:xfrm>
            <a:off x="7628794" y="3257299"/>
            <a:ext cx="1015180" cy="478250"/>
          </a:xfrm>
          <a:prstGeom prst="straightConnector1">
            <a:avLst/>
          </a:prstGeom>
          <a:noFill/>
          <a:ln w="19050" cap="flat" cmpd="sng" algn="ctr">
            <a:solidFill>
              <a:srgbClr val="00B050"/>
            </a:solidFill>
            <a:prstDash val="solid"/>
            <a:tailEnd type="arrow"/>
          </a:ln>
          <a:effectLst/>
        </p:spPr>
      </p:cxnSp>
      <p:cxnSp>
        <p:nvCxnSpPr>
          <p:cNvPr id="281" name="Straight Arrow Connector 280"/>
          <p:cNvCxnSpPr>
            <a:stCxn id="255" idx="3"/>
            <a:endCxn id="271" idx="1"/>
          </p:cNvCxnSpPr>
          <p:nvPr/>
        </p:nvCxnSpPr>
        <p:spPr>
          <a:xfrm>
            <a:off x="7628793" y="3257301"/>
            <a:ext cx="2881516" cy="1152584"/>
          </a:xfrm>
          <a:prstGeom prst="straightConnector1">
            <a:avLst/>
          </a:prstGeom>
          <a:noFill/>
          <a:ln w="19050" cap="flat" cmpd="sng" algn="ctr">
            <a:solidFill>
              <a:srgbClr val="00B050"/>
            </a:solidFill>
            <a:prstDash val="solid"/>
            <a:tailEnd type="arrow"/>
          </a:ln>
          <a:effectLst/>
        </p:spPr>
      </p:cxnSp>
      <p:sp>
        <p:nvSpPr>
          <p:cNvPr id="282" name="Rectangle 281"/>
          <p:cNvSpPr/>
          <p:nvPr/>
        </p:nvSpPr>
        <p:spPr>
          <a:xfrm>
            <a:off x="933485" y="2331510"/>
            <a:ext cx="1341450" cy="2893370"/>
          </a:xfrm>
          <a:prstGeom prst="rect">
            <a:avLst/>
          </a:prstGeom>
          <a:solidFill>
            <a:schemeClr val="accent2"/>
          </a:solidFill>
          <a:ln w="9525" cap="flat" cmpd="sng" algn="ctr">
            <a:solidFill>
              <a:srgbClr val="C0504D"/>
            </a:solidFill>
            <a:prstDash val="solid"/>
          </a:ln>
          <a:effectLst>
            <a:outerShdw blurRad="38100" dist="25400" dir="5400000" rotWithShape="0">
              <a:srgbClr val="000000">
                <a:alpha val="40000"/>
              </a:srgbClr>
            </a:outerShdw>
          </a:effectLst>
        </p:spPr>
        <p:txBody>
          <a:bodyPr rtlCol="0" anchor="t" anchorCtr="0"/>
          <a:lstStyle/>
          <a:p>
            <a:pPr algn="ctr" defTabSz="1243493">
              <a:defRPr/>
            </a:pPr>
            <a:r>
              <a:rPr lang="en-US" sz="1632" kern="0" dirty="0">
                <a:solidFill>
                  <a:sysClr val="windowText" lastClr="000000"/>
                </a:solidFill>
                <a:latin typeface="Segoe UI Light"/>
              </a:rPr>
              <a:t>Node 100</a:t>
            </a:r>
          </a:p>
        </p:txBody>
      </p:sp>
      <p:cxnSp>
        <p:nvCxnSpPr>
          <p:cNvPr id="283" name="Straight Arrow Connector 282"/>
          <p:cNvCxnSpPr>
            <a:stCxn id="263" idx="1"/>
            <a:endCxn id="284" idx="3"/>
          </p:cNvCxnSpPr>
          <p:nvPr/>
        </p:nvCxnSpPr>
        <p:spPr>
          <a:xfrm flipH="1">
            <a:off x="2029787" y="3257301"/>
            <a:ext cx="2881516" cy="823230"/>
          </a:xfrm>
          <a:prstGeom prst="straightConnector1">
            <a:avLst/>
          </a:prstGeom>
          <a:noFill/>
          <a:ln w="19050" cap="flat" cmpd="sng" algn="ctr">
            <a:solidFill>
              <a:srgbClr val="00B050"/>
            </a:solidFill>
            <a:prstDash val="solid"/>
            <a:tailEnd type="arrow"/>
          </a:ln>
          <a:effectLst/>
        </p:spPr>
      </p:cxnSp>
      <p:sp>
        <p:nvSpPr>
          <p:cNvPr id="284" name="Rectangle 283"/>
          <p:cNvSpPr/>
          <p:nvPr/>
        </p:nvSpPr>
        <p:spPr>
          <a:xfrm>
            <a:off x="1178632" y="3895232"/>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285" name="Rectangle 284"/>
          <p:cNvSpPr/>
          <p:nvPr/>
        </p:nvSpPr>
        <p:spPr>
          <a:xfrm>
            <a:off x="1178632" y="3125876"/>
            <a:ext cx="851155" cy="370598"/>
          </a:xfrm>
          <a:prstGeom prst="rect">
            <a:avLst/>
          </a:prstGeom>
          <a:gradFill rotWithShape="1">
            <a:gsLst>
              <a:gs pos="0">
                <a:srgbClr val="4BACC6">
                  <a:shade val="63000"/>
                </a:srgbClr>
              </a:gs>
              <a:gs pos="30000">
                <a:srgbClr val="4BACC6">
                  <a:shade val="90000"/>
                  <a:satMod val="110000"/>
                </a:srgbClr>
              </a:gs>
              <a:gs pos="45000">
                <a:srgbClr val="4BACC6">
                  <a:shade val="100000"/>
                  <a:satMod val="118000"/>
                </a:srgbClr>
              </a:gs>
              <a:gs pos="55000">
                <a:srgbClr val="4BACC6">
                  <a:shade val="100000"/>
                  <a:satMod val="118000"/>
                </a:srgbClr>
              </a:gs>
              <a:gs pos="73000">
                <a:srgbClr val="4BACC6">
                  <a:shade val="90000"/>
                  <a:satMod val="110000"/>
                </a:srgbClr>
              </a:gs>
              <a:gs pos="100000">
                <a:srgbClr val="4BACC6">
                  <a:shade val="63000"/>
                </a:srgbClr>
              </a:gs>
            </a:gsLst>
            <a:lin ang="950000" scaled="1"/>
          </a:gradFill>
          <a:ln w="9525" cap="flat" cmpd="sng" algn="ctr">
            <a:solidFill>
              <a:srgbClr val="4BACC6"/>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86" name="Elbow Connector 285"/>
          <p:cNvCxnSpPr/>
          <p:nvPr/>
        </p:nvCxnSpPr>
        <p:spPr>
          <a:xfrm rot="10800000" flipV="1">
            <a:off x="2274938" y="2805746"/>
            <a:ext cx="527375" cy="1349"/>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87" name="Rectangle 286"/>
          <p:cNvSpPr/>
          <p:nvPr/>
        </p:nvSpPr>
        <p:spPr>
          <a:xfrm>
            <a:off x="1178632" y="3509319"/>
            <a:ext cx="851155" cy="370598"/>
          </a:xfrm>
          <a:prstGeom prst="rect">
            <a:avLst/>
          </a:prstGeom>
          <a:solidFill>
            <a:srgbClr val="4F81BD">
              <a:lumMod val="40000"/>
              <a:lumOff val="60000"/>
            </a:srgbClr>
          </a:solidFill>
          <a:ln w="9525" cap="flat" cmpd="sng" algn="ctr">
            <a:solidFill>
              <a:srgbClr val="8064A2"/>
            </a:solidFill>
            <a:prstDash val="solid"/>
          </a:ln>
          <a:effectLst/>
        </p:spPr>
        <p:txBody>
          <a:bodyPr rtlCol="0" anchor="ctr"/>
          <a:lstStyle/>
          <a:p>
            <a:pPr algn="ctr" defTabSz="1243493">
              <a:defRPr/>
            </a:pPr>
            <a:r>
              <a:rPr lang="en-US" sz="2448" kern="0" dirty="0">
                <a:solidFill>
                  <a:sysClr val="windowText" lastClr="000000"/>
                </a:solidFill>
                <a:latin typeface="Segoe UI Light"/>
              </a:rPr>
              <a:t>S</a:t>
            </a:r>
          </a:p>
        </p:txBody>
      </p:sp>
      <p:cxnSp>
        <p:nvCxnSpPr>
          <p:cNvPr id="288" name="Straight Arrow Connector 287"/>
          <p:cNvCxnSpPr>
            <a:stCxn id="275" idx="1"/>
            <a:endCxn id="287" idx="3"/>
          </p:cNvCxnSpPr>
          <p:nvPr/>
        </p:nvCxnSpPr>
        <p:spPr>
          <a:xfrm flipH="1" flipV="1">
            <a:off x="2029789" y="3694617"/>
            <a:ext cx="1012239" cy="412626"/>
          </a:xfrm>
          <a:prstGeom prst="straightConnector1">
            <a:avLst/>
          </a:prstGeom>
          <a:noFill/>
          <a:ln w="19050" cap="flat" cmpd="sng" algn="ctr">
            <a:solidFill>
              <a:srgbClr val="00B050"/>
            </a:solidFill>
            <a:prstDash val="solid"/>
            <a:tailEnd type="arrow"/>
          </a:ln>
          <a:effectLst/>
        </p:spPr>
      </p:cxnSp>
      <p:cxnSp>
        <p:nvCxnSpPr>
          <p:cNvPr id="289" name="Straight Arrow Connector 288"/>
          <p:cNvCxnSpPr>
            <a:stCxn id="275" idx="3"/>
            <a:endCxn id="265" idx="1"/>
          </p:cNvCxnSpPr>
          <p:nvPr/>
        </p:nvCxnSpPr>
        <p:spPr>
          <a:xfrm flipV="1">
            <a:off x="3899066" y="3639000"/>
            <a:ext cx="1012239" cy="468245"/>
          </a:xfrm>
          <a:prstGeom prst="straightConnector1">
            <a:avLst/>
          </a:prstGeom>
          <a:noFill/>
          <a:ln w="19050" cap="flat" cmpd="sng" algn="ctr">
            <a:solidFill>
              <a:srgbClr val="00B050"/>
            </a:solidFill>
            <a:prstDash val="solid"/>
            <a:tailEnd type="arrow"/>
          </a:ln>
          <a:effectLst/>
        </p:spPr>
      </p:cxnSp>
      <p:cxnSp>
        <p:nvCxnSpPr>
          <p:cNvPr id="290" name="Straight Arrow Connector 289"/>
          <p:cNvCxnSpPr>
            <a:stCxn id="275" idx="3"/>
          </p:cNvCxnSpPr>
          <p:nvPr/>
        </p:nvCxnSpPr>
        <p:spPr>
          <a:xfrm flipV="1">
            <a:off x="3899066" y="3570833"/>
            <a:ext cx="6585484" cy="536411"/>
          </a:xfrm>
          <a:prstGeom prst="straightConnector1">
            <a:avLst/>
          </a:prstGeom>
          <a:noFill/>
          <a:ln w="19050" cap="flat" cmpd="sng" algn="ctr">
            <a:solidFill>
              <a:srgbClr val="00B050"/>
            </a:solidFill>
            <a:prstDash val="solid"/>
            <a:tailEnd type="arrow"/>
          </a:ln>
          <a:effectLst/>
        </p:spPr>
      </p:cxnSp>
      <p:cxnSp>
        <p:nvCxnSpPr>
          <p:cNvPr id="291" name="Straight Arrow Connector 290"/>
          <p:cNvCxnSpPr>
            <a:stCxn id="285" idx="3"/>
            <a:endCxn id="274" idx="1"/>
          </p:cNvCxnSpPr>
          <p:nvPr/>
        </p:nvCxnSpPr>
        <p:spPr>
          <a:xfrm>
            <a:off x="2029788" y="3311175"/>
            <a:ext cx="1015180" cy="43851"/>
          </a:xfrm>
          <a:prstGeom prst="straightConnector1">
            <a:avLst/>
          </a:prstGeom>
          <a:noFill/>
          <a:ln w="19050" cap="flat" cmpd="sng" algn="ctr">
            <a:solidFill>
              <a:srgbClr val="00B050"/>
            </a:solidFill>
            <a:prstDash val="solid"/>
            <a:tailEnd type="arrow"/>
          </a:ln>
          <a:effectLst/>
        </p:spPr>
      </p:cxnSp>
      <p:cxnSp>
        <p:nvCxnSpPr>
          <p:cNvPr id="292" name="Straight Arrow Connector 291"/>
          <p:cNvCxnSpPr>
            <a:stCxn id="285" idx="3"/>
            <a:endCxn id="264" idx="1"/>
          </p:cNvCxnSpPr>
          <p:nvPr/>
        </p:nvCxnSpPr>
        <p:spPr>
          <a:xfrm>
            <a:off x="2029790" y="3311176"/>
            <a:ext cx="2878574" cy="716099"/>
          </a:xfrm>
          <a:prstGeom prst="straightConnector1">
            <a:avLst/>
          </a:prstGeom>
          <a:noFill/>
          <a:ln w="19050" cap="flat" cmpd="sng" algn="ctr">
            <a:solidFill>
              <a:srgbClr val="00B050"/>
            </a:solidFill>
            <a:prstDash val="solid"/>
            <a:tailEnd type="arrow"/>
          </a:ln>
          <a:effectLst/>
        </p:spPr>
      </p:cxnSp>
      <p:sp>
        <p:nvSpPr>
          <p:cNvPr id="293" name="Rectangle 292"/>
          <p:cNvSpPr/>
          <p:nvPr/>
        </p:nvSpPr>
        <p:spPr>
          <a:xfrm>
            <a:off x="1178632" y="4279638"/>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294" name="Straight Arrow Connector 293"/>
          <p:cNvCxnSpPr>
            <a:stCxn id="268" idx="1"/>
            <a:endCxn id="293" idx="3"/>
          </p:cNvCxnSpPr>
          <p:nvPr/>
        </p:nvCxnSpPr>
        <p:spPr>
          <a:xfrm flipH="1">
            <a:off x="2029787" y="3257301"/>
            <a:ext cx="8480522" cy="1207636"/>
          </a:xfrm>
          <a:prstGeom prst="straightConnector1">
            <a:avLst/>
          </a:prstGeom>
          <a:noFill/>
          <a:ln w="19050" cap="flat" cmpd="sng" algn="ctr">
            <a:solidFill>
              <a:srgbClr val="00B050"/>
            </a:solidFill>
            <a:prstDash val="solid"/>
            <a:tailEnd type="arrow"/>
          </a:ln>
          <a:effectLst/>
        </p:spPr>
      </p:cxnSp>
      <p:cxnSp>
        <p:nvCxnSpPr>
          <p:cNvPr id="295" name="Straight Arrow Connector 294"/>
          <p:cNvCxnSpPr>
            <a:stCxn id="285" idx="3"/>
            <a:endCxn id="270" idx="1"/>
          </p:cNvCxnSpPr>
          <p:nvPr/>
        </p:nvCxnSpPr>
        <p:spPr>
          <a:xfrm>
            <a:off x="2029787" y="3311175"/>
            <a:ext cx="8480522" cy="715243"/>
          </a:xfrm>
          <a:prstGeom prst="straightConnector1">
            <a:avLst/>
          </a:prstGeom>
          <a:noFill/>
          <a:ln w="19050" cap="flat" cmpd="sng" algn="ctr">
            <a:solidFill>
              <a:srgbClr val="00B050"/>
            </a:solidFill>
            <a:prstDash val="solid"/>
            <a:tailEnd type="arrow"/>
          </a:ln>
          <a:effectLst/>
        </p:spPr>
      </p:cxnSp>
      <p:cxnSp>
        <p:nvCxnSpPr>
          <p:cNvPr id="296" name="Elbow Connector 295"/>
          <p:cNvCxnSpPr/>
          <p:nvPr/>
        </p:nvCxnSpPr>
        <p:spPr>
          <a:xfrm rot="10800000">
            <a:off x="6004767" y="2794731"/>
            <a:ext cx="2391221" cy="2682"/>
          </a:xfrm>
          <a:prstGeom prst="bentConnector3">
            <a:avLst>
              <a:gd name="adj1" fmla="val 50000"/>
            </a:avLst>
          </a:prstGeom>
          <a:noFill/>
          <a:ln w="19050" cap="flat" cmpd="sng" algn="ctr">
            <a:solidFill>
              <a:srgbClr val="9BBB59">
                <a:lumMod val="75000"/>
              </a:srgbClr>
            </a:solidFill>
            <a:prstDash val="solid"/>
            <a:headEnd type="arrow"/>
            <a:tailEnd type="arrow"/>
          </a:ln>
          <a:effectLst/>
        </p:spPr>
      </p:cxnSp>
      <p:sp>
        <p:nvSpPr>
          <p:cNvPr id="297" name="Rectangle 296"/>
          <p:cNvSpPr/>
          <p:nvPr/>
        </p:nvSpPr>
        <p:spPr>
          <a:xfrm>
            <a:off x="8643972" y="3574979"/>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P</a:t>
            </a:r>
          </a:p>
        </p:txBody>
      </p:sp>
      <p:cxnSp>
        <p:nvCxnSpPr>
          <p:cNvPr id="298" name="Straight Arrow Connector 297"/>
          <p:cNvCxnSpPr>
            <a:stCxn id="297" idx="3"/>
            <a:endCxn id="271" idx="1"/>
          </p:cNvCxnSpPr>
          <p:nvPr/>
        </p:nvCxnSpPr>
        <p:spPr>
          <a:xfrm>
            <a:off x="9495129" y="3760279"/>
            <a:ext cx="1015182" cy="649606"/>
          </a:xfrm>
          <a:prstGeom prst="straightConnector1">
            <a:avLst/>
          </a:prstGeom>
          <a:noFill/>
          <a:ln w="19050" cap="flat" cmpd="sng" algn="ctr">
            <a:solidFill>
              <a:srgbClr val="00B050"/>
            </a:solidFill>
            <a:prstDash val="solid"/>
            <a:tailEnd type="arrow"/>
          </a:ln>
          <a:effectLst/>
        </p:spPr>
      </p:cxnSp>
      <p:cxnSp>
        <p:nvCxnSpPr>
          <p:cNvPr id="299" name="Straight Arrow Connector 298"/>
          <p:cNvCxnSpPr>
            <a:stCxn id="297" idx="1"/>
            <a:endCxn id="266" idx="3"/>
          </p:cNvCxnSpPr>
          <p:nvPr/>
        </p:nvCxnSpPr>
        <p:spPr>
          <a:xfrm flipH="1">
            <a:off x="5762460" y="3760278"/>
            <a:ext cx="2881514" cy="633329"/>
          </a:xfrm>
          <a:prstGeom prst="straightConnector1">
            <a:avLst/>
          </a:prstGeom>
          <a:noFill/>
          <a:ln w="19050" cap="flat" cmpd="sng" algn="ctr">
            <a:solidFill>
              <a:srgbClr val="00B050"/>
            </a:solidFill>
            <a:prstDash val="solid"/>
            <a:tailEnd type="arrow"/>
          </a:ln>
          <a:effectLst/>
        </p:spPr>
      </p:cxnSp>
      <p:sp>
        <p:nvSpPr>
          <p:cNvPr id="300" name="Rectangle 299"/>
          <p:cNvSpPr/>
          <p:nvPr/>
        </p:nvSpPr>
        <p:spPr>
          <a:xfrm>
            <a:off x="3042026" y="4312742"/>
            <a:ext cx="851155" cy="370598"/>
          </a:xfrm>
          <a:prstGeom prst="rect">
            <a:avLst/>
          </a:prstGeom>
          <a:gradFill rotWithShape="1">
            <a:gsLst>
              <a:gs pos="0">
                <a:srgbClr val="9BBB59">
                  <a:shade val="63000"/>
                </a:srgbClr>
              </a:gs>
              <a:gs pos="30000">
                <a:srgbClr val="9BBB59">
                  <a:shade val="90000"/>
                  <a:satMod val="110000"/>
                </a:srgbClr>
              </a:gs>
              <a:gs pos="45000">
                <a:srgbClr val="9BBB59">
                  <a:shade val="100000"/>
                  <a:satMod val="118000"/>
                </a:srgbClr>
              </a:gs>
              <a:gs pos="55000">
                <a:srgbClr val="9BBB59">
                  <a:shade val="100000"/>
                  <a:satMod val="118000"/>
                </a:srgbClr>
              </a:gs>
              <a:gs pos="73000">
                <a:srgbClr val="9BBB59">
                  <a:shade val="90000"/>
                  <a:satMod val="110000"/>
                </a:srgbClr>
              </a:gs>
              <a:gs pos="100000">
                <a:srgbClr val="9BBB59">
                  <a:shade val="63000"/>
                </a:srgbClr>
              </a:gs>
            </a:gsLst>
            <a:lin ang="950000" scaled="1"/>
          </a:gradFill>
          <a:ln w="9525" cap="flat" cmpd="sng" algn="ctr">
            <a:solidFill>
              <a:srgbClr val="9BBB59"/>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sp>
        <p:nvSpPr>
          <p:cNvPr id="301" name="Rectangle 300"/>
          <p:cNvSpPr/>
          <p:nvPr/>
        </p:nvSpPr>
        <p:spPr>
          <a:xfrm>
            <a:off x="4911303" y="4578904"/>
            <a:ext cx="851155" cy="370598"/>
          </a:xfrm>
          <a:prstGeom prst="rect">
            <a:avLst/>
          </a:prstGeom>
          <a:gradFill rotWithShape="1">
            <a:gsLst>
              <a:gs pos="0">
                <a:srgbClr val="F79646">
                  <a:shade val="63000"/>
                </a:srgbClr>
              </a:gs>
              <a:gs pos="30000">
                <a:srgbClr val="F79646">
                  <a:shade val="90000"/>
                  <a:satMod val="110000"/>
                </a:srgbClr>
              </a:gs>
              <a:gs pos="45000">
                <a:srgbClr val="F79646">
                  <a:shade val="100000"/>
                  <a:satMod val="118000"/>
                </a:srgbClr>
              </a:gs>
              <a:gs pos="55000">
                <a:srgbClr val="F79646">
                  <a:shade val="100000"/>
                  <a:satMod val="118000"/>
                </a:srgbClr>
              </a:gs>
              <a:gs pos="73000">
                <a:srgbClr val="F79646">
                  <a:shade val="90000"/>
                  <a:satMod val="110000"/>
                </a:srgbClr>
              </a:gs>
              <a:gs pos="100000">
                <a:srgbClr val="F79646">
                  <a:shade val="63000"/>
                </a:srgbClr>
              </a:gs>
            </a:gsLst>
            <a:lin ang="950000" scaled="1"/>
          </a:gradFill>
          <a:ln w="9525" cap="flat" cmpd="sng" algn="ctr">
            <a:solidFill>
              <a:srgbClr val="F79646"/>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2" name="Straight Arrow Connector 301"/>
          <p:cNvCxnSpPr>
            <a:stCxn id="268" idx="1"/>
            <a:endCxn id="256" idx="3"/>
          </p:cNvCxnSpPr>
          <p:nvPr/>
        </p:nvCxnSpPr>
        <p:spPr>
          <a:xfrm flipH="1">
            <a:off x="7654496" y="3257302"/>
            <a:ext cx="2855816" cy="773298"/>
          </a:xfrm>
          <a:prstGeom prst="straightConnector1">
            <a:avLst/>
          </a:prstGeom>
          <a:noFill/>
          <a:ln w="19050" cap="flat" cmpd="sng" algn="ctr">
            <a:solidFill>
              <a:srgbClr val="00B050"/>
            </a:solidFill>
            <a:prstDash val="solid"/>
            <a:tailEnd type="arrow"/>
          </a:ln>
          <a:effectLst/>
        </p:spPr>
      </p:cxnSp>
      <p:sp>
        <p:nvSpPr>
          <p:cNvPr id="303" name="Rectangle 302"/>
          <p:cNvSpPr/>
          <p:nvPr/>
        </p:nvSpPr>
        <p:spPr>
          <a:xfrm>
            <a:off x="8643972" y="3938406"/>
            <a:ext cx="851155" cy="370598"/>
          </a:xfrm>
          <a:prstGeom prst="rect">
            <a:avLst/>
          </a:prstGeom>
          <a:gradFill rotWithShape="1">
            <a:gsLst>
              <a:gs pos="0">
                <a:srgbClr val="C0504D">
                  <a:shade val="63000"/>
                </a:srgbClr>
              </a:gs>
              <a:gs pos="30000">
                <a:srgbClr val="C0504D">
                  <a:shade val="90000"/>
                  <a:satMod val="110000"/>
                </a:srgbClr>
              </a:gs>
              <a:gs pos="45000">
                <a:srgbClr val="C0504D">
                  <a:shade val="100000"/>
                  <a:satMod val="118000"/>
                </a:srgbClr>
              </a:gs>
              <a:gs pos="55000">
                <a:srgbClr val="C0504D">
                  <a:shade val="100000"/>
                  <a:satMod val="118000"/>
                </a:srgbClr>
              </a:gs>
              <a:gs pos="73000">
                <a:srgbClr val="C0504D">
                  <a:shade val="90000"/>
                  <a:satMod val="110000"/>
                </a:srgbClr>
              </a:gs>
              <a:gs pos="100000">
                <a:srgbClr val="C0504D">
                  <a:shade val="63000"/>
                </a:srgbClr>
              </a:gs>
            </a:gsLst>
            <a:lin ang="950000" scaled="1"/>
          </a:gradFill>
          <a:ln w="9525" cap="flat" cmpd="sng" algn="ctr">
            <a:solidFill>
              <a:srgbClr val="C0504D"/>
            </a:solidFill>
            <a:prstDash val="solid"/>
          </a:ln>
          <a:effectLst/>
        </p:spPr>
        <p:txBody>
          <a:bodyPr rtlCol="0" anchor="ctr"/>
          <a:lstStyle/>
          <a:p>
            <a:pPr algn="ctr" defTabSz="1243493">
              <a:defRPr/>
            </a:pPr>
            <a:r>
              <a:rPr lang="en-US" sz="2448" kern="0" dirty="0">
                <a:solidFill>
                  <a:sysClr val="window" lastClr="FFFFFF"/>
                </a:solidFill>
                <a:latin typeface="Segoe UI Light"/>
              </a:rPr>
              <a:t>S</a:t>
            </a:r>
          </a:p>
        </p:txBody>
      </p:sp>
      <p:cxnSp>
        <p:nvCxnSpPr>
          <p:cNvPr id="304" name="Straight Arrow Connector 303"/>
          <p:cNvCxnSpPr>
            <a:stCxn id="297" idx="1"/>
            <a:endCxn id="300" idx="3"/>
          </p:cNvCxnSpPr>
          <p:nvPr/>
        </p:nvCxnSpPr>
        <p:spPr>
          <a:xfrm flipH="1">
            <a:off x="3893181" y="3760277"/>
            <a:ext cx="4750791" cy="737763"/>
          </a:xfrm>
          <a:prstGeom prst="straightConnector1">
            <a:avLst/>
          </a:prstGeom>
          <a:noFill/>
          <a:ln w="19050" cap="flat" cmpd="sng" algn="ctr">
            <a:solidFill>
              <a:srgbClr val="00B050"/>
            </a:solidFill>
            <a:prstDash val="solid"/>
            <a:tailEnd type="arrow"/>
          </a:ln>
          <a:effectLst/>
        </p:spPr>
      </p:cxnSp>
      <p:cxnSp>
        <p:nvCxnSpPr>
          <p:cNvPr id="305" name="Straight Arrow Connector 304"/>
          <p:cNvCxnSpPr>
            <a:stCxn id="268" idx="1"/>
            <a:endCxn id="301" idx="3"/>
          </p:cNvCxnSpPr>
          <p:nvPr/>
        </p:nvCxnSpPr>
        <p:spPr>
          <a:xfrm flipH="1">
            <a:off x="5762458" y="3257302"/>
            <a:ext cx="4747851" cy="1506902"/>
          </a:xfrm>
          <a:prstGeom prst="straightConnector1">
            <a:avLst/>
          </a:prstGeom>
          <a:noFill/>
          <a:ln w="19050" cap="flat" cmpd="sng" algn="ctr">
            <a:solidFill>
              <a:srgbClr val="00B050"/>
            </a:solidFill>
            <a:prstDash val="solid"/>
            <a:tailEnd type="arrow"/>
          </a:ln>
          <a:effectLst/>
        </p:spPr>
      </p:cxnSp>
      <p:cxnSp>
        <p:nvCxnSpPr>
          <p:cNvPr id="306" name="Straight Arrow Connector 305"/>
          <p:cNvCxnSpPr>
            <a:stCxn id="263" idx="3"/>
            <a:endCxn id="303" idx="1"/>
          </p:cNvCxnSpPr>
          <p:nvPr/>
        </p:nvCxnSpPr>
        <p:spPr>
          <a:xfrm>
            <a:off x="5762460" y="3257301"/>
            <a:ext cx="2881514" cy="866405"/>
          </a:xfrm>
          <a:prstGeom prst="straightConnector1">
            <a:avLst/>
          </a:prstGeom>
          <a:noFill/>
          <a:ln w="19050" cap="flat" cmpd="sng" algn="ctr">
            <a:solidFill>
              <a:srgbClr val="00B050"/>
            </a:solidFill>
            <a:prstDash val="solid"/>
            <a:tailEnd type="arrow"/>
          </a:ln>
          <a:effectLst/>
        </p:spPr>
      </p:cxnSp>
    </p:spTree>
    <p:custDataLst>
      <p:tags r:id="rId1"/>
    </p:custDataLst>
    <p:extLst>
      <p:ext uri="{BB962C8B-B14F-4D97-AF65-F5344CB8AC3E}">
        <p14:creationId xmlns:p14="http://schemas.microsoft.com/office/powerpoint/2010/main" val="2284978125"/>
      </p:ext>
    </p:extLst>
  </p:cSld>
  <p:clrMapOvr>
    <a:masterClrMapping/>
  </p:clrMapOvr>
  <p:transition advTm="14626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8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0" nodeType="clickEffect">
                                  <p:stCondLst>
                                    <p:cond delay="0"/>
                                  </p:stCondLst>
                                  <p:childTnLst>
                                    <p:set>
                                      <p:cBhvr>
                                        <p:cTn id="86" dur="1" fill="hold">
                                          <p:stCondLst>
                                            <p:cond delay="0"/>
                                          </p:stCondLst>
                                        </p:cTn>
                                        <p:tgtEl>
                                          <p:spTgt spid="2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5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5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5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5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5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80"/>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79"/>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8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9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9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9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9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277"/>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9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0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0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5" grpId="1" animBg="1"/>
      <p:bldP spid="256" grpId="0" animBg="1"/>
      <p:bldP spid="256" grpId="1" animBg="1"/>
      <p:bldP spid="257" grpId="0" animBg="1"/>
      <p:bldP spid="257" grpId="1" animBg="1"/>
      <p:bldP spid="260" grpId="0" animBg="1"/>
      <p:bldP spid="261" grpId="0" animBg="1"/>
      <p:bldP spid="263" grpId="0" animBg="1"/>
      <p:bldP spid="264" grpId="0" animBg="1"/>
      <p:bldP spid="265" grpId="0" animBg="1"/>
      <p:bldP spid="266" grpId="0" animBg="1"/>
      <p:bldP spid="268" grpId="0" animBg="1"/>
      <p:bldP spid="269" grpId="0" animBg="1"/>
      <p:bldP spid="270" grpId="0" animBg="1"/>
      <p:bldP spid="271" grpId="0" animBg="1"/>
      <p:bldP spid="273" grpId="0" animBg="1"/>
      <p:bldP spid="274" grpId="0" animBg="1"/>
      <p:bldP spid="275" grpId="0" animBg="1"/>
      <p:bldP spid="284" grpId="0" animBg="1"/>
      <p:bldP spid="285" grpId="0" animBg="1"/>
      <p:bldP spid="287" grpId="0" animBg="1"/>
      <p:bldP spid="293" grpId="0" animBg="1"/>
      <p:bldP spid="297" grpId="0" animBg="1"/>
      <p:bldP spid="300" grpId="0" animBg="1"/>
      <p:bldP spid="301" grpId="0" animBg="1"/>
      <p:bldP spid="3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Cluster Monitor</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318165207"/>
      </p:ext>
    </p:extLst>
  </p:cSld>
  <p:clrMapOvr>
    <a:masterClrMapping/>
  </p:clrMapOvr>
  <p:transition advTm="8847">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Application Lifecycle Management</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4690851"/>
      </p:ext>
    </p:extLst>
  </p:cSld>
  <p:clrMapOvr>
    <a:masterClrMapping/>
  </p:clrMapOvr>
  <p:transition advTm="33802">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528489" y="54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42" name="Title 2"/>
          <p:cNvSpPr>
            <a:spLocks noGrp="1"/>
          </p:cNvSpPr>
          <p:nvPr>
            <p:ph type="title"/>
          </p:nvPr>
        </p:nvSpPr>
        <p:spPr>
          <a:xfrm>
            <a:off x="122237" y="85402"/>
            <a:ext cx="11889564" cy="917575"/>
          </a:xfrm>
        </p:spPr>
        <p:txBody>
          <a:bodyPr/>
          <a:lstStyle/>
          <a:p>
            <a:r>
              <a:rPr lang="en-US" dirty="0" smtClean="0"/>
              <a:t>Application: logical grouping of </a:t>
            </a:r>
            <a:r>
              <a:rPr lang="en-US" dirty="0" err="1" smtClean="0"/>
              <a:t>microservices</a:t>
            </a:r>
            <a:endParaRPr lang="en-US" dirty="0"/>
          </a:p>
        </p:txBody>
      </p:sp>
      <p:sp>
        <p:nvSpPr>
          <p:cNvPr id="4" name="TextBox 3"/>
          <p:cNvSpPr txBox="1"/>
          <p:nvPr/>
        </p:nvSpPr>
        <p:spPr>
          <a:xfrm>
            <a:off x="403490" y="2880689"/>
            <a:ext cx="2018261"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a:t>
            </a:r>
          </a:p>
        </p:txBody>
      </p:sp>
      <p:sp>
        <p:nvSpPr>
          <p:cNvPr id="6" name="Rectangle 5"/>
          <p:cNvSpPr/>
          <p:nvPr/>
        </p:nvSpPr>
        <p:spPr bwMode="auto">
          <a:xfrm>
            <a:off x="4862233"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9877555" y="299657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9932598" y="4717926"/>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7350975" y="6058638"/>
            <a:ext cx="704208" cy="762000"/>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8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600" dirty="0" smtClean="0">
                <a:gradFill>
                  <a:gsLst>
                    <a:gs pos="0">
                      <a:srgbClr val="FFFFFF"/>
                    </a:gs>
                    <a:gs pos="100000">
                      <a:srgbClr val="FFFFFF"/>
                    </a:gs>
                  </a:gsLst>
                  <a:lin ang="5400000" scaled="0"/>
                </a:gradFill>
                <a:ea typeface="Segoe UI" pitchFamily="34" charset="0"/>
                <a:cs typeface="Segoe UI" pitchFamily="34" charset="0"/>
              </a:rPr>
              <a:t>Container</a:t>
            </a:r>
            <a:endParaRPr lang="en-US" sz="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Hexagon 24"/>
          <p:cNvSpPr/>
          <p:nvPr/>
        </p:nvSpPr>
        <p:spPr bwMode="auto">
          <a:xfrm>
            <a:off x="1112425" y="35842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p:cNvSpPr/>
          <p:nvPr/>
        </p:nvSpPr>
        <p:spPr bwMode="auto">
          <a:xfrm>
            <a:off x="1098108" y="4247161"/>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p:cNvSpPr/>
          <p:nvPr/>
        </p:nvSpPr>
        <p:spPr bwMode="auto">
          <a:xfrm>
            <a:off x="1098108" y="4993790"/>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Hexagon 17"/>
          <p:cNvSpPr/>
          <p:nvPr/>
        </p:nvSpPr>
        <p:spPr bwMode="auto">
          <a:xfrm>
            <a:off x="1098108" y="5735801"/>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Hexagon 19"/>
          <p:cNvSpPr/>
          <p:nvPr/>
        </p:nvSpPr>
        <p:spPr bwMode="auto">
          <a:xfrm>
            <a:off x="1098107" y="4245816"/>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Hexagon 20"/>
          <p:cNvSpPr/>
          <p:nvPr/>
        </p:nvSpPr>
        <p:spPr bwMode="auto">
          <a:xfrm>
            <a:off x="1112426" y="4955199"/>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1098108" y="5727863"/>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p:nvSpPr>
        <p:spPr bwMode="auto">
          <a:xfrm>
            <a:off x="826727" y="3390152"/>
            <a:ext cx="990600" cy="2862886"/>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Hexagon 39"/>
          <p:cNvSpPr/>
          <p:nvPr/>
        </p:nvSpPr>
        <p:spPr bwMode="auto">
          <a:xfrm>
            <a:off x="1115569" y="3581192"/>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3627437" y="2254917"/>
            <a:ext cx="8153400" cy="4671345"/>
          </a:xfrm>
          <a:prstGeom prst="ellipse">
            <a:avLst/>
          </a:prstGeom>
          <a:noFill/>
          <a:ln w="38100">
            <a:solidFill>
              <a:schemeClr val="tx1"/>
            </a:solidFill>
            <a:prstDash val="lgDash"/>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824838305"/>
      </p:ext>
    </p:extLst>
  </p:cSld>
  <p:clrMapOvr>
    <a:masterClrMapping/>
  </p:clrMapOvr>
  <p:transition advTm="6030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69926E-6 3.10486E-6 L 0.31632 -0.16682 " pathEditMode="relative" rAng="0" ptsTypes="AA">
                                      <p:cBhvr>
                                        <p:cTn id="38" dur="2000" fill="hold"/>
                                        <p:tgtEl>
                                          <p:spTgt spid="16"/>
                                        </p:tgtEl>
                                        <p:attrNameLst>
                                          <p:attrName>ppt_x</p:attrName>
                                          <p:attrName>ppt_y</p:attrName>
                                        </p:attrNameLst>
                                      </p:cBhvr>
                                      <p:rCtr x="15816" y="-8352"/>
                                    </p:animMotion>
                                  </p:childTnLst>
                                </p:cTn>
                              </p:par>
                              <p:par>
                                <p:cTn id="39" presetID="42" presetClass="path" presetSubtype="0" accel="50000" decel="50000" fill="hold" grpId="0" nodeType="withEffect">
                                  <p:stCondLst>
                                    <p:cond delay="0"/>
                                  </p:stCondLst>
                                  <p:childTnLst>
                                    <p:animMotion origin="layout" path="M -3.69926E-6 3.42261E-6 L 0.51851 0.17181 " pathEditMode="relative" rAng="0" ptsTypes="AA">
                                      <p:cBhvr>
                                        <p:cTn id="40" dur="2000" fill="hold"/>
                                        <p:tgtEl>
                                          <p:spTgt spid="17"/>
                                        </p:tgtEl>
                                        <p:attrNameLst>
                                          <p:attrName>ppt_x</p:attrName>
                                          <p:attrName>ppt_y</p:attrName>
                                        </p:attrNameLst>
                                      </p:cBhvr>
                                      <p:rCtr x="25925" y="8579"/>
                                    </p:animMotion>
                                  </p:childTnLst>
                                </p:cTn>
                              </p:par>
                              <p:par>
                                <p:cTn id="41" presetID="42" presetClass="path" presetSubtype="0" accel="50000" decel="50000" fill="hold" grpId="0" nodeType="withEffect">
                                  <p:stCondLst>
                                    <p:cond delay="0"/>
                                  </p:stCondLst>
                                  <p:childTnLst>
                                    <p:animMotion origin="layout" path="M -3.69926E-6 1.59328E-6 L 0.72071 -0.3788 " pathEditMode="relative" rAng="0" ptsTypes="AA">
                                      <p:cBhvr>
                                        <p:cTn id="42" dur="2000" fill="hold"/>
                                        <p:tgtEl>
                                          <p:spTgt spid="18"/>
                                        </p:tgtEl>
                                        <p:attrNameLst>
                                          <p:attrName>ppt_x</p:attrName>
                                          <p:attrName>ppt_y</p:attrName>
                                        </p:attrNameLst>
                                      </p:cBhvr>
                                      <p:rCtr x="36035" y="-18951"/>
                                    </p:animMotion>
                                  </p:childTnLst>
                                </p:cTn>
                              </p:par>
                              <p:par>
                                <p:cTn id="43" presetID="42" presetClass="path" presetSubtype="0" accel="50000" decel="50000" fill="hold" grpId="0" nodeType="withEffect">
                                  <p:stCondLst>
                                    <p:cond delay="0"/>
                                  </p:stCondLst>
                                  <p:childTnLst>
                                    <p:animMotion origin="layout" path="M -2.53766E-6 -3.22742E-6 L 0.72569 0.17976 " pathEditMode="relative" rAng="0" ptsTypes="AA">
                                      <p:cBhvr>
                                        <p:cTn id="44" dur="2000" fill="hold"/>
                                        <p:tgtEl>
                                          <p:spTgt spid="25"/>
                                        </p:tgtEl>
                                        <p:attrNameLst>
                                          <p:attrName>ppt_x</p:attrName>
                                          <p:attrName>ppt_y</p:attrName>
                                        </p:attrNameLst>
                                      </p:cBhvr>
                                      <p:rCtr x="36278" y="8988"/>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36" grpId="0" animBg="1"/>
      <p:bldP spid="38" grpId="0" animBg="1"/>
      <p:bldP spid="39" grpId="0" animBg="1"/>
      <p:bldP spid="25" grpId="0" animBg="1"/>
      <p:bldP spid="25" grpId="1" animBg="1"/>
      <p:bldP spid="16" grpId="0" animBg="1"/>
      <p:bldP spid="16" grpId="1" animBg="1"/>
      <p:bldP spid="17" grpId="0" animBg="1"/>
      <p:bldP spid="17" grpId="1" animBg="1"/>
      <p:bldP spid="18" grpId="0" animBg="1"/>
      <p:bldP spid="18" grpId="1" animBg="1"/>
      <p:bldP spid="20" grpId="0" animBg="1"/>
      <p:bldP spid="21" grpId="0" animBg="1"/>
      <p:bldP spid="22" grpId="0" animBg="1"/>
      <p:bldP spid="7" grpId="0" animBg="1"/>
      <p:bldP spid="7" grpId="1"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639" y="295274"/>
            <a:ext cx="11889564" cy="917575"/>
          </a:xfrm>
        </p:spPr>
        <p:txBody>
          <a:bodyPr/>
          <a:lstStyle/>
          <a:p>
            <a:r>
              <a:rPr lang="en-US" dirty="0" smtClean="0"/>
              <a:t>Agenda</a:t>
            </a:r>
            <a:br>
              <a:rPr lang="en-US" dirty="0" smtClean="0"/>
            </a:br>
            <a:endParaRPr lang="en-US" dirty="0"/>
          </a:p>
        </p:txBody>
      </p:sp>
      <p:sp>
        <p:nvSpPr>
          <p:cNvPr id="7" name="Content Placeholder 3"/>
          <p:cNvSpPr txBox="1">
            <a:spLocks/>
          </p:cNvSpPr>
          <p:nvPr/>
        </p:nvSpPr>
        <p:spPr>
          <a:xfrm>
            <a:off x="5032400" y="1902031"/>
            <a:ext cx="7681782" cy="440736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gradFill>
                  <a:gsLst>
                    <a:gs pos="1250">
                      <a:srgbClr val="FFFFFF"/>
                    </a:gs>
                    <a:gs pos="100000">
                      <a:srgbClr val="FFFFFF"/>
                    </a:gs>
                  </a:gsLst>
                  <a:lin ang="5400000" scaled="0"/>
                </a:gradFill>
              </a:rPr>
              <a:t>Application development </a:t>
            </a:r>
          </a:p>
          <a:p>
            <a:r>
              <a:rPr lang="en-US" sz="3600" dirty="0" smtClean="0">
                <a:gradFill>
                  <a:gsLst>
                    <a:gs pos="1250">
                      <a:srgbClr val="FFFFFF"/>
                    </a:gs>
                    <a:gs pos="100000">
                      <a:srgbClr val="FFFFFF"/>
                    </a:gs>
                  </a:gsLst>
                  <a:lin ang="5400000" scaled="0"/>
                </a:gradFill>
              </a:rPr>
              <a:t>Azure Service Fabric</a:t>
            </a:r>
          </a:p>
          <a:p>
            <a:r>
              <a:rPr lang="en-US" sz="3600" dirty="0" err="1" smtClean="0">
                <a:gradFill>
                  <a:gsLst>
                    <a:gs pos="1250">
                      <a:srgbClr val="FFFFFF"/>
                    </a:gs>
                    <a:gs pos="100000">
                      <a:srgbClr val="FFFFFF"/>
                    </a:gs>
                  </a:gsLst>
                  <a:lin ang="5400000" scaled="0"/>
                </a:gradFill>
              </a:rPr>
              <a:t>Microservices</a:t>
            </a:r>
            <a:endParaRPr lang="en-US" sz="3600" dirty="0">
              <a:gradFill>
                <a:gsLst>
                  <a:gs pos="1250">
                    <a:srgbClr val="FFFFFF"/>
                  </a:gs>
                  <a:gs pos="100000">
                    <a:srgbClr val="FFFFFF"/>
                  </a:gs>
                </a:gsLst>
                <a:lin ang="5400000" scaled="0"/>
              </a:gradFill>
            </a:endParaRPr>
          </a:p>
          <a:p>
            <a:r>
              <a:rPr lang="en-US" sz="3600" dirty="0" smtClean="0">
                <a:gradFill>
                  <a:gsLst>
                    <a:gs pos="1250">
                      <a:srgbClr val="FFFFFF"/>
                    </a:gs>
                    <a:gs pos="100000">
                      <a:srgbClr val="FFFFFF"/>
                    </a:gs>
                  </a:gsLst>
                  <a:lin ang="5400000" scaled="0"/>
                </a:gradFill>
              </a:rPr>
              <a:t>Reliability &amp; scale-out</a:t>
            </a:r>
          </a:p>
          <a:p>
            <a:r>
              <a:rPr lang="en-US" sz="3600" dirty="0" smtClean="0">
                <a:gradFill>
                  <a:gsLst>
                    <a:gs pos="1250">
                      <a:srgbClr val="FFFFFF"/>
                    </a:gs>
                    <a:gs pos="100000">
                      <a:srgbClr val="FFFFFF"/>
                    </a:gs>
                  </a:gsLst>
                  <a:lin ang="5400000" scaled="0"/>
                </a:gradFill>
              </a:rPr>
              <a:t>Lifecycle management</a:t>
            </a:r>
            <a:endParaRPr lang="en-US" sz="3600" dirty="0">
              <a:gradFill>
                <a:gsLst>
                  <a:gs pos="1250">
                    <a:srgbClr val="FFFFFF"/>
                  </a:gs>
                  <a:gs pos="100000">
                    <a:srgbClr val="FFFFFF"/>
                  </a:gs>
                </a:gsLst>
                <a:lin ang="5400000" scaled="0"/>
              </a:gradFill>
            </a:endParaRPr>
          </a:p>
          <a:p>
            <a:r>
              <a:rPr lang="en-US" sz="3600" dirty="0" smtClean="0">
                <a:gradFill>
                  <a:gsLst>
                    <a:gs pos="1250">
                      <a:srgbClr val="FFFFFF"/>
                    </a:gs>
                    <a:gs pos="100000">
                      <a:srgbClr val="FFFFFF"/>
                    </a:gs>
                  </a:gsLst>
                  <a:lin ang="5400000" scaled="0"/>
                </a:gradFill>
              </a:rPr>
              <a:t>Summary</a:t>
            </a:r>
            <a:endParaRPr lang="en-US" sz="3600" dirty="0">
              <a:gradFill>
                <a:gsLst>
                  <a:gs pos="1250">
                    <a:srgbClr val="FFFFFF"/>
                  </a:gs>
                  <a:gs pos="100000">
                    <a:srgbClr val="FFFFFF"/>
                  </a:gs>
                </a:gsLst>
                <a:lin ang="5400000" scaled="0"/>
              </a:gradFill>
            </a:endParaRPr>
          </a:p>
          <a:p>
            <a:pPr marL="0" indent="0">
              <a:buFont typeface="Arial" pitchFamily="34" charset="0"/>
              <a:buNone/>
            </a:pPr>
            <a:endParaRPr lang="en-US" dirty="0">
              <a:gradFill>
                <a:gsLst>
                  <a:gs pos="1250">
                    <a:srgbClr val="FFFFFF"/>
                  </a:gs>
                  <a:gs pos="100000">
                    <a:srgbClr val="FFFFFF"/>
                  </a:gs>
                </a:gsLst>
                <a:lin ang="5400000" scaled="0"/>
              </a:gradFill>
            </a:endParaRPr>
          </a:p>
        </p:txBody>
      </p:sp>
      <p:grpSp>
        <p:nvGrpSpPr>
          <p:cNvPr id="2" name="Group 1"/>
          <p:cNvGrpSpPr/>
          <p:nvPr/>
        </p:nvGrpSpPr>
        <p:grpSpPr>
          <a:xfrm>
            <a:off x="509263" y="734634"/>
            <a:ext cx="4258793" cy="5562600"/>
            <a:chOff x="509263" y="734634"/>
            <a:chExt cx="4258793" cy="5562600"/>
          </a:xfrm>
        </p:grpSpPr>
        <p:grpSp>
          <p:nvGrpSpPr>
            <p:cNvPr id="19" name="Group 18"/>
            <p:cNvGrpSpPr/>
            <p:nvPr/>
          </p:nvGrpSpPr>
          <p:grpSpPr>
            <a:xfrm>
              <a:off x="509263" y="1514322"/>
              <a:ext cx="4163327" cy="4158599"/>
              <a:chOff x="513213" y="1516062"/>
              <a:chExt cx="4163327" cy="4158599"/>
            </a:xfrm>
            <a:solidFill>
              <a:srgbClr val="FFA800"/>
            </a:solidFill>
          </p:grpSpPr>
          <p:sp>
            <p:nvSpPr>
              <p:cNvPr id="20" name="Oval 1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0" name="Rectangle 29"/>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186826190"/>
      </p:ext>
    </p:extLst>
  </p:cSld>
  <p:clrMapOvr>
    <a:masterClrMapping/>
  </p:clrMapOvr>
  <p:transition advTm="39089">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Autofit/>
          </a:bodyPr>
          <a:lstStyle/>
          <a:p>
            <a:r>
              <a:rPr lang="en-US" sz="3200" dirty="0"/>
              <a:t>P</a:t>
            </a:r>
            <a:r>
              <a:rPr lang="en-US" sz="3200" dirty="0" smtClean="0"/>
              <a:t>rovisioning </a:t>
            </a:r>
            <a:r>
              <a:rPr lang="en-US" sz="3200" dirty="0"/>
              <a:t>and deployment of </a:t>
            </a:r>
            <a:r>
              <a:rPr lang="en-US" sz="3200" dirty="0" smtClean="0"/>
              <a:t>constituent </a:t>
            </a:r>
            <a:r>
              <a:rPr lang="en-US" sz="3200" dirty="0" err="1" smtClean="0"/>
              <a:t>microservices</a:t>
            </a:r>
            <a:endParaRPr lang="en-US" sz="3200" dirty="0"/>
          </a:p>
          <a:p>
            <a:r>
              <a:rPr lang="en-US" sz="3200" dirty="0"/>
              <a:t>Upgrade </a:t>
            </a:r>
            <a:r>
              <a:rPr lang="en-US" sz="3200" dirty="0" err="1" smtClean="0"/>
              <a:t>microservices</a:t>
            </a:r>
            <a:r>
              <a:rPr lang="en-US" sz="3200" dirty="0" smtClean="0"/>
              <a:t> without </a:t>
            </a:r>
            <a:r>
              <a:rPr lang="en-US" sz="3200" dirty="0"/>
              <a:t>loss of availability</a:t>
            </a:r>
          </a:p>
          <a:p>
            <a:r>
              <a:rPr lang="en-US" sz="3200" dirty="0"/>
              <a:t>Monitor </a:t>
            </a:r>
            <a:r>
              <a:rPr lang="en-US" sz="3200" dirty="0" err="1"/>
              <a:t>microservices</a:t>
            </a:r>
            <a:r>
              <a:rPr lang="en-US" sz="3200" dirty="0"/>
              <a:t> </a:t>
            </a:r>
          </a:p>
          <a:p>
            <a:r>
              <a:rPr lang="en-US" sz="3200" dirty="0" smtClean="0"/>
              <a:t>Interface </a:t>
            </a:r>
            <a:r>
              <a:rPr lang="en-US" sz="3200" dirty="0"/>
              <a:t>with </a:t>
            </a:r>
            <a:r>
              <a:rPr lang="en-US" sz="3200" dirty="0" smtClean="0"/>
              <a:t>machine </a:t>
            </a:r>
            <a:r>
              <a:rPr lang="en-US" sz="3200" dirty="0"/>
              <a:t>management </a:t>
            </a:r>
            <a:r>
              <a:rPr lang="en-US" sz="3200" dirty="0" smtClean="0"/>
              <a:t>layer for </a:t>
            </a:r>
            <a:r>
              <a:rPr lang="en-US" sz="3200" dirty="0" err="1" smtClean="0"/>
              <a:t>autoscale</a:t>
            </a:r>
            <a:r>
              <a:rPr lang="en-US" sz="3200" dirty="0" smtClean="0"/>
              <a:t> and </a:t>
            </a:r>
            <a:r>
              <a:rPr lang="en-US" sz="3200" dirty="0"/>
              <a:t>initiating reboot, reimage, and repair actions</a:t>
            </a:r>
          </a:p>
          <a:p>
            <a:r>
              <a:rPr lang="en-US" sz="3200" dirty="0"/>
              <a:t>Provide operational insight into aggregate utilization – inventory, performance counters/metrics, etc. – for capacity planning</a:t>
            </a:r>
          </a:p>
        </p:txBody>
      </p:sp>
      <p:sp>
        <p:nvSpPr>
          <p:cNvPr id="3" name="Title 2"/>
          <p:cNvSpPr>
            <a:spLocks noGrp="1"/>
          </p:cNvSpPr>
          <p:nvPr>
            <p:ph type="title"/>
          </p:nvPr>
        </p:nvSpPr>
        <p:spPr/>
        <p:txBody>
          <a:bodyPr>
            <a:normAutofit/>
          </a:bodyPr>
          <a:lstStyle/>
          <a:p>
            <a:r>
              <a:rPr lang="en-US" dirty="0" smtClean="0"/>
              <a:t>Application Lifecycle Management</a:t>
            </a:r>
            <a:endParaRPr lang="en-US" dirty="0"/>
          </a:p>
        </p:txBody>
      </p:sp>
    </p:spTree>
    <p:extLst>
      <p:ext uri="{BB962C8B-B14F-4D97-AF65-F5344CB8AC3E}">
        <p14:creationId xmlns:p14="http://schemas.microsoft.com/office/powerpoint/2010/main" val="297309904"/>
      </p:ext>
    </p:extLst>
  </p:cSld>
  <p:clrMapOvr>
    <a:masterClrMapping/>
  </p:clrMapOvr>
  <p:transition advTm="8171">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098" y="3069610"/>
            <a:ext cx="6623850" cy="1025828"/>
          </a:xfrm>
        </p:spPr>
        <p:txBody>
          <a:bodyPr/>
          <a:lstStyle/>
          <a:p>
            <a:pPr algn="ctr"/>
            <a:r>
              <a:rPr lang="en-US" dirty="0" smtClean="0"/>
              <a:t>No Downtime Upgrade</a:t>
            </a:r>
            <a:endParaRPr lang="en-US" dirty="0"/>
          </a:p>
        </p:txBody>
      </p:sp>
      <p:grpSp>
        <p:nvGrpSpPr>
          <p:cNvPr id="7" name="Group 6"/>
          <p:cNvGrpSpPr/>
          <p:nvPr/>
        </p:nvGrpSpPr>
        <p:grpSpPr>
          <a:xfrm>
            <a:off x="350837" y="677862"/>
            <a:ext cx="4258793" cy="5562600"/>
            <a:chOff x="509263" y="734634"/>
            <a:chExt cx="4258793" cy="5562600"/>
          </a:xfrm>
        </p:grpSpPr>
        <p:grpSp>
          <p:nvGrpSpPr>
            <p:cNvPr id="8" name="Group 7"/>
            <p:cNvGrpSpPr/>
            <p:nvPr/>
          </p:nvGrpSpPr>
          <p:grpSpPr>
            <a:xfrm>
              <a:off x="509263" y="1514322"/>
              <a:ext cx="4163327" cy="4158599"/>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9" name="Rectangle 8"/>
            <p:cNvSpPr/>
            <p:nvPr/>
          </p:nvSpPr>
          <p:spPr bwMode="auto">
            <a:xfrm rot="765383">
              <a:off x="2187269" y="734634"/>
              <a:ext cx="2580787" cy="5562600"/>
            </a:xfrm>
            <a:prstGeom prst="rect">
              <a:avLst/>
            </a:prstGeom>
            <a:solidFill>
              <a:srgbClr val="00188F">
                <a:alpha val="1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 name="TextBox 2"/>
          <p:cNvSpPr txBox="1"/>
          <p:nvPr/>
        </p:nvSpPr>
        <p:spPr>
          <a:xfrm>
            <a:off x="1707861" y="3347204"/>
            <a:ext cx="1769794"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smtClean="0">
                <a:gradFill>
                  <a:gsLst>
                    <a:gs pos="2917">
                      <a:srgbClr val="FFFFFF"/>
                    </a:gs>
                    <a:gs pos="30000">
                      <a:srgbClr val="FFFFFF"/>
                    </a:gs>
                  </a:gsLst>
                  <a:lin ang="5400000" scaled="0"/>
                </a:gradFill>
              </a:rPr>
              <a:t>Demo</a:t>
            </a:r>
            <a:endParaRPr lang="en-US" sz="3200" dirty="0" smtClean="0">
              <a:gradFill>
                <a:gsLst>
                  <a:gs pos="2917">
                    <a:srgbClr val="FFFFFF"/>
                  </a:gs>
                  <a:gs pos="30000">
                    <a:srgbClr val="FFFFFF"/>
                  </a:gs>
                </a:gsLst>
                <a:lin ang="5400000" scaled="0"/>
              </a:gradFill>
            </a:endParaRPr>
          </a:p>
        </p:txBody>
      </p:sp>
    </p:spTree>
    <p:extLst>
      <p:ext uri="{BB962C8B-B14F-4D97-AF65-F5344CB8AC3E}">
        <p14:creationId xmlns:p14="http://schemas.microsoft.com/office/powerpoint/2010/main" val="3190184151"/>
      </p:ext>
    </p:extLst>
  </p:cSld>
  <p:clrMapOvr>
    <a:masterClrMapping/>
  </p:clrMapOvr>
  <p:transition advTm="563">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p:cNvPicPr>
            <a:picLocks noChangeAspect="1"/>
          </p:cNvPicPr>
          <p:nvPr/>
        </p:nvPicPr>
        <p:blipFill>
          <a:blip r:embed="rId4"/>
          <a:stretch>
            <a:fillRect/>
          </a:stretch>
        </p:blipFill>
        <p:spPr>
          <a:xfrm>
            <a:off x="67730" y="2512306"/>
            <a:ext cx="2783131" cy="3115525"/>
          </a:xfrm>
          <a:prstGeom prst="rect">
            <a:avLst/>
          </a:prstGeom>
        </p:spPr>
      </p:pic>
      <p:grpSp>
        <p:nvGrpSpPr>
          <p:cNvPr id="3" name="Group 2"/>
          <p:cNvGrpSpPr/>
          <p:nvPr/>
        </p:nvGrpSpPr>
        <p:grpSpPr>
          <a:xfrm>
            <a:off x="4528489" y="-84138"/>
            <a:ext cx="7798043" cy="7388225"/>
            <a:chOff x="2880909" y="-554108"/>
            <a:chExt cx="9458971" cy="8775770"/>
          </a:xfrm>
        </p:grpSpPr>
        <p:grpSp>
          <p:nvGrpSpPr>
            <p:cNvPr id="2" name="Group 1"/>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19" name="Hexagon 18"/>
          <p:cNvSpPr/>
          <p:nvPr/>
        </p:nvSpPr>
        <p:spPr bwMode="auto">
          <a:xfrm>
            <a:off x="7165888" y="1052705"/>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Hexagon 21"/>
          <p:cNvSpPr/>
          <p:nvPr/>
        </p:nvSpPr>
        <p:spPr bwMode="auto">
          <a:xfrm>
            <a:off x="2159620" y="4797088"/>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7" name="Hexagon 36"/>
          <p:cNvSpPr/>
          <p:nvPr/>
        </p:nvSpPr>
        <p:spPr bwMode="auto">
          <a:xfrm>
            <a:off x="2205738" y="3878262"/>
            <a:ext cx="390821" cy="325074"/>
          </a:xfrm>
          <a:prstGeom prst="hexagon">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8" name="Hexagon 37"/>
          <p:cNvSpPr/>
          <p:nvPr/>
        </p:nvSpPr>
        <p:spPr bwMode="auto">
          <a:xfrm>
            <a:off x="7149419" y="5505676"/>
            <a:ext cx="390821" cy="325074"/>
          </a:xfrm>
          <a:prstGeom prst="hexagon">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Title 2"/>
          <p:cNvSpPr>
            <a:spLocks noGrp="1"/>
          </p:cNvSpPr>
          <p:nvPr>
            <p:ph type="title"/>
          </p:nvPr>
        </p:nvSpPr>
        <p:spPr>
          <a:xfrm>
            <a:off x="122237" y="85402"/>
            <a:ext cx="11889564" cy="917575"/>
          </a:xfrm>
        </p:spPr>
        <p:txBody>
          <a:bodyPr/>
          <a:lstStyle/>
          <a:p>
            <a:r>
              <a:rPr lang="en-US" dirty="0"/>
              <a:t>Upgrading Services with zero downtime</a:t>
            </a:r>
          </a:p>
        </p:txBody>
      </p:sp>
      <p:sp>
        <p:nvSpPr>
          <p:cNvPr id="43" name="TextBox 42"/>
          <p:cNvSpPr txBox="1"/>
          <p:nvPr/>
        </p:nvSpPr>
        <p:spPr>
          <a:xfrm>
            <a:off x="171256" y="1504916"/>
            <a:ext cx="2066607"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FFFFFF"/>
                    </a:gs>
                    <a:gs pos="30000">
                      <a:srgbClr val="FFFFFF"/>
                    </a:gs>
                  </a:gsLst>
                  <a:lin ang="5400000" scaled="0"/>
                </a:gradFill>
              </a:rPr>
              <a:t>Application Package</a:t>
            </a:r>
          </a:p>
        </p:txBody>
      </p:sp>
      <p:sp>
        <p:nvSpPr>
          <p:cNvPr id="23" name="Hexagon 22"/>
          <p:cNvSpPr/>
          <p:nvPr/>
        </p:nvSpPr>
        <p:spPr bwMode="auto">
          <a:xfrm>
            <a:off x="1476849" y="3881584"/>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Hexagon 28"/>
          <p:cNvSpPr/>
          <p:nvPr/>
        </p:nvSpPr>
        <p:spPr bwMode="auto">
          <a:xfrm>
            <a:off x="7684090" y="5516030"/>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Hexagon 32"/>
          <p:cNvSpPr/>
          <p:nvPr/>
        </p:nvSpPr>
        <p:spPr bwMode="auto">
          <a:xfrm>
            <a:off x="5245432" y="2403156"/>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6" name="Hexagon 35"/>
          <p:cNvSpPr/>
          <p:nvPr/>
        </p:nvSpPr>
        <p:spPr bwMode="auto">
          <a:xfrm>
            <a:off x="7732416" y="1046198"/>
            <a:ext cx="390821" cy="325074"/>
          </a:xfrm>
          <a:prstGeom prst="hexagon">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Hexagon 45"/>
          <p:cNvSpPr/>
          <p:nvPr/>
        </p:nvSpPr>
        <p:spPr bwMode="auto">
          <a:xfrm>
            <a:off x="1476849" y="479874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1" name="Hexagon 50"/>
          <p:cNvSpPr/>
          <p:nvPr/>
        </p:nvSpPr>
        <p:spPr bwMode="auto">
          <a:xfrm>
            <a:off x="4710072" y="2403156"/>
            <a:ext cx="365166" cy="311618"/>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p:nvPr/>
        </p:nvGrpSpPr>
        <p:grpSpPr>
          <a:xfrm>
            <a:off x="9723614" y="4019456"/>
            <a:ext cx="390821" cy="517065"/>
            <a:chOff x="913929" y="2513723"/>
            <a:chExt cx="390821" cy="517065"/>
          </a:xfrm>
        </p:grpSpPr>
        <p:sp>
          <p:nvSpPr>
            <p:cNvPr id="54" name="Hexagon 53"/>
            <p:cNvSpPr/>
            <p:nvPr/>
          </p:nvSpPr>
          <p:spPr bwMode="auto">
            <a:xfrm>
              <a:off x="913929" y="2609719"/>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913929" y="2513723"/>
              <a:ext cx="304800" cy="517065"/>
            </a:xfrm>
            <a:prstGeom prst="rect">
              <a:avLst/>
            </a:prstGeom>
            <a:noFill/>
          </p:spPr>
          <p:txBody>
            <a:bodyPr wrap="square" lIns="182880" tIns="146304" rIns="182880" bIns="146304" rtlCol="0">
              <a:spAutoFit/>
            </a:bodyPr>
            <a:lstStyle/>
            <a:p>
              <a:pPr>
                <a:lnSpc>
                  <a:spcPct val="90000"/>
                </a:lnSpc>
                <a:spcAft>
                  <a:spcPts val="600"/>
                </a:spcAft>
              </a:pPr>
              <a:endParaRPr lang="en-US" sz="1600" dirty="0" smtClean="0">
                <a:gradFill>
                  <a:gsLst>
                    <a:gs pos="2917">
                      <a:srgbClr val="FFFFFF"/>
                    </a:gs>
                    <a:gs pos="30000">
                      <a:srgbClr val="FFFFFF"/>
                    </a:gs>
                  </a:gsLst>
                  <a:lin ang="5400000" scaled="0"/>
                </a:gradFill>
              </a:endParaRPr>
            </a:p>
          </p:txBody>
        </p:sp>
      </p:grpSp>
      <p:sp>
        <p:nvSpPr>
          <p:cNvPr id="57" name="Hexagon 56"/>
          <p:cNvSpPr/>
          <p:nvPr/>
        </p:nvSpPr>
        <p:spPr bwMode="auto">
          <a:xfrm>
            <a:off x="9742446" y="2389700"/>
            <a:ext cx="390821" cy="325074"/>
          </a:xfrm>
          <a:prstGeom prst="hexagon">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5912673"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FD0/UD0</a:t>
            </a:r>
          </a:p>
        </p:txBody>
      </p:sp>
      <p:sp>
        <p:nvSpPr>
          <p:cNvPr id="45" name="TextBox 44"/>
          <p:cNvSpPr txBox="1"/>
          <p:nvPr/>
        </p:nvSpPr>
        <p:spPr>
          <a:xfrm>
            <a:off x="5957138" y="387831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FD0/UD1</a:t>
            </a:r>
          </a:p>
        </p:txBody>
      </p:sp>
      <p:sp>
        <p:nvSpPr>
          <p:cNvPr id="48" name="TextBox 47"/>
          <p:cNvSpPr txBox="1"/>
          <p:nvPr/>
        </p:nvSpPr>
        <p:spPr>
          <a:xfrm>
            <a:off x="8415737" y="89749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FD1/UD6</a:t>
            </a:r>
          </a:p>
        </p:txBody>
      </p:sp>
      <p:sp>
        <p:nvSpPr>
          <p:cNvPr id="49" name="TextBox 48"/>
          <p:cNvSpPr txBox="1"/>
          <p:nvPr/>
        </p:nvSpPr>
        <p:spPr>
          <a:xfrm>
            <a:off x="11021864" y="223873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FD1/UD5</a:t>
            </a:r>
          </a:p>
        </p:txBody>
      </p:sp>
      <p:sp>
        <p:nvSpPr>
          <p:cNvPr id="59" name="TextBox 58"/>
          <p:cNvSpPr txBox="1"/>
          <p:nvPr/>
        </p:nvSpPr>
        <p:spPr>
          <a:xfrm>
            <a:off x="11048115" y="3976540"/>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FD2/UD4</a:t>
            </a:r>
          </a:p>
        </p:txBody>
      </p:sp>
      <p:sp>
        <p:nvSpPr>
          <p:cNvPr id="60" name="Arc 59"/>
          <p:cNvSpPr/>
          <p:nvPr/>
        </p:nvSpPr>
        <p:spPr>
          <a:xfrm rot="6980875">
            <a:off x="7892067" y="-1332876"/>
            <a:ext cx="2046251" cy="6476287"/>
          </a:xfrm>
          <a:prstGeom prst="arc">
            <a:avLst>
              <a:gd name="adj1" fmla="val 16502728"/>
              <a:gd name="adj2" fmla="val 5435725"/>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2" name="Arc 61"/>
          <p:cNvSpPr/>
          <p:nvPr/>
        </p:nvSpPr>
        <p:spPr>
          <a:xfrm rot="14597496">
            <a:off x="7698574" y="2272243"/>
            <a:ext cx="2272326" cy="6476287"/>
          </a:xfrm>
          <a:prstGeom prst="arc">
            <a:avLst>
              <a:gd name="adj1" fmla="val 16630267"/>
              <a:gd name="adj2" fmla="val 5066703"/>
            </a:avLst>
          </a:prstGeom>
          <a:ln w="15875">
            <a:solidFill>
              <a:schemeClr val="accent2">
                <a:lumMod val="20000"/>
                <a:lumOff val="80000"/>
              </a:schemeClr>
            </a:solidFill>
            <a:prstDash val="lgDashDot"/>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FFFF"/>
              </a:solidFill>
            </a:endParaRPr>
          </a:p>
        </p:txBody>
      </p:sp>
      <p:sp>
        <p:nvSpPr>
          <p:cNvPr id="64" name="Arc 63"/>
          <p:cNvSpPr/>
          <p:nvPr/>
        </p:nvSpPr>
        <p:spPr>
          <a:xfrm rot="2128995">
            <a:off x="3936722" y="1655652"/>
            <a:ext cx="3847871" cy="3931729"/>
          </a:xfrm>
          <a:prstGeom prst="arc">
            <a:avLst>
              <a:gd name="adj1" fmla="val 13615535"/>
              <a:gd name="adj2" fmla="val 3790941"/>
            </a:avLst>
          </a:prstGeom>
          <a:ln w="22225">
            <a:solidFill>
              <a:schemeClr val="accent2">
                <a:lumMod val="20000"/>
                <a:lumOff val="80000"/>
              </a:schemeClr>
            </a:solidFill>
            <a:prstDash val="lgDashDot"/>
          </a:ln>
        </p:spPr>
        <p:style>
          <a:lnRef idx="2">
            <a:schemeClr val="dk1"/>
          </a:lnRef>
          <a:fillRef idx="0">
            <a:schemeClr val="dk1"/>
          </a:fillRef>
          <a:effectRef idx="1">
            <a:schemeClr val="dk1"/>
          </a:effectRef>
          <a:fontRef idx="minor">
            <a:schemeClr val="tx1"/>
          </a:fontRef>
        </p:style>
        <p:txBody>
          <a:bodyPr rtlCol="0" anchor="ctr"/>
          <a:lstStyle/>
          <a:p>
            <a:pPr algn="ctr"/>
            <a:endParaRPr lang="en-US">
              <a:solidFill>
                <a:srgbClr val="FF0000"/>
              </a:solidFill>
            </a:endParaRPr>
          </a:p>
        </p:txBody>
      </p:sp>
      <p:sp>
        <p:nvSpPr>
          <p:cNvPr id="65" name="TextBox 64"/>
          <p:cNvSpPr txBox="1"/>
          <p:nvPr/>
        </p:nvSpPr>
        <p:spPr>
          <a:xfrm>
            <a:off x="8474263" y="5320926"/>
            <a:ext cx="1303883" cy="544765"/>
          </a:xfrm>
          <a:prstGeom prst="rect">
            <a:avLst/>
          </a:prstGeom>
          <a:noFill/>
        </p:spPr>
        <p:txBody>
          <a:bodyPr wrap="none" lIns="182880" tIns="146304" rIns="182880" bIns="146304" rtlCol="0">
            <a:spAutoFit/>
          </a:bodyPr>
          <a:lstStyle/>
          <a:p>
            <a:pPr>
              <a:lnSpc>
                <a:spcPct val="90000"/>
              </a:lnSpc>
              <a:spcAft>
                <a:spcPts val="600"/>
              </a:spcAft>
            </a:pPr>
            <a:r>
              <a:rPr lang="en-US" dirty="0" smtClean="0">
                <a:gradFill>
                  <a:gsLst>
                    <a:gs pos="2917">
                      <a:srgbClr val="FFFFFF"/>
                    </a:gs>
                    <a:gs pos="30000">
                      <a:srgbClr val="FFFFFF"/>
                    </a:gs>
                  </a:gsLst>
                  <a:lin ang="5400000" scaled="0"/>
                </a:gradFill>
              </a:rPr>
              <a:t>FD2/UD3</a:t>
            </a:r>
          </a:p>
        </p:txBody>
      </p:sp>
      <p:sp>
        <p:nvSpPr>
          <p:cNvPr id="69" name="Hexagon 68"/>
          <p:cNvSpPr/>
          <p:nvPr/>
        </p:nvSpPr>
        <p:spPr bwMode="auto">
          <a:xfrm>
            <a:off x="1464463" y="4797088"/>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0" name="Hexagon 69"/>
          <p:cNvSpPr/>
          <p:nvPr/>
        </p:nvSpPr>
        <p:spPr bwMode="auto">
          <a:xfrm>
            <a:off x="1476849" y="4797280"/>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1" name="Hexagon 70"/>
          <p:cNvSpPr/>
          <p:nvPr/>
        </p:nvSpPr>
        <p:spPr bwMode="auto">
          <a:xfrm>
            <a:off x="1464463" y="4794171"/>
            <a:ext cx="410374" cy="343237"/>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Hexagon 73"/>
          <p:cNvSpPr/>
          <p:nvPr/>
        </p:nvSpPr>
        <p:spPr bwMode="auto">
          <a:xfrm>
            <a:off x="1481779" y="4796460"/>
            <a:ext cx="390821" cy="325074"/>
          </a:xfrm>
          <a:prstGeom prst="hexagon">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13737384"/>
      </p:ext>
    </p:extLst>
  </p:cSld>
  <p:clrMapOvr>
    <a:masterClrMapping/>
  </p:clrMapOvr>
  <p:transition advTm="1818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1" nodeType="clickEffect">
                                  <p:stCondLst>
                                    <p:cond delay="0"/>
                                  </p:stCondLst>
                                  <p:childTnLst>
                                    <p:animMotion origin="layout" path="M 1.205E-6 -9.8956E-7 L 0.25925 -0.34067 " pathEditMode="relative" rAng="0" ptsTypes="AA">
                                      <p:cBhvr>
                                        <p:cTn id="12" dur="2000" fill="hold"/>
                                        <p:tgtEl>
                                          <p:spTgt spid="71"/>
                                        </p:tgtEl>
                                        <p:attrNameLst>
                                          <p:attrName>ppt_x</p:attrName>
                                          <p:attrName>ppt_y</p:attrName>
                                        </p:attrNameLst>
                                      </p:cBhvr>
                                      <p:rCtr x="12956" y="-17045"/>
                                    </p:animMotion>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53178E-8 -4.91602E-6 L 0.66403 -0.34453 " pathEditMode="relative" rAng="0" ptsTypes="AA">
                                      <p:cBhvr>
                                        <p:cTn id="18" dur="2000" fill="hold"/>
                                        <p:tgtEl>
                                          <p:spTgt spid="70"/>
                                        </p:tgtEl>
                                        <p:attrNameLst>
                                          <p:attrName>ppt_x</p:attrName>
                                          <p:attrName>ppt_y</p:attrName>
                                        </p:attrNameLst>
                                      </p:cBhvr>
                                      <p:rCtr x="33201" y="-1722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42" presetClass="path" presetSubtype="0" accel="50000" decel="50000" fill="hold" grpId="1" nodeType="withEffect">
                                  <p:stCondLst>
                                    <p:cond delay="0"/>
                                  </p:stCondLst>
                                  <p:childTnLst>
                                    <p:animMotion origin="layout" path="M 1.205E-6 -4.91602E-6 L 0.66454 -0.09736 " pathEditMode="relative" rAng="0" ptsTypes="AA">
                                      <p:cBhvr>
                                        <p:cTn id="24" dur="2000" fill="hold"/>
                                        <p:tgtEl>
                                          <p:spTgt spid="69"/>
                                        </p:tgtEl>
                                        <p:attrNameLst>
                                          <p:attrName>ppt_x</p:attrName>
                                          <p:attrName>ppt_y</p:attrName>
                                        </p:attrNameLst>
                                      </p:cBhvr>
                                      <p:rCtr x="33227" y="-4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0" grpId="0" animBg="1"/>
      <p:bldP spid="70" grpId="1" animBg="1"/>
      <p:bldP spid="71" grpId="0" animBg="1"/>
      <p:bldP spid="71" grpId="1" animBg="1"/>
      <p:bldP spid="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Testability subsystem</a:t>
            </a:r>
            <a:endParaRPr lang="en-US" dirty="0"/>
          </a:p>
        </p:txBody>
      </p:sp>
      <p:sp>
        <p:nvSpPr>
          <p:cNvPr id="289" name="Hexagon 288"/>
          <p:cNvSpPr/>
          <p:nvPr/>
        </p:nvSpPr>
        <p:spPr>
          <a:xfrm>
            <a:off x="69460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0" name="Hexagon 289"/>
          <p:cNvSpPr/>
          <p:nvPr/>
        </p:nvSpPr>
        <p:spPr>
          <a:xfrm>
            <a:off x="11536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1" name="Hexagon 290"/>
          <p:cNvSpPr/>
          <p:nvPr/>
        </p:nvSpPr>
        <p:spPr>
          <a:xfrm>
            <a:off x="161513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2" name="Hexagon 291"/>
          <p:cNvSpPr/>
          <p:nvPr/>
        </p:nvSpPr>
        <p:spPr>
          <a:xfrm>
            <a:off x="207415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3" name="Hexagon 292"/>
          <p:cNvSpPr/>
          <p:nvPr/>
        </p:nvSpPr>
        <p:spPr>
          <a:xfrm>
            <a:off x="253684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4" name="Hexagon 293"/>
          <p:cNvSpPr/>
          <p:nvPr/>
        </p:nvSpPr>
        <p:spPr>
          <a:xfrm>
            <a:off x="2992192"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5" name="Hexagon 294"/>
          <p:cNvSpPr/>
          <p:nvPr/>
        </p:nvSpPr>
        <p:spPr>
          <a:xfrm>
            <a:off x="3450026"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6" name="Hexagon 295"/>
          <p:cNvSpPr/>
          <p:nvPr/>
        </p:nvSpPr>
        <p:spPr>
          <a:xfrm>
            <a:off x="3918034" y="2161850"/>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7" name="Hexagon 296"/>
          <p:cNvSpPr/>
          <p:nvPr/>
        </p:nvSpPr>
        <p:spPr>
          <a:xfrm>
            <a:off x="437989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8" name="Hexagon 297"/>
          <p:cNvSpPr/>
          <p:nvPr/>
        </p:nvSpPr>
        <p:spPr>
          <a:xfrm>
            <a:off x="483891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299" name="Hexagon 298"/>
          <p:cNvSpPr/>
          <p:nvPr/>
        </p:nvSpPr>
        <p:spPr>
          <a:xfrm>
            <a:off x="530041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0" name="Hexagon 299"/>
          <p:cNvSpPr/>
          <p:nvPr/>
        </p:nvSpPr>
        <p:spPr>
          <a:xfrm>
            <a:off x="575943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1" name="Hexagon 300"/>
          <p:cNvSpPr/>
          <p:nvPr/>
        </p:nvSpPr>
        <p:spPr>
          <a:xfrm>
            <a:off x="621845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2" name="Hexagon 301"/>
          <p:cNvSpPr/>
          <p:nvPr/>
        </p:nvSpPr>
        <p:spPr>
          <a:xfrm>
            <a:off x="6680372"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3" name="Hexagon 302"/>
          <p:cNvSpPr/>
          <p:nvPr/>
        </p:nvSpPr>
        <p:spPr>
          <a:xfrm>
            <a:off x="714187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4" name="Hexagon 303"/>
          <p:cNvSpPr/>
          <p:nvPr/>
        </p:nvSpPr>
        <p:spPr>
          <a:xfrm>
            <a:off x="7600898" y="2163171"/>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5" name="Hexagon 304"/>
          <p:cNvSpPr/>
          <p:nvPr/>
        </p:nvSpPr>
        <p:spPr>
          <a:xfrm>
            <a:off x="8065196"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6" name="Hexagon 305"/>
          <p:cNvSpPr/>
          <p:nvPr/>
        </p:nvSpPr>
        <p:spPr>
          <a:xfrm>
            <a:off x="852468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7" name="Hexagon 306"/>
          <p:cNvSpPr/>
          <p:nvPr/>
        </p:nvSpPr>
        <p:spPr>
          <a:xfrm>
            <a:off x="897807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8" name="Hexagon 307"/>
          <p:cNvSpPr/>
          <p:nvPr/>
        </p:nvSpPr>
        <p:spPr>
          <a:xfrm>
            <a:off x="943709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09" name="Hexagon 308"/>
          <p:cNvSpPr/>
          <p:nvPr/>
        </p:nvSpPr>
        <p:spPr>
          <a:xfrm>
            <a:off x="9897450"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0" name="Hexagon 309"/>
          <p:cNvSpPr/>
          <p:nvPr/>
        </p:nvSpPr>
        <p:spPr>
          <a:xfrm>
            <a:off x="10359364"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1" name="Hexagon 310"/>
          <p:cNvSpPr/>
          <p:nvPr/>
        </p:nvSpPr>
        <p:spPr>
          <a:xfrm>
            <a:off x="10817198"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2" name="Hexagon 311"/>
          <p:cNvSpPr/>
          <p:nvPr/>
        </p:nvSpPr>
        <p:spPr>
          <a:xfrm>
            <a:off x="11279112" y="2166715"/>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14" name="Rectangle 313"/>
          <p:cNvSpPr/>
          <p:nvPr/>
        </p:nvSpPr>
        <p:spPr>
          <a:xfrm>
            <a:off x="678036" y="2283644"/>
            <a:ext cx="11102801" cy="4385057"/>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kern="0" dirty="0" smtClean="0">
              <a:solidFill>
                <a:srgbClr val="FFFFFF"/>
              </a:solidFill>
            </a:endParaRPr>
          </a:p>
        </p:txBody>
      </p:sp>
      <p:sp>
        <p:nvSpPr>
          <p:cNvPr id="315" name="Rectangle 314"/>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Communication</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7" name="Rectangle 316"/>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Management</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8" name="Rectangle 317"/>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Reliability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19" name="Rectangle 318"/>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0" name="Rectangle 319"/>
          <p:cNvSpPr/>
          <p:nvPr/>
        </p:nvSpPr>
        <p:spPr bwMode="auto">
          <a:xfrm>
            <a:off x="9637832" y="3302925"/>
            <a:ext cx="2075131" cy="324039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Testability</a:t>
            </a: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subsystem</a:t>
            </a:r>
          </a:p>
        </p:txBody>
      </p:sp>
      <p:sp>
        <p:nvSpPr>
          <p:cNvPr id="322" name="Rectangle 321"/>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324" name="Rectangle 323"/>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328"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29"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332" name="Group 331"/>
          <p:cNvGrpSpPr/>
          <p:nvPr/>
        </p:nvGrpSpPr>
        <p:grpSpPr>
          <a:xfrm>
            <a:off x="6079297" y="4686086"/>
            <a:ext cx="297749" cy="299108"/>
            <a:chOff x="513213" y="1516062"/>
            <a:chExt cx="4163327" cy="4158599"/>
          </a:xfrm>
          <a:solidFill>
            <a:schemeClr val="tx1"/>
          </a:solidFill>
        </p:grpSpPr>
        <p:sp>
          <p:nvSpPr>
            <p:cNvPr id="334" name="Oval 333"/>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5" name="Oval 334"/>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6" name="Oval 335"/>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7" name="Oval 336"/>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8" name="Oval 337"/>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344" name="Freeform 9"/>
          <p:cNvSpPr>
            <a:spLocks noChangeAspect="1" noEditPoints="1"/>
          </p:cNvSpPr>
          <p:nvPr/>
        </p:nvSpPr>
        <p:spPr bwMode="black">
          <a:xfrm>
            <a:off x="1567627" y="4469513"/>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45"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348"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9" name="Freeform 115"/>
          <p:cNvSpPr>
            <a:spLocks noChangeAspect="1" noEditPoints="1"/>
          </p:cNvSpPr>
          <p:nvPr/>
        </p:nvSpPr>
        <p:spPr bwMode="black">
          <a:xfrm>
            <a:off x="10547233" y="4458442"/>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cxnSp>
        <p:nvCxnSpPr>
          <p:cNvPr id="350" name="Straight Connector 349"/>
          <p:cNvCxnSpPr/>
          <p:nvPr/>
        </p:nvCxnSpPr>
        <p:spPr>
          <a:xfrm>
            <a:off x="1059899" y="1844752"/>
            <a:ext cx="230937" cy="135637"/>
          </a:xfrm>
          <a:prstGeom prst="line">
            <a:avLst/>
          </a:prstGeom>
          <a:noFill/>
          <a:ln w="6350" cap="flat" cmpd="sng" algn="ctr">
            <a:solidFill>
              <a:srgbClr val="5B9BD5"/>
            </a:solidFill>
            <a:prstDash val="solid"/>
            <a:miter lim="800000"/>
          </a:ln>
          <a:effectLst/>
        </p:spPr>
      </p:cxnSp>
      <p:cxnSp>
        <p:nvCxnSpPr>
          <p:cNvPr id="351" name="Straight Connector 350"/>
          <p:cNvCxnSpPr/>
          <p:nvPr/>
        </p:nvCxnSpPr>
        <p:spPr>
          <a:xfrm flipV="1">
            <a:off x="828996" y="1850572"/>
            <a:ext cx="230903" cy="129817"/>
          </a:xfrm>
          <a:prstGeom prst="line">
            <a:avLst/>
          </a:prstGeom>
          <a:noFill/>
          <a:ln w="6350" cap="flat" cmpd="sng" algn="ctr">
            <a:solidFill>
              <a:srgbClr val="5B9BD5"/>
            </a:solidFill>
            <a:prstDash val="solid"/>
            <a:miter lim="800000"/>
          </a:ln>
          <a:effectLst/>
        </p:spPr>
      </p:cxnSp>
      <p:cxnSp>
        <p:nvCxnSpPr>
          <p:cNvPr id="352" name="Straight Connector 351"/>
          <p:cNvCxnSpPr/>
          <p:nvPr/>
        </p:nvCxnSpPr>
        <p:spPr>
          <a:xfrm>
            <a:off x="1518919" y="1844752"/>
            <a:ext cx="230937" cy="135637"/>
          </a:xfrm>
          <a:prstGeom prst="line">
            <a:avLst/>
          </a:prstGeom>
          <a:noFill/>
          <a:ln w="6350" cap="flat" cmpd="sng" algn="ctr">
            <a:solidFill>
              <a:srgbClr val="5B9BD5"/>
            </a:solidFill>
            <a:prstDash val="solid"/>
            <a:miter lim="800000"/>
          </a:ln>
          <a:effectLst/>
        </p:spPr>
      </p:cxnSp>
      <p:cxnSp>
        <p:nvCxnSpPr>
          <p:cNvPr id="353" name="Straight Connector 352"/>
          <p:cNvCxnSpPr/>
          <p:nvPr/>
        </p:nvCxnSpPr>
        <p:spPr>
          <a:xfrm flipV="1">
            <a:off x="1288016" y="1850572"/>
            <a:ext cx="230903" cy="129817"/>
          </a:xfrm>
          <a:prstGeom prst="line">
            <a:avLst/>
          </a:prstGeom>
          <a:noFill/>
          <a:ln w="6350" cap="flat" cmpd="sng" algn="ctr">
            <a:solidFill>
              <a:srgbClr val="5B9BD5"/>
            </a:solidFill>
            <a:prstDash val="solid"/>
            <a:miter lim="800000"/>
          </a:ln>
          <a:effectLst/>
        </p:spPr>
      </p:cxnSp>
      <p:cxnSp>
        <p:nvCxnSpPr>
          <p:cNvPr id="354" name="Straight Connector 353"/>
          <p:cNvCxnSpPr/>
          <p:nvPr/>
        </p:nvCxnSpPr>
        <p:spPr>
          <a:xfrm>
            <a:off x="1980425" y="1844752"/>
            <a:ext cx="230937" cy="135637"/>
          </a:xfrm>
          <a:prstGeom prst="line">
            <a:avLst/>
          </a:prstGeom>
          <a:noFill/>
          <a:ln w="6350" cap="flat" cmpd="sng" algn="ctr">
            <a:solidFill>
              <a:srgbClr val="5B9BD5"/>
            </a:solidFill>
            <a:prstDash val="solid"/>
            <a:miter lim="800000"/>
          </a:ln>
          <a:effectLst/>
        </p:spPr>
      </p:cxnSp>
      <p:cxnSp>
        <p:nvCxnSpPr>
          <p:cNvPr id="355" name="Straight Connector 354"/>
          <p:cNvCxnSpPr/>
          <p:nvPr/>
        </p:nvCxnSpPr>
        <p:spPr>
          <a:xfrm flipV="1">
            <a:off x="1749522" y="1850572"/>
            <a:ext cx="230903" cy="129817"/>
          </a:xfrm>
          <a:prstGeom prst="line">
            <a:avLst/>
          </a:prstGeom>
          <a:noFill/>
          <a:ln w="6350" cap="flat" cmpd="sng" algn="ctr">
            <a:solidFill>
              <a:srgbClr val="5B9BD5"/>
            </a:solidFill>
            <a:prstDash val="solid"/>
            <a:miter lim="800000"/>
          </a:ln>
          <a:effectLst/>
        </p:spPr>
      </p:cxnSp>
      <p:cxnSp>
        <p:nvCxnSpPr>
          <p:cNvPr id="356" name="Straight Connector 355"/>
          <p:cNvCxnSpPr/>
          <p:nvPr/>
        </p:nvCxnSpPr>
        <p:spPr>
          <a:xfrm>
            <a:off x="2439445" y="1844752"/>
            <a:ext cx="230937" cy="135637"/>
          </a:xfrm>
          <a:prstGeom prst="line">
            <a:avLst/>
          </a:prstGeom>
          <a:noFill/>
          <a:ln w="6350" cap="flat" cmpd="sng" algn="ctr">
            <a:solidFill>
              <a:srgbClr val="5B9BD5"/>
            </a:solidFill>
            <a:prstDash val="solid"/>
            <a:miter lim="800000"/>
          </a:ln>
          <a:effectLst/>
        </p:spPr>
      </p:cxnSp>
      <p:cxnSp>
        <p:nvCxnSpPr>
          <p:cNvPr id="357" name="Straight Connector 356"/>
          <p:cNvCxnSpPr/>
          <p:nvPr/>
        </p:nvCxnSpPr>
        <p:spPr>
          <a:xfrm flipV="1">
            <a:off x="2208542" y="1850572"/>
            <a:ext cx="230903" cy="129817"/>
          </a:xfrm>
          <a:prstGeom prst="line">
            <a:avLst/>
          </a:prstGeom>
          <a:noFill/>
          <a:ln w="6350" cap="flat" cmpd="sng" algn="ctr">
            <a:solidFill>
              <a:srgbClr val="5B9BD5"/>
            </a:solidFill>
            <a:prstDash val="solid"/>
            <a:miter lim="800000"/>
          </a:ln>
          <a:effectLst/>
        </p:spPr>
      </p:cxnSp>
      <p:cxnSp>
        <p:nvCxnSpPr>
          <p:cNvPr id="358" name="Straight Connector 357"/>
          <p:cNvCxnSpPr/>
          <p:nvPr/>
        </p:nvCxnSpPr>
        <p:spPr>
          <a:xfrm>
            <a:off x="2894793" y="1844752"/>
            <a:ext cx="230937" cy="135637"/>
          </a:xfrm>
          <a:prstGeom prst="line">
            <a:avLst/>
          </a:prstGeom>
          <a:noFill/>
          <a:ln w="6350" cap="flat" cmpd="sng" algn="ctr">
            <a:solidFill>
              <a:srgbClr val="5B9BD5"/>
            </a:solidFill>
            <a:prstDash val="solid"/>
            <a:miter lim="800000"/>
          </a:ln>
          <a:effectLst/>
        </p:spPr>
      </p:cxnSp>
      <p:cxnSp>
        <p:nvCxnSpPr>
          <p:cNvPr id="359" name="Straight Connector 358"/>
          <p:cNvCxnSpPr/>
          <p:nvPr/>
        </p:nvCxnSpPr>
        <p:spPr>
          <a:xfrm flipV="1">
            <a:off x="2663890" y="1850572"/>
            <a:ext cx="230903" cy="129817"/>
          </a:xfrm>
          <a:prstGeom prst="line">
            <a:avLst/>
          </a:prstGeom>
          <a:noFill/>
          <a:ln w="6350" cap="flat" cmpd="sng" algn="ctr">
            <a:solidFill>
              <a:srgbClr val="5B9BD5"/>
            </a:solidFill>
            <a:prstDash val="solid"/>
            <a:miter lim="800000"/>
          </a:ln>
          <a:effectLst/>
        </p:spPr>
      </p:cxnSp>
      <p:cxnSp>
        <p:nvCxnSpPr>
          <p:cNvPr id="360" name="Straight Connector 359"/>
          <p:cNvCxnSpPr/>
          <p:nvPr/>
        </p:nvCxnSpPr>
        <p:spPr>
          <a:xfrm>
            <a:off x="3353813" y="1844752"/>
            <a:ext cx="230937" cy="135637"/>
          </a:xfrm>
          <a:prstGeom prst="line">
            <a:avLst/>
          </a:prstGeom>
          <a:noFill/>
          <a:ln w="6350" cap="flat" cmpd="sng" algn="ctr">
            <a:solidFill>
              <a:srgbClr val="5B9BD5"/>
            </a:solidFill>
            <a:prstDash val="solid"/>
            <a:miter lim="800000"/>
          </a:ln>
          <a:effectLst/>
        </p:spPr>
      </p:cxnSp>
      <p:cxnSp>
        <p:nvCxnSpPr>
          <p:cNvPr id="361" name="Straight Connector 360"/>
          <p:cNvCxnSpPr/>
          <p:nvPr/>
        </p:nvCxnSpPr>
        <p:spPr>
          <a:xfrm flipV="1">
            <a:off x="3122910" y="1850572"/>
            <a:ext cx="230903" cy="129817"/>
          </a:xfrm>
          <a:prstGeom prst="line">
            <a:avLst/>
          </a:prstGeom>
          <a:noFill/>
          <a:ln w="6350" cap="flat" cmpd="sng" algn="ctr">
            <a:solidFill>
              <a:srgbClr val="5B9BD5"/>
            </a:solidFill>
            <a:prstDash val="solid"/>
            <a:miter lim="800000"/>
          </a:ln>
          <a:effectLst/>
        </p:spPr>
      </p:cxnSp>
      <p:cxnSp>
        <p:nvCxnSpPr>
          <p:cNvPr id="362" name="Straight Connector 361"/>
          <p:cNvCxnSpPr/>
          <p:nvPr/>
        </p:nvCxnSpPr>
        <p:spPr>
          <a:xfrm>
            <a:off x="3815319" y="1844752"/>
            <a:ext cx="230937" cy="135637"/>
          </a:xfrm>
          <a:prstGeom prst="line">
            <a:avLst/>
          </a:prstGeom>
          <a:noFill/>
          <a:ln w="6350" cap="flat" cmpd="sng" algn="ctr">
            <a:solidFill>
              <a:srgbClr val="5B9BD5"/>
            </a:solidFill>
            <a:prstDash val="solid"/>
            <a:miter lim="800000"/>
          </a:ln>
          <a:effectLst/>
        </p:spPr>
      </p:cxnSp>
      <p:cxnSp>
        <p:nvCxnSpPr>
          <p:cNvPr id="363" name="Straight Connector 362"/>
          <p:cNvCxnSpPr/>
          <p:nvPr/>
        </p:nvCxnSpPr>
        <p:spPr>
          <a:xfrm flipV="1">
            <a:off x="3584416" y="1850572"/>
            <a:ext cx="230903" cy="129817"/>
          </a:xfrm>
          <a:prstGeom prst="line">
            <a:avLst/>
          </a:prstGeom>
          <a:noFill/>
          <a:ln w="6350" cap="flat" cmpd="sng" algn="ctr">
            <a:solidFill>
              <a:srgbClr val="5B9BD5"/>
            </a:solidFill>
            <a:prstDash val="solid"/>
            <a:miter lim="800000"/>
          </a:ln>
          <a:effectLst/>
        </p:spPr>
      </p:cxnSp>
      <p:cxnSp>
        <p:nvCxnSpPr>
          <p:cNvPr id="364" name="Straight Connector 363"/>
          <p:cNvCxnSpPr/>
          <p:nvPr/>
        </p:nvCxnSpPr>
        <p:spPr>
          <a:xfrm>
            <a:off x="4268780" y="1850083"/>
            <a:ext cx="230937" cy="135637"/>
          </a:xfrm>
          <a:prstGeom prst="line">
            <a:avLst/>
          </a:prstGeom>
          <a:noFill/>
          <a:ln w="6350" cap="flat" cmpd="sng" algn="ctr">
            <a:solidFill>
              <a:srgbClr val="5B9BD5"/>
            </a:solidFill>
            <a:prstDash val="solid"/>
            <a:miter lim="800000"/>
          </a:ln>
          <a:effectLst/>
        </p:spPr>
      </p:cxnSp>
      <p:cxnSp>
        <p:nvCxnSpPr>
          <p:cNvPr id="365" name="Straight Connector 364"/>
          <p:cNvCxnSpPr/>
          <p:nvPr/>
        </p:nvCxnSpPr>
        <p:spPr>
          <a:xfrm flipV="1">
            <a:off x="4047592" y="1850572"/>
            <a:ext cx="230903" cy="129817"/>
          </a:xfrm>
          <a:prstGeom prst="line">
            <a:avLst/>
          </a:prstGeom>
          <a:noFill/>
          <a:ln w="6350" cap="flat" cmpd="sng" algn="ctr">
            <a:solidFill>
              <a:srgbClr val="5B9BD5"/>
            </a:solidFill>
            <a:prstDash val="solid"/>
            <a:miter lim="800000"/>
          </a:ln>
          <a:effectLst/>
        </p:spPr>
      </p:cxnSp>
      <p:cxnSp>
        <p:nvCxnSpPr>
          <p:cNvPr id="366" name="Straight Connector 365"/>
          <p:cNvCxnSpPr/>
          <p:nvPr/>
        </p:nvCxnSpPr>
        <p:spPr>
          <a:xfrm>
            <a:off x="4740353" y="1846073"/>
            <a:ext cx="230937" cy="135637"/>
          </a:xfrm>
          <a:prstGeom prst="line">
            <a:avLst/>
          </a:prstGeom>
          <a:noFill/>
          <a:ln w="6350" cap="flat" cmpd="sng" algn="ctr">
            <a:solidFill>
              <a:srgbClr val="5B9BD5"/>
            </a:solidFill>
            <a:prstDash val="solid"/>
            <a:miter lim="800000"/>
          </a:ln>
          <a:effectLst/>
        </p:spPr>
      </p:cxnSp>
      <p:cxnSp>
        <p:nvCxnSpPr>
          <p:cNvPr id="367" name="Straight Connector 366"/>
          <p:cNvCxnSpPr/>
          <p:nvPr/>
        </p:nvCxnSpPr>
        <p:spPr>
          <a:xfrm flipV="1">
            <a:off x="4509450" y="1851893"/>
            <a:ext cx="230903" cy="129817"/>
          </a:xfrm>
          <a:prstGeom prst="line">
            <a:avLst/>
          </a:prstGeom>
          <a:noFill/>
          <a:ln w="6350" cap="flat" cmpd="sng" algn="ctr">
            <a:solidFill>
              <a:srgbClr val="5B9BD5"/>
            </a:solidFill>
            <a:prstDash val="solid"/>
            <a:miter lim="800000"/>
          </a:ln>
          <a:effectLst/>
        </p:spPr>
      </p:cxnSp>
      <p:cxnSp>
        <p:nvCxnSpPr>
          <p:cNvPr id="368" name="Straight Connector 367"/>
          <p:cNvCxnSpPr/>
          <p:nvPr/>
        </p:nvCxnSpPr>
        <p:spPr>
          <a:xfrm>
            <a:off x="5199373" y="1846073"/>
            <a:ext cx="230937" cy="135637"/>
          </a:xfrm>
          <a:prstGeom prst="line">
            <a:avLst/>
          </a:prstGeom>
          <a:noFill/>
          <a:ln w="6350" cap="flat" cmpd="sng" algn="ctr">
            <a:solidFill>
              <a:srgbClr val="5B9BD5"/>
            </a:solidFill>
            <a:prstDash val="solid"/>
            <a:miter lim="800000"/>
          </a:ln>
          <a:effectLst/>
        </p:spPr>
      </p:cxnSp>
      <p:cxnSp>
        <p:nvCxnSpPr>
          <p:cNvPr id="369" name="Straight Connector 368"/>
          <p:cNvCxnSpPr/>
          <p:nvPr/>
        </p:nvCxnSpPr>
        <p:spPr>
          <a:xfrm flipV="1">
            <a:off x="4968470" y="1851893"/>
            <a:ext cx="230903" cy="129817"/>
          </a:xfrm>
          <a:prstGeom prst="line">
            <a:avLst/>
          </a:prstGeom>
          <a:noFill/>
          <a:ln w="6350" cap="flat" cmpd="sng" algn="ctr">
            <a:solidFill>
              <a:srgbClr val="5B9BD5"/>
            </a:solidFill>
            <a:prstDash val="solid"/>
            <a:miter lim="800000"/>
          </a:ln>
          <a:effectLst/>
        </p:spPr>
      </p:cxnSp>
      <p:cxnSp>
        <p:nvCxnSpPr>
          <p:cNvPr id="370" name="Straight Connector 369"/>
          <p:cNvCxnSpPr/>
          <p:nvPr/>
        </p:nvCxnSpPr>
        <p:spPr>
          <a:xfrm>
            <a:off x="5656723" y="1846073"/>
            <a:ext cx="230937" cy="135637"/>
          </a:xfrm>
          <a:prstGeom prst="line">
            <a:avLst/>
          </a:prstGeom>
          <a:noFill/>
          <a:ln w="6350" cap="flat" cmpd="sng" algn="ctr">
            <a:solidFill>
              <a:srgbClr val="5B9BD5"/>
            </a:solidFill>
            <a:prstDash val="solid"/>
            <a:miter lim="800000"/>
          </a:ln>
          <a:effectLst/>
        </p:spPr>
      </p:cxnSp>
      <p:cxnSp>
        <p:nvCxnSpPr>
          <p:cNvPr id="371" name="Straight Connector 370"/>
          <p:cNvCxnSpPr/>
          <p:nvPr/>
        </p:nvCxnSpPr>
        <p:spPr>
          <a:xfrm flipV="1">
            <a:off x="5429976" y="1851893"/>
            <a:ext cx="230903" cy="129817"/>
          </a:xfrm>
          <a:prstGeom prst="line">
            <a:avLst/>
          </a:prstGeom>
          <a:noFill/>
          <a:ln w="6350" cap="flat" cmpd="sng" algn="ctr">
            <a:solidFill>
              <a:srgbClr val="5B9BD5"/>
            </a:solidFill>
            <a:prstDash val="solid"/>
            <a:miter lim="800000"/>
          </a:ln>
          <a:effectLst/>
        </p:spPr>
      </p:cxnSp>
      <p:cxnSp>
        <p:nvCxnSpPr>
          <p:cNvPr id="372" name="Straight Connector 371"/>
          <p:cNvCxnSpPr/>
          <p:nvPr/>
        </p:nvCxnSpPr>
        <p:spPr>
          <a:xfrm>
            <a:off x="6120383" y="1846073"/>
            <a:ext cx="230937" cy="135637"/>
          </a:xfrm>
          <a:prstGeom prst="line">
            <a:avLst/>
          </a:prstGeom>
          <a:noFill/>
          <a:ln w="6350" cap="flat" cmpd="sng" algn="ctr">
            <a:solidFill>
              <a:srgbClr val="5B9BD5"/>
            </a:solidFill>
            <a:prstDash val="solid"/>
            <a:miter lim="800000"/>
          </a:ln>
          <a:effectLst/>
        </p:spPr>
      </p:cxnSp>
      <p:cxnSp>
        <p:nvCxnSpPr>
          <p:cNvPr id="373" name="Straight Connector 372"/>
          <p:cNvCxnSpPr/>
          <p:nvPr/>
        </p:nvCxnSpPr>
        <p:spPr>
          <a:xfrm flipV="1">
            <a:off x="5889480" y="1851893"/>
            <a:ext cx="230903" cy="12981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6579403" y="1846073"/>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flipV="1">
            <a:off x="6348500" y="1851893"/>
            <a:ext cx="230903" cy="129817"/>
          </a:xfrm>
          <a:prstGeom prst="line">
            <a:avLst/>
          </a:prstGeom>
          <a:noFill/>
          <a:ln w="6350" cap="flat" cmpd="sng" algn="ctr">
            <a:solidFill>
              <a:srgbClr val="5B9BD5"/>
            </a:solidFill>
            <a:prstDash val="solid"/>
            <a:miter lim="800000"/>
          </a:ln>
          <a:effectLst/>
        </p:spPr>
      </p:cxnSp>
      <p:cxnSp>
        <p:nvCxnSpPr>
          <p:cNvPr id="376" name="Straight Connector 375"/>
          <p:cNvCxnSpPr/>
          <p:nvPr/>
        </p:nvCxnSpPr>
        <p:spPr>
          <a:xfrm>
            <a:off x="7042579" y="18460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V="1">
            <a:off x="6811676" y="1851893"/>
            <a:ext cx="230903" cy="129817"/>
          </a:xfrm>
          <a:prstGeom prst="line">
            <a:avLst/>
          </a:prstGeom>
          <a:noFill/>
          <a:ln w="6350" cap="flat" cmpd="sng" algn="ctr">
            <a:solidFill>
              <a:srgbClr val="5B9BD5"/>
            </a:solidFill>
            <a:prstDash val="solid"/>
            <a:miter lim="800000"/>
          </a:ln>
          <a:effectLst/>
        </p:spPr>
      </p:cxnSp>
      <p:cxnSp>
        <p:nvCxnSpPr>
          <p:cNvPr id="378" name="Straight Connector 377"/>
          <p:cNvCxnSpPr/>
          <p:nvPr/>
        </p:nvCxnSpPr>
        <p:spPr>
          <a:xfrm>
            <a:off x="7507757" y="1846073"/>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7273182" y="1851893"/>
            <a:ext cx="230903" cy="12981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a:off x="7963105" y="1846073"/>
            <a:ext cx="230937" cy="135637"/>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flipV="1">
            <a:off x="7735874" y="1851893"/>
            <a:ext cx="230903" cy="129817"/>
          </a:xfrm>
          <a:prstGeom prst="line">
            <a:avLst/>
          </a:prstGeom>
          <a:noFill/>
          <a:ln w="6350" cap="flat" cmpd="sng" algn="ctr">
            <a:solidFill>
              <a:srgbClr val="5B9BD5"/>
            </a:solidFill>
            <a:prstDash val="solid"/>
            <a:miter lim="800000"/>
          </a:ln>
          <a:effectLst/>
        </p:spPr>
      </p:cxnSp>
      <p:cxnSp>
        <p:nvCxnSpPr>
          <p:cNvPr id="382" name="Straight Connector 381"/>
          <p:cNvCxnSpPr/>
          <p:nvPr/>
        </p:nvCxnSpPr>
        <p:spPr>
          <a:xfrm>
            <a:off x="8427403" y="1849617"/>
            <a:ext cx="230937" cy="135637"/>
          </a:xfrm>
          <a:prstGeom prst="line">
            <a:avLst/>
          </a:prstGeom>
          <a:noFill/>
          <a:ln w="6350" cap="flat" cmpd="sng" algn="ctr">
            <a:solidFill>
              <a:srgbClr val="5B9BD5"/>
            </a:solidFill>
            <a:prstDash val="solid"/>
            <a:miter lim="800000"/>
          </a:ln>
          <a:effectLst/>
        </p:spPr>
      </p:cxnSp>
      <p:cxnSp>
        <p:nvCxnSpPr>
          <p:cNvPr id="383" name="Straight Connector 382"/>
          <p:cNvCxnSpPr/>
          <p:nvPr/>
        </p:nvCxnSpPr>
        <p:spPr>
          <a:xfrm flipV="1">
            <a:off x="8196500" y="1855437"/>
            <a:ext cx="230903" cy="129817"/>
          </a:xfrm>
          <a:prstGeom prst="line">
            <a:avLst/>
          </a:prstGeom>
          <a:noFill/>
          <a:ln w="6350" cap="flat" cmpd="sng" algn="ctr">
            <a:solidFill>
              <a:srgbClr val="5B9BD5"/>
            </a:solidFill>
            <a:prstDash val="solid"/>
            <a:miter lim="800000"/>
          </a:ln>
          <a:effectLst/>
        </p:spPr>
      </p:cxnSp>
      <p:cxnSp>
        <p:nvCxnSpPr>
          <p:cNvPr id="384" name="Straight Connector 383"/>
          <p:cNvCxnSpPr/>
          <p:nvPr/>
        </p:nvCxnSpPr>
        <p:spPr>
          <a:xfrm>
            <a:off x="8882751" y="1849617"/>
            <a:ext cx="230937" cy="135637"/>
          </a:xfrm>
          <a:prstGeom prst="line">
            <a:avLst/>
          </a:prstGeom>
          <a:noFill/>
          <a:ln w="6350" cap="flat" cmpd="sng" algn="ctr">
            <a:solidFill>
              <a:srgbClr val="5B9BD5"/>
            </a:solidFill>
            <a:prstDash val="solid"/>
            <a:miter lim="800000"/>
          </a:ln>
          <a:effectLst/>
        </p:spPr>
      </p:cxnSp>
      <p:cxnSp>
        <p:nvCxnSpPr>
          <p:cNvPr id="385" name="Straight Connector 384"/>
          <p:cNvCxnSpPr/>
          <p:nvPr/>
        </p:nvCxnSpPr>
        <p:spPr>
          <a:xfrm flipV="1">
            <a:off x="8655520" y="1855437"/>
            <a:ext cx="230903" cy="12981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9328117" y="1849617"/>
            <a:ext cx="230937" cy="135637"/>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flipV="1">
            <a:off x="9113354" y="1855437"/>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9796901" y="1849617"/>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V="1">
            <a:off x="9565998" y="1855437"/>
            <a:ext cx="230903" cy="129817"/>
          </a:xfrm>
          <a:prstGeom prst="line">
            <a:avLst/>
          </a:prstGeom>
          <a:noFill/>
          <a:ln w="6350" cap="flat" cmpd="sng" algn="ctr">
            <a:solidFill>
              <a:srgbClr val="5B9BD5"/>
            </a:solidFill>
            <a:prstDash val="solid"/>
            <a:miter lim="800000"/>
          </a:ln>
          <a:effectLst/>
        </p:spPr>
      </p:cxnSp>
      <p:cxnSp>
        <p:nvCxnSpPr>
          <p:cNvPr id="390" name="Straight Connector 389"/>
          <p:cNvCxnSpPr/>
          <p:nvPr/>
        </p:nvCxnSpPr>
        <p:spPr>
          <a:xfrm>
            <a:off x="10255921" y="1849617"/>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0025018" y="1855437"/>
            <a:ext cx="230903" cy="12981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a:off x="10719097" y="1849617"/>
            <a:ext cx="230937" cy="135637"/>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flipV="1">
            <a:off x="10488194" y="1855437"/>
            <a:ext cx="230903" cy="129817"/>
          </a:xfrm>
          <a:prstGeom prst="line">
            <a:avLst/>
          </a:prstGeom>
          <a:noFill/>
          <a:ln w="6350" cap="flat" cmpd="sng" algn="ctr">
            <a:solidFill>
              <a:srgbClr val="5B9BD5"/>
            </a:solidFill>
            <a:prstDash val="solid"/>
            <a:miter lim="800000"/>
          </a:ln>
          <a:effectLst/>
        </p:spPr>
      </p:cxnSp>
      <p:cxnSp>
        <p:nvCxnSpPr>
          <p:cNvPr id="394" name="Straight Connector 393"/>
          <p:cNvCxnSpPr/>
          <p:nvPr/>
        </p:nvCxnSpPr>
        <p:spPr>
          <a:xfrm>
            <a:off x="11180603" y="1849617"/>
            <a:ext cx="230937" cy="135637"/>
          </a:xfrm>
          <a:prstGeom prst="line">
            <a:avLst/>
          </a:prstGeom>
          <a:noFill/>
          <a:ln w="6350" cap="flat" cmpd="sng" algn="ctr">
            <a:solidFill>
              <a:srgbClr val="5B9BD5"/>
            </a:solidFill>
            <a:prstDash val="solid"/>
            <a:miter lim="800000"/>
          </a:ln>
          <a:effectLst/>
        </p:spPr>
      </p:cxnSp>
      <p:cxnSp>
        <p:nvCxnSpPr>
          <p:cNvPr id="395" name="Straight Connector 394"/>
          <p:cNvCxnSpPr/>
          <p:nvPr/>
        </p:nvCxnSpPr>
        <p:spPr>
          <a:xfrm flipV="1">
            <a:off x="10949700" y="1855437"/>
            <a:ext cx="230903" cy="129817"/>
          </a:xfrm>
          <a:prstGeom prst="line">
            <a:avLst/>
          </a:prstGeom>
          <a:noFill/>
          <a:ln w="6350" cap="flat" cmpd="sng" algn="ctr">
            <a:solidFill>
              <a:srgbClr val="5B9BD5"/>
            </a:solidFill>
            <a:prstDash val="solid"/>
            <a:miter lim="800000"/>
          </a:ln>
          <a:effectLst/>
        </p:spPr>
      </p:cxnSp>
      <p:cxnSp>
        <p:nvCxnSpPr>
          <p:cNvPr id="396" name="Straight Connector 395"/>
          <p:cNvCxnSpPr/>
          <p:nvPr/>
        </p:nvCxnSpPr>
        <p:spPr>
          <a:xfrm flipV="1">
            <a:off x="11408720" y="1855437"/>
            <a:ext cx="230903" cy="129817"/>
          </a:xfrm>
          <a:prstGeom prst="line">
            <a:avLst/>
          </a:prstGeom>
          <a:noFill/>
          <a:ln w="6350" cap="flat" cmpd="sng" algn="ctr">
            <a:solidFill>
              <a:srgbClr val="5B9BD5"/>
            </a:solidFill>
            <a:prstDash val="solid"/>
            <a:miter lim="800000"/>
          </a:ln>
          <a:effectLst/>
        </p:spPr>
      </p:cxnSp>
      <p:cxnSp>
        <p:nvCxnSpPr>
          <p:cNvPr id="397" name="Straight Connector 396"/>
          <p:cNvCxnSpPr/>
          <p:nvPr/>
        </p:nvCxnSpPr>
        <p:spPr>
          <a:xfrm>
            <a:off x="8200206" y="1748969"/>
            <a:ext cx="33" cy="268599"/>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0028724" y="1748969"/>
            <a:ext cx="33" cy="268599"/>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0491900" y="1748969"/>
            <a:ext cx="33" cy="268599"/>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832702" y="1739555"/>
            <a:ext cx="33" cy="268599"/>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a:off x="1291722" y="1739555"/>
            <a:ext cx="33" cy="268599"/>
          </a:xfrm>
          <a:prstGeom prst="line">
            <a:avLst/>
          </a:prstGeom>
          <a:noFill/>
          <a:ln w="6350" cap="flat" cmpd="sng" algn="ctr">
            <a:solidFill>
              <a:srgbClr val="5B9BD5"/>
            </a:solidFill>
            <a:prstDash val="solid"/>
            <a:miter lim="800000"/>
          </a:ln>
          <a:effectLst/>
        </p:spPr>
      </p:cxnSp>
      <p:cxnSp>
        <p:nvCxnSpPr>
          <p:cNvPr id="402" name="Straight Connector 401"/>
          <p:cNvCxnSpPr/>
          <p:nvPr/>
        </p:nvCxnSpPr>
        <p:spPr>
          <a:xfrm>
            <a:off x="1753228" y="1744104"/>
            <a:ext cx="33" cy="268599"/>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a:off x="2212248" y="1744104"/>
            <a:ext cx="33" cy="268599"/>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a:off x="2671268" y="1739555"/>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3126616" y="1739555"/>
            <a:ext cx="33" cy="268599"/>
          </a:xfrm>
          <a:prstGeom prst="line">
            <a:avLst/>
          </a:prstGeom>
          <a:noFill/>
          <a:ln w="6350" cap="flat" cmpd="sng" algn="ctr">
            <a:solidFill>
              <a:srgbClr val="5B9BD5"/>
            </a:solidFill>
            <a:prstDash val="solid"/>
            <a:miter lim="800000"/>
          </a:ln>
          <a:effectLst/>
        </p:spPr>
      </p:cxnSp>
      <p:cxnSp>
        <p:nvCxnSpPr>
          <p:cNvPr id="406" name="Straight Connector 405"/>
          <p:cNvCxnSpPr/>
          <p:nvPr/>
        </p:nvCxnSpPr>
        <p:spPr>
          <a:xfrm>
            <a:off x="3588122" y="1739555"/>
            <a:ext cx="33" cy="268599"/>
          </a:xfrm>
          <a:prstGeom prst="line">
            <a:avLst/>
          </a:prstGeom>
          <a:noFill/>
          <a:ln w="6350" cap="flat" cmpd="sng" algn="ctr">
            <a:solidFill>
              <a:srgbClr val="5B9BD5"/>
            </a:solidFill>
            <a:prstDash val="solid"/>
            <a:miter lim="800000"/>
          </a:ln>
          <a:effectLst/>
        </p:spPr>
      </p:cxnSp>
      <p:cxnSp>
        <p:nvCxnSpPr>
          <p:cNvPr id="407" name="Straight Connector 406"/>
          <p:cNvCxnSpPr/>
          <p:nvPr/>
        </p:nvCxnSpPr>
        <p:spPr>
          <a:xfrm>
            <a:off x="4051298" y="1739555"/>
            <a:ext cx="33" cy="268599"/>
          </a:xfrm>
          <a:prstGeom prst="line">
            <a:avLst/>
          </a:prstGeom>
          <a:noFill/>
          <a:ln w="6350" cap="flat" cmpd="sng" algn="ctr">
            <a:solidFill>
              <a:srgbClr val="5B9BD5"/>
            </a:solidFill>
            <a:prstDash val="solid"/>
            <a:miter lim="800000"/>
          </a:ln>
          <a:effectLst/>
        </p:spPr>
      </p:cxnSp>
      <p:cxnSp>
        <p:nvCxnSpPr>
          <p:cNvPr id="408" name="Straight Connector 407"/>
          <p:cNvCxnSpPr/>
          <p:nvPr/>
        </p:nvCxnSpPr>
        <p:spPr>
          <a:xfrm>
            <a:off x="4513156" y="1740876"/>
            <a:ext cx="33" cy="268599"/>
          </a:xfrm>
          <a:prstGeom prst="line">
            <a:avLst/>
          </a:prstGeom>
          <a:noFill/>
          <a:ln w="6350" cap="flat" cmpd="sng" algn="ctr">
            <a:solidFill>
              <a:srgbClr val="5B9BD5"/>
            </a:solidFill>
            <a:prstDash val="solid"/>
            <a:miter lim="800000"/>
          </a:ln>
          <a:effectLst/>
        </p:spPr>
      </p:cxnSp>
      <p:cxnSp>
        <p:nvCxnSpPr>
          <p:cNvPr id="409" name="Straight Connector 408"/>
          <p:cNvCxnSpPr/>
          <p:nvPr/>
        </p:nvCxnSpPr>
        <p:spPr>
          <a:xfrm>
            <a:off x="4972176" y="1740876"/>
            <a:ext cx="33" cy="268599"/>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5433682" y="1740876"/>
            <a:ext cx="33" cy="268599"/>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5893186" y="1740876"/>
            <a:ext cx="33" cy="268599"/>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6352206" y="1740876"/>
            <a:ext cx="33" cy="268599"/>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a:off x="6823694" y="1740876"/>
            <a:ext cx="33" cy="268599"/>
          </a:xfrm>
          <a:prstGeom prst="line">
            <a:avLst/>
          </a:prstGeom>
          <a:noFill/>
          <a:ln w="6350" cap="flat" cmpd="sng" algn="ctr">
            <a:solidFill>
              <a:srgbClr val="5B9BD5"/>
            </a:solidFill>
            <a:prstDash val="solid"/>
            <a:miter lim="800000"/>
          </a:ln>
          <a:effectLst/>
        </p:spPr>
      </p:cxnSp>
      <p:cxnSp>
        <p:nvCxnSpPr>
          <p:cNvPr id="414" name="Straight Connector 413"/>
          <p:cNvCxnSpPr/>
          <p:nvPr/>
        </p:nvCxnSpPr>
        <p:spPr>
          <a:xfrm>
            <a:off x="7276888" y="1740876"/>
            <a:ext cx="33" cy="268599"/>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a:off x="7739580" y="1740876"/>
            <a:ext cx="33" cy="268599"/>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a:off x="8659226" y="1744420"/>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9117060" y="1744420"/>
            <a:ext cx="33" cy="268599"/>
          </a:xfrm>
          <a:prstGeom prst="line">
            <a:avLst/>
          </a:prstGeom>
          <a:noFill/>
          <a:ln w="6350" cap="flat" cmpd="sng" algn="ctr">
            <a:solidFill>
              <a:srgbClr val="5B9BD5"/>
            </a:solidFill>
            <a:prstDash val="solid"/>
            <a:miter lim="800000"/>
          </a:ln>
          <a:effectLst/>
        </p:spPr>
      </p:cxnSp>
      <p:cxnSp>
        <p:nvCxnSpPr>
          <p:cNvPr id="418" name="Straight Connector 417"/>
          <p:cNvCxnSpPr/>
          <p:nvPr/>
        </p:nvCxnSpPr>
        <p:spPr>
          <a:xfrm>
            <a:off x="9569704" y="1744420"/>
            <a:ext cx="33" cy="268599"/>
          </a:xfrm>
          <a:prstGeom prst="line">
            <a:avLst/>
          </a:prstGeom>
          <a:noFill/>
          <a:ln w="6350" cap="flat" cmpd="sng" algn="ctr">
            <a:solidFill>
              <a:srgbClr val="5B9BD5"/>
            </a:solidFill>
            <a:prstDash val="solid"/>
            <a:miter lim="800000"/>
          </a:ln>
          <a:effectLst/>
        </p:spPr>
      </p:cxnSp>
      <p:cxnSp>
        <p:nvCxnSpPr>
          <p:cNvPr id="419" name="Straight Connector 418"/>
          <p:cNvCxnSpPr/>
          <p:nvPr/>
        </p:nvCxnSpPr>
        <p:spPr>
          <a:xfrm>
            <a:off x="10953406" y="1744420"/>
            <a:ext cx="33" cy="268599"/>
          </a:xfrm>
          <a:prstGeom prst="line">
            <a:avLst/>
          </a:prstGeom>
          <a:noFill/>
          <a:ln w="6350" cap="flat" cmpd="sng" algn="ctr">
            <a:solidFill>
              <a:srgbClr val="5B9BD5"/>
            </a:solidFill>
            <a:prstDash val="solid"/>
            <a:miter lim="800000"/>
          </a:ln>
          <a:effectLst/>
        </p:spPr>
      </p:cxnSp>
      <p:cxnSp>
        <p:nvCxnSpPr>
          <p:cNvPr id="420" name="Straight Connector 419"/>
          <p:cNvCxnSpPr/>
          <p:nvPr/>
        </p:nvCxnSpPr>
        <p:spPr>
          <a:xfrm>
            <a:off x="11412426" y="1744420"/>
            <a:ext cx="33" cy="268599"/>
          </a:xfrm>
          <a:prstGeom prst="line">
            <a:avLst/>
          </a:prstGeom>
          <a:noFill/>
          <a:ln w="6350" cap="flat" cmpd="sng" algn="ctr">
            <a:solidFill>
              <a:srgbClr val="5B9BD5"/>
            </a:solidFill>
            <a:prstDash val="solid"/>
            <a:miter lim="800000"/>
          </a:ln>
          <a:effectLst/>
        </p:spPr>
      </p:cxnSp>
      <p:cxnSp>
        <p:nvCxnSpPr>
          <p:cNvPr id="421" name="Straight Connector 420"/>
          <p:cNvCxnSpPr/>
          <p:nvPr/>
        </p:nvCxnSpPr>
        <p:spPr>
          <a:xfrm>
            <a:off x="7739597" y="1987531"/>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flipH="1">
            <a:off x="7963105" y="1987531"/>
            <a:ext cx="230937" cy="135637"/>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8200223" y="1991075"/>
            <a:ext cx="230937" cy="13563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flipH="1">
            <a:off x="8427403" y="1991075"/>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a:off x="8659243" y="1991075"/>
            <a:ext cx="230937" cy="135637"/>
          </a:xfrm>
          <a:prstGeom prst="line">
            <a:avLst/>
          </a:prstGeom>
          <a:noFill/>
          <a:ln w="6350" cap="flat" cmpd="sng" algn="ctr">
            <a:solidFill>
              <a:srgbClr val="5B9BD5"/>
            </a:solidFill>
            <a:prstDash val="solid"/>
            <a:miter lim="800000"/>
          </a:ln>
          <a:effectLst/>
        </p:spPr>
      </p:cxnSp>
      <p:cxnSp>
        <p:nvCxnSpPr>
          <p:cNvPr id="426" name="Straight Connector 425"/>
          <p:cNvCxnSpPr/>
          <p:nvPr/>
        </p:nvCxnSpPr>
        <p:spPr>
          <a:xfrm flipH="1">
            <a:off x="8882751" y="199107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a:off x="9117077" y="1991075"/>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H="1">
            <a:off x="9328117" y="1991075"/>
            <a:ext cx="230937" cy="135637"/>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9569721" y="1991075"/>
            <a:ext cx="230937" cy="135637"/>
          </a:xfrm>
          <a:prstGeom prst="line">
            <a:avLst/>
          </a:prstGeom>
          <a:noFill/>
          <a:ln w="6350" cap="flat" cmpd="sng" algn="ctr">
            <a:solidFill>
              <a:srgbClr val="5B9BD5"/>
            </a:solidFill>
            <a:prstDash val="solid"/>
            <a:miter lim="800000"/>
          </a:ln>
          <a:effectLst/>
        </p:spPr>
      </p:cxnSp>
      <p:cxnSp>
        <p:nvCxnSpPr>
          <p:cNvPr id="430" name="Straight Connector 429"/>
          <p:cNvCxnSpPr/>
          <p:nvPr/>
        </p:nvCxnSpPr>
        <p:spPr>
          <a:xfrm flipH="1">
            <a:off x="9796901" y="1991075"/>
            <a:ext cx="230937" cy="135637"/>
          </a:xfrm>
          <a:prstGeom prst="line">
            <a:avLst/>
          </a:prstGeom>
          <a:noFill/>
          <a:ln w="6350" cap="flat" cmpd="sng" algn="ctr">
            <a:solidFill>
              <a:srgbClr val="5B9BD5"/>
            </a:solidFill>
            <a:prstDash val="solid"/>
            <a:miter lim="800000"/>
          </a:ln>
          <a:effectLst/>
        </p:spPr>
      </p:cxnSp>
      <p:cxnSp>
        <p:nvCxnSpPr>
          <p:cNvPr id="431" name="Straight Connector 430"/>
          <p:cNvCxnSpPr/>
          <p:nvPr/>
        </p:nvCxnSpPr>
        <p:spPr>
          <a:xfrm>
            <a:off x="10028741" y="1991075"/>
            <a:ext cx="230937" cy="135637"/>
          </a:xfrm>
          <a:prstGeom prst="line">
            <a:avLst/>
          </a:prstGeom>
          <a:noFill/>
          <a:ln w="6350" cap="flat" cmpd="sng" algn="ctr">
            <a:solidFill>
              <a:srgbClr val="5B9BD5"/>
            </a:solidFill>
            <a:prstDash val="solid"/>
            <a:miter lim="800000"/>
          </a:ln>
          <a:effectLst/>
        </p:spPr>
      </p:cxnSp>
      <p:cxnSp>
        <p:nvCxnSpPr>
          <p:cNvPr id="432" name="Straight Connector 431"/>
          <p:cNvCxnSpPr/>
          <p:nvPr/>
        </p:nvCxnSpPr>
        <p:spPr>
          <a:xfrm flipH="1">
            <a:off x="10255921" y="1991075"/>
            <a:ext cx="230937" cy="135637"/>
          </a:xfrm>
          <a:prstGeom prst="line">
            <a:avLst/>
          </a:prstGeom>
          <a:noFill/>
          <a:ln w="6350" cap="flat" cmpd="sng" algn="ctr">
            <a:solidFill>
              <a:srgbClr val="5B9BD5"/>
            </a:solidFill>
            <a:prstDash val="solid"/>
            <a:miter lim="800000"/>
          </a:ln>
          <a:effectLst/>
        </p:spPr>
      </p:cxnSp>
      <p:cxnSp>
        <p:nvCxnSpPr>
          <p:cNvPr id="433" name="Straight Connector 432"/>
          <p:cNvCxnSpPr/>
          <p:nvPr/>
        </p:nvCxnSpPr>
        <p:spPr>
          <a:xfrm>
            <a:off x="10491917" y="1991075"/>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flipH="1">
            <a:off x="10719097" y="1991075"/>
            <a:ext cx="230937" cy="135637"/>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10953423" y="1991075"/>
            <a:ext cx="230937" cy="13563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flipH="1">
            <a:off x="11180603" y="1991075"/>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a:off x="11412443" y="1991075"/>
            <a:ext cx="230937" cy="135637"/>
          </a:xfrm>
          <a:prstGeom prst="line">
            <a:avLst/>
          </a:prstGeom>
          <a:noFill/>
          <a:ln w="6350" cap="flat" cmpd="sng" algn="ctr">
            <a:solidFill>
              <a:srgbClr val="5B9BD5"/>
            </a:solidFill>
            <a:prstDash val="solid"/>
            <a:miter lim="800000"/>
          </a:ln>
          <a:effectLst/>
        </p:spPr>
      </p:cxnSp>
      <p:cxnSp>
        <p:nvCxnSpPr>
          <p:cNvPr id="438" name="Straight Connector 437"/>
          <p:cNvCxnSpPr/>
          <p:nvPr/>
        </p:nvCxnSpPr>
        <p:spPr>
          <a:xfrm>
            <a:off x="832719" y="171493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1059899" y="1709114"/>
            <a:ext cx="230937" cy="147278"/>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a:off x="1291739" y="1719484"/>
            <a:ext cx="230937" cy="135637"/>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flipV="1">
            <a:off x="1518919" y="1709114"/>
            <a:ext cx="230937" cy="147278"/>
          </a:xfrm>
          <a:prstGeom prst="line">
            <a:avLst/>
          </a:prstGeom>
          <a:noFill/>
          <a:ln w="6350" cap="flat" cmpd="sng" algn="ctr">
            <a:solidFill>
              <a:srgbClr val="5B9BD5"/>
            </a:solidFill>
            <a:prstDash val="solid"/>
            <a:miter lim="800000"/>
          </a:ln>
          <a:effectLst/>
        </p:spPr>
      </p:cxnSp>
      <p:cxnSp>
        <p:nvCxnSpPr>
          <p:cNvPr id="442" name="Straight Connector 441"/>
          <p:cNvCxnSpPr/>
          <p:nvPr/>
        </p:nvCxnSpPr>
        <p:spPr>
          <a:xfrm>
            <a:off x="1753245" y="1714935"/>
            <a:ext cx="230937" cy="135637"/>
          </a:xfrm>
          <a:prstGeom prst="line">
            <a:avLst/>
          </a:prstGeom>
          <a:noFill/>
          <a:ln w="6350" cap="flat" cmpd="sng" algn="ctr">
            <a:solidFill>
              <a:srgbClr val="5B9BD5"/>
            </a:solidFill>
            <a:prstDash val="solid"/>
            <a:miter lim="800000"/>
          </a:ln>
          <a:effectLst/>
        </p:spPr>
      </p:cxnSp>
      <p:cxnSp>
        <p:nvCxnSpPr>
          <p:cNvPr id="443" name="Straight Connector 442"/>
          <p:cNvCxnSpPr/>
          <p:nvPr/>
        </p:nvCxnSpPr>
        <p:spPr>
          <a:xfrm flipV="1">
            <a:off x="1980425" y="1709114"/>
            <a:ext cx="230937" cy="147278"/>
          </a:xfrm>
          <a:prstGeom prst="line">
            <a:avLst/>
          </a:prstGeom>
          <a:noFill/>
          <a:ln w="6350" cap="flat" cmpd="sng" algn="ctr">
            <a:solidFill>
              <a:srgbClr val="5B9BD5"/>
            </a:solidFill>
            <a:prstDash val="solid"/>
            <a:miter lim="800000"/>
          </a:ln>
          <a:effectLst/>
        </p:spPr>
      </p:cxnSp>
      <p:cxnSp>
        <p:nvCxnSpPr>
          <p:cNvPr id="444" name="Straight Connector 443"/>
          <p:cNvCxnSpPr/>
          <p:nvPr/>
        </p:nvCxnSpPr>
        <p:spPr>
          <a:xfrm>
            <a:off x="2212265" y="1714935"/>
            <a:ext cx="230937" cy="135637"/>
          </a:xfrm>
          <a:prstGeom prst="line">
            <a:avLst/>
          </a:prstGeom>
          <a:noFill/>
          <a:ln w="6350" cap="flat" cmpd="sng" algn="ctr">
            <a:solidFill>
              <a:srgbClr val="5B9BD5"/>
            </a:solidFill>
            <a:prstDash val="solid"/>
            <a:miter lim="800000"/>
          </a:ln>
          <a:effectLst/>
        </p:spPr>
      </p:cxnSp>
      <p:cxnSp>
        <p:nvCxnSpPr>
          <p:cNvPr id="445" name="Straight Connector 444"/>
          <p:cNvCxnSpPr/>
          <p:nvPr/>
        </p:nvCxnSpPr>
        <p:spPr>
          <a:xfrm flipV="1">
            <a:off x="2439445" y="1709114"/>
            <a:ext cx="230937" cy="147278"/>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2667613" y="1714935"/>
            <a:ext cx="230937" cy="135637"/>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flipV="1">
            <a:off x="2894793" y="1709114"/>
            <a:ext cx="230937" cy="147278"/>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126633" y="1714935"/>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V="1">
            <a:off x="3353813" y="1709114"/>
            <a:ext cx="230937" cy="147278"/>
          </a:xfrm>
          <a:prstGeom prst="line">
            <a:avLst/>
          </a:prstGeom>
          <a:noFill/>
          <a:ln w="6350" cap="flat" cmpd="sng" algn="ctr">
            <a:solidFill>
              <a:srgbClr val="5B9BD5"/>
            </a:solidFill>
            <a:prstDash val="solid"/>
            <a:miter lim="800000"/>
          </a:ln>
          <a:effectLst/>
        </p:spPr>
      </p:cxnSp>
      <p:cxnSp>
        <p:nvCxnSpPr>
          <p:cNvPr id="450" name="Straight Connector 449"/>
          <p:cNvCxnSpPr/>
          <p:nvPr/>
        </p:nvCxnSpPr>
        <p:spPr>
          <a:xfrm>
            <a:off x="3588139" y="171493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815319" y="1709114"/>
            <a:ext cx="230937" cy="147278"/>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a:off x="4051315" y="1714935"/>
            <a:ext cx="230937" cy="135637"/>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flipV="1">
            <a:off x="4268780" y="1714445"/>
            <a:ext cx="230937" cy="147278"/>
          </a:xfrm>
          <a:prstGeom prst="line">
            <a:avLst/>
          </a:prstGeom>
          <a:noFill/>
          <a:ln w="6350" cap="flat" cmpd="sng" algn="ctr">
            <a:solidFill>
              <a:srgbClr val="5B9BD5"/>
            </a:solidFill>
            <a:prstDash val="solid"/>
            <a:miter lim="800000"/>
          </a:ln>
          <a:effectLst/>
        </p:spPr>
      </p:cxnSp>
      <p:cxnSp>
        <p:nvCxnSpPr>
          <p:cNvPr id="454" name="Straight Connector 453"/>
          <p:cNvCxnSpPr/>
          <p:nvPr/>
        </p:nvCxnSpPr>
        <p:spPr>
          <a:xfrm>
            <a:off x="4513173" y="1716256"/>
            <a:ext cx="230937" cy="135637"/>
          </a:xfrm>
          <a:prstGeom prst="line">
            <a:avLst/>
          </a:prstGeom>
          <a:noFill/>
          <a:ln w="6350" cap="flat" cmpd="sng" algn="ctr">
            <a:solidFill>
              <a:srgbClr val="5B9BD5"/>
            </a:solidFill>
            <a:prstDash val="solid"/>
            <a:miter lim="800000"/>
          </a:ln>
          <a:effectLst/>
        </p:spPr>
      </p:cxnSp>
      <p:cxnSp>
        <p:nvCxnSpPr>
          <p:cNvPr id="455" name="Straight Connector 454"/>
          <p:cNvCxnSpPr/>
          <p:nvPr/>
        </p:nvCxnSpPr>
        <p:spPr>
          <a:xfrm flipV="1">
            <a:off x="4740353" y="1710435"/>
            <a:ext cx="230937" cy="147278"/>
          </a:xfrm>
          <a:prstGeom prst="line">
            <a:avLst/>
          </a:prstGeom>
          <a:noFill/>
          <a:ln w="6350" cap="flat" cmpd="sng" algn="ctr">
            <a:solidFill>
              <a:srgbClr val="5B9BD5"/>
            </a:solidFill>
            <a:prstDash val="solid"/>
            <a:miter lim="800000"/>
          </a:ln>
          <a:effectLst/>
        </p:spPr>
      </p:cxnSp>
      <p:cxnSp>
        <p:nvCxnSpPr>
          <p:cNvPr id="456" name="Straight Connector 455"/>
          <p:cNvCxnSpPr/>
          <p:nvPr/>
        </p:nvCxnSpPr>
        <p:spPr>
          <a:xfrm>
            <a:off x="4972193" y="1716256"/>
            <a:ext cx="230937" cy="135637"/>
          </a:xfrm>
          <a:prstGeom prst="line">
            <a:avLst/>
          </a:prstGeom>
          <a:noFill/>
          <a:ln w="6350" cap="flat" cmpd="sng" algn="ctr">
            <a:solidFill>
              <a:srgbClr val="5B9BD5"/>
            </a:solidFill>
            <a:prstDash val="solid"/>
            <a:miter lim="800000"/>
          </a:ln>
          <a:effectLst/>
        </p:spPr>
      </p:cxnSp>
      <p:cxnSp>
        <p:nvCxnSpPr>
          <p:cNvPr id="457" name="Straight Connector 456"/>
          <p:cNvCxnSpPr/>
          <p:nvPr/>
        </p:nvCxnSpPr>
        <p:spPr>
          <a:xfrm flipV="1">
            <a:off x="5199373" y="1710435"/>
            <a:ext cx="230937" cy="147278"/>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5433699" y="1716256"/>
            <a:ext cx="230937" cy="135637"/>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flipV="1">
            <a:off x="5656723" y="1710435"/>
            <a:ext cx="230937" cy="147278"/>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5893203" y="1716256"/>
            <a:ext cx="230937" cy="135637"/>
          </a:xfrm>
          <a:prstGeom prst="line">
            <a:avLst/>
          </a:prstGeom>
          <a:noFill/>
          <a:ln w="6350" cap="flat" cmpd="sng" algn="ctr">
            <a:solidFill>
              <a:srgbClr val="5B9BD5"/>
            </a:solidFill>
            <a:prstDash val="solid"/>
            <a:miter lim="800000"/>
          </a:ln>
          <a:effectLst/>
        </p:spPr>
      </p:cxnSp>
      <p:cxnSp>
        <p:nvCxnSpPr>
          <p:cNvPr id="461" name="Straight Connector 460"/>
          <p:cNvCxnSpPr/>
          <p:nvPr/>
        </p:nvCxnSpPr>
        <p:spPr>
          <a:xfrm flipV="1">
            <a:off x="6120383" y="1710435"/>
            <a:ext cx="230937" cy="147278"/>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6352223" y="1720805"/>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6579403" y="1710435"/>
            <a:ext cx="230937" cy="147278"/>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a:off x="6815399" y="1716256"/>
            <a:ext cx="230937" cy="135637"/>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flipV="1">
            <a:off x="7042579" y="1710435"/>
            <a:ext cx="230937" cy="147278"/>
          </a:xfrm>
          <a:prstGeom prst="line">
            <a:avLst/>
          </a:prstGeom>
          <a:noFill/>
          <a:ln w="6350" cap="flat" cmpd="sng" algn="ctr">
            <a:solidFill>
              <a:srgbClr val="5B9BD5"/>
            </a:solidFill>
            <a:prstDash val="solid"/>
            <a:miter lim="800000"/>
          </a:ln>
          <a:effectLst/>
        </p:spPr>
      </p:cxnSp>
      <p:cxnSp>
        <p:nvCxnSpPr>
          <p:cNvPr id="466" name="Straight Connector 465"/>
          <p:cNvCxnSpPr/>
          <p:nvPr/>
        </p:nvCxnSpPr>
        <p:spPr>
          <a:xfrm>
            <a:off x="7276905" y="1716256"/>
            <a:ext cx="230937" cy="135637"/>
          </a:xfrm>
          <a:prstGeom prst="line">
            <a:avLst/>
          </a:prstGeom>
          <a:noFill/>
          <a:ln w="6350" cap="flat" cmpd="sng" algn="ctr">
            <a:solidFill>
              <a:srgbClr val="5B9BD5"/>
            </a:solidFill>
            <a:prstDash val="solid"/>
            <a:miter lim="800000"/>
          </a:ln>
          <a:effectLst/>
        </p:spPr>
      </p:cxnSp>
      <p:cxnSp>
        <p:nvCxnSpPr>
          <p:cNvPr id="467" name="Straight Connector 466"/>
          <p:cNvCxnSpPr/>
          <p:nvPr/>
        </p:nvCxnSpPr>
        <p:spPr>
          <a:xfrm flipV="1">
            <a:off x="7507757" y="1710435"/>
            <a:ext cx="230937" cy="147278"/>
          </a:xfrm>
          <a:prstGeom prst="line">
            <a:avLst/>
          </a:prstGeom>
          <a:noFill/>
          <a:ln w="6350" cap="flat" cmpd="sng" algn="ctr">
            <a:solidFill>
              <a:srgbClr val="5B9BD5"/>
            </a:solidFill>
            <a:prstDash val="solid"/>
            <a:miter lim="800000"/>
          </a:ln>
          <a:effectLst/>
        </p:spPr>
      </p:cxnSp>
      <p:cxnSp>
        <p:nvCxnSpPr>
          <p:cNvPr id="468" name="Straight Connector 467"/>
          <p:cNvCxnSpPr/>
          <p:nvPr/>
        </p:nvCxnSpPr>
        <p:spPr>
          <a:xfrm>
            <a:off x="7739597" y="1716256"/>
            <a:ext cx="230937" cy="135637"/>
          </a:xfrm>
          <a:prstGeom prst="line">
            <a:avLst/>
          </a:prstGeom>
          <a:noFill/>
          <a:ln w="6350" cap="flat" cmpd="sng" algn="ctr">
            <a:solidFill>
              <a:srgbClr val="5B9BD5"/>
            </a:solidFill>
            <a:prstDash val="solid"/>
            <a:miter lim="800000"/>
          </a:ln>
          <a:effectLst/>
        </p:spPr>
      </p:cxnSp>
      <p:cxnSp>
        <p:nvCxnSpPr>
          <p:cNvPr id="469" name="Straight Connector 468"/>
          <p:cNvCxnSpPr/>
          <p:nvPr/>
        </p:nvCxnSpPr>
        <p:spPr>
          <a:xfrm flipV="1">
            <a:off x="7963105" y="1710435"/>
            <a:ext cx="230937" cy="147278"/>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8200223" y="1719800"/>
            <a:ext cx="230937" cy="135637"/>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flipV="1">
            <a:off x="8427403" y="1713979"/>
            <a:ext cx="230937" cy="147278"/>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8659243" y="1719800"/>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V="1">
            <a:off x="8882751" y="1713979"/>
            <a:ext cx="230937" cy="147278"/>
          </a:xfrm>
          <a:prstGeom prst="line">
            <a:avLst/>
          </a:prstGeom>
          <a:noFill/>
          <a:ln w="6350" cap="flat" cmpd="sng" algn="ctr">
            <a:solidFill>
              <a:srgbClr val="5B9BD5"/>
            </a:solidFill>
            <a:prstDash val="solid"/>
            <a:miter lim="800000"/>
          </a:ln>
          <a:effectLst/>
        </p:spPr>
      </p:cxnSp>
      <p:cxnSp>
        <p:nvCxnSpPr>
          <p:cNvPr id="474" name="Straight Connector 473"/>
          <p:cNvCxnSpPr/>
          <p:nvPr/>
        </p:nvCxnSpPr>
        <p:spPr>
          <a:xfrm>
            <a:off x="9117077" y="1719800"/>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9328117" y="1713979"/>
            <a:ext cx="230937" cy="147278"/>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a:off x="9569721" y="1719800"/>
            <a:ext cx="230937" cy="135637"/>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flipV="1">
            <a:off x="9796901" y="1713979"/>
            <a:ext cx="230937" cy="147278"/>
          </a:xfrm>
          <a:prstGeom prst="line">
            <a:avLst/>
          </a:prstGeom>
          <a:noFill/>
          <a:ln w="6350" cap="flat" cmpd="sng" algn="ctr">
            <a:solidFill>
              <a:srgbClr val="5B9BD5"/>
            </a:solidFill>
            <a:prstDash val="solid"/>
            <a:miter lim="800000"/>
          </a:ln>
          <a:effectLst/>
        </p:spPr>
      </p:cxnSp>
      <p:cxnSp>
        <p:nvCxnSpPr>
          <p:cNvPr id="478" name="Straight Connector 477"/>
          <p:cNvCxnSpPr/>
          <p:nvPr/>
        </p:nvCxnSpPr>
        <p:spPr>
          <a:xfrm>
            <a:off x="10028741" y="1719800"/>
            <a:ext cx="230937" cy="135637"/>
          </a:xfrm>
          <a:prstGeom prst="line">
            <a:avLst/>
          </a:prstGeom>
          <a:noFill/>
          <a:ln w="6350" cap="flat" cmpd="sng" algn="ctr">
            <a:solidFill>
              <a:srgbClr val="5B9BD5"/>
            </a:solidFill>
            <a:prstDash val="solid"/>
            <a:miter lim="800000"/>
          </a:ln>
          <a:effectLst/>
        </p:spPr>
      </p:cxnSp>
      <p:cxnSp>
        <p:nvCxnSpPr>
          <p:cNvPr id="479" name="Straight Connector 478"/>
          <p:cNvCxnSpPr/>
          <p:nvPr/>
        </p:nvCxnSpPr>
        <p:spPr>
          <a:xfrm flipV="1">
            <a:off x="10255921" y="1713979"/>
            <a:ext cx="230937" cy="147278"/>
          </a:xfrm>
          <a:prstGeom prst="line">
            <a:avLst/>
          </a:prstGeom>
          <a:noFill/>
          <a:ln w="6350" cap="flat" cmpd="sng" algn="ctr">
            <a:solidFill>
              <a:srgbClr val="5B9BD5"/>
            </a:solidFill>
            <a:prstDash val="solid"/>
            <a:miter lim="800000"/>
          </a:ln>
          <a:effectLst/>
        </p:spPr>
      </p:cxnSp>
      <p:cxnSp>
        <p:nvCxnSpPr>
          <p:cNvPr id="480" name="Straight Connector 479"/>
          <p:cNvCxnSpPr/>
          <p:nvPr/>
        </p:nvCxnSpPr>
        <p:spPr>
          <a:xfrm>
            <a:off x="10491917" y="1719800"/>
            <a:ext cx="230937" cy="135637"/>
          </a:xfrm>
          <a:prstGeom prst="line">
            <a:avLst/>
          </a:prstGeom>
          <a:noFill/>
          <a:ln w="6350" cap="flat" cmpd="sng" algn="ctr">
            <a:solidFill>
              <a:srgbClr val="5B9BD5"/>
            </a:solidFill>
            <a:prstDash val="solid"/>
            <a:miter lim="800000"/>
          </a:ln>
          <a:effectLst/>
        </p:spPr>
      </p:cxnSp>
      <p:cxnSp>
        <p:nvCxnSpPr>
          <p:cNvPr id="481" name="Straight Connector 480"/>
          <p:cNvCxnSpPr/>
          <p:nvPr/>
        </p:nvCxnSpPr>
        <p:spPr>
          <a:xfrm flipV="1">
            <a:off x="10719097" y="1713979"/>
            <a:ext cx="230937" cy="147278"/>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10953423" y="1719800"/>
            <a:ext cx="230937" cy="135637"/>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flipV="1">
            <a:off x="11180603" y="1713979"/>
            <a:ext cx="230937" cy="147278"/>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11412443" y="1719800"/>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a:off x="832719" y="1986210"/>
            <a:ext cx="230937" cy="135637"/>
          </a:xfrm>
          <a:prstGeom prst="line">
            <a:avLst/>
          </a:prstGeom>
          <a:noFill/>
          <a:ln w="6350" cap="flat" cmpd="sng" algn="ctr">
            <a:solidFill>
              <a:srgbClr val="5B9BD5"/>
            </a:solidFill>
            <a:prstDash val="solid"/>
            <a:miter lim="800000"/>
          </a:ln>
          <a:effectLst/>
        </p:spPr>
      </p:cxnSp>
      <p:cxnSp>
        <p:nvCxnSpPr>
          <p:cNvPr id="486" name="Straight Connector 485"/>
          <p:cNvCxnSpPr/>
          <p:nvPr/>
        </p:nvCxnSpPr>
        <p:spPr>
          <a:xfrm flipH="1">
            <a:off x="1059899" y="1986210"/>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a:off x="1291739" y="1986210"/>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H="1">
            <a:off x="1518919" y="1986210"/>
            <a:ext cx="230937" cy="135637"/>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1753245" y="1986210"/>
            <a:ext cx="230937" cy="135637"/>
          </a:xfrm>
          <a:prstGeom prst="line">
            <a:avLst/>
          </a:prstGeom>
          <a:noFill/>
          <a:ln w="6350" cap="flat" cmpd="sng" algn="ctr">
            <a:solidFill>
              <a:srgbClr val="5B9BD5"/>
            </a:solidFill>
            <a:prstDash val="solid"/>
            <a:miter lim="800000"/>
          </a:ln>
          <a:effectLst/>
        </p:spPr>
      </p:cxnSp>
      <p:cxnSp>
        <p:nvCxnSpPr>
          <p:cNvPr id="490" name="Straight Connector 489"/>
          <p:cNvCxnSpPr/>
          <p:nvPr/>
        </p:nvCxnSpPr>
        <p:spPr>
          <a:xfrm flipH="1">
            <a:off x="1980425" y="1986210"/>
            <a:ext cx="230937" cy="135637"/>
          </a:xfrm>
          <a:prstGeom prst="line">
            <a:avLst/>
          </a:prstGeom>
          <a:noFill/>
          <a:ln w="6350" cap="flat" cmpd="sng" algn="ctr">
            <a:solidFill>
              <a:srgbClr val="5B9BD5"/>
            </a:solidFill>
            <a:prstDash val="solid"/>
            <a:miter lim="800000"/>
          </a:ln>
          <a:effectLst/>
        </p:spPr>
      </p:cxnSp>
      <p:cxnSp>
        <p:nvCxnSpPr>
          <p:cNvPr id="491" name="Straight Connector 490"/>
          <p:cNvCxnSpPr/>
          <p:nvPr/>
        </p:nvCxnSpPr>
        <p:spPr>
          <a:xfrm>
            <a:off x="2212265" y="1986210"/>
            <a:ext cx="230937" cy="135637"/>
          </a:xfrm>
          <a:prstGeom prst="line">
            <a:avLst/>
          </a:prstGeom>
          <a:noFill/>
          <a:ln w="6350" cap="flat" cmpd="sng" algn="ctr">
            <a:solidFill>
              <a:srgbClr val="5B9BD5"/>
            </a:solidFill>
            <a:prstDash val="solid"/>
            <a:miter lim="800000"/>
          </a:ln>
          <a:effectLst/>
        </p:spPr>
      </p:cxnSp>
      <p:cxnSp>
        <p:nvCxnSpPr>
          <p:cNvPr id="492" name="Straight Connector 491"/>
          <p:cNvCxnSpPr/>
          <p:nvPr/>
        </p:nvCxnSpPr>
        <p:spPr>
          <a:xfrm flipH="1">
            <a:off x="2439445" y="1986210"/>
            <a:ext cx="230937" cy="135637"/>
          </a:xfrm>
          <a:prstGeom prst="line">
            <a:avLst/>
          </a:prstGeom>
          <a:noFill/>
          <a:ln w="6350" cap="flat" cmpd="sng" algn="ctr">
            <a:solidFill>
              <a:srgbClr val="5B9BD5"/>
            </a:solidFill>
            <a:prstDash val="solid"/>
            <a:miter lim="800000"/>
          </a:ln>
          <a:effectLst/>
        </p:spPr>
      </p:cxnSp>
      <p:cxnSp>
        <p:nvCxnSpPr>
          <p:cNvPr id="493" name="Straight Connector 492"/>
          <p:cNvCxnSpPr/>
          <p:nvPr/>
        </p:nvCxnSpPr>
        <p:spPr>
          <a:xfrm>
            <a:off x="2667613" y="1986210"/>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flipH="1">
            <a:off x="2894793" y="1986210"/>
            <a:ext cx="230937" cy="135637"/>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3126633" y="1986210"/>
            <a:ext cx="230937" cy="13563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flipH="1">
            <a:off x="3353813" y="1986210"/>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a:off x="3588139" y="1986210"/>
            <a:ext cx="230937" cy="135637"/>
          </a:xfrm>
          <a:prstGeom prst="line">
            <a:avLst/>
          </a:prstGeom>
          <a:noFill/>
          <a:ln w="6350" cap="flat" cmpd="sng" algn="ctr">
            <a:solidFill>
              <a:srgbClr val="5B9BD5"/>
            </a:solidFill>
            <a:prstDash val="solid"/>
            <a:miter lim="800000"/>
          </a:ln>
          <a:effectLst/>
        </p:spPr>
      </p:cxnSp>
      <p:cxnSp>
        <p:nvCxnSpPr>
          <p:cNvPr id="498" name="Straight Connector 497"/>
          <p:cNvCxnSpPr/>
          <p:nvPr/>
        </p:nvCxnSpPr>
        <p:spPr>
          <a:xfrm flipH="1">
            <a:off x="3815319" y="1986210"/>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a:off x="4051315" y="1986210"/>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a:off x="4513173" y="1987531"/>
            <a:ext cx="230937" cy="135637"/>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flipH="1">
            <a:off x="4740353" y="1987531"/>
            <a:ext cx="230937" cy="135637"/>
          </a:xfrm>
          <a:prstGeom prst="line">
            <a:avLst/>
          </a:prstGeom>
          <a:noFill/>
          <a:ln w="6350" cap="flat" cmpd="sng" algn="ctr">
            <a:solidFill>
              <a:srgbClr val="5B9BD5"/>
            </a:solidFill>
            <a:prstDash val="solid"/>
            <a:miter lim="800000"/>
          </a:ln>
          <a:effectLst/>
        </p:spPr>
      </p:cxnSp>
      <p:cxnSp>
        <p:nvCxnSpPr>
          <p:cNvPr id="502" name="Straight Connector 501"/>
          <p:cNvCxnSpPr/>
          <p:nvPr/>
        </p:nvCxnSpPr>
        <p:spPr>
          <a:xfrm>
            <a:off x="4972193" y="1987531"/>
            <a:ext cx="230937" cy="135637"/>
          </a:xfrm>
          <a:prstGeom prst="line">
            <a:avLst/>
          </a:prstGeom>
          <a:noFill/>
          <a:ln w="6350" cap="flat" cmpd="sng" algn="ctr">
            <a:solidFill>
              <a:srgbClr val="5B9BD5"/>
            </a:solidFill>
            <a:prstDash val="solid"/>
            <a:miter lim="800000"/>
          </a:ln>
          <a:effectLst/>
        </p:spPr>
      </p:cxnSp>
      <p:cxnSp>
        <p:nvCxnSpPr>
          <p:cNvPr id="503" name="Straight Connector 502"/>
          <p:cNvCxnSpPr/>
          <p:nvPr/>
        </p:nvCxnSpPr>
        <p:spPr>
          <a:xfrm flipH="1">
            <a:off x="5199373" y="1987531"/>
            <a:ext cx="230937" cy="135637"/>
          </a:xfrm>
          <a:prstGeom prst="line">
            <a:avLst/>
          </a:prstGeom>
          <a:noFill/>
          <a:ln w="6350" cap="flat" cmpd="sng" algn="ctr">
            <a:solidFill>
              <a:srgbClr val="5B9BD5"/>
            </a:solidFill>
            <a:prstDash val="solid"/>
            <a:miter lim="800000"/>
          </a:ln>
          <a:effectLst/>
        </p:spPr>
      </p:cxnSp>
      <p:cxnSp>
        <p:nvCxnSpPr>
          <p:cNvPr id="504" name="Straight Connector 503"/>
          <p:cNvCxnSpPr/>
          <p:nvPr/>
        </p:nvCxnSpPr>
        <p:spPr>
          <a:xfrm>
            <a:off x="5433699" y="1987531"/>
            <a:ext cx="230937" cy="135637"/>
          </a:xfrm>
          <a:prstGeom prst="line">
            <a:avLst/>
          </a:prstGeom>
          <a:noFill/>
          <a:ln w="6350" cap="flat" cmpd="sng" algn="ctr">
            <a:solidFill>
              <a:srgbClr val="5B9BD5"/>
            </a:solidFill>
            <a:prstDash val="solid"/>
            <a:miter lim="800000"/>
          </a:ln>
          <a:effectLst/>
        </p:spPr>
      </p:cxnSp>
      <p:cxnSp>
        <p:nvCxnSpPr>
          <p:cNvPr id="505" name="Straight Connector 504"/>
          <p:cNvCxnSpPr/>
          <p:nvPr/>
        </p:nvCxnSpPr>
        <p:spPr>
          <a:xfrm flipH="1">
            <a:off x="5656723" y="1987531"/>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7531"/>
            <a:ext cx="230937" cy="135637"/>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flipH="1">
            <a:off x="6120383" y="1987531"/>
            <a:ext cx="230937" cy="13563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352223" y="1987531"/>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579403" y="1987531"/>
            <a:ext cx="230937" cy="135637"/>
          </a:xfrm>
          <a:prstGeom prst="line">
            <a:avLst/>
          </a:prstGeom>
          <a:noFill/>
          <a:ln w="6350" cap="flat" cmpd="sng" algn="ctr">
            <a:solidFill>
              <a:srgbClr val="5B9BD5"/>
            </a:solidFill>
            <a:prstDash val="solid"/>
            <a:miter lim="800000"/>
          </a:ln>
          <a:effectLst/>
        </p:spPr>
      </p:cxnSp>
      <p:cxnSp>
        <p:nvCxnSpPr>
          <p:cNvPr id="510" name="Straight Connector 509"/>
          <p:cNvCxnSpPr/>
          <p:nvPr/>
        </p:nvCxnSpPr>
        <p:spPr>
          <a:xfrm>
            <a:off x="6815399" y="1987531"/>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H="1">
            <a:off x="7042579" y="1987531"/>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a:off x="7276905" y="1987531"/>
            <a:ext cx="230937" cy="135637"/>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flipH="1">
            <a:off x="7507757" y="1987531"/>
            <a:ext cx="230937" cy="135637"/>
          </a:xfrm>
          <a:prstGeom prst="line">
            <a:avLst/>
          </a:prstGeom>
          <a:noFill/>
          <a:ln w="6350" cap="flat" cmpd="sng" algn="ctr">
            <a:solidFill>
              <a:srgbClr val="5B9BD5"/>
            </a:solidFill>
            <a:prstDash val="solid"/>
            <a:miter lim="800000"/>
          </a:ln>
          <a:effectLst/>
        </p:spPr>
      </p:cxnSp>
      <p:sp>
        <p:nvSpPr>
          <p:cNvPr id="514" name="Hexagon 513"/>
          <p:cNvSpPr/>
          <p:nvPr/>
        </p:nvSpPr>
        <p:spPr>
          <a:xfrm>
            <a:off x="69526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5" name="Straight Connector 514"/>
          <p:cNvCxnSpPr/>
          <p:nvPr/>
        </p:nvCxnSpPr>
        <p:spPr>
          <a:xfrm>
            <a:off x="1059900" y="1856393"/>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11542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7" name="Straight Connector 516"/>
          <p:cNvCxnSpPr/>
          <p:nvPr/>
        </p:nvCxnSpPr>
        <p:spPr>
          <a:xfrm>
            <a:off x="1518920" y="1856393"/>
            <a:ext cx="33" cy="268599"/>
          </a:xfrm>
          <a:prstGeom prst="line">
            <a:avLst/>
          </a:prstGeom>
          <a:noFill/>
          <a:ln w="6350" cap="flat" cmpd="sng" algn="ctr">
            <a:solidFill>
              <a:srgbClr val="5B9BD5"/>
            </a:solidFill>
            <a:prstDash val="solid"/>
            <a:miter lim="800000"/>
          </a:ln>
          <a:effectLst/>
        </p:spPr>
      </p:cxnSp>
      <p:sp>
        <p:nvSpPr>
          <p:cNvPr id="518" name="Hexagon 517"/>
          <p:cNvSpPr/>
          <p:nvPr/>
        </p:nvSpPr>
        <p:spPr>
          <a:xfrm>
            <a:off x="161578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9" name="Straight Connector 518"/>
          <p:cNvCxnSpPr/>
          <p:nvPr/>
        </p:nvCxnSpPr>
        <p:spPr>
          <a:xfrm>
            <a:off x="1980426" y="1856393"/>
            <a:ext cx="33" cy="268599"/>
          </a:xfrm>
          <a:prstGeom prst="line">
            <a:avLst/>
          </a:prstGeom>
          <a:noFill/>
          <a:ln w="6350" cap="flat" cmpd="sng" algn="ctr">
            <a:solidFill>
              <a:srgbClr val="5B9BD5"/>
            </a:solidFill>
            <a:prstDash val="solid"/>
            <a:miter lim="800000"/>
          </a:ln>
          <a:effectLst/>
        </p:spPr>
      </p:cxnSp>
      <p:sp>
        <p:nvSpPr>
          <p:cNvPr id="520" name="Hexagon 519"/>
          <p:cNvSpPr/>
          <p:nvPr/>
        </p:nvSpPr>
        <p:spPr>
          <a:xfrm>
            <a:off x="207480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1" name="Straight Connector 520"/>
          <p:cNvCxnSpPr/>
          <p:nvPr/>
        </p:nvCxnSpPr>
        <p:spPr>
          <a:xfrm>
            <a:off x="2439446" y="1851844"/>
            <a:ext cx="33" cy="268599"/>
          </a:xfrm>
          <a:prstGeom prst="line">
            <a:avLst/>
          </a:prstGeom>
          <a:noFill/>
          <a:ln w="6350" cap="flat" cmpd="sng" algn="ctr">
            <a:solidFill>
              <a:srgbClr val="5B9BD5"/>
            </a:solidFill>
            <a:prstDash val="solid"/>
            <a:miter lim="800000"/>
          </a:ln>
          <a:effectLst/>
        </p:spPr>
      </p:cxnSp>
      <p:sp>
        <p:nvSpPr>
          <p:cNvPr id="522" name="Hexagon 521"/>
          <p:cNvSpPr/>
          <p:nvPr/>
        </p:nvSpPr>
        <p:spPr>
          <a:xfrm>
            <a:off x="253382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3" name="Straight Connector 522"/>
          <p:cNvCxnSpPr/>
          <p:nvPr/>
        </p:nvCxnSpPr>
        <p:spPr>
          <a:xfrm>
            <a:off x="2894794" y="1856393"/>
            <a:ext cx="33" cy="268599"/>
          </a:xfrm>
          <a:prstGeom prst="line">
            <a:avLst/>
          </a:prstGeom>
          <a:noFill/>
          <a:ln w="6350" cap="flat" cmpd="sng" algn="ctr">
            <a:solidFill>
              <a:srgbClr val="5B9BD5"/>
            </a:solidFill>
            <a:prstDash val="solid"/>
            <a:miter lim="800000"/>
          </a:ln>
          <a:effectLst/>
        </p:spPr>
      </p:cxnSp>
      <p:sp>
        <p:nvSpPr>
          <p:cNvPr id="524" name="Hexagon 523"/>
          <p:cNvSpPr/>
          <p:nvPr/>
        </p:nvSpPr>
        <p:spPr>
          <a:xfrm>
            <a:off x="2989176"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5" name="Straight Connector 524"/>
          <p:cNvCxnSpPr/>
          <p:nvPr/>
        </p:nvCxnSpPr>
        <p:spPr>
          <a:xfrm>
            <a:off x="3353814" y="1856393"/>
            <a:ext cx="33" cy="268599"/>
          </a:xfrm>
          <a:prstGeom prst="line">
            <a:avLst/>
          </a:prstGeom>
          <a:noFill/>
          <a:ln w="6350" cap="flat" cmpd="sng" algn="ctr">
            <a:solidFill>
              <a:srgbClr val="5B9BD5"/>
            </a:solidFill>
            <a:prstDash val="solid"/>
            <a:miter lim="800000"/>
          </a:ln>
          <a:effectLst/>
        </p:spPr>
      </p:cxnSp>
      <p:sp>
        <p:nvSpPr>
          <p:cNvPr id="526" name="Hexagon 525"/>
          <p:cNvSpPr/>
          <p:nvPr/>
        </p:nvSpPr>
        <p:spPr>
          <a:xfrm>
            <a:off x="3450682"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7" name="Straight Connector 526"/>
          <p:cNvCxnSpPr/>
          <p:nvPr/>
        </p:nvCxnSpPr>
        <p:spPr>
          <a:xfrm>
            <a:off x="3815320" y="1856393"/>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3913858" y="186221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9" name="Straight Connector 528"/>
          <p:cNvCxnSpPr/>
          <p:nvPr/>
        </p:nvCxnSpPr>
        <p:spPr>
          <a:xfrm flipH="1">
            <a:off x="4268780" y="1991541"/>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4280001" y="1861724"/>
            <a:ext cx="33" cy="268599"/>
          </a:xfrm>
          <a:prstGeom prst="line">
            <a:avLst/>
          </a:prstGeom>
          <a:noFill/>
          <a:ln w="6350" cap="flat" cmpd="sng" algn="ctr">
            <a:solidFill>
              <a:srgbClr val="5B9BD5"/>
            </a:solidFill>
            <a:prstDash val="solid"/>
            <a:miter lim="800000"/>
          </a:ln>
          <a:effectLst/>
        </p:spPr>
      </p:cxnSp>
      <p:sp>
        <p:nvSpPr>
          <p:cNvPr id="531" name="Hexagon 530"/>
          <p:cNvSpPr/>
          <p:nvPr/>
        </p:nvSpPr>
        <p:spPr>
          <a:xfrm>
            <a:off x="437571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2" name="Straight Connector 531"/>
          <p:cNvCxnSpPr/>
          <p:nvPr/>
        </p:nvCxnSpPr>
        <p:spPr>
          <a:xfrm>
            <a:off x="4740354" y="1857714"/>
            <a:ext cx="33" cy="268599"/>
          </a:xfrm>
          <a:prstGeom prst="line">
            <a:avLst/>
          </a:prstGeom>
          <a:noFill/>
          <a:ln w="6350" cap="flat" cmpd="sng" algn="ctr">
            <a:solidFill>
              <a:srgbClr val="5B9BD5"/>
            </a:solidFill>
            <a:prstDash val="solid"/>
            <a:miter lim="800000"/>
          </a:ln>
          <a:effectLst/>
        </p:spPr>
      </p:cxnSp>
      <p:sp>
        <p:nvSpPr>
          <p:cNvPr id="533" name="Hexagon 532"/>
          <p:cNvSpPr/>
          <p:nvPr/>
        </p:nvSpPr>
        <p:spPr>
          <a:xfrm>
            <a:off x="483473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5199374" y="1857714"/>
            <a:ext cx="33" cy="268599"/>
          </a:xfrm>
          <a:prstGeom prst="line">
            <a:avLst/>
          </a:prstGeom>
          <a:noFill/>
          <a:ln w="6350" cap="flat" cmpd="sng" algn="ctr">
            <a:solidFill>
              <a:srgbClr val="5B9BD5"/>
            </a:solidFill>
            <a:prstDash val="solid"/>
            <a:miter lim="800000"/>
          </a:ln>
          <a:effectLst/>
        </p:spPr>
      </p:cxnSp>
      <p:sp>
        <p:nvSpPr>
          <p:cNvPr id="535" name="Hexagon 534"/>
          <p:cNvSpPr/>
          <p:nvPr/>
        </p:nvSpPr>
        <p:spPr>
          <a:xfrm>
            <a:off x="52962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6" name="Straight Connector 535"/>
          <p:cNvCxnSpPr/>
          <p:nvPr/>
        </p:nvCxnSpPr>
        <p:spPr>
          <a:xfrm>
            <a:off x="5660880" y="1857714"/>
            <a:ext cx="33" cy="268599"/>
          </a:xfrm>
          <a:prstGeom prst="line">
            <a:avLst/>
          </a:prstGeom>
          <a:noFill/>
          <a:ln w="6350" cap="flat" cmpd="sng" algn="ctr">
            <a:solidFill>
              <a:srgbClr val="5B9BD5"/>
            </a:solidFill>
            <a:prstDash val="solid"/>
            <a:miter lim="800000"/>
          </a:ln>
          <a:effectLst/>
        </p:spPr>
      </p:cxnSp>
      <p:sp>
        <p:nvSpPr>
          <p:cNvPr id="537" name="Hexagon 536"/>
          <p:cNvSpPr/>
          <p:nvPr/>
        </p:nvSpPr>
        <p:spPr>
          <a:xfrm>
            <a:off x="575574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8" name="Straight Connector 537"/>
          <p:cNvCxnSpPr/>
          <p:nvPr/>
        </p:nvCxnSpPr>
        <p:spPr>
          <a:xfrm>
            <a:off x="6120384" y="1857714"/>
            <a:ext cx="33" cy="268599"/>
          </a:xfrm>
          <a:prstGeom prst="line">
            <a:avLst/>
          </a:prstGeom>
          <a:noFill/>
          <a:ln w="6350" cap="flat" cmpd="sng" algn="ctr">
            <a:solidFill>
              <a:srgbClr val="5B9BD5"/>
            </a:solidFill>
            <a:prstDash val="solid"/>
            <a:miter lim="800000"/>
          </a:ln>
          <a:effectLst/>
        </p:spPr>
      </p:cxnSp>
      <p:sp>
        <p:nvSpPr>
          <p:cNvPr id="539" name="Hexagon 538"/>
          <p:cNvSpPr/>
          <p:nvPr/>
        </p:nvSpPr>
        <p:spPr>
          <a:xfrm>
            <a:off x="6214766"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0" name="Straight Connector 539"/>
          <p:cNvCxnSpPr/>
          <p:nvPr/>
        </p:nvCxnSpPr>
        <p:spPr>
          <a:xfrm>
            <a:off x="6579404" y="1857714"/>
            <a:ext cx="33" cy="268599"/>
          </a:xfrm>
          <a:prstGeom prst="line">
            <a:avLst/>
          </a:prstGeom>
          <a:noFill/>
          <a:ln w="6350" cap="flat" cmpd="sng" algn="ctr">
            <a:solidFill>
              <a:srgbClr val="5B9BD5"/>
            </a:solidFill>
            <a:prstDash val="solid"/>
            <a:miter lim="800000"/>
          </a:ln>
          <a:effectLst/>
        </p:spPr>
      </p:cxnSp>
      <p:sp>
        <p:nvSpPr>
          <p:cNvPr id="541" name="Hexagon 540"/>
          <p:cNvSpPr/>
          <p:nvPr/>
        </p:nvSpPr>
        <p:spPr>
          <a:xfrm>
            <a:off x="6677942"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2" name="Straight Connector 541"/>
          <p:cNvCxnSpPr/>
          <p:nvPr/>
        </p:nvCxnSpPr>
        <p:spPr>
          <a:xfrm>
            <a:off x="7042580" y="1857714"/>
            <a:ext cx="33" cy="268599"/>
          </a:xfrm>
          <a:prstGeom prst="line">
            <a:avLst/>
          </a:prstGeom>
          <a:noFill/>
          <a:ln w="6350" cap="flat" cmpd="sng" algn="ctr">
            <a:solidFill>
              <a:srgbClr val="5B9BD5"/>
            </a:solidFill>
            <a:prstDash val="solid"/>
            <a:miter lim="800000"/>
          </a:ln>
          <a:effectLst/>
        </p:spPr>
      </p:cxnSp>
      <p:sp>
        <p:nvSpPr>
          <p:cNvPr id="543" name="Hexagon 542"/>
          <p:cNvSpPr/>
          <p:nvPr/>
        </p:nvSpPr>
        <p:spPr>
          <a:xfrm>
            <a:off x="7139448"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4" name="Straight Connector 543"/>
          <p:cNvCxnSpPr/>
          <p:nvPr/>
        </p:nvCxnSpPr>
        <p:spPr>
          <a:xfrm>
            <a:off x="7504086" y="1857714"/>
            <a:ext cx="33" cy="268599"/>
          </a:xfrm>
          <a:prstGeom prst="line">
            <a:avLst/>
          </a:prstGeom>
          <a:noFill/>
          <a:ln w="6350" cap="flat" cmpd="sng" algn="ctr">
            <a:solidFill>
              <a:srgbClr val="5B9BD5"/>
            </a:solidFill>
            <a:prstDash val="solid"/>
            <a:miter lim="800000"/>
          </a:ln>
          <a:effectLst/>
        </p:spPr>
      </p:cxnSp>
      <p:sp>
        <p:nvSpPr>
          <p:cNvPr id="545" name="Hexagon 544"/>
          <p:cNvSpPr/>
          <p:nvPr/>
        </p:nvSpPr>
        <p:spPr>
          <a:xfrm>
            <a:off x="7602140" y="18635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963106" y="1857714"/>
            <a:ext cx="33" cy="268599"/>
          </a:xfrm>
          <a:prstGeom prst="line">
            <a:avLst/>
          </a:prstGeom>
          <a:noFill/>
          <a:ln w="6350" cap="flat" cmpd="sng" algn="ctr">
            <a:solidFill>
              <a:srgbClr val="5B9BD5"/>
            </a:solidFill>
            <a:prstDash val="solid"/>
            <a:miter lim="800000"/>
          </a:ln>
          <a:effectLst/>
        </p:spPr>
      </p:cxnSp>
      <p:sp>
        <p:nvSpPr>
          <p:cNvPr id="547" name="Hexagon 546"/>
          <p:cNvSpPr/>
          <p:nvPr/>
        </p:nvSpPr>
        <p:spPr>
          <a:xfrm>
            <a:off x="80627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8" name="Straight Connector 547"/>
          <p:cNvCxnSpPr/>
          <p:nvPr/>
        </p:nvCxnSpPr>
        <p:spPr>
          <a:xfrm>
            <a:off x="8427404" y="1861258"/>
            <a:ext cx="33" cy="268599"/>
          </a:xfrm>
          <a:prstGeom prst="line">
            <a:avLst/>
          </a:prstGeom>
          <a:noFill/>
          <a:ln w="6350" cap="flat" cmpd="sng" algn="ctr">
            <a:solidFill>
              <a:srgbClr val="5B9BD5"/>
            </a:solidFill>
            <a:prstDash val="solid"/>
            <a:miter lim="800000"/>
          </a:ln>
          <a:effectLst/>
        </p:spPr>
      </p:cxnSp>
      <p:sp>
        <p:nvSpPr>
          <p:cNvPr id="549" name="Hexagon 548"/>
          <p:cNvSpPr/>
          <p:nvPr/>
        </p:nvSpPr>
        <p:spPr>
          <a:xfrm>
            <a:off x="85217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0" name="Straight Connector 549"/>
          <p:cNvCxnSpPr/>
          <p:nvPr/>
        </p:nvCxnSpPr>
        <p:spPr>
          <a:xfrm>
            <a:off x="8882752" y="1861258"/>
            <a:ext cx="33" cy="268599"/>
          </a:xfrm>
          <a:prstGeom prst="line">
            <a:avLst/>
          </a:prstGeom>
          <a:noFill/>
          <a:ln w="6350" cap="flat" cmpd="sng" algn="ctr">
            <a:solidFill>
              <a:srgbClr val="5B9BD5"/>
            </a:solidFill>
            <a:prstDash val="solid"/>
            <a:miter lim="800000"/>
          </a:ln>
          <a:effectLst/>
        </p:spPr>
      </p:cxnSp>
      <p:sp>
        <p:nvSpPr>
          <p:cNvPr id="551" name="Hexagon 550"/>
          <p:cNvSpPr/>
          <p:nvPr/>
        </p:nvSpPr>
        <p:spPr>
          <a:xfrm>
            <a:off x="897962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2" name="Straight Connector 551"/>
          <p:cNvCxnSpPr/>
          <p:nvPr/>
        </p:nvCxnSpPr>
        <p:spPr>
          <a:xfrm>
            <a:off x="9340586" y="1861258"/>
            <a:ext cx="33" cy="268599"/>
          </a:xfrm>
          <a:prstGeom prst="line">
            <a:avLst/>
          </a:prstGeom>
          <a:noFill/>
          <a:ln w="6350" cap="flat" cmpd="sng" algn="ctr">
            <a:solidFill>
              <a:srgbClr val="5B9BD5"/>
            </a:solidFill>
            <a:prstDash val="solid"/>
            <a:miter lim="800000"/>
          </a:ln>
          <a:effectLst/>
        </p:spPr>
      </p:cxnSp>
      <p:sp>
        <p:nvSpPr>
          <p:cNvPr id="553" name="Hexagon 552"/>
          <p:cNvSpPr/>
          <p:nvPr/>
        </p:nvSpPr>
        <p:spPr>
          <a:xfrm>
            <a:off x="943226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4" name="Straight Connector 553"/>
          <p:cNvCxnSpPr/>
          <p:nvPr/>
        </p:nvCxnSpPr>
        <p:spPr>
          <a:xfrm>
            <a:off x="9796902" y="1861258"/>
            <a:ext cx="33" cy="268599"/>
          </a:xfrm>
          <a:prstGeom prst="line">
            <a:avLst/>
          </a:prstGeom>
          <a:noFill/>
          <a:ln w="6350" cap="flat" cmpd="sng" algn="ctr">
            <a:solidFill>
              <a:srgbClr val="5B9BD5"/>
            </a:solidFill>
            <a:prstDash val="solid"/>
            <a:miter lim="800000"/>
          </a:ln>
          <a:effectLst/>
        </p:spPr>
      </p:cxnSp>
      <p:sp>
        <p:nvSpPr>
          <p:cNvPr id="555" name="Hexagon 554"/>
          <p:cNvSpPr/>
          <p:nvPr/>
        </p:nvSpPr>
        <p:spPr>
          <a:xfrm>
            <a:off x="9891284"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6" name="Straight Connector 555"/>
          <p:cNvCxnSpPr/>
          <p:nvPr/>
        </p:nvCxnSpPr>
        <p:spPr>
          <a:xfrm>
            <a:off x="10255922" y="1861258"/>
            <a:ext cx="33" cy="268599"/>
          </a:xfrm>
          <a:prstGeom prst="line">
            <a:avLst/>
          </a:prstGeom>
          <a:noFill/>
          <a:ln w="6350" cap="flat" cmpd="sng" algn="ctr">
            <a:solidFill>
              <a:srgbClr val="5B9BD5"/>
            </a:solidFill>
            <a:prstDash val="solid"/>
            <a:miter lim="800000"/>
          </a:ln>
          <a:effectLst/>
        </p:spPr>
      </p:cxnSp>
      <p:sp>
        <p:nvSpPr>
          <p:cNvPr id="557" name="Hexagon 556"/>
          <p:cNvSpPr/>
          <p:nvPr/>
        </p:nvSpPr>
        <p:spPr>
          <a:xfrm>
            <a:off x="10354460"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10719098" y="1861258"/>
            <a:ext cx="33" cy="268599"/>
          </a:xfrm>
          <a:prstGeom prst="line">
            <a:avLst/>
          </a:prstGeom>
          <a:noFill/>
          <a:ln w="6350" cap="flat" cmpd="sng" algn="ctr">
            <a:solidFill>
              <a:srgbClr val="5B9BD5"/>
            </a:solidFill>
            <a:prstDash val="solid"/>
            <a:miter lim="800000"/>
          </a:ln>
          <a:effectLst/>
        </p:spPr>
      </p:cxnSp>
      <p:sp>
        <p:nvSpPr>
          <p:cNvPr id="559" name="Hexagon 558"/>
          <p:cNvSpPr/>
          <p:nvPr/>
        </p:nvSpPr>
        <p:spPr>
          <a:xfrm>
            <a:off x="1081596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0" name="Straight Connector 559"/>
          <p:cNvCxnSpPr/>
          <p:nvPr/>
        </p:nvCxnSpPr>
        <p:spPr>
          <a:xfrm>
            <a:off x="11180604" y="1861258"/>
            <a:ext cx="33" cy="268599"/>
          </a:xfrm>
          <a:prstGeom prst="line">
            <a:avLst/>
          </a:prstGeom>
          <a:noFill/>
          <a:ln w="6350" cap="flat" cmpd="sng" algn="ctr">
            <a:solidFill>
              <a:srgbClr val="5B9BD5"/>
            </a:solidFill>
            <a:prstDash val="solid"/>
            <a:miter lim="800000"/>
          </a:ln>
          <a:effectLst/>
        </p:spPr>
      </p:cxnSp>
      <p:sp>
        <p:nvSpPr>
          <p:cNvPr id="561" name="Hexagon 560"/>
          <p:cNvSpPr/>
          <p:nvPr/>
        </p:nvSpPr>
        <p:spPr>
          <a:xfrm>
            <a:off x="11274986" y="186708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62" name="Straight Connector 561"/>
          <p:cNvCxnSpPr/>
          <p:nvPr/>
        </p:nvCxnSpPr>
        <p:spPr>
          <a:xfrm>
            <a:off x="11639624" y="1861258"/>
            <a:ext cx="33" cy="268599"/>
          </a:xfrm>
          <a:prstGeom prst="line">
            <a:avLst/>
          </a:prstGeom>
          <a:noFill/>
          <a:ln w="6350" cap="flat" cmpd="sng" algn="ctr">
            <a:solidFill>
              <a:srgbClr val="5B9BD5"/>
            </a:solidFill>
            <a:prstDash val="solid"/>
            <a:miter lim="800000"/>
          </a:ln>
          <a:effectLst/>
        </p:spPr>
      </p:cxnSp>
      <p:sp>
        <p:nvSpPr>
          <p:cNvPr id="563" name="Hexagon 562"/>
          <p:cNvSpPr/>
          <p:nvPr/>
        </p:nvSpPr>
        <p:spPr>
          <a:xfrm>
            <a:off x="69526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4" name="Hexagon 563"/>
          <p:cNvSpPr/>
          <p:nvPr/>
        </p:nvSpPr>
        <p:spPr>
          <a:xfrm>
            <a:off x="92619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92619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6" name="Hexagon 565"/>
          <p:cNvSpPr/>
          <p:nvPr/>
        </p:nvSpPr>
        <p:spPr>
          <a:xfrm>
            <a:off x="11542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7" name="Hexagon 566"/>
          <p:cNvSpPr/>
          <p:nvPr/>
        </p:nvSpPr>
        <p:spPr>
          <a:xfrm>
            <a:off x="13852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8" name="Hexagon 567"/>
          <p:cNvSpPr/>
          <p:nvPr/>
        </p:nvSpPr>
        <p:spPr>
          <a:xfrm>
            <a:off x="13852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9" name="Hexagon 568"/>
          <p:cNvSpPr/>
          <p:nvPr/>
        </p:nvSpPr>
        <p:spPr>
          <a:xfrm>
            <a:off x="161578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0" name="Hexagon 569"/>
          <p:cNvSpPr/>
          <p:nvPr/>
        </p:nvSpPr>
        <p:spPr>
          <a:xfrm>
            <a:off x="184672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1" name="Hexagon 570"/>
          <p:cNvSpPr/>
          <p:nvPr/>
        </p:nvSpPr>
        <p:spPr>
          <a:xfrm>
            <a:off x="184672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2" name="Hexagon 571"/>
          <p:cNvSpPr/>
          <p:nvPr/>
        </p:nvSpPr>
        <p:spPr>
          <a:xfrm>
            <a:off x="207480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3" name="Hexagon 572"/>
          <p:cNvSpPr/>
          <p:nvPr/>
        </p:nvSpPr>
        <p:spPr>
          <a:xfrm>
            <a:off x="230574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230574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253382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6" name="Hexagon 575"/>
          <p:cNvSpPr/>
          <p:nvPr/>
        </p:nvSpPr>
        <p:spPr>
          <a:xfrm>
            <a:off x="276109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276109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8" name="Hexagon 577"/>
          <p:cNvSpPr/>
          <p:nvPr/>
        </p:nvSpPr>
        <p:spPr>
          <a:xfrm>
            <a:off x="2989176"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9" name="Hexagon 578"/>
          <p:cNvSpPr/>
          <p:nvPr/>
        </p:nvSpPr>
        <p:spPr>
          <a:xfrm>
            <a:off x="3220113"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0" name="Hexagon 579"/>
          <p:cNvSpPr/>
          <p:nvPr/>
        </p:nvSpPr>
        <p:spPr>
          <a:xfrm>
            <a:off x="3220113"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1" name="Hexagon 580"/>
          <p:cNvSpPr/>
          <p:nvPr/>
        </p:nvSpPr>
        <p:spPr>
          <a:xfrm>
            <a:off x="3450682"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2" name="Hexagon 581"/>
          <p:cNvSpPr/>
          <p:nvPr/>
        </p:nvSpPr>
        <p:spPr>
          <a:xfrm>
            <a:off x="3681619"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3" name="Hexagon 582"/>
          <p:cNvSpPr/>
          <p:nvPr/>
        </p:nvSpPr>
        <p:spPr>
          <a:xfrm>
            <a:off x="3681619"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4" name="Hexagon 583"/>
          <p:cNvSpPr/>
          <p:nvPr/>
        </p:nvSpPr>
        <p:spPr>
          <a:xfrm>
            <a:off x="3913858" y="1595490"/>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5" name="Hexagon 584"/>
          <p:cNvSpPr/>
          <p:nvPr/>
        </p:nvSpPr>
        <p:spPr>
          <a:xfrm>
            <a:off x="4144795" y="17265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4144795" y="199330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437571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8" name="Hexagon 587"/>
          <p:cNvSpPr/>
          <p:nvPr/>
        </p:nvSpPr>
        <p:spPr>
          <a:xfrm>
            <a:off x="460665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460665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0" name="Hexagon 589"/>
          <p:cNvSpPr/>
          <p:nvPr/>
        </p:nvSpPr>
        <p:spPr>
          <a:xfrm>
            <a:off x="483473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1" name="Hexagon 590"/>
          <p:cNvSpPr/>
          <p:nvPr/>
        </p:nvSpPr>
        <p:spPr>
          <a:xfrm>
            <a:off x="506567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2" name="Hexagon 591"/>
          <p:cNvSpPr/>
          <p:nvPr/>
        </p:nvSpPr>
        <p:spPr>
          <a:xfrm>
            <a:off x="5065673" y="199917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3" name="Hexagon 592"/>
          <p:cNvSpPr/>
          <p:nvPr/>
        </p:nvSpPr>
        <p:spPr>
          <a:xfrm>
            <a:off x="52962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4" name="Hexagon 593"/>
          <p:cNvSpPr/>
          <p:nvPr/>
        </p:nvSpPr>
        <p:spPr>
          <a:xfrm>
            <a:off x="55271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5" name="Hexagon 594"/>
          <p:cNvSpPr/>
          <p:nvPr/>
        </p:nvSpPr>
        <p:spPr>
          <a:xfrm>
            <a:off x="55271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6" name="Hexagon 595"/>
          <p:cNvSpPr/>
          <p:nvPr/>
        </p:nvSpPr>
        <p:spPr>
          <a:xfrm>
            <a:off x="5755746" y="15922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7" name="Hexagon 596"/>
          <p:cNvSpPr/>
          <p:nvPr/>
        </p:nvSpPr>
        <p:spPr>
          <a:xfrm>
            <a:off x="598668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598668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6214766"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0" name="Hexagon 599"/>
          <p:cNvSpPr/>
          <p:nvPr/>
        </p:nvSpPr>
        <p:spPr>
          <a:xfrm>
            <a:off x="6445703"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6445703"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2" name="Hexagon 601"/>
          <p:cNvSpPr/>
          <p:nvPr/>
        </p:nvSpPr>
        <p:spPr>
          <a:xfrm>
            <a:off x="6677942"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3" name="Hexagon 602"/>
          <p:cNvSpPr/>
          <p:nvPr/>
        </p:nvSpPr>
        <p:spPr>
          <a:xfrm>
            <a:off x="6908879"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4" name="Hexagon 603"/>
          <p:cNvSpPr/>
          <p:nvPr/>
        </p:nvSpPr>
        <p:spPr>
          <a:xfrm>
            <a:off x="6908879"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5" name="Hexagon 604"/>
          <p:cNvSpPr/>
          <p:nvPr/>
        </p:nvSpPr>
        <p:spPr>
          <a:xfrm>
            <a:off x="7139448"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6" name="Hexagon 605"/>
          <p:cNvSpPr/>
          <p:nvPr/>
        </p:nvSpPr>
        <p:spPr>
          <a:xfrm>
            <a:off x="7370385"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7" name="Hexagon 606"/>
          <p:cNvSpPr/>
          <p:nvPr/>
        </p:nvSpPr>
        <p:spPr>
          <a:xfrm>
            <a:off x="7370385"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8" name="Hexagon 607"/>
          <p:cNvSpPr/>
          <p:nvPr/>
        </p:nvSpPr>
        <p:spPr>
          <a:xfrm>
            <a:off x="7602140" y="159681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9" name="Hexagon 608"/>
          <p:cNvSpPr/>
          <p:nvPr/>
        </p:nvSpPr>
        <p:spPr>
          <a:xfrm>
            <a:off x="7833077" y="17278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7833077" y="199462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80627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2" name="Hexagon 611"/>
          <p:cNvSpPr/>
          <p:nvPr/>
        </p:nvSpPr>
        <p:spPr>
          <a:xfrm>
            <a:off x="82937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82937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4" name="Hexagon 613"/>
          <p:cNvSpPr/>
          <p:nvPr/>
        </p:nvSpPr>
        <p:spPr>
          <a:xfrm>
            <a:off x="85217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5" name="Hexagon 614"/>
          <p:cNvSpPr/>
          <p:nvPr/>
        </p:nvSpPr>
        <p:spPr>
          <a:xfrm>
            <a:off x="874905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6" name="Hexagon 615"/>
          <p:cNvSpPr/>
          <p:nvPr/>
        </p:nvSpPr>
        <p:spPr>
          <a:xfrm>
            <a:off x="874905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7" name="Hexagon 616"/>
          <p:cNvSpPr/>
          <p:nvPr/>
        </p:nvSpPr>
        <p:spPr>
          <a:xfrm>
            <a:off x="897962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8" name="Hexagon 617"/>
          <p:cNvSpPr/>
          <p:nvPr/>
        </p:nvSpPr>
        <p:spPr>
          <a:xfrm>
            <a:off x="9206885"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9" name="Hexagon 618"/>
          <p:cNvSpPr/>
          <p:nvPr/>
        </p:nvSpPr>
        <p:spPr>
          <a:xfrm>
            <a:off x="9206885"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0" name="Hexagon 619"/>
          <p:cNvSpPr/>
          <p:nvPr/>
        </p:nvSpPr>
        <p:spPr>
          <a:xfrm>
            <a:off x="943226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1" name="Hexagon 620"/>
          <p:cNvSpPr/>
          <p:nvPr/>
        </p:nvSpPr>
        <p:spPr>
          <a:xfrm>
            <a:off x="966320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966320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9891284"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4" name="Hexagon 623"/>
          <p:cNvSpPr/>
          <p:nvPr/>
        </p:nvSpPr>
        <p:spPr>
          <a:xfrm>
            <a:off x="10122221"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122221"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6" name="Hexagon 625"/>
          <p:cNvSpPr/>
          <p:nvPr/>
        </p:nvSpPr>
        <p:spPr>
          <a:xfrm>
            <a:off x="10354460"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7" name="Hexagon 626"/>
          <p:cNvSpPr/>
          <p:nvPr/>
        </p:nvSpPr>
        <p:spPr>
          <a:xfrm>
            <a:off x="10585397"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8" name="Hexagon 627"/>
          <p:cNvSpPr/>
          <p:nvPr/>
        </p:nvSpPr>
        <p:spPr>
          <a:xfrm>
            <a:off x="10585397"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9" name="Hexagon 628"/>
          <p:cNvSpPr/>
          <p:nvPr/>
        </p:nvSpPr>
        <p:spPr>
          <a:xfrm>
            <a:off x="1081596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0" name="Hexagon 629"/>
          <p:cNvSpPr/>
          <p:nvPr/>
        </p:nvSpPr>
        <p:spPr>
          <a:xfrm>
            <a:off x="1104690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1" name="Hexagon 630"/>
          <p:cNvSpPr/>
          <p:nvPr/>
        </p:nvSpPr>
        <p:spPr>
          <a:xfrm>
            <a:off x="1104690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2" name="Hexagon 631"/>
          <p:cNvSpPr/>
          <p:nvPr/>
        </p:nvSpPr>
        <p:spPr>
          <a:xfrm>
            <a:off x="11274986" y="160035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3" name="Hexagon 632"/>
          <p:cNvSpPr/>
          <p:nvPr/>
        </p:nvSpPr>
        <p:spPr>
          <a:xfrm>
            <a:off x="11505923" y="17314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1505923" y="199816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TextBox 634"/>
          <p:cNvSpPr txBox="1"/>
          <p:nvPr/>
        </p:nvSpPr>
        <p:spPr>
          <a:xfrm>
            <a:off x="5178913" y="1638630"/>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46" name="Freeform 345"/>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41100348"/>
      </p:ext>
    </p:extLst>
  </p:cSld>
  <p:clrMapOvr>
    <a:masterClrMapping/>
  </p:clrMapOvr>
  <p:transition advTm="209412">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4549319"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Automatic Orchestration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Hybrid Operation</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Self-Healing</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Self-sufficient</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Comprehensive</a:t>
            </a:r>
          </a:p>
          <a:p>
            <a:pPr marL="342900" indent="-342900" defTabSz="932472" fontAlgn="base">
              <a:lnSpc>
                <a:spcPct val="90000"/>
              </a:lnSpc>
              <a:spcBef>
                <a:spcPct val="0"/>
              </a:spcBef>
              <a:spcAft>
                <a:spcPct val="0"/>
              </a:spcAft>
              <a:buFont typeface="Arial" panose="020B0604020202020204" pitchFamily="34" charset="0"/>
              <a:buChar char="•"/>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0743" y="2715078"/>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The same technology Microsoft uses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Proven more than 5 years</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Investment &amp; Roadmap</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957943" y="2735262"/>
            <a:ext cx="3350306" cy="3828824"/>
          </a:xfrm>
          <a:prstGeom prst="rect">
            <a:avLst/>
          </a:prstGeom>
          <a:gradFill>
            <a:gsLst>
              <a:gs pos="2000">
                <a:srgbClr val="008272"/>
              </a:gs>
              <a:gs pos="100000">
                <a:srgbClr val="00188F"/>
              </a:gs>
            </a:gsLst>
            <a:lin ang="54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Stateless or </a:t>
            </a:r>
            <a:r>
              <a:rPr lang="en-US" dirty="0" err="1" smtClean="0">
                <a:gradFill>
                  <a:gsLst>
                    <a:gs pos="0">
                      <a:srgbClr val="FFFFFF"/>
                    </a:gs>
                    <a:gs pos="100000">
                      <a:srgbClr val="FFFFFF"/>
                    </a:gs>
                  </a:gsLst>
                  <a:lin ang="5400000" scaled="0"/>
                </a:gradFill>
                <a:ea typeface="Segoe UI" pitchFamily="34" charset="0"/>
                <a:cs typeface="Segoe UI" pitchFamily="34" charset="0"/>
              </a:rPr>
              <a:t>Stateful</a:t>
            </a: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Visual Studio tools</a:t>
            </a:r>
          </a:p>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Focus on features not infrastructure</a:t>
            </a: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Rolling upgrades</a:t>
            </a: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marL="342900" indent="-342900" defTabSz="932472" fontAlgn="base">
              <a:lnSpc>
                <a:spcPct val="90000"/>
              </a:lnSpc>
              <a:spcBef>
                <a:spcPct val="0"/>
              </a:spcBef>
              <a:spcAft>
                <a:spcPct val="0"/>
              </a:spcAft>
              <a:buFont typeface="Arial" panose="020B0604020202020204" pitchFamily="34" charset="0"/>
              <a:buChar char="•"/>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Azure Service Fabric</a:t>
            </a:r>
            <a:endParaRPr lang="en-US" dirty="0"/>
          </a:p>
        </p:txBody>
      </p:sp>
      <p:sp>
        <p:nvSpPr>
          <p:cNvPr id="3" name="Hexagon 2"/>
          <p:cNvSpPr/>
          <p:nvPr/>
        </p:nvSpPr>
        <p:spPr bwMode="auto">
          <a:xfrm>
            <a:off x="957943" y="1267278"/>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Rapidly develop </a:t>
            </a:r>
            <a:r>
              <a:rPr lang="en-US" sz="2400" dirty="0" err="1" smtClean="0">
                <a:gradFill>
                  <a:gsLst>
                    <a:gs pos="0">
                      <a:srgbClr val="FFFFFF"/>
                    </a:gs>
                    <a:gs pos="100000">
                      <a:srgbClr val="FFFFFF"/>
                    </a:gs>
                  </a:gsLst>
                  <a:lin ang="5400000" scaled="0"/>
                </a:gradFill>
                <a:ea typeface="Segoe UI" pitchFamily="34" charset="0"/>
                <a:cs typeface="Segoe UI" pitchFamily="34" charset="0"/>
              </a:rPr>
              <a:t>microservice</a:t>
            </a:r>
            <a:r>
              <a:rPr lang="en-US" sz="2400" dirty="0" smtClean="0">
                <a:gradFill>
                  <a:gsLst>
                    <a:gs pos="0">
                      <a:srgbClr val="FFFFFF"/>
                    </a:gs>
                    <a:gs pos="100000">
                      <a:srgbClr val="FFFFFF"/>
                    </a:gs>
                  </a:gsLst>
                  <a:lin ang="5400000" scaled="0"/>
                </a:gradFill>
                <a:ea typeface="Segoe UI" pitchFamily="34" charset="0"/>
                <a:cs typeface="Segoe UI" pitchFamily="34" charset="0"/>
              </a:rPr>
              <a:t> based applications</a:t>
            </a:r>
          </a:p>
        </p:txBody>
      </p:sp>
      <p:sp>
        <p:nvSpPr>
          <p:cNvPr id="4" name="Hexagon 3"/>
          <p:cNvSpPr/>
          <p:nvPr/>
        </p:nvSpPr>
        <p:spPr bwMode="auto">
          <a:xfrm>
            <a:off x="4539343" y="1248454"/>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Operate reliable, scalable services</a:t>
            </a:r>
          </a:p>
        </p:txBody>
      </p:sp>
      <p:sp>
        <p:nvSpPr>
          <p:cNvPr id="5" name="Hexagon 4"/>
          <p:cNvSpPr/>
          <p:nvPr/>
        </p:nvSpPr>
        <p:spPr bwMode="auto">
          <a:xfrm>
            <a:off x="8123237" y="1270226"/>
            <a:ext cx="3352800" cy="2895600"/>
          </a:xfrm>
          <a:prstGeom prst="hexagon">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Enjoy the confidence of a battle-tested platform</a:t>
            </a:r>
          </a:p>
        </p:txBody>
      </p:sp>
      <p:sp>
        <p:nvSpPr>
          <p:cNvPr id="9" name="Isosceles Triangle 8"/>
          <p:cNvSpPr/>
          <p:nvPr/>
        </p:nvSpPr>
        <p:spPr bwMode="auto">
          <a:xfrm>
            <a:off x="952955" y="5112883"/>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Isosceles Triangle 9"/>
          <p:cNvSpPr/>
          <p:nvPr/>
        </p:nvSpPr>
        <p:spPr bwMode="auto">
          <a:xfrm>
            <a:off x="4536849" y="509405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Isosceles Triangle 10"/>
          <p:cNvSpPr/>
          <p:nvPr/>
        </p:nvSpPr>
        <p:spPr bwMode="auto">
          <a:xfrm>
            <a:off x="8115755" y="5092699"/>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flipH="1">
            <a:off x="10704061" y="5128301"/>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Isosceles Triangle 12"/>
          <p:cNvSpPr/>
          <p:nvPr/>
        </p:nvSpPr>
        <p:spPr bwMode="auto">
          <a:xfrm flipH="1">
            <a:off x="7131390" y="5092698"/>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Isosceles Triangle 13"/>
          <p:cNvSpPr/>
          <p:nvPr/>
        </p:nvSpPr>
        <p:spPr bwMode="auto">
          <a:xfrm flipH="1">
            <a:off x="3548743" y="5128302"/>
            <a:ext cx="769482" cy="1451203"/>
          </a:xfrm>
          <a:prstGeom prst="triangle">
            <a:avLst>
              <a:gd name="adj" fmla="val 0"/>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74460939"/>
      </p:ext>
    </p:extLst>
  </p:cSld>
  <p:clrMapOvr>
    <a:masterClrMapping/>
  </p:clrMapOvr>
  <p:transition advTm="51516">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4"/>
          <p:cNvSpPr txBox="1">
            <a:spLocks/>
          </p:cNvSpPr>
          <p:nvPr/>
        </p:nvSpPr>
        <p:spPr>
          <a:xfrm>
            <a:off x="274638" y="1212850"/>
            <a:ext cx="11887200" cy="2523768"/>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4400" dirty="0" smtClean="0">
                <a:gradFill>
                  <a:gsLst>
                    <a:gs pos="1250">
                      <a:srgbClr val="FFFFFF"/>
                    </a:gs>
                    <a:gs pos="100000">
                      <a:srgbClr val="FFFFFF"/>
                    </a:gs>
                  </a:gsLst>
                  <a:lin ang="5400000" scaled="0"/>
                </a:gradFill>
              </a:rPr>
              <a:t>Download the Service Fabric developer SDK</a:t>
            </a:r>
          </a:p>
          <a:p>
            <a:pPr lvl="1"/>
            <a:r>
              <a:rPr lang="en-US" sz="2800" dirty="0" smtClean="0">
                <a:gradFill>
                  <a:gsLst>
                    <a:gs pos="1250">
                      <a:srgbClr val="FFFFFF"/>
                    </a:gs>
                    <a:gs pos="100000">
                      <a:srgbClr val="FFFFFF"/>
                    </a:gs>
                  </a:gsLst>
                  <a:lin ang="5400000" scaled="0"/>
                </a:gradFill>
                <a:hlinkClick r:id="rId2"/>
              </a:rPr>
              <a:t>http://aka.ms/ServiceFabric</a:t>
            </a:r>
            <a:endParaRPr lang="en-US" sz="28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Learn from the tutorials and videos</a:t>
            </a:r>
          </a:p>
          <a:p>
            <a:pPr marL="558800" lvl="2" indent="-342900"/>
            <a:r>
              <a:rPr lang="en-US" sz="2800" dirty="0">
                <a:gradFill>
                  <a:gsLst>
                    <a:gs pos="1250">
                      <a:srgbClr val="FFFFFF"/>
                    </a:gs>
                    <a:gs pos="100000">
                      <a:srgbClr val="FFFFFF"/>
                    </a:gs>
                  </a:gsLst>
                  <a:lin ang="5400000" scaled="0"/>
                </a:gradFill>
                <a:hlinkClick r:id="rId3"/>
              </a:rPr>
              <a:t>http://</a:t>
            </a:r>
            <a:r>
              <a:rPr lang="en-US" sz="2800" dirty="0" smtClean="0">
                <a:gradFill>
                  <a:gsLst>
                    <a:gs pos="1250">
                      <a:srgbClr val="FFFFFF"/>
                    </a:gs>
                    <a:gs pos="100000">
                      <a:srgbClr val="FFFFFF"/>
                    </a:gs>
                  </a:gsLst>
                  <a:lin ang="5400000" scaled="0"/>
                </a:gradFill>
                <a:hlinkClick r:id="rId3"/>
              </a:rPr>
              <a:t>aka.ms/ServiceFabricdocs</a:t>
            </a:r>
            <a:endParaRPr lang="en-US" sz="3200" dirty="0" smtClean="0">
              <a:gradFill>
                <a:gsLst>
                  <a:gs pos="1250">
                    <a:srgbClr val="FFFFFF"/>
                  </a:gs>
                  <a:gs pos="100000">
                    <a:srgbClr val="FFFFFF"/>
                  </a:gs>
                </a:gsLst>
                <a:lin ang="5400000" scaled="0"/>
              </a:gradFill>
            </a:endParaRPr>
          </a:p>
          <a:p>
            <a:r>
              <a:rPr lang="en-US" sz="4400" dirty="0" smtClean="0">
                <a:gradFill>
                  <a:gsLst>
                    <a:gs pos="1250">
                      <a:srgbClr val="FFFFFF"/>
                    </a:gs>
                    <a:gs pos="100000">
                      <a:srgbClr val="FFFFFF"/>
                    </a:gs>
                  </a:gsLst>
                  <a:lin ang="5400000" scaled="0"/>
                </a:gradFill>
              </a:rPr>
              <a:t>Attend other talks</a:t>
            </a:r>
          </a:p>
          <a:p>
            <a:pPr lvl="1"/>
            <a:r>
              <a:rPr lang="en-US" sz="2800" dirty="0" smtClean="0">
                <a:solidFill>
                  <a:srgbClr val="FFFFFF"/>
                </a:solidFill>
              </a:rPr>
              <a:t>Building Resilient, Scalable Services with Microsoft Azure Service Fabric</a:t>
            </a:r>
          </a:p>
          <a:p>
            <a:pPr lvl="1"/>
            <a:r>
              <a:rPr lang="en-US" sz="2800" dirty="0" smtClean="0">
                <a:gradFill>
                  <a:gsLst>
                    <a:gs pos="1250">
                      <a:srgbClr val="FFFFFF"/>
                    </a:gs>
                    <a:gs pos="100000">
                      <a:srgbClr val="FFFFFF"/>
                    </a:gs>
                  </a:gsLst>
                  <a:lin ang="5400000" scaled="0"/>
                </a:gradFill>
              </a:rPr>
              <a:t>Deploying and Managing </a:t>
            </a:r>
            <a:r>
              <a:rPr lang="en-US" sz="2800" dirty="0">
                <a:gradFill>
                  <a:gsLst>
                    <a:gs pos="1250">
                      <a:srgbClr val="FFFFFF"/>
                    </a:gs>
                    <a:gs pos="100000">
                      <a:srgbClr val="FFFFFF"/>
                    </a:gs>
                  </a:gsLst>
                  <a:lin ang="5400000" scaled="0"/>
                </a:gradFill>
              </a:rPr>
              <a:t>S</a:t>
            </a:r>
            <a:r>
              <a:rPr lang="en-US" sz="2800" dirty="0" smtClean="0">
                <a:gradFill>
                  <a:gsLst>
                    <a:gs pos="1250">
                      <a:srgbClr val="FFFFFF"/>
                    </a:gs>
                    <a:gs pos="100000">
                      <a:srgbClr val="FFFFFF"/>
                    </a:gs>
                  </a:gsLst>
                  <a:lin ang="5400000" scaled="0"/>
                </a:gradFill>
              </a:rPr>
              <a:t>ervices with Microsoft Azure Service Fabric</a:t>
            </a:r>
          </a:p>
          <a:p>
            <a:r>
              <a:rPr lang="en-US" sz="4400" dirty="0" smtClean="0">
                <a:gradFill>
                  <a:gsLst>
                    <a:gs pos="1250">
                      <a:srgbClr val="FFFFFF"/>
                    </a:gs>
                    <a:gs pos="100000">
                      <a:srgbClr val="FFFFFF"/>
                    </a:gs>
                  </a:gsLst>
                  <a:lin ang="5400000" scaled="0"/>
                </a:gradFill>
              </a:rPr>
              <a:t>Provide feedback</a:t>
            </a:r>
          </a:p>
          <a:p>
            <a:pPr marL="558800" lvl="2" indent="-342900"/>
            <a:r>
              <a:rPr lang="en-US" sz="2800" dirty="0" smtClean="0">
                <a:gradFill>
                  <a:gsLst>
                    <a:gs pos="1250">
                      <a:srgbClr val="FFFFFF"/>
                    </a:gs>
                    <a:gs pos="100000">
                      <a:srgbClr val="FFFFFF"/>
                    </a:gs>
                  </a:gsLst>
                  <a:lin ang="5400000" scaled="0"/>
                </a:gradFill>
                <a:hlinkClick r:id="rId4"/>
              </a:rPr>
              <a:t>http</a:t>
            </a:r>
            <a:r>
              <a:rPr lang="en-US" sz="2800" dirty="0">
                <a:gradFill>
                  <a:gsLst>
                    <a:gs pos="1250">
                      <a:srgbClr val="FFFFFF"/>
                    </a:gs>
                    <a:gs pos="100000">
                      <a:srgbClr val="FFFFFF"/>
                    </a:gs>
                  </a:gsLst>
                  <a:lin ang="5400000" scaled="0"/>
                </a:gradFill>
                <a:hlinkClick r:id="rId4"/>
              </a:rPr>
              <a:t>://</a:t>
            </a:r>
            <a:r>
              <a:rPr lang="en-US" sz="2800" dirty="0" smtClean="0">
                <a:gradFill>
                  <a:gsLst>
                    <a:gs pos="1250">
                      <a:srgbClr val="FFFFFF"/>
                    </a:gs>
                    <a:gs pos="100000">
                      <a:srgbClr val="FFFFFF"/>
                    </a:gs>
                  </a:gsLst>
                  <a:lin ang="5400000" scaled="0"/>
                </a:gradFill>
                <a:hlinkClick r:id="rId4"/>
              </a:rPr>
              <a:t>aka.ms/ServiceFabricforum</a:t>
            </a:r>
            <a:endParaRPr lang="en-US" sz="2800" dirty="0" smtClean="0">
              <a:gradFill>
                <a:gsLst>
                  <a:gs pos="1250">
                    <a:srgbClr val="FFFFFF"/>
                  </a:gs>
                  <a:gs pos="100000">
                    <a:srgbClr val="FFFFFF"/>
                  </a:gs>
                </a:gsLst>
                <a:lin ang="5400000" scaled="0"/>
              </a:gradFill>
            </a:endParaRPr>
          </a:p>
          <a:p>
            <a:pPr marL="558800" lvl="2" indent="-342900"/>
            <a:r>
              <a:rPr lang="en-US" sz="2800" dirty="0">
                <a:gradFill>
                  <a:gsLst>
                    <a:gs pos="1250">
                      <a:srgbClr val="FFFFFF"/>
                    </a:gs>
                    <a:gs pos="100000">
                      <a:srgbClr val="FFFFFF"/>
                    </a:gs>
                  </a:gsLst>
                  <a:lin ang="5400000" scaled="0"/>
                </a:gradFill>
                <a:hlinkClick r:id="rId5"/>
              </a:rPr>
              <a:t>http://</a:t>
            </a:r>
            <a:r>
              <a:rPr lang="en-US" sz="2800" dirty="0" smtClean="0">
                <a:gradFill>
                  <a:gsLst>
                    <a:gs pos="1250">
                      <a:srgbClr val="FFFFFF"/>
                    </a:gs>
                    <a:gs pos="100000">
                      <a:srgbClr val="FFFFFF"/>
                    </a:gs>
                  </a:gsLst>
                  <a:lin ang="5400000" scaled="0"/>
                </a:gradFill>
                <a:hlinkClick r:id="rId5"/>
              </a:rPr>
              <a:t>stackoverflow.com/questions/tagged/azure-service-fabric</a:t>
            </a:r>
            <a:r>
              <a:rPr lang="en-US" sz="2800" dirty="0" smtClean="0">
                <a:gradFill>
                  <a:gsLst>
                    <a:gs pos="1250">
                      <a:srgbClr val="FFFFFF"/>
                    </a:gs>
                    <a:gs pos="100000">
                      <a:srgbClr val="FFFFFF"/>
                    </a:gs>
                  </a:gsLst>
                  <a:lin ang="5400000" scaled="0"/>
                </a:gradFill>
              </a:rPr>
              <a:t>  </a:t>
            </a:r>
          </a:p>
        </p:txBody>
      </p:sp>
      <p:sp>
        <p:nvSpPr>
          <p:cNvPr id="4" name="Title 1"/>
          <p:cNvSpPr>
            <a:spLocks noGrp="1"/>
          </p:cNvSpPr>
          <p:nvPr>
            <p:ph type="title"/>
          </p:nvPr>
        </p:nvSpPr>
        <p:spPr>
          <a:xfrm>
            <a:off x="274639" y="295274"/>
            <a:ext cx="11889564" cy="917575"/>
          </a:xfrm>
        </p:spPr>
        <p:txBody>
          <a:bodyPr/>
          <a:lstStyle/>
          <a:p>
            <a:r>
              <a:rPr lang="en-US" dirty="0" smtClean="0"/>
              <a:t>Call to Action</a:t>
            </a:r>
            <a:endParaRPr lang="en-US" dirty="0"/>
          </a:p>
        </p:txBody>
      </p:sp>
    </p:spTree>
    <p:extLst>
      <p:ext uri="{BB962C8B-B14F-4D97-AF65-F5344CB8AC3E}">
        <p14:creationId xmlns:p14="http://schemas.microsoft.com/office/powerpoint/2010/main" val="3684169198"/>
      </p:ext>
    </p:extLst>
  </p:cSld>
  <p:clrMapOvr>
    <a:masterClrMapping/>
  </p:clrMapOvr>
  <p:transition advTm="3082">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930276" y="1744662"/>
            <a:ext cx="10926761" cy="46482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188720" tIns="146304" rIns="548640" bIns="146304" rtlCol="0" anchor="t" anchorCtr="0"/>
          <a:lstStyle/>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Improve your skills by enrolling in our </a:t>
            </a:r>
            <a:r>
              <a:rPr lang="en-US" sz="3600" dirty="0" smtClean="0">
                <a:gradFill>
                  <a:gsLst>
                    <a:gs pos="20354">
                      <a:schemeClr val="bg1"/>
                    </a:gs>
                    <a:gs pos="46000">
                      <a:schemeClr val="bg1"/>
                    </a:gs>
                  </a:gsLst>
                  <a:lin ang="5400000" scaled="0"/>
                </a:gradFill>
                <a:latin typeface="Segoe UI Light"/>
              </a:rPr>
              <a:t/>
            </a:r>
            <a:br>
              <a:rPr lang="en-US" sz="3600" dirty="0" smtClean="0">
                <a:gradFill>
                  <a:gsLst>
                    <a:gs pos="20354">
                      <a:schemeClr val="bg1"/>
                    </a:gs>
                    <a:gs pos="46000">
                      <a:schemeClr val="bg1"/>
                    </a:gs>
                  </a:gsLst>
                  <a:lin ang="5400000" scaled="0"/>
                </a:gradFill>
                <a:latin typeface="Segoe UI Light"/>
              </a:rPr>
            </a:br>
            <a:r>
              <a:rPr lang="en-US" sz="3600" dirty="0" smtClean="0">
                <a:gradFill>
                  <a:gsLst>
                    <a:gs pos="20354">
                      <a:schemeClr val="bg1"/>
                    </a:gs>
                    <a:gs pos="46000">
                      <a:schemeClr val="bg1"/>
                    </a:gs>
                  </a:gsLst>
                  <a:lin ang="5400000" scaled="0"/>
                </a:gradFill>
                <a:latin typeface="Segoe UI Light"/>
                <a:hlinkClick r:id="rId2"/>
              </a:rPr>
              <a:t>free </a:t>
            </a:r>
            <a:r>
              <a:rPr lang="en-US" sz="3600" dirty="0">
                <a:gradFill>
                  <a:gsLst>
                    <a:gs pos="20354">
                      <a:schemeClr val="bg1"/>
                    </a:gs>
                    <a:gs pos="46000">
                      <a:schemeClr val="bg1"/>
                    </a:gs>
                  </a:gsLst>
                  <a:lin ang="5400000" scaled="0"/>
                </a:gradFill>
                <a:latin typeface="Segoe UI Light"/>
                <a:hlinkClick r:id="rId2"/>
              </a:rPr>
              <a:t>cloud development courses </a:t>
            </a:r>
            <a:r>
              <a:rPr lang="en-US" sz="3600" dirty="0">
                <a:gradFill>
                  <a:gsLst>
                    <a:gs pos="20354">
                      <a:schemeClr val="bg1"/>
                    </a:gs>
                    <a:gs pos="46000">
                      <a:schemeClr val="bg1"/>
                    </a:gs>
                  </a:gsLst>
                  <a:lin ang="5400000" scaled="0"/>
                </a:gradFill>
                <a:latin typeface="Segoe UI Light"/>
              </a:rPr>
              <a:t>at the Microsoft Virtual Academy.</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hlinkClick r:id="rId3"/>
              </a:rPr>
              <a:t>Try Microsoft Azure for free </a:t>
            </a:r>
            <a:r>
              <a:rPr lang="en-US" sz="3600" dirty="0">
                <a:gradFill>
                  <a:gsLst>
                    <a:gs pos="20354">
                      <a:schemeClr val="bg1"/>
                    </a:gs>
                    <a:gs pos="46000">
                      <a:schemeClr val="bg1"/>
                    </a:gs>
                  </a:gsLst>
                  <a:lin ang="5400000" scaled="0"/>
                </a:gradFill>
                <a:latin typeface="Segoe UI Light"/>
              </a:rPr>
              <a:t>and deploy your first cloud solution in under 5 minutes!</a:t>
            </a:r>
          </a:p>
          <a:p>
            <a:pPr lvl="0" fontAlgn="ctr">
              <a:lnSpc>
                <a:spcPct val="85000"/>
              </a:lnSpc>
              <a:spcAft>
                <a:spcPts val="3600"/>
              </a:spcAft>
              <a:buSzPct val="90000"/>
            </a:pPr>
            <a:r>
              <a:rPr lang="en-US" sz="3600" dirty="0">
                <a:gradFill>
                  <a:gsLst>
                    <a:gs pos="20354">
                      <a:schemeClr val="bg1"/>
                    </a:gs>
                    <a:gs pos="46000">
                      <a:schemeClr val="bg1"/>
                    </a:gs>
                  </a:gsLst>
                  <a:lin ang="5400000" scaled="0"/>
                </a:gradFill>
                <a:latin typeface="Segoe UI Light"/>
              </a:rPr>
              <a:t>Easily build web and mobile apps for any platform with </a:t>
            </a:r>
            <a:r>
              <a:rPr lang="en-US" sz="3600" dirty="0" err="1">
                <a:gradFill>
                  <a:gsLst>
                    <a:gs pos="20354">
                      <a:schemeClr val="bg1"/>
                    </a:gs>
                    <a:gs pos="46000">
                      <a:schemeClr val="bg1"/>
                    </a:gs>
                  </a:gsLst>
                  <a:lin ang="5400000" scaled="0"/>
                </a:gradFill>
                <a:latin typeface="Segoe UI Light"/>
                <a:hlinkClick r:id="rId4"/>
              </a:rPr>
              <a:t>AzureAppService</a:t>
            </a:r>
            <a:r>
              <a:rPr lang="en-US" sz="3600" dirty="0">
                <a:gradFill>
                  <a:gsLst>
                    <a:gs pos="20354">
                      <a:schemeClr val="bg1"/>
                    </a:gs>
                    <a:gs pos="46000">
                      <a:schemeClr val="bg1"/>
                    </a:gs>
                  </a:gsLst>
                  <a:lin ang="5400000" scaled="0"/>
                </a:gradFill>
                <a:latin typeface="Segoe UI Light"/>
                <a:hlinkClick r:id="rId4"/>
              </a:rPr>
              <a:t> for free</a:t>
            </a:r>
            <a:r>
              <a:rPr lang="en-US" sz="3600" dirty="0">
                <a:gradFill>
                  <a:gsLst>
                    <a:gs pos="20354">
                      <a:schemeClr val="bg1"/>
                    </a:gs>
                    <a:gs pos="46000">
                      <a:schemeClr val="bg1"/>
                    </a:gs>
                  </a:gsLst>
                  <a:lin ang="5400000" scaled="0"/>
                </a:gradFill>
                <a:latin typeface="Segoe UI Light"/>
              </a:rPr>
              <a:t>.</a:t>
            </a:r>
          </a:p>
        </p:txBody>
      </p:sp>
      <p:sp>
        <p:nvSpPr>
          <p:cNvPr id="2" name="Title 1"/>
          <p:cNvSpPr>
            <a:spLocks noGrp="1"/>
          </p:cNvSpPr>
          <p:nvPr>
            <p:ph type="title"/>
          </p:nvPr>
        </p:nvSpPr>
        <p:spPr/>
        <p:txBody>
          <a:bodyPr/>
          <a:lstStyle/>
          <a:p>
            <a:r>
              <a:rPr lang="en-US" smtClean="0"/>
              <a:t>Resources</a:t>
            </a:r>
            <a:endParaRPr lang="en-US" dirty="0"/>
          </a:p>
        </p:txBody>
      </p:sp>
      <p:sp useBgFill="1">
        <p:nvSpPr>
          <p:cNvPr id="7" name="Oval 6"/>
          <p:cNvSpPr/>
          <p:nvPr/>
        </p:nvSpPr>
        <p:spPr bwMode="auto">
          <a:xfrm>
            <a:off x="427037" y="1212849"/>
            <a:ext cx="1524000" cy="1524000"/>
          </a:xfrm>
          <a:prstGeom prst="ellipse">
            <a:avLst/>
          </a:prstGeom>
          <a:ln w="571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Freeform 17"/>
          <p:cNvSpPr>
            <a:spLocks noChangeAspect="1" noEditPoints="1"/>
          </p:cNvSpPr>
          <p:nvPr/>
        </p:nvSpPr>
        <p:spPr bwMode="auto">
          <a:xfrm>
            <a:off x="892174" y="1504980"/>
            <a:ext cx="593726" cy="939738"/>
          </a:xfrm>
          <a:custGeom>
            <a:avLst/>
            <a:gdLst>
              <a:gd name="T0" fmla="*/ 0 w 61"/>
              <a:gd name="T1" fmla="*/ 0 h 98"/>
              <a:gd name="T2" fmla="*/ 0 w 61"/>
              <a:gd name="T3" fmla="*/ 98 h 98"/>
              <a:gd name="T4" fmla="*/ 61 w 61"/>
              <a:gd name="T5" fmla="*/ 98 h 98"/>
              <a:gd name="T6" fmla="*/ 61 w 61"/>
              <a:gd name="T7" fmla="*/ 0 h 98"/>
              <a:gd name="T8" fmla="*/ 0 w 61"/>
              <a:gd name="T9" fmla="*/ 0 h 98"/>
              <a:gd name="T10" fmla="*/ 55 w 61"/>
              <a:gd name="T11" fmla="*/ 92 h 98"/>
              <a:gd name="T12" fmla="*/ 6 w 61"/>
              <a:gd name="T13" fmla="*/ 92 h 98"/>
              <a:gd name="T14" fmla="*/ 6 w 61"/>
              <a:gd name="T15" fmla="*/ 7 h 98"/>
              <a:gd name="T16" fmla="*/ 55 w 61"/>
              <a:gd name="T17" fmla="*/ 7 h 98"/>
              <a:gd name="T18" fmla="*/ 55 w 61"/>
              <a:gd name="T19" fmla="*/ 92 h 98"/>
              <a:gd name="T20" fmla="*/ 28 w 61"/>
              <a:gd name="T21" fmla="*/ 80 h 98"/>
              <a:gd name="T22" fmla="*/ 34 w 61"/>
              <a:gd name="T23" fmla="*/ 80 h 98"/>
              <a:gd name="T24" fmla="*/ 34 w 61"/>
              <a:gd name="T25" fmla="*/ 86 h 98"/>
              <a:gd name="T26" fmla="*/ 28 w 61"/>
              <a:gd name="T27" fmla="*/ 86 h 98"/>
              <a:gd name="T28" fmla="*/ 28 w 61"/>
              <a:gd name="T29" fmla="*/ 80 h 98"/>
              <a:gd name="T30" fmla="*/ 40 w 61"/>
              <a:gd name="T31" fmla="*/ 41 h 98"/>
              <a:gd name="T32" fmla="*/ 39 w 61"/>
              <a:gd name="T33" fmla="*/ 41 h 98"/>
              <a:gd name="T34" fmla="*/ 31 w 61"/>
              <a:gd name="T35" fmla="*/ 35 h 98"/>
              <a:gd name="T36" fmla="*/ 24 w 61"/>
              <a:gd name="T37" fmla="*/ 39 h 98"/>
              <a:gd name="T38" fmla="*/ 24 w 61"/>
              <a:gd name="T39" fmla="*/ 38 h 98"/>
              <a:gd name="T40" fmla="*/ 23 w 61"/>
              <a:gd name="T41" fmla="*/ 38 h 98"/>
              <a:gd name="T42" fmla="*/ 17 w 61"/>
              <a:gd name="T43" fmla="*/ 45 h 98"/>
              <a:gd name="T44" fmla="*/ 23 w 61"/>
              <a:gd name="T45" fmla="*/ 51 h 98"/>
              <a:gd name="T46" fmla="*/ 40 w 61"/>
              <a:gd name="T47" fmla="*/ 51 h 98"/>
              <a:gd name="T48" fmla="*/ 45 w 61"/>
              <a:gd name="T49" fmla="*/ 46 h 98"/>
              <a:gd name="T50" fmla="*/ 40 w 61"/>
              <a:gd name="T51" fmla="*/ 4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98">
                <a:moveTo>
                  <a:pt x="0" y="0"/>
                </a:moveTo>
                <a:cubicBezTo>
                  <a:pt x="0" y="98"/>
                  <a:pt x="0" y="98"/>
                  <a:pt x="0" y="98"/>
                </a:cubicBezTo>
                <a:cubicBezTo>
                  <a:pt x="61" y="98"/>
                  <a:pt x="61" y="98"/>
                  <a:pt x="61" y="98"/>
                </a:cubicBezTo>
                <a:cubicBezTo>
                  <a:pt x="61" y="0"/>
                  <a:pt x="61" y="0"/>
                  <a:pt x="61" y="0"/>
                </a:cubicBezTo>
                <a:lnTo>
                  <a:pt x="0" y="0"/>
                </a:lnTo>
                <a:close/>
                <a:moveTo>
                  <a:pt x="55" y="92"/>
                </a:moveTo>
                <a:cubicBezTo>
                  <a:pt x="6" y="92"/>
                  <a:pt x="6" y="92"/>
                  <a:pt x="6" y="92"/>
                </a:cubicBezTo>
                <a:cubicBezTo>
                  <a:pt x="6" y="7"/>
                  <a:pt x="6" y="7"/>
                  <a:pt x="6" y="7"/>
                </a:cubicBezTo>
                <a:cubicBezTo>
                  <a:pt x="55" y="7"/>
                  <a:pt x="55" y="7"/>
                  <a:pt x="55" y="7"/>
                </a:cubicBezTo>
                <a:lnTo>
                  <a:pt x="55" y="92"/>
                </a:lnTo>
                <a:close/>
                <a:moveTo>
                  <a:pt x="28" y="80"/>
                </a:moveTo>
                <a:cubicBezTo>
                  <a:pt x="34" y="80"/>
                  <a:pt x="34" y="80"/>
                  <a:pt x="34" y="80"/>
                </a:cubicBezTo>
                <a:cubicBezTo>
                  <a:pt x="34" y="86"/>
                  <a:pt x="34" y="86"/>
                  <a:pt x="34" y="86"/>
                </a:cubicBezTo>
                <a:cubicBezTo>
                  <a:pt x="28" y="86"/>
                  <a:pt x="28" y="86"/>
                  <a:pt x="28" y="86"/>
                </a:cubicBezTo>
                <a:lnTo>
                  <a:pt x="28" y="80"/>
                </a:lnTo>
                <a:close/>
                <a:moveTo>
                  <a:pt x="40" y="41"/>
                </a:moveTo>
                <a:cubicBezTo>
                  <a:pt x="39" y="41"/>
                  <a:pt x="39" y="41"/>
                  <a:pt x="39" y="41"/>
                </a:cubicBezTo>
                <a:cubicBezTo>
                  <a:pt x="38" y="37"/>
                  <a:pt x="35" y="35"/>
                  <a:pt x="31" y="35"/>
                </a:cubicBezTo>
                <a:cubicBezTo>
                  <a:pt x="28" y="35"/>
                  <a:pt x="25" y="36"/>
                  <a:pt x="24" y="39"/>
                </a:cubicBezTo>
                <a:cubicBezTo>
                  <a:pt x="24" y="39"/>
                  <a:pt x="24" y="39"/>
                  <a:pt x="24" y="38"/>
                </a:cubicBezTo>
                <a:cubicBezTo>
                  <a:pt x="23" y="38"/>
                  <a:pt x="23" y="38"/>
                  <a:pt x="23" y="38"/>
                </a:cubicBezTo>
                <a:cubicBezTo>
                  <a:pt x="19" y="38"/>
                  <a:pt x="17" y="41"/>
                  <a:pt x="17" y="45"/>
                </a:cubicBezTo>
                <a:cubicBezTo>
                  <a:pt x="17" y="48"/>
                  <a:pt x="20" y="51"/>
                  <a:pt x="23" y="51"/>
                </a:cubicBezTo>
                <a:cubicBezTo>
                  <a:pt x="40" y="51"/>
                  <a:pt x="40" y="51"/>
                  <a:pt x="40" y="51"/>
                </a:cubicBezTo>
                <a:cubicBezTo>
                  <a:pt x="42" y="51"/>
                  <a:pt x="45" y="49"/>
                  <a:pt x="45" y="46"/>
                </a:cubicBezTo>
                <a:cubicBezTo>
                  <a:pt x="45" y="43"/>
                  <a:pt x="42" y="41"/>
                  <a:pt x="40" y="4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defTabSz="914400"/>
            <a:endParaRPr lang="en-US" dirty="0"/>
          </a:p>
        </p:txBody>
      </p:sp>
    </p:spTree>
    <p:extLst>
      <p:ext uri="{BB962C8B-B14F-4D97-AF65-F5344CB8AC3E}">
        <p14:creationId xmlns:p14="http://schemas.microsoft.com/office/powerpoint/2010/main" val="31785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236516"/>
      </p:ext>
    </p:extLst>
  </p:cSld>
  <p:clrMapOvr>
    <a:masterClrMapping/>
  </p:clrMapOvr>
  <mc:AlternateContent xmlns:mc="http://schemas.openxmlformats.org/markup-compatibility/2006" xmlns:p14="http://schemas.microsoft.com/office/powerpoint/2010/main">
    <mc:Choice Requires="p14">
      <p:transition spd="med" p14:dur="700" advTm="863">
        <p:fade/>
      </p:transition>
    </mc:Choice>
    <mc:Fallback xmlns="">
      <p:transition spd="med" advTm="863">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63457"/>
            <a:ext cx="12314915" cy="917444"/>
          </a:xfrm>
        </p:spPr>
        <p:txBody>
          <a:bodyPr/>
          <a:lstStyle/>
          <a:p>
            <a:r>
              <a:rPr lang="en-US" dirty="0" smtClean="0"/>
              <a:t>Application development in the age of the Cloud</a:t>
            </a:r>
            <a:endParaRPr lang="en-US" dirty="0"/>
          </a:p>
        </p:txBody>
      </p:sp>
      <p:grpSp>
        <p:nvGrpSpPr>
          <p:cNvPr id="2" name="Group 4"/>
          <p:cNvGrpSpPr>
            <a:grpSpLocks noChangeAspect="1"/>
          </p:cNvGrpSpPr>
          <p:nvPr/>
        </p:nvGrpSpPr>
        <p:grpSpPr bwMode="auto">
          <a:xfrm flipH="1">
            <a:off x="1110777" y="2148168"/>
            <a:ext cx="2125407" cy="3428792"/>
            <a:chOff x="795" y="1063"/>
            <a:chExt cx="1435" cy="2315"/>
          </a:xfrm>
        </p:grpSpPr>
        <p:sp>
          <p:nvSpPr>
            <p:cNvPr id="4" name="AutoShape 3"/>
            <p:cNvSpPr>
              <a:spLocks noChangeAspect="1" noChangeArrowheads="1" noTextEdit="1"/>
            </p:cNvSpPr>
            <p:nvPr/>
          </p:nvSpPr>
          <p:spPr bwMode="auto">
            <a:xfrm>
              <a:off x="795" y="1063"/>
              <a:ext cx="1435" cy="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 name="Rectangle 5"/>
            <p:cNvSpPr>
              <a:spLocks noChangeArrowheads="1"/>
            </p:cNvSpPr>
            <p:nvPr/>
          </p:nvSpPr>
          <p:spPr bwMode="auto">
            <a:xfrm>
              <a:off x="1826" y="1549"/>
              <a:ext cx="181" cy="14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 name="Freeform 6"/>
            <p:cNvSpPr>
              <a:spLocks/>
            </p:cNvSpPr>
            <p:nvPr/>
          </p:nvSpPr>
          <p:spPr bwMode="auto">
            <a:xfrm>
              <a:off x="1826" y="1589"/>
              <a:ext cx="181" cy="88"/>
            </a:xfrm>
            <a:custGeom>
              <a:avLst/>
              <a:gdLst>
                <a:gd name="T0" fmla="*/ 0 w 181"/>
                <a:gd name="T1" fmla="*/ 34 h 88"/>
                <a:gd name="T2" fmla="*/ 181 w 181"/>
                <a:gd name="T3" fmla="*/ 0 h 88"/>
                <a:gd name="T4" fmla="*/ 0 w 181"/>
                <a:gd name="T5" fmla="*/ 88 h 88"/>
                <a:gd name="T6" fmla="*/ 0 w 181"/>
                <a:gd name="T7" fmla="*/ 34 h 88"/>
              </a:gdLst>
              <a:ahLst/>
              <a:cxnLst>
                <a:cxn ang="0">
                  <a:pos x="T0" y="T1"/>
                </a:cxn>
                <a:cxn ang="0">
                  <a:pos x="T2" y="T3"/>
                </a:cxn>
                <a:cxn ang="0">
                  <a:pos x="T4" y="T5"/>
                </a:cxn>
                <a:cxn ang="0">
                  <a:pos x="T6" y="T7"/>
                </a:cxn>
              </a:cxnLst>
              <a:rect l="0" t="0" r="r" b="b"/>
              <a:pathLst>
                <a:path w="181" h="88">
                  <a:moveTo>
                    <a:pt x="0" y="34"/>
                  </a:moveTo>
                  <a:lnTo>
                    <a:pt x="181" y="0"/>
                  </a:lnTo>
                  <a:lnTo>
                    <a:pt x="0" y="88"/>
                  </a:lnTo>
                  <a:lnTo>
                    <a:pt x="0" y="34"/>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 name="Freeform 7"/>
            <p:cNvSpPr>
              <a:spLocks/>
            </p:cNvSpPr>
            <p:nvPr/>
          </p:nvSpPr>
          <p:spPr bwMode="auto">
            <a:xfrm>
              <a:off x="1514" y="1126"/>
              <a:ext cx="582" cy="534"/>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 name="Freeform 8"/>
            <p:cNvSpPr>
              <a:spLocks/>
            </p:cNvSpPr>
            <p:nvPr/>
          </p:nvSpPr>
          <p:spPr bwMode="auto">
            <a:xfrm>
              <a:off x="1548" y="1063"/>
              <a:ext cx="582" cy="572"/>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 name="Freeform 9"/>
            <p:cNvSpPr>
              <a:spLocks/>
            </p:cNvSpPr>
            <p:nvPr/>
          </p:nvSpPr>
          <p:spPr bwMode="auto">
            <a:xfrm>
              <a:off x="1780" y="1314"/>
              <a:ext cx="86" cy="143"/>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Oval 10"/>
            <p:cNvSpPr>
              <a:spLocks noChangeArrowheads="1"/>
            </p:cNvSpPr>
            <p:nvPr/>
          </p:nvSpPr>
          <p:spPr bwMode="auto">
            <a:xfrm>
              <a:off x="1611" y="1412"/>
              <a:ext cx="35" cy="34"/>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11"/>
            <p:cNvSpPr>
              <a:spLocks/>
            </p:cNvSpPr>
            <p:nvPr/>
          </p:nvSpPr>
          <p:spPr bwMode="auto">
            <a:xfrm>
              <a:off x="1586" y="1526"/>
              <a:ext cx="94" cy="74"/>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Freeform 12"/>
            <p:cNvSpPr>
              <a:spLocks/>
            </p:cNvSpPr>
            <p:nvPr/>
          </p:nvSpPr>
          <p:spPr bwMode="auto">
            <a:xfrm>
              <a:off x="1663" y="1503"/>
              <a:ext cx="40" cy="43"/>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Freeform 13"/>
            <p:cNvSpPr>
              <a:spLocks/>
            </p:cNvSpPr>
            <p:nvPr/>
          </p:nvSpPr>
          <p:spPr bwMode="auto">
            <a:xfrm>
              <a:off x="990" y="2386"/>
              <a:ext cx="1017" cy="243"/>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14"/>
            <p:cNvSpPr>
              <a:spLocks/>
            </p:cNvSpPr>
            <p:nvPr/>
          </p:nvSpPr>
          <p:spPr bwMode="auto">
            <a:xfrm>
              <a:off x="1700" y="1677"/>
              <a:ext cx="307" cy="712"/>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Freeform 15"/>
            <p:cNvSpPr>
              <a:spLocks/>
            </p:cNvSpPr>
            <p:nvPr/>
          </p:nvSpPr>
          <p:spPr bwMode="auto">
            <a:xfrm>
              <a:off x="792" y="3204"/>
              <a:ext cx="375" cy="166"/>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DD5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Rectangle 16"/>
            <p:cNvSpPr>
              <a:spLocks noChangeArrowheads="1"/>
            </p:cNvSpPr>
            <p:nvPr/>
          </p:nvSpPr>
          <p:spPr bwMode="auto">
            <a:xfrm>
              <a:off x="990" y="2503"/>
              <a:ext cx="255" cy="701"/>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7"/>
            <p:cNvSpPr>
              <a:spLocks/>
            </p:cNvSpPr>
            <p:nvPr/>
          </p:nvSpPr>
          <p:spPr bwMode="auto">
            <a:xfrm>
              <a:off x="1560" y="2921"/>
              <a:ext cx="137" cy="260"/>
            </a:xfrm>
            <a:custGeom>
              <a:avLst/>
              <a:gdLst>
                <a:gd name="T0" fmla="*/ 0 w 137"/>
                <a:gd name="T1" fmla="*/ 260 h 260"/>
                <a:gd name="T2" fmla="*/ 137 w 137"/>
                <a:gd name="T3" fmla="*/ 260 h 260"/>
                <a:gd name="T4" fmla="*/ 123 w 137"/>
                <a:gd name="T5" fmla="*/ 0 h 260"/>
                <a:gd name="T6" fmla="*/ 17 w 137"/>
                <a:gd name="T7" fmla="*/ 0 h 260"/>
                <a:gd name="T8" fmla="*/ 0 w 137"/>
                <a:gd name="T9" fmla="*/ 260 h 260"/>
              </a:gdLst>
              <a:ahLst/>
              <a:cxnLst>
                <a:cxn ang="0">
                  <a:pos x="T0" y="T1"/>
                </a:cxn>
                <a:cxn ang="0">
                  <a:pos x="T2" y="T3"/>
                </a:cxn>
                <a:cxn ang="0">
                  <a:pos x="T4" y="T5"/>
                </a:cxn>
                <a:cxn ang="0">
                  <a:pos x="T6" y="T7"/>
                </a:cxn>
                <a:cxn ang="0">
                  <a:pos x="T8" y="T9"/>
                </a:cxn>
              </a:cxnLst>
              <a:rect l="0" t="0" r="r" b="b"/>
              <a:pathLst>
                <a:path w="137" h="260">
                  <a:moveTo>
                    <a:pt x="0" y="260"/>
                  </a:moveTo>
                  <a:lnTo>
                    <a:pt x="137" y="260"/>
                  </a:lnTo>
                  <a:lnTo>
                    <a:pt x="123" y="0"/>
                  </a:lnTo>
                  <a:lnTo>
                    <a:pt x="17" y="0"/>
                  </a:lnTo>
                  <a:lnTo>
                    <a:pt x="0"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8"/>
            <p:cNvSpPr>
              <a:spLocks/>
            </p:cNvSpPr>
            <p:nvPr/>
          </p:nvSpPr>
          <p:spPr bwMode="auto">
            <a:xfrm>
              <a:off x="1591" y="2706"/>
              <a:ext cx="75" cy="261"/>
            </a:xfrm>
            <a:custGeom>
              <a:avLst/>
              <a:gdLst>
                <a:gd name="T0" fmla="*/ 0 w 75"/>
                <a:gd name="T1" fmla="*/ 261 h 261"/>
                <a:gd name="T2" fmla="*/ 75 w 75"/>
                <a:gd name="T3" fmla="*/ 261 h 261"/>
                <a:gd name="T4" fmla="*/ 69 w 75"/>
                <a:gd name="T5" fmla="*/ 0 h 261"/>
                <a:gd name="T6" fmla="*/ 9 w 75"/>
                <a:gd name="T7" fmla="*/ 0 h 261"/>
                <a:gd name="T8" fmla="*/ 0 w 75"/>
                <a:gd name="T9" fmla="*/ 261 h 261"/>
              </a:gdLst>
              <a:ahLst/>
              <a:cxnLst>
                <a:cxn ang="0">
                  <a:pos x="T0" y="T1"/>
                </a:cxn>
                <a:cxn ang="0">
                  <a:pos x="T2" y="T3"/>
                </a:cxn>
                <a:cxn ang="0">
                  <a:pos x="T4" y="T5"/>
                </a:cxn>
                <a:cxn ang="0">
                  <a:pos x="T6" y="T7"/>
                </a:cxn>
                <a:cxn ang="0">
                  <a:pos x="T8" y="T9"/>
                </a:cxn>
              </a:cxnLst>
              <a:rect l="0" t="0" r="r" b="b"/>
              <a:pathLst>
                <a:path w="75" h="261">
                  <a:moveTo>
                    <a:pt x="0" y="261"/>
                  </a:moveTo>
                  <a:lnTo>
                    <a:pt x="75" y="261"/>
                  </a:lnTo>
                  <a:lnTo>
                    <a:pt x="69" y="0"/>
                  </a:lnTo>
                  <a:lnTo>
                    <a:pt x="9" y="0"/>
                  </a:lnTo>
                  <a:lnTo>
                    <a:pt x="0"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19"/>
            <p:cNvSpPr>
              <a:spLocks noChangeArrowheads="1"/>
            </p:cNvSpPr>
            <p:nvPr/>
          </p:nvSpPr>
          <p:spPr bwMode="auto">
            <a:xfrm>
              <a:off x="1912" y="3224"/>
              <a:ext cx="155"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20"/>
            <p:cNvSpPr>
              <a:spLocks noChangeArrowheads="1"/>
            </p:cNvSpPr>
            <p:nvPr/>
          </p:nvSpPr>
          <p:spPr bwMode="auto">
            <a:xfrm>
              <a:off x="1202" y="3218"/>
              <a:ext cx="154" cy="1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21"/>
            <p:cNvSpPr>
              <a:spLocks/>
            </p:cNvSpPr>
            <p:nvPr/>
          </p:nvSpPr>
          <p:spPr bwMode="auto">
            <a:xfrm>
              <a:off x="1279" y="3098"/>
              <a:ext cx="711" cy="111"/>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Rectangle 22"/>
            <p:cNvSpPr>
              <a:spLocks noChangeArrowheads="1"/>
            </p:cNvSpPr>
            <p:nvPr/>
          </p:nvSpPr>
          <p:spPr bwMode="auto">
            <a:xfrm>
              <a:off x="1912" y="3209"/>
              <a:ext cx="78" cy="9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3"/>
            <p:cNvSpPr>
              <a:spLocks noChangeArrowheads="1"/>
            </p:cNvSpPr>
            <p:nvPr/>
          </p:nvSpPr>
          <p:spPr bwMode="auto">
            <a:xfrm>
              <a:off x="1279" y="3209"/>
              <a:ext cx="77" cy="8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24"/>
            <p:cNvSpPr>
              <a:spLocks/>
            </p:cNvSpPr>
            <p:nvPr/>
          </p:nvSpPr>
          <p:spPr bwMode="auto">
            <a:xfrm>
              <a:off x="1649" y="3224"/>
              <a:ext cx="37"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25"/>
            <p:cNvSpPr>
              <a:spLocks/>
            </p:cNvSpPr>
            <p:nvPr/>
          </p:nvSpPr>
          <p:spPr bwMode="auto">
            <a:xfrm>
              <a:off x="1571" y="3224"/>
              <a:ext cx="38" cy="154"/>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Rectangle 26"/>
            <p:cNvSpPr>
              <a:spLocks noChangeArrowheads="1"/>
            </p:cNvSpPr>
            <p:nvPr/>
          </p:nvSpPr>
          <p:spPr bwMode="auto">
            <a:xfrm>
              <a:off x="1589" y="3112"/>
              <a:ext cx="80"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7"/>
            <p:cNvSpPr>
              <a:spLocks/>
            </p:cNvSpPr>
            <p:nvPr/>
          </p:nvSpPr>
          <p:spPr bwMode="auto">
            <a:xfrm>
              <a:off x="1402" y="2658"/>
              <a:ext cx="456" cy="57"/>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8"/>
            <p:cNvSpPr>
              <a:spLocks/>
            </p:cNvSpPr>
            <p:nvPr/>
          </p:nvSpPr>
          <p:spPr bwMode="auto">
            <a:xfrm>
              <a:off x="1193" y="2624"/>
              <a:ext cx="871" cy="62"/>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Freeform 29"/>
            <p:cNvSpPr>
              <a:spLocks/>
            </p:cNvSpPr>
            <p:nvPr/>
          </p:nvSpPr>
          <p:spPr bwMode="auto">
            <a:xfrm>
              <a:off x="2067" y="1675"/>
              <a:ext cx="63" cy="768"/>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30"/>
            <p:cNvSpPr>
              <a:spLocks/>
            </p:cNvSpPr>
            <p:nvPr/>
          </p:nvSpPr>
          <p:spPr bwMode="auto">
            <a:xfrm>
              <a:off x="1726" y="2100"/>
              <a:ext cx="453" cy="655"/>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1"/>
            <p:cNvSpPr>
              <a:spLocks/>
            </p:cNvSpPr>
            <p:nvPr/>
          </p:nvSpPr>
          <p:spPr bwMode="auto">
            <a:xfrm>
              <a:off x="1726" y="2746"/>
              <a:ext cx="112" cy="100"/>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2"/>
            <p:cNvSpPr>
              <a:spLocks/>
            </p:cNvSpPr>
            <p:nvPr/>
          </p:nvSpPr>
          <p:spPr bwMode="auto">
            <a:xfrm>
              <a:off x="2133" y="2043"/>
              <a:ext cx="97" cy="115"/>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8" name="Freeform 33"/>
            <p:cNvSpPr>
              <a:spLocks/>
            </p:cNvSpPr>
            <p:nvPr/>
          </p:nvSpPr>
          <p:spPr bwMode="auto">
            <a:xfrm>
              <a:off x="1127" y="2349"/>
              <a:ext cx="447" cy="37"/>
            </a:xfrm>
            <a:custGeom>
              <a:avLst/>
              <a:gdLst>
                <a:gd name="T0" fmla="*/ 0 w 447"/>
                <a:gd name="T1" fmla="*/ 0 h 37"/>
                <a:gd name="T2" fmla="*/ 447 w 447"/>
                <a:gd name="T3" fmla="*/ 20 h 37"/>
                <a:gd name="T4" fmla="*/ 447 w 447"/>
                <a:gd name="T5" fmla="*/ 37 h 37"/>
                <a:gd name="T6" fmla="*/ 0 w 447"/>
                <a:gd name="T7" fmla="*/ 37 h 37"/>
                <a:gd name="T8" fmla="*/ 0 w 447"/>
                <a:gd name="T9" fmla="*/ 0 h 37"/>
              </a:gdLst>
              <a:ahLst/>
              <a:cxnLst>
                <a:cxn ang="0">
                  <a:pos x="T0" y="T1"/>
                </a:cxn>
                <a:cxn ang="0">
                  <a:pos x="T2" y="T3"/>
                </a:cxn>
                <a:cxn ang="0">
                  <a:pos x="T4" y="T5"/>
                </a:cxn>
                <a:cxn ang="0">
                  <a:pos x="T6" y="T7"/>
                </a:cxn>
                <a:cxn ang="0">
                  <a:pos x="T8" y="T9"/>
                </a:cxn>
              </a:cxnLst>
              <a:rect l="0" t="0" r="r" b="b"/>
              <a:pathLst>
                <a:path w="447" h="37">
                  <a:moveTo>
                    <a:pt x="0" y="0"/>
                  </a:moveTo>
                  <a:lnTo>
                    <a:pt x="447" y="20"/>
                  </a:lnTo>
                  <a:lnTo>
                    <a:pt x="447" y="37"/>
                  </a:lnTo>
                  <a:lnTo>
                    <a:pt x="0" y="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4"/>
            <p:cNvSpPr>
              <a:spLocks/>
            </p:cNvSpPr>
            <p:nvPr/>
          </p:nvSpPr>
          <p:spPr bwMode="auto">
            <a:xfrm>
              <a:off x="984" y="1929"/>
              <a:ext cx="152" cy="434"/>
            </a:xfrm>
            <a:custGeom>
              <a:avLst/>
              <a:gdLst>
                <a:gd name="T0" fmla="*/ 115 w 152"/>
                <a:gd name="T1" fmla="*/ 434 h 434"/>
                <a:gd name="T2" fmla="*/ 0 w 152"/>
                <a:gd name="T3" fmla="*/ 3 h 434"/>
                <a:gd name="T4" fmla="*/ 12 w 152"/>
                <a:gd name="T5" fmla="*/ 0 h 434"/>
                <a:gd name="T6" fmla="*/ 152 w 152"/>
                <a:gd name="T7" fmla="*/ 420 h 434"/>
                <a:gd name="T8" fmla="*/ 115 w 152"/>
                <a:gd name="T9" fmla="*/ 434 h 434"/>
              </a:gdLst>
              <a:ahLst/>
              <a:cxnLst>
                <a:cxn ang="0">
                  <a:pos x="T0" y="T1"/>
                </a:cxn>
                <a:cxn ang="0">
                  <a:pos x="T2" y="T3"/>
                </a:cxn>
                <a:cxn ang="0">
                  <a:pos x="T4" y="T5"/>
                </a:cxn>
                <a:cxn ang="0">
                  <a:pos x="T6" y="T7"/>
                </a:cxn>
                <a:cxn ang="0">
                  <a:pos x="T8" y="T9"/>
                </a:cxn>
              </a:cxnLst>
              <a:rect l="0" t="0" r="r" b="b"/>
              <a:pathLst>
                <a:path w="152" h="434">
                  <a:moveTo>
                    <a:pt x="115" y="434"/>
                  </a:moveTo>
                  <a:lnTo>
                    <a:pt x="0" y="3"/>
                  </a:lnTo>
                  <a:lnTo>
                    <a:pt x="12" y="0"/>
                  </a:lnTo>
                  <a:lnTo>
                    <a:pt x="152" y="420"/>
                  </a:lnTo>
                  <a:lnTo>
                    <a:pt x="115" y="4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Oval 35"/>
            <p:cNvSpPr>
              <a:spLocks noChangeArrowheads="1"/>
            </p:cNvSpPr>
            <p:nvPr/>
          </p:nvSpPr>
          <p:spPr bwMode="auto">
            <a:xfrm>
              <a:off x="1099" y="2332"/>
              <a:ext cx="57" cy="54"/>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6"/>
            <p:cNvSpPr>
              <a:spLocks/>
            </p:cNvSpPr>
            <p:nvPr/>
          </p:nvSpPr>
          <p:spPr bwMode="auto">
            <a:xfrm>
              <a:off x="1823" y="1777"/>
              <a:ext cx="149" cy="612"/>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Freeform 37"/>
            <p:cNvSpPr>
              <a:spLocks/>
            </p:cNvSpPr>
            <p:nvPr/>
          </p:nvSpPr>
          <p:spPr bwMode="auto">
            <a:xfrm>
              <a:off x="1402" y="2241"/>
              <a:ext cx="570" cy="148"/>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38"/>
            <p:cNvSpPr>
              <a:spLocks/>
            </p:cNvSpPr>
            <p:nvPr/>
          </p:nvSpPr>
          <p:spPr bwMode="auto">
            <a:xfrm>
              <a:off x="1334" y="2241"/>
              <a:ext cx="295" cy="148"/>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39"/>
            <p:cNvSpPr>
              <a:spLocks noChangeArrowheads="1"/>
            </p:cNvSpPr>
            <p:nvPr/>
          </p:nvSpPr>
          <p:spPr bwMode="auto">
            <a:xfrm>
              <a:off x="1560" y="2241"/>
              <a:ext cx="69" cy="14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0"/>
            <p:cNvSpPr>
              <a:spLocks noChangeArrowheads="1"/>
            </p:cNvSpPr>
            <p:nvPr/>
          </p:nvSpPr>
          <p:spPr bwMode="auto">
            <a:xfrm>
              <a:off x="1821" y="1769"/>
              <a:ext cx="186" cy="28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pic>
        <p:nvPicPr>
          <p:cNvPr id="56" name="Picture 55"/>
          <p:cNvPicPr>
            <a:picLocks noChangeAspect="1"/>
          </p:cNvPicPr>
          <p:nvPr/>
        </p:nvPicPr>
        <p:blipFill>
          <a:blip r:embed="rId3"/>
          <a:stretch>
            <a:fillRect/>
          </a:stretch>
        </p:blipFill>
        <p:spPr>
          <a:xfrm>
            <a:off x="9225507" y="1640411"/>
            <a:ext cx="2025848" cy="3853288"/>
          </a:xfrm>
          <a:prstGeom prst="rect">
            <a:avLst/>
          </a:prstGeom>
        </p:spPr>
      </p:pic>
      <p:sp>
        <p:nvSpPr>
          <p:cNvPr id="67"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8"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69"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70"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71" name="Group 11"/>
          <p:cNvGrpSpPr>
            <a:grpSpLocks noChangeAspect="1"/>
          </p:cNvGrpSpPr>
          <p:nvPr/>
        </p:nvGrpSpPr>
        <p:grpSpPr bwMode="auto">
          <a:xfrm>
            <a:off x="4000610" y="4634210"/>
            <a:ext cx="3818983" cy="2231708"/>
            <a:chOff x="1037" y="924"/>
            <a:chExt cx="2406" cy="1406"/>
          </a:xfrm>
        </p:grpSpPr>
        <p:sp>
          <p:nvSpPr>
            <p:cNvPr id="72"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73"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74"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75"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76"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77"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78"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141219950"/>
      </p:ext>
    </p:extLst>
  </p:cSld>
  <p:clrMapOvr>
    <a:masterClrMapping/>
  </p:clrMapOvr>
  <p:transition advTm="51373">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 name="Rectangle 16"/>
          <p:cNvSpPr>
            <a:spLocks noChangeArrowheads="1"/>
          </p:cNvSpPr>
          <p:nvPr/>
        </p:nvSpPr>
        <p:spPr bwMode="auto">
          <a:xfrm>
            <a:off x="5792347" y="1605341"/>
            <a:ext cx="94006" cy="394932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3" name="Title 2"/>
          <p:cNvSpPr>
            <a:spLocks noGrp="1"/>
          </p:cNvSpPr>
          <p:nvPr>
            <p:ph type="title"/>
          </p:nvPr>
        </p:nvSpPr>
        <p:spPr>
          <a:xfrm>
            <a:off x="427037" y="341477"/>
            <a:ext cx="11889564" cy="917575"/>
          </a:xfrm>
        </p:spPr>
        <p:txBody>
          <a:bodyPr/>
          <a:lstStyle/>
          <a:p>
            <a:r>
              <a:rPr lang="en-US" dirty="0" smtClean="0"/>
              <a:t>Cloud Service Architectures</a:t>
            </a:r>
            <a:endParaRPr lang="en-US" dirty="0"/>
          </a:p>
        </p:txBody>
      </p:sp>
      <p:sp>
        <p:nvSpPr>
          <p:cNvPr id="17" name="Rectangle 16"/>
          <p:cNvSpPr/>
          <p:nvPr/>
        </p:nvSpPr>
        <p:spPr>
          <a:xfrm>
            <a:off x="768066" y="2029352"/>
            <a:ext cx="2862316" cy="346162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smtClean="0">
                <a:solidFill>
                  <a:srgbClr val="FFFFFF"/>
                </a:solidFill>
              </a:rPr>
              <a:t>traditional</a:t>
            </a:r>
          </a:p>
        </p:txBody>
      </p:sp>
      <p:cxnSp>
        <p:nvCxnSpPr>
          <p:cNvPr id="18" name="Straight Connector 17"/>
          <p:cNvCxnSpPr/>
          <p:nvPr/>
        </p:nvCxnSpPr>
        <p:spPr>
          <a:xfrm>
            <a:off x="2189887" y="2709008"/>
            <a:ext cx="0" cy="1511460"/>
          </a:xfrm>
          <a:prstGeom prst="line">
            <a:avLst/>
          </a:prstGeom>
          <a:noFill/>
          <a:ln w="6350" cap="flat" cmpd="sng" algn="ctr">
            <a:solidFill>
              <a:srgbClr val="FFFFFF"/>
            </a:solidFill>
            <a:prstDash val="solid"/>
            <a:miter lim="800000"/>
          </a:ln>
          <a:effectLst/>
        </p:spPr>
      </p:cxnSp>
      <p:sp>
        <p:nvSpPr>
          <p:cNvPr id="19" name="Rectangle 18"/>
          <p:cNvSpPr/>
          <p:nvPr/>
        </p:nvSpPr>
        <p:spPr>
          <a:xfrm>
            <a:off x="925489" y="2178374"/>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User Interface </a:t>
            </a:r>
          </a:p>
        </p:txBody>
      </p:sp>
      <p:sp>
        <p:nvSpPr>
          <p:cNvPr id="20" name="Rectangle 19"/>
          <p:cNvSpPr/>
          <p:nvPr/>
        </p:nvSpPr>
        <p:spPr>
          <a:xfrm>
            <a:off x="925489" y="3116337"/>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Business Logic</a:t>
            </a:r>
          </a:p>
        </p:txBody>
      </p:sp>
      <p:sp>
        <p:nvSpPr>
          <p:cNvPr id="21" name="Rectangle 20"/>
          <p:cNvSpPr/>
          <p:nvPr/>
        </p:nvSpPr>
        <p:spPr>
          <a:xfrm>
            <a:off x="925489" y="4041211"/>
            <a:ext cx="2528798" cy="705138"/>
          </a:xfrm>
          <a:prstGeom prst="rect">
            <a:avLst/>
          </a:prstGeom>
          <a:solidFill>
            <a:srgbClr val="FFFFFF">
              <a:lumMod val="65000"/>
            </a:srgbClr>
          </a:solidFill>
          <a:ln w="12700" cap="flat" cmpd="sng" algn="ctr">
            <a:noFill/>
            <a:prstDash val="solid"/>
            <a:miter lim="800000"/>
          </a:ln>
          <a:effectLst/>
        </p:spPr>
        <p:txBody>
          <a:bodyPr rtlCol="0" anchor="ctr"/>
          <a:lstStyle/>
          <a:p>
            <a:pPr algn="ctr" defTabSz="932597">
              <a:defRPr/>
            </a:pPr>
            <a:r>
              <a:rPr lang="en-US" sz="2448" kern="0" dirty="0" smtClean="0">
                <a:solidFill>
                  <a:srgbClr val="FFFFFF"/>
                </a:solidFill>
                <a:latin typeface="Segoe UI Light"/>
              </a:rPr>
              <a:t>Data</a:t>
            </a:r>
          </a:p>
        </p:txBody>
      </p:sp>
      <p:grpSp>
        <p:nvGrpSpPr>
          <p:cNvPr id="22" name="Group 21"/>
          <p:cNvGrpSpPr/>
          <p:nvPr/>
        </p:nvGrpSpPr>
        <p:grpSpPr>
          <a:xfrm>
            <a:off x="8490389" y="2166314"/>
            <a:ext cx="1467842" cy="1504517"/>
            <a:chOff x="7124523" y="2832523"/>
            <a:chExt cx="1439191" cy="1475150"/>
          </a:xfrm>
        </p:grpSpPr>
        <p:grpSp>
          <p:nvGrpSpPr>
            <p:cNvPr id="23" name="Group 22"/>
            <p:cNvGrpSpPr/>
            <p:nvPr/>
          </p:nvGrpSpPr>
          <p:grpSpPr>
            <a:xfrm>
              <a:off x="7124523" y="2832523"/>
              <a:ext cx="1433542" cy="920291"/>
              <a:chOff x="7124523" y="2832523"/>
              <a:chExt cx="1433542" cy="920291"/>
            </a:xfrm>
          </p:grpSpPr>
          <p:grpSp>
            <p:nvGrpSpPr>
              <p:cNvPr id="102" name="Group 101"/>
              <p:cNvGrpSpPr/>
              <p:nvPr/>
            </p:nvGrpSpPr>
            <p:grpSpPr>
              <a:xfrm>
                <a:off x="7124523" y="2832523"/>
                <a:ext cx="1426377" cy="645804"/>
                <a:chOff x="7124523" y="2832523"/>
                <a:chExt cx="1426377" cy="645804"/>
              </a:xfrm>
            </p:grpSpPr>
            <p:sp>
              <p:nvSpPr>
                <p:cNvPr id="136" name="Hexagon 135"/>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7" name="Hexagon 136"/>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8" name="Hexagon 137"/>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9" name="Hexagon 138"/>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40" name="Straight Connector 139"/>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41" name="Straight Connector 140"/>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42" name="Straight Connector 141"/>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43" name="Straight Connector 142"/>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44" name="Straight Connector 143"/>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45" name="Straight Connector 144"/>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46" name="Straight Connector 145"/>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47" name="Straight Connector 146"/>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48" name="Hexagon 147"/>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49" name="Hexagon 148"/>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0" name="Hexagon 149"/>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51" name="Hexagon 150"/>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52" name="Straight Connector 151"/>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53" name="Straight Connector 152"/>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54" name="Straight Connector 153"/>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55" name="Straight Connector 154"/>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56" name="Straight Connector 155"/>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57" name="Straight Connector 156"/>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58" name="Straight Connector 157"/>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59" name="Straight Connector 158"/>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60" name="Hexagon 159"/>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1" name="Hexagon 160"/>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2" name="Hexagon 161"/>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63" name="Hexagon 162"/>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64" name="Straight Connector 163"/>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65" name="Straight Connector 164"/>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66" name="Straight Connector 165"/>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67" name="Straight Connector 166"/>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03" name="Group 102"/>
              <p:cNvGrpSpPr/>
              <p:nvPr/>
            </p:nvGrpSpPr>
            <p:grpSpPr>
              <a:xfrm>
                <a:off x="7131688" y="3107010"/>
                <a:ext cx="1426377" cy="645804"/>
                <a:chOff x="7124523" y="2832523"/>
                <a:chExt cx="1426377" cy="645804"/>
              </a:xfrm>
            </p:grpSpPr>
            <p:sp>
              <p:nvSpPr>
                <p:cNvPr id="104" name="Hexagon 103"/>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5" name="Hexagon 104"/>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6" name="Hexagon 105"/>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07" name="Hexagon 106"/>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08" name="Straight Connector 107"/>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09" name="Straight Connector 108"/>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10" name="Straight Connector 109"/>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11" name="Straight Connector 110"/>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12" name="Straight Connector 111"/>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13" name="Straight Connector 112"/>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14" name="Straight Connector 113"/>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15" name="Straight Connector 114"/>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16" name="Hexagon 115"/>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7" name="Hexagon 116"/>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8" name="Hexagon 117"/>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19" name="Hexagon 118"/>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20" name="Straight Connector 119"/>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21" name="Straight Connector 120"/>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22" name="Straight Connector 121"/>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23" name="Straight Connector 122"/>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24" name="Straight Connector 123"/>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25" name="Straight Connector 124"/>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26" name="Straight Connector 125"/>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27" name="Straight Connector 126"/>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28" name="Hexagon 127"/>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29" name="Hexagon 128"/>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0" name="Hexagon 129"/>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31" name="Hexagon 130"/>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32" name="Straight Connector 131"/>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133" name="Straight Connector 132"/>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34" name="Straight Connector 133"/>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35" name="Straight Connector 134"/>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4" name="Group 23"/>
            <p:cNvGrpSpPr/>
            <p:nvPr/>
          </p:nvGrpSpPr>
          <p:grpSpPr>
            <a:xfrm>
              <a:off x="7130172" y="3387382"/>
              <a:ext cx="1433542" cy="920291"/>
              <a:chOff x="7124523" y="2832523"/>
              <a:chExt cx="1433542" cy="920291"/>
            </a:xfrm>
          </p:grpSpPr>
          <p:grpSp>
            <p:nvGrpSpPr>
              <p:cNvPr id="25" name="Group 24"/>
              <p:cNvGrpSpPr/>
              <p:nvPr/>
            </p:nvGrpSpPr>
            <p:grpSpPr>
              <a:xfrm>
                <a:off x="7124523" y="2832523"/>
                <a:ext cx="1426377" cy="645804"/>
                <a:chOff x="7124523" y="2832523"/>
                <a:chExt cx="1426377" cy="645804"/>
              </a:xfrm>
            </p:grpSpPr>
            <p:sp>
              <p:nvSpPr>
                <p:cNvPr id="70" name="Hexagon 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1" name="Hexagon 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2" name="Hexagon 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73" name="Hexagon 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74" name="Straight Connector 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75" name="Straight Connector 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76" name="Straight Connector 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77" name="Straight Connector 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78" name="Straight Connector 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79" name="Straight Connector 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80" name="Straight Connector 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81" name="Straight Connector 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82" name="Hexagon 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3" name="Hexagon 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4" name="Hexagon 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85" name="Hexagon 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86" name="Straight Connector 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87" name="Straight Connector 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88" name="Straight Connector 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89" name="Straight Connector 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90" name="Straight Connector 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91" name="Straight Connector 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92" name="Straight Connector 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93" name="Straight Connector 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94" name="Hexagon 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5" name="Hexagon 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6" name="Hexagon 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97" name="Hexagon 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98" name="Straight Connector 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99" name="Straight Connector 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100" name="Straight Connector 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101" name="Straight Connector 1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6" name="Group 25"/>
              <p:cNvGrpSpPr/>
              <p:nvPr/>
            </p:nvGrpSpPr>
            <p:grpSpPr>
              <a:xfrm>
                <a:off x="7131688" y="3107010"/>
                <a:ext cx="1426377" cy="645804"/>
                <a:chOff x="7124523" y="2832523"/>
                <a:chExt cx="1426377" cy="645804"/>
              </a:xfrm>
            </p:grpSpPr>
            <p:sp>
              <p:nvSpPr>
                <p:cNvPr id="30" name="Hexagon 2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 name="Hexagon 3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 name="Hexagon 3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 name="Hexagon 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 name="Straight Connector 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3" name="Straight Connector 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 name="Straight Connector 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5" name="Straight Connector 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6" name="Straight Connector 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7" name="Straight Connector 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 name="Straight Connector 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9" name="Straight Connector 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0" name="Hexagon 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 name="Hexagon 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 name="Hexagon 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 name="Hexagon 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 name="Straight Connector 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 name="Straight Connector 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6" name="Straight Connector 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7" name="Straight Connector 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8" name="Straight Connector 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9" name="Straight Connector 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60" name="Straight Connector 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61" name="Straight Connector 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62" name="Hexagon 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3" name="Hexagon 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4" name="Hexagon 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65" name="Hexagon 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66" name="Straight Connector 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67" name="Straight Connector 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68" name="Straight Connector 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69" name="Straight Connector 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168" name="Group 167"/>
          <p:cNvGrpSpPr/>
          <p:nvPr/>
        </p:nvGrpSpPr>
        <p:grpSpPr>
          <a:xfrm>
            <a:off x="8505012" y="3565384"/>
            <a:ext cx="1462081" cy="938612"/>
            <a:chOff x="7124523" y="2832523"/>
            <a:chExt cx="1433542" cy="920291"/>
          </a:xfrm>
        </p:grpSpPr>
        <p:grpSp>
          <p:nvGrpSpPr>
            <p:cNvPr id="169" name="Group 168"/>
            <p:cNvGrpSpPr/>
            <p:nvPr/>
          </p:nvGrpSpPr>
          <p:grpSpPr>
            <a:xfrm>
              <a:off x="7124523" y="2832523"/>
              <a:ext cx="1426377" cy="645804"/>
              <a:chOff x="7124523" y="2832523"/>
              <a:chExt cx="1426377" cy="645804"/>
            </a:xfrm>
          </p:grpSpPr>
          <p:sp>
            <p:nvSpPr>
              <p:cNvPr id="203" name="Hexagon 20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4" name="Hexagon 20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5" name="Hexagon 20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06" name="Hexagon 20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07" name="Straight Connector 20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08" name="Straight Connector 20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09" name="Straight Connector 20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10" name="Straight Connector 20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11" name="Straight Connector 21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12" name="Straight Connector 21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13" name="Straight Connector 21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14" name="Straight Connector 21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15" name="Hexagon 21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6" name="Hexagon 21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7" name="Hexagon 21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18" name="Hexagon 21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19" name="Straight Connector 21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20" name="Straight Connector 21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21" name="Straight Connector 22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22" name="Straight Connector 22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23" name="Straight Connector 22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24" name="Straight Connector 22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25" name="Straight Connector 22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26" name="Straight Connector 22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27" name="Hexagon 22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8" name="Hexagon 22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29" name="Hexagon 22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0" name="Hexagon 22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31" name="Straight Connector 23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32" name="Straight Connector 23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33" name="Straight Connector 23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34" name="Straight Connector 23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170" name="Group 169"/>
            <p:cNvGrpSpPr/>
            <p:nvPr/>
          </p:nvGrpSpPr>
          <p:grpSpPr>
            <a:xfrm>
              <a:off x="7131688" y="3107010"/>
              <a:ext cx="1426377" cy="645804"/>
              <a:chOff x="7124523" y="2832523"/>
              <a:chExt cx="1426377" cy="645804"/>
            </a:xfrm>
          </p:grpSpPr>
          <p:sp>
            <p:nvSpPr>
              <p:cNvPr id="171" name="Hexagon 170"/>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2" name="Hexagon 171"/>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3" name="Hexagon 172"/>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74" name="Hexagon 173"/>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75" name="Straight Connector 174"/>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176" name="Straight Connector 175"/>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177" name="Straight Connector 176"/>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178" name="Straight Connector 177"/>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179" name="Straight Connector 178"/>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180" name="Straight Connector 179"/>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181" name="Straight Connector 180"/>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182" name="Straight Connector 181"/>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183" name="Hexagon 182"/>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4" name="Hexagon 183"/>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5" name="Hexagon 184"/>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86" name="Hexagon 185"/>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87" name="Straight Connector 186"/>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188" name="Straight Connector 187"/>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189" name="Straight Connector 188"/>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190" name="Straight Connector 189"/>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191" name="Straight Connector 190"/>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192" name="Straight Connector 191"/>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193" name="Straight Connector 192"/>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194" name="Straight Connector 193"/>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195" name="Hexagon 194"/>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6" name="Hexagon 195"/>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7" name="Hexagon 196"/>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198" name="Hexagon 197"/>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199" name="Straight Connector 198"/>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00" name="Straight Connector 199"/>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01" name="Straight Connector 200"/>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02" name="Straight Connector 201"/>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235" name="Group 234"/>
          <p:cNvGrpSpPr/>
          <p:nvPr/>
        </p:nvGrpSpPr>
        <p:grpSpPr>
          <a:xfrm>
            <a:off x="8510773" y="4131289"/>
            <a:ext cx="1462081" cy="938612"/>
            <a:chOff x="7124523" y="2832523"/>
            <a:chExt cx="1433542" cy="920291"/>
          </a:xfrm>
        </p:grpSpPr>
        <p:grpSp>
          <p:nvGrpSpPr>
            <p:cNvPr id="236" name="Group 235"/>
            <p:cNvGrpSpPr/>
            <p:nvPr/>
          </p:nvGrpSpPr>
          <p:grpSpPr>
            <a:xfrm>
              <a:off x="7124523" y="2832523"/>
              <a:ext cx="1426377" cy="645804"/>
              <a:chOff x="7124523" y="2832523"/>
              <a:chExt cx="1426377" cy="645804"/>
            </a:xfrm>
          </p:grpSpPr>
          <p:sp>
            <p:nvSpPr>
              <p:cNvPr id="270" name="Hexagon 26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1" name="Hexagon 27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2" name="Hexagon 27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73" name="Hexagon 27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74" name="Straight Connector 27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75" name="Straight Connector 27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76" name="Straight Connector 27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77" name="Straight Connector 27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78" name="Straight Connector 27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79" name="Straight Connector 27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80" name="Straight Connector 27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81" name="Straight Connector 28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82" name="Hexagon 28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3" name="Hexagon 28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4" name="Hexagon 28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85" name="Hexagon 28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86" name="Straight Connector 28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87" name="Straight Connector 28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88" name="Straight Connector 28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89" name="Straight Connector 28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90" name="Straight Connector 28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91" name="Straight Connector 29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92" name="Straight Connector 29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93" name="Straight Connector 29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94" name="Hexagon 29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5" name="Hexagon 29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6" name="Hexagon 29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97" name="Hexagon 29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98" name="Straight Connector 29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99" name="Straight Connector 29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00" name="Straight Connector 29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01" name="Straight Connector 30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237" name="Group 236"/>
            <p:cNvGrpSpPr/>
            <p:nvPr/>
          </p:nvGrpSpPr>
          <p:grpSpPr>
            <a:xfrm>
              <a:off x="7131688" y="3107010"/>
              <a:ext cx="1426377" cy="645804"/>
              <a:chOff x="7124523" y="2832523"/>
              <a:chExt cx="1426377" cy="645804"/>
            </a:xfrm>
          </p:grpSpPr>
          <p:sp>
            <p:nvSpPr>
              <p:cNvPr id="238" name="Hexagon 237"/>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39" name="Hexagon 238"/>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0" name="Hexagon 239"/>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41" name="Hexagon 240"/>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42" name="Straight Connector 241"/>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243" name="Straight Connector 242"/>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244" name="Straight Connector 243"/>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245" name="Straight Connector 244"/>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246" name="Straight Connector 245"/>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247" name="Straight Connector 246"/>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248" name="Straight Connector 247"/>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249" name="Straight Connector 248"/>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250" name="Hexagon 249"/>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1" name="Hexagon 250"/>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2" name="Hexagon 251"/>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53" name="Hexagon 252"/>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54" name="Straight Connector 253"/>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255" name="Straight Connector 254"/>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256" name="Straight Connector 255"/>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257" name="Straight Connector 256"/>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258" name="Straight Connector 257"/>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259" name="Straight Connector 258"/>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260" name="Straight Connector 259"/>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261" name="Straight Connector 260"/>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262" name="Hexagon 261"/>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3" name="Hexagon 262"/>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4" name="Hexagon 263"/>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265" name="Hexagon 264"/>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266" name="Straight Connector 265"/>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267" name="Straight Connector 266"/>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268" name="Straight Connector 267"/>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269" name="Straight Connector 268"/>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2" name="Group 301"/>
          <p:cNvGrpSpPr/>
          <p:nvPr/>
        </p:nvGrpSpPr>
        <p:grpSpPr>
          <a:xfrm flipV="1">
            <a:off x="9686330" y="3561217"/>
            <a:ext cx="1467842" cy="1504517"/>
            <a:chOff x="7124523" y="2832523"/>
            <a:chExt cx="1439191" cy="1475150"/>
          </a:xfrm>
        </p:grpSpPr>
        <p:grpSp>
          <p:nvGrpSpPr>
            <p:cNvPr id="303" name="Group 302"/>
            <p:cNvGrpSpPr/>
            <p:nvPr/>
          </p:nvGrpSpPr>
          <p:grpSpPr>
            <a:xfrm>
              <a:off x="7124523" y="2832523"/>
              <a:ext cx="1433542" cy="920291"/>
              <a:chOff x="7124523" y="2832523"/>
              <a:chExt cx="1433542" cy="920291"/>
            </a:xfrm>
          </p:grpSpPr>
          <p:grpSp>
            <p:nvGrpSpPr>
              <p:cNvPr id="371" name="Group 370"/>
              <p:cNvGrpSpPr/>
              <p:nvPr/>
            </p:nvGrpSpPr>
            <p:grpSpPr>
              <a:xfrm>
                <a:off x="7124523" y="2832523"/>
                <a:ext cx="1426377" cy="645804"/>
                <a:chOff x="7124523" y="2832523"/>
                <a:chExt cx="1426377" cy="645804"/>
              </a:xfrm>
            </p:grpSpPr>
            <p:sp>
              <p:nvSpPr>
                <p:cNvPr id="405" name="Hexagon 404"/>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6" name="Hexagon 405"/>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7" name="Hexagon 406"/>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8" name="Hexagon 407"/>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9" name="Straight Connector 408"/>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10" name="Straight Connector 409"/>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11" name="Straight Connector 410"/>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12" name="Straight Connector 411"/>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13" name="Straight Connector 412"/>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14" name="Straight Connector 413"/>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15" name="Straight Connector 414"/>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16" name="Straight Connector 415"/>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17" name="Hexagon 416"/>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8" name="Hexagon 417"/>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19" name="Hexagon 418"/>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20" name="Hexagon 419"/>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21" name="Straight Connector 420"/>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22" name="Straight Connector 421"/>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23" name="Straight Connector 422"/>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24" name="Straight Connector 423"/>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25" name="Straight Connector 424"/>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26" name="Straight Connector 425"/>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27" name="Straight Connector 426"/>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28" name="Straight Connector 427"/>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29" name="Hexagon 428"/>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0" name="Hexagon 429"/>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1" name="Hexagon 430"/>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32" name="Hexagon 431"/>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33" name="Straight Connector 432"/>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34" name="Straight Connector 433"/>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35" name="Straight Connector 434"/>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36" name="Straight Connector 435"/>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72" name="Group 371"/>
              <p:cNvGrpSpPr/>
              <p:nvPr/>
            </p:nvGrpSpPr>
            <p:grpSpPr>
              <a:xfrm>
                <a:off x="7131688" y="3107010"/>
                <a:ext cx="1426377" cy="645804"/>
                <a:chOff x="7124523" y="2832523"/>
                <a:chExt cx="1426377" cy="645804"/>
              </a:xfrm>
            </p:grpSpPr>
            <p:sp>
              <p:nvSpPr>
                <p:cNvPr id="373" name="Hexagon 372"/>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4" name="Hexagon 373"/>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5" name="Hexagon 374"/>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76" name="Hexagon 375"/>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77" name="Straight Connector 376"/>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78" name="Straight Connector 377"/>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79" name="Straight Connector 378"/>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80" name="Straight Connector 379"/>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81" name="Straight Connector 380"/>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82" name="Straight Connector 381"/>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83" name="Straight Connector 382"/>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84" name="Straight Connector 383"/>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85" name="Hexagon 384"/>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6" name="Hexagon 385"/>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7" name="Hexagon 386"/>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88" name="Hexagon 387"/>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89" name="Straight Connector 388"/>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90" name="Straight Connector 389"/>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91" name="Straight Connector 390"/>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92" name="Straight Connector 391"/>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93" name="Straight Connector 392"/>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94" name="Straight Connector 393"/>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95" name="Straight Connector 394"/>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96" name="Straight Connector 395"/>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97" name="Hexagon 396"/>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8" name="Hexagon 397"/>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99" name="Hexagon 398"/>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00" name="Hexagon 399"/>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01" name="Straight Connector 400"/>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02" name="Straight Connector 401"/>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03" name="Straight Connector 402"/>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04" name="Straight Connector 403"/>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304" name="Group 303"/>
            <p:cNvGrpSpPr/>
            <p:nvPr/>
          </p:nvGrpSpPr>
          <p:grpSpPr>
            <a:xfrm>
              <a:off x="7130172" y="3387382"/>
              <a:ext cx="1433542" cy="920291"/>
              <a:chOff x="7124523" y="2832523"/>
              <a:chExt cx="1433542" cy="920291"/>
            </a:xfrm>
          </p:grpSpPr>
          <p:grpSp>
            <p:nvGrpSpPr>
              <p:cNvPr id="305" name="Group 304"/>
              <p:cNvGrpSpPr/>
              <p:nvPr/>
            </p:nvGrpSpPr>
            <p:grpSpPr>
              <a:xfrm>
                <a:off x="7124523" y="2832523"/>
                <a:ext cx="1426377" cy="645804"/>
                <a:chOff x="7124523" y="2832523"/>
                <a:chExt cx="1426377" cy="645804"/>
              </a:xfrm>
            </p:grpSpPr>
            <p:sp>
              <p:nvSpPr>
                <p:cNvPr id="339" name="Hexagon 3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0" name="Hexagon 3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1" name="Hexagon 3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42" name="Hexagon 3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43" name="Straight Connector 3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44" name="Straight Connector 3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45" name="Straight Connector 3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46" name="Straight Connector 3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47" name="Straight Connector 3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48" name="Straight Connector 3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49" name="Straight Connector 3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50" name="Straight Connector 3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51" name="Hexagon 3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2" name="Hexagon 3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3" name="Hexagon 3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54" name="Hexagon 3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55" name="Straight Connector 3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56" name="Straight Connector 3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57" name="Straight Connector 3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58" name="Straight Connector 3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59" name="Straight Connector 3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60" name="Straight Connector 3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61" name="Straight Connector 3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62" name="Straight Connector 3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63" name="Hexagon 3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4" name="Hexagon 3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5" name="Hexagon 3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66" name="Hexagon 3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67" name="Straight Connector 3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68" name="Straight Connector 3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69" name="Straight Connector 3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70" name="Straight Connector 3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306" name="Group 305"/>
              <p:cNvGrpSpPr/>
              <p:nvPr/>
            </p:nvGrpSpPr>
            <p:grpSpPr>
              <a:xfrm>
                <a:off x="7131688" y="3107010"/>
                <a:ext cx="1426377" cy="645804"/>
                <a:chOff x="7124523" y="2832523"/>
                <a:chExt cx="1426377" cy="645804"/>
              </a:xfrm>
            </p:grpSpPr>
            <p:sp>
              <p:nvSpPr>
                <p:cNvPr id="307" name="Hexagon 3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8" name="Hexagon 3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09" name="Hexagon 3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10" name="Hexagon 3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11" name="Straight Connector 3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312" name="Straight Connector 3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313" name="Straight Connector 3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314" name="Straight Connector 3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315" name="Straight Connector 3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316" name="Straight Connector 3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317" name="Straight Connector 3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318" name="Straight Connector 3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319" name="Hexagon 3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0" name="Hexagon 3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1" name="Hexagon 3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22" name="Hexagon 3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23" name="Straight Connector 3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324" name="Straight Connector 3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325" name="Straight Connector 3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326" name="Straight Connector 3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327" name="Straight Connector 3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328" name="Straight Connector 3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329" name="Straight Connector 3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330" name="Straight Connector 3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331" name="Hexagon 3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2" name="Hexagon 3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3" name="Hexagon 3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334" name="Hexagon 3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335" name="Straight Connector 3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336" name="Straight Connector 3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337" name="Straight Connector 3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338" name="Straight Connector 3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grpSp>
        <p:nvGrpSpPr>
          <p:cNvPr id="437" name="Group 436"/>
          <p:cNvGrpSpPr/>
          <p:nvPr/>
        </p:nvGrpSpPr>
        <p:grpSpPr>
          <a:xfrm flipV="1">
            <a:off x="9700953" y="2728052"/>
            <a:ext cx="1462081" cy="938612"/>
            <a:chOff x="7124523" y="2832523"/>
            <a:chExt cx="1433542" cy="920291"/>
          </a:xfrm>
        </p:grpSpPr>
        <p:grpSp>
          <p:nvGrpSpPr>
            <p:cNvPr id="438" name="Group 437"/>
            <p:cNvGrpSpPr/>
            <p:nvPr/>
          </p:nvGrpSpPr>
          <p:grpSpPr>
            <a:xfrm>
              <a:off x="7124523" y="2832523"/>
              <a:ext cx="1426377" cy="645804"/>
              <a:chOff x="7124523" y="2832523"/>
              <a:chExt cx="1426377" cy="645804"/>
            </a:xfrm>
          </p:grpSpPr>
          <p:sp>
            <p:nvSpPr>
              <p:cNvPr id="472" name="Hexagon 471"/>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3" name="Hexagon 472"/>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4" name="Hexagon 473"/>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75" name="Hexagon 474"/>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76" name="Straight Connector 475"/>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77" name="Straight Connector 476"/>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78" name="Straight Connector 477"/>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79" name="Straight Connector 478"/>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80" name="Straight Connector 479"/>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81" name="Straight Connector 480"/>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82" name="Straight Connector 481"/>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83" name="Straight Connector 482"/>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84" name="Hexagon 483"/>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5" name="Hexagon 484"/>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6" name="Hexagon 485"/>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87" name="Hexagon 486"/>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88" name="Straight Connector 487"/>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89" name="Straight Connector 488"/>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90" name="Straight Connector 489"/>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91" name="Straight Connector 490"/>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92" name="Straight Connector 491"/>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93" name="Straight Connector 492"/>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94" name="Straight Connector 493"/>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95" name="Straight Connector 494"/>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96" name="Hexagon 495"/>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7" name="Hexagon 496"/>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8" name="Hexagon 497"/>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99" name="Hexagon 498"/>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00" name="Straight Connector 499"/>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01" name="Straight Connector 500"/>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02" name="Straight Connector 501"/>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03" name="Straight Connector 502"/>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439" name="Group 438"/>
            <p:cNvGrpSpPr/>
            <p:nvPr/>
          </p:nvGrpSpPr>
          <p:grpSpPr>
            <a:xfrm>
              <a:off x="7131688" y="3107010"/>
              <a:ext cx="1426377" cy="645804"/>
              <a:chOff x="7124523" y="2832523"/>
              <a:chExt cx="1426377" cy="645804"/>
            </a:xfrm>
          </p:grpSpPr>
          <p:sp>
            <p:nvSpPr>
              <p:cNvPr id="440" name="Hexagon 439"/>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1" name="Hexagon 440"/>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2" name="Hexagon 441"/>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43" name="Hexagon 442"/>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44" name="Straight Connector 443"/>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445" name="Straight Connector 444"/>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446" name="Straight Connector 445"/>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447" name="Straight Connector 446"/>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448" name="Straight Connector 447"/>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449" name="Straight Connector 448"/>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450" name="Straight Connector 449"/>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451" name="Straight Connector 450"/>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452" name="Hexagon 451"/>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3" name="Hexagon 452"/>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4" name="Hexagon 453"/>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55" name="Hexagon 454"/>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56" name="Straight Connector 455"/>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457" name="Straight Connector 456"/>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458" name="Straight Connector 457"/>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459" name="Straight Connector 458"/>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460" name="Straight Connector 459"/>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461" name="Straight Connector 460"/>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462" name="Straight Connector 461"/>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463" name="Straight Connector 462"/>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464" name="Hexagon 463"/>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5" name="Hexagon 464"/>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6" name="Hexagon 465"/>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467" name="Hexagon 466"/>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468" name="Straight Connector 467"/>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469" name="Straight Connector 468"/>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470" name="Straight Connector 469"/>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471" name="Straight Connector 470"/>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grpSp>
        <p:nvGrpSpPr>
          <p:cNvPr id="504" name="Group 503"/>
          <p:cNvGrpSpPr/>
          <p:nvPr/>
        </p:nvGrpSpPr>
        <p:grpSpPr>
          <a:xfrm flipV="1">
            <a:off x="9706714" y="2162147"/>
            <a:ext cx="1462081" cy="938612"/>
            <a:chOff x="7124523" y="2832523"/>
            <a:chExt cx="1433542" cy="920291"/>
          </a:xfrm>
        </p:grpSpPr>
        <p:grpSp>
          <p:nvGrpSpPr>
            <p:cNvPr id="505" name="Group 504"/>
            <p:cNvGrpSpPr/>
            <p:nvPr/>
          </p:nvGrpSpPr>
          <p:grpSpPr>
            <a:xfrm>
              <a:off x="7124523" y="2832523"/>
              <a:ext cx="1426377" cy="645804"/>
              <a:chOff x="7124523" y="2832523"/>
              <a:chExt cx="1426377" cy="645804"/>
            </a:xfrm>
          </p:grpSpPr>
          <p:sp>
            <p:nvSpPr>
              <p:cNvPr id="539" name="Hexagon 538"/>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0" name="Hexagon 539"/>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1" name="Hexagon 540"/>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42" name="Hexagon 541"/>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43" name="Straight Connector 542"/>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44" name="Straight Connector 543"/>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45" name="Straight Connector 544"/>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46" name="Straight Connector 545"/>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47" name="Straight Connector 546"/>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48" name="Straight Connector 547"/>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49" name="Straight Connector 548"/>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50" name="Straight Connector 549"/>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51" name="Hexagon 550"/>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2" name="Hexagon 551"/>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3" name="Hexagon 552"/>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54" name="Hexagon 553"/>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55" name="Straight Connector 554"/>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56" name="Straight Connector 555"/>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57" name="Straight Connector 556"/>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58" name="Straight Connector 557"/>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59" name="Straight Connector 558"/>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60" name="Straight Connector 559"/>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61" name="Straight Connector 560"/>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62" name="Straight Connector 561"/>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63" name="Hexagon 562"/>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4" name="Hexagon 563"/>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5" name="Hexagon 564"/>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66" name="Hexagon 565"/>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67" name="Straight Connector 566"/>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68" name="Straight Connector 567"/>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69" name="Straight Connector 568"/>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70" name="Straight Connector 569"/>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nvGrpSpPr>
            <p:cNvPr id="506" name="Group 505"/>
            <p:cNvGrpSpPr/>
            <p:nvPr/>
          </p:nvGrpSpPr>
          <p:grpSpPr>
            <a:xfrm>
              <a:off x="7131688" y="3107010"/>
              <a:ext cx="1426377" cy="645804"/>
              <a:chOff x="7124523" y="2832523"/>
              <a:chExt cx="1426377" cy="645804"/>
            </a:xfrm>
          </p:grpSpPr>
          <p:sp>
            <p:nvSpPr>
              <p:cNvPr id="507" name="Hexagon 506"/>
              <p:cNvSpPr/>
              <p:nvPr/>
            </p:nvSpPr>
            <p:spPr>
              <a:xfrm>
                <a:off x="712452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8" name="Hexagon 507"/>
              <p:cNvSpPr/>
              <p:nvPr/>
            </p:nvSpPr>
            <p:spPr>
              <a:xfrm>
                <a:off x="735546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09" name="Hexagon 508"/>
              <p:cNvSpPr/>
              <p:nvPr/>
            </p:nvSpPr>
            <p:spPr>
              <a:xfrm>
                <a:off x="712452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10" name="Hexagon 509"/>
              <p:cNvSpPr/>
              <p:nvPr/>
            </p:nvSpPr>
            <p:spPr>
              <a:xfrm>
                <a:off x="735546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11" name="Straight Connector 510"/>
              <p:cNvCxnSpPr/>
              <p:nvPr/>
            </p:nvCxnSpPr>
            <p:spPr>
              <a:xfrm>
                <a:off x="7261980" y="3223243"/>
                <a:ext cx="230937" cy="135637"/>
              </a:xfrm>
              <a:prstGeom prst="line">
                <a:avLst/>
              </a:prstGeom>
              <a:noFill/>
              <a:ln w="6350" cap="flat" cmpd="sng" algn="ctr">
                <a:solidFill>
                  <a:srgbClr val="00B0F0"/>
                </a:solidFill>
                <a:prstDash val="solid"/>
                <a:miter lim="800000"/>
              </a:ln>
              <a:effectLst/>
            </p:spPr>
          </p:cxnSp>
          <p:cxnSp>
            <p:nvCxnSpPr>
              <p:cNvPr id="512" name="Straight Connector 511"/>
              <p:cNvCxnSpPr/>
              <p:nvPr/>
            </p:nvCxnSpPr>
            <p:spPr>
              <a:xfrm>
                <a:off x="7261980" y="2951968"/>
                <a:ext cx="230937" cy="135637"/>
              </a:xfrm>
              <a:prstGeom prst="line">
                <a:avLst/>
              </a:prstGeom>
              <a:noFill/>
              <a:ln w="6350" cap="flat" cmpd="sng" algn="ctr">
                <a:solidFill>
                  <a:srgbClr val="00B0F0"/>
                </a:solidFill>
                <a:prstDash val="solid"/>
                <a:miter lim="800000"/>
              </a:ln>
              <a:effectLst/>
            </p:spPr>
          </p:cxnSp>
          <p:cxnSp>
            <p:nvCxnSpPr>
              <p:cNvPr id="513" name="Straight Connector 512"/>
              <p:cNvCxnSpPr/>
              <p:nvPr/>
            </p:nvCxnSpPr>
            <p:spPr>
              <a:xfrm>
                <a:off x="7489160" y="3081785"/>
                <a:ext cx="230937" cy="135637"/>
              </a:xfrm>
              <a:prstGeom prst="line">
                <a:avLst/>
              </a:prstGeom>
              <a:noFill/>
              <a:ln w="6350" cap="flat" cmpd="sng" algn="ctr">
                <a:solidFill>
                  <a:srgbClr val="00B0F0"/>
                </a:solidFill>
                <a:prstDash val="solid"/>
                <a:miter lim="800000"/>
              </a:ln>
              <a:effectLst/>
            </p:spPr>
          </p:cxnSp>
          <p:cxnSp>
            <p:nvCxnSpPr>
              <p:cNvPr id="514" name="Straight Connector 513"/>
              <p:cNvCxnSpPr/>
              <p:nvPr/>
            </p:nvCxnSpPr>
            <p:spPr>
              <a:xfrm flipH="1">
                <a:off x="7489160" y="3223243"/>
                <a:ext cx="230937" cy="135637"/>
              </a:xfrm>
              <a:prstGeom prst="line">
                <a:avLst/>
              </a:prstGeom>
              <a:noFill/>
              <a:ln w="6350" cap="flat" cmpd="sng" algn="ctr">
                <a:solidFill>
                  <a:srgbClr val="00B0F0"/>
                </a:solidFill>
                <a:prstDash val="solid"/>
                <a:miter lim="800000"/>
              </a:ln>
              <a:effectLst/>
            </p:spPr>
          </p:cxnSp>
          <p:cxnSp>
            <p:nvCxnSpPr>
              <p:cNvPr id="515" name="Straight Connector 514"/>
              <p:cNvCxnSpPr/>
              <p:nvPr/>
            </p:nvCxnSpPr>
            <p:spPr>
              <a:xfrm>
                <a:off x="7489161" y="3093426"/>
                <a:ext cx="33" cy="268599"/>
              </a:xfrm>
              <a:prstGeom prst="line">
                <a:avLst/>
              </a:prstGeom>
              <a:noFill/>
              <a:ln w="6350" cap="flat" cmpd="sng" algn="ctr">
                <a:solidFill>
                  <a:srgbClr val="00B0F0"/>
                </a:solidFill>
                <a:prstDash val="solid"/>
                <a:miter lim="800000"/>
              </a:ln>
              <a:effectLst/>
            </p:spPr>
          </p:cxnSp>
          <p:cxnSp>
            <p:nvCxnSpPr>
              <p:cNvPr id="516" name="Straight Connector 515"/>
              <p:cNvCxnSpPr/>
              <p:nvPr/>
            </p:nvCxnSpPr>
            <p:spPr>
              <a:xfrm flipV="1">
                <a:off x="7258257" y="3087605"/>
                <a:ext cx="230903" cy="129817"/>
              </a:xfrm>
              <a:prstGeom prst="line">
                <a:avLst/>
              </a:prstGeom>
              <a:noFill/>
              <a:ln w="6350" cap="flat" cmpd="sng" algn="ctr">
                <a:solidFill>
                  <a:srgbClr val="00B0F0"/>
                </a:solidFill>
                <a:prstDash val="solid"/>
                <a:miter lim="800000"/>
              </a:ln>
              <a:effectLst/>
            </p:spPr>
          </p:cxnSp>
          <p:cxnSp>
            <p:nvCxnSpPr>
              <p:cNvPr id="517" name="Straight Connector 516"/>
              <p:cNvCxnSpPr/>
              <p:nvPr/>
            </p:nvCxnSpPr>
            <p:spPr>
              <a:xfrm flipV="1">
                <a:off x="7489160" y="2946147"/>
                <a:ext cx="230937" cy="147278"/>
              </a:xfrm>
              <a:prstGeom prst="line">
                <a:avLst/>
              </a:prstGeom>
              <a:noFill/>
              <a:ln w="6350" cap="flat" cmpd="sng" algn="ctr">
                <a:solidFill>
                  <a:srgbClr val="00B0F0"/>
                </a:solidFill>
                <a:prstDash val="solid"/>
                <a:miter lim="800000"/>
              </a:ln>
              <a:effectLst/>
            </p:spPr>
          </p:cxnSp>
          <p:cxnSp>
            <p:nvCxnSpPr>
              <p:cNvPr id="518" name="Straight Connector 517"/>
              <p:cNvCxnSpPr/>
              <p:nvPr/>
            </p:nvCxnSpPr>
            <p:spPr>
              <a:xfrm>
                <a:off x="7261963" y="2976588"/>
                <a:ext cx="33" cy="268599"/>
              </a:xfrm>
              <a:prstGeom prst="line">
                <a:avLst/>
              </a:prstGeom>
              <a:noFill/>
              <a:ln w="6350" cap="flat" cmpd="sng" algn="ctr">
                <a:solidFill>
                  <a:srgbClr val="00B0F0"/>
                </a:solidFill>
                <a:prstDash val="solid"/>
                <a:miter lim="800000"/>
              </a:ln>
              <a:effectLst/>
            </p:spPr>
          </p:cxnSp>
          <p:sp>
            <p:nvSpPr>
              <p:cNvPr id="519" name="Hexagon 518"/>
              <p:cNvSpPr/>
              <p:nvPr/>
            </p:nvSpPr>
            <p:spPr>
              <a:xfrm>
                <a:off x="7583543"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0" name="Hexagon 519"/>
              <p:cNvSpPr/>
              <p:nvPr/>
            </p:nvSpPr>
            <p:spPr>
              <a:xfrm>
                <a:off x="7814480"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1" name="Hexagon 520"/>
              <p:cNvSpPr/>
              <p:nvPr/>
            </p:nvSpPr>
            <p:spPr>
              <a:xfrm>
                <a:off x="7583543"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22" name="Hexagon 521"/>
              <p:cNvSpPr/>
              <p:nvPr/>
            </p:nvSpPr>
            <p:spPr>
              <a:xfrm>
                <a:off x="7814480"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23" name="Straight Connector 522"/>
              <p:cNvCxnSpPr/>
              <p:nvPr/>
            </p:nvCxnSpPr>
            <p:spPr>
              <a:xfrm>
                <a:off x="7721000" y="3223243"/>
                <a:ext cx="230937" cy="135637"/>
              </a:xfrm>
              <a:prstGeom prst="line">
                <a:avLst/>
              </a:prstGeom>
              <a:noFill/>
              <a:ln w="6350" cap="flat" cmpd="sng" algn="ctr">
                <a:solidFill>
                  <a:srgbClr val="00B0F0"/>
                </a:solidFill>
                <a:prstDash val="solid"/>
                <a:miter lim="800000"/>
              </a:ln>
              <a:effectLst/>
            </p:spPr>
          </p:cxnSp>
          <p:cxnSp>
            <p:nvCxnSpPr>
              <p:cNvPr id="524" name="Straight Connector 523"/>
              <p:cNvCxnSpPr/>
              <p:nvPr/>
            </p:nvCxnSpPr>
            <p:spPr>
              <a:xfrm>
                <a:off x="7721000" y="2956517"/>
                <a:ext cx="230937" cy="135637"/>
              </a:xfrm>
              <a:prstGeom prst="line">
                <a:avLst/>
              </a:prstGeom>
              <a:noFill/>
              <a:ln w="6350" cap="flat" cmpd="sng" algn="ctr">
                <a:solidFill>
                  <a:srgbClr val="00B0F0"/>
                </a:solidFill>
                <a:prstDash val="solid"/>
                <a:miter lim="800000"/>
              </a:ln>
              <a:effectLst/>
            </p:spPr>
          </p:cxnSp>
          <p:cxnSp>
            <p:nvCxnSpPr>
              <p:cNvPr id="525" name="Straight Connector 524"/>
              <p:cNvCxnSpPr/>
              <p:nvPr/>
            </p:nvCxnSpPr>
            <p:spPr>
              <a:xfrm>
                <a:off x="7948180" y="3081785"/>
                <a:ext cx="230937" cy="135637"/>
              </a:xfrm>
              <a:prstGeom prst="line">
                <a:avLst/>
              </a:prstGeom>
              <a:noFill/>
              <a:ln w="6350" cap="flat" cmpd="sng" algn="ctr">
                <a:solidFill>
                  <a:srgbClr val="00B0F0"/>
                </a:solidFill>
                <a:prstDash val="solid"/>
                <a:miter lim="800000"/>
              </a:ln>
              <a:effectLst/>
            </p:spPr>
          </p:cxnSp>
          <p:cxnSp>
            <p:nvCxnSpPr>
              <p:cNvPr id="526" name="Straight Connector 525"/>
              <p:cNvCxnSpPr/>
              <p:nvPr/>
            </p:nvCxnSpPr>
            <p:spPr>
              <a:xfrm flipH="1">
                <a:off x="7948180" y="3223243"/>
                <a:ext cx="230937" cy="135637"/>
              </a:xfrm>
              <a:prstGeom prst="line">
                <a:avLst/>
              </a:prstGeom>
              <a:noFill/>
              <a:ln w="6350" cap="flat" cmpd="sng" algn="ctr">
                <a:solidFill>
                  <a:srgbClr val="00B0F0"/>
                </a:solidFill>
                <a:prstDash val="solid"/>
                <a:miter lim="800000"/>
              </a:ln>
              <a:effectLst/>
            </p:spPr>
          </p:cxnSp>
          <p:cxnSp>
            <p:nvCxnSpPr>
              <p:cNvPr id="527" name="Straight Connector 526"/>
              <p:cNvCxnSpPr/>
              <p:nvPr/>
            </p:nvCxnSpPr>
            <p:spPr>
              <a:xfrm>
                <a:off x="7948181" y="3093426"/>
                <a:ext cx="33" cy="268599"/>
              </a:xfrm>
              <a:prstGeom prst="line">
                <a:avLst/>
              </a:prstGeom>
              <a:noFill/>
              <a:ln w="6350" cap="flat" cmpd="sng" algn="ctr">
                <a:solidFill>
                  <a:srgbClr val="00B0F0"/>
                </a:solidFill>
                <a:prstDash val="solid"/>
                <a:miter lim="800000"/>
              </a:ln>
              <a:effectLst/>
            </p:spPr>
          </p:cxnSp>
          <p:cxnSp>
            <p:nvCxnSpPr>
              <p:cNvPr id="528" name="Straight Connector 527"/>
              <p:cNvCxnSpPr/>
              <p:nvPr/>
            </p:nvCxnSpPr>
            <p:spPr>
              <a:xfrm flipV="1">
                <a:off x="7717277" y="3087605"/>
                <a:ext cx="230903" cy="129817"/>
              </a:xfrm>
              <a:prstGeom prst="line">
                <a:avLst/>
              </a:prstGeom>
              <a:noFill/>
              <a:ln w="6350" cap="flat" cmpd="sng" algn="ctr">
                <a:solidFill>
                  <a:srgbClr val="00B0F0"/>
                </a:solidFill>
                <a:prstDash val="solid"/>
                <a:miter lim="800000"/>
              </a:ln>
              <a:effectLst/>
            </p:spPr>
          </p:cxnSp>
          <p:cxnSp>
            <p:nvCxnSpPr>
              <p:cNvPr id="529" name="Straight Connector 528"/>
              <p:cNvCxnSpPr/>
              <p:nvPr/>
            </p:nvCxnSpPr>
            <p:spPr>
              <a:xfrm flipV="1">
                <a:off x="7948180" y="2946147"/>
                <a:ext cx="230937" cy="147278"/>
              </a:xfrm>
              <a:prstGeom prst="line">
                <a:avLst/>
              </a:prstGeom>
              <a:noFill/>
              <a:ln w="6350" cap="flat" cmpd="sng" algn="ctr">
                <a:solidFill>
                  <a:srgbClr val="00B0F0"/>
                </a:solidFill>
                <a:prstDash val="solid"/>
                <a:miter lim="800000"/>
              </a:ln>
              <a:effectLst/>
            </p:spPr>
          </p:cxnSp>
          <p:cxnSp>
            <p:nvCxnSpPr>
              <p:cNvPr id="530" name="Straight Connector 529"/>
              <p:cNvCxnSpPr/>
              <p:nvPr/>
            </p:nvCxnSpPr>
            <p:spPr>
              <a:xfrm>
                <a:off x="7720983" y="2976588"/>
                <a:ext cx="33" cy="268599"/>
              </a:xfrm>
              <a:prstGeom prst="line">
                <a:avLst/>
              </a:prstGeom>
              <a:noFill/>
              <a:ln w="6350" cap="flat" cmpd="sng" algn="ctr">
                <a:solidFill>
                  <a:srgbClr val="00B0F0"/>
                </a:solidFill>
                <a:prstDash val="solid"/>
                <a:miter lim="800000"/>
              </a:ln>
              <a:effectLst/>
            </p:spPr>
          </p:cxnSp>
          <p:sp>
            <p:nvSpPr>
              <p:cNvPr id="531" name="Hexagon 530"/>
              <p:cNvSpPr/>
              <p:nvPr/>
            </p:nvSpPr>
            <p:spPr>
              <a:xfrm>
                <a:off x="8045049" y="2832523"/>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2" name="Hexagon 531"/>
              <p:cNvSpPr/>
              <p:nvPr/>
            </p:nvSpPr>
            <p:spPr>
              <a:xfrm>
                <a:off x="8275986" y="2963611"/>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3" name="Hexagon 532"/>
              <p:cNvSpPr/>
              <p:nvPr/>
            </p:nvSpPr>
            <p:spPr>
              <a:xfrm>
                <a:off x="8045049" y="3099248"/>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sp>
            <p:nvSpPr>
              <p:cNvPr id="534" name="Hexagon 533"/>
              <p:cNvSpPr/>
              <p:nvPr/>
            </p:nvSpPr>
            <p:spPr>
              <a:xfrm>
                <a:off x="8275986" y="3230336"/>
                <a:ext cx="274914" cy="247991"/>
              </a:xfrm>
              <a:prstGeom prst="hexagon">
                <a:avLst/>
              </a:prstGeom>
              <a:solidFill>
                <a:srgbClr val="00B0F0"/>
              </a:solidFill>
              <a:ln w="12700" cap="flat" cmpd="sng" algn="ctr">
                <a:noFill/>
                <a:prstDash val="solid"/>
                <a:miter lim="800000"/>
              </a:ln>
              <a:effectLst/>
            </p:spPr>
            <p:txBody>
              <a:bodyPr rtlCol="0" anchor="ctr"/>
              <a:lstStyle/>
              <a:p>
                <a:pPr algn="ctr" defTabSz="932597">
                  <a:defRPr/>
                </a:pPr>
                <a:endParaRPr lang="en-US" sz="1836" kern="0" smtClean="0">
                  <a:solidFill>
                    <a:srgbClr val="FFFFFF"/>
                  </a:solidFill>
                </a:endParaRPr>
              </a:p>
            </p:txBody>
          </p:sp>
          <p:cxnSp>
            <p:nvCxnSpPr>
              <p:cNvPr id="535" name="Straight Connector 534"/>
              <p:cNvCxnSpPr/>
              <p:nvPr/>
            </p:nvCxnSpPr>
            <p:spPr>
              <a:xfrm>
                <a:off x="8182506" y="3223243"/>
                <a:ext cx="230937" cy="135637"/>
              </a:xfrm>
              <a:prstGeom prst="line">
                <a:avLst/>
              </a:prstGeom>
              <a:noFill/>
              <a:ln w="6350" cap="flat" cmpd="sng" algn="ctr">
                <a:solidFill>
                  <a:srgbClr val="00B0F0"/>
                </a:solidFill>
                <a:prstDash val="solid"/>
                <a:miter lim="800000"/>
              </a:ln>
              <a:effectLst/>
            </p:spPr>
          </p:cxnSp>
          <p:cxnSp>
            <p:nvCxnSpPr>
              <p:cNvPr id="536" name="Straight Connector 535"/>
              <p:cNvCxnSpPr/>
              <p:nvPr/>
            </p:nvCxnSpPr>
            <p:spPr>
              <a:xfrm>
                <a:off x="8182506" y="2951968"/>
                <a:ext cx="230937" cy="135637"/>
              </a:xfrm>
              <a:prstGeom prst="line">
                <a:avLst/>
              </a:prstGeom>
              <a:noFill/>
              <a:ln w="6350" cap="flat" cmpd="sng" algn="ctr">
                <a:solidFill>
                  <a:srgbClr val="00B0F0"/>
                </a:solidFill>
                <a:prstDash val="solid"/>
                <a:miter lim="800000"/>
              </a:ln>
              <a:effectLst/>
            </p:spPr>
          </p:cxnSp>
          <p:cxnSp>
            <p:nvCxnSpPr>
              <p:cNvPr id="537" name="Straight Connector 536"/>
              <p:cNvCxnSpPr/>
              <p:nvPr/>
            </p:nvCxnSpPr>
            <p:spPr>
              <a:xfrm flipV="1">
                <a:off x="8178783" y="3087605"/>
                <a:ext cx="230903" cy="129817"/>
              </a:xfrm>
              <a:prstGeom prst="line">
                <a:avLst/>
              </a:prstGeom>
              <a:noFill/>
              <a:ln w="6350" cap="flat" cmpd="sng" algn="ctr">
                <a:solidFill>
                  <a:srgbClr val="00B0F0"/>
                </a:solidFill>
                <a:prstDash val="solid"/>
                <a:miter lim="800000"/>
              </a:ln>
              <a:effectLst/>
            </p:spPr>
          </p:cxnSp>
          <p:cxnSp>
            <p:nvCxnSpPr>
              <p:cNvPr id="538" name="Straight Connector 537"/>
              <p:cNvCxnSpPr/>
              <p:nvPr/>
            </p:nvCxnSpPr>
            <p:spPr>
              <a:xfrm>
                <a:off x="8182489" y="2981137"/>
                <a:ext cx="33" cy="268599"/>
              </a:xfrm>
              <a:prstGeom prst="line">
                <a:avLst/>
              </a:prstGeom>
              <a:noFill/>
              <a:ln w="6350" cap="flat" cmpd="sng" algn="ctr">
                <a:solidFill>
                  <a:srgbClr val="00B0F0"/>
                </a:solidFill>
                <a:prstDash val="solid"/>
                <a:miter lim="800000"/>
              </a:ln>
              <a:effectLst/>
            </p:spPr>
          </p:cxnSp>
        </p:grpSp>
      </p:grpSp>
      <p:sp>
        <p:nvSpPr>
          <p:cNvPr id="571" name="TextBox 570"/>
          <p:cNvSpPr txBox="1"/>
          <p:nvPr/>
        </p:nvSpPr>
        <p:spPr>
          <a:xfrm>
            <a:off x="8385285" y="2429541"/>
            <a:ext cx="2937893" cy="2289729"/>
          </a:xfrm>
          <a:prstGeom prst="rect">
            <a:avLst/>
          </a:prstGeom>
          <a:noFill/>
        </p:spPr>
        <p:txBody>
          <a:bodyPr wrap="square" rtlCol="0">
            <a:spAutoFit/>
          </a:bodyPr>
          <a:lstStyle/>
          <a:p>
            <a:pPr algn="ctr" defTabSz="932597"/>
            <a:r>
              <a:rPr lang="en-US" sz="2856" b="1" dirty="0">
                <a:solidFill>
                  <a:srgbClr val="FFFFFF"/>
                </a:solidFill>
                <a:latin typeface="Segoe UI Semibold" panose="020B0702040204020203" pitchFamily="34" charset="0"/>
                <a:cs typeface="Segoe UI Semibold" panose="020B0702040204020203" pitchFamily="34" charset="0"/>
              </a:rPr>
              <a:t>User Interface</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Business Logic</a:t>
            </a:r>
          </a:p>
          <a:p>
            <a:pPr algn="ctr" defTabSz="932597"/>
            <a:endParaRPr lang="en-US" sz="2856" dirty="0">
              <a:solidFill>
                <a:srgbClr val="FFFFFF"/>
              </a:solidFill>
              <a:latin typeface="Segoe UI Semibold" panose="020B0702040204020203" pitchFamily="34" charset="0"/>
              <a:cs typeface="Segoe UI Semibold" panose="020B0702040204020203" pitchFamily="34" charset="0"/>
            </a:endParaRPr>
          </a:p>
          <a:p>
            <a:pPr algn="ctr" defTabSz="932597"/>
            <a:r>
              <a:rPr lang="en-US" sz="2856" b="1" dirty="0">
                <a:solidFill>
                  <a:srgbClr val="FFFFFF"/>
                </a:solidFill>
                <a:latin typeface="Segoe UI Semibold" panose="020B0702040204020203" pitchFamily="34" charset="0"/>
                <a:cs typeface="Segoe UI Semibold" panose="020B0702040204020203" pitchFamily="34" charset="0"/>
              </a:rPr>
              <a:t>Data</a:t>
            </a:r>
          </a:p>
        </p:txBody>
      </p:sp>
      <p:sp>
        <p:nvSpPr>
          <p:cNvPr id="572" name="Rectangle 571"/>
          <p:cNvSpPr/>
          <p:nvPr/>
        </p:nvSpPr>
        <p:spPr>
          <a:xfrm>
            <a:off x="8261205" y="2044822"/>
            <a:ext cx="3107045" cy="3446154"/>
          </a:xfrm>
          <a:prstGeom prst="rect">
            <a:avLst/>
          </a:prstGeom>
          <a:noFill/>
          <a:ln w="38100" cap="flat" cmpd="sng" algn="ctr">
            <a:solidFill>
              <a:srgbClr val="00B0F0">
                <a:shade val="50000"/>
              </a:srgbClr>
            </a:solidFill>
            <a:prstDash val="solid"/>
            <a:miter lim="800000"/>
          </a:ln>
          <a:effectLst/>
        </p:spPr>
        <p:txBody>
          <a:bodyPr rtlCol="0" anchor="b"/>
          <a:lstStyle/>
          <a:p>
            <a:pPr algn="ctr" defTabSz="932597">
              <a:defRPr/>
            </a:pPr>
            <a:r>
              <a:rPr lang="en-US" sz="1836" kern="0" dirty="0" err="1" smtClean="0">
                <a:solidFill>
                  <a:srgbClr val="FFFFFF"/>
                </a:solidFill>
              </a:rPr>
              <a:t>Microservices</a:t>
            </a:r>
            <a:endParaRPr lang="en-US" sz="1836" kern="0" dirty="0" smtClean="0">
              <a:solidFill>
                <a:srgbClr val="FFFFFF"/>
              </a:solidFill>
            </a:endParaRPr>
          </a:p>
        </p:txBody>
      </p:sp>
      <p:sp>
        <p:nvSpPr>
          <p:cNvPr id="584" name="AutoShape 14"/>
          <p:cNvSpPr>
            <a:spLocks noChangeAspect="1" noChangeArrowheads="1" noTextEdit="1"/>
          </p:cNvSpPr>
          <p:nvPr/>
        </p:nvSpPr>
        <p:spPr bwMode="auto">
          <a:xfrm>
            <a:off x="4441933" y="1830940"/>
            <a:ext cx="2514243" cy="3307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86" name="Freeform 17"/>
          <p:cNvSpPr>
            <a:spLocks/>
          </p:cNvSpPr>
          <p:nvPr/>
        </p:nvSpPr>
        <p:spPr bwMode="auto">
          <a:xfrm>
            <a:off x="4389437" y="1619299"/>
            <a:ext cx="1377754" cy="353963"/>
          </a:xfrm>
          <a:custGeom>
            <a:avLst/>
            <a:gdLst>
              <a:gd name="T0" fmla="*/ 104 w 868"/>
              <a:gd name="T1" fmla="*/ 223 h 223"/>
              <a:gd name="T2" fmla="*/ 868 w 868"/>
              <a:gd name="T3" fmla="*/ 223 h 223"/>
              <a:gd name="T4" fmla="*/ 868 w 868"/>
              <a:gd name="T5" fmla="*/ 0 h 223"/>
              <a:gd name="T6" fmla="*/ 104 w 868"/>
              <a:gd name="T7" fmla="*/ 0 h 223"/>
              <a:gd name="T8" fmla="*/ 0 w 868"/>
              <a:gd name="T9" fmla="*/ 112 h 223"/>
              <a:gd name="T10" fmla="*/ 104 w 868"/>
              <a:gd name="T11" fmla="*/ 223 h 223"/>
            </a:gdLst>
            <a:ahLst/>
            <a:cxnLst>
              <a:cxn ang="0">
                <a:pos x="T0" y="T1"/>
              </a:cxn>
              <a:cxn ang="0">
                <a:pos x="T2" y="T3"/>
              </a:cxn>
              <a:cxn ang="0">
                <a:pos x="T4" y="T5"/>
              </a:cxn>
              <a:cxn ang="0">
                <a:pos x="T6" y="T7"/>
              </a:cxn>
              <a:cxn ang="0">
                <a:pos x="T8" y="T9"/>
              </a:cxn>
              <a:cxn ang="0">
                <a:pos x="T10" y="T11"/>
              </a:cxn>
            </a:cxnLst>
            <a:rect l="0" t="0" r="r" b="b"/>
            <a:pathLst>
              <a:path w="868" h="223">
                <a:moveTo>
                  <a:pt x="104" y="223"/>
                </a:moveTo>
                <a:lnTo>
                  <a:pt x="868" y="223"/>
                </a:lnTo>
                <a:lnTo>
                  <a:pt x="868" y="0"/>
                </a:lnTo>
                <a:lnTo>
                  <a:pt x="104" y="0"/>
                </a:lnTo>
                <a:lnTo>
                  <a:pt x="0" y="112"/>
                </a:lnTo>
                <a:lnTo>
                  <a:pt x="104" y="2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algn="ctr" defTabSz="932563"/>
            <a:r>
              <a:rPr lang="en-US" dirty="0">
                <a:solidFill>
                  <a:srgbClr val="FFFFFF"/>
                </a:solidFill>
                <a:latin typeface="Segoe WP SemiLight" panose="020B0402040204020203" pitchFamily="34" charset="0"/>
                <a:cs typeface="Segoe WP SemiLight" panose="020B0402040204020203" pitchFamily="34" charset="0"/>
              </a:rPr>
              <a:t>Features</a:t>
            </a:r>
          </a:p>
        </p:txBody>
      </p:sp>
      <p:sp>
        <p:nvSpPr>
          <p:cNvPr id="587" name="Freeform 19"/>
          <p:cNvSpPr>
            <a:spLocks/>
          </p:cNvSpPr>
          <p:nvPr/>
        </p:nvSpPr>
        <p:spPr bwMode="auto">
          <a:xfrm>
            <a:off x="5927622" y="1933783"/>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Scalability</a:t>
            </a:r>
          </a:p>
        </p:txBody>
      </p:sp>
      <p:grpSp>
        <p:nvGrpSpPr>
          <p:cNvPr id="588" name="Group 11"/>
          <p:cNvGrpSpPr>
            <a:grpSpLocks noChangeAspect="1"/>
          </p:cNvGrpSpPr>
          <p:nvPr/>
        </p:nvGrpSpPr>
        <p:grpSpPr bwMode="auto">
          <a:xfrm>
            <a:off x="4000610" y="4634210"/>
            <a:ext cx="3818983" cy="2231708"/>
            <a:chOff x="1037" y="924"/>
            <a:chExt cx="2406" cy="1406"/>
          </a:xfrm>
        </p:grpSpPr>
        <p:sp>
          <p:nvSpPr>
            <p:cNvPr id="589" name="AutoShape 10"/>
            <p:cNvSpPr>
              <a:spLocks noChangeAspect="1" noChangeArrowheads="1" noTextEdit="1"/>
            </p:cNvSpPr>
            <p:nvPr/>
          </p:nvSpPr>
          <p:spPr bwMode="auto">
            <a:xfrm>
              <a:off x="1037" y="924"/>
              <a:ext cx="2406"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932563"/>
              <a:endParaRPr lang="en-US">
                <a:solidFill>
                  <a:srgbClr val="FFFFFF"/>
                </a:solidFill>
              </a:endParaRPr>
            </a:p>
          </p:txBody>
        </p:sp>
        <p:sp>
          <p:nvSpPr>
            <p:cNvPr id="590" name="Freeform 12"/>
            <p:cNvSpPr>
              <a:spLocks/>
            </p:cNvSpPr>
            <p:nvPr/>
          </p:nvSpPr>
          <p:spPr bwMode="auto">
            <a:xfrm>
              <a:off x="1058" y="945"/>
              <a:ext cx="2363" cy="1353"/>
            </a:xfrm>
            <a:custGeom>
              <a:avLst/>
              <a:gdLst>
                <a:gd name="T0" fmla="*/ 187 w 224"/>
                <a:gd name="T1" fmla="*/ 53 h 127"/>
                <a:gd name="T2" fmla="*/ 184 w 224"/>
                <a:gd name="T3" fmla="*/ 54 h 127"/>
                <a:gd name="T4" fmla="*/ 187 w 224"/>
                <a:gd name="T5" fmla="*/ 37 h 127"/>
                <a:gd name="T6" fmla="*/ 151 w 224"/>
                <a:gd name="T7" fmla="*/ 0 h 127"/>
                <a:gd name="T8" fmla="*/ 114 w 224"/>
                <a:gd name="T9" fmla="*/ 33 h 127"/>
                <a:gd name="T10" fmla="*/ 87 w 224"/>
                <a:gd name="T11" fmla="*/ 21 h 127"/>
                <a:gd name="T12" fmla="*/ 50 w 224"/>
                <a:gd name="T13" fmla="*/ 56 h 127"/>
                <a:gd name="T14" fmla="*/ 37 w 224"/>
                <a:gd name="T15" fmla="*/ 53 h 127"/>
                <a:gd name="T16" fmla="*/ 0 w 224"/>
                <a:gd name="T17" fmla="*/ 90 h 127"/>
                <a:gd name="T18" fmla="*/ 37 w 224"/>
                <a:gd name="T19" fmla="*/ 127 h 127"/>
                <a:gd name="T20" fmla="*/ 187 w 224"/>
                <a:gd name="T21" fmla="*/ 127 h 127"/>
                <a:gd name="T22" fmla="*/ 224 w 224"/>
                <a:gd name="T23" fmla="*/ 90 h 127"/>
                <a:gd name="T24" fmla="*/ 187 w 224"/>
                <a:gd name="T25" fmla="*/ 5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7">
                  <a:moveTo>
                    <a:pt x="187" y="53"/>
                  </a:moveTo>
                  <a:cubicBezTo>
                    <a:pt x="186" y="53"/>
                    <a:pt x="185" y="53"/>
                    <a:pt x="184" y="54"/>
                  </a:cubicBezTo>
                  <a:cubicBezTo>
                    <a:pt x="186" y="49"/>
                    <a:pt x="187" y="43"/>
                    <a:pt x="187" y="37"/>
                  </a:cubicBezTo>
                  <a:cubicBezTo>
                    <a:pt x="187" y="17"/>
                    <a:pt x="171" y="0"/>
                    <a:pt x="151" y="0"/>
                  </a:cubicBezTo>
                  <a:cubicBezTo>
                    <a:pt x="132" y="0"/>
                    <a:pt x="116" y="15"/>
                    <a:pt x="114" y="33"/>
                  </a:cubicBezTo>
                  <a:cubicBezTo>
                    <a:pt x="107" y="25"/>
                    <a:pt x="98" y="21"/>
                    <a:pt x="87" y="21"/>
                  </a:cubicBezTo>
                  <a:cubicBezTo>
                    <a:pt x="67" y="21"/>
                    <a:pt x="51" y="36"/>
                    <a:pt x="50" y="56"/>
                  </a:cubicBezTo>
                  <a:cubicBezTo>
                    <a:pt x="46" y="54"/>
                    <a:pt x="42" y="53"/>
                    <a:pt x="37" y="53"/>
                  </a:cubicBezTo>
                  <a:cubicBezTo>
                    <a:pt x="17" y="53"/>
                    <a:pt x="0" y="70"/>
                    <a:pt x="0" y="90"/>
                  </a:cubicBezTo>
                  <a:cubicBezTo>
                    <a:pt x="0" y="110"/>
                    <a:pt x="17" y="127"/>
                    <a:pt x="37" y="127"/>
                  </a:cubicBezTo>
                  <a:cubicBezTo>
                    <a:pt x="187" y="127"/>
                    <a:pt x="187" y="127"/>
                    <a:pt x="187" y="127"/>
                  </a:cubicBezTo>
                  <a:cubicBezTo>
                    <a:pt x="208" y="127"/>
                    <a:pt x="224" y="110"/>
                    <a:pt x="224" y="90"/>
                  </a:cubicBezTo>
                  <a:cubicBezTo>
                    <a:pt x="224" y="70"/>
                    <a:pt x="208" y="53"/>
                    <a:pt x="187" y="53"/>
                  </a:cubicBezTo>
                  <a:close/>
                </a:path>
              </a:pathLst>
            </a:custGeom>
            <a:solidFill>
              <a:srgbClr val="FFFFFF"/>
            </a:solidFill>
            <a:ln w="68263" cap="flat">
              <a:solidFill>
                <a:srgbClr val="6DC2E9"/>
              </a:solidFill>
              <a:prstDash val="solid"/>
              <a:miter lim="800000"/>
              <a:headEnd/>
              <a:tailEnd/>
            </a:ln>
          </p:spPr>
          <p:txBody>
            <a:bodyPr vert="horz" wrap="square" lIns="91427" tIns="45713" rIns="91427" bIns="45713" numCol="1" anchor="b" anchorCtr="0" compatLnSpc="1">
              <a:prstTxWarp prst="textNoShape">
                <a:avLst/>
              </a:prstTxWarp>
            </a:bodyPr>
            <a:lstStyle/>
            <a:p>
              <a:pPr algn="ctr" defTabSz="932563"/>
              <a:r>
                <a:rPr lang="en-US" dirty="0">
                  <a:solidFill>
                    <a:srgbClr val="00188F"/>
                  </a:solidFill>
                </a:rPr>
                <a:t>Manage Services</a:t>
              </a:r>
            </a:p>
            <a:p>
              <a:pPr algn="ctr" defTabSz="932563"/>
              <a:r>
                <a:rPr lang="en-US" dirty="0">
                  <a:solidFill>
                    <a:srgbClr val="00188F"/>
                  </a:solidFill>
                </a:rPr>
                <a:t>Deliver Features Faster</a:t>
              </a:r>
            </a:p>
            <a:p>
              <a:pPr algn="ctr" defTabSz="932563"/>
              <a:r>
                <a:rPr lang="en-US" dirty="0">
                  <a:solidFill>
                    <a:srgbClr val="00188F"/>
                  </a:solidFill>
                </a:rPr>
                <a:t>Create Business Value</a:t>
              </a:r>
            </a:p>
            <a:p>
              <a:pPr algn="ctr" defTabSz="932563"/>
              <a:endParaRPr lang="en-US" dirty="0">
                <a:solidFill>
                  <a:srgbClr val="00188F"/>
                </a:solidFill>
              </a:endParaRPr>
            </a:p>
          </p:txBody>
        </p:sp>
      </p:grpSp>
      <p:sp>
        <p:nvSpPr>
          <p:cNvPr id="591" name="Freeform 19"/>
          <p:cNvSpPr>
            <a:spLocks/>
          </p:cNvSpPr>
          <p:nvPr/>
        </p:nvSpPr>
        <p:spPr bwMode="auto">
          <a:xfrm>
            <a:off x="5919831" y="235758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E3008C"/>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Availability</a:t>
            </a:r>
          </a:p>
        </p:txBody>
      </p:sp>
      <p:sp>
        <p:nvSpPr>
          <p:cNvPr id="592" name="Freeform 19"/>
          <p:cNvSpPr>
            <a:spLocks/>
          </p:cNvSpPr>
          <p:nvPr/>
        </p:nvSpPr>
        <p:spPr bwMode="auto">
          <a:xfrm>
            <a:off x="5919831" y="2788214"/>
            <a:ext cx="1377754"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43CFF7"/>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Latency</a:t>
            </a:r>
          </a:p>
        </p:txBody>
      </p:sp>
      <p:sp>
        <p:nvSpPr>
          <p:cNvPr id="593" name="Freeform 19"/>
          <p:cNvSpPr>
            <a:spLocks/>
          </p:cNvSpPr>
          <p:nvPr/>
        </p:nvSpPr>
        <p:spPr bwMode="auto">
          <a:xfrm>
            <a:off x="5910103" y="3218846"/>
            <a:ext cx="1571462"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B4A0FF"/>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Lifecycle</a:t>
            </a:r>
          </a:p>
        </p:txBody>
      </p:sp>
      <p:sp>
        <p:nvSpPr>
          <p:cNvPr id="594" name="Freeform 19"/>
          <p:cNvSpPr>
            <a:spLocks/>
          </p:cNvSpPr>
          <p:nvPr/>
        </p:nvSpPr>
        <p:spPr bwMode="auto">
          <a:xfrm>
            <a:off x="5910102" y="3663709"/>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rgbClr val="008272"/>
          </a:solidFill>
          <a:ln>
            <a:noFill/>
          </a:ln>
        </p:spPr>
        <p:txBody>
          <a:bodyPr vert="horz" wrap="square" lIns="91427" tIns="45713" rIns="91427" bIns="45713" numCol="1" anchor="t" anchorCtr="0" compatLnSpc="1">
            <a:prstTxWarp prst="textNoShape">
              <a:avLst/>
            </a:prstTxWarp>
          </a:bodyPr>
          <a:lstStyle/>
          <a:p>
            <a:pPr defTabSz="932563"/>
            <a:r>
              <a:rPr lang="en-US" dirty="0">
                <a:solidFill>
                  <a:srgbClr val="FFFFFF"/>
                </a:solidFill>
                <a:latin typeface="Segoe WP SemiLight" panose="020B0402040204020203" pitchFamily="34" charset="0"/>
                <a:cs typeface="Segoe WP SemiLight" panose="020B0402040204020203" pitchFamily="34" charset="0"/>
              </a:rPr>
              <a:t>Data Integrity</a:t>
            </a:r>
          </a:p>
        </p:txBody>
      </p:sp>
      <p:sp>
        <p:nvSpPr>
          <p:cNvPr id="573" name="Freeform 19"/>
          <p:cNvSpPr>
            <a:spLocks/>
          </p:cNvSpPr>
          <p:nvPr/>
        </p:nvSpPr>
        <p:spPr bwMode="auto">
          <a:xfrm>
            <a:off x="5931853" y="4106862"/>
            <a:ext cx="1655587" cy="355550"/>
          </a:xfrm>
          <a:custGeom>
            <a:avLst/>
            <a:gdLst>
              <a:gd name="T0" fmla="*/ 544 w 648"/>
              <a:gd name="T1" fmla="*/ 224 h 224"/>
              <a:gd name="T2" fmla="*/ 0 w 648"/>
              <a:gd name="T3" fmla="*/ 224 h 224"/>
              <a:gd name="T4" fmla="*/ 0 w 648"/>
              <a:gd name="T5" fmla="*/ 0 h 224"/>
              <a:gd name="T6" fmla="*/ 544 w 648"/>
              <a:gd name="T7" fmla="*/ 0 h 224"/>
              <a:gd name="T8" fmla="*/ 648 w 648"/>
              <a:gd name="T9" fmla="*/ 112 h 224"/>
              <a:gd name="T10" fmla="*/ 544 w 648"/>
              <a:gd name="T11" fmla="*/ 224 h 224"/>
            </a:gdLst>
            <a:ahLst/>
            <a:cxnLst>
              <a:cxn ang="0">
                <a:pos x="T0" y="T1"/>
              </a:cxn>
              <a:cxn ang="0">
                <a:pos x="T2" y="T3"/>
              </a:cxn>
              <a:cxn ang="0">
                <a:pos x="T4" y="T5"/>
              </a:cxn>
              <a:cxn ang="0">
                <a:pos x="T6" y="T7"/>
              </a:cxn>
              <a:cxn ang="0">
                <a:pos x="T8" y="T9"/>
              </a:cxn>
              <a:cxn ang="0">
                <a:pos x="T10" y="T11"/>
              </a:cxn>
            </a:cxnLst>
            <a:rect l="0" t="0" r="r" b="b"/>
            <a:pathLst>
              <a:path w="648" h="224">
                <a:moveTo>
                  <a:pt x="544" y="224"/>
                </a:moveTo>
                <a:lnTo>
                  <a:pt x="0" y="224"/>
                </a:lnTo>
                <a:lnTo>
                  <a:pt x="0" y="0"/>
                </a:lnTo>
                <a:lnTo>
                  <a:pt x="544" y="0"/>
                </a:lnTo>
                <a:lnTo>
                  <a:pt x="648" y="112"/>
                </a:lnTo>
                <a:lnTo>
                  <a:pt x="544" y="224"/>
                </a:lnTo>
                <a:close/>
              </a:path>
            </a:pathLst>
          </a:custGeom>
          <a:solidFill>
            <a:schemeClr val="accent5"/>
          </a:solidFill>
          <a:ln>
            <a:noFill/>
          </a:ln>
        </p:spPr>
        <p:txBody>
          <a:bodyPr vert="horz" wrap="square" lIns="91427" tIns="45713" rIns="91427" bIns="45713" numCol="1" anchor="t" anchorCtr="0" compatLnSpc="1">
            <a:prstTxWarp prst="textNoShape">
              <a:avLst/>
            </a:prstTxWarp>
          </a:bodyPr>
          <a:lstStyle/>
          <a:p>
            <a:pPr defTabSz="932563"/>
            <a:r>
              <a:rPr lang="en-US" dirty="0" smtClean="0">
                <a:solidFill>
                  <a:srgbClr val="FFFFFF"/>
                </a:solidFill>
                <a:latin typeface="Segoe WP SemiLight" panose="020B0402040204020203" pitchFamily="34" charset="0"/>
                <a:cs typeface="Segoe WP SemiLight" panose="020B0402040204020203" pitchFamily="34" charset="0"/>
              </a:rPr>
              <a:t>Portability</a:t>
            </a:r>
            <a:endParaRPr lang="en-US" dirty="0">
              <a:solidFill>
                <a:srgbClr val="FFFFFF"/>
              </a:solidFill>
              <a:latin typeface="Segoe WP SemiLight" panose="020B0402040204020203" pitchFamily="34" charset="0"/>
              <a:cs typeface="Segoe WP SemiLight" panose="020B0402040204020203" pitchFamily="34" charset="0"/>
            </a:endParaRPr>
          </a:p>
        </p:txBody>
      </p:sp>
    </p:spTree>
    <p:extLst>
      <p:ext uri="{BB962C8B-B14F-4D97-AF65-F5344CB8AC3E}">
        <p14:creationId xmlns:p14="http://schemas.microsoft.com/office/powerpoint/2010/main" val="1709459025"/>
      </p:ext>
    </p:extLst>
  </p:cSld>
  <p:clrMapOvr>
    <a:masterClrMapping/>
  </p:clrMapOvr>
  <p:transition advTm="64066">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hyperscale, microservice-based applications</a:t>
            </a:r>
            <a:endParaRPr lang="en-US" sz="2800" dirty="0"/>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08" name="Picture 807"/>
            <p:cNvPicPr>
              <a:picLocks noChangeAspect="1"/>
            </p:cNvPicPr>
            <p:nvPr/>
          </p:nvPicPr>
          <p:blipFill>
            <a:blip r:embed="rId3">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13" name="Picture 812"/>
            <p:cNvPicPr>
              <a:picLocks noChangeAspect="1"/>
            </p:cNvPicPr>
            <p:nvPr/>
          </p:nvPicPr>
          <p:blipFill>
            <a:blip r:embed="rId3">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70347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4"/>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Tree>
    <p:extLst>
      <p:ext uri="{BB962C8B-B14F-4D97-AF65-F5344CB8AC3E}">
        <p14:creationId xmlns:p14="http://schemas.microsoft.com/office/powerpoint/2010/main" val="3237146436"/>
      </p:ext>
    </p:extLst>
  </p:cSld>
  <p:clrMapOvr>
    <a:masterClrMapping/>
  </p:clrMapOvr>
  <p:transition advTm="150011">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Battle-hardened for over 5 years</a:t>
            </a:r>
            <a:endParaRPr lang="en-US" dirty="0"/>
          </a:p>
        </p:txBody>
      </p:sp>
      <p:pic>
        <p:nvPicPr>
          <p:cNvPr id="11" name="Picture 10"/>
          <p:cNvPicPr>
            <a:picLocks noChangeAspect="1"/>
          </p:cNvPicPr>
          <p:nvPr/>
        </p:nvPicPr>
        <p:blipFill>
          <a:blip r:embed="rId3"/>
          <a:stretch>
            <a:fillRect/>
          </a:stretch>
        </p:blipFill>
        <p:spPr>
          <a:xfrm>
            <a:off x="8199437" y="5326062"/>
            <a:ext cx="4199221" cy="1571029"/>
          </a:xfrm>
          <a:prstGeom prst="rect">
            <a:avLst/>
          </a:prstGeom>
        </p:spPr>
      </p:pic>
      <p:sp>
        <p:nvSpPr>
          <p:cNvPr id="2" name="Hexagon 1"/>
          <p:cNvSpPr/>
          <p:nvPr/>
        </p:nvSpPr>
        <p:spPr bwMode="auto">
          <a:xfrm>
            <a:off x="191191" y="1439862"/>
            <a:ext cx="3379957" cy="2817813"/>
          </a:xfrm>
          <a:prstGeom prst="hexagon">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394059" y="4716462"/>
            <a:ext cx="1942240" cy="1726772"/>
          </a:xfrm>
          <a:prstGeom prst="hexagon">
            <a:avLst/>
          </a:prstGeom>
          <a:solidFill>
            <a:srgbClr val="6A14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23037" y="1163294"/>
            <a:ext cx="2362200" cy="2008982"/>
          </a:xfrm>
          <a:prstGeom prst="hexagon">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Intune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538714" y="3954462"/>
            <a:ext cx="3002089" cy="2590007"/>
          </a:xfrm>
          <a:prstGeom prst="hexagon">
            <a:avLst/>
          </a:prstGeom>
          <a:solidFill>
            <a:srgbClr val="E8112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SQL Database</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15250" y="3521264"/>
            <a:ext cx="3014466" cy="2545617"/>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Bing Cortana</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500m </a:t>
            </a:r>
            <a:r>
              <a:rPr lang="en-US" sz="2400" dirty="0" err="1" smtClean="0">
                <a:gradFill>
                  <a:gsLst>
                    <a:gs pos="0">
                      <a:srgbClr val="FFFFFF"/>
                    </a:gs>
                    <a:gs pos="100000">
                      <a:srgbClr val="FFFFFF"/>
                    </a:gs>
                  </a:gsLst>
                  <a:lin ang="5400000" scaled="0"/>
                </a:gradFill>
                <a:ea typeface="Segoe UI" pitchFamily="34" charset="0"/>
                <a:cs typeface="Segoe UI" pitchFamily="34" charset="0"/>
              </a:rPr>
              <a:t>evals</a:t>
            </a:r>
            <a:r>
              <a:rPr lang="en-US" sz="2400" dirty="0" smtClean="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554552" y="1212849"/>
            <a:ext cx="2856365" cy="2436813"/>
          </a:xfrm>
          <a:prstGeom prst="hexagon">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Azure Document DB</a:t>
            </a:r>
          </a:p>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81924" y="402675"/>
            <a:ext cx="2886784" cy="2446093"/>
          </a:xfrm>
          <a:prstGeom prst="hexagon">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Skype for Business</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904164" y="3172276"/>
            <a:ext cx="2564298" cy="2229986"/>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Event Hubs</a:t>
            </a:r>
          </a:p>
          <a:p>
            <a:pPr algn="ctr" defTabSz="932472" fontAlgn="base">
              <a:lnSpc>
                <a:spcPct val="90000"/>
              </a:lnSpc>
              <a:spcBef>
                <a:spcPct val="0"/>
              </a:spcBef>
              <a:spcAft>
                <a:spcPct val="0"/>
              </a:spcAft>
            </a:pPr>
            <a:endParaRPr lang="en-US" sz="20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2000" dirty="0" smtClean="0">
                <a:gradFill>
                  <a:gsLst>
                    <a:gs pos="0">
                      <a:srgbClr val="FFFFFF"/>
                    </a:gs>
                    <a:gs pos="100000">
                      <a:srgbClr val="FFFFFF"/>
                    </a:gs>
                  </a:gsLst>
                  <a:lin ang="5400000" scaled="0"/>
                </a:gradFill>
                <a:ea typeface="Segoe UI" pitchFamily="34" charset="0"/>
                <a:cs typeface="Segoe UI" pitchFamily="34" charset="0"/>
              </a:rPr>
              <a:t>20bn events/day</a:t>
            </a:r>
          </a:p>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31284718"/>
      </p:ext>
    </p:extLst>
  </p:cSld>
  <p:clrMapOvr>
    <a:masterClrMapping/>
  </p:clrMapOvr>
  <p:transition advTm="95495">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6" name="Straight Connector 375"/>
          <p:cNvCxnSpPr/>
          <p:nvPr/>
        </p:nvCxnSpPr>
        <p:spPr>
          <a:xfrm>
            <a:off x="1059899" y="1845815"/>
            <a:ext cx="230937" cy="135637"/>
          </a:xfrm>
          <a:prstGeom prst="line">
            <a:avLst/>
          </a:prstGeom>
          <a:noFill/>
          <a:ln w="6350" cap="flat" cmpd="sng" algn="ctr">
            <a:solidFill>
              <a:srgbClr val="5B9BD5"/>
            </a:solidFill>
            <a:prstDash val="solid"/>
            <a:miter lim="800000"/>
          </a:ln>
          <a:effectLst/>
        </p:spPr>
      </p:cxnSp>
      <p:cxnSp>
        <p:nvCxnSpPr>
          <p:cNvPr id="379" name="Straight Connector 378"/>
          <p:cNvCxnSpPr/>
          <p:nvPr/>
        </p:nvCxnSpPr>
        <p:spPr>
          <a:xfrm flipV="1">
            <a:off x="828996" y="1851635"/>
            <a:ext cx="230903" cy="129817"/>
          </a:xfrm>
          <a:prstGeom prst="line">
            <a:avLst/>
          </a:prstGeom>
          <a:noFill/>
          <a:ln w="6350" cap="flat" cmpd="sng" algn="ctr">
            <a:solidFill>
              <a:srgbClr val="5B9BD5"/>
            </a:solidFill>
            <a:prstDash val="solid"/>
            <a:miter lim="800000"/>
          </a:ln>
          <a:effectLst/>
        </p:spPr>
      </p:cxnSp>
      <p:cxnSp>
        <p:nvCxnSpPr>
          <p:cNvPr id="388" name="Straight Connector 387"/>
          <p:cNvCxnSpPr/>
          <p:nvPr/>
        </p:nvCxnSpPr>
        <p:spPr>
          <a:xfrm>
            <a:off x="1518919" y="1845815"/>
            <a:ext cx="230937" cy="135637"/>
          </a:xfrm>
          <a:prstGeom prst="line">
            <a:avLst/>
          </a:prstGeom>
          <a:noFill/>
          <a:ln w="6350" cap="flat" cmpd="sng" algn="ctr">
            <a:solidFill>
              <a:srgbClr val="5B9BD5"/>
            </a:solidFill>
            <a:prstDash val="solid"/>
            <a:miter lim="800000"/>
          </a:ln>
          <a:effectLst/>
        </p:spPr>
      </p:cxnSp>
      <p:cxnSp>
        <p:nvCxnSpPr>
          <p:cNvPr id="391" name="Straight Connector 390"/>
          <p:cNvCxnSpPr/>
          <p:nvPr/>
        </p:nvCxnSpPr>
        <p:spPr>
          <a:xfrm flipV="1">
            <a:off x="1288016" y="1851635"/>
            <a:ext cx="230903" cy="129817"/>
          </a:xfrm>
          <a:prstGeom prst="line">
            <a:avLst/>
          </a:prstGeom>
          <a:noFill/>
          <a:ln w="6350" cap="flat" cmpd="sng" algn="ctr">
            <a:solidFill>
              <a:srgbClr val="5B9BD5"/>
            </a:solidFill>
            <a:prstDash val="solid"/>
            <a:miter lim="800000"/>
          </a:ln>
          <a:effectLst/>
        </p:spPr>
      </p:cxnSp>
      <p:cxnSp>
        <p:nvCxnSpPr>
          <p:cNvPr id="400" name="Straight Connector 399"/>
          <p:cNvCxnSpPr/>
          <p:nvPr/>
        </p:nvCxnSpPr>
        <p:spPr>
          <a:xfrm>
            <a:off x="1980425" y="1845815"/>
            <a:ext cx="230937" cy="135637"/>
          </a:xfrm>
          <a:prstGeom prst="line">
            <a:avLst/>
          </a:prstGeom>
          <a:noFill/>
          <a:ln w="6350" cap="flat" cmpd="sng" algn="ctr">
            <a:solidFill>
              <a:srgbClr val="5B9BD5"/>
            </a:solidFill>
            <a:prstDash val="solid"/>
            <a:miter lim="800000"/>
          </a:ln>
          <a:effectLst/>
        </p:spPr>
      </p:cxnSp>
      <p:cxnSp>
        <p:nvCxnSpPr>
          <p:cNvPr id="403" name="Straight Connector 402"/>
          <p:cNvCxnSpPr/>
          <p:nvPr/>
        </p:nvCxnSpPr>
        <p:spPr>
          <a:xfrm flipV="1">
            <a:off x="1749522" y="1851635"/>
            <a:ext cx="230903" cy="129817"/>
          </a:xfrm>
          <a:prstGeom prst="line">
            <a:avLst/>
          </a:prstGeom>
          <a:noFill/>
          <a:ln w="6350" cap="flat" cmpd="sng" algn="ctr">
            <a:solidFill>
              <a:srgbClr val="5B9BD5"/>
            </a:solidFill>
            <a:prstDash val="solid"/>
            <a:miter lim="800000"/>
          </a:ln>
          <a:effectLst/>
        </p:spPr>
      </p:cxnSp>
      <p:cxnSp>
        <p:nvCxnSpPr>
          <p:cNvPr id="412" name="Straight Connector 411"/>
          <p:cNvCxnSpPr/>
          <p:nvPr/>
        </p:nvCxnSpPr>
        <p:spPr>
          <a:xfrm>
            <a:off x="2439445" y="1845815"/>
            <a:ext cx="230937" cy="135637"/>
          </a:xfrm>
          <a:prstGeom prst="line">
            <a:avLst/>
          </a:prstGeom>
          <a:noFill/>
          <a:ln w="6350" cap="flat" cmpd="sng" algn="ctr">
            <a:solidFill>
              <a:srgbClr val="5B9BD5"/>
            </a:solidFill>
            <a:prstDash val="solid"/>
            <a:miter lim="800000"/>
          </a:ln>
          <a:effectLst/>
        </p:spPr>
      </p:cxnSp>
      <p:cxnSp>
        <p:nvCxnSpPr>
          <p:cNvPr id="415" name="Straight Connector 414"/>
          <p:cNvCxnSpPr/>
          <p:nvPr/>
        </p:nvCxnSpPr>
        <p:spPr>
          <a:xfrm flipV="1">
            <a:off x="2208542" y="1851635"/>
            <a:ext cx="230903" cy="129817"/>
          </a:xfrm>
          <a:prstGeom prst="line">
            <a:avLst/>
          </a:prstGeom>
          <a:noFill/>
          <a:ln w="6350" cap="flat" cmpd="sng" algn="ctr">
            <a:solidFill>
              <a:srgbClr val="5B9BD5"/>
            </a:solidFill>
            <a:prstDash val="solid"/>
            <a:miter lim="800000"/>
          </a:ln>
          <a:effectLst/>
        </p:spPr>
      </p:cxnSp>
      <p:cxnSp>
        <p:nvCxnSpPr>
          <p:cNvPr id="424" name="Straight Connector 423"/>
          <p:cNvCxnSpPr/>
          <p:nvPr/>
        </p:nvCxnSpPr>
        <p:spPr>
          <a:xfrm>
            <a:off x="2894793" y="1845815"/>
            <a:ext cx="230937" cy="135637"/>
          </a:xfrm>
          <a:prstGeom prst="line">
            <a:avLst/>
          </a:prstGeom>
          <a:noFill/>
          <a:ln w="6350" cap="flat" cmpd="sng" algn="ctr">
            <a:solidFill>
              <a:srgbClr val="5B9BD5"/>
            </a:solidFill>
            <a:prstDash val="solid"/>
            <a:miter lim="800000"/>
          </a:ln>
          <a:effectLst/>
        </p:spPr>
      </p:cxnSp>
      <p:cxnSp>
        <p:nvCxnSpPr>
          <p:cNvPr id="427" name="Straight Connector 426"/>
          <p:cNvCxnSpPr/>
          <p:nvPr/>
        </p:nvCxnSpPr>
        <p:spPr>
          <a:xfrm flipV="1">
            <a:off x="2663890" y="1851635"/>
            <a:ext cx="230903" cy="129817"/>
          </a:xfrm>
          <a:prstGeom prst="line">
            <a:avLst/>
          </a:prstGeom>
          <a:noFill/>
          <a:ln w="6350" cap="flat" cmpd="sng" algn="ctr">
            <a:solidFill>
              <a:srgbClr val="5B9BD5"/>
            </a:solidFill>
            <a:prstDash val="solid"/>
            <a:miter lim="800000"/>
          </a:ln>
          <a:effectLst/>
        </p:spPr>
      </p:cxnSp>
      <p:cxnSp>
        <p:nvCxnSpPr>
          <p:cNvPr id="436" name="Straight Connector 435"/>
          <p:cNvCxnSpPr/>
          <p:nvPr/>
        </p:nvCxnSpPr>
        <p:spPr>
          <a:xfrm>
            <a:off x="3353813" y="1845815"/>
            <a:ext cx="230937" cy="135637"/>
          </a:xfrm>
          <a:prstGeom prst="line">
            <a:avLst/>
          </a:prstGeom>
          <a:noFill/>
          <a:ln w="6350" cap="flat" cmpd="sng" algn="ctr">
            <a:solidFill>
              <a:srgbClr val="5B9BD5"/>
            </a:solidFill>
            <a:prstDash val="solid"/>
            <a:miter lim="800000"/>
          </a:ln>
          <a:effectLst/>
        </p:spPr>
      </p:cxnSp>
      <p:cxnSp>
        <p:nvCxnSpPr>
          <p:cNvPr id="439" name="Straight Connector 438"/>
          <p:cNvCxnSpPr/>
          <p:nvPr/>
        </p:nvCxnSpPr>
        <p:spPr>
          <a:xfrm flipV="1">
            <a:off x="3122910" y="1851635"/>
            <a:ext cx="230903" cy="129817"/>
          </a:xfrm>
          <a:prstGeom prst="line">
            <a:avLst/>
          </a:prstGeom>
          <a:noFill/>
          <a:ln w="6350" cap="flat" cmpd="sng" algn="ctr">
            <a:solidFill>
              <a:srgbClr val="5B9BD5"/>
            </a:solidFill>
            <a:prstDash val="solid"/>
            <a:miter lim="800000"/>
          </a:ln>
          <a:effectLst/>
        </p:spPr>
      </p:cxnSp>
      <p:cxnSp>
        <p:nvCxnSpPr>
          <p:cNvPr id="448" name="Straight Connector 447"/>
          <p:cNvCxnSpPr/>
          <p:nvPr/>
        </p:nvCxnSpPr>
        <p:spPr>
          <a:xfrm>
            <a:off x="3815319" y="1845815"/>
            <a:ext cx="230937" cy="135637"/>
          </a:xfrm>
          <a:prstGeom prst="line">
            <a:avLst/>
          </a:prstGeom>
          <a:noFill/>
          <a:ln w="6350" cap="flat" cmpd="sng" algn="ctr">
            <a:solidFill>
              <a:srgbClr val="5B9BD5"/>
            </a:solidFill>
            <a:prstDash val="solid"/>
            <a:miter lim="800000"/>
          </a:ln>
          <a:effectLst/>
        </p:spPr>
      </p:cxnSp>
      <p:cxnSp>
        <p:nvCxnSpPr>
          <p:cNvPr id="451" name="Straight Connector 450"/>
          <p:cNvCxnSpPr/>
          <p:nvPr/>
        </p:nvCxnSpPr>
        <p:spPr>
          <a:xfrm flipV="1">
            <a:off x="3584416" y="1851635"/>
            <a:ext cx="230903" cy="129817"/>
          </a:xfrm>
          <a:prstGeom prst="line">
            <a:avLst/>
          </a:prstGeom>
          <a:noFill/>
          <a:ln w="6350" cap="flat" cmpd="sng" algn="ctr">
            <a:solidFill>
              <a:srgbClr val="5B9BD5"/>
            </a:solidFill>
            <a:prstDash val="solid"/>
            <a:miter lim="800000"/>
          </a:ln>
          <a:effectLst/>
        </p:spPr>
      </p:cxnSp>
      <p:cxnSp>
        <p:nvCxnSpPr>
          <p:cNvPr id="460" name="Straight Connector 459"/>
          <p:cNvCxnSpPr/>
          <p:nvPr/>
        </p:nvCxnSpPr>
        <p:spPr>
          <a:xfrm>
            <a:off x="4268780" y="1851146"/>
            <a:ext cx="230937" cy="135637"/>
          </a:xfrm>
          <a:prstGeom prst="line">
            <a:avLst/>
          </a:prstGeom>
          <a:noFill/>
          <a:ln w="6350" cap="flat" cmpd="sng" algn="ctr">
            <a:solidFill>
              <a:srgbClr val="5B9BD5"/>
            </a:solidFill>
            <a:prstDash val="solid"/>
            <a:miter lim="800000"/>
          </a:ln>
          <a:effectLst/>
        </p:spPr>
      </p:cxnSp>
      <p:cxnSp>
        <p:nvCxnSpPr>
          <p:cNvPr id="463" name="Straight Connector 462"/>
          <p:cNvCxnSpPr/>
          <p:nvPr/>
        </p:nvCxnSpPr>
        <p:spPr>
          <a:xfrm flipV="1">
            <a:off x="4047592" y="1851635"/>
            <a:ext cx="230903" cy="129817"/>
          </a:xfrm>
          <a:prstGeom prst="line">
            <a:avLst/>
          </a:prstGeom>
          <a:noFill/>
          <a:ln w="6350" cap="flat" cmpd="sng" algn="ctr">
            <a:solidFill>
              <a:srgbClr val="5B9BD5"/>
            </a:solidFill>
            <a:prstDash val="solid"/>
            <a:miter lim="800000"/>
          </a:ln>
          <a:effectLst/>
        </p:spPr>
      </p:cxnSp>
      <p:cxnSp>
        <p:nvCxnSpPr>
          <p:cNvPr id="472" name="Straight Connector 471"/>
          <p:cNvCxnSpPr/>
          <p:nvPr/>
        </p:nvCxnSpPr>
        <p:spPr>
          <a:xfrm>
            <a:off x="4740353" y="1847136"/>
            <a:ext cx="230937" cy="135637"/>
          </a:xfrm>
          <a:prstGeom prst="line">
            <a:avLst/>
          </a:prstGeom>
          <a:noFill/>
          <a:ln w="6350" cap="flat" cmpd="sng" algn="ctr">
            <a:solidFill>
              <a:srgbClr val="5B9BD5"/>
            </a:solidFill>
            <a:prstDash val="solid"/>
            <a:miter lim="800000"/>
          </a:ln>
          <a:effectLst/>
        </p:spPr>
      </p:cxnSp>
      <p:cxnSp>
        <p:nvCxnSpPr>
          <p:cNvPr id="475" name="Straight Connector 474"/>
          <p:cNvCxnSpPr/>
          <p:nvPr/>
        </p:nvCxnSpPr>
        <p:spPr>
          <a:xfrm flipV="1">
            <a:off x="4509450" y="1852956"/>
            <a:ext cx="230903" cy="129817"/>
          </a:xfrm>
          <a:prstGeom prst="line">
            <a:avLst/>
          </a:prstGeom>
          <a:noFill/>
          <a:ln w="6350" cap="flat" cmpd="sng" algn="ctr">
            <a:solidFill>
              <a:srgbClr val="5B9BD5"/>
            </a:solidFill>
            <a:prstDash val="solid"/>
            <a:miter lim="800000"/>
          </a:ln>
          <a:effectLst/>
        </p:spPr>
      </p:cxnSp>
      <p:cxnSp>
        <p:nvCxnSpPr>
          <p:cNvPr id="484" name="Straight Connector 483"/>
          <p:cNvCxnSpPr/>
          <p:nvPr/>
        </p:nvCxnSpPr>
        <p:spPr>
          <a:xfrm>
            <a:off x="5199373" y="1847136"/>
            <a:ext cx="230937" cy="135637"/>
          </a:xfrm>
          <a:prstGeom prst="line">
            <a:avLst/>
          </a:prstGeom>
          <a:noFill/>
          <a:ln w="6350" cap="flat" cmpd="sng" algn="ctr">
            <a:solidFill>
              <a:srgbClr val="5B9BD5"/>
            </a:solidFill>
            <a:prstDash val="solid"/>
            <a:miter lim="800000"/>
          </a:ln>
          <a:effectLst/>
        </p:spPr>
      </p:cxnSp>
      <p:cxnSp>
        <p:nvCxnSpPr>
          <p:cNvPr id="487" name="Straight Connector 486"/>
          <p:cNvCxnSpPr/>
          <p:nvPr/>
        </p:nvCxnSpPr>
        <p:spPr>
          <a:xfrm flipV="1">
            <a:off x="4968470" y="1852956"/>
            <a:ext cx="230903" cy="129817"/>
          </a:xfrm>
          <a:prstGeom prst="line">
            <a:avLst/>
          </a:prstGeom>
          <a:noFill/>
          <a:ln w="6350" cap="flat" cmpd="sng" algn="ctr">
            <a:solidFill>
              <a:srgbClr val="5B9BD5"/>
            </a:solidFill>
            <a:prstDash val="solid"/>
            <a:miter lim="800000"/>
          </a:ln>
          <a:effectLst/>
        </p:spPr>
      </p:cxnSp>
      <p:cxnSp>
        <p:nvCxnSpPr>
          <p:cNvPr id="496" name="Straight Connector 495"/>
          <p:cNvCxnSpPr/>
          <p:nvPr/>
        </p:nvCxnSpPr>
        <p:spPr>
          <a:xfrm>
            <a:off x="5656723" y="1847136"/>
            <a:ext cx="230937" cy="135637"/>
          </a:xfrm>
          <a:prstGeom prst="line">
            <a:avLst/>
          </a:prstGeom>
          <a:noFill/>
          <a:ln w="6350" cap="flat" cmpd="sng" algn="ctr">
            <a:solidFill>
              <a:srgbClr val="5B9BD5"/>
            </a:solidFill>
            <a:prstDash val="solid"/>
            <a:miter lim="800000"/>
          </a:ln>
          <a:effectLst/>
        </p:spPr>
      </p:cxnSp>
      <p:cxnSp>
        <p:nvCxnSpPr>
          <p:cNvPr id="499" name="Straight Connector 498"/>
          <p:cNvCxnSpPr/>
          <p:nvPr/>
        </p:nvCxnSpPr>
        <p:spPr>
          <a:xfrm flipV="1">
            <a:off x="5429976" y="1852956"/>
            <a:ext cx="230903" cy="129817"/>
          </a:xfrm>
          <a:prstGeom prst="line">
            <a:avLst/>
          </a:prstGeom>
          <a:noFill/>
          <a:ln w="6350" cap="flat" cmpd="sng" algn="ctr">
            <a:solidFill>
              <a:srgbClr val="5B9BD5"/>
            </a:solidFill>
            <a:prstDash val="solid"/>
            <a:miter lim="800000"/>
          </a:ln>
          <a:effectLst/>
        </p:spPr>
      </p:cxnSp>
      <p:cxnSp>
        <p:nvCxnSpPr>
          <p:cNvPr id="508" name="Straight Connector 507"/>
          <p:cNvCxnSpPr/>
          <p:nvPr/>
        </p:nvCxnSpPr>
        <p:spPr>
          <a:xfrm>
            <a:off x="6120383" y="1847136"/>
            <a:ext cx="230937" cy="135637"/>
          </a:xfrm>
          <a:prstGeom prst="line">
            <a:avLst/>
          </a:prstGeom>
          <a:noFill/>
          <a:ln w="6350" cap="flat" cmpd="sng" algn="ctr">
            <a:solidFill>
              <a:srgbClr val="5B9BD5"/>
            </a:solidFill>
            <a:prstDash val="solid"/>
            <a:miter lim="800000"/>
          </a:ln>
          <a:effectLst/>
        </p:spPr>
      </p:cxnSp>
      <p:cxnSp>
        <p:nvCxnSpPr>
          <p:cNvPr id="511" name="Straight Connector 510"/>
          <p:cNvCxnSpPr/>
          <p:nvPr/>
        </p:nvCxnSpPr>
        <p:spPr>
          <a:xfrm flipV="1">
            <a:off x="5889480" y="1852956"/>
            <a:ext cx="230903" cy="129817"/>
          </a:xfrm>
          <a:prstGeom prst="line">
            <a:avLst/>
          </a:prstGeom>
          <a:noFill/>
          <a:ln w="6350" cap="flat" cmpd="sng" algn="ctr">
            <a:solidFill>
              <a:srgbClr val="5B9BD5"/>
            </a:solidFill>
            <a:prstDash val="solid"/>
            <a:miter lim="800000"/>
          </a:ln>
          <a:effectLst/>
        </p:spPr>
      </p:cxnSp>
      <p:cxnSp>
        <p:nvCxnSpPr>
          <p:cNvPr id="520" name="Straight Connector 519"/>
          <p:cNvCxnSpPr/>
          <p:nvPr/>
        </p:nvCxnSpPr>
        <p:spPr>
          <a:xfrm>
            <a:off x="6579403" y="1847136"/>
            <a:ext cx="230937" cy="135637"/>
          </a:xfrm>
          <a:prstGeom prst="line">
            <a:avLst/>
          </a:prstGeom>
          <a:noFill/>
          <a:ln w="6350" cap="flat" cmpd="sng" algn="ctr">
            <a:solidFill>
              <a:srgbClr val="5B9BD5"/>
            </a:solidFill>
            <a:prstDash val="solid"/>
            <a:miter lim="800000"/>
          </a:ln>
          <a:effectLst/>
        </p:spPr>
      </p:cxnSp>
      <p:cxnSp>
        <p:nvCxnSpPr>
          <p:cNvPr id="523" name="Straight Connector 522"/>
          <p:cNvCxnSpPr/>
          <p:nvPr/>
        </p:nvCxnSpPr>
        <p:spPr>
          <a:xfrm flipV="1">
            <a:off x="6348500" y="1852956"/>
            <a:ext cx="230903" cy="129817"/>
          </a:xfrm>
          <a:prstGeom prst="line">
            <a:avLst/>
          </a:prstGeom>
          <a:noFill/>
          <a:ln w="6350" cap="flat" cmpd="sng" algn="ctr">
            <a:solidFill>
              <a:srgbClr val="5B9BD5"/>
            </a:solidFill>
            <a:prstDash val="solid"/>
            <a:miter lim="800000"/>
          </a:ln>
          <a:effectLst/>
        </p:spPr>
      </p:cxnSp>
      <p:cxnSp>
        <p:nvCxnSpPr>
          <p:cNvPr id="532" name="Straight Connector 531"/>
          <p:cNvCxnSpPr/>
          <p:nvPr/>
        </p:nvCxnSpPr>
        <p:spPr>
          <a:xfrm>
            <a:off x="7042579" y="1847136"/>
            <a:ext cx="230937" cy="135637"/>
          </a:xfrm>
          <a:prstGeom prst="line">
            <a:avLst/>
          </a:prstGeom>
          <a:noFill/>
          <a:ln w="6350" cap="flat" cmpd="sng" algn="ctr">
            <a:solidFill>
              <a:srgbClr val="5B9BD5"/>
            </a:solidFill>
            <a:prstDash val="solid"/>
            <a:miter lim="800000"/>
          </a:ln>
          <a:effectLst/>
        </p:spPr>
      </p:cxnSp>
      <p:cxnSp>
        <p:nvCxnSpPr>
          <p:cNvPr id="535" name="Straight Connector 534"/>
          <p:cNvCxnSpPr/>
          <p:nvPr/>
        </p:nvCxnSpPr>
        <p:spPr>
          <a:xfrm flipV="1">
            <a:off x="6811676" y="1852956"/>
            <a:ext cx="230903" cy="129817"/>
          </a:xfrm>
          <a:prstGeom prst="line">
            <a:avLst/>
          </a:prstGeom>
          <a:noFill/>
          <a:ln w="6350" cap="flat" cmpd="sng" algn="ctr">
            <a:solidFill>
              <a:srgbClr val="5B9BD5"/>
            </a:solidFill>
            <a:prstDash val="solid"/>
            <a:miter lim="800000"/>
          </a:ln>
          <a:effectLst/>
        </p:spPr>
      </p:cxnSp>
      <p:cxnSp>
        <p:nvCxnSpPr>
          <p:cNvPr id="544" name="Straight Connector 543"/>
          <p:cNvCxnSpPr/>
          <p:nvPr/>
        </p:nvCxnSpPr>
        <p:spPr>
          <a:xfrm>
            <a:off x="7507757" y="1847136"/>
            <a:ext cx="230937" cy="135637"/>
          </a:xfrm>
          <a:prstGeom prst="line">
            <a:avLst/>
          </a:prstGeom>
          <a:noFill/>
          <a:ln w="6350" cap="flat" cmpd="sng" algn="ctr">
            <a:solidFill>
              <a:srgbClr val="5B9BD5"/>
            </a:solidFill>
            <a:prstDash val="solid"/>
            <a:miter lim="800000"/>
          </a:ln>
          <a:effectLst/>
        </p:spPr>
      </p:cxnSp>
      <p:cxnSp>
        <p:nvCxnSpPr>
          <p:cNvPr id="547" name="Straight Connector 546"/>
          <p:cNvCxnSpPr/>
          <p:nvPr/>
        </p:nvCxnSpPr>
        <p:spPr>
          <a:xfrm flipV="1">
            <a:off x="7273182" y="1852956"/>
            <a:ext cx="230903" cy="129817"/>
          </a:xfrm>
          <a:prstGeom prst="line">
            <a:avLst/>
          </a:prstGeom>
          <a:noFill/>
          <a:ln w="6350" cap="flat" cmpd="sng" algn="ctr">
            <a:solidFill>
              <a:srgbClr val="5B9BD5"/>
            </a:solidFill>
            <a:prstDash val="solid"/>
            <a:miter lim="800000"/>
          </a:ln>
          <a:effectLst/>
        </p:spPr>
      </p:cxnSp>
      <p:cxnSp>
        <p:nvCxnSpPr>
          <p:cNvPr id="556" name="Straight Connector 555"/>
          <p:cNvCxnSpPr/>
          <p:nvPr/>
        </p:nvCxnSpPr>
        <p:spPr>
          <a:xfrm>
            <a:off x="7963105" y="1847136"/>
            <a:ext cx="230937" cy="135637"/>
          </a:xfrm>
          <a:prstGeom prst="line">
            <a:avLst/>
          </a:prstGeom>
          <a:noFill/>
          <a:ln w="6350" cap="flat" cmpd="sng" algn="ctr">
            <a:solidFill>
              <a:srgbClr val="5B9BD5"/>
            </a:solidFill>
            <a:prstDash val="solid"/>
            <a:miter lim="800000"/>
          </a:ln>
          <a:effectLst/>
        </p:spPr>
      </p:cxnSp>
      <p:cxnSp>
        <p:nvCxnSpPr>
          <p:cNvPr id="559" name="Straight Connector 558"/>
          <p:cNvCxnSpPr/>
          <p:nvPr/>
        </p:nvCxnSpPr>
        <p:spPr>
          <a:xfrm flipV="1">
            <a:off x="7735874" y="1852956"/>
            <a:ext cx="230903" cy="129817"/>
          </a:xfrm>
          <a:prstGeom prst="line">
            <a:avLst/>
          </a:prstGeom>
          <a:noFill/>
          <a:ln w="6350" cap="flat" cmpd="sng" algn="ctr">
            <a:solidFill>
              <a:srgbClr val="5B9BD5"/>
            </a:solidFill>
            <a:prstDash val="solid"/>
            <a:miter lim="800000"/>
          </a:ln>
          <a:effectLst/>
        </p:spPr>
      </p:cxnSp>
      <p:cxnSp>
        <p:nvCxnSpPr>
          <p:cNvPr id="568" name="Straight Connector 567"/>
          <p:cNvCxnSpPr/>
          <p:nvPr/>
        </p:nvCxnSpPr>
        <p:spPr>
          <a:xfrm>
            <a:off x="8427403" y="1850680"/>
            <a:ext cx="230937" cy="135637"/>
          </a:xfrm>
          <a:prstGeom prst="line">
            <a:avLst/>
          </a:prstGeom>
          <a:noFill/>
          <a:ln w="6350" cap="flat" cmpd="sng" algn="ctr">
            <a:solidFill>
              <a:srgbClr val="5B9BD5"/>
            </a:solidFill>
            <a:prstDash val="solid"/>
            <a:miter lim="800000"/>
          </a:ln>
          <a:effectLst/>
        </p:spPr>
      </p:cxnSp>
      <p:cxnSp>
        <p:nvCxnSpPr>
          <p:cNvPr id="571" name="Straight Connector 570"/>
          <p:cNvCxnSpPr/>
          <p:nvPr/>
        </p:nvCxnSpPr>
        <p:spPr>
          <a:xfrm flipV="1">
            <a:off x="8196500" y="1856500"/>
            <a:ext cx="230903" cy="129817"/>
          </a:xfrm>
          <a:prstGeom prst="line">
            <a:avLst/>
          </a:prstGeom>
          <a:noFill/>
          <a:ln w="6350" cap="flat" cmpd="sng" algn="ctr">
            <a:solidFill>
              <a:srgbClr val="5B9BD5"/>
            </a:solidFill>
            <a:prstDash val="solid"/>
            <a:miter lim="800000"/>
          </a:ln>
          <a:effectLst/>
        </p:spPr>
      </p:cxnSp>
      <p:cxnSp>
        <p:nvCxnSpPr>
          <p:cNvPr id="580" name="Straight Connector 579"/>
          <p:cNvCxnSpPr/>
          <p:nvPr/>
        </p:nvCxnSpPr>
        <p:spPr>
          <a:xfrm>
            <a:off x="8882751" y="1850680"/>
            <a:ext cx="230937" cy="135637"/>
          </a:xfrm>
          <a:prstGeom prst="line">
            <a:avLst/>
          </a:prstGeom>
          <a:noFill/>
          <a:ln w="6350" cap="flat" cmpd="sng" algn="ctr">
            <a:solidFill>
              <a:srgbClr val="5B9BD5"/>
            </a:solidFill>
            <a:prstDash val="solid"/>
            <a:miter lim="800000"/>
          </a:ln>
          <a:effectLst/>
        </p:spPr>
      </p:cxnSp>
      <p:cxnSp>
        <p:nvCxnSpPr>
          <p:cNvPr id="583" name="Straight Connector 582"/>
          <p:cNvCxnSpPr/>
          <p:nvPr/>
        </p:nvCxnSpPr>
        <p:spPr>
          <a:xfrm flipV="1">
            <a:off x="8655520" y="1856500"/>
            <a:ext cx="230903" cy="129817"/>
          </a:xfrm>
          <a:prstGeom prst="line">
            <a:avLst/>
          </a:prstGeom>
          <a:noFill/>
          <a:ln w="6350" cap="flat" cmpd="sng" algn="ctr">
            <a:solidFill>
              <a:srgbClr val="5B9BD5"/>
            </a:solidFill>
            <a:prstDash val="solid"/>
            <a:miter lim="800000"/>
          </a:ln>
          <a:effectLst/>
        </p:spPr>
      </p:cxnSp>
      <p:cxnSp>
        <p:nvCxnSpPr>
          <p:cNvPr id="592" name="Straight Connector 591"/>
          <p:cNvCxnSpPr/>
          <p:nvPr/>
        </p:nvCxnSpPr>
        <p:spPr>
          <a:xfrm>
            <a:off x="9328117" y="1850680"/>
            <a:ext cx="230937" cy="135637"/>
          </a:xfrm>
          <a:prstGeom prst="line">
            <a:avLst/>
          </a:prstGeom>
          <a:noFill/>
          <a:ln w="6350" cap="flat" cmpd="sng" algn="ctr">
            <a:solidFill>
              <a:srgbClr val="5B9BD5"/>
            </a:solidFill>
            <a:prstDash val="solid"/>
            <a:miter lim="800000"/>
          </a:ln>
          <a:effectLst/>
        </p:spPr>
      </p:cxnSp>
      <p:cxnSp>
        <p:nvCxnSpPr>
          <p:cNvPr id="595" name="Straight Connector 594"/>
          <p:cNvCxnSpPr/>
          <p:nvPr/>
        </p:nvCxnSpPr>
        <p:spPr>
          <a:xfrm flipV="1">
            <a:off x="9113354" y="1856500"/>
            <a:ext cx="230903" cy="129817"/>
          </a:xfrm>
          <a:prstGeom prst="line">
            <a:avLst/>
          </a:prstGeom>
          <a:noFill/>
          <a:ln w="6350" cap="flat" cmpd="sng" algn="ctr">
            <a:solidFill>
              <a:srgbClr val="5B9BD5"/>
            </a:solidFill>
            <a:prstDash val="solid"/>
            <a:miter lim="800000"/>
          </a:ln>
          <a:effectLst/>
        </p:spPr>
      </p:cxnSp>
      <p:cxnSp>
        <p:nvCxnSpPr>
          <p:cNvPr id="604" name="Straight Connector 603"/>
          <p:cNvCxnSpPr/>
          <p:nvPr/>
        </p:nvCxnSpPr>
        <p:spPr>
          <a:xfrm>
            <a:off x="9796901" y="1850680"/>
            <a:ext cx="230937" cy="135637"/>
          </a:xfrm>
          <a:prstGeom prst="line">
            <a:avLst/>
          </a:prstGeom>
          <a:noFill/>
          <a:ln w="6350" cap="flat" cmpd="sng" algn="ctr">
            <a:solidFill>
              <a:srgbClr val="5B9BD5"/>
            </a:solidFill>
            <a:prstDash val="solid"/>
            <a:miter lim="800000"/>
          </a:ln>
          <a:effectLst/>
        </p:spPr>
      </p:cxnSp>
      <p:cxnSp>
        <p:nvCxnSpPr>
          <p:cNvPr id="607" name="Straight Connector 606"/>
          <p:cNvCxnSpPr/>
          <p:nvPr/>
        </p:nvCxnSpPr>
        <p:spPr>
          <a:xfrm flipV="1">
            <a:off x="9565998" y="1856500"/>
            <a:ext cx="230903" cy="129817"/>
          </a:xfrm>
          <a:prstGeom prst="line">
            <a:avLst/>
          </a:prstGeom>
          <a:noFill/>
          <a:ln w="6350" cap="flat" cmpd="sng" algn="ctr">
            <a:solidFill>
              <a:srgbClr val="5B9BD5"/>
            </a:solidFill>
            <a:prstDash val="solid"/>
            <a:miter lim="800000"/>
          </a:ln>
          <a:effectLst/>
        </p:spPr>
      </p:cxnSp>
      <p:cxnSp>
        <p:nvCxnSpPr>
          <p:cNvPr id="616" name="Straight Connector 615"/>
          <p:cNvCxnSpPr/>
          <p:nvPr/>
        </p:nvCxnSpPr>
        <p:spPr>
          <a:xfrm>
            <a:off x="10255921" y="1850680"/>
            <a:ext cx="230937" cy="135637"/>
          </a:xfrm>
          <a:prstGeom prst="line">
            <a:avLst/>
          </a:prstGeom>
          <a:noFill/>
          <a:ln w="6350" cap="flat" cmpd="sng" algn="ctr">
            <a:solidFill>
              <a:srgbClr val="5B9BD5"/>
            </a:solidFill>
            <a:prstDash val="solid"/>
            <a:miter lim="800000"/>
          </a:ln>
          <a:effectLst/>
        </p:spPr>
      </p:cxnSp>
      <p:cxnSp>
        <p:nvCxnSpPr>
          <p:cNvPr id="619" name="Straight Connector 618"/>
          <p:cNvCxnSpPr/>
          <p:nvPr/>
        </p:nvCxnSpPr>
        <p:spPr>
          <a:xfrm flipV="1">
            <a:off x="10025018" y="1856500"/>
            <a:ext cx="230903" cy="129817"/>
          </a:xfrm>
          <a:prstGeom prst="line">
            <a:avLst/>
          </a:prstGeom>
          <a:noFill/>
          <a:ln w="6350" cap="flat" cmpd="sng" algn="ctr">
            <a:solidFill>
              <a:srgbClr val="5B9BD5"/>
            </a:solidFill>
            <a:prstDash val="solid"/>
            <a:miter lim="800000"/>
          </a:ln>
          <a:effectLst/>
        </p:spPr>
      </p:cxnSp>
      <p:cxnSp>
        <p:nvCxnSpPr>
          <p:cNvPr id="628" name="Straight Connector 627"/>
          <p:cNvCxnSpPr/>
          <p:nvPr/>
        </p:nvCxnSpPr>
        <p:spPr>
          <a:xfrm>
            <a:off x="10719097" y="1850680"/>
            <a:ext cx="230937" cy="135637"/>
          </a:xfrm>
          <a:prstGeom prst="line">
            <a:avLst/>
          </a:prstGeom>
          <a:noFill/>
          <a:ln w="6350" cap="flat" cmpd="sng" algn="ctr">
            <a:solidFill>
              <a:srgbClr val="5B9BD5"/>
            </a:solidFill>
            <a:prstDash val="solid"/>
            <a:miter lim="800000"/>
          </a:ln>
          <a:effectLst/>
        </p:spPr>
      </p:cxnSp>
      <p:cxnSp>
        <p:nvCxnSpPr>
          <p:cNvPr id="631" name="Straight Connector 630"/>
          <p:cNvCxnSpPr/>
          <p:nvPr/>
        </p:nvCxnSpPr>
        <p:spPr>
          <a:xfrm flipV="1">
            <a:off x="10488194" y="1856500"/>
            <a:ext cx="230903" cy="129817"/>
          </a:xfrm>
          <a:prstGeom prst="line">
            <a:avLst/>
          </a:prstGeom>
          <a:noFill/>
          <a:ln w="6350" cap="flat" cmpd="sng" algn="ctr">
            <a:solidFill>
              <a:srgbClr val="5B9BD5"/>
            </a:solidFill>
            <a:prstDash val="solid"/>
            <a:miter lim="800000"/>
          </a:ln>
          <a:effectLst/>
        </p:spPr>
      </p:cxnSp>
      <p:cxnSp>
        <p:nvCxnSpPr>
          <p:cNvPr id="640" name="Straight Connector 639"/>
          <p:cNvCxnSpPr/>
          <p:nvPr/>
        </p:nvCxnSpPr>
        <p:spPr>
          <a:xfrm>
            <a:off x="11180603" y="1850680"/>
            <a:ext cx="230937" cy="135637"/>
          </a:xfrm>
          <a:prstGeom prst="line">
            <a:avLst/>
          </a:prstGeom>
          <a:noFill/>
          <a:ln w="6350" cap="flat" cmpd="sng" algn="ctr">
            <a:solidFill>
              <a:srgbClr val="5B9BD5"/>
            </a:solidFill>
            <a:prstDash val="solid"/>
            <a:miter lim="800000"/>
          </a:ln>
          <a:effectLst/>
        </p:spPr>
      </p:cxnSp>
      <p:cxnSp>
        <p:nvCxnSpPr>
          <p:cNvPr id="643" name="Straight Connector 642"/>
          <p:cNvCxnSpPr/>
          <p:nvPr/>
        </p:nvCxnSpPr>
        <p:spPr>
          <a:xfrm flipV="1">
            <a:off x="10949700" y="1856500"/>
            <a:ext cx="230903" cy="129817"/>
          </a:xfrm>
          <a:prstGeom prst="line">
            <a:avLst/>
          </a:prstGeom>
          <a:noFill/>
          <a:ln w="6350" cap="flat" cmpd="sng" algn="ctr">
            <a:solidFill>
              <a:srgbClr val="5B9BD5"/>
            </a:solidFill>
            <a:prstDash val="solid"/>
            <a:miter lim="800000"/>
          </a:ln>
          <a:effectLst/>
        </p:spPr>
      </p:cxnSp>
      <p:cxnSp>
        <p:nvCxnSpPr>
          <p:cNvPr id="653" name="Straight Connector 652"/>
          <p:cNvCxnSpPr/>
          <p:nvPr/>
        </p:nvCxnSpPr>
        <p:spPr>
          <a:xfrm flipV="1">
            <a:off x="11408720" y="1856500"/>
            <a:ext cx="230903" cy="129817"/>
          </a:xfrm>
          <a:prstGeom prst="line">
            <a:avLst/>
          </a:prstGeom>
          <a:noFill/>
          <a:ln w="6350" cap="flat" cmpd="sng" algn="ctr">
            <a:solidFill>
              <a:srgbClr val="5B9BD5"/>
            </a:solidFill>
            <a:prstDash val="solid"/>
            <a:miter lim="800000"/>
          </a:ln>
          <a:effectLst/>
        </p:spPr>
      </p:cxnSp>
      <p:cxnSp>
        <p:nvCxnSpPr>
          <p:cNvPr id="573" name="Straight Connector 572"/>
          <p:cNvCxnSpPr/>
          <p:nvPr/>
        </p:nvCxnSpPr>
        <p:spPr>
          <a:xfrm>
            <a:off x="8200206" y="1750032"/>
            <a:ext cx="33" cy="268599"/>
          </a:xfrm>
          <a:prstGeom prst="line">
            <a:avLst/>
          </a:prstGeom>
          <a:noFill/>
          <a:ln w="6350" cap="flat" cmpd="sng" algn="ctr">
            <a:solidFill>
              <a:srgbClr val="5B9BD5"/>
            </a:solidFill>
            <a:prstDash val="solid"/>
            <a:miter lim="800000"/>
          </a:ln>
          <a:effectLst/>
        </p:spPr>
      </p:cxnSp>
      <p:cxnSp>
        <p:nvCxnSpPr>
          <p:cNvPr id="621" name="Straight Connector 620"/>
          <p:cNvCxnSpPr/>
          <p:nvPr/>
        </p:nvCxnSpPr>
        <p:spPr>
          <a:xfrm>
            <a:off x="10028724" y="1750032"/>
            <a:ext cx="33" cy="268599"/>
          </a:xfrm>
          <a:prstGeom prst="line">
            <a:avLst/>
          </a:prstGeom>
          <a:noFill/>
          <a:ln w="6350" cap="flat" cmpd="sng" algn="ctr">
            <a:solidFill>
              <a:srgbClr val="5B9BD5"/>
            </a:solidFill>
            <a:prstDash val="solid"/>
            <a:miter lim="800000"/>
          </a:ln>
          <a:effectLst/>
        </p:spPr>
      </p:cxnSp>
      <p:cxnSp>
        <p:nvCxnSpPr>
          <p:cNvPr id="633" name="Straight Connector 632"/>
          <p:cNvCxnSpPr/>
          <p:nvPr/>
        </p:nvCxnSpPr>
        <p:spPr>
          <a:xfrm>
            <a:off x="10491900" y="1750032"/>
            <a:ext cx="33" cy="268599"/>
          </a:xfrm>
          <a:prstGeom prst="line">
            <a:avLst/>
          </a:prstGeom>
          <a:noFill/>
          <a:ln w="6350" cap="flat" cmpd="sng" algn="ctr">
            <a:solidFill>
              <a:srgbClr val="5B9BD5"/>
            </a:solidFill>
            <a:prstDash val="solid"/>
            <a:miter lim="800000"/>
          </a:ln>
          <a:effectLst/>
        </p:spPr>
      </p:cxnSp>
      <p:cxnSp>
        <p:nvCxnSpPr>
          <p:cNvPr id="381" name="Straight Connector 380"/>
          <p:cNvCxnSpPr/>
          <p:nvPr/>
        </p:nvCxnSpPr>
        <p:spPr>
          <a:xfrm>
            <a:off x="832702" y="1740618"/>
            <a:ext cx="33" cy="268599"/>
          </a:xfrm>
          <a:prstGeom prst="line">
            <a:avLst/>
          </a:prstGeom>
          <a:noFill/>
          <a:ln w="6350" cap="flat" cmpd="sng" algn="ctr">
            <a:solidFill>
              <a:srgbClr val="5B9BD5"/>
            </a:solidFill>
            <a:prstDash val="solid"/>
            <a:miter lim="800000"/>
          </a:ln>
          <a:effectLst/>
        </p:spPr>
      </p:cxnSp>
      <p:cxnSp>
        <p:nvCxnSpPr>
          <p:cNvPr id="393" name="Straight Connector 392"/>
          <p:cNvCxnSpPr/>
          <p:nvPr/>
        </p:nvCxnSpPr>
        <p:spPr>
          <a:xfrm>
            <a:off x="1291722" y="1740618"/>
            <a:ext cx="33" cy="268599"/>
          </a:xfrm>
          <a:prstGeom prst="line">
            <a:avLst/>
          </a:prstGeom>
          <a:noFill/>
          <a:ln w="6350" cap="flat" cmpd="sng" algn="ctr">
            <a:solidFill>
              <a:srgbClr val="5B9BD5"/>
            </a:solidFill>
            <a:prstDash val="solid"/>
            <a:miter lim="800000"/>
          </a:ln>
          <a:effectLst/>
        </p:spPr>
      </p:cxnSp>
      <p:cxnSp>
        <p:nvCxnSpPr>
          <p:cNvPr id="405" name="Straight Connector 404"/>
          <p:cNvCxnSpPr/>
          <p:nvPr/>
        </p:nvCxnSpPr>
        <p:spPr>
          <a:xfrm>
            <a:off x="1753228" y="1745167"/>
            <a:ext cx="33" cy="268599"/>
          </a:xfrm>
          <a:prstGeom prst="line">
            <a:avLst/>
          </a:prstGeom>
          <a:noFill/>
          <a:ln w="6350" cap="flat" cmpd="sng" algn="ctr">
            <a:solidFill>
              <a:srgbClr val="5B9BD5"/>
            </a:solidFill>
            <a:prstDash val="solid"/>
            <a:miter lim="800000"/>
          </a:ln>
          <a:effectLst/>
        </p:spPr>
      </p:cxnSp>
      <p:cxnSp>
        <p:nvCxnSpPr>
          <p:cNvPr id="417" name="Straight Connector 416"/>
          <p:cNvCxnSpPr/>
          <p:nvPr/>
        </p:nvCxnSpPr>
        <p:spPr>
          <a:xfrm>
            <a:off x="2212248" y="1745167"/>
            <a:ext cx="33" cy="268599"/>
          </a:xfrm>
          <a:prstGeom prst="line">
            <a:avLst/>
          </a:prstGeom>
          <a:noFill/>
          <a:ln w="6350" cap="flat" cmpd="sng" algn="ctr">
            <a:solidFill>
              <a:srgbClr val="5B9BD5"/>
            </a:solidFill>
            <a:prstDash val="solid"/>
            <a:miter lim="800000"/>
          </a:ln>
          <a:effectLst/>
        </p:spPr>
      </p:cxnSp>
      <p:cxnSp>
        <p:nvCxnSpPr>
          <p:cNvPr id="429" name="Straight Connector 428"/>
          <p:cNvCxnSpPr/>
          <p:nvPr/>
        </p:nvCxnSpPr>
        <p:spPr>
          <a:xfrm>
            <a:off x="2671268" y="1740618"/>
            <a:ext cx="33" cy="268599"/>
          </a:xfrm>
          <a:prstGeom prst="line">
            <a:avLst/>
          </a:prstGeom>
          <a:noFill/>
          <a:ln w="6350" cap="flat" cmpd="sng" algn="ctr">
            <a:solidFill>
              <a:srgbClr val="5B9BD5"/>
            </a:solidFill>
            <a:prstDash val="solid"/>
            <a:miter lim="800000"/>
          </a:ln>
          <a:effectLst/>
        </p:spPr>
      </p:cxnSp>
      <p:cxnSp>
        <p:nvCxnSpPr>
          <p:cNvPr id="441" name="Straight Connector 440"/>
          <p:cNvCxnSpPr/>
          <p:nvPr/>
        </p:nvCxnSpPr>
        <p:spPr>
          <a:xfrm>
            <a:off x="3126616" y="1740618"/>
            <a:ext cx="33" cy="268599"/>
          </a:xfrm>
          <a:prstGeom prst="line">
            <a:avLst/>
          </a:prstGeom>
          <a:noFill/>
          <a:ln w="6350" cap="flat" cmpd="sng" algn="ctr">
            <a:solidFill>
              <a:srgbClr val="5B9BD5"/>
            </a:solidFill>
            <a:prstDash val="solid"/>
            <a:miter lim="800000"/>
          </a:ln>
          <a:effectLst/>
        </p:spPr>
      </p:cxnSp>
      <p:cxnSp>
        <p:nvCxnSpPr>
          <p:cNvPr id="453" name="Straight Connector 452"/>
          <p:cNvCxnSpPr/>
          <p:nvPr/>
        </p:nvCxnSpPr>
        <p:spPr>
          <a:xfrm>
            <a:off x="3588122" y="1740618"/>
            <a:ext cx="33" cy="268599"/>
          </a:xfrm>
          <a:prstGeom prst="line">
            <a:avLst/>
          </a:prstGeom>
          <a:noFill/>
          <a:ln w="6350" cap="flat" cmpd="sng" algn="ctr">
            <a:solidFill>
              <a:srgbClr val="5B9BD5"/>
            </a:solidFill>
            <a:prstDash val="solid"/>
            <a:miter lim="800000"/>
          </a:ln>
          <a:effectLst/>
        </p:spPr>
      </p:cxnSp>
      <p:cxnSp>
        <p:nvCxnSpPr>
          <p:cNvPr id="465" name="Straight Connector 464"/>
          <p:cNvCxnSpPr/>
          <p:nvPr/>
        </p:nvCxnSpPr>
        <p:spPr>
          <a:xfrm>
            <a:off x="4051298" y="1740618"/>
            <a:ext cx="33" cy="268599"/>
          </a:xfrm>
          <a:prstGeom prst="line">
            <a:avLst/>
          </a:prstGeom>
          <a:noFill/>
          <a:ln w="6350" cap="flat" cmpd="sng" algn="ctr">
            <a:solidFill>
              <a:srgbClr val="5B9BD5"/>
            </a:solidFill>
            <a:prstDash val="solid"/>
            <a:miter lim="800000"/>
          </a:ln>
          <a:effectLst/>
        </p:spPr>
      </p:cxnSp>
      <p:cxnSp>
        <p:nvCxnSpPr>
          <p:cNvPr id="477" name="Straight Connector 476"/>
          <p:cNvCxnSpPr/>
          <p:nvPr/>
        </p:nvCxnSpPr>
        <p:spPr>
          <a:xfrm>
            <a:off x="4513156" y="1741939"/>
            <a:ext cx="33" cy="268599"/>
          </a:xfrm>
          <a:prstGeom prst="line">
            <a:avLst/>
          </a:prstGeom>
          <a:noFill/>
          <a:ln w="6350" cap="flat" cmpd="sng" algn="ctr">
            <a:solidFill>
              <a:srgbClr val="5B9BD5"/>
            </a:solidFill>
            <a:prstDash val="solid"/>
            <a:miter lim="800000"/>
          </a:ln>
          <a:effectLst/>
        </p:spPr>
      </p:cxnSp>
      <p:cxnSp>
        <p:nvCxnSpPr>
          <p:cNvPr id="489" name="Straight Connector 488"/>
          <p:cNvCxnSpPr/>
          <p:nvPr/>
        </p:nvCxnSpPr>
        <p:spPr>
          <a:xfrm>
            <a:off x="4972176" y="1741939"/>
            <a:ext cx="33" cy="268599"/>
          </a:xfrm>
          <a:prstGeom prst="line">
            <a:avLst/>
          </a:prstGeom>
          <a:noFill/>
          <a:ln w="6350" cap="flat" cmpd="sng" algn="ctr">
            <a:solidFill>
              <a:srgbClr val="5B9BD5"/>
            </a:solidFill>
            <a:prstDash val="solid"/>
            <a:miter lim="800000"/>
          </a:ln>
          <a:effectLst/>
        </p:spPr>
      </p:cxnSp>
      <p:cxnSp>
        <p:nvCxnSpPr>
          <p:cNvPr id="501" name="Straight Connector 500"/>
          <p:cNvCxnSpPr/>
          <p:nvPr/>
        </p:nvCxnSpPr>
        <p:spPr>
          <a:xfrm>
            <a:off x="5433682" y="1741939"/>
            <a:ext cx="33" cy="268599"/>
          </a:xfrm>
          <a:prstGeom prst="line">
            <a:avLst/>
          </a:prstGeom>
          <a:noFill/>
          <a:ln w="6350" cap="flat" cmpd="sng" algn="ctr">
            <a:solidFill>
              <a:srgbClr val="5B9BD5"/>
            </a:solidFill>
            <a:prstDash val="solid"/>
            <a:miter lim="800000"/>
          </a:ln>
          <a:effectLst/>
        </p:spPr>
      </p:cxnSp>
      <p:cxnSp>
        <p:nvCxnSpPr>
          <p:cNvPr id="513" name="Straight Connector 512"/>
          <p:cNvCxnSpPr/>
          <p:nvPr/>
        </p:nvCxnSpPr>
        <p:spPr>
          <a:xfrm>
            <a:off x="5893186" y="1741939"/>
            <a:ext cx="33" cy="268599"/>
          </a:xfrm>
          <a:prstGeom prst="line">
            <a:avLst/>
          </a:prstGeom>
          <a:noFill/>
          <a:ln w="6350" cap="flat" cmpd="sng" algn="ctr">
            <a:solidFill>
              <a:srgbClr val="5B9BD5"/>
            </a:solidFill>
            <a:prstDash val="solid"/>
            <a:miter lim="800000"/>
          </a:ln>
          <a:effectLst/>
        </p:spPr>
      </p:cxnSp>
      <p:cxnSp>
        <p:nvCxnSpPr>
          <p:cNvPr id="525" name="Straight Connector 524"/>
          <p:cNvCxnSpPr/>
          <p:nvPr/>
        </p:nvCxnSpPr>
        <p:spPr>
          <a:xfrm>
            <a:off x="6352206" y="1741939"/>
            <a:ext cx="33" cy="268599"/>
          </a:xfrm>
          <a:prstGeom prst="line">
            <a:avLst/>
          </a:prstGeom>
          <a:noFill/>
          <a:ln w="6350" cap="flat" cmpd="sng" algn="ctr">
            <a:solidFill>
              <a:srgbClr val="5B9BD5"/>
            </a:solidFill>
            <a:prstDash val="solid"/>
            <a:miter lim="800000"/>
          </a:ln>
          <a:effectLst/>
        </p:spPr>
      </p:cxnSp>
      <p:cxnSp>
        <p:nvCxnSpPr>
          <p:cNvPr id="537" name="Straight Connector 536"/>
          <p:cNvCxnSpPr/>
          <p:nvPr/>
        </p:nvCxnSpPr>
        <p:spPr>
          <a:xfrm>
            <a:off x="6823694" y="1741939"/>
            <a:ext cx="33" cy="268599"/>
          </a:xfrm>
          <a:prstGeom prst="line">
            <a:avLst/>
          </a:prstGeom>
          <a:noFill/>
          <a:ln w="6350" cap="flat" cmpd="sng" algn="ctr">
            <a:solidFill>
              <a:srgbClr val="5B9BD5"/>
            </a:solidFill>
            <a:prstDash val="solid"/>
            <a:miter lim="800000"/>
          </a:ln>
          <a:effectLst/>
        </p:spPr>
      </p:cxnSp>
      <p:cxnSp>
        <p:nvCxnSpPr>
          <p:cNvPr id="549" name="Straight Connector 548"/>
          <p:cNvCxnSpPr/>
          <p:nvPr/>
        </p:nvCxnSpPr>
        <p:spPr>
          <a:xfrm>
            <a:off x="7276888" y="1741939"/>
            <a:ext cx="33" cy="268599"/>
          </a:xfrm>
          <a:prstGeom prst="line">
            <a:avLst/>
          </a:prstGeom>
          <a:noFill/>
          <a:ln w="6350" cap="flat" cmpd="sng" algn="ctr">
            <a:solidFill>
              <a:srgbClr val="5B9BD5"/>
            </a:solidFill>
            <a:prstDash val="solid"/>
            <a:miter lim="800000"/>
          </a:ln>
          <a:effectLst/>
        </p:spPr>
      </p:cxnSp>
      <p:cxnSp>
        <p:nvCxnSpPr>
          <p:cNvPr id="561" name="Straight Connector 560"/>
          <p:cNvCxnSpPr/>
          <p:nvPr/>
        </p:nvCxnSpPr>
        <p:spPr>
          <a:xfrm>
            <a:off x="7739580" y="1741939"/>
            <a:ext cx="33" cy="268599"/>
          </a:xfrm>
          <a:prstGeom prst="line">
            <a:avLst/>
          </a:prstGeom>
          <a:noFill/>
          <a:ln w="6350" cap="flat" cmpd="sng" algn="ctr">
            <a:solidFill>
              <a:srgbClr val="5B9BD5"/>
            </a:solidFill>
            <a:prstDash val="solid"/>
            <a:miter lim="800000"/>
          </a:ln>
          <a:effectLst/>
        </p:spPr>
      </p:cxnSp>
      <p:cxnSp>
        <p:nvCxnSpPr>
          <p:cNvPr id="585" name="Straight Connector 584"/>
          <p:cNvCxnSpPr/>
          <p:nvPr/>
        </p:nvCxnSpPr>
        <p:spPr>
          <a:xfrm>
            <a:off x="8659226" y="1745483"/>
            <a:ext cx="33" cy="268599"/>
          </a:xfrm>
          <a:prstGeom prst="line">
            <a:avLst/>
          </a:prstGeom>
          <a:noFill/>
          <a:ln w="6350" cap="flat" cmpd="sng" algn="ctr">
            <a:solidFill>
              <a:srgbClr val="5B9BD5"/>
            </a:solidFill>
            <a:prstDash val="solid"/>
            <a:miter lim="800000"/>
          </a:ln>
          <a:effectLst/>
        </p:spPr>
      </p:cxnSp>
      <p:cxnSp>
        <p:nvCxnSpPr>
          <p:cNvPr id="597" name="Straight Connector 596"/>
          <p:cNvCxnSpPr/>
          <p:nvPr/>
        </p:nvCxnSpPr>
        <p:spPr>
          <a:xfrm>
            <a:off x="9117060" y="1745483"/>
            <a:ext cx="33" cy="268599"/>
          </a:xfrm>
          <a:prstGeom prst="line">
            <a:avLst/>
          </a:prstGeom>
          <a:noFill/>
          <a:ln w="6350" cap="flat" cmpd="sng" algn="ctr">
            <a:solidFill>
              <a:srgbClr val="5B9BD5"/>
            </a:solidFill>
            <a:prstDash val="solid"/>
            <a:miter lim="800000"/>
          </a:ln>
          <a:effectLst/>
        </p:spPr>
      </p:cxnSp>
      <p:cxnSp>
        <p:nvCxnSpPr>
          <p:cNvPr id="609" name="Straight Connector 608"/>
          <p:cNvCxnSpPr/>
          <p:nvPr/>
        </p:nvCxnSpPr>
        <p:spPr>
          <a:xfrm>
            <a:off x="9569704" y="1745483"/>
            <a:ext cx="33" cy="268599"/>
          </a:xfrm>
          <a:prstGeom prst="line">
            <a:avLst/>
          </a:prstGeom>
          <a:noFill/>
          <a:ln w="6350" cap="flat" cmpd="sng" algn="ctr">
            <a:solidFill>
              <a:srgbClr val="5B9BD5"/>
            </a:solidFill>
            <a:prstDash val="solid"/>
            <a:miter lim="800000"/>
          </a:ln>
          <a:effectLst/>
        </p:spPr>
      </p:cxnSp>
      <p:cxnSp>
        <p:nvCxnSpPr>
          <p:cNvPr id="645" name="Straight Connector 644"/>
          <p:cNvCxnSpPr/>
          <p:nvPr/>
        </p:nvCxnSpPr>
        <p:spPr>
          <a:xfrm>
            <a:off x="10953406" y="1745483"/>
            <a:ext cx="33" cy="268599"/>
          </a:xfrm>
          <a:prstGeom prst="line">
            <a:avLst/>
          </a:prstGeom>
          <a:noFill/>
          <a:ln w="6350" cap="flat" cmpd="sng" algn="ctr">
            <a:solidFill>
              <a:srgbClr val="5B9BD5"/>
            </a:solidFill>
            <a:prstDash val="solid"/>
            <a:miter lim="800000"/>
          </a:ln>
          <a:effectLst/>
        </p:spPr>
      </p:cxnSp>
      <p:cxnSp>
        <p:nvCxnSpPr>
          <p:cNvPr id="654" name="Straight Connector 653"/>
          <p:cNvCxnSpPr/>
          <p:nvPr/>
        </p:nvCxnSpPr>
        <p:spPr>
          <a:xfrm>
            <a:off x="11412426" y="1745483"/>
            <a:ext cx="33" cy="268599"/>
          </a:xfrm>
          <a:prstGeom prst="line">
            <a:avLst/>
          </a:prstGeom>
          <a:noFill/>
          <a:ln w="6350" cap="flat" cmpd="sng" algn="ctr">
            <a:solidFill>
              <a:srgbClr val="5B9BD5"/>
            </a:solidFill>
            <a:prstDash val="solid"/>
            <a:miter lim="800000"/>
          </a:ln>
          <a:effectLst/>
        </p:spPr>
      </p:cxnSp>
      <p:cxnSp>
        <p:nvCxnSpPr>
          <p:cNvPr id="554" name="Straight Connector 553"/>
          <p:cNvCxnSpPr/>
          <p:nvPr/>
        </p:nvCxnSpPr>
        <p:spPr>
          <a:xfrm>
            <a:off x="7739597" y="1988594"/>
            <a:ext cx="230937" cy="135637"/>
          </a:xfrm>
          <a:prstGeom prst="line">
            <a:avLst/>
          </a:prstGeom>
          <a:noFill/>
          <a:ln w="6350" cap="flat" cmpd="sng" algn="ctr">
            <a:solidFill>
              <a:srgbClr val="5B9BD5"/>
            </a:solidFill>
            <a:prstDash val="solid"/>
            <a:miter lim="800000"/>
          </a:ln>
          <a:effectLst/>
        </p:spPr>
      </p:cxnSp>
      <p:cxnSp>
        <p:nvCxnSpPr>
          <p:cNvPr id="557" name="Straight Connector 556"/>
          <p:cNvCxnSpPr/>
          <p:nvPr/>
        </p:nvCxnSpPr>
        <p:spPr>
          <a:xfrm flipH="1">
            <a:off x="7963105" y="1988594"/>
            <a:ext cx="230937" cy="135637"/>
          </a:xfrm>
          <a:prstGeom prst="line">
            <a:avLst/>
          </a:prstGeom>
          <a:noFill/>
          <a:ln w="6350" cap="flat" cmpd="sng" algn="ctr">
            <a:solidFill>
              <a:srgbClr val="5B9BD5"/>
            </a:solidFill>
            <a:prstDash val="solid"/>
            <a:miter lim="800000"/>
          </a:ln>
          <a:effectLst/>
        </p:spPr>
      </p:cxnSp>
      <p:cxnSp>
        <p:nvCxnSpPr>
          <p:cNvPr id="566" name="Straight Connector 565"/>
          <p:cNvCxnSpPr/>
          <p:nvPr/>
        </p:nvCxnSpPr>
        <p:spPr>
          <a:xfrm>
            <a:off x="8200223" y="1992138"/>
            <a:ext cx="230937" cy="135637"/>
          </a:xfrm>
          <a:prstGeom prst="line">
            <a:avLst/>
          </a:prstGeom>
          <a:noFill/>
          <a:ln w="6350" cap="flat" cmpd="sng" algn="ctr">
            <a:solidFill>
              <a:srgbClr val="5B9BD5"/>
            </a:solidFill>
            <a:prstDash val="solid"/>
            <a:miter lim="800000"/>
          </a:ln>
          <a:effectLst/>
        </p:spPr>
      </p:cxnSp>
      <p:cxnSp>
        <p:nvCxnSpPr>
          <p:cNvPr id="569" name="Straight Connector 568"/>
          <p:cNvCxnSpPr/>
          <p:nvPr/>
        </p:nvCxnSpPr>
        <p:spPr>
          <a:xfrm flipH="1">
            <a:off x="8427403" y="1992138"/>
            <a:ext cx="230937" cy="135637"/>
          </a:xfrm>
          <a:prstGeom prst="line">
            <a:avLst/>
          </a:prstGeom>
          <a:noFill/>
          <a:ln w="6350" cap="flat" cmpd="sng" algn="ctr">
            <a:solidFill>
              <a:srgbClr val="5B9BD5"/>
            </a:solidFill>
            <a:prstDash val="solid"/>
            <a:miter lim="800000"/>
          </a:ln>
          <a:effectLst/>
        </p:spPr>
      </p:cxnSp>
      <p:cxnSp>
        <p:nvCxnSpPr>
          <p:cNvPr id="578" name="Straight Connector 577"/>
          <p:cNvCxnSpPr/>
          <p:nvPr/>
        </p:nvCxnSpPr>
        <p:spPr>
          <a:xfrm>
            <a:off x="8659243" y="1992138"/>
            <a:ext cx="230937" cy="135637"/>
          </a:xfrm>
          <a:prstGeom prst="line">
            <a:avLst/>
          </a:prstGeom>
          <a:noFill/>
          <a:ln w="6350" cap="flat" cmpd="sng" algn="ctr">
            <a:solidFill>
              <a:srgbClr val="5B9BD5"/>
            </a:solidFill>
            <a:prstDash val="solid"/>
            <a:miter lim="800000"/>
          </a:ln>
          <a:effectLst/>
        </p:spPr>
      </p:cxnSp>
      <p:cxnSp>
        <p:nvCxnSpPr>
          <p:cNvPr id="581" name="Straight Connector 580"/>
          <p:cNvCxnSpPr/>
          <p:nvPr/>
        </p:nvCxnSpPr>
        <p:spPr>
          <a:xfrm flipH="1">
            <a:off x="8882751" y="1992138"/>
            <a:ext cx="230937" cy="135637"/>
          </a:xfrm>
          <a:prstGeom prst="line">
            <a:avLst/>
          </a:prstGeom>
          <a:noFill/>
          <a:ln w="6350" cap="flat" cmpd="sng" algn="ctr">
            <a:solidFill>
              <a:srgbClr val="5B9BD5"/>
            </a:solidFill>
            <a:prstDash val="solid"/>
            <a:miter lim="800000"/>
          </a:ln>
          <a:effectLst/>
        </p:spPr>
      </p:cxnSp>
      <p:cxnSp>
        <p:nvCxnSpPr>
          <p:cNvPr id="590" name="Straight Connector 589"/>
          <p:cNvCxnSpPr/>
          <p:nvPr/>
        </p:nvCxnSpPr>
        <p:spPr>
          <a:xfrm>
            <a:off x="9117077" y="1992138"/>
            <a:ext cx="230937" cy="135637"/>
          </a:xfrm>
          <a:prstGeom prst="line">
            <a:avLst/>
          </a:prstGeom>
          <a:noFill/>
          <a:ln w="6350" cap="flat" cmpd="sng" algn="ctr">
            <a:solidFill>
              <a:srgbClr val="5B9BD5"/>
            </a:solidFill>
            <a:prstDash val="solid"/>
            <a:miter lim="800000"/>
          </a:ln>
          <a:effectLst/>
        </p:spPr>
      </p:cxnSp>
      <p:cxnSp>
        <p:nvCxnSpPr>
          <p:cNvPr id="593" name="Straight Connector 592"/>
          <p:cNvCxnSpPr/>
          <p:nvPr/>
        </p:nvCxnSpPr>
        <p:spPr>
          <a:xfrm flipH="1">
            <a:off x="9328117" y="1992138"/>
            <a:ext cx="230937" cy="135637"/>
          </a:xfrm>
          <a:prstGeom prst="line">
            <a:avLst/>
          </a:prstGeom>
          <a:noFill/>
          <a:ln w="6350" cap="flat" cmpd="sng" algn="ctr">
            <a:solidFill>
              <a:srgbClr val="5B9BD5"/>
            </a:solidFill>
            <a:prstDash val="solid"/>
            <a:miter lim="800000"/>
          </a:ln>
          <a:effectLst/>
        </p:spPr>
      </p:cxnSp>
      <p:cxnSp>
        <p:nvCxnSpPr>
          <p:cNvPr id="602" name="Straight Connector 601"/>
          <p:cNvCxnSpPr/>
          <p:nvPr/>
        </p:nvCxnSpPr>
        <p:spPr>
          <a:xfrm>
            <a:off x="9569721" y="1992138"/>
            <a:ext cx="230937" cy="135637"/>
          </a:xfrm>
          <a:prstGeom prst="line">
            <a:avLst/>
          </a:prstGeom>
          <a:noFill/>
          <a:ln w="6350" cap="flat" cmpd="sng" algn="ctr">
            <a:solidFill>
              <a:srgbClr val="5B9BD5"/>
            </a:solidFill>
            <a:prstDash val="solid"/>
            <a:miter lim="800000"/>
          </a:ln>
          <a:effectLst/>
        </p:spPr>
      </p:cxnSp>
      <p:cxnSp>
        <p:nvCxnSpPr>
          <p:cNvPr id="605" name="Straight Connector 604"/>
          <p:cNvCxnSpPr/>
          <p:nvPr/>
        </p:nvCxnSpPr>
        <p:spPr>
          <a:xfrm flipH="1">
            <a:off x="9796901" y="1992138"/>
            <a:ext cx="230937" cy="135637"/>
          </a:xfrm>
          <a:prstGeom prst="line">
            <a:avLst/>
          </a:prstGeom>
          <a:noFill/>
          <a:ln w="6350" cap="flat" cmpd="sng" algn="ctr">
            <a:solidFill>
              <a:srgbClr val="5B9BD5"/>
            </a:solidFill>
            <a:prstDash val="solid"/>
            <a:miter lim="800000"/>
          </a:ln>
          <a:effectLst/>
        </p:spPr>
      </p:cxnSp>
      <p:cxnSp>
        <p:nvCxnSpPr>
          <p:cNvPr id="614" name="Straight Connector 613"/>
          <p:cNvCxnSpPr/>
          <p:nvPr/>
        </p:nvCxnSpPr>
        <p:spPr>
          <a:xfrm>
            <a:off x="10028741" y="1992138"/>
            <a:ext cx="230937" cy="135637"/>
          </a:xfrm>
          <a:prstGeom prst="line">
            <a:avLst/>
          </a:prstGeom>
          <a:noFill/>
          <a:ln w="6350" cap="flat" cmpd="sng" algn="ctr">
            <a:solidFill>
              <a:srgbClr val="5B9BD5"/>
            </a:solidFill>
            <a:prstDash val="solid"/>
            <a:miter lim="800000"/>
          </a:ln>
          <a:effectLst/>
        </p:spPr>
      </p:cxnSp>
      <p:cxnSp>
        <p:nvCxnSpPr>
          <p:cNvPr id="617" name="Straight Connector 616"/>
          <p:cNvCxnSpPr/>
          <p:nvPr/>
        </p:nvCxnSpPr>
        <p:spPr>
          <a:xfrm flipH="1">
            <a:off x="10255921" y="1992138"/>
            <a:ext cx="230937" cy="135637"/>
          </a:xfrm>
          <a:prstGeom prst="line">
            <a:avLst/>
          </a:prstGeom>
          <a:noFill/>
          <a:ln w="6350" cap="flat" cmpd="sng" algn="ctr">
            <a:solidFill>
              <a:srgbClr val="5B9BD5"/>
            </a:solidFill>
            <a:prstDash val="solid"/>
            <a:miter lim="800000"/>
          </a:ln>
          <a:effectLst/>
        </p:spPr>
      </p:cxnSp>
      <p:cxnSp>
        <p:nvCxnSpPr>
          <p:cNvPr id="626" name="Straight Connector 625"/>
          <p:cNvCxnSpPr/>
          <p:nvPr/>
        </p:nvCxnSpPr>
        <p:spPr>
          <a:xfrm>
            <a:off x="10491917" y="1992138"/>
            <a:ext cx="230937" cy="135637"/>
          </a:xfrm>
          <a:prstGeom prst="line">
            <a:avLst/>
          </a:prstGeom>
          <a:noFill/>
          <a:ln w="6350" cap="flat" cmpd="sng" algn="ctr">
            <a:solidFill>
              <a:srgbClr val="5B9BD5"/>
            </a:solidFill>
            <a:prstDash val="solid"/>
            <a:miter lim="800000"/>
          </a:ln>
          <a:effectLst/>
        </p:spPr>
      </p:cxnSp>
      <p:cxnSp>
        <p:nvCxnSpPr>
          <p:cNvPr id="629" name="Straight Connector 628"/>
          <p:cNvCxnSpPr/>
          <p:nvPr/>
        </p:nvCxnSpPr>
        <p:spPr>
          <a:xfrm flipH="1">
            <a:off x="10719097" y="1992138"/>
            <a:ext cx="230937" cy="135637"/>
          </a:xfrm>
          <a:prstGeom prst="line">
            <a:avLst/>
          </a:prstGeom>
          <a:noFill/>
          <a:ln w="6350" cap="flat" cmpd="sng" algn="ctr">
            <a:solidFill>
              <a:srgbClr val="5B9BD5"/>
            </a:solidFill>
            <a:prstDash val="solid"/>
            <a:miter lim="800000"/>
          </a:ln>
          <a:effectLst/>
        </p:spPr>
      </p:cxnSp>
      <p:cxnSp>
        <p:nvCxnSpPr>
          <p:cNvPr id="638" name="Straight Connector 637"/>
          <p:cNvCxnSpPr/>
          <p:nvPr/>
        </p:nvCxnSpPr>
        <p:spPr>
          <a:xfrm>
            <a:off x="10953423" y="1992138"/>
            <a:ext cx="230937" cy="135637"/>
          </a:xfrm>
          <a:prstGeom prst="line">
            <a:avLst/>
          </a:prstGeom>
          <a:noFill/>
          <a:ln w="6350" cap="flat" cmpd="sng" algn="ctr">
            <a:solidFill>
              <a:srgbClr val="5B9BD5"/>
            </a:solidFill>
            <a:prstDash val="solid"/>
            <a:miter lim="800000"/>
          </a:ln>
          <a:effectLst/>
        </p:spPr>
      </p:cxnSp>
      <p:cxnSp>
        <p:nvCxnSpPr>
          <p:cNvPr id="641" name="Straight Connector 640"/>
          <p:cNvCxnSpPr/>
          <p:nvPr/>
        </p:nvCxnSpPr>
        <p:spPr>
          <a:xfrm flipH="1">
            <a:off x="11180603" y="1992138"/>
            <a:ext cx="230937" cy="135637"/>
          </a:xfrm>
          <a:prstGeom prst="line">
            <a:avLst/>
          </a:prstGeom>
          <a:noFill/>
          <a:ln w="6350" cap="flat" cmpd="sng" algn="ctr">
            <a:solidFill>
              <a:srgbClr val="5B9BD5"/>
            </a:solidFill>
            <a:prstDash val="solid"/>
            <a:miter lim="800000"/>
          </a:ln>
          <a:effectLst/>
        </p:spPr>
      </p:cxnSp>
      <p:cxnSp>
        <p:nvCxnSpPr>
          <p:cNvPr id="650" name="Straight Connector 649"/>
          <p:cNvCxnSpPr/>
          <p:nvPr/>
        </p:nvCxnSpPr>
        <p:spPr>
          <a:xfrm>
            <a:off x="11412443" y="1992138"/>
            <a:ext cx="230937" cy="135637"/>
          </a:xfrm>
          <a:prstGeom prst="line">
            <a:avLst/>
          </a:prstGeom>
          <a:noFill/>
          <a:ln w="6350" cap="flat" cmpd="sng" algn="ctr">
            <a:solidFill>
              <a:srgbClr val="5B9BD5"/>
            </a:solidFill>
            <a:prstDash val="solid"/>
            <a:miter lim="800000"/>
          </a:ln>
          <a:effectLst/>
        </p:spPr>
      </p:cxnSp>
      <p:cxnSp>
        <p:nvCxnSpPr>
          <p:cNvPr id="375" name="Straight Connector 374"/>
          <p:cNvCxnSpPr/>
          <p:nvPr/>
        </p:nvCxnSpPr>
        <p:spPr>
          <a:xfrm>
            <a:off x="832719" y="1715998"/>
            <a:ext cx="230937" cy="135637"/>
          </a:xfrm>
          <a:prstGeom prst="line">
            <a:avLst/>
          </a:prstGeom>
          <a:noFill/>
          <a:ln w="6350" cap="flat" cmpd="sng" algn="ctr">
            <a:solidFill>
              <a:srgbClr val="5B9BD5"/>
            </a:solidFill>
            <a:prstDash val="solid"/>
            <a:miter lim="800000"/>
          </a:ln>
          <a:effectLst/>
        </p:spPr>
      </p:cxnSp>
      <p:cxnSp>
        <p:nvCxnSpPr>
          <p:cNvPr id="380" name="Straight Connector 379"/>
          <p:cNvCxnSpPr/>
          <p:nvPr/>
        </p:nvCxnSpPr>
        <p:spPr>
          <a:xfrm flipV="1">
            <a:off x="1059899" y="1710177"/>
            <a:ext cx="230937" cy="147278"/>
          </a:xfrm>
          <a:prstGeom prst="line">
            <a:avLst/>
          </a:prstGeom>
          <a:noFill/>
          <a:ln w="6350" cap="flat" cmpd="sng" algn="ctr">
            <a:solidFill>
              <a:srgbClr val="5B9BD5"/>
            </a:solidFill>
            <a:prstDash val="solid"/>
            <a:miter lim="800000"/>
          </a:ln>
          <a:effectLst/>
        </p:spPr>
      </p:cxnSp>
      <p:cxnSp>
        <p:nvCxnSpPr>
          <p:cNvPr id="387" name="Straight Connector 386"/>
          <p:cNvCxnSpPr/>
          <p:nvPr/>
        </p:nvCxnSpPr>
        <p:spPr>
          <a:xfrm>
            <a:off x="1291739" y="1720547"/>
            <a:ext cx="230937" cy="135637"/>
          </a:xfrm>
          <a:prstGeom prst="line">
            <a:avLst/>
          </a:prstGeom>
          <a:noFill/>
          <a:ln w="6350" cap="flat" cmpd="sng" algn="ctr">
            <a:solidFill>
              <a:srgbClr val="5B9BD5"/>
            </a:solidFill>
            <a:prstDash val="solid"/>
            <a:miter lim="800000"/>
          </a:ln>
          <a:effectLst/>
        </p:spPr>
      </p:cxnSp>
      <p:cxnSp>
        <p:nvCxnSpPr>
          <p:cNvPr id="392" name="Straight Connector 391"/>
          <p:cNvCxnSpPr/>
          <p:nvPr/>
        </p:nvCxnSpPr>
        <p:spPr>
          <a:xfrm flipV="1">
            <a:off x="1518919" y="1710177"/>
            <a:ext cx="230937" cy="147278"/>
          </a:xfrm>
          <a:prstGeom prst="line">
            <a:avLst/>
          </a:prstGeom>
          <a:noFill/>
          <a:ln w="6350" cap="flat" cmpd="sng" algn="ctr">
            <a:solidFill>
              <a:srgbClr val="5B9BD5"/>
            </a:solidFill>
            <a:prstDash val="solid"/>
            <a:miter lim="800000"/>
          </a:ln>
          <a:effectLst/>
        </p:spPr>
      </p:cxnSp>
      <p:cxnSp>
        <p:nvCxnSpPr>
          <p:cNvPr id="399" name="Straight Connector 398"/>
          <p:cNvCxnSpPr/>
          <p:nvPr/>
        </p:nvCxnSpPr>
        <p:spPr>
          <a:xfrm>
            <a:off x="1753245" y="1715998"/>
            <a:ext cx="230937" cy="135637"/>
          </a:xfrm>
          <a:prstGeom prst="line">
            <a:avLst/>
          </a:prstGeom>
          <a:noFill/>
          <a:ln w="6350" cap="flat" cmpd="sng" algn="ctr">
            <a:solidFill>
              <a:srgbClr val="5B9BD5"/>
            </a:solidFill>
            <a:prstDash val="solid"/>
            <a:miter lim="800000"/>
          </a:ln>
          <a:effectLst/>
        </p:spPr>
      </p:cxnSp>
      <p:cxnSp>
        <p:nvCxnSpPr>
          <p:cNvPr id="404" name="Straight Connector 403"/>
          <p:cNvCxnSpPr/>
          <p:nvPr/>
        </p:nvCxnSpPr>
        <p:spPr>
          <a:xfrm flipV="1">
            <a:off x="1980425" y="1710177"/>
            <a:ext cx="230937" cy="147278"/>
          </a:xfrm>
          <a:prstGeom prst="line">
            <a:avLst/>
          </a:prstGeom>
          <a:noFill/>
          <a:ln w="6350" cap="flat" cmpd="sng" algn="ctr">
            <a:solidFill>
              <a:srgbClr val="5B9BD5"/>
            </a:solidFill>
            <a:prstDash val="solid"/>
            <a:miter lim="800000"/>
          </a:ln>
          <a:effectLst/>
        </p:spPr>
      </p:cxnSp>
      <p:cxnSp>
        <p:nvCxnSpPr>
          <p:cNvPr id="411" name="Straight Connector 410"/>
          <p:cNvCxnSpPr/>
          <p:nvPr/>
        </p:nvCxnSpPr>
        <p:spPr>
          <a:xfrm>
            <a:off x="2212265" y="1715998"/>
            <a:ext cx="230937" cy="135637"/>
          </a:xfrm>
          <a:prstGeom prst="line">
            <a:avLst/>
          </a:prstGeom>
          <a:noFill/>
          <a:ln w="6350" cap="flat" cmpd="sng" algn="ctr">
            <a:solidFill>
              <a:srgbClr val="5B9BD5"/>
            </a:solidFill>
            <a:prstDash val="solid"/>
            <a:miter lim="800000"/>
          </a:ln>
          <a:effectLst/>
        </p:spPr>
      </p:cxnSp>
      <p:cxnSp>
        <p:nvCxnSpPr>
          <p:cNvPr id="416" name="Straight Connector 415"/>
          <p:cNvCxnSpPr/>
          <p:nvPr/>
        </p:nvCxnSpPr>
        <p:spPr>
          <a:xfrm flipV="1">
            <a:off x="2439445" y="1710177"/>
            <a:ext cx="230937" cy="147278"/>
          </a:xfrm>
          <a:prstGeom prst="line">
            <a:avLst/>
          </a:prstGeom>
          <a:noFill/>
          <a:ln w="6350" cap="flat" cmpd="sng" algn="ctr">
            <a:solidFill>
              <a:srgbClr val="5B9BD5"/>
            </a:solidFill>
            <a:prstDash val="solid"/>
            <a:miter lim="800000"/>
          </a:ln>
          <a:effectLst/>
        </p:spPr>
      </p:cxnSp>
      <p:cxnSp>
        <p:nvCxnSpPr>
          <p:cNvPr id="423" name="Straight Connector 422"/>
          <p:cNvCxnSpPr/>
          <p:nvPr/>
        </p:nvCxnSpPr>
        <p:spPr>
          <a:xfrm>
            <a:off x="2667613" y="1715998"/>
            <a:ext cx="230937" cy="135637"/>
          </a:xfrm>
          <a:prstGeom prst="line">
            <a:avLst/>
          </a:prstGeom>
          <a:noFill/>
          <a:ln w="6350" cap="flat" cmpd="sng" algn="ctr">
            <a:solidFill>
              <a:srgbClr val="5B9BD5"/>
            </a:solidFill>
            <a:prstDash val="solid"/>
            <a:miter lim="800000"/>
          </a:ln>
          <a:effectLst/>
        </p:spPr>
      </p:cxnSp>
      <p:cxnSp>
        <p:nvCxnSpPr>
          <p:cNvPr id="428" name="Straight Connector 427"/>
          <p:cNvCxnSpPr/>
          <p:nvPr/>
        </p:nvCxnSpPr>
        <p:spPr>
          <a:xfrm flipV="1">
            <a:off x="2894793" y="1710177"/>
            <a:ext cx="230937" cy="147278"/>
          </a:xfrm>
          <a:prstGeom prst="line">
            <a:avLst/>
          </a:prstGeom>
          <a:noFill/>
          <a:ln w="6350" cap="flat" cmpd="sng" algn="ctr">
            <a:solidFill>
              <a:srgbClr val="5B9BD5"/>
            </a:solidFill>
            <a:prstDash val="solid"/>
            <a:miter lim="800000"/>
          </a:ln>
          <a:effectLst/>
        </p:spPr>
      </p:cxnSp>
      <p:cxnSp>
        <p:nvCxnSpPr>
          <p:cNvPr id="435" name="Straight Connector 434"/>
          <p:cNvCxnSpPr/>
          <p:nvPr/>
        </p:nvCxnSpPr>
        <p:spPr>
          <a:xfrm>
            <a:off x="3126633" y="1715998"/>
            <a:ext cx="230937" cy="135637"/>
          </a:xfrm>
          <a:prstGeom prst="line">
            <a:avLst/>
          </a:prstGeom>
          <a:noFill/>
          <a:ln w="6350" cap="flat" cmpd="sng" algn="ctr">
            <a:solidFill>
              <a:srgbClr val="5B9BD5"/>
            </a:solidFill>
            <a:prstDash val="solid"/>
            <a:miter lim="800000"/>
          </a:ln>
          <a:effectLst/>
        </p:spPr>
      </p:cxnSp>
      <p:cxnSp>
        <p:nvCxnSpPr>
          <p:cNvPr id="440" name="Straight Connector 439"/>
          <p:cNvCxnSpPr/>
          <p:nvPr/>
        </p:nvCxnSpPr>
        <p:spPr>
          <a:xfrm flipV="1">
            <a:off x="3353813" y="1710177"/>
            <a:ext cx="230937" cy="147278"/>
          </a:xfrm>
          <a:prstGeom prst="line">
            <a:avLst/>
          </a:prstGeom>
          <a:noFill/>
          <a:ln w="6350" cap="flat" cmpd="sng" algn="ctr">
            <a:solidFill>
              <a:srgbClr val="5B9BD5"/>
            </a:solidFill>
            <a:prstDash val="solid"/>
            <a:miter lim="800000"/>
          </a:ln>
          <a:effectLst/>
        </p:spPr>
      </p:cxnSp>
      <p:cxnSp>
        <p:nvCxnSpPr>
          <p:cNvPr id="447" name="Straight Connector 446"/>
          <p:cNvCxnSpPr/>
          <p:nvPr/>
        </p:nvCxnSpPr>
        <p:spPr>
          <a:xfrm>
            <a:off x="3588139" y="1715998"/>
            <a:ext cx="230937" cy="135637"/>
          </a:xfrm>
          <a:prstGeom prst="line">
            <a:avLst/>
          </a:prstGeom>
          <a:noFill/>
          <a:ln w="6350" cap="flat" cmpd="sng" algn="ctr">
            <a:solidFill>
              <a:srgbClr val="5B9BD5"/>
            </a:solidFill>
            <a:prstDash val="solid"/>
            <a:miter lim="800000"/>
          </a:ln>
          <a:effectLst/>
        </p:spPr>
      </p:cxnSp>
      <p:cxnSp>
        <p:nvCxnSpPr>
          <p:cNvPr id="452" name="Straight Connector 451"/>
          <p:cNvCxnSpPr/>
          <p:nvPr/>
        </p:nvCxnSpPr>
        <p:spPr>
          <a:xfrm flipV="1">
            <a:off x="3815319" y="1710177"/>
            <a:ext cx="230937" cy="147278"/>
          </a:xfrm>
          <a:prstGeom prst="line">
            <a:avLst/>
          </a:prstGeom>
          <a:noFill/>
          <a:ln w="6350" cap="flat" cmpd="sng" algn="ctr">
            <a:solidFill>
              <a:srgbClr val="5B9BD5"/>
            </a:solidFill>
            <a:prstDash val="solid"/>
            <a:miter lim="800000"/>
          </a:ln>
          <a:effectLst/>
        </p:spPr>
      </p:cxnSp>
      <p:cxnSp>
        <p:nvCxnSpPr>
          <p:cNvPr id="459" name="Straight Connector 458"/>
          <p:cNvCxnSpPr/>
          <p:nvPr/>
        </p:nvCxnSpPr>
        <p:spPr>
          <a:xfrm>
            <a:off x="4051315" y="1715998"/>
            <a:ext cx="230937" cy="135637"/>
          </a:xfrm>
          <a:prstGeom prst="line">
            <a:avLst/>
          </a:prstGeom>
          <a:noFill/>
          <a:ln w="6350" cap="flat" cmpd="sng" algn="ctr">
            <a:solidFill>
              <a:srgbClr val="5B9BD5"/>
            </a:solidFill>
            <a:prstDash val="solid"/>
            <a:miter lim="800000"/>
          </a:ln>
          <a:effectLst/>
        </p:spPr>
      </p:cxnSp>
      <p:cxnSp>
        <p:nvCxnSpPr>
          <p:cNvPr id="464" name="Straight Connector 463"/>
          <p:cNvCxnSpPr/>
          <p:nvPr/>
        </p:nvCxnSpPr>
        <p:spPr>
          <a:xfrm flipV="1">
            <a:off x="4268780" y="1715508"/>
            <a:ext cx="230937" cy="147278"/>
          </a:xfrm>
          <a:prstGeom prst="line">
            <a:avLst/>
          </a:prstGeom>
          <a:noFill/>
          <a:ln w="6350" cap="flat" cmpd="sng" algn="ctr">
            <a:solidFill>
              <a:srgbClr val="5B9BD5"/>
            </a:solidFill>
            <a:prstDash val="solid"/>
            <a:miter lim="800000"/>
          </a:ln>
          <a:effectLst/>
        </p:spPr>
      </p:cxnSp>
      <p:cxnSp>
        <p:nvCxnSpPr>
          <p:cNvPr id="471" name="Straight Connector 470"/>
          <p:cNvCxnSpPr/>
          <p:nvPr/>
        </p:nvCxnSpPr>
        <p:spPr>
          <a:xfrm>
            <a:off x="4513173" y="1717319"/>
            <a:ext cx="230937" cy="135637"/>
          </a:xfrm>
          <a:prstGeom prst="line">
            <a:avLst/>
          </a:prstGeom>
          <a:noFill/>
          <a:ln w="6350" cap="flat" cmpd="sng" algn="ctr">
            <a:solidFill>
              <a:srgbClr val="5B9BD5"/>
            </a:solidFill>
            <a:prstDash val="solid"/>
            <a:miter lim="800000"/>
          </a:ln>
          <a:effectLst/>
        </p:spPr>
      </p:cxnSp>
      <p:cxnSp>
        <p:nvCxnSpPr>
          <p:cNvPr id="476" name="Straight Connector 475"/>
          <p:cNvCxnSpPr/>
          <p:nvPr/>
        </p:nvCxnSpPr>
        <p:spPr>
          <a:xfrm flipV="1">
            <a:off x="4740353" y="1711498"/>
            <a:ext cx="230937" cy="147278"/>
          </a:xfrm>
          <a:prstGeom prst="line">
            <a:avLst/>
          </a:prstGeom>
          <a:noFill/>
          <a:ln w="6350" cap="flat" cmpd="sng" algn="ctr">
            <a:solidFill>
              <a:srgbClr val="5B9BD5"/>
            </a:solidFill>
            <a:prstDash val="solid"/>
            <a:miter lim="800000"/>
          </a:ln>
          <a:effectLst/>
        </p:spPr>
      </p:cxnSp>
      <p:cxnSp>
        <p:nvCxnSpPr>
          <p:cNvPr id="483" name="Straight Connector 482"/>
          <p:cNvCxnSpPr/>
          <p:nvPr/>
        </p:nvCxnSpPr>
        <p:spPr>
          <a:xfrm>
            <a:off x="4972193" y="1717319"/>
            <a:ext cx="230937" cy="135637"/>
          </a:xfrm>
          <a:prstGeom prst="line">
            <a:avLst/>
          </a:prstGeom>
          <a:noFill/>
          <a:ln w="6350" cap="flat" cmpd="sng" algn="ctr">
            <a:solidFill>
              <a:srgbClr val="5B9BD5"/>
            </a:solidFill>
            <a:prstDash val="solid"/>
            <a:miter lim="800000"/>
          </a:ln>
          <a:effectLst/>
        </p:spPr>
      </p:cxnSp>
      <p:cxnSp>
        <p:nvCxnSpPr>
          <p:cNvPr id="488" name="Straight Connector 487"/>
          <p:cNvCxnSpPr/>
          <p:nvPr/>
        </p:nvCxnSpPr>
        <p:spPr>
          <a:xfrm flipV="1">
            <a:off x="5199373" y="1711498"/>
            <a:ext cx="230937" cy="147278"/>
          </a:xfrm>
          <a:prstGeom prst="line">
            <a:avLst/>
          </a:prstGeom>
          <a:noFill/>
          <a:ln w="6350" cap="flat" cmpd="sng" algn="ctr">
            <a:solidFill>
              <a:srgbClr val="5B9BD5"/>
            </a:solidFill>
            <a:prstDash val="solid"/>
            <a:miter lim="800000"/>
          </a:ln>
          <a:effectLst/>
        </p:spPr>
      </p:cxnSp>
      <p:cxnSp>
        <p:nvCxnSpPr>
          <p:cNvPr id="495" name="Straight Connector 494"/>
          <p:cNvCxnSpPr/>
          <p:nvPr/>
        </p:nvCxnSpPr>
        <p:spPr>
          <a:xfrm>
            <a:off x="5433699" y="1717319"/>
            <a:ext cx="230937" cy="135637"/>
          </a:xfrm>
          <a:prstGeom prst="line">
            <a:avLst/>
          </a:prstGeom>
          <a:noFill/>
          <a:ln w="6350" cap="flat" cmpd="sng" algn="ctr">
            <a:solidFill>
              <a:srgbClr val="5B9BD5"/>
            </a:solidFill>
            <a:prstDash val="solid"/>
            <a:miter lim="800000"/>
          </a:ln>
          <a:effectLst/>
        </p:spPr>
      </p:cxnSp>
      <p:cxnSp>
        <p:nvCxnSpPr>
          <p:cNvPr id="500" name="Straight Connector 499"/>
          <p:cNvCxnSpPr/>
          <p:nvPr/>
        </p:nvCxnSpPr>
        <p:spPr>
          <a:xfrm flipV="1">
            <a:off x="5656723" y="1711498"/>
            <a:ext cx="230937" cy="147278"/>
          </a:xfrm>
          <a:prstGeom prst="line">
            <a:avLst/>
          </a:prstGeom>
          <a:noFill/>
          <a:ln w="6350" cap="flat" cmpd="sng" algn="ctr">
            <a:solidFill>
              <a:srgbClr val="5B9BD5"/>
            </a:solidFill>
            <a:prstDash val="solid"/>
            <a:miter lim="800000"/>
          </a:ln>
          <a:effectLst/>
        </p:spPr>
      </p:cxnSp>
      <p:cxnSp>
        <p:nvCxnSpPr>
          <p:cNvPr id="507" name="Straight Connector 506"/>
          <p:cNvCxnSpPr/>
          <p:nvPr/>
        </p:nvCxnSpPr>
        <p:spPr>
          <a:xfrm>
            <a:off x="5893203" y="1717319"/>
            <a:ext cx="230937" cy="135637"/>
          </a:xfrm>
          <a:prstGeom prst="line">
            <a:avLst/>
          </a:prstGeom>
          <a:noFill/>
          <a:ln w="6350" cap="flat" cmpd="sng" algn="ctr">
            <a:solidFill>
              <a:srgbClr val="5B9BD5"/>
            </a:solidFill>
            <a:prstDash val="solid"/>
            <a:miter lim="800000"/>
          </a:ln>
          <a:effectLst/>
        </p:spPr>
      </p:cxnSp>
      <p:cxnSp>
        <p:nvCxnSpPr>
          <p:cNvPr id="512" name="Straight Connector 511"/>
          <p:cNvCxnSpPr/>
          <p:nvPr/>
        </p:nvCxnSpPr>
        <p:spPr>
          <a:xfrm flipV="1">
            <a:off x="6120383" y="1711498"/>
            <a:ext cx="230937" cy="147278"/>
          </a:xfrm>
          <a:prstGeom prst="line">
            <a:avLst/>
          </a:prstGeom>
          <a:noFill/>
          <a:ln w="6350" cap="flat" cmpd="sng" algn="ctr">
            <a:solidFill>
              <a:srgbClr val="5B9BD5"/>
            </a:solidFill>
            <a:prstDash val="solid"/>
            <a:miter lim="800000"/>
          </a:ln>
          <a:effectLst/>
        </p:spPr>
      </p:cxnSp>
      <p:cxnSp>
        <p:nvCxnSpPr>
          <p:cNvPr id="519" name="Straight Connector 518"/>
          <p:cNvCxnSpPr/>
          <p:nvPr/>
        </p:nvCxnSpPr>
        <p:spPr>
          <a:xfrm>
            <a:off x="6352223" y="1721868"/>
            <a:ext cx="230937" cy="135637"/>
          </a:xfrm>
          <a:prstGeom prst="line">
            <a:avLst/>
          </a:prstGeom>
          <a:noFill/>
          <a:ln w="6350" cap="flat" cmpd="sng" algn="ctr">
            <a:solidFill>
              <a:srgbClr val="5B9BD5"/>
            </a:solidFill>
            <a:prstDash val="solid"/>
            <a:miter lim="800000"/>
          </a:ln>
          <a:effectLst/>
        </p:spPr>
      </p:cxnSp>
      <p:cxnSp>
        <p:nvCxnSpPr>
          <p:cNvPr id="524" name="Straight Connector 523"/>
          <p:cNvCxnSpPr/>
          <p:nvPr/>
        </p:nvCxnSpPr>
        <p:spPr>
          <a:xfrm flipV="1">
            <a:off x="6579403" y="1711498"/>
            <a:ext cx="230937" cy="147278"/>
          </a:xfrm>
          <a:prstGeom prst="line">
            <a:avLst/>
          </a:prstGeom>
          <a:noFill/>
          <a:ln w="6350" cap="flat" cmpd="sng" algn="ctr">
            <a:solidFill>
              <a:srgbClr val="5B9BD5"/>
            </a:solidFill>
            <a:prstDash val="solid"/>
            <a:miter lim="800000"/>
          </a:ln>
          <a:effectLst/>
        </p:spPr>
      </p:cxnSp>
      <p:cxnSp>
        <p:nvCxnSpPr>
          <p:cNvPr id="531" name="Straight Connector 530"/>
          <p:cNvCxnSpPr/>
          <p:nvPr/>
        </p:nvCxnSpPr>
        <p:spPr>
          <a:xfrm>
            <a:off x="6815399" y="1717319"/>
            <a:ext cx="230937" cy="135637"/>
          </a:xfrm>
          <a:prstGeom prst="line">
            <a:avLst/>
          </a:prstGeom>
          <a:noFill/>
          <a:ln w="6350" cap="flat" cmpd="sng" algn="ctr">
            <a:solidFill>
              <a:srgbClr val="5B9BD5"/>
            </a:solidFill>
            <a:prstDash val="solid"/>
            <a:miter lim="800000"/>
          </a:ln>
          <a:effectLst/>
        </p:spPr>
      </p:cxnSp>
      <p:cxnSp>
        <p:nvCxnSpPr>
          <p:cNvPr id="536" name="Straight Connector 535"/>
          <p:cNvCxnSpPr/>
          <p:nvPr/>
        </p:nvCxnSpPr>
        <p:spPr>
          <a:xfrm flipV="1">
            <a:off x="7042579" y="1711498"/>
            <a:ext cx="230937" cy="147278"/>
          </a:xfrm>
          <a:prstGeom prst="line">
            <a:avLst/>
          </a:prstGeom>
          <a:noFill/>
          <a:ln w="6350" cap="flat" cmpd="sng" algn="ctr">
            <a:solidFill>
              <a:srgbClr val="5B9BD5"/>
            </a:solidFill>
            <a:prstDash val="solid"/>
            <a:miter lim="800000"/>
          </a:ln>
          <a:effectLst/>
        </p:spPr>
      </p:cxnSp>
      <p:cxnSp>
        <p:nvCxnSpPr>
          <p:cNvPr id="543" name="Straight Connector 542"/>
          <p:cNvCxnSpPr/>
          <p:nvPr/>
        </p:nvCxnSpPr>
        <p:spPr>
          <a:xfrm>
            <a:off x="7276905" y="1717319"/>
            <a:ext cx="230937" cy="135637"/>
          </a:xfrm>
          <a:prstGeom prst="line">
            <a:avLst/>
          </a:prstGeom>
          <a:noFill/>
          <a:ln w="6350" cap="flat" cmpd="sng" algn="ctr">
            <a:solidFill>
              <a:srgbClr val="5B9BD5"/>
            </a:solidFill>
            <a:prstDash val="solid"/>
            <a:miter lim="800000"/>
          </a:ln>
          <a:effectLst/>
        </p:spPr>
      </p:cxnSp>
      <p:cxnSp>
        <p:nvCxnSpPr>
          <p:cNvPr id="548" name="Straight Connector 547"/>
          <p:cNvCxnSpPr/>
          <p:nvPr/>
        </p:nvCxnSpPr>
        <p:spPr>
          <a:xfrm flipV="1">
            <a:off x="7507757" y="1711498"/>
            <a:ext cx="230937" cy="147278"/>
          </a:xfrm>
          <a:prstGeom prst="line">
            <a:avLst/>
          </a:prstGeom>
          <a:noFill/>
          <a:ln w="6350" cap="flat" cmpd="sng" algn="ctr">
            <a:solidFill>
              <a:srgbClr val="5B9BD5"/>
            </a:solidFill>
            <a:prstDash val="solid"/>
            <a:miter lim="800000"/>
          </a:ln>
          <a:effectLst/>
        </p:spPr>
      </p:cxnSp>
      <p:cxnSp>
        <p:nvCxnSpPr>
          <p:cNvPr id="555" name="Straight Connector 554"/>
          <p:cNvCxnSpPr/>
          <p:nvPr/>
        </p:nvCxnSpPr>
        <p:spPr>
          <a:xfrm>
            <a:off x="7739597" y="1717319"/>
            <a:ext cx="230937" cy="135637"/>
          </a:xfrm>
          <a:prstGeom prst="line">
            <a:avLst/>
          </a:prstGeom>
          <a:noFill/>
          <a:ln w="6350" cap="flat" cmpd="sng" algn="ctr">
            <a:solidFill>
              <a:srgbClr val="5B9BD5"/>
            </a:solidFill>
            <a:prstDash val="solid"/>
            <a:miter lim="800000"/>
          </a:ln>
          <a:effectLst/>
        </p:spPr>
      </p:cxnSp>
      <p:cxnSp>
        <p:nvCxnSpPr>
          <p:cNvPr id="560" name="Straight Connector 559"/>
          <p:cNvCxnSpPr/>
          <p:nvPr/>
        </p:nvCxnSpPr>
        <p:spPr>
          <a:xfrm flipV="1">
            <a:off x="7963105" y="1711498"/>
            <a:ext cx="230937" cy="147278"/>
          </a:xfrm>
          <a:prstGeom prst="line">
            <a:avLst/>
          </a:prstGeom>
          <a:noFill/>
          <a:ln w="6350" cap="flat" cmpd="sng" algn="ctr">
            <a:solidFill>
              <a:srgbClr val="5B9BD5"/>
            </a:solidFill>
            <a:prstDash val="solid"/>
            <a:miter lim="800000"/>
          </a:ln>
          <a:effectLst/>
        </p:spPr>
      </p:cxnSp>
      <p:cxnSp>
        <p:nvCxnSpPr>
          <p:cNvPr id="567" name="Straight Connector 566"/>
          <p:cNvCxnSpPr/>
          <p:nvPr/>
        </p:nvCxnSpPr>
        <p:spPr>
          <a:xfrm>
            <a:off x="8200223" y="1720863"/>
            <a:ext cx="230937" cy="135637"/>
          </a:xfrm>
          <a:prstGeom prst="line">
            <a:avLst/>
          </a:prstGeom>
          <a:noFill/>
          <a:ln w="6350" cap="flat" cmpd="sng" algn="ctr">
            <a:solidFill>
              <a:srgbClr val="5B9BD5"/>
            </a:solidFill>
            <a:prstDash val="solid"/>
            <a:miter lim="800000"/>
          </a:ln>
          <a:effectLst/>
        </p:spPr>
      </p:cxnSp>
      <p:cxnSp>
        <p:nvCxnSpPr>
          <p:cNvPr id="572" name="Straight Connector 571"/>
          <p:cNvCxnSpPr/>
          <p:nvPr/>
        </p:nvCxnSpPr>
        <p:spPr>
          <a:xfrm flipV="1">
            <a:off x="8427403" y="1715042"/>
            <a:ext cx="230937" cy="147278"/>
          </a:xfrm>
          <a:prstGeom prst="line">
            <a:avLst/>
          </a:prstGeom>
          <a:noFill/>
          <a:ln w="6350" cap="flat" cmpd="sng" algn="ctr">
            <a:solidFill>
              <a:srgbClr val="5B9BD5"/>
            </a:solidFill>
            <a:prstDash val="solid"/>
            <a:miter lim="800000"/>
          </a:ln>
          <a:effectLst/>
        </p:spPr>
      </p:cxnSp>
      <p:cxnSp>
        <p:nvCxnSpPr>
          <p:cNvPr id="579" name="Straight Connector 578"/>
          <p:cNvCxnSpPr/>
          <p:nvPr/>
        </p:nvCxnSpPr>
        <p:spPr>
          <a:xfrm>
            <a:off x="8659243" y="1720863"/>
            <a:ext cx="230937" cy="135637"/>
          </a:xfrm>
          <a:prstGeom prst="line">
            <a:avLst/>
          </a:prstGeom>
          <a:noFill/>
          <a:ln w="6350" cap="flat" cmpd="sng" algn="ctr">
            <a:solidFill>
              <a:srgbClr val="5B9BD5"/>
            </a:solidFill>
            <a:prstDash val="solid"/>
            <a:miter lim="800000"/>
          </a:ln>
          <a:effectLst/>
        </p:spPr>
      </p:cxnSp>
      <p:cxnSp>
        <p:nvCxnSpPr>
          <p:cNvPr id="584" name="Straight Connector 583"/>
          <p:cNvCxnSpPr/>
          <p:nvPr/>
        </p:nvCxnSpPr>
        <p:spPr>
          <a:xfrm flipV="1">
            <a:off x="8882751" y="1715042"/>
            <a:ext cx="230937" cy="147278"/>
          </a:xfrm>
          <a:prstGeom prst="line">
            <a:avLst/>
          </a:prstGeom>
          <a:noFill/>
          <a:ln w="6350" cap="flat" cmpd="sng" algn="ctr">
            <a:solidFill>
              <a:srgbClr val="5B9BD5"/>
            </a:solidFill>
            <a:prstDash val="solid"/>
            <a:miter lim="800000"/>
          </a:ln>
          <a:effectLst/>
        </p:spPr>
      </p:cxnSp>
      <p:cxnSp>
        <p:nvCxnSpPr>
          <p:cNvPr id="591" name="Straight Connector 590"/>
          <p:cNvCxnSpPr/>
          <p:nvPr/>
        </p:nvCxnSpPr>
        <p:spPr>
          <a:xfrm>
            <a:off x="9117077" y="1720863"/>
            <a:ext cx="230937" cy="135637"/>
          </a:xfrm>
          <a:prstGeom prst="line">
            <a:avLst/>
          </a:prstGeom>
          <a:noFill/>
          <a:ln w="6350" cap="flat" cmpd="sng" algn="ctr">
            <a:solidFill>
              <a:srgbClr val="5B9BD5"/>
            </a:solidFill>
            <a:prstDash val="solid"/>
            <a:miter lim="800000"/>
          </a:ln>
          <a:effectLst/>
        </p:spPr>
      </p:cxnSp>
      <p:cxnSp>
        <p:nvCxnSpPr>
          <p:cNvPr id="596" name="Straight Connector 595"/>
          <p:cNvCxnSpPr/>
          <p:nvPr/>
        </p:nvCxnSpPr>
        <p:spPr>
          <a:xfrm flipV="1">
            <a:off x="9328117" y="1715042"/>
            <a:ext cx="230937" cy="147278"/>
          </a:xfrm>
          <a:prstGeom prst="line">
            <a:avLst/>
          </a:prstGeom>
          <a:noFill/>
          <a:ln w="6350" cap="flat" cmpd="sng" algn="ctr">
            <a:solidFill>
              <a:srgbClr val="5B9BD5"/>
            </a:solidFill>
            <a:prstDash val="solid"/>
            <a:miter lim="800000"/>
          </a:ln>
          <a:effectLst/>
        </p:spPr>
      </p:cxnSp>
      <p:cxnSp>
        <p:nvCxnSpPr>
          <p:cNvPr id="603" name="Straight Connector 602"/>
          <p:cNvCxnSpPr/>
          <p:nvPr/>
        </p:nvCxnSpPr>
        <p:spPr>
          <a:xfrm>
            <a:off x="9569721" y="1720863"/>
            <a:ext cx="230937" cy="135637"/>
          </a:xfrm>
          <a:prstGeom prst="line">
            <a:avLst/>
          </a:prstGeom>
          <a:noFill/>
          <a:ln w="6350" cap="flat" cmpd="sng" algn="ctr">
            <a:solidFill>
              <a:srgbClr val="5B9BD5"/>
            </a:solidFill>
            <a:prstDash val="solid"/>
            <a:miter lim="800000"/>
          </a:ln>
          <a:effectLst/>
        </p:spPr>
      </p:cxnSp>
      <p:cxnSp>
        <p:nvCxnSpPr>
          <p:cNvPr id="608" name="Straight Connector 607"/>
          <p:cNvCxnSpPr/>
          <p:nvPr/>
        </p:nvCxnSpPr>
        <p:spPr>
          <a:xfrm flipV="1">
            <a:off x="9796901" y="1715042"/>
            <a:ext cx="230937" cy="147278"/>
          </a:xfrm>
          <a:prstGeom prst="line">
            <a:avLst/>
          </a:prstGeom>
          <a:noFill/>
          <a:ln w="6350" cap="flat" cmpd="sng" algn="ctr">
            <a:solidFill>
              <a:srgbClr val="5B9BD5"/>
            </a:solidFill>
            <a:prstDash val="solid"/>
            <a:miter lim="800000"/>
          </a:ln>
          <a:effectLst/>
        </p:spPr>
      </p:cxnSp>
      <p:cxnSp>
        <p:nvCxnSpPr>
          <p:cNvPr id="615" name="Straight Connector 614"/>
          <p:cNvCxnSpPr/>
          <p:nvPr/>
        </p:nvCxnSpPr>
        <p:spPr>
          <a:xfrm>
            <a:off x="10028741" y="1720863"/>
            <a:ext cx="230937" cy="135637"/>
          </a:xfrm>
          <a:prstGeom prst="line">
            <a:avLst/>
          </a:prstGeom>
          <a:noFill/>
          <a:ln w="6350" cap="flat" cmpd="sng" algn="ctr">
            <a:solidFill>
              <a:srgbClr val="5B9BD5"/>
            </a:solidFill>
            <a:prstDash val="solid"/>
            <a:miter lim="800000"/>
          </a:ln>
          <a:effectLst/>
        </p:spPr>
      </p:cxnSp>
      <p:cxnSp>
        <p:nvCxnSpPr>
          <p:cNvPr id="620" name="Straight Connector 619"/>
          <p:cNvCxnSpPr/>
          <p:nvPr/>
        </p:nvCxnSpPr>
        <p:spPr>
          <a:xfrm flipV="1">
            <a:off x="10255921" y="1715042"/>
            <a:ext cx="230937" cy="147278"/>
          </a:xfrm>
          <a:prstGeom prst="line">
            <a:avLst/>
          </a:prstGeom>
          <a:noFill/>
          <a:ln w="6350" cap="flat" cmpd="sng" algn="ctr">
            <a:solidFill>
              <a:srgbClr val="5B9BD5"/>
            </a:solidFill>
            <a:prstDash val="solid"/>
            <a:miter lim="800000"/>
          </a:ln>
          <a:effectLst/>
        </p:spPr>
      </p:cxnSp>
      <p:cxnSp>
        <p:nvCxnSpPr>
          <p:cNvPr id="627" name="Straight Connector 626"/>
          <p:cNvCxnSpPr/>
          <p:nvPr/>
        </p:nvCxnSpPr>
        <p:spPr>
          <a:xfrm>
            <a:off x="10491917" y="1720863"/>
            <a:ext cx="230937" cy="135637"/>
          </a:xfrm>
          <a:prstGeom prst="line">
            <a:avLst/>
          </a:prstGeom>
          <a:noFill/>
          <a:ln w="6350" cap="flat" cmpd="sng" algn="ctr">
            <a:solidFill>
              <a:srgbClr val="5B9BD5"/>
            </a:solidFill>
            <a:prstDash val="solid"/>
            <a:miter lim="800000"/>
          </a:ln>
          <a:effectLst/>
        </p:spPr>
      </p:cxnSp>
      <p:cxnSp>
        <p:nvCxnSpPr>
          <p:cNvPr id="632" name="Straight Connector 631"/>
          <p:cNvCxnSpPr/>
          <p:nvPr/>
        </p:nvCxnSpPr>
        <p:spPr>
          <a:xfrm flipV="1">
            <a:off x="10719097" y="1715042"/>
            <a:ext cx="230937" cy="147278"/>
          </a:xfrm>
          <a:prstGeom prst="line">
            <a:avLst/>
          </a:prstGeom>
          <a:noFill/>
          <a:ln w="6350" cap="flat" cmpd="sng" algn="ctr">
            <a:solidFill>
              <a:srgbClr val="5B9BD5"/>
            </a:solidFill>
            <a:prstDash val="solid"/>
            <a:miter lim="800000"/>
          </a:ln>
          <a:effectLst/>
        </p:spPr>
      </p:cxnSp>
      <p:cxnSp>
        <p:nvCxnSpPr>
          <p:cNvPr id="639" name="Straight Connector 638"/>
          <p:cNvCxnSpPr/>
          <p:nvPr/>
        </p:nvCxnSpPr>
        <p:spPr>
          <a:xfrm>
            <a:off x="10953423" y="1720863"/>
            <a:ext cx="230937" cy="135637"/>
          </a:xfrm>
          <a:prstGeom prst="line">
            <a:avLst/>
          </a:prstGeom>
          <a:noFill/>
          <a:ln w="6350" cap="flat" cmpd="sng" algn="ctr">
            <a:solidFill>
              <a:srgbClr val="5B9BD5"/>
            </a:solidFill>
            <a:prstDash val="solid"/>
            <a:miter lim="800000"/>
          </a:ln>
          <a:effectLst/>
        </p:spPr>
      </p:cxnSp>
      <p:cxnSp>
        <p:nvCxnSpPr>
          <p:cNvPr id="644" name="Straight Connector 643"/>
          <p:cNvCxnSpPr/>
          <p:nvPr/>
        </p:nvCxnSpPr>
        <p:spPr>
          <a:xfrm flipV="1">
            <a:off x="11180603" y="1715042"/>
            <a:ext cx="230937" cy="147278"/>
          </a:xfrm>
          <a:prstGeom prst="line">
            <a:avLst/>
          </a:prstGeom>
          <a:noFill/>
          <a:ln w="6350" cap="flat" cmpd="sng" algn="ctr">
            <a:solidFill>
              <a:srgbClr val="5B9BD5"/>
            </a:solidFill>
            <a:prstDash val="solid"/>
            <a:miter lim="800000"/>
          </a:ln>
          <a:effectLst/>
        </p:spPr>
      </p:cxnSp>
      <p:cxnSp>
        <p:nvCxnSpPr>
          <p:cNvPr id="651" name="Straight Connector 650"/>
          <p:cNvCxnSpPr/>
          <p:nvPr/>
        </p:nvCxnSpPr>
        <p:spPr>
          <a:xfrm>
            <a:off x="11412443" y="1720863"/>
            <a:ext cx="230937" cy="135637"/>
          </a:xfrm>
          <a:prstGeom prst="line">
            <a:avLst/>
          </a:prstGeom>
          <a:noFill/>
          <a:ln w="6350" cap="flat" cmpd="sng" algn="ctr">
            <a:solidFill>
              <a:srgbClr val="5B9BD5"/>
            </a:solidFill>
            <a:prstDash val="solid"/>
            <a:miter lim="800000"/>
          </a:ln>
          <a:effectLst/>
        </p:spPr>
      </p:cxnSp>
      <p:cxnSp>
        <p:nvCxnSpPr>
          <p:cNvPr id="374" name="Straight Connector 373"/>
          <p:cNvCxnSpPr/>
          <p:nvPr/>
        </p:nvCxnSpPr>
        <p:spPr>
          <a:xfrm>
            <a:off x="832719" y="1987273"/>
            <a:ext cx="230937" cy="135637"/>
          </a:xfrm>
          <a:prstGeom prst="line">
            <a:avLst/>
          </a:prstGeom>
          <a:noFill/>
          <a:ln w="6350" cap="flat" cmpd="sng" algn="ctr">
            <a:solidFill>
              <a:srgbClr val="5B9BD5"/>
            </a:solidFill>
            <a:prstDash val="solid"/>
            <a:miter lim="800000"/>
          </a:ln>
          <a:effectLst/>
        </p:spPr>
      </p:cxnSp>
      <p:cxnSp>
        <p:nvCxnSpPr>
          <p:cNvPr id="377" name="Straight Connector 376"/>
          <p:cNvCxnSpPr/>
          <p:nvPr/>
        </p:nvCxnSpPr>
        <p:spPr>
          <a:xfrm flipH="1">
            <a:off x="1059899" y="1987273"/>
            <a:ext cx="230937" cy="135637"/>
          </a:xfrm>
          <a:prstGeom prst="line">
            <a:avLst/>
          </a:prstGeom>
          <a:noFill/>
          <a:ln w="6350" cap="flat" cmpd="sng" algn="ctr">
            <a:solidFill>
              <a:srgbClr val="5B9BD5"/>
            </a:solidFill>
            <a:prstDash val="solid"/>
            <a:miter lim="800000"/>
          </a:ln>
          <a:effectLst/>
        </p:spPr>
      </p:cxnSp>
      <p:cxnSp>
        <p:nvCxnSpPr>
          <p:cNvPr id="386" name="Straight Connector 385"/>
          <p:cNvCxnSpPr/>
          <p:nvPr/>
        </p:nvCxnSpPr>
        <p:spPr>
          <a:xfrm>
            <a:off x="1291739" y="1987273"/>
            <a:ext cx="230937" cy="135637"/>
          </a:xfrm>
          <a:prstGeom prst="line">
            <a:avLst/>
          </a:prstGeom>
          <a:noFill/>
          <a:ln w="6350" cap="flat" cmpd="sng" algn="ctr">
            <a:solidFill>
              <a:srgbClr val="5B9BD5"/>
            </a:solidFill>
            <a:prstDash val="solid"/>
            <a:miter lim="800000"/>
          </a:ln>
          <a:effectLst/>
        </p:spPr>
      </p:cxnSp>
      <p:cxnSp>
        <p:nvCxnSpPr>
          <p:cNvPr id="389" name="Straight Connector 388"/>
          <p:cNvCxnSpPr/>
          <p:nvPr/>
        </p:nvCxnSpPr>
        <p:spPr>
          <a:xfrm flipH="1">
            <a:off x="1518919" y="1987273"/>
            <a:ext cx="230937" cy="135637"/>
          </a:xfrm>
          <a:prstGeom prst="line">
            <a:avLst/>
          </a:prstGeom>
          <a:noFill/>
          <a:ln w="6350" cap="flat" cmpd="sng" algn="ctr">
            <a:solidFill>
              <a:srgbClr val="5B9BD5"/>
            </a:solidFill>
            <a:prstDash val="solid"/>
            <a:miter lim="800000"/>
          </a:ln>
          <a:effectLst/>
        </p:spPr>
      </p:cxnSp>
      <p:cxnSp>
        <p:nvCxnSpPr>
          <p:cNvPr id="398" name="Straight Connector 397"/>
          <p:cNvCxnSpPr/>
          <p:nvPr/>
        </p:nvCxnSpPr>
        <p:spPr>
          <a:xfrm>
            <a:off x="1753245" y="1987273"/>
            <a:ext cx="230937" cy="135637"/>
          </a:xfrm>
          <a:prstGeom prst="line">
            <a:avLst/>
          </a:prstGeom>
          <a:noFill/>
          <a:ln w="6350" cap="flat" cmpd="sng" algn="ctr">
            <a:solidFill>
              <a:srgbClr val="5B9BD5"/>
            </a:solidFill>
            <a:prstDash val="solid"/>
            <a:miter lim="800000"/>
          </a:ln>
          <a:effectLst/>
        </p:spPr>
      </p:cxnSp>
      <p:cxnSp>
        <p:nvCxnSpPr>
          <p:cNvPr id="401" name="Straight Connector 400"/>
          <p:cNvCxnSpPr/>
          <p:nvPr/>
        </p:nvCxnSpPr>
        <p:spPr>
          <a:xfrm flipH="1">
            <a:off x="1980425" y="1987273"/>
            <a:ext cx="230937" cy="135637"/>
          </a:xfrm>
          <a:prstGeom prst="line">
            <a:avLst/>
          </a:prstGeom>
          <a:noFill/>
          <a:ln w="6350" cap="flat" cmpd="sng" algn="ctr">
            <a:solidFill>
              <a:srgbClr val="5B9BD5"/>
            </a:solidFill>
            <a:prstDash val="solid"/>
            <a:miter lim="800000"/>
          </a:ln>
          <a:effectLst/>
        </p:spPr>
      </p:cxnSp>
      <p:cxnSp>
        <p:nvCxnSpPr>
          <p:cNvPr id="410" name="Straight Connector 409"/>
          <p:cNvCxnSpPr/>
          <p:nvPr/>
        </p:nvCxnSpPr>
        <p:spPr>
          <a:xfrm>
            <a:off x="2212265" y="1987273"/>
            <a:ext cx="230937" cy="135637"/>
          </a:xfrm>
          <a:prstGeom prst="line">
            <a:avLst/>
          </a:prstGeom>
          <a:noFill/>
          <a:ln w="6350" cap="flat" cmpd="sng" algn="ctr">
            <a:solidFill>
              <a:srgbClr val="5B9BD5"/>
            </a:solidFill>
            <a:prstDash val="solid"/>
            <a:miter lim="800000"/>
          </a:ln>
          <a:effectLst/>
        </p:spPr>
      </p:cxnSp>
      <p:cxnSp>
        <p:nvCxnSpPr>
          <p:cNvPr id="413" name="Straight Connector 412"/>
          <p:cNvCxnSpPr/>
          <p:nvPr/>
        </p:nvCxnSpPr>
        <p:spPr>
          <a:xfrm flipH="1">
            <a:off x="2439445" y="1987273"/>
            <a:ext cx="230937" cy="135637"/>
          </a:xfrm>
          <a:prstGeom prst="line">
            <a:avLst/>
          </a:prstGeom>
          <a:noFill/>
          <a:ln w="6350" cap="flat" cmpd="sng" algn="ctr">
            <a:solidFill>
              <a:srgbClr val="5B9BD5"/>
            </a:solidFill>
            <a:prstDash val="solid"/>
            <a:miter lim="800000"/>
          </a:ln>
          <a:effectLst/>
        </p:spPr>
      </p:cxnSp>
      <p:cxnSp>
        <p:nvCxnSpPr>
          <p:cNvPr id="422" name="Straight Connector 421"/>
          <p:cNvCxnSpPr/>
          <p:nvPr/>
        </p:nvCxnSpPr>
        <p:spPr>
          <a:xfrm>
            <a:off x="2667613" y="1987273"/>
            <a:ext cx="230937" cy="135637"/>
          </a:xfrm>
          <a:prstGeom prst="line">
            <a:avLst/>
          </a:prstGeom>
          <a:noFill/>
          <a:ln w="6350" cap="flat" cmpd="sng" algn="ctr">
            <a:solidFill>
              <a:srgbClr val="5B9BD5"/>
            </a:solidFill>
            <a:prstDash val="solid"/>
            <a:miter lim="800000"/>
          </a:ln>
          <a:effectLst/>
        </p:spPr>
      </p:cxnSp>
      <p:cxnSp>
        <p:nvCxnSpPr>
          <p:cNvPr id="425" name="Straight Connector 424"/>
          <p:cNvCxnSpPr/>
          <p:nvPr/>
        </p:nvCxnSpPr>
        <p:spPr>
          <a:xfrm flipH="1">
            <a:off x="2894793" y="1987273"/>
            <a:ext cx="230937" cy="135637"/>
          </a:xfrm>
          <a:prstGeom prst="line">
            <a:avLst/>
          </a:prstGeom>
          <a:noFill/>
          <a:ln w="6350" cap="flat" cmpd="sng" algn="ctr">
            <a:solidFill>
              <a:srgbClr val="5B9BD5"/>
            </a:solidFill>
            <a:prstDash val="solid"/>
            <a:miter lim="800000"/>
          </a:ln>
          <a:effectLst/>
        </p:spPr>
      </p:cxnSp>
      <p:cxnSp>
        <p:nvCxnSpPr>
          <p:cNvPr id="434" name="Straight Connector 433"/>
          <p:cNvCxnSpPr/>
          <p:nvPr/>
        </p:nvCxnSpPr>
        <p:spPr>
          <a:xfrm>
            <a:off x="3126633" y="1987273"/>
            <a:ext cx="230937" cy="135637"/>
          </a:xfrm>
          <a:prstGeom prst="line">
            <a:avLst/>
          </a:prstGeom>
          <a:noFill/>
          <a:ln w="6350" cap="flat" cmpd="sng" algn="ctr">
            <a:solidFill>
              <a:srgbClr val="5B9BD5"/>
            </a:solidFill>
            <a:prstDash val="solid"/>
            <a:miter lim="800000"/>
          </a:ln>
          <a:effectLst/>
        </p:spPr>
      </p:cxnSp>
      <p:cxnSp>
        <p:nvCxnSpPr>
          <p:cNvPr id="437" name="Straight Connector 436"/>
          <p:cNvCxnSpPr/>
          <p:nvPr/>
        </p:nvCxnSpPr>
        <p:spPr>
          <a:xfrm flipH="1">
            <a:off x="3353813" y="1987273"/>
            <a:ext cx="230937" cy="135637"/>
          </a:xfrm>
          <a:prstGeom prst="line">
            <a:avLst/>
          </a:prstGeom>
          <a:noFill/>
          <a:ln w="6350" cap="flat" cmpd="sng" algn="ctr">
            <a:solidFill>
              <a:srgbClr val="5B9BD5"/>
            </a:solidFill>
            <a:prstDash val="solid"/>
            <a:miter lim="800000"/>
          </a:ln>
          <a:effectLst/>
        </p:spPr>
      </p:cxnSp>
      <p:cxnSp>
        <p:nvCxnSpPr>
          <p:cNvPr id="446" name="Straight Connector 445"/>
          <p:cNvCxnSpPr/>
          <p:nvPr/>
        </p:nvCxnSpPr>
        <p:spPr>
          <a:xfrm>
            <a:off x="3588139" y="1987273"/>
            <a:ext cx="230937" cy="135637"/>
          </a:xfrm>
          <a:prstGeom prst="line">
            <a:avLst/>
          </a:prstGeom>
          <a:noFill/>
          <a:ln w="6350" cap="flat" cmpd="sng" algn="ctr">
            <a:solidFill>
              <a:srgbClr val="5B9BD5"/>
            </a:solidFill>
            <a:prstDash val="solid"/>
            <a:miter lim="800000"/>
          </a:ln>
          <a:effectLst/>
        </p:spPr>
      </p:cxnSp>
      <p:cxnSp>
        <p:nvCxnSpPr>
          <p:cNvPr id="449" name="Straight Connector 448"/>
          <p:cNvCxnSpPr/>
          <p:nvPr/>
        </p:nvCxnSpPr>
        <p:spPr>
          <a:xfrm flipH="1">
            <a:off x="3815319" y="1987273"/>
            <a:ext cx="230937" cy="135637"/>
          </a:xfrm>
          <a:prstGeom prst="line">
            <a:avLst/>
          </a:prstGeom>
          <a:noFill/>
          <a:ln w="6350" cap="flat" cmpd="sng" algn="ctr">
            <a:solidFill>
              <a:srgbClr val="5B9BD5"/>
            </a:solidFill>
            <a:prstDash val="solid"/>
            <a:miter lim="800000"/>
          </a:ln>
          <a:effectLst/>
        </p:spPr>
      </p:cxnSp>
      <p:cxnSp>
        <p:nvCxnSpPr>
          <p:cNvPr id="458" name="Straight Connector 457"/>
          <p:cNvCxnSpPr/>
          <p:nvPr/>
        </p:nvCxnSpPr>
        <p:spPr>
          <a:xfrm>
            <a:off x="4051315" y="1987273"/>
            <a:ext cx="230937" cy="135637"/>
          </a:xfrm>
          <a:prstGeom prst="line">
            <a:avLst/>
          </a:prstGeom>
          <a:noFill/>
          <a:ln w="6350" cap="flat" cmpd="sng" algn="ctr">
            <a:solidFill>
              <a:srgbClr val="5B9BD5"/>
            </a:solidFill>
            <a:prstDash val="solid"/>
            <a:miter lim="800000"/>
          </a:ln>
          <a:effectLst/>
        </p:spPr>
      </p:cxnSp>
      <p:cxnSp>
        <p:nvCxnSpPr>
          <p:cNvPr id="470" name="Straight Connector 469"/>
          <p:cNvCxnSpPr/>
          <p:nvPr/>
        </p:nvCxnSpPr>
        <p:spPr>
          <a:xfrm>
            <a:off x="4513173" y="1988594"/>
            <a:ext cx="230937" cy="135637"/>
          </a:xfrm>
          <a:prstGeom prst="line">
            <a:avLst/>
          </a:prstGeom>
          <a:noFill/>
          <a:ln w="6350" cap="flat" cmpd="sng" algn="ctr">
            <a:solidFill>
              <a:srgbClr val="5B9BD5"/>
            </a:solidFill>
            <a:prstDash val="solid"/>
            <a:miter lim="800000"/>
          </a:ln>
          <a:effectLst/>
        </p:spPr>
      </p:cxnSp>
      <p:cxnSp>
        <p:nvCxnSpPr>
          <p:cNvPr id="473" name="Straight Connector 472"/>
          <p:cNvCxnSpPr/>
          <p:nvPr/>
        </p:nvCxnSpPr>
        <p:spPr>
          <a:xfrm flipH="1">
            <a:off x="4740353" y="1988594"/>
            <a:ext cx="230937" cy="135637"/>
          </a:xfrm>
          <a:prstGeom prst="line">
            <a:avLst/>
          </a:prstGeom>
          <a:noFill/>
          <a:ln w="6350" cap="flat" cmpd="sng" algn="ctr">
            <a:solidFill>
              <a:srgbClr val="5B9BD5"/>
            </a:solidFill>
            <a:prstDash val="solid"/>
            <a:miter lim="800000"/>
          </a:ln>
          <a:effectLst/>
        </p:spPr>
      </p:cxnSp>
      <p:cxnSp>
        <p:nvCxnSpPr>
          <p:cNvPr id="482" name="Straight Connector 481"/>
          <p:cNvCxnSpPr/>
          <p:nvPr/>
        </p:nvCxnSpPr>
        <p:spPr>
          <a:xfrm>
            <a:off x="4972193" y="1988594"/>
            <a:ext cx="230937" cy="135637"/>
          </a:xfrm>
          <a:prstGeom prst="line">
            <a:avLst/>
          </a:prstGeom>
          <a:noFill/>
          <a:ln w="6350" cap="flat" cmpd="sng" algn="ctr">
            <a:solidFill>
              <a:srgbClr val="5B9BD5"/>
            </a:solidFill>
            <a:prstDash val="solid"/>
            <a:miter lim="800000"/>
          </a:ln>
          <a:effectLst/>
        </p:spPr>
      </p:cxnSp>
      <p:cxnSp>
        <p:nvCxnSpPr>
          <p:cNvPr id="485" name="Straight Connector 484"/>
          <p:cNvCxnSpPr/>
          <p:nvPr/>
        </p:nvCxnSpPr>
        <p:spPr>
          <a:xfrm flipH="1">
            <a:off x="5199373" y="1988594"/>
            <a:ext cx="230937" cy="135637"/>
          </a:xfrm>
          <a:prstGeom prst="line">
            <a:avLst/>
          </a:prstGeom>
          <a:noFill/>
          <a:ln w="6350" cap="flat" cmpd="sng" algn="ctr">
            <a:solidFill>
              <a:srgbClr val="5B9BD5"/>
            </a:solidFill>
            <a:prstDash val="solid"/>
            <a:miter lim="800000"/>
          </a:ln>
          <a:effectLst/>
        </p:spPr>
      </p:cxnSp>
      <p:cxnSp>
        <p:nvCxnSpPr>
          <p:cNvPr id="494" name="Straight Connector 493"/>
          <p:cNvCxnSpPr/>
          <p:nvPr/>
        </p:nvCxnSpPr>
        <p:spPr>
          <a:xfrm>
            <a:off x="5433699" y="1988594"/>
            <a:ext cx="230937" cy="135637"/>
          </a:xfrm>
          <a:prstGeom prst="line">
            <a:avLst/>
          </a:prstGeom>
          <a:noFill/>
          <a:ln w="6350" cap="flat" cmpd="sng" algn="ctr">
            <a:solidFill>
              <a:srgbClr val="5B9BD5"/>
            </a:solidFill>
            <a:prstDash val="solid"/>
            <a:miter lim="800000"/>
          </a:ln>
          <a:effectLst/>
        </p:spPr>
      </p:cxnSp>
      <p:cxnSp>
        <p:nvCxnSpPr>
          <p:cNvPr id="497" name="Straight Connector 496"/>
          <p:cNvCxnSpPr/>
          <p:nvPr/>
        </p:nvCxnSpPr>
        <p:spPr>
          <a:xfrm flipH="1">
            <a:off x="5656723" y="1988594"/>
            <a:ext cx="230937" cy="135637"/>
          </a:xfrm>
          <a:prstGeom prst="line">
            <a:avLst/>
          </a:prstGeom>
          <a:noFill/>
          <a:ln w="6350" cap="flat" cmpd="sng" algn="ctr">
            <a:solidFill>
              <a:srgbClr val="5B9BD5"/>
            </a:solidFill>
            <a:prstDash val="solid"/>
            <a:miter lim="800000"/>
          </a:ln>
          <a:effectLst/>
        </p:spPr>
      </p:cxnSp>
      <p:cxnSp>
        <p:nvCxnSpPr>
          <p:cNvPr id="506" name="Straight Connector 505"/>
          <p:cNvCxnSpPr/>
          <p:nvPr/>
        </p:nvCxnSpPr>
        <p:spPr>
          <a:xfrm>
            <a:off x="5893203" y="1988594"/>
            <a:ext cx="230937" cy="135637"/>
          </a:xfrm>
          <a:prstGeom prst="line">
            <a:avLst/>
          </a:prstGeom>
          <a:noFill/>
          <a:ln w="6350" cap="flat" cmpd="sng" algn="ctr">
            <a:solidFill>
              <a:srgbClr val="5B9BD5"/>
            </a:solidFill>
            <a:prstDash val="solid"/>
            <a:miter lim="800000"/>
          </a:ln>
          <a:effectLst/>
        </p:spPr>
      </p:cxnSp>
      <p:cxnSp>
        <p:nvCxnSpPr>
          <p:cNvPr id="509" name="Straight Connector 508"/>
          <p:cNvCxnSpPr/>
          <p:nvPr/>
        </p:nvCxnSpPr>
        <p:spPr>
          <a:xfrm flipH="1">
            <a:off x="6120383" y="1988594"/>
            <a:ext cx="230937" cy="135637"/>
          </a:xfrm>
          <a:prstGeom prst="line">
            <a:avLst/>
          </a:prstGeom>
          <a:noFill/>
          <a:ln w="6350" cap="flat" cmpd="sng" algn="ctr">
            <a:solidFill>
              <a:srgbClr val="5B9BD5"/>
            </a:solidFill>
            <a:prstDash val="solid"/>
            <a:miter lim="800000"/>
          </a:ln>
          <a:effectLst/>
        </p:spPr>
      </p:cxnSp>
      <p:cxnSp>
        <p:nvCxnSpPr>
          <p:cNvPr id="518" name="Straight Connector 517"/>
          <p:cNvCxnSpPr/>
          <p:nvPr/>
        </p:nvCxnSpPr>
        <p:spPr>
          <a:xfrm>
            <a:off x="6352223" y="1988594"/>
            <a:ext cx="230937" cy="135637"/>
          </a:xfrm>
          <a:prstGeom prst="line">
            <a:avLst/>
          </a:prstGeom>
          <a:noFill/>
          <a:ln w="6350" cap="flat" cmpd="sng" algn="ctr">
            <a:solidFill>
              <a:srgbClr val="5B9BD5"/>
            </a:solidFill>
            <a:prstDash val="solid"/>
            <a:miter lim="800000"/>
          </a:ln>
          <a:effectLst/>
        </p:spPr>
      </p:cxnSp>
      <p:cxnSp>
        <p:nvCxnSpPr>
          <p:cNvPr id="521" name="Straight Connector 520"/>
          <p:cNvCxnSpPr/>
          <p:nvPr/>
        </p:nvCxnSpPr>
        <p:spPr>
          <a:xfrm flipH="1">
            <a:off x="6579403" y="1988594"/>
            <a:ext cx="230937" cy="135637"/>
          </a:xfrm>
          <a:prstGeom prst="line">
            <a:avLst/>
          </a:prstGeom>
          <a:noFill/>
          <a:ln w="6350" cap="flat" cmpd="sng" algn="ctr">
            <a:solidFill>
              <a:srgbClr val="5B9BD5"/>
            </a:solidFill>
            <a:prstDash val="solid"/>
            <a:miter lim="800000"/>
          </a:ln>
          <a:effectLst/>
        </p:spPr>
      </p:cxnSp>
      <p:cxnSp>
        <p:nvCxnSpPr>
          <p:cNvPr id="530" name="Straight Connector 529"/>
          <p:cNvCxnSpPr/>
          <p:nvPr/>
        </p:nvCxnSpPr>
        <p:spPr>
          <a:xfrm>
            <a:off x="6815399" y="1988594"/>
            <a:ext cx="230937" cy="135637"/>
          </a:xfrm>
          <a:prstGeom prst="line">
            <a:avLst/>
          </a:prstGeom>
          <a:noFill/>
          <a:ln w="6350" cap="flat" cmpd="sng" algn="ctr">
            <a:solidFill>
              <a:srgbClr val="5B9BD5"/>
            </a:solidFill>
            <a:prstDash val="solid"/>
            <a:miter lim="800000"/>
          </a:ln>
          <a:effectLst/>
        </p:spPr>
      </p:cxnSp>
      <p:cxnSp>
        <p:nvCxnSpPr>
          <p:cNvPr id="533" name="Straight Connector 532"/>
          <p:cNvCxnSpPr/>
          <p:nvPr/>
        </p:nvCxnSpPr>
        <p:spPr>
          <a:xfrm flipH="1">
            <a:off x="7042579" y="1988594"/>
            <a:ext cx="230937" cy="135637"/>
          </a:xfrm>
          <a:prstGeom prst="line">
            <a:avLst/>
          </a:prstGeom>
          <a:noFill/>
          <a:ln w="6350" cap="flat" cmpd="sng" algn="ctr">
            <a:solidFill>
              <a:srgbClr val="5B9BD5"/>
            </a:solidFill>
            <a:prstDash val="solid"/>
            <a:miter lim="800000"/>
          </a:ln>
          <a:effectLst/>
        </p:spPr>
      </p:cxnSp>
      <p:cxnSp>
        <p:nvCxnSpPr>
          <p:cNvPr id="542" name="Straight Connector 541"/>
          <p:cNvCxnSpPr/>
          <p:nvPr/>
        </p:nvCxnSpPr>
        <p:spPr>
          <a:xfrm>
            <a:off x="7276905" y="1988594"/>
            <a:ext cx="230937" cy="135637"/>
          </a:xfrm>
          <a:prstGeom prst="line">
            <a:avLst/>
          </a:prstGeom>
          <a:noFill/>
          <a:ln w="6350" cap="flat" cmpd="sng" algn="ctr">
            <a:solidFill>
              <a:srgbClr val="5B9BD5"/>
            </a:solidFill>
            <a:prstDash val="solid"/>
            <a:miter lim="800000"/>
          </a:ln>
          <a:effectLst/>
        </p:spPr>
      </p:cxnSp>
      <p:cxnSp>
        <p:nvCxnSpPr>
          <p:cNvPr id="545" name="Straight Connector 544"/>
          <p:cNvCxnSpPr/>
          <p:nvPr/>
        </p:nvCxnSpPr>
        <p:spPr>
          <a:xfrm flipH="1">
            <a:off x="7507757" y="1988594"/>
            <a:ext cx="230937" cy="135637"/>
          </a:xfrm>
          <a:prstGeom prst="line">
            <a:avLst/>
          </a:prstGeom>
          <a:noFill/>
          <a:ln w="6350" cap="flat" cmpd="sng" algn="ctr">
            <a:solidFill>
              <a:srgbClr val="5B9BD5"/>
            </a:solidFill>
            <a:prstDash val="solid"/>
            <a:miter lim="800000"/>
          </a:ln>
          <a:effectLst/>
        </p:spPr>
      </p:cxnSp>
      <p:sp>
        <p:nvSpPr>
          <p:cNvPr id="372" name="Hexagon 371"/>
          <p:cNvSpPr/>
          <p:nvPr/>
        </p:nvSpPr>
        <p:spPr>
          <a:xfrm>
            <a:off x="69526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78" name="Straight Connector 377"/>
          <p:cNvCxnSpPr/>
          <p:nvPr/>
        </p:nvCxnSpPr>
        <p:spPr>
          <a:xfrm>
            <a:off x="1059900" y="1857456"/>
            <a:ext cx="33" cy="268599"/>
          </a:xfrm>
          <a:prstGeom prst="line">
            <a:avLst/>
          </a:prstGeom>
          <a:noFill/>
          <a:ln w="6350" cap="flat" cmpd="sng" algn="ctr">
            <a:solidFill>
              <a:srgbClr val="5B9BD5"/>
            </a:solidFill>
            <a:prstDash val="solid"/>
            <a:miter lim="800000"/>
          </a:ln>
          <a:effectLst/>
        </p:spPr>
      </p:cxnSp>
      <p:sp>
        <p:nvSpPr>
          <p:cNvPr id="384" name="Hexagon 383"/>
          <p:cNvSpPr/>
          <p:nvPr/>
        </p:nvSpPr>
        <p:spPr>
          <a:xfrm>
            <a:off x="11542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390" name="Straight Connector 389"/>
          <p:cNvCxnSpPr/>
          <p:nvPr/>
        </p:nvCxnSpPr>
        <p:spPr>
          <a:xfrm>
            <a:off x="1518920" y="1857456"/>
            <a:ext cx="33" cy="268599"/>
          </a:xfrm>
          <a:prstGeom prst="line">
            <a:avLst/>
          </a:prstGeom>
          <a:noFill/>
          <a:ln w="6350" cap="flat" cmpd="sng" algn="ctr">
            <a:solidFill>
              <a:srgbClr val="5B9BD5"/>
            </a:solidFill>
            <a:prstDash val="solid"/>
            <a:miter lim="800000"/>
          </a:ln>
          <a:effectLst/>
        </p:spPr>
      </p:cxnSp>
      <p:sp>
        <p:nvSpPr>
          <p:cNvPr id="396" name="Hexagon 395"/>
          <p:cNvSpPr/>
          <p:nvPr/>
        </p:nvSpPr>
        <p:spPr>
          <a:xfrm>
            <a:off x="161578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02" name="Straight Connector 401"/>
          <p:cNvCxnSpPr/>
          <p:nvPr/>
        </p:nvCxnSpPr>
        <p:spPr>
          <a:xfrm>
            <a:off x="1980426" y="1857456"/>
            <a:ext cx="33" cy="268599"/>
          </a:xfrm>
          <a:prstGeom prst="line">
            <a:avLst/>
          </a:prstGeom>
          <a:noFill/>
          <a:ln w="6350" cap="flat" cmpd="sng" algn="ctr">
            <a:solidFill>
              <a:srgbClr val="5B9BD5"/>
            </a:solidFill>
            <a:prstDash val="solid"/>
            <a:miter lim="800000"/>
          </a:ln>
          <a:effectLst/>
        </p:spPr>
      </p:cxnSp>
      <p:sp>
        <p:nvSpPr>
          <p:cNvPr id="408" name="Hexagon 407"/>
          <p:cNvSpPr/>
          <p:nvPr/>
        </p:nvSpPr>
        <p:spPr>
          <a:xfrm>
            <a:off x="207480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14" name="Straight Connector 413"/>
          <p:cNvCxnSpPr/>
          <p:nvPr/>
        </p:nvCxnSpPr>
        <p:spPr>
          <a:xfrm>
            <a:off x="2439446" y="1852907"/>
            <a:ext cx="33" cy="268599"/>
          </a:xfrm>
          <a:prstGeom prst="line">
            <a:avLst/>
          </a:prstGeom>
          <a:noFill/>
          <a:ln w="6350" cap="flat" cmpd="sng" algn="ctr">
            <a:solidFill>
              <a:srgbClr val="5B9BD5"/>
            </a:solidFill>
            <a:prstDash val="solid"/>
            <a:miter lim="800000"/>
          </a:ln>
          <a:effectLst/>
        </p:spPr>
      </p:cxnSp>
      <p:sp>
        <p:nvSpPr>
          <p:cNvPr id="420" name="Hexagon 419"/>
          <p:cNvSpPr/>
          <p:nvPr/>
        </p:nvSpPr>
        <p:spPr>
          <a:xfrm>
            <a:off x="253382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26" name="Straight Connector 425"/>
          <p:cNvCxnSpPr/>
          <p:nvPr/>
        </p:nvCxnSpPr>
        <p:spPr>
          <a:xfrm>
            <a:off x="2894794" y="1857456"/>
            <a:ext cx="33" cy="268599"/>
          </a:xfrm>
          <a:prstGeom prst="line">
            <a:avLst/>
          </a:prstGeom>
          <a:noFill/>
          <a:ln w="6350" cap="flat" cmpd="sng" algn="ctr">
            <a:solidFill>
              <a:srgbClr val="5B9BD5"/>
            </a:solidFill>
            <a:prstDash val="solid"/>
            <a:miter lim="800000"/>
          </a:ln>
          <a:effectLst/>
        </p:spPr>
      </p:cxnSp>
      <p:sp>
        <p:nvSpPr>
          <p:cNvPr id="432" name="Hexagon 431"/>
          <p:cNvSpPr/>
          <p:nvPr/>
        </p:nvSpPr>
        <p:spPr>
          <a:xfrm>
            <a:off x="2989176"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38" name="Straight Connector 437"/>
          <p:cNvCxnSpPr/>
          <p:nvPr/>
        </p:nvCxnSpPr>
        <p:spPr>
          <a:xfrm>
            <a:off x="3353814" y="1857456"/>
            <a:ext cx="33" cy="268599"/>
          </a:xfrm>
          <a:prstGeom prst="line">
            <a:avLst/>
          </a:prstGeom>
          <a:noFill/>
          <a:ln w="6350" cap="flat" cmpd="sng" algn="ctr">
            <a:solidFill>
              <a:srgbClr val="5B9BD5"/>
            </a:solidFill>
            <a:prstDash val="solid"/>
            <a:miter lim="800000"/>
          </a:ln>
          <a:effectLst/>
        </p:spPr>
      </p:cxnSp>
      <p:sp>
        <p:nvSpPr>
          <p:cNvPr id="444" name="Hexagon 443"/>
          <p:cNvSpPr/>
          <p:nvPr/>
        </p:nvSpPr>
        <p:spPr>
          <a:xfrm>
            <a:off x="3450682"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50" name="Straight Connector 449"/>
          <p:cNvCxnSpPr/>
          <p:nvPr/>
        </p:nvCxnSpPr>
        <p:spPr>
          <a:xfrm>
            <a:off x="3815320" y="1857456"/>
            <a:ext cx="33" cy="268599"/>
          </a:xfrm>
          <a:prstGeom prst="line">
            <a:avLst/>
          </a:prstGeom>
          <a:noFill/>
          <a:ln w="6350" cap="flat" cmpd="sng" algn="ctr">
            <a:solidFill>
              <a:srgbClr val="5B9BD5"/>
            </a:solidFill>
            <a:prstDash val="solid"/>
            <a:miter lim="800000"/>
          </a:ln>
          <a:effectLst/>
        </p:spPr>
      </p:cxnSp>
      <p:sp>
        <p:nvSpPr>
          <p:cNvPr id="456" name="Hexagon 455"/>
          <p:cNvSpPr/>
          <p:nvPr/>
        </p:nvSpPr>
        <p:spPr>
          <a:xfrm>
            <a:off x="3913858" y="186327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61" name="Straight Connector 460"/>
          <p:cNvCxnSpPr/>
          <p:nvPr/>
        </p:nvCxnSpPr>
        <p:spPr>
          <a:xfrm flipH="1">
            <a:off x="4268780" y="1992604"/>
            <a:ext cx="230937" cy="135637"/>
          </a:xfrm>
          <a:prstGeom prst="line">
            <a:avLst/>
          </a:prstGeom>
          <a:noFill/>
          <a:ln w="6350" cap="flat" cmpd="sng" algn="ctr">
            <a:solidFill>
              <a:srgbClr val="5B9BD5"/>
            </a:solidFill>
            <a:prstDash val="solid"/>
            <a:miter lim="800000"/>
          </a:ln>
          <a:effectLst/>
        </p:spPr>
      </p:cxnSp>
      <p:cxnSp>
        <p:nvCxnSpPr>
          <p:cNvPr id="462" name="Straight Connector 461"/>
          <p:cNvCxnSpPr/>
          <p:nvPr/>
        </p:nvCxnSpPr>
        <p:spPr>
          <a:xfrm>
            <a:off x="4280001" y="1862787"/>
            <a:ext cx="33" cy="268599"/>
          </a:xfrm>
          <a:prstGeom prst="line">
            <a:avLst/>
          </a:prstGeom>
          <a:noFill/>
          <a:ln w="6350" cap="flat" cmpd="sng" algn="ctr">
            <a:solidFill>
              <a:srgbClr val="5B9BD5"/>
            </a:solidFill>
            <a:prstDash val="solid"/>
            <a:miter lim="800000"/>
          </a:ln>
          <a:effectLst/>
        </p:spPr>
      </p:cxnSp>
      <p:sp>
        <p:nvSpPr>
          <p:cNvPr id="468" name="Hexagon 467"/>
          <p:cNvSpPr/>
          <p:nvPr/>
        </p:nvSpPr>
        <p:spPr>
          <a:xfrm>
            <a:off x="437571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74" name="Straight Connector 473"/>
          <p:cNvCxnSpPr/>
          <p:nvPr/>
        </p:nvCxnSpPr>
        <p:spPr>
          <a:xfrm>
            <a:off x="4740354" y="1858777"/>
            <a:ext cx="33" cy="268599"/>
          </a:xfrm>
          <a:prstGeom prst="line">
            <a:avLst/>
          </a:prstGeom>
          <a:noFill/>
          <a:ln w="6350" cap="flat" cmpd="sng" algn="ctr">
            <a:solidFill>
              <a:srgbClr val="5B9BD5"/>
            </a:solidFill>
            <a:prstDash val="solid"/>
            <a:miter lim="800000"/>
          </a:ln>
          <a:effectLst/>
        </p:spPr>
      </p:cxnSp>
      <p:sp>
        <p:nvSpPr>
          <p:cNvPr id="480" name="Hexagon 479"/>
          <p:cNvSpPr/>
          <p:nvPr/>
        </p:nvSpPr>
        <p:spPr>
          <a:xfrm>
            <a:off x="483473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86" name="Straight Connector 485"/>
          <p:cNvCxnSpPr/>
          <p:nvPr/>
        </p:nvCxnSpPr>
        <p:spPr>
          <a:xfrm>
            <a:off x="5199374" y="1858777"/>
            <a:ext cx="33" cy="268599"/>
          </a:xfrm>
          <a:prstGeom prst="line">
            <a:avLst/>
          </a:prstGeom>
          <a:noFill/>
          <a:ln w="6350" cap="flat" cmpd="sng" algn="ctr">
            <a:solidFill>
              <a:srgbClr val="5B9BD5"/>
            </a:solidFill>
            <a:prstDash val="solid"/>
            <a:miter lim="800000"/>
          </a:ln>
          <a:effectLst/>
        </p:spPr>
      </p:cxnSp>
      <p:sp>
        <p:nvSpPr>
          <p:cNvPr id="492" name="Hexagon 491"/>
          <p:cNvSpPr/>
          <p:nvPr/>
        </p:nvSpPr>
        <p:spPr>
          <a:xfrm>
            <a:off x="52962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498" name="Straight Connector 497"/>
          <p:cNvCxnSpPr/>
          <p:nvPr/>
        </p:nvCxnSpPr>
        <p:spPr>
          <a:xfrm>
            <a:off x="5660880" y="1858777"/>
            <a:ext cx="33" cy="268599"/>
          </a:xfrm>
          <a:prstGeom prst="line">
            <a:avLst/>
          </a:prstGeom>
          <a:noFill/>
          <a:ln w="6350" cap="flat" cmpd="sng" algn="ctr">
            <a:solidFill>
              <a:srgbClr val="5B9BD5"/>
            </a:solidFill>
            <a:prstDash val="solid"/>
            <a:miter lim="800000"/>
          </a:ln>
          <a:effectLst/>
        </p:spPr>
      </p:cxnSp>
      <p:sp>
        <p:nvSpPr>
          <p:cNvPr id="504" name="Hexagon 503"/>
          <p:cNvSpPr/>
          <p:nvPr/>
        </p:nvSpPr>
        <p:spPr>
          <a:xfrm>
            <a:off x="575574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10" name="Straight Connector 509"/>
          <p:cNvCxnSpPr/>
          <p:nvPr/>
        </p:nvCxnSpPr>
        <p:spPr>
          <a:xfrm>
            <a:off x="6120384" y="1858777"/>
            <a:ext cx="33" cy="268599"/>
          </a:xfrm>
          <a:prstGeom prst="line">
            <a:avLst/>
          </a:prstGeom>
          <a:noFill/>
          <a:ln w="6350" cap="flat" cmpd="sng" algn="ctr">
            <a:solidFill>
              <a:srgbClr val="5B9BD5"/>
            </a:solidFill>
            <a:prstDash val="solid"/>
            <a:miter lim="800000"/>
          </a:ln>
          <a:effectLst/>
        </p:spPr>
      </p:cxnSp>
      <p:sp>
        <p:nvSpPr>
          <p:cNvPr id="516" name="Hexagon 515"/>
          <p:cNvSpPr/>
          <p:nvPr/>
        </p:nvSpPr>
        <p:spPr>
          <a:xfrm>
            <a:off x="6214766"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22" name="Straight Connector 521"/>
          <p:cNvCxnSpPr/>
          <p:nvPr/>
        </p:nvCxnSpPr>
        <p:spPr>
          <a:xfrm>
            <a:off x="6579404" y="1858777"/>
            <a:ext cx="33" cy="268599"/>
          </a:xfrm>
          <a:prstGeom prst="line">
            <a:avLst/>
          </a:prstGeom>
          <a:noFill/>
          <a:ln w="6350" cap="flat" cmpd="sng" algn="ctr">
            <a:solidFill>
              <a:srgbClr val="5B9BD5"/>
            </a:solidFill>
            <a:prstDash val="solid"/>
            <a:miter lim="800000"/>
          </a:ln>
          <a:effectLst/>
        </p:spPr>
      </p:cxnSp>
      <p:sp>
        <p:nvSpPr>
          <p:cNvPr id="528" name="Hexagon 527"/>
          <p:cNvSpPr/>
          <p:nvPr/>
        </p:nvSpPr>
        <p:spPr>
          <a:xfrm>
            <a:off x="6677942"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34" name="Straight Connector 533"/>
          <p:cNvCxnSpPr/>
          <p:nvPr/>
        </p:nvCxnSpPr>
        <p:spPr>
          <a:xfrm>
            <a:off x="7042580" y="1858777"/>
            <a:ext cx="33" cy="268599"/>
          </a:xfrm>
          <a:prstGeom prst="line">
            <a:avLst/>
          </a:prstGeom>
          <a:noFill/>
          <a:ln w="6350" cap="flat" cmpd="sng" algn="ctr">
            <a:solidFill>
              <a:srgbClr val="5B9BD5"/>
            </a:solidFill>
            <a:prstDash val="solid"/>
            <a:miter lim="800000"/>
          </a:ln>
          <a:effectLst/>
        </p:spPr>
      </p:cxnSp>
      <p:sp>
        <p:nvSpPr>
          <p:cNvPr id="540" name="Hexagon 539"/>
          <p:cNvSpPr/>
          <p:nvPr/>
        </p:nvSpPr>
        <p:spPr>
          <a:xfrm>
            <a:off x="7139448"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46" name="Straight Connector 545"/>
          <p:cNvCxnSpPr/>
          <p:nvPr/>
        </p:nvCxnSpPr>
        <p:spPr>
          <a:xfrm>
            <a:off x="7504086" y="1858777"/>
            <a:ext cx="33" cy="268599"/>
          </a:xfrm>
          <a:prstGeom prst="line">
            <a:avLst/>
          </a:prstGeom>
          <a:noFill/>
          <a:ln w="6350" cap="flat" cmpd="sng" algn="ctr">
            <a:solidFill>
              <a:srgbClr val="5B9BD5"/>
            </a:solidFill>
            <a:prstDash val="solid"/>
            <a:miter lim="800000"/>
          </a:ln>
          <a:effectLst/>
        </p:spPr>
      </p:cxnSp>
      <p:sp>
        <p:nvSpPr>
          <p:cNvPr id="552" name="Hexagon 551"/>
          <p:cNvSpPr/>
          <p:nvPr/>
        </p:nvSpPr>
        <p:spPr>
          <a:xfrm>
            <a:off x="7602140" y="1864599"/>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58" name="Straight Connector 557"/>
          <p:cNvCxnSpPr/>
          <p:nvPr/>
        </p:nvCxnSpPr>
        <p:spPr>
          <a:xfrm>
            <a:off x="7963106" y="1858777"/>
            <a:ext cx="33" cy="268599"/>
          </a:xfrm>
          <a:prstGeom prst="line">
            <a:avLst/>
          </a:prstGeom>
          <a:noFill/>
          <a:ln w="6350" cap="flat" cmpd="sng" algn="ctr">
            <a:solidFill>
              <a:srgbClr val="5B9BD5"/>
            </a:solidFill>
            <a:prstDash val="solid"/>
            <a:miter lim="800000"/>
          </a:ln>
          <a:effectLst/>
        </p:spPr>
      </p:cxnSp>
      <p:sp>
        <p:nvSpPr>
          <p:cNvPr id="564" name="Hexagon 563"/>
          <p:cNvSpPr/>
          <p:nvPr/>
        </p:nvSpPr>
        <p:spPr>
          <a:xfrm>
            <a:off x="80627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70" name="Straight Connector 569"/>
          <p:cNvCxnSpPr/>
          <p:nvPr/>
        </p:nvCxnSpPr>
        <p:spPr>
          <a:xfrm>
            <a:off x="8427404" y="1862321"/>
            <a:ext cx="33" cy="268599"/>
          </a:xfrm>
          <a:prstGeom prst="line">
            <a:avLst/>
          </a:prstGeom>
          <a:noFill/>
          <a:ln w="6350" cap="flat" cmpd="sng" algn="ctr">
            <a:solidFill>
              <a:srgbClr val="5B9BD5"/>
            </a:solidFill>
            <a:prstDash val="solid"/>
            <a:miter lim="800000"/>
          </a:ln>
          <a:effectLst/>
        </p:spPr>
      </p:cxnSp>
      <p:sp>
        <p:nvSpPr>
          <p:cNvPr id="576" name="Hexagon 575"/>
          <p:cNvSpPr/>
          <p:nvPr/>
        </p:nvSpPr>
        <p:spPr>
          <a:xfrm>
            <a:off x="85217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82" name="Straight Connector 581"/>
          <p:cNvCxnSpPr/>
          <p:nvPr/>
        </p:nvCxnSpPr>
        <p:spPr>
          <a:xfrm>
            <a:off x="8882752" y="1862321"/>
            <a:ext cx="33" cy="268599"/>
          </a:xfrm>
          <a:prstGeom prst="line">
            <a:avLst/>
          </a:prstGeom>
          <a:noFill/>
          <a:ln w="6350" cap="flat" cmpd="sng" algn="ctr">
            <a:solidFill>
              <a:srgbClr val="5B9BD5"/>
            </a:solidFill>
            <a:prstDash val="solid"/>
            <a:miter lim="800000"/>
          </a:ln>
          <a:effectLst/>
        </p:spPr>
      </p:cxnSp>
      <p:sp>
        <p:nvSpPr>
          <p:cNvPr id="588" name="Hexagon 587"/>
          <p:cNvSpPr/>
          <p:nvPr/>
        </p:nvSpPr>
        <p:spPr>
          <a:xfrm>
            <a:off x="897962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594" name="Straight Connector 593"/>
          <p:cNvCxnSpPr/>
          <p:nvPr/>
        </p:nvCxnSpPr>
        <p:spPr>
          <a:xfrm>
            <a:off x="9340586" y="1862321"/>
            <a:ext cx="33" cy="268599"/>
          </a:xfrm>
          <a:prstGeom prst="line">
            <a:avLst/>
          </a:prstGeom>
          <a:noFill/>
          <a:ln w="6350" cap="flat" cmpd="sng" algn="ctr">
            <a:solidFill>
              <a:srgbClr val="5B9BD5"/>
            </a:solidFill>
            <a:prstDash val="solid"/>
            <a:miter lim="800000"/>
          </a:ln>
          <a:effectLst/>
        </p:spPr>
      </p:cxnSp>
      <p:sp>
        <p:nvSpPr>
          <p:cNvPr id="600" name="Hexagon 599"/>
          <p:cNvSpPr/>
          <p:nvPr/>
        </p:nvSpPr>
        <p:spPr>
          <a:xfrm>
            <a:off x="943226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06" name="Straight Connector 605"/>
          <p:cNvCxnSpPr/>
          <p:nvPr/>
        </p:nvCxnSpPr>
        <p:spPr>
          <a:xfrm>
            <a:off x="9796902" y="1862321"/>
            <a:ext cx="33" cy="268599"/>
          </a:xfrm>
          <a:prstGeom prst="line">
            <a:avLst/>
          </a:prstGeom>
          <a:noFill/>
          <a:ln w="6350" cap="flat" cmpd="sng" algn="ctr">
            <a:solidFill>
              <a:srgbClr val="5B9BD5"/>
            </a:solidFill>
            <a:prstDash val="solid"/>
            <a:miter lim="800000"/>
          </a:ln>
          <a:effectLst/>
        </p:spPr>
      </p:cxnSp>
      <p:sp>
        <p:nvSpPr>
          <p:cNvPr id="612" name="Hexagon 611"/>
          <p:cNvSpPr/>
          <p:nvPr/>
        </p:nvSpPr>
        <p:spPr>
          <a:xfrm>
            <a:off x="9891284"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18" name="Straight Connector 617"/>
          <p:cNvCxnSpPr/>
          <p:nvPr/>
        </p:nvCxnSpPr>
        <p:spPr>
          <a:xfrm>
            <a:off x="10255922" y="1862321"/>
            <a:ext cx="33" cy="268599"/>
          </a:xfrm>
          <a:prstGeom prst="line">
            <a:avLst/>
          </a:prstGeom>
          <a:noFill/>
          <a:ln w="6350" cap="flat" cmpd="sng" algn="ctr">
            <a:solidFill>
              <a:srgbClr val="5B9BD5"/>
            </a:solidFill>
            <a:prstDash val="solid"/>
            <a:miter lim="800000"/>
          </a:ln>
          <a:effectLst/>
        </p:spPr>
      </p:cxnSp>
      <p:sp>
        <p:nvSpPr>
          <p:cNvPr id="624" name="Hexagon 623"/>
          <p:cNvSpPr/>
          <p:nvPr/>
        </p:nvSpPr>
        <p:spPr>
          <a:xfrm>
            <a:off x="10354460"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30" name="Straight Connector 629"/>
          <p:cNvCxnSpPr/>
          <p:nvPr/>
        </p:nvCxnSpPr>
        <p:spPr>
          <a:xfrm>
            <a:off x="10719098" y="1862321"/>
            <a:ext cx="33" cy="268599"/>
          </a:xfrm>
          <a:prstGeom prst="line">
            <a:avLst/>
          </a:prstGeom>
          <a:noFill/>
          <a:ln w="6350" cap="flat" cmpd="sng" algn="ctr">
            <a:solidFill>
              <a:srgbClr val="5B9BD5"/>
            </a:solidFill>
            <a:prstDash val="solid"/>
            <a:miter lim="800000"/>
          </a:ln>
          <a:effectLst/>
        </p:spPr>
      </p:cxnSp>
      <p:sp>
        <p:nvSpPr>
          <p:cNvPr id="636" name="Hexagon 635"/>
          <p:cNvSpPr/>
          <p:nvPr/>
        </p:nvSpPr>
        <p:spPr>
          <a:xfrm>
            <a:off x="1081596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42" name="Straight Connector 641"/>
          <p:cNvCxnSpPr/>
          <p:nvPr/>
        </p:nvCxnSpPr>
        <p:spPr>
          <a:xfrm>
            <a:off x="11180604" y="1862321"/>
            <a:ext cx="33" cy="268599"/>
          </a:xfrm>
          <a:prstGeom prst="line">
            <a:avLst/>
          </a:prstGeom>
          <a:noFill/>
          <a:ln w="6350" cap="flat" cmpd="sng" algn="ctr">
            <a:solidFill>
              <a:srgbClr val="5B9BD5"/>
            </a:solidFill>
            <a:prstDash val="solid"/>
            <a:miter lim="800000"/>
          </a:ln>
          <a:effectLst/>
        </p:spPr>
      </p:cxnSp>
      <p:sp>
        <p:nvSpPr>
          <p:cNvPr id="648" name="Hexagon 647"/>
          <p:cNvSpPr/>
          <p:nvPr/>
        </p:nvSpPr>
        <p:spPr>
          <a:xfrm>
            <a:off x="11274986" y="186814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cxnSp>
        <p:nvCxnSpPr>
          <p:cNvPr id="652" name="Straight Connector 651"/>
          <p:cNvCxnSpPr/>
          <p:nvPr/>
        </p:nvCxnSpPr>
        <p:spPr>
          <a:xfrm>
            <a:off x="11639624" y="1862321"/>
            <a:ext cx="33" cy="268599"/>
          </a:xfrm>
          <a:prstGeom prst="line">
            <a:avLst/>
          </a:prstGeom>
          <a:noFill/>
          <a:ln w="6350" cap="flat" cmpd="sng" algn="ctr">
            <a:solidFill>
              <a:srgbClr val="5B9BD5"/>
            </a:solidFill>
            <a:prstDash val="solid"/>
            <a:miter lim="800000"/>
          </a:ln>
          <a:effectLst/>
        </p:spPr>
      </p:cxnSp>
      <p:sp>
        <p:nvSpPr>
          <p:cNvPr id="3" name="Title 2"/>
          <p:cNvSpPr>
            <a:spLocks noGrp="1"/>
          </p:cNvSpPr>
          <p:nvPr>
            <p:ph type="title"/>
          </p:nvPr>
        </p:nvSpPr>
        <p:spPr/>
        <p:txBody>
          <a:bodyPr/>
          <a:lstStyle/>
          <a:p>
            <a:r>
              <a:rPr lang="en-US" dirty="0" smtClean="0"/>
              <a:t>Microsoft Azure Service Fabric</a:t>
            </a:r>
            <a:br>
              <a:rPr lang="en-US" dirty="0" smtClean="0"/>
            </a:br>
            <a:r>
              <a:rPr lang="en-US" sz="2800" dirty="0" smtClean="0"/>
              <a:t>A platform for reliable, hyperscale, microservice-based applications</a:t>
            </a:r>
            <a:endParaRPr lang="en-US" sz="2800" dirty="0"/>
          </a:p>
        </p:txBody>
      </p:sp>
      <p:sp>
        <p:nvSpPr>
          <p:cNvPr id="370" name="Hexagon 369"/>
          <p:cNvSpPr/>
          <p:nvPr/>
        </p:nvSpPr>
        <p:spPr>
          <a:xfrm>
            <a:off x="69526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1" name="Hexagon 370"/>
          <p:cNvSpPr/>
          <p:nvPr/>
        </p:nvSpPr>
        <p:spPr>
          <a:xfrm>
            <a:off x="92619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73" name="Hexagon 372"/>
          <p:cNvSpPr/>
          <p:nvPr/>
        </p:nvSpPr>
        <p:spPr>
          <a:xfrm>
            <a:off x="92619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2" name="Hexagon 381"/>
          <p:cNvSpPr/>
          <p:nvPr/>
        </p:nvSpPr>
        <p:spPr>
          <a:xfrm>
            <a:off x="11542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3" name="Hexagon 382"/>
          <p:cNvSpPr/>
          <p:nvPr/>
        </p:nvSpPr>
        <p:spPr>
          <a:xfrm>
            <a:off x="13852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85" name="Hexagon 384"/>
          <p:cNvSpPr/>
          <p:nvPr/>
        </p:nvSpPr>
        <p:spPr>
          <a:xfrm>
            <a:off x="13852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4" name="Hexagon 393"/>
          <p:cNvSpPr/>
          <p:nvPr/>
        </p:nvSpPr>
        <p:spPr>
          <a:xfrm>
            <a:off x="161578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5" name="Hexagon 394"/>
          <p:cNvSpPr/>
          <p:nvPr/>
        </p:nvSpPr>
        <p:spPr>
          <a:xfrm>
            <a:off x="184672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397" name="Hexagon 396"/>
          <p:cNvSpPr/>
          <p:nvPr/>
        </p:nvSpPr>
        <p:spPr>
          <a:xfrm>
            <a:off x="184672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6" name="Hexagon 405"/>
          <p:cNvSpPr/>
          <p:nvPr/>
        </p:nvSpPr>
        <p:spPr>
          <a:xfrm>
            <a:off x="207480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7" name="Hexagon 406"/>
          <p:cNvSpPr/>
          <p:nvPr/>
        </p:nvSpPr>
        <p:spPr>
          <a:xfrm>
            <a:off x="230574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09" name="Hexagon 408"/>
          <p:cNvSpPr/>
          <p:nvPr/>
        </p:nvSpPr>
        <p:spPr>
          <a:xfrm>
            <a:off x="230574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8" name="Hexagon 417"/>
          <p:cNvSpPr/>
          <p:nvPr/>
        </p:nvSpPr>
        <p:spPr>
          <a:xfrm>
            <a:off x="253382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19" name="Hexagon 418"/>
          <p:cNvSpPr/>
          <p:nvPr/>
        </p:nvSpPr>
        <p:spPr>
          <a:xfrm>
            <a:off x="276109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21" name="Hexagon 420"/>
          <p:cNvSpPr/>
          <p:nvPr/>
        </p:nvSpPr>
        <p:spPr>
          <a:xfrm>
            <a:off x="276109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0" name="Hexagon 429"/>
          <p:cNvSpPr/>
          <p:nvPr/>
        </p:nvSpPr>
        <p:spPr>
          <a:xfrm>
            <a:off x="2989176"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1" name="Hexagon 430"/>
          <p:cNvSpPr/>
          <p:nvPr/>
        </p:nvSpPr>
        <p:spPr>
          <a:xfrm>
            <a:off x="3220113"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33" name="Hexagon 432"/>
          <p:cNvSpPr/>
          <p:nvPr/>
        </p:nvSpPr>
        <p:spPr>
          <a:xfrm>
            <a:off x="3220113"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2" name="Hexagon 441"/>
          <p:cNvSpPr/>
          <p:nvPr/>
        </p:nvSpPr>
        <p:spPr>
          <a:xfrm>
            <a:off x="3450682"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3" name="Hexagon 442"/>
          <p:cNvSpPr/>
          <p:nvPr/>
        </p:nvSpPr>
        <p:spPr>
          <a:xfrm>
            <a:off x="3681619"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45" name="Hexagon 444"/>
          <p:cNvSpPr/>
          <p:nvPr/>
        </p:nvSpPr>
        <p:spPr>
          <a:xfrm>
            <a:off x="3681619"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4" name="Hexagon 453"/>
          <p:cNvSpPr/>
          <p:nvPr/>
        </p:nvSpPr>
        <p:spPr>
          <a:xfrm>
            <a:off x="3913858" y="1596553"/>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5" name="Hexagon 454"/>
          <p:cNvSpPr/>
          <p:nvPr/>
        </p:nvSpPr>
        <p:spPr>
          <a:xfrm>
            <a:off x="4144795" y="172764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57" name="Hexagon 456"/>
          <p:cNvSpPr/>
          <p:nvPr/>
        </p:nvSpPr>
        <p:spPr>
          <a:xfrm>
            <a:off x="4144795" y="199436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6" name="Hexagon 465"/>
          <p:cNvSpPr/>
          <p:nvPr/>
        </p:nvSpPr>
        <p:spPr>
          <a:xfrm>
            <a:off x="437571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7" name="Hexagon 466"/>
          <p:cNvSpPr/>
          <p:nvPr/>
        </p:nvSpPr>
        <p:spPr>
          <a:xfrm>
            <a:off x="460665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69" name="Hexagon 468"/>
          <p:cNvSpPr/>
          <p:nvPr/>
        </p:nvSpPr>
        <p:spPr>
          <a:xfrm>
            <a:off x="460665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8" name="Hexagon 477"/>
          <p:cNvSpPr/>
          <p:nvPr/>
        </p:nvSpPr>
        <p:spPr>
          <a:xfrm>
            <a:off x="483473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79" name="Hexagon 478"/>
          <p:cNvSpPr/>
          <p:nvPr/>
        </p:nvSpPr>
        <p:spPr>
          <a:xfrm>
            <a:off x="506567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81" name="Hexagon 480"/>
          <p:cNvSpPr/>
          <p:nvPr/>
        </p:nvSpPr>
        <p:spPr>
          <a:xfrm>
            <a:off x="5065673" y="200023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0" name="Hexagon 489"/>
          <p:cNvSpPr/>
          <p:nvPr/>
        </p:nvSpPr>
        <p:spPr>
          <a:xfrm>
            <a:off x="52962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1" name="Hexagon 490"/>
          <p:cNvSpPr/>
          <p:nvPr/>
        </p:nvSpPr>
        <p:spPr>
          <a:xfrm>
            <a:off x="55271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493" name="Hexagon 492"/>
          <p:cNvSpPr/>
          <p:nvPr/>
        </p:nvSpPr>
        <p:spPr>
          <a:xfrm>
            <a:off x="55271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2" name="Hexagon 501"/>
          <p:cNvSpPr/>
          <p:nvPr/>
        </p:nvSpPr>
        <p:spPr>
          <a:xfrm>
            <a:off x="5755746" y="1593325"/>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3" name="Hexagon 502"/>
          <p:cNvSpPr/>
          <p:nvPr/>
        </p:nvSpPr>
        <p:spPr>
          <a:xfrm>
            <a:off x="598668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05" name="Hexagon 504"/>
          <p:cNvSpPr/>
          <p:nvPr/>
        </p:nvSpPr>
        <p:spPr>
          <a:xfrm>
            <a:off x="598668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4" name="Hexagon 513"/>
          <p:cNvSpPr/>
          <p:nvPr/>
        </p:nvSpPr>
        <p:spPr>
          <a:xfrm>
            <a:off x="6214766"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5" name="Hexagon 514"/>
          <p:cNvSpPr/>
          <p:nvPr/>
        </p:nvSpPr>
        <p:spPr>
          <a:xfrm>
            <a:off x="6445703"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17" name="Hexagon 516"/>
          <p:cNvSpPr/>
          <p:nvPr/>
        </p:nvSpPr>
        <p:spPr>
          <a:xfrm>
            <a:off x="6445703"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6" name="Hexagon 525"/>
          <p:cNvSpPr/>
          <p:nvPr/>
        </p:nvSpPr>
        <p:spPr>
          <a:xfrm>
            <a:off x="6677942"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7" name="Hexagon 526"/>
          <p:cNvSpPr/>
          <p:nvPr/>
        </p:nvSpPr>
        <p:spPr>
          <a:xfrm>
            <a:off x="6908879"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29" name="Hexagon 528"/>
          <p:cNvSpPr/>
          <p:nvPr/>
        </p:nvSpPr>
        <p:spPr>
          <a:xfrm>
            <a:off x="6908879"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8" name="Hexagon 537"/>
          <p:cNvSpPr/>
          <p:nvPr/>
        </p:nvSpPr>
        <p:spPr>
          <a:xfrm>
            <a:off x="7139448"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39" name="Hexagon 538"/>
          <p:cNvSpPr/>
          <p:nvPr/>
        </p:nvSpPr>
        <p:spPr>
          <a:xfrm>
            <a:off x="7370385"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41" name="Hexagon 540"/>
          <p:cNvSpPr/>
          <p:nvPr/>
        </p:nvSpPr>
        <p:spPr>
          <a:xfrm>
            <a:off x="7370385"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0" name="Hexagon 549"/>
          <p:cNvSpPr/>
          <p:nvPr/>
        </p:nvSpPr>
        <p:spPr>
          <a:xfrm>
            <a:off x="7602140" y="1597874"/>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1" name="Hexagon 550"/>
          <p:cNvSpPr/>
          <p:nvPr/>
        </p:nvSpPr>
        <p:spPr>
          <a:xfrm>
            <a:off x="7833077" y="1728962"/>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53" name="Hexagon 552"/>
          <p:cNvSpPr/>
          <p:nvPr/>
        </p:nvSpPr>
        <p:spPr>
          <a:xfrm>
            <a:off x="7833077" y="1995687"/>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2" name="Hexagon 561"/>
          <p:cNvSpPr/>
          <p:nvPr/>
        </p:nvSpPr>
        <p:spPr>
          <a:xfrm>
            <a:off x="80627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3" name="Hexagon 562"/>
          <p:cNvSpPr/>
          <p:nvPr/>
        </p:nvSpPr>
        <p:spPr>
          <a:xfrm>
            <a:off x="82937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65" name="Hexagon 564"/>
          <p:cNvSpPr/>
          <p:nvPr/>
        </p:nvSpPr>
        <p:spPr>
          <a:xfrm>
            <a:off x="82937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4" name="Hexagon 573"/>
          <p:cNvSpPr/>
          <p:nvPr/>
        </p:nvSpPr>
        <p:spPr>
          <a:xfrm>
            <a:off x="85217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5" name="Hexagon 574"/>
          <p:cNvSpPr/>
          <p:nvPr/>
        </p:nvSpPr>
        <p:spPr>
          <a:xfrm>
            <a:off x="874905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77" name="Hexagon 576"/>
          <p:cNvSpPr/>
          <p:nvPr/>
        </p:nvSpPr>
        <p:spPr>
          <a:xfrm>
            <a:off x="874905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6" name="Hexagon 585"/>
          <p:cNvSpPr/>
          <p:nvPr/>
        </p:nvSpPr>
        <p:spPr>
          <a:xfrm>
            <a:off x="897962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7" name="Hexagon 586"/>
          <p:cNvSpPr/>
          <p:nvPr/>
        </p:nvSpPr>
        <p:spPr>
          <a:xfrm>
            <a:off x="9206885"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89" name="Hexagon 588"/>
          <p:cNvSpPr/>
          <p:nvPr/>
        </p:nvSpPr>
        <p:spPr>
          <a:xfrm>
            <a:off x="9206885"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8" name="Hexagon 597"/>
          <p:cNvSpPr/>
          <p:nvPr/>
        </p:nvSpPr>
        <p:spPr>
          <a:xfrm>
            <a:off x="943226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599" name="Hexagon 598"/>
          <p:cNvSpPr/>
          <p:nvPr/>
        </p:nvSpPr>
        <p:spPr>
          <a:xfrm>
            <a:off x="966320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01" name="Hexagon 600"/>
          <p:cNvSpPr/>
          <p:nvPr/>
        </p:nvSpPr>
        <p:spPr>
          <a:xfrm>
            <a:off x="966320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0" name="Hexagon 609"/>
          <p:cNvSpPr/>
          <p:nvPr/>
        </p:nvSpPr>
        <p:spPr>
          <a:xfrm>
            <a:off x="9891284"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1" name="Hexagon 610"/>
          <p:cNvSpPr/>
          <p:nvPr/>
        </p:nvSpPr>
        <p:spPr>
          <a:xfrm>
            <a:off x="10122221"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13" name="Hexagon 612"/>
          <p:cNvSpPr/>
          <p:nvPr/>
        </p:nvSpPr>
        <p:spPr>
          <a:xfrm>
            <a:off x="10122221"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2" name="Hexagon 621"/>
          <p:cNvSpPr/>
          <p:nvPr/>
        </p:nvSpPr>
        <p:spPr>
          <a:xfrm>
            <a:off x="10354460"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3" name="Hexagon 622"/>
          <p:cNvSpPr/>
          <p:nvPr/>
        </p:nvSpPr>
        <p:spPr>
          <a:xfrm>
            <a:off x="10585397"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25" name="Hexagon 624"/>
          <p:cNvSpPr/>
          <p:nvPr/>
        </p:nvSpPr>
        <p:spPr>
          <a:xfrm>
            <a:off x="10585397"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4" name="Hexagon 633"/>
          <p:cNvSpPr/>
          <p:nvPr/>
        </p:nvSpPr>
        <p:spPr>
          <a:xfrm>
            <a:off x="1081596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5" name="Hexagon 634"/>
          <p:cNvSpPr/>
          <p:nvPr/>
        </p:nvSpPr>
        <p:spPr>
          <a:xfrm>
            <a:off x="1104690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37" name="Hexagon 636"/>
          <p:cNvSpPr/>
          <p:nvPr/>
        </p:nvSpPr>
        <p:spPr>
          <a:xfrm>
            <a:off x="1104690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6" name="Hexagon 645"/>
          <p:cNvSpPr/>
          <p:nvPr/>
        </p:nvSpPr>
        <p:spPr>
          <a:xfrm>
            <a:off x="11274986" y="1601418"/>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7" name="Hexagon 646"/>
          <p:cNvSpPr/>
          <p:nvPr/>
        </p:nvSpPr>
        <p:spPr>
          <a:xfrm>
            <a:off x="11505923" y="1732506"/>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49" name="Hexagon 648"/>
          <p:cNvSpPr/>
          <p:nvPr/>
        </p:nvSpPr>
        <p:spPr>
          <a:xfrm>
            <a:off x="11505923" y="1999231"/>
            <a:ext cx="274914" cy="247991"/>
          </a:xfrm>
          <a:prstGeom prst="hexagon">
            <a:avLst/>
          </a:prstGeom>
          <a:solidFill>
            <a:srgbClr val="00BCF2"/>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5" name="Hexagon 654"/>
          <p:cNvSpPr/>
          <p:nvPr/>
        </p:nvSpPr>
        <p:spPr>
          <a:xfrm>
            <a:off x="69460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6" name="Hexagon 655"/>
          <p:cNvSpPr/>
          <p:nvPr/>
        </p:nvSpPr>
        <p:spPr>
          <a:xfrm>
            <a:off x="11536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7" name="Hexagon 656"/>
          <p:cNvSpPr/>
          <p:nvPr/>
        </p:nvSpPr>
        <p:spPr>
          <a:xfrm>
            <a:off x="161513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8" name="Hexagon 657"/>
          <p:cNvSpPr/>
          <p:nvPr/>
        </p:nvSpPr>
        <p:spPr>
          <a:xfrm>
            <a:off x="207415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59" name="Hexagon 658"/>
          <p:cNvSpPr/>
          <p:nvPr/>
        </p:nvSpPr>
        <p:spPr>
          <a:xfrm>
            <a:off x="253684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0" name="Hexagon 659"/>
          <p:cNvSpPr/>
          <p:nvPr/>
        </p:nvSpPr>
        <p:spPr>
          <a:xfrm>
            <a:off x="2992192"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1" name="Hexagon 660"/>
          <p:cNvSpPr/>
          <p:nvPr/>
        </p:nvSpPr>
        <p:spPr>
          <a:xfrm>
            <a:off x="3450026"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2" name="Hexagon 661"/>
          <p:cNvSpPr/>
          <p:nvPr/>
        </p:nvSpPr>
        <p:spPr>
          <a:xfrm>
            <a:off x="3918034" y="2162913"/>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3" name="Hexagon 662"/>
          <p:cNvSpPr/>
          <p:nvPr/>
        </p:nvSpPr>
        <p:spPr>
          <a:xfrm>
            <a:off x="437989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4" name="Hexagon 663"/>
          <p:cNvSpPr/>
          <p:nvPr/>
        </p:nvSpPr>
        <p:spPr>
          <a:xfrm>
            <a:off x="483891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5" name="Hexagon 664"/>
          <p:cNvSpPr/>
          <p:nvPr/>
        </p:nvSpPr>
        <p:spPr>
          <a:xfrm>
            <a:off x="530041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6" name="Hexagon 665"/>
          <p:cNvSpPr/>
          <p:nvPr/>
        </p:nvSpPr>
        <p:spPr>
          <a:xfrm>
            <a:off x="575943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7" name="Hexagon 666"/>
          <p:cNvSpPr/>
          <p:nvPr/>
        </p:nvSpPr>
        <p:spPr>
          <a:xfrm>
            <a:off x="621845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8" name="Hexagon 667"/>
          <p:cNvSpPr/>
          <p:nvPr/>
        </p:nvSpPr>
        <p:spPr>
          <a:xfrm>
            <a:off x="6680372"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69" name="Hexagon 668"/>
          <p:cNvSpPr/>
          <p:nvPr/>
        </p:nvSpPr>
        <p:spPr>
          <a:xfrm>
            <a:off x="714187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0" name="Hexagon 669"/>
          <p:cNvSpPr/>
          <p:nvPr/>
        </p:nvSpPr>
        <p:spPr>
          <a:xfrm>
            <a:off x="7600898" y="2164234"/>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1" name="Hexagon 670"/>
          <p:cNvSpPr/>
          <p:nvPr/>
        </p:nvSpPr>
        <p:spPr>
          <a:xfrm>
            <a:off x="8065196"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2" name="Hexagon 671"/>
          <p:cNvSpPr/>
          <p:nvPr/>
        </p:nvSpPr>
        <p:spPr>
          <a:xfrm>
            <a:off x="852468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3" name="Hexagon 672"/>
          <p:cNvSpPr/>
          <p:nvPr/>
        </p:nvSpPr>
        <p:spPr>
          <a:xfrm>
            <a:off x="897807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4" name="Hexagon 673"/>
          <p:cNvSpPr/>
          <p:nvPr/>
        </p:nvSpPr>
        <p:spPr>
          <a:xfrm>
            <a:off x="943709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5" name="Hexagon 674"/>
          <p:cNvSpPr/>
          <p:nvPr/>
        </p:nvSpPr>
        <p:spPr>
          <a:xfrm>
            <a:off x="9897450"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6" name="Hexagon 675"/>
          <p:cNvSpPr/>
          <p:nvPr/>
        </p:nvSpPr>
        <p:spPr>
          <a:xfrm>
            <a:off x="10359364"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7" name="Hexagon 676"/>
          <p:cNvSpPr/>
          <p:nvPr/>
        </p:nvSpPr>
        <p:spPr>
          <a:xfrm>
            <a:off x="10817198"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8" name="Hexagon 677"/>
          <p:cNvSpPr/>
          <p:nvPr/>
        </p:nvSpPr>
        <p:spPr>
          <a:xfrm>
            <a:off x="11279112" y="2167778"/>
            <a:ext cx="274914" cy="247991"/>
          </a:xfrm>
          <a:prstGeom prst="hexagon">
            <a:avLst/>
          </a:prstGeom>
          <a:solidFill>
            <a:srgbClr val="662E93"/>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679" name="Rectangle 678"/>
          <p:cNvSpPr/>
          <p:nvPr/>
        </p:nvSpPr>
        <p:spPr>
          <a:xfrm>
            <a:off x="67803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693" name="TextBox 692"/>
          <p:cNvSpPr txBox="1"/>
          <p:nvPr/>
        </p:nvSpPr>
        <p:spPr>
          <a:xfrm>
            <a:off x="5178913" y="1639693"/>
            <a:ext cx="2784226" cy="523220"/>
          </a:xfrm>
          <a:prstGeom prst="rect">
            <a:avLst/>
          </a:prstGeom>
          <a:noFill/>
        </p:spPr>
        <p:txBody>
          <a:bodyPr wrap="square" rtlCol="0">
            <a:spAutoFit/>
          </a:bodyPr>
          <a:lstStyle/>
          <a:p>
            <a:pPr defTabSz="914400"/>
            <a:r>
              <a:rPr lang="en-US" sz="2800" dirty="0" err="1" smtClean="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800"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351" name="Rectangle 350"/>
          <p:cNvSpPr/>
          <p:nvPr/>
        </p:nvSpPr>
        <p:spPr>
          <a:xfrm>
            <a:off x="678035" y="2458144"/>
            <a:ext cx="11102801" cy="4214799"/>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352" name="Rectangle 351"/>
          <p:cNvSpPr/>
          <p:nvPr/>
        </p:nvSpPr>
        <p:spPr bwMode="auto">
          <a:xfrm>
            <a:off x="2917985"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Communication</a:t>
            </a:r>
          </a:p>
        </p:txBody>
      </p:sp>
      <p:sp>
        <p:nvSpPr>
          <p:cNvPr id="353" name="Rectangle 352"/>
          <p:cNvSpPr/>
          <p:nvPr/>
        </p:nvSpPr>
        <p:spPr bwMode="auto">
          <a:xfrm>
            <a:off x="756232" y="3302925"/>
            <a:ext cx="2064809"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Management</a:t>
            </a:r>
          </a:p>
        </p:txBody>
      </p:sp>
      <p:sp>
        <p:nvSpPr>
          <p:cNvPr id="354" name="Rectangle 353"/>
          <p:cNvSpPr/>
          <p:nvPr/>
        </p:nvSpPr>
        <p:spPr bwMode="auto">
          <a:xfrm>
            <a:off x="5157934" y="3308745"/>
            <a:ext cx="2143005" cy="123628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Reliability</a:t>
            </a:r>
          </a:p>
        </p:txBody>
      </p:sp>
      <p:sp>
        <p:nvSpPr>
          <p:cNvPr id="355" name="Rectangle 354"/>
          <p:cNvSpPr/>
          <p:nvPr/>
        </p:nvSpPr>
        <p:spPr bwMode="auto">
          <a:xfrm>
            <a:off x="7397883" y="3310065"/>
            <a:ext cx="2143005" cy="123496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Hosting</a:t>
            </a: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Subsystem</a:t>
            </a:r>
          </a:p>
        </p:txBody>
      </p:sp>
      <p:sp>
        <p:nvSpPr>
          <p:cNvPr id="359" name="Rectangle 358"/>
          <p:cNvSpPr/>
          <p:nvPr/>
        </p:nvSpPr>
        <p:spPr bwMode="auto">
          <a:xfrm>
            <a:off x="9637832" y="3302925"/>
            <a:ext cx="2075131" cy="3240396"/>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Testability</a:t>
            </a:r>
          </a:p>
        </p:txBody>
      </p:sp>
      <p:sp>
        <p:nvSpPr>
          <p:cNvPr id="681" name="Rectangle 680"/>
          <p:cNvSpPr/>
          <p:nvPr/>
        </p:nvSpPr>
        <p:spPr bwMode="auto">
          <a:xfrm>
            <a:off x="2917984" y="4621231"/>
            <a:ext cx="6622905"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Federation </a:t>
            </a:r>
          </a:p>
        </p:txBody>
      </p:sp>
      <p:sp>
        <p:nvSpPr>
          <p:cNvPr id="683" name="Rectangle 682"/>
          <p:cNvSpPr/>
          <p:nvPr/>
        </p:nvSpPr>
        <p:spPr bwMode="auto">
          <a:xfrm>
            <a:off x="2917984" y="5601901"/>
            <a:ext cx="6612898" cy="94142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Transport</a:t>
            </a:r>
          </a:p>
        </p:txBody>
      </p:sp>
      <p:sp>
        <p:nvSpPr>
          <p:cNvPr id="707" name="Freeform 17"/>
          <p:cNvSpPr>
            <a:spLocks noChangeAspect="1" noEditPoints="1"/>
          </p:cNvSpPr>
          <p:nvPr/>
        </p:nvSpPr>
        <p:spPr bwMode="black">
          <a:xfrm>
            <a:off x="3893495" y="3424030"/>
            <a:ext cx="295277" cy="295617"/>
          </a:xfrm>
          <a:custGeom>
            <a:avLst/>
            <a:gdLst>
              <a:gd name="T0" fmla="*/ 112 w 300"/>
              <a:gd name="T1" fmla="*/ 75 h 300"/>
              <a:gd name="T2" fmla="*/ 187 w 300"/>
              <a:gd name="T3" fmla="*/ 0 h 300"/>
              <a:gd name="T4" fmla="*/ 150 w 300"/>
              <a:gd name="T5" fmla="*/ 225 h 300"/>
              <a:gd name="T6" fmla="*/ 150 w 300"/>
              <a:gd name="T7" fmla="*/ 300 h 300"/>
              <a:gd name="T8" fmla="*/ 150 w 300"/>
              <a:gd name="T9" fmla="*/ 225 h 300"/>
              <a:gd name="T10" fmla="*/ 217 w 300"/>
              <a:gd name="T11" fmla="*/ 152 h 300"/>
              <a:gd name="T12" fmla="*/ 197 w 300"/>
              <a:gd name="T13" fmla="*/ 168 h 300"/>
              <a:gd name="T14" fmla="*/ 196 w 300"/>
              <a:gd name="T15" fmla="*/ 160 h 300"/>
              <a:gd name="T16" fmla="*/ 159 w 300"/>
              <a:gd name="T17" fmla="*/ 196 h 300"/>
              <a:gd name="T18" fmla="*/ 168 w 300"/>
              <a:gd name="T19" fmla="*/ 198 h 300"/>
              <a:gd name="T20" fmla="*/ 151 w 300"/>
              <a:gd name="T21" fmla="*/ 217 h 300"/>
              <a:gd name="T22" fmla="*/ 131 w 300"/>
              <a:gd name="T23" fmla="*/ 200 h 300"/>
              <a:gd name="T24" fmla="*/ 139 w 300"/>
              <a:gd name="T25" fmla="*/ 198 h 300"/>
              <a:gd name="T26" fmla="*/ 140 w 300"/>
              <a:gd name="T27" fmla="*/ 160 h 300"/>
              <a:gd name="T28" fmla="*/ 103 w 300"/>
              <a:gd name="T29" fmla="*/ 161 h 300"/>
              <a:gd name="T30" fmla="*/ 100 w 300"/>
              <a:gd name="T31" fmla="*/ 169 h 300"/>
              <a:gd name="T32" fmla="*/ 83 w 300"/>
              <a:gd name="T33" fmla="*/ 149 h 300"/>
              <a:gd name="T34" fmla="*/ 103 w 300"/>
              <a:gd name="T35" fmla="*/ 133 h 300"/>
              <a:gd name="T36" fmla="*/ 104 w 300"/>
              <a:gd name="T37" fmla="*/ 141 h 300"/>
              <a:gd name="T38" fmla="*/ 140 w 300"/>
              <a:gd name="T39" fmla="*/ 104 h 300"/>
              <a:gd name="T40" fmla="*/ 132 w 300"/>
              <a:gd name="T41" fmla="*/ 103 h 300"/>
              <a:gd name="T42" fmla="*/ 148 w 300"/>
              <a:gd name="T43" fmla="*/ 84 h 300"/>
              <a:gd name="T44" fmla="*/ 169 w 300"/>
              <a:gd name="T45" fmla="*/ 101 h 300"/>
              <a:gd name="T46" fmla="*/ 160 w 300"/>
              <a:gd name="T47" fmla="*/ 103 h 300"/>
              <a:gd name="T48" fmla="*/ 159 w 300"/>
              <a:gd name="T49" fmla="*/ 141 h 300"/>
              <a:gd name="T50" fmla="*/ 197 w 300"/>
              <a:gd name="T51" fmla="*/ 140 h 300"/>
              <a:gd name="T52" fmla="*/ 200 w 300"/>
              <a:gd name="T53" fmla="*/ 132 h 300"/>
              <a:gd name="T54" fmla="*/ 150 w 300"/>
              <a:gd name="T55" fmla="*/ 150 h 300"/>
              <a:gd name="T56" fmla="*/ 150 w 300"/>
              <a:gd name="T57" fmla="*/ 150 h 300"/>
              <a:gd name="T58" fmla="*/ 0 w 300"/>
              <a:gd name="T59" fmla="*/ 183 h 300"/>
              <a:gd name="T60" fmla="*/ 37 w 300"/>
              <a:gd name="T61" fmla="*/ 118 h 300"/>
              <a:gd name="T62" fmla="*/ 281 w 300"/>
              <a:gd name="T63" fmla="*/ 183 h 300"/>
              <a:gd name="T64" fmla="*/ 281 w 300"/>
              <a:gd name="T65" fmla="*/ 118 h 300"/>
              <a:gd name="T66" fmla="*/ 225 w 300"/>
              <a:gd name="T67" fmla="*/ 150 h 300"/>
              <a:gd name="T68" fmla="*/ 281 w 300"/>
              <a:gd name="T69" fmla="*/ 18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0" h="300">
                <a:moveTo>
                  <a:pt x="187" y="75"/>
                </a:moveTo>
                <a:cubicBezTo>
                  <a:pt x="112" y="75"/>
                  <a:pt x="112" y="75"/>
                  <a:pt x="112" y="75"/>
                </a:cubicBezTo>
                <a:cubicBezTo>
                  <a:pt x="112" y="0"/>
                  <a:pt x="112" y="0"/>
                  <a:pt x="112" y="0"/>
                </a:cubicBezTo>
                <a:cubicBezTo>
                  <a:pt x="187" y="0"/>
                  <a:pt x="187" y="0"/>
                  <a:pt x="187" y="0"/>
                </a:cubicBezTo>
                <a:lnTo>
                  <a:pt x="187" y="75"/>
                </a:lnTo>
                <a:close/>
                <a:moveTo>
                  <a:pt x="150" y="225"/>
                </a:moveTo>
                <a:cubicBezTo>
                  <a:pt x="129" y="225"/>
                  <a:pt x="112" y="242"/>
                  <a:pt x="112" y="263"/>
                </a:cubicBezTo>
                <a:cubicBezTo>
                  <a:pt x="112" y="284"/>
                  <a:pt x="129" y="300"/>
                  <a:pt x="150" y="300"/>
                </a:cubicBezTo>
                <a:cubicBezTo>
                  <a:pt x="171" y="300"/>
                  <a:pt x="187" y="284"/>
                  <a:pt x="187" y="263"/>
                </a:cubicBezTo>
                <a:cubicBezTo>
                  <a:pt x="187" y="242"/>
                  <a:pt x="171" y="225"/>
                  <a:pt x="150" y="225"/>
                </a:cubicBezTo>
                <a:close/>
                <a:moveTo>
                  <a:pt x="217" y="149"/>
                </a:moveTo>
                <a:cubicBezTo>
                  <a:pt x="218" y="150"/>
                  <a:pt x="218" y="151"/>
                  <a:pt x="217" y="152"/>
                </a:cubicBezTo>
                <a:cubicBezTo>
                  <a:pt x="200" y="169"/>
                  <a:pt x="200" y="169"/>
                  <a:pt x="200" y="169"/>
                </a:cubicBezTo>
                <a:cubicBezTo>
                  <a:pt x="198" y="171"/>
                  <a:pt x="197" y="170"/>
                  <a:pt x="197" y="168"/>
                </a:cubicBezTo>
                <a:cubicBezTo>
                  <a:pt x="197" y="161"/>
                  <a:pt x="197" y="161"/>
                  <a:pt x="197" y="161"/>
                </a:cubicBezTo>
                <a:cubicBezTo>
                  <a:pt x="197" y="160"/>
                  <a:pt x="197" y="160"/>
                  <a:pt x="196" y="160"/>
                </a:cubicBezTo>
                <a:cubicBezTo>
                  <a:pt x="159" y="160"/>
                  <a:pt x="159" y="160"/>
                  <a:pt x="159" y="160"/>
                </a:cubicBezTo>
                <a:cubicBezTo>
                  <a:pt x="159" y="196"/>
                  <a:pt x="159" y="196"/>
                  <a:pt x="159" y="196"/>
                </a:cubicBezTo>
                <a:cubicBezTo>
                  <a:pt x="159" y="197"/>
                  <a:pt x="160" y="198"/>
                  <a:pt x="160" y="198"/>
                </a:cubicBezTo>
                <a:cubicBezTo>
                  <a:pt x="168" y="198"/>
                  <a:pt x="168" y="198"/>
                  <a:pt x="168" y="198"/>
                </a:cubicBezTo>
                <a:cubicBezTo>
                  <a:pt x="169" y="198"/>
                  <a:pt x="170" y="199"/>
                  <a:pt x="169" y="200"/>
                </a:cubicBezTo>
                <a:cubicBezTo>
                  <a:pt x="151" y="217"/>
                  <a:pt x="151" y="217"/>
                  <a:pt x="151" y="217"/>
                </a:cubicBezTo>
                <a:cubicBezTo>
                  <a:pt x="151" y="218"/>
                  <a:pt x="149" y="218"/>
                  <a:pt x="148" y="217"/>
                </a:cubicBezTo>
                <a:cubicBezTo>
                  <a:pt x="131" y="200"/>
                  <a:pt x="131" y="200"/>
                  <a:pt x="131" y="200"/>
                </a:cubicBezTo>
                <a:cubicBezTo>
                  <a:pt x="130" y="199"/>
                  <a:pt x="130" y="198"/>
                  <a:pt x="132" y="198"/>
                </a:cubicBezTo>
                <a:cubicBezTo>
                  <a:pt x="139" y="198"/>
                  <a:pt x="139" y="198"/>
                  <a:pt x="139" y="198"/>
                </a:cubicBezTo>
                <a:cubicBezTo>
                  <a:pt x="140" y="198"/>
                  <a:pt x="140" y="197"/>
                  <a:pt x="140" y="196"/>
                </a:cubicBezTo>
                <a:cubicBezTo>
                  <a:pt x="140" y="160"/>
                  <a:pt x="140" y="160"/>
                  <a:pt x="140" y="160"/>
                </a:cubicBezTo>
                <a:cubicBezTo>
                  <a:pt x="104" y="160"/>
                  <a:pt x="104" y="160"/>
                  <a:pt x="104" y="160"/>
                </a:cubicBezTo>
                <a:cubicBezTo>
                  <a:pt x="103" y="160"/>
                  <a:pt x="103" y="160"/>
                  <a:pt x="103" y="161"/>
                </a:cubicBezTo>
                <a:cubicBezTo>
                  <a:pt x="103" y="168"/>
                  <a:pt x="103" y="168"/>
                  <a:pt x="103" y="168"/>
                </a:cubicBezTo>
                <a:cubicBezTo>
                  <a:pt x="103" y="170"/>
                  <a:pt x="101" y="171"/>
                  <a:pt x="100" y="169"/>
                </a:cubicBezTo>
                <a:cubicBezTo>
                  <a:pt x="83" y="152"/>
                  <a:pt x="83" y="152"/>
                  <a:pt x="83" y="152"/>
                </a:cubicBezTo>
                <a:cubicBezTo>
                  <a:pt x="82" y="151"/>
                  <a:pt x="82" y="150"/>
                  <a:pt x="83" y="149"/>
                </a:cubicBezTo>
                <a:cubicBezTo>
                  <a:pt x="100" y="132"/>
                  <a:pt x="100" y="132"/>
                  <a:pt x="100" y="132"/>
                </a:cubicBezTo>
                <a:cubicBezTo>
                  <a:pt x="101" y="130"/>
                  <a:pt x="103" y="131"/>
                  <a:pt x="103" y="133"/>
                </a:cubicBezTo>
                <a:cubicBezTo>
                  <a:pt x="103" y="140"/>
                  <a:pt x="103" y="140"/>
                  <a:pt x="103" y="140"/>
                </a:cubicBezTo>
                <a:cubicBezTo>
                  <a:pt x="103" y="140"/>
                  <a:pt x="103" y="141"/>
                  <a:pt x="104" y="141"/>
                </a:cubicBezTo>
                <a:cubicBezTo>
                  <a:pt x="140" y="141"/>
                  <a:pt x="140" y="141"/>
                  <a:pt x="140" y="141"/>
                </a:cubicBezTo>
                <a:cubicBezTo>
                  <a:pt x="140" y="104"/>
                  <a:pt x="140" y="104"/>
                  <a:pt x="140" y="104"/>
                </a:cubicBezTo>
                <a:cubicBezTo>
                  <a:pt x="140" y="104"/>
                  <a:pt x="140" y="103"/>
                  <a:pt x="139" y="103"/>
                </a:cubicBezTo>
                <a:cubicBezTo>
                  <a:pt x="132" y="103"/>
                  <a:pt x="132" y="103"/>
                  <a:pt x="132" y="103"/>
                </a:cubicBezTo>
                <a:cubicBezTo>
                  <a:pt x="130" y="103"/>
                  <a:pt x="130" y="102"/>
                  <a:pt x="131" y="101"/>
                </a:cubicBezTo>
                <a:cubicBezTo>
                  <a:pt x="148" y="84"/>
                  <a:pt x="148" y="84"/>
                  <a:pt x="148" y="84"/>
                </a:cubicBezTo>
                <a:cubicBezTo>
                  <a:pt x="149" y="83"/>
                  <a:pt x="151" y="83"/>
                  <a:pt x="151" y="84"/>
                </a:cubicBezTo>
                <a:cubicBezTo>
                  <a:pt x="169" y="101"/>
                  <a:pt x="169" y="101"/>
                  <a:pt x="169" y="101"/>
                </a:cubicBezTo>
                <a:cubicBezTo>
                  <a:pt x="170" y="102"/>
                  <a:pt x="169" y="103"/>
                  <a:pt x="168" y="103"/>
                </a:cubicBezTo>
                <a:cubicBezTo>
                  <a:pt x="160" y="103"/>
                  <a:pt x="160" y="103"/>
                  <a:pt x="160" y="103"/>
                </a:cubicBezTo>
                <a:cubicBezTo>
                  <a:pt x="160" y="103"/>
                  <a:pt x="159" y="104"/>
                  <a:pt x="159" y="104"/>
                </a:cubicBezTo>
                <a:cubicBezTo>
                  <a:pt x="159" y="141"/>
                  <a:pt x="159" y="141"/>
                  <a:pt x="159" y="141"/>
                </a:cubicBezTo>
                <a:cubicBezTo>
                  <a:pt x="196" y="141"/>
                  <a:pt x="196" y="141"/>
                  <a:pt x="196" y="141"/>
                </a:cubicBezTo>
                <a:cubicBezTo>
                  <a:pt x="197" y="141"/>
                  <a:pt x="197" y="140"/>
                  <a:pt x="197" y="140"/>
                </a:cubicBezTo>
                <a:cubicBezTo>
                  <a:pt x="197" y="133"/>
                  <a:pt x="197" y="133"/>
                  <a:pt x="197" y="133"/>
                </a:cubicBezTo>
                <a:cubicBezTo>
                  <a:pt x="197" y="131"/>
                  <a:pt x="198" y="130"/>
                  <a:pt x="200" y="132"/>
                </a:cubicBezTo>
                <a:lnTo>
                  <a:pt x="217" y="149"/>
                </a:lnTo>
                <a:close/>
                <a:moveTo>
                  <a:pt x="150" y="150"/>
                </a:moveTo>
                <a:cubicBezTo>
                  <a:pt x="150" y="150"/>
                  <a:pt x="150" y="150"/>
                  <a:pt x="150" y="150"/>
                </a:cubicBezTo>
                <a:cubicBezTo>
                  <a:pt x="150" y="150"/>
                  <a:pt x="150" y="150"/>
                  <a:pt x="150" y="150"/>
                </a:cubicBezTo>
                <a:cubicBezTo>
                  <a:pt x="150" y="150"/>
                  <a:pt x="150" y="150"/>
                  <a:pt x="150" y="150"/>
                </a:cubicBezTo>
                <a:close/>
                <a:moveTo>
                  <a:pt x="0" y="183"/>
                </a:moveTo>
                <a:cubicBezTo>
                  <a:pt x="75" y="183"/>
                  <a:pt x="75" y="183"/>
                  <a:pt x="75" y="183"/>
                </a:cubicBezTo>
                <a:cubicBezTo>
                  <a:pt x="37" y="118"/>
                  <a:pt x="37" y="118"/>
                  <a:pt x="37" y="118"/>
                </a:cubicBezTo>
                <a:lnTo>
                  <a:pt x="0" y="183"/>
                </a:lnTo>
                <a:close/>
                <a:moveTo>
                  <a:pt x="281" y="183"/>
                </a:moveTo>
                <a:cubicBezTo>
                  <a:pt x="300" y="150"/>
                  <a:pt x="300" y="150"/>
                  <a:pt x="300" y="150"/>
                </a:cubicBezTo>
                <a:cubicBezTo>
                  <a:pt x="281" y="118"/>
                  <a:pt x="281" y="118"/>
                  <a:pt x="281" y="118"/>
                </a:cubicBezTo>
                <a:cubicBezTo>
                  <a:pt x="244" y="118"/>
                  <a:pt x="244" y="118"/>
                  <a:pt x="244" y="118"/>
                </a:cubicBezTo>
                <a:cubicBezTo>
                  <a:pt x="225" y="150"/>
                  <a:pt x="225" y="150"/>
                  <a:pt x="225" y="150"/>
                </a:cubicBezTo>
                <a:cubicBezTo>
                  <a:pt x="244" y="183"/>
                  <a:pt x="244" y="183"/>
                  <a:pt x="244" y="183"/>
                </a:cubicBezTo>
                <a:lnTo>
                  <a:pt x="281" y="18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08" name="Freeform 15"/>
          <p:cNvSpPr>
            <a:spLocks noChangeAspect="1" noEditPoints="1"/>
          </p:cNvSpPr>
          <p:nvPr/>
        </p:nvSpPr>
        <p:spPr bwMode="black">
          <a:xfrm>
            <a:off x="8293703" y="3410933"/>
            <a:ext cx="282238" cy="282563"/>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nvGrpSpPr>
          <p:cNvPr id="710" name="Group 709"/>
          <p:cNvGrpSpPr/>
          <p:nvPr/>
        </p:nvGrpSpPr>
        <p:grpSpPr>
          <a:xfrm>
            <a:off x="6079297" y="4686086"/>
            <a:ext cx="297749" cy="299108"/>
            <a:chOff x="513213" y="1516062"/>
            <a:chExt cx="4163327" cy="4158599"/>
          </a:xfrm>
          <a:solidFill>
            <a:schemeClr val="tx1"/>
          </a:solidFill>
        </p:grpSpPr>
        <p:sp>
          <p:nvSpPr>
            <p:cNvPr id="711" name="Oval 710"/>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2" name="Oval 711"/>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3" name="Oval 712"/>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4" name="Oval 713"/>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5" name="Oval 714"/>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6" name="Rectangle 715"/>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7" name="Rectangle 716"/>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8" name="Rectangle 717"/>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19" name="Rectangle 718"/>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20" name="Rectangle 719"/>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grpSp>
      <p:sp>
        <p:nvSpPr>
          <p:cNvPr id="721" name="Freeform 9"/>
          <p:cNvSpPr>
            <a:spLocks noChangeAspect="1" noEditPoints="1"/>
          </p:cNvSpPr>
          <p:nvPr/>
        </p:nvSpPr>
        <p:spPr bwMode="black">
          <a:xfrm>
            <a:off x="1656986" y="3430621"/>
            <a:ext cx="322419" cy="261427"/>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2" name="Freeform 139"/>
          <p:cNvSpPr>
            <a:spLocks noChangeAspect="1" noEditPoints="1"/>
          </p:cNvSpPr>
          <p:nvPr/>
        </p:nvSpPr>
        <p:spPr bwMode="black">
          <a:xfrm>
            <a:off x="6110167" y="5680595"/>
            <a:ext cx="238333" cy="287024"/>
          </a:xfrm>
          <a:custGeom>
            <a:avLst/>
            <a:gdLst>
              <a:gd name="T0" fmla="*/ 1081 w 1081"/>
              <a:gd name="T1" fmla="*/ 1302 h 1302"/>
              <a:gd name="T2" fmla="*/ 850 w 1081"/>
              <a:gd name="T3" fmla="*/ 1110 h 1302"/>
              <a:gd name="T4" fmla="*/ 831 w 1081"/>
              <a:gd name="T5" fmla="*/ 1096 h 1302"/>
              <a:gd name="T6" fmla="*/ 1058 w 1081"/>
              <a:gd name="T7" fmla="*/ 942 h 1302"/>
              <a:gd name="T8" fmla="*/ 905 w 1081"/>
              <a:gd name="T9" fmla="*/ 0 h 1302"/>
              <a:gd name="T10" fmla="*/ 23 w 1081"/>
              <a:gd name="T11" fmla="*/ 153 h 1302"/>
              <a:gd name="T12" fmla="*/ 177 w 1081"/>
              <a:gd name="T13" fmla="*/ 1096 h 1302"/>
              <a:gd name="T14" fmla="*/ 0 w 1081"/>
              <a:gd name="T15" fmla="*/ 1302 h 1302"/>
              <a:gd name="T16" fmla="*/ 174 w 1081"/>
              <a:gd name="T17" fmla="*/ 1240 h 1302"/>
              <a:gd name="T18" fmla="*/ 971 w 1081"/>
              <a:gd name="T19" fmla="*/ 1302 h 1302"/>
              <a:gd name="T20" fmla="*/ 934 w 1081"/>
              <a:gd name="T21" fmla="*/ 291 h 1302"/>
              <a:gd name="T22" fmla="*/ 896 w 1081"/>
              <a:gd name="T23" fmla="*/ 763 h 1302"/>
              <a:gd name="T24" fmla="*/ 147 w 1081"/>
              <a:gd name="T25" fmla="*/ 730 h 1302"/>
              <a:gd name="T26" fmla="*/ 186 w 1081"/>
              <a:gd name="T27" fmla="*/ 259 h 1302"/>
              <a:gd name="T28" fmla="*/ 312 w 1081"/>
              <a:gd name="T29" fmla="*/ 172 h 1302"/>
              <a:gd name="T30" fmla="*/ 331 w 1081"/>
              <a:gd name="T31" fmla="*/ 115 h 1302"/>
              <a:gd name="T32" fmla="*/ 598 w 1081"/>
              <a:gd name="T33" fmla="*/ 115 h 1302"/>
              <a:gd name="T34" fmla="*/ 769 w 1081"/>
              <a:gd name="T35" fmla="*/ 134 h 1302"/>
              <a:gd name="T36" fmla="*/ 750 w 1081"/>
              <a:gd name="T37" fmla="*/ 191 h 1302"/>
              <a:gd name="T38" fmla="*/ 483 w 1081"/>
              <a:gd name="T39" fmla="*/ 191 h 1302"/>
              <a:gd name="T40" fmla="*/ 312 w 1081"/>
              <a:gd name="T41" fmla="*/ 172 h 1302"/>
              <a:gd name="T42" fmla="*/ 788 w 1081"/>
              <a:gd name="T43" fmla="*/ 904 h 1302"/>
              <a:gd name="T44" fmla="*/ 936 w 1081"/>
              <a:gd name="T45" fmla="*/ 904 h 1302"/>
              <a:gd name="T46" fmla="*/ 219 w 1081"/>
              <a:gd name="T47" fmla="*/ 830 h 1302"/>
              <a:gd name="T48" fmla="*/ 219 w 1081"/>
              <a:gd name="T49" fmla="*/ 977 h 1302"/>
              <a:gd name="T50" fmla="*/ 219 w 1081"/>
              <a:gd name="T51" fmla="*/ 830 h 1302"/>
              <a:gd name="T52" fmla="*/ 415 w 1081"/>
              <a:gd name="T53" fmla="*/ 966 h 1302"/>
              <a:gd name="T54" fmla="*/ 644 w 1081"/>
              <a:gd name="T55" fmla="*/ 943 h 1302"/>
              <a:gd name="T56" fmla="*/ 666 w 1081"/>
              <a:gd name="T57" fmla="*/ 1023 h 1302"/>
              <a:gd name="T58" fmla="*/ 438 w 1081"/>
              <a:gd name="T59" fmla="*/ 1046 h 1302"/>
              <a:gd name="T60" fmla="*/ 758 w 1081"/>
              <a:gd name="T61" fmla="*/ 1096 h 1302"/>
              <a:gd name="T62" fmla="*/ 309 w 1081"/>
              <a:gd name="T63" fmla="*/ 1110 h 1302"/>
              <a:gd name="T64" fmla="*/ 758 w 1081"/>
              <a:gd name="T65" fmla="*/ 1096 h 1302"/>
              <a:gd name="T66" fmla="*/ 279 w 1081"/>
              <a:gd name="T67" fmla="*/ 1138 h 1302"/>
              <a:gd name="T68" fmla="*/ 868 w 1081"/>
              <a:gd name="T69" fmla="*/ 12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1" h="1302">
                <a:moveTo>
                  <a:pt x="971" y="1302"/>
                </a:moveTo>
                <a:cubicBezTo>
                  <a:pt x="1081" y="1302"/>
                  <a:pt x="1081" y="1302"/>
                  <a:pt x="1081" y="1302"/>
                </a:cubicBezTo>
                <a:cubicBezTo>
                  <a:pt x="850" y="1111"/>
                  <a:pt x="850" y="1111"/>
                  <a:pt x="850" y="1111"/>
                </a:cubicBezTo>
                <a:cubicBezTo>
                  <a:pt x="850" y="1110"/>
                  <a:pt x="850" y="1110"/>
                  <a:pt x="850" y="1110"/>
                </a:cubicBezTo>
                <a:cubicBezTo>
                  <a:pt x="848" y="1110"/>
                  <a:pt x="848" y="1110"/>
                  <a:pt x="848" y="1110"/>
                </a:cubicBezTo>
                <a:cubicBezTo>
                  <a:pt x="831" y="1096"/>
                  <a:pt x="831" y="1096"/>
                  <a:pt x="831" y="1096"/>
                </a:cubicBezTo>
                <a:cubicBezTo>
                  <a:pt x="905" y="1096"/>
                  <a:pt x="905" y="1096"/>
                  <a:pt x="905" y="1096"/>
                </a:cubicBezTo>
                <a:cubicBezTo>
                  <a:pt x="989" y="1096"/>
                  <a:pt x="1058" y="1027"/>
                  <a:pt x="1058" y="942"/>
                </a:cubicBezTo>
                <a:cubicBezTo>
                  <a:pt x="1058" y="153"/>
                  <a:pt x="1058" y="153"/>
                  <a:pt x="1058" y="153"/>
                </a:cubicBezTo>
                <a:cubicBezTo>
                  <a:pt x="1058" y="68"/>
                  <a:pt x="989" y="0"/>
                  <a:pt x="905" y="0"/>
                </a:cubicBezTo>
                <a:cubicBezTo>
                  <a:pt x="177" y="0"/>
                  <a:pt x="177" y="0"/>
                  <a:pt x="177" y="0"/>
                </a:cubicBezTo>
                <a:cubicBezTo>
                  <a:pt x="92" y="0"/>
                  <a:pt x="23" y="68"/>
                  <a:pt x="23" y="153"/>
                </a:cubicBezTo>
                <a:cubicBezTo>
                  <a:pt x="23" y="942"/>
                  <a:pt x="23" y="942"/>
                  <a:pt x="23" y="942"/>
                </a:cubicBezTo>
                <a:cubicBezTo>
                  <a:pt x="23" y="1027"/>
                  <a:pt x="92" y="1096"/>
                  <a:pt x="177" y="1096"/>
                </a:cubicBezTo>
                <a:cubicBezTo>
                  <a:pt x="250" y="1096"/>
                  <a:pt x="250" y="1096"/>
                  <a:pt x="250" y="1096"/>
                </a:cubicBezTo>
                <a:cubicBezTo>
                  <a:pt x="0" y="1302"/>
                  <a:pt x="0" y="1302"/>
                  <a:pt x="0" y="1302"/>
                </a:cubicBezTo>
                <a:cubicBezTo>
                  <a:pt x="110" y="1302"/>
                  <a:pt x="110" y="1302"/>
                  <a:pt x="110" y="1302"/>
                </a:cubicBezTo>
                <a:cubicBezTo>
                  <a:pt x="174" y="1240"/>
                  <a:pt x="174" y="1240"/>
                  <a:pt x="174" y="1240"/>
                </a:cubicBezTo>
                <a:cubicBezTo>
                  <a:pt x="907" y="1240"/>
                  <a:pt x="907" y="1240"/>
                  <a:pt x="907" y="1240"/>
                </a:cubicBezTo>
                <a:lnTo>
                  <a:pt x="971" y="1302"/>
                </a:lnTo>
                <a:close/>
                <a:moveTo>
                  <a:pt x="896" y="259"/>
                </a:moveTo>
                <a:cubicBezTo>
                  <a:pt x="917" y="259"/>
                  <a:pt x="934" y="273"/>
                  <a:pt x="934" y="291"/>
                </a:cubicBezTo>
                <a:cubicBezTo>
                  <a:pt x="934" y="730"/>
                  <a:pt x="934" y="730"/>
                  <a:pt x="934" y="730"/>
                </a:cubicBezTo>
                <a:cubicBezTo>
                  <a:pt x="934" y="748"/>
                  <a:pt x="917" y="763"/>
                  <a:pt x="896" y="763"/>
                </a:cubicBezTo>
                <a:cubicBezTo>
                  <a:pt x="186" y="763"/>
                  <a:pt x="186" y="763"/>
                  <a:pt x="186" y="763"/>
                </a:cubicBezTo>
                <a:cubicBezTo>
                  <a:pt x="164" y="763"/>
                  <a:pt x="147" y="748"/>
                  <a:pt x="147" y="730"/>
                </a:cubicBezTo>
                <a:cubicBezTo>
                  <a:pt x="147" y="291"/>
                  <a:pt x="147" y="291"/>
                  <a:pt x="147" y="291"/>
                </a:cubicBezTo>
                <a:cubicBezTo>
                  <a:pt x="147" y="273"/>
                  <a:pt x="164" y="259"/>
                  <a:pt x="186" y="259"/>
                </a:cubicBezTo>
                <a:lnTo>
                  <a:pt x="896" y="259"/>
                </a:lnTo>
                <a:close/>
                <a:moveTo>
                  <a:pt x="312" y="172"/>
                </a:moveTo>
                <a:cubicBezTo>
                  <a:pt x="312" y="134"/>
                  <a:pt x="312" y="134"/>
                  <a:pt x="312" y="134"/>
                </a:cubicBezTo>
                <a:cubicBezTo>
                  <a:pt x="312" y="124"/>
                  <a:pt x="320" y="115"/>
                  <a:pt x="331" y="115"/>
                </a:cubicBezTo>
                <a:cubicBezTo>
                  <a:pt x="483" y="115"/>
                  <a:pt x="483" y="115"/>
                  <a:pt x="483" y="115"/>
                </a:cubicBezTo>
                <a:cubicBezTo>
                  <a:pt x="598" y="115"/>
                  <a:pt x="598" y="115"/>
                  <a:pt x="598" y="115"/>
                </a:cubicBezTo>
                <a:cubicBezTo>
                  <a:pt x="750" y="115"/>
                  <a:pt x="750" y="115"/>
                  <a:pt x="750" y="115"/>
                </a:cubicBezTo>
                <a:cubicBezTo>
                  <a:pt x="761" y="115"/>
                  <a:pt x="769" y="124"/>
                  <a:pt x="769" y="134"/>
                </a:cubicBezTo>
                <a:cubicBezTo>
                  <a:pt x="769" y="172"/>
                  <a:pt x="769" y="172"/>
                  <a:pt x="769" y="172"/>
                </a:cubicBezTo>
                <a:cubicBezTo>
                  <a:pt x="769" y="183"/>
                  <a:pt x="761" y="191"/>
                  <a:pt x="750" y="191"/>
                </a:cubicBezTo>
                <a:cubicBezTo>
                  <a:pt x="598" y="191"/>
                  <a:pt x="598" y="191"/>
                  <a:pt x="598" y="191"/>
                </a:cubicBezTo>
                <a:cubicBezTo>
                  <a:pt x="483" y="191"/>
                  <a:pt x="483" y="191"/>
                  <a:pt x="483" y="191"/>
                </a:cubicBezTo>
                <a:cubicBezTo>
                  <a:pt x="331" y="191"/>
                  <a:pt x="331" y="191"/>
                  <a:pt x="331" y="191"/>
                </a:cubicBezTo>
                <a:cubicBezTo>
                  <a:pt x="320" y="191"/>
                  <a:pt x="312" y="183"/>
                  <a:pt x="312" y="172"/>
                </a:cubicBezTo>
                <a:close/>
                <a:moveTo>
                  <a:pt x="862" y="977"/>
                </a:moveTo>
                <a:cubicBezTo>
                  <a:pt x="822" y="977"/>
                  <a:pt x="788" y="944"/>
                  <a:pt x="788" y="904"/>
                </a:cubicBezTo>
                <a:cubicBezTo>
                  <a:pt x="788" y="863"/>
                  <a:pt x="822" y="830"/>
                  <a:pt x="862" y="830"/>
                </a:cubicBezTo>
                <a:cubicBezTo>
                  <a:pt x="903" y="830"/>
                  <a:pt x="936" y="863"/>
                  <a:pt x="936" y="904"/>
                </a:cubicBezTo>
                <a:cubicBezTo>
                  <a:pt x="936" y="944"/>
                  <a:pt x="903" y="977"/>
                  <a:pt x="862" y="977"/>
                </a:cubicBezTo>
                <a:close/>
                <a:moveTo>
                  <a:pt x="219" y="830"/>
                </a:moveTo>
                <a:cubicBezTo>
                  <a:pt x="260" y="830"/>
                  <a:pt x="293" y="863"/>
                  <a:pt x="293" y="904"/>
                </a:cubicBezTo>
                <a:cubicBezTo>
                  <a:pt x="293" y="944"/>
                  <a:pt x="260" y="977"/>
                  <a:pt x="219" y="977"/>
                </a:cubicBezTo>
                <a:cubicBezTo>
                  <a:pt x="178" y="977"/>
                  <a:pt x="145" y="944"/>
                  <a:pt x="145" y="904"/>
                </a:cubicBezTo>
                <a:cubicBezTo>
                  <a:pt x="145" y="863"/>
                  <a:pt x="178" y="830"/>
                  <a:pt x="219" y="830"/>
                </a:cubicBezTo>
                <a:close/>
                <a:moveTo>
                  <a:pt x="415" y="1023"/>
                </a:moveTo>
                <a:cubicBezTo>
                  <a:pt x="415" y="966"/>
                  <a:pt x="415" y="966"/>
                  <a:pt x="415" y="966"/>
                </a:cubicBezTo>
                <a:cubicBezTo>
                  <a:pt x="415" y="953"/>
                  <a:pt x="425" y="943"/>
                  <a:pt x="438" y="943"/>
                </a:cubicBezTo>
                <a:cubicBezTo>
                  <a:pt x="644" y="943"/>
                  <a:pt x="644" y="943"/>
                  <a:pt x="644" y="943"/>
                </a:cubicBezTo>
                <a:cubicBezTo>
                  <a:pt x="656" y="943"/>
                  <a:pt x="666" y="953"/>
                  <a:pt x="666" y="966"/>
                </a:cubicBezTo>
                <a:cubicBezTo>
                  <a:pt x="666" y="1023"/>
                  <a:pt x="666" y="1023"/>
                  <a:pt x="666" y="1023"/>
                </a:cubicBezTo>
                <a:cubicBezTo>
                  <a:pt x="666" y="1036"/>
                  <a:pt x="656" y="1046"/>
                  <a:pt x="644" y="1046"/>
                </a:cubicBezTo>
                <a:cubicBezTo>
                  <a:pt x="438" y="1046"/>
                  <a:pt x="438" y="1046"/>
                  <a:pt x="438" y="1046"/>
                </a:cubicBezTo>
                <a:cubicBezTo>
                  <a:pt x="425" y="1046"/>
                  <a:pt x="415" y="1036"/>
                  <a:pt x="415" y="1023"/>
                </a:cubicBezTo>
                <a:close/>
                <a:moveTo>
                  <a:pt x="758" y="1096"/>
                </a:moveTo>
                <a:cubicBezTo>
                  <a:pt x="773" y="1110"/>
                  <a:pt x="773" y="1110"/>
                  <a:pt x="773" y="1110"/>
                </a:cubicBezTo>
                <a:cubicBezTo>
                  <a:pt x="309" y="1110"/>
                  <a:pt x="309" y="1110"/>
                  <a:pt x="309" y="1110"/>
                </a:cubicBezTo>
                <a:cubicBezTo>
                  <a:pt x="323" y="1096"/>
                  <a:pt x="323" y="1096"/>
                  <a:pt x="323" y="1096"/>
                </a:cubicBezTo>
                <a:lnTo>
                  <a:pt x="758" y="1096"/>
                </a:lnTo>
                <a:close/>
                <a:moveTo>
                  <a:pt x="213" y="1202"/>
                </a:moveTo>
                <a:cubicBezTo>
                  <a:pt x="279" y="1138"/>
                  <a:pt x="279" y="1138"/>
                  <a:pt x="279" y="1138"/>
                </a:cubicBezTo>
                <a:cubicBezTo>
                  <a:pt x="802" y="1138"/>
                  <a:pt x="802" y="1138"/>
                  <a:pt x="802" y="1138"/>
                </a:cubicBezTo>
                <a:cubicBezTo>
                  <a:pt x="868" y="1202"/>
                  <a:pt x="868" y="1202"/>
                  <a:pt x="868" y="1202"/>
                </a:cubicBezTo>
                <a:lnTo>
                  <a:pt x="213" y="1202"/>
                </a:ln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23" name="Rectangle 722"/>
          <p:cNvSpPr/>
          <p:nvPr/>
        </p:nvSpPr>
        <p:spPr bwMode="auto">
          <a:xfrm>
            <a:off x="749911" y="2318668"/>
            <a:ext cx="10963052" cy="90447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dirty="0" smtClean="0">
                <a:gradFill>
                  <a:gsLst>
                    <a:gs pos="0">
                      <a:srgbClr val="FFFFFF"/>
                    </a:gs>
                    <a:gs pos="100000">
                      <a:srgbClr val="FFFFFF"/>
                    </a:gs>
                  </a:gsLst>
                  <a:lin ang="5400000" scaled="0"/>
                </a:gradFill>
                <a:ea typeface="Segoe UI" pitchFamily="34" charset="0"/>
                <a:cs typeface="Segoe UI" pitchFamily="34" charset="0"/>
              </a:rPr>
              <a:t>Application Programming Models </a:t>
            </a:r>
          </a:p>
        </p:txBody>
      </p:sp>
      <p:sp>
        <p:nvSpPr>
          <p:cNvPr id="724" name="Freeform 5"/>
          <p:cNvSpPr>
            <a:spLocks noEditPoints="1"/>
          </p:cNvSpPr>
          <p:nvPr/>
        </p:nvSpPr>
        <p:spPr bwMode="black">
          <a:xfrm>
            <a:off x="6050751" y="2430462"/>
            <a:ext cx="375890" cy="321267"/>
          </a:xfrm>
          <a:custGeom>
            <a:avLst/>
            <a:gdLst>
              <a:gd name="T0" fmla="*/ 22 w 277"/>
              <a:gd name="T1" fmla="*/ 1 h 215"/>
              <a:gd name="T2" fmla="*/ 22 w 277"/>
              <a:gd name="T3" fmla="*/ 10 h 215"/>
              <a:gd name="T4" fmla="*/ 22 w 277"/>
              <a:gd name="T5" fmla="*/ 10 h 215"/>
              <a:gd name="T6" fmla="*/ 66 w 277"/>
              <a:gd name="T7" fmla="*/ 15 h 215"/>
              <a:gd name="T8" fmla="*/ 54 w 277"/>
              <a:gd name="T9" fmla="*/ 20 h 215"/>
              <a:gd name="T10" fmla="*/ 79 w 277"/>
              <a:gd name="T11" fmla="*/ 0 h 215"/>
              <a:gd name="T12" fmla="*/ 118 w 277"/>
              <a:gd name="T13" fmla="*/ 1 h 215"/>
              <a:gd name="T14" fmla="*/ 118 w 277"/>
              <a:gd name="T15" fmla="*/ 10 h 215"/>
              <a:gd name="T16" fmla="*/ 118 w 277"/>
              <a:gd name="T17" fmla="*/ 10 h 215"/>
              <a:gd name="T18" fmla="*/ 163 w 277"/>
              <a:gd name="T19" fmla="*/ 15 h 215"/>
              <a:gd name="T20" fmla="*/ 150 w 277"/>
              <a:gd name="T21" fmla="*/ 20 h 215"/>
              <a:gd name="T22" fmla="*/ 176 w 277"/>
              <a:gd name="T23" fmla="*/ 0 h 215"/>
              <a:gd name="T24" fmla="*/ 215 w 277"/>
              <a:gd name="T25" fmla="*/ 1 h 215"/>
              <a:gd name="T26" fmla="*/ 214 w 277"/>
              <a:gd name="T27" fmla="*/ 10 h 215"/>
              <a:gd name="T28" fmla="*/ 214 w 277"/>
              <a:gd name="T29" fmla="*/ 10 h 215"/>
              <a:gd name="T30" fmla="*/ 259 w 277"/>
              <a:gd name="T31" fmla="*/ 15 h 215"/>
              <a:gd name="T32" fmla="*/ 247 w 277"/>
              <a:gd name="T33" fmla="*/ 20 h 215"/>
              <a:gd name="T34" fmla="*/ 272 w 277"/>
              <a:gd name="T35" fmla="*/ 0 h 215"/>
              <a:gd name="T36" fmla="*/ 12 w 277"/>
              <a:gd name="T37" fmla="*/ 92 h 215"/>
              <a:gd name="T38" fmla="*/ 0 w 277"/>
              <a:gd name="T39" fmla="*/ 97 h 215"/>
              <a:gd name="T40" fmla="*/ 25 w 277"/>
              <a:gd name="T41" fmla="*/ 77 h 215"/>
              <a:gd name="T42" fmla="*/ 64 w 277"/>
              <a:gd name="T43" fmla="*/ 77 h 215"/>
              <a:gd name="T44" fmla="*/ 64 w 277"/>
              <a:gd name="T45" fmla="*/ 87 h 215"/>
              <a:gd name="T46" fmla="*/ 64 w 277"/>
              <a:gd name="T47" fmla="*/ 87 h 215"/>
              <a:gd name="T48" fmla="*/ 109 w 277"/>
              <a:gd name="T49" fmla="*/ 92 h 215"/>
              <a:gd name="T50" fmla="*/ 96 w 277"/>
              <a:gd name="T51" fmla="*/ 97 h 215"/>
              <a:gd name="T52" fmla="*/ 122 w 277"/>
              <a:gd name="T53" fmla="*/ 77 h 215"/>
              <a:gd name="T54" fmla="*/ 161 w 277"/>
              <a:gd name="T55" fmla="*/ 77 h 215"/>
              <a:gd name="T56" fmla="*/ 160 w 277"/>
              <a:gd name="T57" fmla="*/ 87 h 215"/>
              <a:gd name="T58" fmla="*/ 160 w 277"/>
              <a:gd name="T59" fmla="*/ 87 h 215"/>
              <a:gd name="T60" fmla="*/ 205 w 277"/>
              <a:gd name="T61" fmla="*/ 92 h 215"/>
              <a:gd name="T62" fmla="*/ 192 w 277"/>
              <a:gd name="T63" fmla="*/ 97 h 215"/>
              <a:gd name="T64" fmla="*/ 218 w 277"/>
              <a:gd name="T65" fmla="*/ 77 h 215"/>
              <a:gd name="T66" fmla="*/ 257 w 277"/>
              <a:gd name="T67" fmla="*/ 77 h 215"/>
              <a:gd name="T68" fmla="*/ 256 w 277"/>
              <a:gd name="T69" fmla="*/ 87 h 215"/>
              <a:gd name="T70" fmla="*/ 256 w 277"/>
              <a:gd name="T71" fmla="*/ 87 h 215"/>
              <a:gd name="T72" fmla="*/ 22 w 277"/>
              <a:gd name="T73" fmla="*/ 154 h 215"/>
              <a:gd name="T74" fmla="*/ 22 w 277"/>
              <a:gd name="T75" fmla="*/ 164 h 215"/>
              <a:gd name="T76" fmla="*/ 22 w 277"/>
              <a:gd name="T77" fmla="*/ 164 h 215"/>
              <a:gd name="T78" fmla="*/ 66 w 277"/>
              <a:gd name="T79" fmla="*/ 168 h 215"/>
              <a:gd name="T80" fmla="*/ 54 w 277"/>
              <a:gd name="T81" fmla="*/ 173 h 215"/>
              <a:gd name="T82" fmla="*/ 79 w 277"/>
              <a:gd name="T83" fmla="*/ 154 h 215"/>
              <a:gd name="T84" fmla="*/ 118 w 277"/>
              <a:gd name="T85" fmla="*/ 154 h 215"/>
              <a:gd name="T86" fmla="*/ 118 w 277"/>
              <a:gd name="T87" fmla="*/ 164 h 215"/>
              <a:gd name="T88" fmla="*/ 118 w 277"/>
              <a:gd name="T89" fmla="*/ 164 h 215"/>
              <a:gd name="T90" fmla="*/ 163 w 277"/>
              <a:gd name="T91" fmla="*/ 168 h 215"/>
              <a:gd name="T92" fmla="*/ 150 w 277"/>
              <a:gd name="T93" fmla="*/ 173 h 215"/>
              <a:gd name="T94" fmla="*/ 176 w 277"/>
              <a:gd name="T95" fmla="*/ 154 h 215"/>
              <a:gd name="T96" fmla="*/ 215 w 277"/>
              <a:gd name="T97" fmla="*/ 154 h 215"/>
              <a:gd name="T98" fmla="*/ 214 w 277"/>
              <a:gd name="T99" fmla="*/ 164 h 215"/>
              <a:gd name="T100" fmla="*/ 214 w 277"/>
              <a:gd name="T101" fmla="*/ 164 h 215"/>
              <a:gd name="T102" fmla="*/ 259 w 277"/>
              <a:gd name="T103" fmla="*/ 168 h 215"/>
              <a:gd name="T104" fmla="*/ 247 w 277"/>
              <a:gd name="T105" fmla="*/ 173 h 215"/>
              <a:gd name="T106" fmla="*/ 272 w 277"/>
              <a:gd name="T107" fmla="*/ 15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7" h="215">
                <a:moveTo>
                  <a:pt x="21" y="61"/>
                </a:moveTo>
                <a:cubicBezTo>
                  <a:pt x="7" y="61"/>
                  <a:pt x="0" y="51"/>
                  <a:pt x="0" y="32"/>
                </a:cubicBezTo>
                <a:cubicBezTo>
                  <a:pt x="0" y="22"/>
                  <a:pt x="2" y="14"/>
                  <a:pt x="6" y="9"/>
                </a:cubicBezTo>
                <a:cubicBezTo>
                  <a:pt x="9" y="3"/>
                  <a:pt x="15" y="1"/>
                  <a:pt x="22" y="1"/>
                </a:cubicBezTo>
                <a:cubicBezTo>
                  <a:pt x="36" y="1"/>
                  <a:pt x="43" y="11"/>
                  <a:pt x="43" y="30"/>
                </a:cubicBezTo>
                <a:cubicBezTo>
                  <a:pt x="43" y="40"/>
                  <a:pt x="41" y="48"/>
                  <a:pt x="37" y="53"/>
                </a:cubicBezTo>
                <a:cubicBezTo>
                  <a:pt x="33" y="59"/>
                  <a:pt x="28" y="61"/>
                  <a:pt x="21" y="61"/>
                </a:cubicBezTo>
                <a:close/>
                <a:moveTo>
                  <a:pt x="22" y="10"/>
                </a:moveTo>
                <a:cubicBezTo>
                  <a:pt x="16" y="10"/>
                  <a:pt x="13" y="17"/>
                  <a:pt x="13" y="32"/>
                </a:cubicBezTo>
                <a:cubicBezTo>
                  <a:pt x="13" y="45"/>
                  <a:pt x="16" y="51"/>
                  <a:pt x="21" y="51"/>
                </a:cubicBezTo>
                <a:cubicBezTo>
                  <a:pt x="27" y="51"/>
                  <a:pt x="29" y="45"/>
                  <a:pt x="29" y="31"/>
                </a:cubicBezTo>
                <a:cubicBezTo>
                  <a:pt x="29" y="17"/>
                  <a:pt x="27" y="10"/>
                  <a:pt x="22" y="10"/>
                </a:cubicBezTo>
                <a:close/>
                <a:moveTo>
                  <a:pt x="79" y="0"/>
                </a:moveTo>
                <a:cubicBezTo>
                  <a:pt x="79" y="60"/>
                  <a:pt x="79" y="60"/>
                  <a:pt x="79" y="60"/>
                </a:cubicBezTo>
                <a:cubicBezTo>
                  <a:pt x="66" y="60"/>
                  <a:pt x="66" y="60"/>
                  <a:pt x="66" y="60"/>
                </a:cubicBezTo>
                <a:cubicBezTo>
                  <a:pt x="66" y="15"/>
                  <a:pt x="66" y="15"/>
                  <a:pt x="66" y="15"/>
                </a:cubicBezTo>
                <a:cubicBezTo>
                  <a:pt x="66" y="15"/>
                  <a:pt x="65" y="16"/>
                  <a:pt x="64" y="17"/>
                </a:cubicBezTo>
                <a:cubicBezTo>
                  <a:pt x="63" y="17"/>
                  <a:pt x="62" y="18"/>
                  <a:pt x="61" y="18"/>
                </a:cubicBezTo>
                <a:cubicBezTo>
                  <a:pt x="60" y="19"/>
                  <a:pt x="59" y="19"/>
                  <a:pt x="57" y="19"/>
                </a:cubicBezTo>
                <a:cubicBezTo>
                  <a:pt x="56" y="20"/>
                  <a:pt x="55" y="20"/>
                  <a:pt x="54" y="20"/>
                </a:cubicBezTo>
                <a:cubicBezTo>
                  <a:pt x="54" y="9"/>
                  <a:pt x="54" y="9"/>
                  <a:pt x="54" y="9"/>
                </a:cubicBezTo>
                <a:cubicBezTo>
                  <a:pt x="57" y="8"/>
                  <a:pt x="61" y="7"/>
                  <a:pt x="64" y="5"/>
                </a:cubicBezTo>
                <a:cubicBezTo>
                  <a:pt x="66" y="4"/>
                  <a:pt x="69" y="2"/>
                  <a:pt x="72" y="0"/>
                </a:cubicBezTo>
                <a:lnTo>
                  <a:pt x="79" y="0"/>
                </a:lnTo>
                <a:close/>
                <a:moveTo>
                  <a:pt x="117" y="61"/>
                </a:moveTo>
                <a:cubicBezTo>
                  <a:pt x="103" y="61"/>
                  <a:pt x="96" y="51"/>
                  <a:pt x="96" y="32"/>
                </a:cubicBezTo>
                <a:cubicBezTo>
                  <a:pt x="96" y="22"/>
                  <a:pt x="98" y="14"/>
                  <a:pt x="102" y="9"/>
                </a:cubicBezTo>
                <a:cubicBezTo>
                  <a:pt x="106" y="3"/>
                  <a:pt x="111" y="1"/>
                  <a:pt x="118" y="1"/>
                </a:cubicBezTo>
                <a:cubicBezTo>
                  <a:pt x="132" y="1"/>
                  <a:pt x="139" y="11"/>
                  <a:pt x="139" y="30"/>
                </a:cubicBezTo>
                <a:cubicBezTo>
                  <a:pt x="139" y="40"/>
                  <a:pt x="137" y="48"/>
                  <a:pt x="133" y="53"/>
                </a:cubicBezTo>
                <a:cubicBezTo>
                  <a:pt x="130" y="59"/>
                  <a:pt x="124" y="61"/>
                  <a:pt x="117" y="61"/>
                </a:cubicBezTo>
                <a:close/>
                <a:moveTo>
                  <a:pt x="118" y="10"/>
                </a:moveTo>
                <a:cubicBezTo>
                  <a:pt x="112" y="10"/>
                  <a:pt x="109" y="17"/>
                  <a:pt x="109" y="32"/>
                </a:cubicBezTo>
                <a:cubicBezTo>
                  <a:pt x="109" y="45"/>
                  <a:pt x="112" y="51"/>
                  <a:pt x="118" y="51"/>
                </a:cubicBezTo>
                <a:cubicBezTo>
                  <a:pt x="123" y="51"/>
                  <a:pt x="126" y="45"/>
                  <a:pt x="126" y="31"/>
                </a:cubicBezTo>
                <a:cubicBezTo>
                  <a:pt x="126" y="17"/>
                  <a:pt x="123" y="10"/>
                  <a:pt x="118" y="10"/>
                </a:cubicBezTo>
                <a:close/>
                <a:moveTo>
                  <a:pt x="176" y="0"/>
                </a:moveTo>
                <a:cubicBezTo>
                  <a:pt x="176" y="60"/>
                  <a:pt x="176" y="60"/>
                  <a:pt x="176" y="60"/>
                </a:cubicBezTo>
                <a:cubicBezTo>
                  <a:pt x="163" y="60"/>
                  <a:pt x="163" y="60"/>
                  <a:pt x="163" y="60"/>
                </a:cubicBezTo>
                <a:cubicBezTo>
                  <a:pt x="163" y="15"/>
                  <a:pt x="163" y="15"/>
                  <a:pt x="163" y="15"/>
                </a:cubicBezTo>
                <a:cubicBezTo>
                  <a:pt x="162" y="15"/>
                  <a:pt x="161" y="16"/>
                  <a:pt x="160" y="17"/>
                </a:cubicBezTo>
                <a:cubicBezTo>
                  <a:pt x="159" y="17"/>
                  <a:pt x="158" y="18"/>
                  <a:pt x="157" y="18"/>
                </a:cubicBezTo>
                <a:cubicBezTo>
                  <a:pt x="156" y="19"/>
                  <a:pt x="155" y="19"/>
                  <a:pt x="154" y="19"/>
                </a:cubicBezTo>
                <a:cubicBezTo>
                  <a:pt x="153" y="20"/>
                  <a:pt x="151" y="20"/>
                  <a:pt x="150" y="20"/>
                </a:cubicBezTo>
                <a:cubicBezTo>
                  <a:pt x="150" y="9"/>
                  <a:pt x="150" y="9"/>
                  <a:pt x="150" y="9"/>
                </a:cubicBezTo>
                <a:cubicBezTo>
                  <a:pt x="154" y="8"/>
                  <a:pt x="157" y="7"/>
                  <a:pt x="160" y="5"/>
                </a:cubicBezTo>
                <a:cubicBezTo>
                  <a:pt x="163" y="4"/>
                  <a:pt x="165" y="2"/>
                  <a:pt x="168" y="0"/>
                </a:cubicBezTo>
                <a:lnTo>
                  <a:pt x="176" y="0"/>
                </a:lnTo>
                <a:close/>
                <a:moveTo>
                  <a:pt x="214" y="61"/>
                </a:moveTo>
                <a:cubicBezTo>
                  <a:pt x="200" y="61"/>
                  <a:pt x="193" y="51"/>
                  <a:pt x="193" y="32"/>
                </a:cubicBezTo>
                <a:cubicBezTo>
                  <a:pt x="193" y="22"/>
                  <a:pt x="195" y="14"/>
                  <a:pt x="198" y="9"/>
                </a:cubicBezTo>
                <a:cubicBezTo>
                  <a:pt x="202" y="3"/>
                  <a:pt x="208" y="1"/>
                  <a:pt x="215" y="1"/>
                </a:cubicBezTo>
                <a:cubicBezTo>
                  <a:pt x="228" y="1"/>
                  <a:pt x="235" y="11"/>
                  <a:pt x="235" y="30"/>
                </a:cubicBezTo>
                <a:cubicBezTo>
                  <a:pt x="235" y="40"/>
                  <a:pt x="233" y="48"/>
                  <a:pt x="230" y="53"/>
                </a:cubicBezTo>
                <a:cubicBezTo>
                  <a:pt x="226" y="59"/>
                  <a:pt x="221" y="61"/>
                  <a:pt x="214" y="61"/>
                </a:cubicBezTo>
                <a:close/>
                <a:moveTo>
                  <a:pt x="214" y="10"/>
                </a:moveTo>
                <a:cubicBezTo>
                  <a:pt x="209" y="10"/>
                  <a:pt x="206" y="17"/>
                  <a:pt x="206" y="32"/>
                </a:cubicBezTo>
                <a:cubicBezTo>
                  <a:pt x="206" y="45"/>
                  <a:pt x="209" y="51"/>
                  <a:pt x="214" y="51"/>
                </a:cubicBezTo>
                <a:cubicBezTo>
                  <a:pt x="219" y="51"/>
                  <a:pt x="222" y="45"/>
                  <a:pt x="222" y="31"/>
                </a:cubicBezTo>
                <a:cubicBezTo>
                  <a:pt x="222" y="17"/>
                  <a:pt x="219" y="10"/>
                  <a:pt x="214" y="10"/>
                </a:cubicBezTo>
                <a:close/>
                <a:moveTo>
                  <a:pt x="272" y="0"/>
                </a:moveTo>
                <a:cubicBezTo>
                  <a:pt x="272" y="60"/>
                  <a:pt x="272" y="60"/>
                  <a:pt x="272" y="60"/>
                </a:cubicBezTo>
                <a:cubicBezTo>
                  <a:pt x="259" y="60"/>
                  <a:pt x="259" y="60"/>
                  <a:pt x="259" y="60"/>
                </a:cubicBezTo>
                <a:cubicBezTo>
                  <a:pt x="259" y="15"/>
                  <a:pt x="259" y="15"/>
                  <a:pt x="259" y="15"/>
                </a:cubicBezTo>
                <a:cubicBezTo>
                  <a:pt x="258" y="15"/>
                  <a:pt x="258" y="16"/>
                  <a:pt x="257" y="17"/>
                </a:cubicBezTo>
                <a:cubicBezTo>
                  <a:pt x="256" y="17"/>
                  <a:pt x="255" y="18"/>
                  <a:pt x="254" y="18"/>
                </a:cubicBezTo>
                <a:cubicBezTo>
                  <a:pt x="252" y="19"/>
                  <a:pt x="251" y="19"/>
                  <a:pt x="250" y="19"/>
                </a:cubicBezTo>
                <a:cubicBezTo>
                  <a:pt x="249" y="20"/>
                  <a:pt x="248" y="20"/>
                  <a:pt x="247" y="20"/>
                </a:cubicBezTo>
                <a:cubicBezTo>
                  <a:pt x="247" y="9"/>
                  <a:pt x="247" y="9"/>
                  <a:pt x="247" y="9"/>
                </a:cubicBezTo>
                <a:cubicBezTo>
                  <a:pt x="250" y="8"/>
                  <a:pt x="253" y="7"/>
                  <a:pt x="256" y="5"/>
                </a:cubicBezTo>
                <a:cubicBezTo>
                  <a:pt x="259" y="4"/>
                  <a:pt x="262" y="2"/>
                  <a:pt x="264" y="0"/>
                </a:cubicBezTo>
                <a:lnTo>
                  <a:pt x="272" y="0"/>
                </a:lnTo>
                <a:close/>
                <a:moveTo>
                  <a:pt x="25" y="77"/>
                </a:moveTo>
                <a:cubicBezTo>
                  <a:pt x="25" y="137"/>
                  <a:pt x="25" y="137"/>
                  <a:pt x="25" y="137"/>
                </a:cubicBezTo>
                <a:cubicBezTo>
                  <a:pt x="12" y="137"/>
                  <a:pt x="12" y="137"/>
                  <a:pt x="12" y="137"/>
                </a:cubicBezTo>
                <a:cubicBezTo>
                  <a:pt x="12" y="92"/>
                  <a:pt x="12" y="92"/>
                  <a:pt x="12" y="92"/>
                </a:cubicBezTo>
                <a:cubicBezTo>
                  <a:pt x="12" y="92"/>
                  <a:pt x="11" y="93"/>
                  <a:pt x="10" y="93"/>
                </a:cubicBezTo>
                <a:cubicBezTo>
                  <a:pt x="9" y="94"/>
                  <a:pt x="8" y="94"/>
                  <a:pt x="7" y="95"/>
                </a:cubicBezTo>
                <a:cubicBezTo>
                  <a:pt x="6" y="95"/>
                  <a:pt x="5" y="96"/>
                  <a:pt x="3" y="96"/>
                </a:cubicBezTo>
                <a:cubicBezTo>
                  <a:pt x="2" y="96"/>
                  <a:pt x="1" y="97"/>
                  <a:pt x="0" y="97"/>
                </a:cubicBezTo>
                <a:cubicBezTo>
                  <a:pt x="0" y="86"/>
                  <a:pt x="0" y="86"/>
                  <a:pt x="0" y="86"/>
                </a:cubicBezTo>
                <a:cubicBezTo>
                  <a:pt x="3" y="85"/>
                  <a:pt x="6" y="84"/>
                  <a:pt x="9" y="82"/>
                </a:cubicBezTo>
                <a:cubicBezTo>
                  <a:pt x="12" y="81"/>
                  <a:pt x="15" y="79"/>
                  <a:pt x="17" y="77"/>
                </a:cubicBezTo>
                <a:lnTo>
                  <a:pt x="25" y="77"/>
                </a:lnTo>
                <a:close/>
                <a:moveTo>
                  <a:pt x="63" y="138"/>
                </a:moveTo>
                <a:cubicBezTo>
                  <a:pt x="49" y="138"/>
                  <a:pt x="42" y="128"/>
                  <a:pt x="42" y="109"/>
                </a:cubicBezTo>
                <a:cubicBezTo>
                  <a:pt x="42" y="98"/>
                  <a:pt x="44" y="91"/>
                  <a:pt x="48" y="85"/>
                </a:cubicBezTo>
                <a:cubicBezTo>
                  <a:pt x="52" y="80"/>
                  <a:pt x="57" y="77"/>
                  <a:pt x="64" y="77"/>
                </a:cubicBezTo>
                <a:cubicBezTo>
                  <a:pt x="78" y="77"/>
                  <a:pt x="85" y="87"/>
                  <a:pt x="85" y="107"/>
                </a:cubicBezTo>
                <a:cubicBezTo>
                  <a:pt x="85" y="117"/>
                  <a:pt x="83" y="125"/>
                  <a:pt x="79" y="130"/>
                </a:cubicBezTo>
                <a:cubicBezTo>
                  <a:pt x="75" y="135"/>
                  <a:pt x="70" y="138"/>
                  <a:pt x="63" y="138"/>
                </a:cubicBezTo>
                <a:close/>
                <a:moveTo>
                  <a:pt x="64" y="87"/>
                </a:moveTo>
                <a:cubicBezTo>
                  <a:pt x="58" y="87"/>
                  <a:pt x="55" y="94"/>
                  <a:pt x="55" y="108"/>
                </a:cubicBezTo>
                <a:cubicBezTo>
                  <a:pt x="55" y="121"/>
                  <a:pt x="58" y="128"/>
                  <a:pt x="64" y="128"/>
                </a:cubicBezTo>
                <a:cubicBezTo>
                  <a:pt x="69" y="128"/>
                  <a:pt x="72" y="121"/>
                  <a:pt x="72" y="108"/>
                </a:cubicBezTo>
                <a:cubicBezTo>
                  <a:pt x="72" y="94"/>
                  <a:pt x="69" y="87"/>
                  <a:pt x="64" y="87"/>
                </a:cubicBezTo>
                <a:close/>
                <a:moveTo>
                  <a:pt x="122" y="77"/>
                </a:moveTo>
                <a:cubicBezTo>
                  <a:pt x="122" y="137"/>
                  <a:pt x="122" y="137"/>
                  <a:pt x="122" y="137"/>
                </a:cubicBezTo>
                <a:cubicBezTo>
                  <a:pt x="109" y="137"/>
                  <a:pt x="109" y="137"/>
                  <a:pt x="109" y="137"/>
                </a:cubicBezTo>
                <a:cubicBezTo>
                  <a:pt x="109" y="92"/>
                  <a:pt x="109" y="92"/>
                  <a:pt x="109" y="92"/>
                </a:cubicBezTo>
                <a:cubicBezTo>
                  <a:pt x="108" y="92"/>
                  <a:pt x="107" y="93"/>
                  <a:pt x="106" y="93"/>
                </a:cubicBezTo>
                <a:cubicBezTo>
                  <a:pt x="105" y="94"/>
                  <a:pt x="104" y="94"/>
                  <a:pt x="103" y="95"/>
                </a:cubicBezTo>
                <a:cubicBezTo>
                  <a:pt x="102" y="95"/>
                  <a:pt x="101" y="96"/>
                  <a:pt x="100" y="96"/>
                </a:cubicBezTo>
                <a:cubicBezTo>
                  <a:pt x="98" y="96"/>
                  <a:pt x="97" y="97"/>
                  <a:pt x="96" y="97"/>
                </a:cubicBezTo>
                <a:cubicBezTo>
                  <a:pt x="96" y="86"/>
                  <a:pt x="96" y="86"/>
                  <a:pt x="96" y="86"/>
                </a:cubicBezTo>
                <a:cubicBezTo>
                  <a:pt x="100" y="85"/>
                  <a:pt x="103" y="84"/>
                  <a:pt x="106" y="82"/>
                </a:cubicBezTo>
                <a:cubicBezTo>
                  <a:pt x="109" y="81"/>
                  <a:pt x="111" y="79"/>
                  <a:pt x="114" y="77"/>
                </a:cubicBezTo>
                <a:lnTo>
                  <a:pt x="122" y="77"/>
                </a:lnTo>
                <a:close/>
                <a:moveTo>
                  <a:pt x="159" y="138"/>
                </a:moveTo>
                <a:cubicBezTo>
                  <a:pt x="145" y="138"/>
                  <a:pt x="138" y="128"/>
                  <a:pt x="138" y="109"/>
                </a:cubicBezTo>
                <a:cubicBezTo>
                  <a:pt x="138" y="98"/>
                  <a:pt x="140" y="91"/>
                  <a:pt x="144" y="85"/>
                </a:cubicBezTo>
                <a:cubicBezTo>
                  <a:pt x="148" y="80"/>
                  <a:pt x="153" y="77"/>
                  <a:pt x="161" y="77"/>
                </a:cubicBezTo>
                <a:cubicBezTo>
                  <a:pt x="174" y="77"/>
                  <a:pt x="181" y="87"/>
                  <a:pt x="181" y="107"/>
                </a:cubicBezTo>
                <a:cubicBezTo>
                  <a:pt x="181" y="117"/>
                  <a:pt x="179" y="125"/>
                  <a:pt x="175" y="130"/>
                </a:cubicBezTo>
                <a:cubicBezTo>
                  <a:pt x="172" y="135"/>
                  <a:pt x="166" y="138"/>
                  <a:pt x="159" y="138"/>
                </a:cubicBezTo>
                <a:close/>
                <a:moveTo>
                  <a:pt x="160" y="87"/>
                </a:moveTo>
                <a:cubicBezTo>
                  <a:pt x="154" y="87"/>
                  <a:pt x="152" y="94"/>
                  <a:pt x="152" y="108"/>
                </a:cubicBezTo>
                <a:cubicBezTo>
                  <a:pt x="152" y="121"/>
                  <a:pt x="154" y="128"/>
                  <a:pt x="160" y="128"/>
                </a:cubicBezTo>
                <a:cubicBezTo>
                  <a:pt x="165" y="128"/>
                  <a:pt x="168" y="121"/>
                  <a:pt x="168" y="108"/>
                </a:cubicBezTo>
                <a:cubicBezTo>
                  <a:pt x="168" y="94"/>
                  <a:pt x="165" y="87"/>
                  <a:pt x="160" y="87"/>
                </a:cubicBezTo>
                <a:close/>
                <a:moveTo>
                  <a:pt x="218" y="77"/>
                </a:moveTo>
                <a:cubicBezTo>
                  <a:pt x="218" y="137"/>
                  <a:pt x="218" y="137"/>
                  <a:pt x="218" y="137"/>
                </a:cubicBezTo>
                <a:cubicBezTo>
                  <a:pt x="205" y="137"/>
                  <a:pt x="205" y="137"/>
                  <a:pt x="205" y="137"/>
                </a:cubicBezTo>
                <a:cubicBezTo>
                  <a:pt x="205" y="92"/>
                  <a:pt x="205" y="92"/>
                  <a:pt x="205" y="92"/>
                </a:cubicBezTo>
                <a:cubicBezTo>
                  <a:pt x="204" y="92"/>
                  <a:pt x="203" y="93"/>
                  <a:pt x="202" y="93"/>
                </a:cubicBezTo>
                <a:cubicBezTo>
                  <a:pt x="201" y="94"/>
                  <a:pt x="200" y="94"/>
                  <a:pt x="199" y="95"/>
                </a:cubicBezTo>
                <a:cubicBezTo>
                  <a:pt x="198" y="95"/>
                  <a:pt x="197" y="96"/>
                  <a:pt x="196" y="96"/>
                </a:cubicBezTo>
                <a:cubicBezTo>
                  <a:pt x="195" y="96"/>
                  <a:pt x="194" y="97"/>
                  <a:pt x="192" y="97"/>
                </a:cubicBezTo>
                <a:cubicBezTo>
                  <a:pt x="192" y="86"/>
                  <a:pt x="192" y="86"/>
                  <a:pt x="192" y="86"/>
                </a:cubicBezTo>
                <a:cubicBezTo>
                  <a:pt x="196" y="85"/>
                  <a:pt x="199" y="84"/>
                  <a:pt x="202" y="82"/>
                </a:cubicBezTo>
                <a:cubicBezTo>
                  <a:pt x="205" y="81"/>
                  <a:pt x="208" y="79"/>
                  <a:pt x="210" y="77"/>
                </a:cubicBezTo>
                <a:lnTo>
                  <a:pt x="218" y="77"/>
                </a:lnTo>
                <a:close/>
                <a:moveTo>
                  <a:pt x="256" y="138"/>
                </a:moveTo>
                <a:cubicBezTo>
                  <a:pt x="242" y="138"/>
                  <a:pt x="235" y="128"/>
                  <a:pt x="235" y="109"/>
                </a:cubicBezTo>
                <a:cubicBezTo>
                  <a:pt x="235" y="98"/>
                  <a:pt x="237" y="91"/>
                  <a:pt x="240" y="85"/>
                </a:cubicBezTo>
                <a:cubicBezTo>
                  <a:pt x="244" y="80"/>
                  <a:pt x="250" y="77"/>
                  <a:pt x="257" y="77"/>
                </a:cubicBezTo>
                <a:cubicBezTo>
                  <a:pt x="270" y="77"/>
                  <a:pt x="277" y="87"/>
                  <a:pt x="277" y="107"/>
                </a:cubicBezTo>
                <a:cubicBezTo>
                  <a:pt x="277" y="117"/>
                  <a:pt x="275" y="125"/>
                  <a:pt x="272" y="130"/>
                </a:cubicBezTo>
                <a:cubicBezTo>
                  <a:pt x="268" y="135"/>
                  <a:pt x="263" y="138"/>
                  <a:pt x="256" y="138"/>
                </a:cubicBezTo>
                <a:close/>
                <a:moveTo>
                  <a:pt x="256" y="87"/>
                </a:moveTo>
                <a:cubicBezTo>
                  <a:pt x="251" y="87"/>
                  <a:pt x="248" y="94"/>
                  <a:pt x="248" y="108"/>
                </a:cubicBezTo>
                <a:cubicBezTo>
                  <a:pt x="248" y="121"/>
                  <a:pt x="251" y="128"/>
                  <a:pt x="256" y="128"/>
                </a:cubicBezTo>
                <a:cubicBezTo>
                  <a:pt x="261" y="128"/>
                  <a:pt x="264" y="121"/>
                  <a:pt x="264" y="108"/>
                </a:cubicBezTo>
                <a:cubicBezTo>
                  <a:pt x="264" y="94"/>
                  <a:pt x="262" y="87"/>
                  <a:pt x="256" y="87"/>
                </a:cubicBezTo>
                <a:close/>
                <a:moveTo>
                  <a:pt x="21" y="215"/>
                </a:moveTo>
                <a:cubicBezTo>
                  <a:pt x="7" y="215"/>
                  <a:pt x="0" y="205"/>
                  <a:pt x="0" y="185"/>
                </a:cubicBezTo>
                <a:cubicBezTo>
                  <a:pt x="0" y="175"/>
                  <a:pt x="2" y="167"/>
                  <a:pt x="6" y="162"/>
                </a:cubicBezTo>
                <a:cubicBezTo>
                  <a:pt x="9" y="157"/>
                  <a:pt x="15" y="154"/>
                  <a:pt x="22" y="154"/>
                </a:cubicBezTo>
                <a:cubicBezTo>
                  <a:pt x="36" y="154"/>
                  <a:pt x="43" y="164"/>
                  <a:pt x="43" y="184"/>
                </a:cubicBezTo>
                <a:cubicBezTo>
                  <a:pt x="43" y="194"/>
                  <a:pt x="41" y="201"/>
                  <a:pt x="37" y="207"/>
                </a:cubicBezTo>
                <a:cubicBezTo>
                  <a:pt x="33" y="212"/>
                  <a:pt x="28" y="215"/>
                  <a:pt x="21" y="215"/>
                </a:cubicBezTo>
                <a:close/>
                <a:moveTo>
                  <a:pt x="22" y="164"/>
                </a:moveTo>
                <a:cubicBezTo>
                  <a:pt x="16" y="164"/>
                  <a:pt x="13" y="171"/>
                  <a:pt x="13" y="185"/>
                </a:cubicBezTo>
                <a:cubicBezTo>
                  <a:pt x="13" y="198"/>
                  <a:pt x="16" y="205"/>
                  <a:pt x="21" y="205"/>
                </a:cubicBezTo>
                <a:cubicBezTo>
                  <a:pt x="27" y="205"/>
                  <a:pt x="29" y="198"/>
                  <a:pt x="29" y="184"/>
                </a:cubicBezTo>
                <a:cubicBezTo>
                  <a:pt x="29" y="171"/>
                  <a:pt x="27" y="164"/>
                  <a:pt x="22" y="164"/>
                </a:cubicBezTo>
                <a:close/>
                <a:moveTo>
                  <a:pt x="79" y="154"/>
                </a:moveTo>
                <a:cubicBezTo>
                  <a:pt x="79" y="214"/>
                  <a:pt x="79" y="214"/>
                  <a:pt x="79" y="214"/>
                </a:cubicBezTo>
                <a:cubicBezTo>
                  <a:pt x="66" y="214"/>
                  <a:pt x="66" y="214"/>
                  <a:pt x="66" y="214"/>
                </a:cubicBezTo>
                <a:cubicBezTo>
                  <a:pt x="66" y="168"/>
                  <a:pt x="66" y="168"/>
                  <a:pt x="66" y="168"/>
                </a:cubicBezTo>
                <a:cubicBezTo>
                  <a:pt x="66" y="169"/>
                  <a:pt x="65" y="170"/>
                  <a:pt x="64" y="170"/>
                </a:cubicBezTo>
                <a:cubicBezTo>
                  <a:pt x="63" y="171"/>
                  <a:pt x="62" y="171"/>
                  <a:pt x="61" y="172"/>
                </a:cubicBezTo>
                <a:cubicBezTo>
                  <a:pt x="60" y="172"/>
                  <a:pt x="59" y="172"/>
                  <a:pt x="57" y="173"/>
                </a:cubicBezTo>
                <a:cubicBezTo>
                  <a:pt x="56" y="173"/>
                  <a:pt x="55" y="173"/>
                  <a:pt x="54" y="173"/>
                </a:cubicBezTo>
                <a:cubicBezTo>
                  <a:pt x="54" y="163"/>
                  <a:pt x="54" y="163"/>
                  <a:pt x="54" y="163"/>
                </a:cubicBezTo>
                <a:cubicBezTo>
                  <a:pt x="57" y="162"/>
                  <a:pt x="61" y="160"/>
                  <a:pt x="64" y="159"/>
                </a:cubicBezTo>
                <a:cubicBezTo>
                  <a:pt x="66" y="157"/>
                  <a:pt x="69" y="156"/>
                  <a:pt x="72" y="154"/>
                </a:cubicBezTo>
                <a:lnTo>
                  <a:pt x="79" y="154"/>
                </a:lnTo>
                <a:close/>
                <a:moveTo>
                  <a:pt x="117" y="215"/>
                </a:moveTo>
                <a:cubicBezTo>
                  <a:pt x="103" y="215"/>
                  <a:pt x="96" y="205"/>
                  <a:pt x="96" y="185"/>
                </a:cubicBezTo>
                <a:cubicBezTo>
                  <a:pt x="96" y="175"/>
                  <a:pt x="98" y="167"/>
                  <a:pt x="102" y="162"/>
                </a:cubicBezTo>
                <a:cubicBezTo>
                  <a:pt x="106" y="157"/>
                  <a:pt x="111" y="154"/>
                  <a:pt x="118" y="154"/>
                </a:cubicBezTo>
                <a:cubicBezTo>
                  <a:pt x="132" y="154"/>
                  <a:pt x="139" y="164"/>
                  <a:pt x="139" y="184"/>
                </a:cubicBezTo>
                <a:cubicBezTo>
                  <a:pt x="139" y="194"/>
                  <a:pt x="137" y="201"/>
                  <a:pt x="133" y="207"/>
                </a:cubicBezTo>
                <a:cubicBezTo>
                  <a:pt x="130" y="212"/>
                  <a:pt x="124" y="215"/>
                  <a:pt x="117" y="215"/>
                </a:cubicBezTo>
                <a:close/>
                <a:moveTo>
                  <a:pt x="118" y="164"/>
                </a:moveTo>
                <a:cubicBezTo>
                  <a:pt x="112" y="164"/>
                  <a:pt x="109" y="171"/>
                  <a:pt x="109" y="185"/>
                </a:cubicBezTo>
                <a:cubicBezTo>
                  <a:pt x="109" y="198"/>
                  <a:pt x="112" y="205"/>
                  <a:pt x="118" y="205"/>
                </a:cubicBezTo>
                <a:cubicBezTo>
                  <a:pt x="123" y="205"/>
                  <a:pt x="126" y="198"/>
                  <a:pt x="126" y="184"/>
                </a:cubicBezTo>
                <a:cubicBezTo>
                  <a:pt x="126" y="171"/>
                  <a:pt x="123" y="164"/>
                  <a:pt x="118" y="164"/>
                </a:cubicBezTo>
                <a:close/>
                <a:moveTo>
                  <a:pt x="176" y="154"/>
                </a:moveTo>
                <a:cubicBezTo>
                  <a:pt x="176" y="214"/>
                  <a:pt x="176" y="214"/>
                  <a:pt x="176" y="214"/>
                </a:cubicBezTo>
                <a:cubicBezTo>
                  <a:pt x="163" y="214"/>
                  <a:pt x="163" y="214"/>
                  <a:pt x="163" y="214"/>
                </a:cubicBezTo>
                <a:cubicBezTo>
                  <a:pt x="163" y="168"/>
                  <a:pt x="163" y="168"/>
                  <a:pt x="163" y="168"/>
                </a:cubicBezTo>
                <a:cubicBezTo>
                  <a:pt x="162" y="169"/>
                  <a:pt x="161" y="170"/>
                  <a:pt x="160" y="170"/>
                </a:cubicBezTo>
                <a:cubicBezTo>
                  <a:pt x="159" y="171"/>
                  <a:pt x="158" y="171"/>
                  <a:pt x="157" y="172"/>
                </a:cubicBezTo>
                <a:cubicBezTo>
                  <a:pt x="156" y="172"/>
                  <a:pt x="155" y="172"/>
                  <a:pt x="154" y="173"/>
                </a:cubicBezTo>
                <a:cubicBezTo>
                  <a:pt x="153" y="173"/>
                  <a:pt x="151" y="173"/>
                  <a:pt x="150" y="173"/>
                </a:cubicBezTo>
                <a:cubicBezTo>
                  <a:pt x="150" y="163"/>
                  <a:pt x="150" y="163"/>
                  <a:pt x="150" y="163"/>
                </a:cubicBezTo>
                <a:cubicBezTo>
                  <a:pt x="154" y="162"/>
                  <a:pt x="157" y="160"/>
                  <a:pt x="160" y="159"/>
                </a:cubicBezTo>
                <a:cubicBezTo>
                  <a:pt x="163" y="157"/>
                  <a:pt x="165" y="156"/>
                  <a:pt x="168" y="154"/>
                </a:cubicBezTo>
                <a:lnTo>
                  <a:pt x="176" y="154"/>
                </a:lnTo>
                <a:close/>
                <a:moveTo>
                  <a:pt x="214" y="215"/>
                </a:moveTo>
                <a:cubicBezTo>
                  <a:pt x="200" y="215"/>
                  <a:pt x="193" y="205"/>
                  <a:pt x="193" y="185"/>
                </a:cubicBezTo>
                <a:cubicBezTo>
                  <a:pt x="193" y="175"/>
                  <a:pt x="195" y="167"/>
                  <a:pt x="198" y="162"/>
                </a:cubicBezTo>
                <a:cubicBezTo>
                  <a:pt x="202" y="157"/>
                  <a:pt x="208" y="154"/>
                  <a:pt x="215" y="154"/>
                </a:cubicBezTo>
                <a:cubicBezTo>
                  <a:pt x="228" y="154"/>
                  <a:pt x="235" y="164"/>
                  <a:pt x="235" y="184"/>
                </a:cubicBezTo>
                <a:cubicBezTo>
                  <a:pt x="235" y="194"/>
                  <a:pt x="233" y="201"/>
                  <a:pt x="230" y="207"/>
                </a:cubicBezTo>
                <a:cubicBezTo>
                  <a:pt x="226" y="212"/>
                  <a:pt x="221" y="215"/>
                  <a:pt x="214" y="215"/>
                </a:cubicBezTo>
                <a:close/>
                <a:moveTo>
                  <a:pt x="214" y="164"/>
                </a:moveTo>
                <a:cubicBezTo>
                  <a:pt x="209" y="164"/>
                  <a:pt x="206" y="171"/>
                  <a:pt x="206" y="185"/>
                </a:cubicBezTo>
                <a:cubicBezTo>
                  <a:pt x="206" y="198"/>
                  <a:pt x="209" y="205"/>
                  <a:pt x="214" y="205"/>
                </a:cubicBezTo>
                <a:cubicBezTo>
                  <a:pt x="219" y="205"/>
                  <a:pt x="222" y="198"/>
                  <a:pt x="222" y="184"/>
                </a:cubicBezTo>
                <a:cubicBezTo>
                  <a:pt x="222" y="171"/>
                  <a:pt x="219" y="164"/>
                  <a:pt x="214" y="164"/>
                </a:cubicBezTo>
                <a:close/>
                <a:moveTo>
                  <a:pt x="272" y="154"/>
                </a:moveTo>
                <a:cubicBezTo>
                  <a:pt x="272" y="214"/>
                  <a:pt x="272" y="214"/>
                  <a:pt x="272" y="214"/>
                </a:cubicBezTo>
                <a:cubicBezTo>
                  <a:pt x="259" y="214"/>
                  <a:pt x="259" y="214"/>
                  <a:pt x="259" y="214"/>
                </a:cubicBezTo>
                <a:cubicBezTo>
                  <a:pt x="259" y="168"/>
                  <a:pt x="259" y="168"/>
                  <a:pt x="259" y="168"/>
                </a:cubicBezTo>
                <a:cubicBezTo>
                  <a:pt x="258" y="169"/>
                  <a:pt x="258" y="170"/>
                  <a:pt x="257" y="170"/>
                </a:cubicBezTo>
                <a:cubicBezTo>
                  <a:pt x="256" y="171"/>
                  <a:pt x="255" y="171"/>
                  <a:pt x="254" y="172"/>
                </a:cubicBezTo>
                <a:cubicBezTo>
                  <a:pt x="252" y="172"/>
                  <a:pt x="251" y="172"/>
                  <a:pt x="250" y="173"/>
                </a:cubicBezTo>
                <a:cubicBezTo>
                  <a:pt x="249" y="173"/>
                  <a:pt x="248" y="173"/>
                  <a:pt x="247" y="173"/>
                </a:cubicBezTo>
                <a:cubicBezTo>
                  <a:pt x="247" y="163"/>
                  <a:pt x="247" y="163"/>
                  <a:pt x="247" y="163"/>
                </a:cubicBezTo>
                <a:cubicBezTo>
                  <a:pt x="250" y="162"/>
                  <a:pt x="253" y="160"/>
                  <a:pt x="256" y="159"/>
                </a:cubicBezTo>
                <a:cubicBezTo>
                  <a:pt x="259" y="157"/>
                  <a:pt x="262" y="156"/>
                  <a:pt x="264" y="154"/>
                </a:cubicBezTo>
                <a:lnTo>
                  <a:pt x="272"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5" name="Freeform 115"/>
          <p:cNvSpPr>
            <a:spLocks noChangeAspect="1" noEditPoints="1"/>
          </p:cNvSpPr>
          <p:nvPr/>
        </p:nvSpPr>
        <p:spPr bwMode="black">
          <a:xfrm>
            <a:off x="10579655" y="3410206"/>
            <a:ext cx="278884" cy="273904"/>
          </a:xfrm>
          <a:custGeom>
            <a:avLst/>
            <a:gdLst>
              <a:gd name="T0" fmla="*/ 63 w 68"/>
              <a:gd name="T1" fmla="*/ 12 h 66"/>
              <a:gd name="T2" fmla="*/ 48 w 68"/>
              <a:gd name="T3" fmla="*/ 1 h 66"/>
              <a:gd name="T4" fmla="*/ 42 w 68"/>
              <a:gd name="T5" fmla="*/ 0 h 66"/>
              <a:gd name="T6" fmla="*/ 18 w 68"/>
              <a:gd name="T7" fmla="*/ 19 h 66"/>
              <a:gd name="T8" fmla="*/ 21 w 68"/>
              <a:gd name="T9" fmla="*/ 37 h 66"/>
              <a:gd name="T10" fmla="*/ 2 w 68"/>
              <a:gd name="T11" fmla="*/ 56 h 66"/>
              <a:gd name="T12" fmla="*/ 2 w 68"/>
              <a:gd name="T13" fmla="*/ 65 h 66"/>
              <a:gd name="T14" fmla="*/ 7 w 68"/>
              <a:gd name="T15" fmla="*/ 66 h 66"/>
              <a:gd name="T16" fmla="*/ 11 w 68"/>
              <a:gd name="T17" fmla="*/ 65 h 66"/>
              <a:gd name="T18" fmla="*/ 30 w 68"/>
              <a:gd name="T19" fmla="*/ 46 h 66"/>
              <a:gd name="T20" fmla="*/ 36 w 68"/>
              <a:gd name="T21" fmla="*/ 49 h 66"/>
              <a:gd name="T22" fmla="*/ 42 w 68"/>
              <a:gd name="T23" fmla="*/ 50 h 66"/>
              <a:gd name="T24" fmla="*/ 66 w 68"/>
              <a:gd name="T25" fmla="*/ 31 h 66"/>
              <a:gd name="T26" fmla="*/ 63 w 68"/>
              <a:gd name="T27" fmla="*/ 12 h 66"/>
              <a:gd name="T28" fmla="*/ 59 w 68"/>
              <a:gd name="T29" fmla="*/ 29 h 66"/>
              <a:gd name="T30" fmla="*/ 42 w 68"/>
              <a:gd name="T31" fmla="*/ 42 h 66"/>
              <a:gd name="T32" fmla="*/ 38 w 68"/>
              <a:gd name="T33" fmla="*/ 42 h 66"/>
              <a:gd name="T34" fmla="*/ 26 w 68"/>
              <a:gd name="T35" fmla="*/ 21 h 66"/>
              <a:gd name="T36" fmla="*/ 42 w 68"/>
              <a:gd name="T37" fmla="*/ 8 h 66"/>
              <a:gd name="T38" fmla="*/ 46 w 68"/>
              <a:gd name="T39" fmla="*/ 8 h 66"/>
              <a:gd name="T40" fmla="*/ 57 w 68"/>
              <a:gd name="T41" fmla="*/ 16 h 66"/>
              <a:gd name="T42" fmla="*/ 59 w 68"/>
              <a:gd name="T43" fmla="*/ 2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66">
                <a:moveTo>
                  <a:pt x="63" y="12"/>
                </a:moveTo>
                <a:cubicBezTo>
                  <a:pt x="60" y="6"/>
                  <a:pt x="55" y="2"/>
                  <a:pt x="48" y="1"/>
                </a:cubicBezTo>
                <a:cubicBezTo>
                  <a:pt x="46" y="0"/>
                  <a:pt x="44" y="0"/>
                  <a:pt x="42" y="0"/>
                </a:cubicBezTo>
                <a:cubicBezTo>
                  <a:pt x="31" y="0"/>
                  <a:pt x="21" y="8"/>
                  <a:pt x="18" y="19"/>
                </a:cubicBezTo>
                <a:cubicBezTo>
                  <a:pt x="17" y="25"/>
                  <a:pt x="18" y="32"/>
                  <a:pt x="21" y="37"/>
                </a:cubicBezTo>
                <a:cubicBezTo>
                  <a:pt x="2" y="56"/>
                  <a:pt x="2" y="56"/>
                  <a:pt x="2" y="56"/>
                </a:cubicBezTo>
                <a:cubicBezTo>
                  <a:pt x="0" y="58"/>
                  <a:pt x="0" y="62"/>
                  <a:pt x="2" y="65"/>
                </a:cubicBezTo>
                <a:cubicBezTo>
                  <a:pt x="4" y="66"/>
                  <a:pt x="5" y="66"/>
                  <a:pt x="7" y="66"/>
                </a:cubicBezTo>
                <a:cubicBezTo>
                  <a:pt x="8" y="66"/>
                  <a:pt x="10" y="66"/>
                  <a:pt x="11" y="65"/>
                </a:cubicBezTo>
                <a:cubicBezTo>
                  <a:pt x="30" y="46"/>
                  <a:pt x="30" y="46"/>
                  <a:pt x="30" y="46"/>
                </a:cubicBezTo>
                <a:cubicBezTo>
                  <a:pt x="32" y="47"/>
                  <a:pt x="34" y="48"/>
                  <a:pt x="36" y="49"/>
                </a:cubicBezTo>
                <a:cubicBezTo>
                  <a:pt x="38" y="49"/>
                  <a:pt x="40" y="50"/>
                  <a:pt x="42" y="50"/>
                </a:cubicBezTo>
                <a:cubicBezTo>
                  <a:pt x="54" y="50"/>
                  <a:pt x="64" y="42"/>
                  <a:pt x="66" y="31"/>
                </a:cubicBezTo>
                <a:cubicBezTo>
                  <a:pt x="68" y="24"/>
                  <a:pt x="67" y="18"/>
                  <a:pt x="63" y="12"/>
                </a:cubicBezTo>
                <a:close/>
                <a:moveTo>
                  <a:pt x="59" y="29"/>
                </a:moveTo>
                <a:cubicBezTo>
                  <a:pt x="57" y="37"/>
                  <a:pt x="50" y="42"/>
                  <a:pt x="42" y="42"/>
                </a:cubicBezTo>
                <a:cubicBezTo>
                  <a:pt x="41" y="42"/>
                  <a:pt x="40" y="42"/>
                  <a:pt x="38" y="42"/>
                </a:cubicBezTo>
                <a:cubicBezTo>
                  <a:pt x="29" y="39"/>
                  <a:pt x="23" y="30"/>
                  <a:pt x="26" y="21"/>
                </a:cubicBezTo>
                <a:cubicBezTo>
                  <a:pt x="28" y="13"/>
                  <a:pt x="34" y="8"/>
                  <a:pt x="42" y="8"/>
                </a:cubicBezTo>
                <a:cubicBezTo>
                  <a:pt x="44" y="8"/>
                  <a:pt x="45" y="8"/>
                  <a:pt x="46" y="8"/>
                </a:cubicBezTo>
                <a:cubicBezTo>
                  <a:pt x="51" y="9"/>
                  <a:pt x="55" y="12"/>
                  <a:pt x="57" y="16"/>
                </a:cubicBezTo>
                <a:cubicBezTo>
                  <a:pt x="59" y="20"/>
                  <a:pt x="60" y="25"/>
                  <a:pt x="59" y="29"/>
                </a:cubicBezTo>
                <a:close/>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sp>
        <p:nvSpPr>
          <p:cNvPr id="801" name="Right Arrow 800"/>
          <p:cNvSpPr/>
          <p:nvPr/>
        </p:nvSpPr>
        <p:spPr>
          <a:xfrm rot="5400000">
            <a:off x="1955200" y="3234063"/>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2" name="Right Arrow 801"/>
          <p:cNvSpPr/>
          <p:nvPr/>
        </p:nvSpPr>
        <p:spPr>
          <a:xfrm rot="5400000">
            <a:off x="6133585" y="321293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sp>
        <p:nvSpPr>
          <p:cNvPr id="803" name="Right Arrow 802"/>
          <p:cNvSpPr/>
          <p:nvPr/>
        </p:nvSpPr>
        <p:spPr>
          <a:xfrm rot="5400000">
            <a:off x="10246620" y="3221809"/>
            <a:ext cx="488054" cy="496795"/>
          </a:xfrm>
          <a:prstGeom prst="rightArrow">
            <a:avLst/>
          </a:prstGeom>
          <a:solidFill>
            <a:srgbClr val="5B9BD5"/>
          </a:solidFill>
          <a:ln w="12700" cap="flat" cmpd="sng" algn="ctr">
            <a:noFill/>
            <a:prstDash val="solid"/>
            <a:miter lim="800000"/>
          </a:ln>
          <a:effectLst/>
        </p:spPr>
        <p:txBody>
          <a:bodyPr rtlCol="0" anchor="ctr"/>
          <a:lstStyle/>
          <a:p>
            <a:pPr algn="ctr" defTabSz="914400">
              <a:defRPr/>
            </a:pPr>
            <a:endParaRPr lang="en-US" kern="0" smtClean="0">
              <a:solidFill>
                <a:srgbClr val="FFFFFF"/>
              </a:solidFill>
              <a:latin typeface="Calibri" panose="020F0502020204030204"/>
            </a:endParaRPr>
          </a:p>
        </p:txBody>
      </p:sp>
      <p:grpSp>
        <p:nvGrpSpPr>
          <p:cNvPr id="804" name="Group 803"/>
          <p:cNvGrpSpPr/>
          <p:nvPr/>
        </p:nvGrpSpPr>
        <p:grpSpPr>
          <a:xfrm>
            <a:off x="941820" y="3843390"/>
            <a:ext cx="2551986" cy="2057157"/>
            <a:chOff x="967123" y="3315404"/>
            <a:chExt cx="2551986" cy="2057157"/>
          </a:xfrm>
        </p:grpSpPr>
        <p:sp>
          <p:nvSpPr>
            <p:cNvPr id="805" name="Rectangle 804"/>
            <p:cNvSpPr/>
            <p:nvPr/>
          </p:nvSpPr>
          <p:spPr>
            <a:xfrm>
              <a:off x="984812" y="3813776"/>
              <a:ext cx="2479439" cy="691375"/>
            </a:xfrm>
            <a:prstGeom prst="rect">
              <a:avLst/>
            </a:prstGeom>
            <a:solidFill>
              <a:srgbClr val="00B0F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Azure</a:t>
              </a:r>
              <a:r>
                <a:rPr lang="en-US" sz="2400" kern="0" dirty="0" smtClean="0">
                  <a:solidFill>
                    <a:srgbClr val="FFFFFF"/>
                  </a:solidFill>
                  <a:latin typeface="Segoe UI Light"/>
                </a:rPr>
                <a:t> </a:t>
              </a:r>
            </a:p>
          </p:txBody>
        </p:sp>
        <p:sp>
          <p:nvSpPr>
            <p:cNvPr id="806" name="Rectangle 805"/>
            <p:cNvSpPr/>
            <p:nvPr/>
          </p:nvSpPr>
          <p:spPr>
            <a:xfrm>
              <a:off x="984813" y="3315404"/>
              <a:ext cx="1232246"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07" name="Rectangle 806"/>
            <p:cNvSpPr/>
            <p:nvPr/>
          </p:nvSpPr>
          <p:spPr>
            <a:xfrm>
              <a:off x="2265833" y="3315404"/>
              <a:ext cx="1198419" cy="457200"/>
            </a:xfrm>
            <a:prstGeom prst="rect">
              <a:avLst/>
            </a:prstGeom>
            <a:solidFill>
              <a:srgbClr val="00B0F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08" name="Picture 807"/>
            <p:cNvPicPr>
              <a:picLocks noChangeAspect="1"/>
            </p:cNvPicPr>
            <p:nvPr/>
          </p:nvPicPr>
          <p:blipFill>
            <a:blip r:embed="rId4">
              <a:duotone>
                <a:prstClr val="black"/>
                <a:schemeClr val="accent2">
                  <a:tint val="45000"/>
                  <a:satMod val="400000"/>
                </a:schemeClr>
              </a:duotone>
            </a:blip>
            <a:stretch>
              <a:fillRect/>
            </a:stretch>
          </p:blipFill>
          <p:spPr>
            <a:xfrm>
              <a:off x="967123" y="4562023"/>
              <a:ext cx="2551986" cy="810538"/>
            </a:xfrm>
            <a:prstGeom prst="rect">
              <a:avLst/>
            </a:prstGeom>
          </p:spPr>
        </p:pic>
      </p:grpSp>
      <p:grpSp>
        <p:nvGrpSpPr>
          <p:cNvPr id="809" name="Group 808"/>
          <p:cNvGrpSpPr/>
          <p:nvPr/>
        </p:nvGrpSpPr>
        <p:grpSpPr>
          <a:xfrm>
            <a:off x="9232456" y="3843390"/>
            <a:ext cx="2551986" cy="2092284"/>
            <a:chOff x="8577887" y="3302049"/>
            <a:chExt cx="2551986" cy="2092284"/>
          </a:xfrm>
        </p:grpSpPr>
        <p:sp>
          <p:nvSpPr>
            <p:cNvPr id="810" name="Rectangle 809"/>
            <p:cNvSpPr/>
            <p:nvPr/>
          </p:nvSpPr>
          <p:spPr>
            <a:xfrm>
              <a:off x="8596359" y="3812695"/>
              <a:ext cx="2479439" cy="691375"/>
            </a:xfrm>
            <a:prstGeom prst="rect">
              <a:avLst/>
            </a:prstGeom>
            <a:solidFill>
              <a:srgbClr val="ED7D31"/>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Hosted Clouds</a:t>
              </a:r>
            </a:p>
          </p:txBody>
        </p:sp>
        <p:sp>
          <p:nvSpPr>
            <p:cNvPr id="811" name="Rectangle 810"/>
            <p:cNvSpPr/>
            <p:nvPr/>
          </p:nvSpPr>
          <p:spPr>
            <a:xfrm>
              <a:off x="8596360" y="3302049"/>
              <a:ext cx="1227098"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12" name="Rectangle 811"/>
            <p:cNvSpPr/>
            <p:nvPr/>
          </p:nvSpPr>
          <p:spPr>
            <a:xfrm>
              <a:off x="9857729" y="3302049"/>
              <a:ext cx="1218070" cy="457200"/>
            </a:xfrm>
            <a:prstGeom prst="rect">
              <a:avLst/>
            </a:prstGeom>
            <a:solidFill>
              <a:srgbClr val="ED7D31"/>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pic>
          <p:nvPicPr>
            <p:cNvPr id="813" name="Picture 812"/>
            <p:cNvPicPr>
              <a:picLocks noChangeAspect="1"/>
            </p:cNvPicPr>
            <p:nvPr/>
          </p:nvPicPr>
          <p:blipFill>
            <a:blip r:embed="rId4">
              <a:duotone>
                <a:prstClr val="black"/>
                <a:schemeClr val="accent2">
                  <a:tint val="45000"/>
                  <a:satMod val="400000"/>
                </a:schemeClr>
              </a:duotone>
            </a:blip>
            <a:stretch>
              <a:fillRect/>
            </a:stretch>
          </p:blipFill>
          <p:spPr>
            <a:xfrm>
              <a:off x="8577887" y="4583795"/>
              <a:ext cx="2551986" cy="810538"/>
            </a:xfrm>
            <a:prstGeom prst="rect">
              <a:avLst/>
            </a:prstGeom>
          </p:spPr>
        </p:pic>
      </p:grpSp>
      <p:sp>
        <p:nvSpPr>
          <p:cNvPr id="814" name="Rectangle 813"/>
          <p:cNvSpPr/>
          <p:nvPr/>
        </p:nvSpPr>
        <p:spPr>
          <a:xfrm>
            <a:off x="703476" y="2284707"/>
            <a:ext cx="11102801" cy="1045188"/>
          </a:xfrm>
          <a:prstGeom prst="rect">
            <a:avLst/>
          </a:prstGeom>
          <a:solidFill>
            <a:srgbClr val="662E93"/>
          </a:solidFill>
          <a:ln w="12700" cap="flat" cmpd="sng" algn="ctr">
            <a:noFill/>
            <a:prstDash val="solid"/>
            <a:miter lim="800000"/>
          </a:ln>
          <a:effectLst/>
        </p:spPr>
        <p:txBody>
          <a:bodyPr rtlCol="0" anchor="ctr"/>
          <a:lstStyle/>
          <a:p>
            <a:pPr algn="ctr" defTabSz="914400">
              <a:defRPr/>
            </a:pPr>
            <a:endParaRPr lang="en-US" b="1" kern="0" smtClean="0">
              <a:solidFill>
                <a:srgbClr val="FFFFFF"/>
              </a:solidFill>
              <a:latin typeface="Calibri" panose="020F0502020204030204"/>
            </a:endParaRPr>
          </a:p>
        </p:txBody>
      </p:sp>
      <p:sp>
        <p:nvSpPr>
          <p:cNvPr id="815" name="TextBox 814"/>
          <p:cNvSpPr txBox="1"/>
          <p:nvPr/>
        </p:nvSpPr>
        <p:spPr>
          <a:xfrm>
            <a:off x="5262547" y="2279071"/>
            <a:ext cx="2317281" cy="523220"/>
          </a:xfrm>
          <a:prstGeom prst="rect">
            <a:avLst/>
          </a:prstGeom>
          <a:noFill/>
        </p:spPr>
        <p:txBody>
          <a:bodyPr wrap="square" rtlCol="0">
            <a:spAutoFit/>
          </a:bodyPr>
          <a:lstStyle/>
          <a:p>
            <a:pPr defTabSz="914400"/>
            <a:r>
              <a:rPr lang="en-US" sz="2800" b="1" dirty="0">
                <a:solidFill>
                  <a:srgbClr val="FFFFFF"/>
                </a:solidFill>
                <a:latin typeface="Segoe UI Light"/>
              </a:rPr>
              <a:t>Service Fabric</a:t>
            </a:r>
          </a:p>
        </p:txBody>
      </p:sp>
      <p:grpSp>
        <p:nvGrpSpPr>
          <p:cNvPr id="816" name="Group 815"/>
          <p:cNvGrpSpPr/>
          <p:nvPr/>
        </p:nvGrpSpPr>
        <p:grpSpPr>
          <a:xfrm>
            <a:off x="3877980" y="3572034"/>
            <a:ext cx="4856898" cy="2820828"/>
            <a:chOff x="3570769" y="4054765"/>
            <a:chExt cx="4856898" cy="2820828"/>
          </a:xfrm>
        </p:grpSpPr>
        <p:pic>
          <p:nvPicPr>
            <p:cNvPr id="817" name="Picture 816"/>
            <p:cNvPicPr>
              <a:picLocks noChangeAspect="1"/>
            </p:cNvPicPr>
            <p:nvPr/>
          </p:nvPicPr>
          <p:blipFill>
            <a:blip r:embed="rId5"/>
            <a:stretch>
              <a:fillRect/>
            </a:stretch>
          </p:blipFill>
          <p:spPr>
            <a:xfrm>
              <a:off x="3570769" y="4054765"/>
              <a:ext cx="4856898" cy="2820828"/>
            </a:xfrm>
            <a:prstGeom prst="rect">
              <a:avLst/>
            </a:prstGeom>
          </p:spPr>
        </p:pic>
        <p:grpSp>
          <p:nvGrpSpPr>
            <p:cNvPr id="818" name="Group 817"/>
            <p:cNvGrpSpPr/>
            <p:nvPr/>
          </p:nvGrpSpPr>
          <p:grpSpPr>
            <a:xfrm>
              <a:off x="4864258" y="5403511"/>
              <a:ext cx="2479440" cy="1186831"/>
              <a:chOff x="4962229" y="5403511"/>
              <a:chExt cx="2479440" cy="1186831"/>
            </a:xfrm>
          </p:grpSpPr>
          <p:sp>
            <p:nvSpPr>
              <p:cNvPr id="819" name="Rectangle 818"/>
              <p:cNvSpPr/>
              <p:nvPr/>
            </p:nvSpPr>
            <p:spPr>
              <a:xfrm>
                <a:off x="4962229" y="5898967"/>
                <a:ext cx="2479439" cy="691375"/>
              </a:xfrm>
              <a:prstGeom prst="rect">
                <a:avLst/>
              </a:prstGeom>
              <a:solidFill>
                <a:srgbClr val="00B050"/>
              </a:solidFill>
              <a:ln w="12700" cap="flat" cmpd="sng" algn="ctr">
                <a:noFill/>
                <a:prstDash val="solid"/>
                <a:miter lim="800000"/>
              </a:ln>
              <a:effectLst/>
            </p:spPr>
            <p:txBody>
              <a:bodyPr rtlCol="0" anchor="ctr"/>
              <a:lstStyle/>
              <a:p>
                <a:pPr algn="ctr" defTabSz="914400">
                  <a:defRPr/>
                </a:pPr>
                <a:r>
                  <a:rPr lang="en-US" sz="2400" b="1" kern="0" dirty="0" smtClean="0">
                    <a:solidFill>
                      <a:srgbClr val="FFFFFF"/>
                    </a:solidFill>
                    <a:latin typeface="Segoe UI Light"/>
                  </a:rPr>
                  <a:t>Private Clouds</a:t>
                </a:r>
                <a:endParaRPr lang="en-US" sz="1400" kern="0" dirty="0" smtClean="0">
                  <a:solidFill>
                    <a:srgbClr val="FFFFFF"/>
                  </a:solidFill>
                  <a:latin typeface="Segoe UI Light"/>
                </a:endParaRPr>
              </a:p>
            </p:txBody>
          </p:sp>
          <p:sp>
            <p:nvSpPr>
              <p:cNvPr id="820" name="Rectangle 819"/>
              <p:cNvSpPr/>
              <p:nvPr/>
            </p:nvSpPr>
            <p:spPr>
              <a:xfrm>
                <a:off x="4962230" y="5403511"/>
                <a:ext cx="1222090"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Windows</a:t>
                </a:r>
              </a:p>
              <a:p>
                <a:pPr algn="ctr" defTabSz="914400">
                  <a:defRPr/>
                </a:pPr>
                <a:r>
                  <a:rPr lang="en-US" sz="1000" b="1" kern="0" dirty="0" smtClean="0">
                    <a:solidFill>
                      <a:srgbClr val="FFFFFF"/>
                    </a:solidFill>
                    <a:latin typeface="Calibri" panose="020F0502020204030204"/>
                  </a:rPr>
                  <a:t>Server</a:t>
                </a:r>
              </a:p>
            </p:txBody>
          </p:sp>
          <p:sp>
            <p:nvSpPr>
              <p:cNvPr id="821" name="Rectangle 820"/>
              <p:cNvSpPr/>
              <p:nvPr/>
            </p:nvSpPr>
            <p:spPr>
              <a:xfrm>
                <a:off x="6228297" y="5403511"/>
                <a:ext cx="1213372" cy="457200"/>
              </a:xfrm>
              <a:prstGeom prst="rect">
                <a:avLst/>
              </a:prstGeom>
              <a:solidFill>
                <a:srgbClr val="00B050"/>
              </a:solidFill>
              <a:ln w="12700" cap="flat" cmpd="sng" algn="ctr">
                <a:noFill/>
                <a:prstDash val="solid"/>
                <a:miter lim="800000"/>
              </a:ln>
              <a:effectLst/>
            </p:spPr>
            <p:txBody>
              <a:bodyPr lIns="0" tIns="0" rIns="0" bIns="0" rtlCol="0" anchor="ctr"/>
              <a:lstStyle/>
              <a:p>
                <a:pPr algn="ctr" defTabSz="914400">
                  <a:defRPr/>
                </a:pPr>
                <a:r>
                  <a:rPr lang="en-US" sz="1000" b="1" kern="0" dirty="0" smtClean="0">
                    <a:solidFill>
                      <a:srgbClr val="FFFFFF"/>
                    </a:solidFill>
                    <a:latin typeface="Calibri" panose="020F0502020204030204"/>
                  </a:rPr>
                  <a:t>Linux</a:t>
                </a:r>
              </a:p>
            </p:txBody>
          </p:sp>
        </p:grpSp>
      </p:grpSp>
      <p:sp>
        <p:nvSpPr>
          <p:cNvPr id="822" name="TextBox 821"/>
          <p:cNvSpPr txBox="1"/>
          <p:nvPr/>
        </p:nvSpPr>
        <p:spPr>
          <a:xfrm>
            <a:off x="787535" y="2402165"/>
            <a:ext cx="1228250" cy="276999"/>
          </a:xfrm>
          <a:prstGeom prst="rect">
            <a:avLst/>
          </a:prstGeom>
          <a:noFill/>
        </p:spPr>
        <p:txBody>
          <a:bodyPr wrap="square" rtlCol="0">
            <a:spAutoFit/>
          </a:bodyPr>
          <a:lstStyle/>
          <a:p>
            <a:pPr defTabSz="914400"/>
            <a:r>
              <a:rPr lang="en-US" sz="1200" b="1" dirty="0">
                <a:solidFill>
                  <a:srgbClr val="FFFFFF"/>
                </a:solidFill>
                <a:latin typeface="Segoe UI Light"/>
              </a:rPr>
              <a:t>High Availability</a:t>
            </a:r>
          </a:p>
        </p:txBody>
      </p:sp>
      <p:sp>
        <p:nvSpPr>
          <p:cNvPr id="823" name="TextBox 822"/>
          <p:cNvSpPr txBox="1"/>
          <p:nvPr/>
        </p:nvSpPr>
        <p:spPr>
          <a:xfrm>
            <a:off x="2240530" y="3013961"/>
            <a:ext cx="1183360" cy="276999"/>
          </a:xfrm>
          <a:prstGeom prst="rect">
            <a:avLst/>
          </a:prstGeom>
          <a:noFill/>
        </p:spPr>
        <p:txBody>
          <a:bodyPr wrap="square" rtlCol="0">
            <a:spAutoFit/>
          </a:bodyPr>
          <a:lstStyle/>
          <a:p>
            <a:pPr defTabSz="914400"/>
            <a:r>
              <a:rPr lang="en-US" sz="1200" b="1" dirty="0" smtClean="0">
                <a:solidFill>
                  <a:srgbClr val="FFFFFF"/>
                </a:solidFill>
                <a:latin typeface="Segoe UI Light"/>
              </a:rPr>
              <a:t>Hyper-Scale</a:t>
            </a:r>
            <a:endParaRPr lang="en-US" sz="1200" b="1" dirty="0">
              <a:solidFill>
                <a:srgbClr val="FFFFFF"/>
              </a:solidFill>
              <a:latin typeface="Segoe UI Light"/>
            </a:endParaRPr>
          </a:p>
        </p:txBody>
      </p:sp>
      <p:sp>
        <p:nvSpPr>
          <p:cNvPr id="824" name="TextBox 823"/>
          <p:cNvSpPr txBox="1"/>
          <p:nvPr/>
        </p:nvSpPr>
        <p:spPr>
          <a:xfrm>
            <a:off x="2191756" y="2438547"/>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Hybrid Operations</a:t>
            </a:r>
          </a:p>
        </p:txBody>
      </p:sp>
      <p:sp>
        <p:nvSpPr>
          <p:cNvPr id="825" name="TextBox 824"/>
          <p:cNvSpPr txBox="1"/>
          <p:nvPr/>
        </p:nvSpPr>
        <p:spPr>
          <a:xfrm>
            <a:off x="2752138" y="2750774"/>
            <a:ext cx="1074784" cy="276999"/>
          </a:xfrm>
          <a:prstGeom prst="rect">
            <a:avLst/>
          </a:prstGeom>
          <a:noFill/>
        </p:spPr>
        <p:txBody>
          <a:bodyPr wrap="square" rtlCol="0">
            <a:spAutoFit/>
          </a:bodyPr>
          <a:lstStyle/>
          <a:p>
            <a:pPr defTabSz="914400"/>
            <a:r>
              <a:rPr lang="en-US" sz="1200" b="1" dirty="0">
                <a:solidFill>
                  <a:srgbClr val="FFFFFF"/>
                </a:solidFill>
                <a:latin typeface="Segoe UI Light"/>
              </a:rPr>
              <a:t>High Density</a:t>
            </a:r>
          </a:p>
        </p:txBody>
      </p:sp>
      <p:sp>
        <p:nvSpPr>
          <p:cNvPr id="826" name="TextBox 825"/>
          <p:cNvSpPr txBox="1"/>
          <p:nvPr/>
        </p:nvSpPr>
        <p:spPr>
          <a:xfrm>
            <a:off x="4143000" y="2707665"/>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Rolling Upgrades</a:t>
            </a:r>
          </a:p>
        </p:txBody>
      </p:sp>
      <p:sp>
        <p:nvSpPr>
          <p:cNvPr id="827" name="TextBox 826"/>
          <p:cNvSpPr txBox="1"/>
          <p:nvPr/>
        </p:nvSpPr>
        <p:spPr>
          <a:xfrm>
            <a:off x="5505655" y="2972838"/>
            <a:ext cx="1339233" cy="276999"/>
          </a:xfrm>
          <a:prstGeom prst="rect">
            <a:avLst/>
          </a:prstGeom>
          <a:noFill/>
        </p:spPr>
        <p:txBody>
          <a:bodyPr wrap="square" rtlCol="0">
            <a:spAutoFit/>
          </a:bodyPr>
          <a:lstStyle/>
          <a:p>
            <a:pPr defTabSz="914400"/>
            <a:r>
              <a:rPr lang="en-US" sz="1200" b="1" dirty="0" err="1">
                <a:solidFill>
                  <a:srgbClr val="FFFFFF"/>
                </a:solidFill>
                <a:latin typeface="Segoe UI Light"/>
              </a:rPr>
              <a:t>Stateful</a:t>
            </a:r>
            <a:r>
              <a:rPr lang="en-US" sz="1200" b="1" dirty="0">
                <a:solidFill>
                  <a:srgbClr val="FFFFFF"/>
                </a:solidFill>
                <a:latin typeface="Segoe UI Light"/>
              </a:rPr>
              <a:t> services</a:t>
            </a:r>
          </a:p>
        </p:txBody>
      </p:sp>
      <p:sp>
        <p:nvSpPr>
          <p:cNvPr id="828" name="TextBox 827"/>
          <p:cNvSpPr txBox="1"/>
          <p:nvPr/>
        </p:nvSpPr>
        <p:spPr>
          <a:xfrm>
            <a:off x="6008319" y="2738712"/>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Low Latency</a:t>
            </a:r>
          </a:p>
        </p:txBody>
      </p:sp>
      <p:sp>
        <p:nvSpPr>
          <p:cNvPr id="829" name="TextBox 828"/>
          <p:cNvSpPr txBox="1"/>
          <p:nvPr/>
        </p:nvSpPr>
        <p:spPr>
          <a:xfrm>
            <a:off x="7799561" y="2834411"/>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Fast startup &amp; shutdown</a:t>
            </a:r>
          </a:p>
        </p:txBody>
      </p:sp>
      <p:sp>
        <p:nvSpPr>
          <p:cNvPr id="830" name="TextBox 829"/>
          <p:cNvSpPr txBox="1"/>
          <p:nvPr/>
        </p:nvSpPr>
        <p:spPr>
          <a:xfrm>
            <a:off x="8753525" y="2318479"/>
            <a:ext cx="1741930" cy="461665"/>
          </a:xfrm>
          <a:prstGeom prst="rect">
            <a:avLst/>
          </a:prstGeom>
          <a:noFill/>
        </p:spPr>
        <p:txBody>
          <a:bodyPr wrap="square" rtlCol="0">
            <a:spAutoFit/>
          </a:bodyPr>
          <a:lstStyle/>
          <a:p>
            <a:pPr defTabSz="914400"/>
            <a:r>
              <a:rPr lang="en-US" sz="1200" b="1" dirty="0">
                <a:solidFill>
                  <a:srgbClr val="FFFFFF"/>
                </a:solidFill>
                <a:latin typeface="Segoe UI Light"/>
              </a:rPr>
              <a:t>Container Orchestration &amp; lifecycle management</a:t>
            </a:r>
          </a:p>
        </p:txBody>
      </p:sp>
      <p:sp>
        <p:nvSpPr>
          <p:cNvPr id="831" name="TextBox 830"/>
          <p:cNvSpPr txBox="1"/>
          <p:nvPr/>
        </p:nvSpPr>
        <p:spPr>
          <a:xfrm>
            <a:off x="10233494" y="2790250"/>
            <a:ext cx="1557236" cy="276999"/>
          </a:xfrm>
          <a:prstGeom prst="rect">
            <a:avLst/>
          </a:prstGeom>
          <a:noFill/>
        </p:spPr>
        <p:txBody>
          <a:bodyPr wrap="square" rtlCol="0">
            <a:spAutoFit/>
          </a:bodyPr>
          <a:lstStyle/>
          <a:p>
            <a:pPr algn="ctr" defTabSz="914400"/>
            <a:r>
              <a:rPr lang="en-US" sz="1200" b="1" dirty="0" smtClean="0">
                <a:solidFill>
                  <a:srgbClr val="FFFFFF"/>
                </a:solidFill>
                <a:latin typeface="Segoe UI Light"/>
              </a:rPr>
              <a:t>Replication </a:t>
            </a:r>
            <a:r>
              <a:rPr lang="en-US" sz="1200" b="1" dirty="0">
                <a:solidFill>
                  <a:srgbClr val="FFFFFF"/>
                </a:solidFill>
                <a:latin typeface="Segoe UI Light"/>
              </a:rPr>
              <a:t>&amp; Failover</a:t>
            </a:r>
          </a:p>
        </p:txBody>
      </p:sp>
      <p:sp>
        <p:nvSpPr>
          <p:cNvPr id="832" name="TextBox 831"/>
          <p:cNvSpPr txBox="1"/>
          <p:nvPr/>
        </p:nvSpPr>
        <p:spPr>
          <a:xfrm>
            <a:off x="863285" y="2670153"/>
            <a:ext cx="1183360" cy="646331"/>
          </a:xfrm>
          <a:prstGeom prst="rect">
            <a:avLst/>
          </a:prstGeom>
          <a:noFill/>
        </p:spPr>
        <p:txBody>
          <a:bodyPr wrap="square" rtlCol="0">
            <a:spAutoFit/>
          </a:bodyPr>
          <a:lstStyle/>
          <a:p>
            <a:pPr algn="ctr" defTabSz="914400"/>
            <a:r>
              <a:rPr lang="en-US" sz="1200" b="1" dirty="0" smtClean="0">
                <a:solidFill>
                  <a:srgbClr val="FFFFFF"/>
                </a:solidFill>
                <a:latin typeface="Segoe UI Light"/>
              </a:rPr>
              <a:t>Simple </a:t>
            </a:r>
            <a:r>
              <a:rPr lang="en-US" sz="1200" b="1" dirty="0">
                <a:solidFill>
                  <a:srgbClr val="FFFFFF"/>
                </a:solidFill>
                <a:latin typeface="Segoe UI Light"/>
              </a:rPr>
              <a:t>programming </a:t>
            </a:r>
            <a:r>
              <a:rPr lang="en-US" sz="1200" b="1" dirty="0" smtClean="0">
                <a:solidFill>
                  <a:srgbClr val="FFFFFF"/>
                </a:solidFill>
                <a:latin typeface="Segoe UI Light"/>
              </a:rPr>
              <a:t>models</a:t>
            </a:r>
            <a:endParaRPr lang="en-US" sz="1200" b="1" dirty="0">
              <a:solidFill>
                <a:srgbClr val="FFFFFF"/>
              </a:solidFill>
              <a:latin typeface="Segoe UI Light"/>
            </a:endParaRPr>
          </a:p>
        </p:txBody>
      </p:sp>
      <p:sp>
        <p:nvSpPr>
          <p:cNvPr id="833" name="TextBox 832"/>
          <p:cNvSpPr txBox="1"/>
          <p:nvPr/>
        </p:nvSpPr>
        <p:spPr>
          <a:xfrm>
            <a:off x="9138794" y="2896179"/>
            <a:ext cx="1339233" cy="276999"/>
          </a:xfrm>
          <a:prstGeom prst="rect">
            <a:avLst/>
          </a:prstGeom>
          <a:noFill/>
        </p:spPr>
        <p:txBody>
          <a:bodyPr wrap="square" rtlCol="0">
            <a:spAutoFit/>
          </a:bodyPr>
          <a:lstStyle/>
          <a:p>
            <a:pPr defTabSz="914400"/>
            <a:r>
              <a:rPr lang="en-US" sz="1200" b="1" dirty="0">
                <a:solidFill>
                  <a:srgbClr val="FFFFFF"/>
                </a:solidFill>
                <a:latin typeface="Segoe UI Light"/>
              </a:rPr>
              <a:t>Load balancing</a:t>
            </a:r>
          </a:p>
        </p:txBody>
      </p:sp>
      <p:sp>
        <p:nvSpPr>
          <p:cNvPr id="834" name="TextBox 833"/>
          <p:cNvSpPr txBox="1"/>
          <p:nvPr/>
        </p:nvSpPr>
        <p:spPr>
          <a:xfrm>
            <a:off x="10605545" y="2437109"/>
            <a:ext cx="1403892" cy="276999"/>
          </a:xfrm>
          <a:prstGeom prst="rect">
            <a:avLst/>
          </a:prstGeom>
          <a:noFill/>
        </p:spPr>
        <p:txBody>
          <a:bodyPr wrap="square" rtlCol="0">
            <a:spAutoFit/>
          </a:bodyPr>
          <a:lstStyle/>
          <a:p>
            <a:pPr defTabSz="914400"/>
            <a:r>
              <a:rPr lang="en-US" sz="1200" b="1" dirty="0">
                <a:solidFill>
                  <a:srgbClr val="FFFFFF"/>
                </a:solidFill>
                <a:latin typeface="Segoe UI Light"/>
              </a:rPr>
              <a:t>Self-healing</a:t>
            </a:r>
          </a:p>
        </p:txBody>
      </p:sp>
      <p:sp>
        <p:nvSpPr>
          <p:cNvPr id="835" name="TextBox 834"/>
          <p:cNvSpPr txBox="1"/>
          <p:nvPr/>
        </p:nvSpPr>
        <p:spPr>
          <a:xfrm>
            <a:off x="3725307" y="2399203"/>
            <a:ext cx="1359678" cy="276999"/>
          </a:xfrm>
          <a:prstGeom prst="rect">
            <a:avLst/>
          </a:prstGeom>
          <a:noFill/>
        </p:spPr>
        <p:txBody>
          <a:bodyPr wrap="square" rtlCol="0">
            <a:spAutoFit/>
          </a:bodyPr>
          <a:lstStyle/>
          <a:p>
            <a:pPr defTabSz="914400"/>
            <a:r>
              <a:rPr lang="en-US" sz="1200" b="1" dirty="0">
                <a:solidFill>
                  <a:srgbClr val="FFFFFF"/>
                </a:solidFill>
                <a:latin typeface="Segoe UI Light"/>
              </a:rPr>
              <a:t>Data Partitioning</a:t>
            </a:r>
          </a:p>
        </p:txBody>
      </p:sp>
      <p:sp>
        <p:nvSpPr>
          <p:cNvPr id="836" name="TextBox 835"/>
          <p:cNvSpPr txBox="1"/>
          <p:nvPr/>
        </p:nvSpPr>
        <p:spPr>
          <a:xfrm>
            <a:off x="3780669" y="3019602"/>
            <a:ext cx="1538464" cy="276999"/>
          </a:xfrm>
          <a:prstGeom prst="rect">
            <a:avLst/>
          </a:prstGeom>
          <a:noFill/>
        </p:spPr>
        <p:txBody>
          <a:bodyPr wrap="square" rtlCol="0">
            <a:spAutoFit/>
          </a:bodyPr>
          <a:lstStyle/>
          <a:p>
            <a:pPr defTabSz="914400"/>
            <a:r>
              <a:rPr lang="en-US" sz="1200" b="1" dirty="0">
                <a:solidFill>
                  <a:srgbClr val="FFFFFF"/>
                </a:solidFill>
                <a:latin typeface="Segoe UI Light"/>
              </a:rPr>
              <a:t>Automated Rollback</a:t>
            </a:r>
          </a:p>
        </p:txBody>
      </p:sp>
      <p:sp>
        <p:nvSpPr>
          <p:cNvPr id="837" name="TextBox 836"/>
          <p:cNvSpPr txBox="1"/>
          <p:nvPr/>
        </p:nvSpPr>
        <p:spPr>
          <a:xfrm>
            <a:off x="7529784" y="2338355"/>
            <a:ext cx="1339233" cy="461665"/>
          </a:xfrm>
          <a:prstGeom prst="rect">
            <a:avLst/>
          </a:prstGeom>
          <a:noFill/>
        </p:spPr>
        <p:txBody>
          <a:bodyPr wrap="square" rtlCol="0">
            <a:spAutoFit/>
          </a:bodyPr>
          <a:lstStyle/>
          <a:p>
            <a:pPr algn="ctr" defTabSz="914400"/>
            <a:r>
              <a:rPr lang="en-US" sz="1200" b="1" dirty="0">
                <a:solidFill>
                  <a:srgbClr val="FFFFFF"/>
                </a:solidFill>
                <a:latin typeface="Segoe UI Light"/>
              </a:rPr>
              <a:t>Health Monitoring</a:t>
            </a:r>
          </a:p>
        </p:txBody>
      </p:sp>
      <p:sp>
        <p:nvSpPr>
          <p:cNvPr id="838" name="TextBox 837"/>
          <p:cNvSpPr txBox="1"/>
          <p:nvPr/>
        </p:nvSpPr>
        <p:spPr>
          <a:xfrm>
            <a:off x="7039524" y="2750774"/>
            <a:ext cx="1359678" cy="461665"/>
          </a:xfrm>
          <a:prstGeom prst="rect">
            <a:avLst/>
          </a:prstGeom>
          <a:noFill/>
        </p:spPr>
        <p:txBody>
          <a:bodyPr wrap="square" rtlCol="0">
            <a:spAutoFit/>
          </a:bodyPr>
          <a:lstStyle/>
          <a:p>
            <a:pPr defTabSz="914400"/>
            <a:r>
              <a:rPr lang="en-US" sz="1200" b="1" dirty="0">
                <a:solidFill>
                  <a:srgbClr val="FFFFFF"/>
                </a:solidFill>
                <a:latin typeface="Segoe UI Light"/>
              </a:rPr>
              <a:t>Placement Constraints</a:t>
            </a:r>
          </a:p>
        </p:txBody>
      </p:sp>
      <p:sp>
        <p:nvSpPr>
          <p:cNvPr id="682" name="Freeform 681"/>
          <p:cNvSpPr>
            <a:spLocks noChangeAspect="1"/>
          </p:cNvSpPr>
          <p:nvPr/>
        </p:nvSpPr>
        <p:spPr bwMode="black">
          <a:xfrm>
            <a:off x="6119587" y="3430621"/>
            <a:ext cx="232373" cy="233346"/>
          </a:xfrm>
          <a:custGeom>
            <a:avLst/>
            <a:gdLst>
              <a:gd name="connsiteX0" fmla="*/ 349819 w 514705"/>
              <a:gd name="connsiteY0" fmla="*/ 222652 h 516861"/>
              <a:gd name="connsiteX1" fmla="*/ 398315 w 514705"/>
              <a:gd name="connsiteY1" fmla="*/ 245284 h 516861"/>
              <a:gd name="connsiteX2" fmla="*/ 491427 w 514705"/>
              <a:gd name="connsiteY2" fmla="*/ 338396 h 516861"/>
              <a:gd name="connsiteX3" fmla="*/ 491427 w 514705"/>
              <a:gd name="connsiteY3" fmla="*/ 452200 h 516861"/>
              <a:gd name="connsiteX4" fmla="*/ 447458 w 514705"/>
              <a:gd name="connsiteY4" fmla="*/ 493584 h 516861"/>
              <a:gd name="connsiteX5" fmla="*/ 333654 w 514705"/>
              <a:gd name="connsiteY5" fmla="*/ 493584 h 516861"/>
              <a:gd name="connsiteX6" fmla="*/ 243127 w 514705"/>
              <a:gd name="connsiteY6" fmla="*/ 403058 h 516861"/>
              <a:gd name="connsiteX7" fmla="*/ 232782 w 514705"/>
              <a:gd name="connsiteY7" fmla="*/ 299599 h 516861"/>
              <a:gd name="connsiteX8" fmla="*/ 276751 w 514705"/>
              <a:gd name="connsiteY8" fmla="*/ 346156 h 516861"/>
              <a:gd name="connsiteX9" fmla="*/ 284511 w 514705"/>
              <a:gd name="connsiteY9" fmla="*/ 361674 h 516861"/>
              <a:gd name="connsiteX10" fmla="*/ 375037 w 514705"/>
              <a:gd name="connsiteY10" fmla="*/ 452200 h 516861"/>
              <a:gd name="connsiteX11" fmla="*/ 406074 w 514705"/>
              <a:gd name="connsiteY11" fmla="*/ 452200 h 516861"/>
              <a:gd name="connsiteX12" fmla="*/ 450044 w 514705"/>
              <a:gd name="connsiteY12" fmla="*/ 410817 h 516861"/>
              <a:gd name="connsiteX13" fmla="*/ 450044 w 514705"/>
              <a:gd name="connsiteY13" fmla="*/ 379779 h 516861"/>
              <a:gd name="connsiteX14" fmla="*/ 356932 w 514705"/>
              <a:gd name="connsiteY14" fmla="*/ 286667 h 516861"/>
              <a:gd name="connsiteX15" fmla="*/ 343999 w 514705"/>
              <a:gd name="connsiteY15" fmla="*/ 281494 h 516861"/>
              <a:gd name="connsiteX16" fmla="*/ 297443 w 514705"/>
              <a:gd name="connsiteY16" fmla="*/ 234938 h 516861"/>
              <a:gd name="connsiteX17" fmla="*/ 349819 w 514705"/>
              <a:gd name="connsiteY17" fmla="*/ 222652 h 516861"/>
              <a:gd name="connsiteX18" fmla="*/ 194560 w 514705"/>
              <a:gd name="connsiteY18" fmla="*/ 168987 h 516861"/>
              <a:gd name="connsiteX19" fmla="*/ 214305 w 514705"/>
              <a:gd name="connsiteY19" fmla="*/ 178697 h 516861"/>
              <a:gd name="connsiteX20" fmla="*/ 338599 w 514705"/>
              <a:gd name="connsiteY20" fmla="*/ 300402 h 516861"/>
              <a:gd name="connsiteX21" fmla="*/ 338599 w 514705"/>
              <a:gd name="connsiteY21" fmla="*/ 341833 h 516861"/>
              <a:gd name="connsiteX22" fmla="*/ 297168 w 514705"/>
              <a:gd name="connsiteY22" fmla="*/ 341833 h 516861"/>
              <a:gd name="connsiteX23" fmla="*/ 172874 w 514705"/>
              <a:gd name="connsiteY23" fmla="*/ 217539 h 516861"/>
              <a:gd name="connsiteX24" fmla="*/ 172874 w 514705"/>
              <a:gd name="connsiteY24" fmla="*/ 178697 h 516861"/>
              <a:gd name="connsiteX25" fmla="*/ 194560 w 514705"/>
              <a:gd name="connsiteY25" fmla="*/ 168987 h 516861"/>
              <a:gd name="connsiteX26" fmla="*/ 121563 w 514705"/>
              <a:gd name="connsiteY26" fmla="*/ 0 h 516861"/>
              <a:gd name="connsiteX27" fmla="*/ 178465 w 514705"/>
              <a:gd name="connsiteY27" fmla="*/ 23278 h 516861"/>
              <a:gd name="connsiteX28" fmla="*/ 271577 w 514705"/>
              <a:gd name="connsiteY28" fmla="*/ 116391 h 516861"/>
              <a:gd name="connsiteX29" fmla="*/ 279337 w 514705"/>
              <a:gd name="connsiteY29" fmla="*/ 217263 h 516861"/>
              <a:gd name="connsiteX30" fmla="*/ 235367 w 514705"/>
              <a:gd name="connsiteY30" fmla="*/ 173293 h 516861"/>
              <a:gd name="connsiteX31" fmla="*/ 230194 w 514705"/>
              <a:gd name="connsiteY31" fmla="*/ 157774 h 516861"/>
              <a:gd name="connsiteX32" fmla="*/ 137082 w 514705"/>
              <a:gd name="connsiteY32" fmla="*/ 64662 h 516861"/>
              <a:gd name="connsiteX33" fmla="*/ 106044 w 514705"/>
              <a:gd name="connsiteY33" fmla="*/ 64662 h 516861"/>
              <a:gd name="connsiteX34" fmla="*/ 62074 w 514705"/>
              <a:gd name="connsiteY34" fmla="*/ 108631 h 516861"/>
              <a:gd name="connsiteX35" fmla="*/ 62074 w 514705"/>
              <a:gd name="connsiteY35" fmla="*/ 139669 h 516861"/>
              <a:gd name="connsiteX36" fmla="*/ 155187 w 514705"/>
              <a:gd name="connsiteY36" fmla="*/ 232782 h 516861"/>
              <a:gd name="connsiteX37" fmla="*/ 168119 w 514705"/>
              <a:gd name="connsiteY37" fmla="*/ 237955 h 516861"/>
              <a:gd name="connsiteX38" fmla="*/ 214675 w 514705"/>
              <a:gd name="connsiteY38" fmla="*/ 281924 h 516861"/>
              <a:gd name="connsiteX39" fmla="*/ 113804 w 514705"/>
              <a:gd name="connsiteY39" fmla="*/ 271579 h 516861"/>
              <a:gd name="connsiteX40" fmla="*/ 23277 w 514705"/>
              <a:gd name="connsiteY40" fmla="*/ 181052 h 516861"/>
              <a:gd name="connsiteX41" fmla="*/ 23277 w 514705"/>
              <a:gd name="connsiteY41" fmla="*/ 67248 h 516861"/>
              <a:gd name="connsiteX42" fmla="*/ 64661 w 514705"/>
              <a:gd name="connsiteY42" fmla="*/ 23278 h 516861"/>
              <a:gd name="connsiteX43" fmla="*/ 121563 w 514705"/>
              <a:gd name="connsiteY43" fmla="*/ 0 h 516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14705" h="516861">
                <a:moveTo>
                  <a:pt x="349819" y="222652"/>
                </a:moveTo>
                <a:cubicBezTo>
                  <a:pt x="367924" y="224592"/>
                  <a:pt x="385382" y="232351"/>
                  <a:pt x="398315" y="245284"/>
                </a:cubicBezTo>
                <a:cubicBezTo>
                  <a:pt x="398315" y="245284"/>
                  <a:pt x="398315" y="245284"/>
                  <a:pt x="491427" y="338396"/>
                </a:cubicBezTo>
                <a:cubicBezTo>
                  <a:pt x="522465" y="369434"/>
                  <a:pt x="522465" y="421163"/>
                  <a:pt x="491427" y="452200"/>
                </a:cubicBezTo>
                <a:cubicBezTo>
                  <a:pt x="491427" y="452200"/>
                  <a:pt x="491427" y="452200"/>
                  <a:pt x="447458" y="493584"/>
                </a:cubicBezTo>
                <a:cubicBezTo>
                  <a:pt x="416420" y="524621"/>
                  <a:pt x="364691" y="524621"/>
                  <a:pt x="333654" y="493584"/>
                </a:cubicBezTo>
                <a:cubicBezTo>
                  <a:pt x="333654" y="493584"/>
                  <a:pt x="333654" y="493584"/>
                  <a:pt x="243127" y="403058"/>
                </a:cubicBezTo>
                <a:cubicBezTo>
                  <a:pt x="214676" y="374607"/>
                  <a:pt x="212090" y="330637"/>
                  <a:pt x="232782" y="299599"/>
                </a:cubicBezTo>
                <a:cubicBezTo>
                  <a:pt x="232782" y="299599"/>
                  <a:pt x="232782" y="299599"/>
                  <a:pt x="276751" y="346156"/>
                </a:cubicBezTo>
                <a:cubicBezTo>
                  <a:pt x="276751" y="351328"/>
                  <a:pt x="279338" y="356501"/>
                  <a:pt x="284511" y="361674"/>
                </a:cubicBezTo>
                <a:cubicBezTo>
                  <a:pt x="284511" y="361674"/>
                  <a:pt x="284511" y="361674"/>
                  <a:pt x="375037" y="452200"/>
                </a:cubicBezTo>
                <a:cubicBezTo>
                  <a:pt x="385383" y="462546"/>
                  <a:pt x="398315" y="462546"/>
                  <a:pt x="406074" y="452200"/>
                </a:cubicBezTo>
                <a:cubicBezTo>
                  <a:pt x="406074" y="452200"/>
                  <a:pt x="406074" y="452200"/>
                  <a:pt x="450044" y="410817"/>
                </a:cubicBezTo>
                <a:cubicBezTo>
                  <a:pt x="457804" y="400471"/>
                  <a:pt x="457804" y="387539"/>
                  <a:pt x="450044" y="379779"/>
                </a:cubicBezTo>
                <a:cubicBezTo>
                  <a:pt x="450044" y="379779"/>
                  <a:pt x="450044" y="379779"/>
                  <a:pt x="356932" y="286667"/>
                </a:cubicBezTo>
                <a:cubicBezTo>
                  <a:pt x="354345" y="284081"/>
                  <a:pt x="349172" y="281494"/>
                  <a:pt x="343999" y="281494"/>
                </a:cubicBezTo>
                <a:cubicBezTo>
                  <a:pt x="343999" y="281494"/>
                  <a:pt x="343999" y="281494"/>
                  <a:pt x="297443" y="234938"/>
                </a:cubicBezTo>
                <a:cubicBezTo>
                  <a:pt x="312962" y="224592"/>
                  <a:pt x="331714" y="220712"/>
                  <a:pt x="349819" y="222652"/>
                </a:cubicBezTo>
                <a:close/>
                <a:moveTo>
                  <a:pt x="194560" y="168987"/>
                </a:moveTo>
                <a:cubicBezTo>
                  <a:pt x="202005" y="168987"/>
                  <a:pt x="209126" y="172224"/>
                  <a:pt x="214305" y="178697"/>
                </a:cubicBezTo>
                <a:cubicBezTo>
                  <a:pt x="214305" y="178697"/>
                  <a:pt x="214305" y="178697"/>
                  <a:pt x="338599" y="300402"/>
                </a:cubicBezTo>
                <a:cubicBezTo>
                  <a:pt x="348957" y="313349"/>
                  <a:pt x="348957" y="331475"/>
                  <a:pt x="338599" y="341833"/>
                </a:cubicBezTo>
                <a:cubicBezTo>
                  <a:pt x="328241" y="352191"/>
                  <a:pt x="307526" y="352191"/>
                  <a:pt x="297168" y="341833"/>
                </a:cubicBezTo>
                <a:cubicBezTo>
                  <a:pt x="297168" y="341833"/>
                  <a:pt x="297168" y="341833"/>
                  <a:pt x="172874" y="217539"/>
                </a:cubicBezTo>
                <a:cubicBezTo>
                  <a:pt x="162516" y="207181"/>
                  <a:pt x="162516" y="189055"/>
                  <a:pt x="172874" y="178697"/>
                </a:cubicBezTo>
                <a:cubicBezTo>
                  <a:pt x="179348" y="172224"/>
                  <a:pt x="187116" y="168987"/>
                  <a:pt x="194560" y="168987"/>
                </a:cubicBezTo>
                <a:close/>
                <a:moveTo>
                  <a:pt x="121563" y="0"/>
                </a:moveTo>
                <a:cubicBezTo>
                  <a:pt x="142254" y="0"/>
                  <a:pt x="162946" y="7760"/>
                  <a:pt x="178465" y="23278"/>
                </a:cubicBezTo>
                <a:cubicBezTo>
                  <a:pt x="178465" y="23278"/>
                  <a:pt x="178465" y="23278"/>
                  <a:pt x="271577" y="116391"/>
                </a:cubicBezTo>
                <a:cubicBezTo>
                  <a:pt x="297442" y="144842"/>
                  <a:pt x="302615" y="186225"/>
                  <a:pt x="279337" y="217263"/>
                </a:cubicBezTo>
                <a:cubicBezTo>
                  <a:pt x="279337" y="217263"/>
                  <a:pt x="279337" y="217263"/>
                  <a:pt x="235367" y="173293"/>
                </a:cubicBezTo>
                <a:cubicBezTo>
                  <a:pt x="235367" y="168120"/>
                  <a:pt x="235367" y="162947"/>
                  <a:pt x="230194" y="157774"/>
                </a:cubicBezTo>
                <a:cubicBezTo>
                  <a:pt x="230194" y="157774"/>
                  <a:pt x="230194" y="157774"/>
                  <a:pt x="137082" y="64662"/>
                </a:cubicBezTo>
                <a:cubicBezTo>
                  <a:pt x="129322" y="56902"/>
                  <a:pt x="113804" y="56902"/>
                  <a:pt x="106044" y="64662"/>
                </a:cubicBezTo>
                <a:cubicBezTo>
                  <a:pt x="106044" y="64662"/>
                  <a:pt x="106044" y="64662"/>
                  <a:pt x="62074" y="108631"/>
                </a:cubicBezTo>
                <a:cubicBezTo>
                  <a:pt x="54315" y="116391"/>
                  <a:pt x="54315" y="131910"/>
                  <a:pt x="62074" y="139669"/>
                </a:cubicBezTo>
                <a:cubicBezTo>
                  <a:pt x="62074" y="139669"/>
                  <a:pt x="62074" y="139669"/>
                  <a:pt x="155187" y="232782"/>
                </a:cubicBezTo>
                <a:cubicBezTo>
                  <a:pt x="160360" y="235368"/>
                  <a:pt x="165533" y="237955"/>
                  <a:pt x="168119" y="237955"/>
                </a:cubicBezTo>
                <a:cubicBezTo>
                  <a:pt x="168119" y="237955"/>
                  <a:pt x="168119" y="237955"/>
                  <a:pt x="214675" y="281924"/>
                </a:cubicBezTo>
                <a:cubicBezTo>
                  <a:pt x="183638" y="302616"/>
                  <a:pt x="142255" y="300030"/>
                  <a:pt x="113804" y="271579"/>
                </a:cubicBezTo>
                <a:cubicBezTo>
                  <a:pt x="113804" y="271579"/>
                  <a:pt x="113804" y="271579"/>
                  <a:pt x="23277" y="181052"/>
                </a:cubicBezTo>
                <a:cubicBezTo>
                  <a:pt x="-7760" y="150015"/>
                  <a:pt x="-7760" y="98286"/>
                  <a:pt x="23277" y="67248"/>
                </a:cubicBezTo>
                <a:cubicBezTo>
                  <a:pt x="23277" y="67248"/>
                  <a:pt x="23277" y="67248"/>
                  <a:pt x="64661" y="23278"/>
                </a:cubicBezTo>
                <a:cubicBezTo>
                  <a:pt x="80180" y="7760"/>
                  <a:pt x="100871" y="0"/>
                  <a:pt x="121563"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209623117"/>
      </p:ext>
    </p:extLst>
  </p:cSld>
  <p:clrMapOvr>
    <a:masterClrMapping/>
  </p:clrMapOvr>
  <p:transition advTm="663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01"/>
                                        </p:tgtEl>
                                      </p:cBhvr>
                                    </p:animEffect>
                                    <p:set>
                                      <p:cBhvr>
                                        <p:cTn id="7" dur="1" fill="hold">
                                          <p:stCondLst>
                                            <p:cond delay="499"/>
                                          </p:stCondLst>
                                        </p:cTn>
                                        <p:tgtEl>
                                          <p:spTgt spid="80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02"/>
                                        </p:tgtEl>
                                      </p:cBhvr>
                                    </p:animEffect>
                                    <p:set>
                                      <p:cBhvr>
                                        <p:cTn id="10" dur="1" fill="hold">
                                          <p:stCondLst>
                                            <p:cond delay="499"/>
                                          </p:stCondLst>
                                        </p:cTn>
                                        <p:tgtEl>
                                          <p:spTgt spid="80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03"/>
                                        </p:tgtEl>
                                      </p:cBhvr>
                                    </p:animEffect>
                                    <p:set>
                                      <p:cBhvr>
                                        <p:cTn id="13" dur="1" fill="hold">
                                          <p:stCondLst>
                                            <p:cond delay="499"/>
                                          </p:stCondLst>
                                        </p:cTn>
                                        <p:tgtEl>
                                          <p:spTgt spid="80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04"/>
                                        </p:tgtEl>
                                      </p:cBhvr>
                                    </p:animEffect>
                                    <p:set>
                                      <p:cBhvr>
                                        <p:cTn id="16" dur="1" fill="hold">
                                          <p:stCondLst>
                                            <p:cond delay="499"/>
                                          </p:stCondLst>
                                        </p:cTn>
                                        <p:tgtEl>
                                          <p:spTgt spid="80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09"/>
                                        </p:tgtEl>
                                      </p:cBhvr>
                                    </p:animEffect>
                                    <p:set>
                                      <p:cBhvr>
                                        <p:cTn id="19" dur="1" fill="hold">
                                          <p:stCondLst>
                                            <p:cond delay="499"/>
                                          </p:stCondLst>
                                        </p:cTn>
                                        <p:tgtEl>
                                          <p:spTgt spid="80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14"/>
                                        </p:tgtEl>
                                      </p:cBhvr>
                                    </p:animEffect>
                                    <p:set>
                                      <p:cBhvr>
                                        <p:cTn id="22" dur="1" fill="hold">
                                          <p:stCondLst>
                                            <p:cond delay="499"/>
                                          </p:stCondLst>
                                        </p:cTn>
                                        <p:tgtEl>
                                          <p:spTgt spid="81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816"/>
                                        </p:tgtEl>
                                      </p:cBhvr>
                                    </p:animEffect>
                                    <p:set>
                                      <p:cBhvr>
                                        <p:cTn id="25" dur="1" fill="hold">
                                          <p:stCondLst>
                                            <p:cond delay="499"/>
                                          </p:stCondLst>
                                        </p:cTn>
                                        <p:tgtEl>
                                          <p:spTgt spid="816"/>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2"/>
                                        </p:tgtEl>
                                      </p:cBhvr>
                                    </p:animEffect>
                                    <p:set>
                                      <p:cBhvr>
                                        <p:cTn id="28" dur="1" fill="hold">
                                          <p:stCondLst>
                                            <p:cond delay="499"/>
                                          </p:stCondLst>
                                        </p:cTn>
                                        <p:tgtEl>
                                          <p:spTgt spid="822"/>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823"/>
                                        </p:tgtEl>
                                      </p:cBhvr>
                                    </p:animEffect>
                                    <p:set>
                                      <p:cBhvr>
                                        <p:cTn id="31" dur="1" fill="hold">
                                          <p:stCondLst>
                                            <p:cond delay="499"/>
                                          </p:stCondLst>
                                        </p:cTn>
                                        <p:tgtEl>
                                          <p:spTgt spid="823"/>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824"/>
                                        </p:tgtEl>
                                      </p:cBhvr>
                                    </p:animEffect>
                                    <p:set>
                                      <p:cBhvr>
                                        <p:cTn id="34" dur="1" fill="hold">
                                          <p:stCondLst>
                                            <p:cond delay="499"/>
                                          </p:stCondLst>
                                        </p:cTn>
                                        <p:tgtEl>
                                          <p:spTgt spid="824"/>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25"/>
                                        </p:tgtEl>
                                      </p:cBhvr>
                                    </p:animEffect>
                                    <p:set>
                                      <p:cBhvr>
                                        <p:cTn id="37" dur="1" fill="hold">
                                          <p:stCondLst>
                                            <p:cond delay="499"/>
                                          </p:stCondLst>
                                        </p:cTn>
                                        <p:tgtEl>
                                          <p:spTgt spid="825"/>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826"/>
                                        </p:tgtEl>
                                      </p:cBhvr>
                                    </p:animEffect>
                                    <p:set>
                                      <p:cBhvr>
                                        <p:cTn id="40" dur="1" fill="hold">
                                          <p:stCondLst>
                                            <p:cond delay="499"/>
                                          </p:stCondLst>
                                        </p:cTn>
                                        <p:tgtEl>
                                          <p:spTgt spid="826"/>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827"/>
                                        </p:tgtEl>
                                      </p:cBhvr>
                                    </p:animEffect>
                                    <p:set>
                                      <p:cBhvr>
                                        <p:cTn id="43" dur="1" fill="hold">
                                          <p:stCondLst>
                                            <p:cond delay="499"/>
                                          </p:stCondLst>
                                        </p:cTn>
                                        <p:tgtEl>
                                          <p:spTgt spid="827"/>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828"/>
                                        </p:tgtEl>
                                      </p:cBhvr>
                                    </p:animEffect>
                                    <p:set>
                                      <p:cBhvr>
                                        <p:cTn id="46" dur="1" fill="hold">
                                          <p:stCondLst>
                                            <p:cond delay="499"/>
                                          </p:stCondLst>
                                        </p:cTn>
                                        <p:tgtEl>
                                          <p:spTgt spid="82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829"/>
                                        </p:tgtEl>
                                      </p:cBhvr>
                                    </p:animEffect>
                                    <p:set>
                                      <p:cBhvr>
                                        <p:cTn id="49" dur="1" fill="hold">
                                          <p:stCondLst>
                                            <p:cond delay="499"/>
                                          </p:stCondLst>
                                        </p:cTn>
                                        <p:tgtEl>
                                          <p:spTgt spid="82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830"/>
                                        </p:tgtEl>
                                      </p:cBhvr>
                                    </p:animEffect>
                                    <p:set>
                                      <p:cBhvr>
                                        <p:cTn id="52" dur="1" fill="hold">
                                          <p:stCondLst>
                                            <p:cond delay="499"/>
                                          </p:stCondLst>
                                        </p:cTn>
                                        <p:tgtEl>
                                          <p:spTgt spid="830"/>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831"/>
                                        </p:tgtEl>
                                      </p:cBhvr>
                                    </p:animEffect>
                                    <p:set>
                                      <p:cBhvr>
                                        <p:cTn id="55" dur="1" fill="hold">
                                          <p:stCondLst>
                                            <p:cond delay="499"/>
                                          </p:stCondLst>
                                        </p:cTn>
                                        <p:tgtEl>
                                          <p:spTgt spid="831"/>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832"/>
                                        </p:tgtEl>
                                      </p:cBhvr>
                                    </p:animEffect>
                                    <p:set>
                                      <p:cBhvr>
                                        <p:cTn id="58" dur="1" fill="hold">
                                          <p:stCondLst>
                                            <p:cond delay="499"/>
                                          </p:stCondLst>
                                        </p:cTn>
                                        <p:tgtEl>
                                          <p:spTgt spid="832"/>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500"/>
                                        <p:tgtEl>
                                          <p:spTgt spid="833"/>
                                        </p:tgtEl>
                                      </p:cBhvr>
                                    </p:animEffect>
                                    <p:set>
                                      <p:cBhvr>
                                        <p:cTn id="61" dur="1" fill="hold">
                                          <p:stCondLst>
                                            <p:cond delay="499"/>
                                          </p:stCondLst>
                                        </p:cTn>
                                        <p:tgtEl>
                                          <p:spTgt spid="833"/>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834"/>
                                        </p:tgtEl>
                                      </p:cBhvr>
                                    </p:animEffect>
                                    <p:set>
                                      <p:cBhvr>
                                        <p:cTn id="64" dur="1" fill="hold">
                                          <p:stCondLst>
                                            <p:cond delay="499"/>
                                          </p:stCondLst>
                                        </p:cTn>
                                        <p:tgtEl>
                                          <p:spTgt spid="834"/>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835"/>
                                        </p:tgtEl>
                                      </p:cBhvr>
                                    </p:animEffect>
                                    <p:set>
                                      <p:cBhvr>
                                        <p:cTn id="67" dur="1" fill="hold">
                                          <p:stCondLst>
                                            <p:cond delay="499"/>
                                          </p:stCondLst>
                                        </p:cTn>
                                        <p:tgtEl>
                                          <p:spTgt spid="83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836"/>
                                        </p:tgtEl>
                                      </p:cBhvr>
                                    </p:animEffect>
                                    <p:set>
                                      <p:cBhvr>
                                        <p:cTn id="70" dur="1" fill="hold">
                                          <p:stCondLst>
                                            <p:cond delay="499"/>
                                          </p:stCondLst>
                                        </p:cTn>
                                        <p:tgtEl>
                                          <p:spTgt spid="83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837"/>
                                        </p:tgtEl>
                                      </p:cBhvr>
                                    </p:animEffect>
                                    <p:set>
                                      <p:cBhvr>
                                        <p:cTn id="73" dur="1" fill="hold">
                                          <p:stCondLst>
                                            <p:cond delay="499"/>
                                          </p:stCondLst>
                                        </p:cTn>
                                        <p:tgtEl>
                                          <p:spTgt spid="83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838"/>
                                        </p:tgtEl>
                                      </p:cBhvr>
                                    </p:animEffect>
                                    <p:set>
                                      <p:cBhvr>
                                        <p:cTn id="76" dur="1" fill="hold">
                                          <p:stCondLst>
                                            <p:cond delay="499"/>
                                          </p:stCondLst>
                                        </p:cTn>
                                        <p:tgtEl>
                                          <p:spTgt spid="838"/>
                                        </p:tgtEl>
                                        <p:attrNameLst>
                                          <p:attrName>style.visibility</p:attrName>
                                        </p:attrNameLst>
                                      </p:cBhvr>
                                      <p:to>
                                        <p:strVal val="hidden"/>
                                      </p:to>
                                    </p:se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351"/>
                                        </p:tgtEl>
                                        <p:attrNameLst>
                                          <p:attrName>style.visibility</p:attrName>
                                        </p:attrNameLst>
                                      </p:cBhvr>
                                      <p:to>
                                        <p:strVal val="visible"/>
                                      </p:to>
                                    </p:set>
                                    <p:animEffect transition="in" filter="wipe(up)">
                                      <p:cBhvr>
                                        <p:cTn id="80" dur="500"/>
                                        <p:tgtEl>
                                          <p:spTgt spid="351"/>
                                        </p:tgtEl>
                                      </p:cBhvr>
                                    </p:animEffect>
                                  </p:childTnLst>
                                </p:cTn>
                              </p:par>
                              <p:par>
                                <p:cTn id="81" presetID="10" presetClass="exit" presetSubtype="0" fill="hold" grpId="0" nodeType="withEffect">
                                  <p:stCondLst>
                                    <p:cond delay="0"/>
                                  </p:stCondLst>
                                  <p:childTnLst>
                                    <p:animEffect transition="out" filter="fade">
                                      <p:cBhvr>
                                        <p:cTn id="82" dur="500"/>
                                        <p:tgtEl>
                                          <p:spTgt spid="815"/>
                                        </p:tgtEl>
                                      </p:cBhvr>
                                    </p:animEffect>
                                    <p:set>
                                      <p:cBhvr>
                                        <p:cTn id="83" dur="1" fill="hold">
                                          <p:stCondLst>
                                            <p:cond delay="499"/>
                                          </p:stCondLst>
                                        </p:cTn>
                                        <p:tgtEl>
                                          <p:spTgt spid="815"/>
                                        </p:tgtEl>
                                        <p:attrNameLst>
                                          <p:attrName>style.visibility</p:attrName>
                                        </p:attrNameLst>
                                      </p:cBhvr>
                                      <p:to>
                                        <p:strVal val="hidden"/>
                                      </p:to>
                                    </p:set>
                                  </p:childTnLst>
                                </p:cTn>
                              </p:par>
                            </p:childTnLst>
                          </p:cTn>
                        </p:par>
                        <p:par>
                          <p:cTn id="84" fill="hold">
                            <p:stCondLst>
                              <p:cond delay="1000"/>
                            </p:stCondLst>
                            <p:childTnLst>
                              <p:par>
                                <p:cTn id="85" presetID="10" presetClass="entr" presetSubtype="0" fill="hold" grpId="0" nodeType="afterEffect">
                                  <p:stCondLst>
                                    <p:cond delay="0"/>
                                  </p:stCondLst>
                                  <p:childTnLst>
                                    <p:set>
                                      <p:cBhvr>
                                        <p:cTn id="86" dur="1" fill="hold">
                                          <p:stCondLst>
                                            <p:cond delay="0"/>
                                          </p:stCondLst>
                                        </p:cTn>
                                        <p:tgtEl>
                                          <p:spTgt spid="352"/>
                                        </p:tgtEl>
                                        <p:attrNameLst>
                                          <p:attrName>style.visibility</p:attrName>
                                        </p:attrNameLst>
                                      </p:cBhvr>
                                      <p:to>
                                        <p:strVal val="visible"/>
                                      </p:to>
                                    </p:set>
                                    <p:animEffect transition="in" filter="fade">
                                      <p:cBhvr>
                                        <p:cTn id="87" dur="500"/>
                                        <p:tgtEl>
                                          <p:spTgt spid="35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53"/>
                                        </p:tgtEl>
                                        <p:attrNameLst>
                                          <p:attrName>style.visibility</p:attrName>
                                        </p:attrNameLst>
                                      </p:cBhvr>
                                      <p:to>
                                        <p:strVal val="visible"/>
                                      </p:to>
                                    </p:set>
                                    <p:animEffect transition="in" filter="fade">
                                      <p:cBhvr>
                                        <p:cTn id="90" dur="500"/>
                                        <p:tgtEl>
                                          <p:spTgt spid="35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54"/>
                                        </p:tgtEl>
                                        <p:attrNameLst>
                                          <p:attrName>style.visibility</p:attrName>
                                        </p:attrNameLst>
                                      </p:cBhvr>
                                      <p:to>
                                        <p:strVal val="visible"/>
                                      </p:to>
                                    </p:set>
                                    <p:animEffect transition="in" filter="fade">
                                      <p:cBhvr>
                                        <p:cTn id="93" dur="500"/>
                                        <p:tgtEl>
                                          <p:spTgt spid="35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5"/>
                                        </p:tgtEl>
                                        <p:attrNameLst>
                                          <p:attrName>style.visibility</p:attrName>
                                        </p:attrNameLst>
                                      </p:cBhvr>
                                      <p:to>
                                        <p:strVal val="visible"/>
                                      </p:to>
                                    </p:set>
                                    <p:animEffect transition="in" filter="fade">
                                      <p:cBhvr>
                                        <p:cTn id="96" dur="500"/>
                                        <p:tgtEl>
                                          <p:spTgt spid="35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59"/>
                                        </p:tgtEl>
                                        <p:attrNameLst>
                                          <p:attrName>style.visibility</p:attrName>
                                        </p:attrNameLst>
                                      </p:cBhvr>
                                      <p:to>
                                        <p:strVal val="visible"/>
                                      </p:to>
                                    </p:set>
                                    <p:animEffect transition="in" filter="fade">
                                      <p:cBhvr>
                                        <p:cTn id="99" dur="500"/>
                                        <p:tgtEl>
                                          <p:spTgt spid="35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81"/>
                                        </p:tgtEl>
                                        <p:attrNameLst>
                                          <p:attrName>style.visibility</p:attrName>
                                        </p:attrNameLst>
                                      </p:cBhvr>
                                      <p:to>
                                        <p:strVal val="visible"/>
                                      </p:to>
                                    </p:set>
                                    <p:animEffect transition="in" filter="fade">
                                      <p:cBhvr>
                                        <p:cTn id="102" dur="500"/>
                                        <p:tgtEl>
                                          <p:spTgt spid="68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83"/>
                                        </p:tgtEl>
                                        <p:attrNameLst>
                                          <p:attrName>style.visibility</p:attrName>
                                        </p:attrNameLst>
                                      </p:cBhvr>
                                      <p:to>
                                        <p:strVal val="visible"/>
                                      </p:to>
                                    </p:set>
                                    <p:animEffect transition="in" filter="fade">
                                      <p:cBhvr>
                                        <p:cTn id="105" dur="500"/>
                                        <p:tgtEl>
                                          <p:spTgt spid="68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07"/>
                                        </p:tgtEl>
                                        <p:attrNameLst>
                                          <p:attrName>style.visibility</p:attrName>
                                        </p:attrNameLst>
                                      </p:cBhvr>
                                      <p:to>
                                        <p:strVal val="visible"/>
                                      </p:to>
                                    </p:set>
                                    <p:animEffect transition="in" filter="fade">
                                      <p:cBhvr>
                                        <p:cTn id="108" dur="500"/>
                                        <p:tgtEl>
                                          <p:spTgt spid="70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08"/>
                                        </p:tgtEl>
                                        <p:attrNameLst>
                                          <p:attrName>style.visibility</p:attrName>
                                        </p:attrNameLst>
                                      </p:cBhvr>
                                      <p:to>
                                        <p:strVal val="visible"/>
                                      </p:to>
                                    </p:set>
                                    <p:animEffect transition="in" filter="fade">
                                      <p:cBhvr>
                                        <p:cTn id="111" dur="500"/>
                                        <p:tgtEl>
                                          <p:spTgt spid="70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82"/>
                                        </p:tgtEl>
                                        <p:attrNameLst>
                                          <p:attrName>style.visibility</p:attrName>
                                        </p:attrNameLst>
                                      </p:cBhvr>
                                      <p:to>
                                        <p:strVal val="visible"/>
                                      </p:to>
                                    </p:set>
                                    <p:animEffect transition="in" filter="fade">
                                      <p:cBhvr>
                                        <p:cTn id="114" dur="500"/>
                                        <p:tgtEl>
                                          <p:spTgt spid="682"/>
                                        </p:tgtEl>
                                      </p:cBhvr>
                                    </p:animEffect>
                                  </p:childTnLst>
                                </p:cTn>
                              </p:par>
                              <p:par>
                                <p:cTn id="115" presetID="10" presetClass="entr" presetSubtype="0" fill="hold" nodeType="withEffect">
                                  <p:stCondLst>
                                    <p:cond delay="0"/>
                                  </p:stCondLst>
                                  <p:childTnLst>
                                    <p:set>
                                      <p:cBhvr>
                                        <p:cTn id="116" dur="1" fill="hold">
                                          <p:stCondLst>
                                            <p:cond delay="0"/>
                                          </p:stCondLst>
                                        </p:cTn>
                                        <p:tgtEl>
                                          <p:spTgt spid="710"/>
                                        </p:tgtEl>
                                        <p:attrNameLst>
                                          <p:attrName>style.visibility</p:attrName>
                                        </p:attrNameLst>
                                      </p:cBhvr>
                                      <p:to>
                                        <p:strVal val="visible"/>
                                      </p:to>
                                    </p:set>
                                    <p:animEffect transition="in" filter="fade">
                                      <p:cBhvr>
                                        <p:cTn id="117" dur="500"/>
                                        <p:tgtEl>
                                          <p:spTgt spid="71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21"/>
                                        </p:tgtEl>
                                        <p:attrNameLst>
                                          <p:attrName>style.visibility</p:attrName>
                                        </p:attrNameLst>
                                      </p:cBhvr>
                                      <p:to>
                                        <p:strVal val="visible"/>
                                      </p:to>
                                    </p:set>
                                    <p:animEffect transition="in" filter="fade">
                                      <p:cBhvr>
                                        <p:cTn id="120" dur="500"/>
                                        <p:tgtEl>
                                          <p:spTgt spid="72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722"/>
                                        </p:tgtEl>
                                        <p:attrNameLst>
                                          <p:attrName>style.visibility</p:attrName>
                                        </p:attrNameLst>
                                      </p:cBhvr>
                                      <p:to>
                                        <p:strVal val="visible"/>
                                      </p:to>
                                    </p:set>
                                    <p:animEffect transition="in" filter="fade">
                                      <p:cBhvr>
                                        <p:cTn id="123" dur="500"/>
                                        <p:tgtEl>
                                          <p:spTgt spid="72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23"/>
                                        </p:tgtEl>
                                        <p:attrNameLst>
                                          <p:attrName>style.visibility</p:attrName>
                                        </p:attrNameLst>
                                      </p:cBhvr>
                                      <p:to>
                                        <p:strVal val="visible"/>
                                      </p:to>
                                    </p:set>
                                    <p:animEffect transition="in" filter="fade">
                                      <p:cBhvr>
                                        <p:cTn id="126" dur="500"/>
                                        <p:tgtEl>
                                          <p:spTgt spid="72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724"/>
                                        </p:tgtEl>
                                        <p:attrNameLst>
                                          <p:attrName>style.visibility</p:attrName>
                                        </p:attrNameLst>
                                      </p:cBhvr>
                                      <p:to>
                                        <p:strVal val="visible"/>
                                      </p:to>
                                    </p:set>
                                    <p:animEffect transition="in" filter="fade">
                                      <p:cBhvr>
                                        <p:cTn id="129" dur="500"/>
                                        <p:tgtEl>
                                          <p:spTgt spid="72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725"/>
                                        </p:tgtEl>
                                        <p:attrNameLst>
                                          <p:attrName>style.visibility</p:attrName>
                                        </p:attrNameLst>
                                      </p:cBhvr>
                                      <p:to>
                                        <p:strVal val="visible"/>
                                      </p:to>
                                    </p:set>
                                    <p:animEffect transition="in" filter="fade">
                                      <p:cBhvr>
                                        <p:cTn id="132" dur="500"/>
                                        <p:tgtEl>
                                          <p:spTgt spid="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p:bldP spid="352" grpId="0" animBg="1"/>
      <p:bldP spid="353" grpId="0" animBg="1"/>
      <p:bldP spid="354" grpId="0" animBg="1"/>
      <p:bldP spid="355" grpId="0" animBg="1"/>
      <p:bldP spid="359" grpId="0" animBg="1"/>
      <p:bldP spid="681" grpId="0" animBg="1"/>
      <p:bldP spid="683" grpId="0" animBg="1"/>
      <p:bldP spid="707" grpId="0" animBg="1"/>
      <p:bldP spid="708" grpId="0" animBg="1"/>
      <p:bldP spid="721" grpId="0" animBg="1"/>
      <p:bldP spid="722" grpId="0" animBg="1"/>
      <p:bldP spid="723" grpId="0" animBg="1"/>
      <p:bldP spid="724" grpId="0" animBg="1"/>
      <p:bldP spid="725" grpId="0" animBg="1"/>
      <p:bldP spid="801" grpId="0" animBg="1"/>
      <p:bldP spid="802" grpId="0" animBg="1"/>
      <p:bldP spid="803" grpId="0" animBg="1"/>
      <p:bldP spid="814" grpId="0" animBg="1"/>
      <p:bldP spid="815" grpId="0"/>
      <p:bldP spid="822" grpId="0"/>
      <p:bldP spid="823" grpId="0"/>
      <p:bldP spid="824" grpId="0"/>
      <p:bldP spid="825" grpId="0"/>
      <p:bldP spid="826" grpId="0"/>
      <p:bldP spid="827" grpId="0"/>
      <p:bldP spid="828" grpId="0"/>
      <p:bldP spid="829" grpId="0"/>
      <p:bldP spid="830" grpId="0"/>
      <p:bldP spid="831" grpId="0"/>
      <p:bldP spid="832" grpId="0"/>
      <p:bldP spid="833" grpId="0"/>
      <p:bldP spid="834" grpId="0"/>
      <p:bldP spid="835" grpId="0"/>
      <p:bldP spid="836" grpId="0"/>
      <p:bldP spid="837" grpId="0"/>
      <p:bldP spid="838" grpId="0"/>
      <p:bldP spid="6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a </a:t>
            </a:r>
            <a:r>
              <a:rPr lang="en-US" dirty="0" err="1" smtClean="0"/>
              <a:t>microservice</a:t>
            </a:r>
            <a:r>
              <a:rPr lang="en-US" dirty="0"/>
              <a:t>?</a:t>
            </a:r>
          </a:p>
        </p:txBody>
      </p:sp>
      <p:sp>
        <p:nvSpPr>
          <p:cNvPr id="4" name="Content Placeholder 3"/>
          <p:cNvSpPr>
            <a:spLocks noGrp="1"/>
          </p:cNvSpPr>
          <p:nvPr>
            <p:ph sz="quarter" idx="4294967295"/>
          </p:nvPr>
        </p:nvSpPr>
        <p:spPr>
          <a:xfrm>
            <a:off x="622617" y="1243471"/>
            <a:ext cx="11191240" cy="5036058"/>
          </a:xfrm>
          <a:prstGeom prst="rect">
            <a:avLst/>
          </a:prstGeom>
        </p:spPr>
        <p:txBody>
          <a:bodyPr>
            <a:normAutofit fontScale="85000" lnSpcReduction="20000"/>
          </a:bodyPr>
          <a:lstStyle/>
          <a:p>
            <a:r>
              <a:rPr lang="en-US" dirty="0" smtClean="0"/>
              <a:t>Is (</a:t>
            </a:r>
            <a:r>
              <a:rPr lang="en-US" i="1" dirty="0" smtClean="0"/>
              <a:t>logic + state</a:t>
            </a:r>
            <a:r>
              <a:rPr lang="en-US" dirty="0" smtClean="0"/>
              <a:t>) that is independently </a:t>
            </a:r>
            <a:r>
              <a:rPr lang="en-US" dirty="0"/>
              <a:t>versioned, deployed, and </a:t>
            </a:r>
            <a:r>
              <a:rPr lang="en-US" dirty="0" smtClean="0"/>
              <a:t>scaled</a:t>
            </a:r>
          </a:p>
          <a:p>
            <a:r>
              <a:rPr lang="en-US" dirty="0"/>
              <a:t>Has a unique </a:t>
            </a:r>
            <a:r>
              <a:rPr lang="en-US" dirty="0" smtClean="0"/>
              <a:t>name that can be resolved</a:t>
            </a:r>
            <a:endParaRPr lang="en-US" dirty="0"/>
          </a:p>
          <a:p>
            <a:pPr marL="342900" lvl="1" indent="0">
              <a:buNone/>
            </a:pPr>
            <a:r>
              <a:rPr lang="en-US" dirty="0"/>
              <a:t>e.g.  fabric:/</a:t>
            </a:r>
            <a:r>
              <a:rPr lang="en-US" dirty="0" err="1"/>
              <a:t>myapplication</a:t>
            </a:r>
            <a:r>
              <a:rPr lang="en-US" dirty="0"/>
              <a:t>/</a:t>
            </a:r>
            <a:r>
              <a:rPr lang="en-US" dirty="0" err="1"/>
              <a:t>myservice</a:t>
            </a:r>
            <a:endParaRPr lang="en-US" dirty="0"/>
          </a:p>
          <a:p>
            <a:r>
              <a:rPr lang="en-US" dirty="0" smtClean="0"/>
              <a:t>Interacts with other microservices over well defined interfaces and protocols like REST</a:t>
            </a:r>
            <a:endParaRPr lang="en-US" dirty="0"/>
          </a:p>
          <a:p>
            <a:r>
              <a:rPr lang="en-US" dirty="0" smtClean="0"/>
              <a:t>Remains always logically consistent in the presence of failures</a:t>
            </a:r>
          </a:p>
          <a:p>
            <a:r>
              <a:rPr lang="en-US" dirty="0" smtClean="0"/>
              <a:t>Hosted inside a “container” (code + </a:t>
            </a:r>
            <a:r>
              <a:rPr lang="en-US" dirty="0" err="1" smtClean="0"/>
              <a:t>config</a:t>
            </a:r>
            <a:r>
              <a:rPr lang="en-US" dirty="0" smtClean="0"/>
              <a:t>)</a:t>
            </a:r>
          </a:p>
          <a:p>
            <a:r>
              <a:rPr lang="en-US" dirty="0" smtClean="0"/>
              <a:t>Can be written in any language and framework</a:t>
            </a:r>
          </a:p>
          <a:p>
            <a:pPr lvl="1"/>
            <a:r>
              <a:rPr lang="en-US" dirty="0"/>
              <a:t>node.js, Java VMs, any </a:t>
            </a:r>
            <a:r>
              <a:rPr lang="en-US" dirty="0" smtClean="0"/>
              <a:t>EXE</a:t>
            </a:r>
          </a:p>
          <a:p>
            <a:r>
              <a:rPr lang="en-US" dirty="0" smtClean="0"/>
              <a:t>Developed by a small engineering team</a:t>
            </a:r>
          </a:p>
        </p:txBody>
      </p:sp>
    </p:spTree>
    <p:extLst>
      <p:ext uri="{BB962C8B-B14F-4D97-AF65-F5344CB8AC3E}">
        <p14:creationId xmlns:p14="http://schemas.microsoft.com/office/powerpoint/2010/main" val="3071727536"/>
      </p:ext>
    </p:extLst>
  </p:cSld>
  <p:clrMapOvr>
    <a:masterClrMapping/>
  </p:clrMapOvr>
  <p:transition advTm="12618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8"/>
</p:tagLst>
</file>

<file path=ppt/tags/tag10.xml><?xml version="1.0" encoding="utf-8"?>
<p:tagLst xmlns:a="http://schemas.openxmlformats.org/drawingml/2006/main" xmlns:r="http://schemas.openxmlformats.org/officeDocument/2006/relationships" xmlns:p="http://schemas.openxmlformats.org/presentationml/2006/main">
  <p:tag name="TIMING" val="|18.4|5.4|11.4|3.7"/>
</p:tagLst>
</file>

<file path=ppt/tags/tag11.xml><?xml version="1.0" encoding="utf-8"?>
<p:tagLst xmlns:a="http://schemas.openxmlformats.org/drawingml/2006/main" xmlns:r="http://schemas.openxmlformats.org/officeDocument/2006/relationships" xmlns:p="http://schemas.openxmlformats.org/presentationml/2006/main">
  <p:tag name="TIMING" val="|1.1|2.3|10.5|1.8"/>
</p:tagLst>
</file>

<file path=ppt/tags/tag2.xml><?xml version="1.0" encoding="utf-8"?>
<p:tagLst xmlns:a="http://schemas.openxmlformats.org/drawingml/2006/main" xmlns:r="http://schemas.openxmlformats.org/officeDocument/2006/relationships" xmlns:p="http://schemas.openxmlformats.org/presentationml/2006/main">
  <p:tag name="TIMING" val="|33.6|3.3|8.5"/>
</p:tagLst>
</file>

<file path=ppt/tags/tag3.xml><?xml version="1.0" encoding="utf-8"?>
<p:tagLst xmlns:a="http://schemas.openxmlformats.org/drawingml/2006/main" xmlns:r="http://schemas.openxmlformats.org/officeDocument/2006/relationships" xmlns:p="http://schemas.openxmlformats.org/presentationml/2006/main">
  <p:tag name="TIMING" val="|0.4|0.4"/>
</p:tagLst>
</file>

<file path=ppt/tags/tag4.xml><?xml version="1.0" encoding="utf-8"?>
<p:tagLst xmlns:a="http://schemas.openxmlformats.org/drawingml/2006/main" xmlns:r="http://schemas.openxmlformats.org/officeDocument/2006/relationships" xmlns:p="http://schemas.openxmlformats.org/presentationml/2006/main">
  <p:tag name="TIMING" val="|16.9|11|9|12.4|3.8|7.9|14.4"/>
</p:tagLst>
</file>

<file path=ppt/tags/tag5.xml><?xml version="1.0" encoding="utf-8"?>
<p:tagLst xmlns:a="http://schemas.openxmlformats.org/drawingml/2006/main" xmlns:r="http://schemas.openxmlformats.org/officeDocument/2006/relationships" xmlns:p="http://schemas.openxmlformats.org/presentationml/2006/main">
  <p:tag name="TIMING" val="|24.1|2.5|3|2.1|12.7|1.6"/>
</p:tagLst>
</file>

<file path=ppt/tags/tag6.xml><?xml version="1.0" encoding="utf-8"?>
<p:tagLst xmlns:a="http://schemas.openxmlformats.org/drawingml/2006/main" xmlns:r="http://schemas.openxmlformats.org/officeDocument/2006/relationships" xmlns:p="http://schemas.openxmlformats.org/presentationml/2006/main">
  <p:tag name="TIMING" val="|1.4|9.8|44.8"/>
</p:tagLst>
</file>

<file path=ppt/tags/tag7.xml><?xml version="1.0" encoding="utf-8"?>
<p:tagLst xmlns:a="http://schemas.openxmlformats.org/drawingml/2006/main" xmlns:r="http://schemas.openxmlformats.org/officeDocument/2006/relationships" xmlns:p="http://schemas.openxmlformats.org/presentationml/2006/main">
  <p:tag name="TIMING" val="|2.6|0.9|4.2|30.9|0.6|0.6|3.6|13.5|4.5|9.4|0.5|5.8"/>
</p:tagLst>
</file>

<file path=ppt/tags/tag8.xml><?xml version="1.0" encoding="utf-8"?>
<p:tagLst xmlns:a="http://schemas.openxmlformats.org/drawingml/2006/main" xmlns:r="http://schemas.openxmlformats.org/officeDocument/2006/relationships" xmlns:p="http://schemas.openxmlformats.org/presentationml/2006/main">
  <p:tag name="TIMING" val="|2.4|15.6|0.7|1.3|3|2.6|5.2|5.3|4.2|12.5|13.6|0.5|17.8|1.2|20.4|0.9|0.8|0.6|1.4|3.3|25.9"/>
</p:tagLst>
</file>

<file path=ppt/tags/tag9.xml><?xml version="1.0" encoding="utf-8"?>
<p:tagLst xmlns:a="http://schemas.openxmlformats.org/drawingml/2006/main" xmlns:r="http://schemas.openxmlformats.org/officeDocument/2006/relationships" xmlns:p="http://schemas.openxmlformats.org/presentationml/2006/main">
  <p:tag name="TIMING" val="|1.3|34.4|2.5|2|1.3|13.6|0.7|1.2|45.1|5.7|14.4|0.9"/>
</p:tagLst>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1BB892BA-1BEF-4F90-996E-46A05CEF1994}"/>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Gopal Kakivaya</External_x0020_Speaker>
    <Session_x0020_Code xmlns="12a172fe-0250-434a-85cf-03b10810c5e5">2-640</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www.w3.org/XML/1998/namespace"/>
    <ds:schemaRef ds:uri="http://purl.org/dc/terms/"/>
    <ds:schemaRef ds:uri="http://purl.org/dc/dcmitype/"/>
    <ds:schemaRef ds:uri="http://schemas.microsoft.com/office/2006/metadata/properties"/>
    <ds:schemaRef ds:uri="http://schemas.microsoft.com/sharepoint/v3"/>
    <ds:schemaRef ds:uri="12a172fe-0250-434a-85cf-03b10810c5e5"/>
    <ds:schemaRef ds:uri="http://schemas.microsoft.com/office/2006/documentManagement/types"/>
    <ds:schemaRef ds:uri="http://schemas.microsoft.com/office/infopath/2007/PartnerControls"/>
    <ds:schemaRef ds:uri="230e9df3-be65-4c73-a93b-d1236ebd677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Build_2015_Template_v03</Template>
  <TotalTime>2</TotalTime>
  <Words>2489</Words>
  <Application>Microsoft Office PowerPoint</Application>
  <PresentationFormat>Custom</PresentationFormat>
  <Paragraphs>630</Paragraphs>
  <Slides>37</Slides>
  <Notes>34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37</vt:i4>
      </vt:variant>
    </vt:vector>
  </HeadingPairs>
  <TitlesOfParts>
    <vt:vector size="52" baseType="lpstr">
      <vt:lpstr>Arial Unicode MS</vt:lpstr>
      <vt:lpstr>ＭＳ Ｐゴシック</vt:lpstr>
      <vt:lpstr>Arial</vt:lpstr>
      <vt:lpstr>Avenir LT Pro 45 Book</vt:lpstr>
      <vt:lpstr>Calibri</vt:lpstr>
      <vt:lpstr>Consolas</vt:lpstr>
      <vt:lpstr>Segoe UI</vt:lpstr>
      <vt:lpstr>Segoe UI Black</vt:lpstr>
      <vt:lpstr>Segoe UI Light</vt:lpstr>
      <vt:lpstr>Segoe UI Semibold</vt:lpstr>
      <vt:lpstr>Segoe WP SemiLight</vt:lpstr>
      <vt:lpstr>5-30629_Build_Template_WHITE</vt:lpstr>
      <vt:lpstr>5-30629_Build_Template_DARK BLUE</vt:lpstr>
      <vt:lpstr>1_5-30629_Build_Template_WHITE</vt:lpstr>
      <vt:lpstr>1_5-30629_Build_Template_DARK BLUE</vt:lpstr>
      <vt:lpstr>PowerPoint Presentation</vt:lpstr>
      <vt:lpstr>Microsoft Azure Service Fabric Architecture</vt:lpstr>
      <vt:lpstr>Agenda </vt:lpstr>
      <vt:lpstr>Application development in the age of the Cloud</vt:lpstr>
      <vt:lpstr>Cloud Service Architectures</vt:lpstr>
      <vt:lpstr>Microsoft Azure Service Fabric A platform for reliable, hyperscale, microservice-based applications</vt:lpstr>
      <vt:lpstr>Battle-hardened for over 5 years</vt:lpstr>
      <vt:lpstr>Microsoft Azure Service Fabric A platform for reliable, hyperscale, microservice-based applications</vt:lpstr>
      <vt:lpstr>What is a microservice?</vt:lpstr>
      <vt:lpstr>Types of microservices</vt:lpstr>
      <vt:lpstr>PowerPoint Presentation</vt:lpstr>
      <vt:lpstr>Federation and transport subsystems</vt:lpstr>
      <vt:lpstr>Typical datacenter</vt:lpstr>
      <vt:lpstr>Cluster: A federation of machines</vt:lpstr>
      <vt:lpstr>Machine failure detection</vt:lpstr>
      <vt:lpstr>Cluster: System view</vt:lpstr>
      <vt:lpstr>PowerPoint Presentation</vt:lpstr>
      <vt:lpstr>Reliability and hosting subsystems</vt:lpstr>
      <vt:lpstr>3-Tier service pattern</vt:lpstr>
      <vt:lpstr>Stateful services: Simplify design, reduce latency</vt:lpstr>
      <vt:lpstr>Stateful microservice</vt:lpstr>
      <vt:lpstr>Stateful microservices are reliable and consistent</vt:lpstr>
      <vt:lpstr>Stateful microservice</vt:lpstr>
      <vt:lpstr>Replication</vt:lpstr>
      <vt:lpstr>Reconfiguration</vt:lpstr>
      <vt:lpstr>Microservices placement and failover</vt:lpstr>
      <vt:lpstr>Cluster Monitor</vt:lpstr>
      <vt:lpstr>Application Lifecycle Management</vt:lpstr>
      <vt:lpstr>Application: logical grouping of microservices</vt:lpstr>
      <vt:lpstr>Application Lifecycle Management</vt:lpstr>
      <vt:lpstr>No Downtime Upgrade</vt:lpstr>
      <vt:lpstr>Upgrading Services with zero downtime</vt:lpstr>
      <vt:lpstr>Testability subsystem</vt:lpstr>
      <vt:lpstr>Azure Service Fabric</vt:lpstr>
      <vt:lpstr>Call to Action</vt:lpstr>
      <vt:lpstr>Resources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Service Fabric Architecture</dc:title>
  <dc:subject>Build 2015</dc:subject>
  <dc:creator>Kate Kuzel (Silver Fox)</dc:creator>
  <cp:keywords>Build 2015</cp:keywords>
  <dc:description>Template: Mitchell Derrey, Silver Fox Productions
Formatting: 
Audience Type:</dc:description>
  <cp:lastModifiedBy>Amber Templeton</cp:lastModifiedBy>
  <cp:revision>4</cp:revision>
  <dcterms:created xsi:type="dcterms:W3CDTF">2015-04-28T17:50:33Z</dcterms:created>
  <dcterms:modified xsi:type="dcterms:W3CDTF">2015-04-30T00:32:58Z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